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9" r:id="rId9"/>
    <p:sldId id="282" r:id="rId10"/>
    <p:sldId id="285" r:id="rId11"/>
    <p:sldId id="288" r:id="rId12"/>
    <p:sldId id="294" r:id="rId14"/>
    <p:sldId id="297" r:id="rId15"/>
    <p:sldId id="300" r:id="rId16"/>
    <p:sldId id="303" r:id="rId17"/>
    <p:sldId id="309" r:id="rId19"/>
    <p:sldId id="312" r:id="rId20"/>
    <p:sldId id="315" r:id="rId21"/>
    <p:sldId id="318" r:id="rId22"/>
    <p:sldId id="324" r:id="rId24"/>
    <p:sldId id="327" r:id="rId25"/>
    <p:sldId id="330" r:id="rId26"/>
    <p:sldId id="333" r:id="rId27"/>
    <p:sldId id="339" r:id="rId29"/>
    <p:sldId id="342" r:id="rId30"/>
    <p:sldId id="34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tags" Target="../tags/tag188.xml"/><Relationship Id="rId22" Type="http://schemas.openxmlformats.org/officeDocument/2006/relationships/tags" Target="../tags/tag189.xml"/><Relationship Id="rId23" Type="http://schemas.openxmlformats.org/officeDocument/2006/relationships/tags" Target="../tags/tag190.xml"/><Relationship Id="rId24" Type="http://schemas.openxmlformats.org/officeDocument/2006/relationships/tags" Target="../tags/tag191.xml"/><Relationship Id="rId25" Type="http://schemas.openxmlformats.org/officeDocument/2006/relationships/tags" Target="../tags/tag192.xml"/><Relationship Id="rId26" Type="http://schemas.openxmlformats.org/officeDocument/2006/relationships/tags" Target="../tags/tag193.xml"/><Relationship Id="rId27" Type="http://schemas.openxmlformats.org/officeDocument/2006/relationships/tags" Target="../tags/tag194.xml"/><Relationship Id="rId28" Type="http://schemas.openxmlformats.org/officeDocument/2006/relationships/tags" Target="../tags/tag195.xml"/><Relationship Id="rId29" Type="http://schemas.openxmlformats.org/officeDocument/2006/relationships/tags" Target="../tags/tag196.xml"/><Relationship Id="rId30" Type="http://schemas.openxmlformats.org/officeDocument/2006/relationships/tags" Target="../tags/tag197.xml"/><Relationship Id="rId31" Type="http://schemas.openxmlformats.org/officeDocument/2006/relationships/tags" Target="../tags/tag198.xml"/><Relationship Id="rId32" Type="http://schemas.openxmlformats.org/officeDocument/2006/relationships/tags" Target="../tags/tag199.xml"/><Relationship Id="rId33" Type="http://schemas.openxmlformats.org/officeDocument/2006/relationships/tags" Target="../tags/tag200.xml"/><Relationship Id="rId34" Type="http://schemas.openxmlformats.org/officeDocument/2006/relationships/tags" Target="../tags/tag201.xml"/><Relationship Id="rId35" Type="http://schemas.openxmlformats.org/officeDocument/2006/relationships/tags" Target="../tags/tag202.xml"/><Relationship Id="rId36" Type="http://schemas.openxmlformats.org/officeDocument/2006/relationships/tags" Target="../tags/tag203.xml"/><Relationship Id="rId37" Type="http://schemas.openxmlformats.org/officeDocument/2006/relationships/tags" Target="../tags/tag204.xml"/><Relationship Id="rId38" Type="http://schemas.openxmlformats.org/officeDocument/2006/relationships/tags" Target="../tags/tag205.xml"/><Relationship Id="rId39" Type="http://schemas.openxmlformats.org/officeDocument/2006/relationships/tags" Target="../tags/tag206.xml"/><Relationship Id="rId40" Type="http://schemas.openxmlformats.org/officeDocument/2006/relationships/tags" Target="../tags/tag207.xml"/><Relationship Id="rId4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人工智能和自动驾驶技术的交叉应用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人工智能在自动驾驶中的应用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自动驾驶技术在人工智能中的应用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人工智能和自动驾驶技术的交叉融合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人工智能和自动驾驶技术的挑战与解决方案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总结与展望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人工智能在自动驾驶中的应用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自动驾驶技术的定义和发展历程</a:t>
            </a:r>
            <a:endParaRPr altLang="en-US" lang="zh-CN"/>
          </a:p>
        </p:txBody>
      </p:sp>
      <p:sp>
        <p:nvSpPr>
          <p:cNvPr id="1049080" name="图形"/>
          <p:cNvSpPr/>
          <p:nvPr>
            <p:custDataLst>
              <p:tags r:id="rId1"/>
            </p:custDataLst>
          </p:nvPr>
        </p:nvSpPr>
        <p:spPr>
          <a:xfrm>
            <a:off x="654755" y="1634572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82" name="任意多边形 18"/>
          <p:cNvSpPr/>
          <p:nvPr>
            <p:custDataLst>
              <p:tags r:id="rId2"/>
            </p:custDataLst>
          </p:nvPr>
        </p:nvSpPr>
        <p:spPr>
          <a:xfrm>
            <a:off x="10685462" y="1634572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84" name="标题"/>
          <p:cNvSpPr txBox="1"/>
          <p:nvPr>
            <p:custDataLst>
              <p:tags r:id="rId3"/>
            </p:custDataLst>
          </p:nvPr>
        </p:nvSpPr>
        <p:spPr>
          <a:xfrm>
            <a:off x="684599" y="170505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86" name="正文"/>
          <p:cNvSpPr txBox="1"/>
          <p:nvPr>
            <p:custDataLst>
              <p:tags r:id="rId4"/>
            </p:custDataLst>
          </p:nvPr>
        </p:nvSpPr>
        <p:spPr>
          <a:xfrm>
            <a:off x="1804695" y="170505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定义：自动驾驶技术是一种通过先进的传感器、雷达、摄像头等设备获取车辆周围环境信息，再通过算法和模型对信息进行处理和分析，使车辆能够自主感知、决策和执行的技术。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2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708179" y="1802840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088" name="图形"/>
          <p:cNvSpPr/>
          <p:nvPr>
            <p:custDataLst>
              <p:tags r:id="rId6"/>
            </p:custDataLst>
          </p:nvPr>
        </p:nvSpPr>
        <p:spPr>
          <a:xfrm>
            <a:off x="654755" y="2835945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90" name="任意多边形 22"/>
          <p:cNvSpPr/>
          <p:nvPr>
            <p:custDataLst>
              <p:tags r:id="rId7"/>
            </p:custDataLst>
          </p:nvPr>
        </p:nvSpPr>
        <p:spPr>
          <a:xfrm>
            <a:off x="10685462" y="2835945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92" name="标题"/>
          <p:cNvSpPr txBox="1"/>
          <p:nvPr>
            <p:custDataLst>
              <p:tags r:id="rId8"/>
            </p:custDataLst>
          </p:nvPr>
        </p:nvSpPr>
        <p:spPr>
          <a:xfrm>
            <a:off x="684599" y="2906428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94" name="正文"/>
          <p:cNvSpPr txBox="1"/>
          <p:nvPr>
            <p:custDataLst>
              <p:tags r:id="rId9"/>
            </p:custDataLst>
          </p:nvPr>
        </p:nvSpPr>
        <p:spPr>
          <a:xfrm>
            <a:off x="1804695" y="2906428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发展历程：自动驾驶技术经历了多个阶段的发展，从最初的辅助驾驶到现在的全自动驾驶。目前，自动驾驶技术已经逐渐成熟，并在多个领域得到了广泛应用。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708179" y="3003579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096" name="图形"/>
          <p:cNvSpPr/>
          <p:nvPr>
            <p:custDataLst>
              <p:tags r:id="rId11"/>
            </p:custDataLst>
          </p:nvPr>
        </p:nvSpPr>
        <p:spPr>
          <a:xfrm>
            <a:off x="654755" y="4037319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98" name="任意多边形 22"/>
          <p:cNvSpPr/>
          <p:nvPr>
            <p:custDataLst>
              <p:tags r:id="rId12"/>
            </p:custDataLst>
          </p:nvPr>
        </p:nvSpPr>
        <p:spPr>
          <a:xfrm>
            <a:off x="10685462" y="4037319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00" name="标题"/>
          <p:cNvSpPr txBox="1"/>
          <p:nvPr>
            <p:custDataLst>
              <p:tags r:id="rId13"/>
            </p:custDataLst>
          </p:nvPr>
        </p:nvSpPr>
        <p:spPr>
          <a:xfrm>
            <a:off x="684599" y="4107801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02" name="正文"/>
          <p:cNvSpPr txBox="1"/>
          <p:nvPr>
            <p:custDataLst>
              <p:tags r:id="rId14"/>
            </p:custDataLst>
          </p:nvPr>
        </p:nvSpPr>
        <p:spPr>
          <a:xfrm>
            <a:off x="1804695" y="4107801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人工智能在自动驾驶中的应用：人工智能在自动驾驶中发挥着重要作用，通过深度学习、机器学习等技术对车辆周围环境进行感知和理解，从而实现对车辆的自主控制。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708179" y="4204952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104" name="图形"/>
          <p:cNvSpPr/>
          <p:nvPr>
            <p:custDataLst>
              <p:tags r:id="rId16"/>
            </p:custDataLst>
          </p:nvPr>
        </p:nvSpPr>
        <p:spPr>
          <a:xfrm>
            <a:off x="654755" y="5238057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106" name="任意多边形 22"/>
          <p:cNvSpPr/>
          <p:nvPr>
            <p:custDataLst>
              <p:tags r:id="rId17"/>
            </p:custDataLst>
          </p:nvPr>
        </p:nvSpPr>
        <p:spPr>
          <a:xfrm>
            <a:off x="10685462" y="5238057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08" name="标题"/>
          <p:cNvSpPr txBox="1"/>
          <p:nvPr>
            <p:custDataLst>
              <p:tags r:id="rId18"/>
            </p:custDataLst>
          </p:nvPr>
        </p:nvSpPr>
        <p:spPr>
          <a:xfrm>
            <a:off x="684599" y="530917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0" name="正文"/>
          <p:cNvSpPr txBox="1"/>
          <p:nvPr>
            <p:custDataLst>
              <p:tags r:id="rId19"/>
            </p:custDataLst>
          </p:nvPr>
        </p:nvSpPr>
        <p:spPr>
          <a:xfrm>
            <a:off x="1804695" y="530917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发展趋势：随着人工智能技术的不断发展，自动驾驶技术将会更加智能化、自主化，实现更加高效、安全和便捷的出行体验。同时，随着5G、物联网等技术的普及和应用，自动驾驶技术将会在更多领域得到应用和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708179" y="5406326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人工智能在自动驾驶中的应用场景</a:t>
            </a:r>
            <a:endParaRPr altLang="en-US" lang="zh-CN"/>
          </a:p>
        </p:txBody>
      </p:sp>
      <p:sp>
        <p:nvSpPr>
          <p:cNvPr id="104915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4755" y="196643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6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4755" y="305046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6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54755" y="305300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4755" y="413957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6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4755" y="522804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4755" y="414211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0" name="正文"/>
          <p:cNvSpPr txBox="1"/>
          <p:nvPr>
            <p:custDataLst>
              <p:tags r:id="rId7"/>
            </p:custDataLst>
          </p:nvPr>
        </p:nvSpPr>
        <p:spPr>
          <a:xfrm>
            <a:off x="2883142" y="187816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感知与感知融合：利用传感器、摄像头等设备获取车辆周围环境信息，通过算法和模型对数据进行处理和分析，实现车辆对周围环境的感知和识别。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8"/>
            </p:custDataLst>
          </p:nvPr>
        </p:nvSpPr>
        <p:spPr>
          <a:xfrm>
            <a:off x="2883142" y="297489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路径规划和决策：基于感知数据和地图信息，利用人工智能算法和模型进行路径规划和决策，实现车辆自主导航和行驶。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9"/>
            </p:custDataLst>
          </p:nvPr>
        </p:nvSpPr>
        <p:spPr>
          <a:xfrm>
            <a:off x="2883142" y="407162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行为预测和避障：通过分析周围车辆、行人和障碍物的行为和轨迹，利用人工智能算法和模型进行行为预测和避障，确保车辆行驶的安全性和稳定性。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10"/>
            </p:custDataLst>
          </p:nvPr>
        </p:nvSpPr>
        <p:spPr>
          <a:xfrm>
            <a:off x="2883142" y="516835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自主泊车：利用超声波传感器、摄像头等设备获取车辆周围环境信息，通过人工智能算法和模型进行自主泊车路径规划和决策，实现车辆自主泊车和停车。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54755" y="194357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人工智能在自动驾驶中的优势和挑战</a:t>
            </a:r>
            <a:endParaRPr altLang="en-US" lang="zh-CN"/>
          </a:p>
        </p:txBody>
      </p:sp>
      <p:sp>
        <p:nvSpPr>
          <p:cNvPr id="1049226" name="任意多边形: 形状 16"/>
          <p:cNvSpPr/>
          <p:nvPr>
            <p:custDataLst>
              <p:tags r:id="rId1"/>
            </p:custDataLst>
          </p:nvPr>
        </p:nvSpPr>
        <p:spPr>
          <a:xfrm>
            <a:off x="654755" y="157906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Freeform 488"/>
          <p:cNvSpPr/>
          <p:nvPr>
            <p:custDataLst>
              <p:tags r:id="rId2"/>
            </p:custDataLst>
          </p:nvPr>
        </p:nvSpPr>
        <p:spPr>
          <a:xfrm rot="5400000">
            <a:off x="5259537" y="156427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序号"/>
          <p:cNvSpPr txBox="1"/>
          <p:nvPr>
            <p:custDataLst>
              <p:tags r:id="rId3"/>
            </p:custDataLst>
          </p:nvPr>
        </p:nvSpPr>
        <p:spPr>
          <a:xfrm>
            <a:off x="5386332" y="179461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2" name="标题"/>
          <p:cNvSpPr txBox="1"/>
          <p:nvPr>
            <p:custDataLst>
              <p:tags r:id="rId4"/>
            </p:custDataLst>
          </p:nvPr>
        </p:nvSpPr>
        <p:spPr>
          <a:xfrm>
            <a:off x="1042889" y="163189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强大的计算能力和数据处理能力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4" name="正文"/>
          <p:cNvSpPr txBox="1"/>
          <p:nvPr>
            <p:custDataLst>
              <p:tags r:id="rId5"/>
            </p:custDataLst>
          </p:nvPr>
        </p:nvSpPr>
        <p:spPr>
          <a:xfrm>
            <a:off x="1042889" y="209188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78775" y="212569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Freeform 488"/>
          <p:cNvSpPr/>
          <p:nvPr>
            <p:custDataLst>
              <p:tags r:id="rId7"/>
            </p:custDataLst>
          </p:nvPr>
        </p:nvSpPr>
        <p:spPr>
          <a:xfrm rot="5400000">
            <a:off x="6193595" y="211090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序号"/>
          <p:cNvSpPr txBox="1"/>
          <p:nvPr>
            <p:custDataLst>
              <p:tags r:id="rId8"/>
            </p:custDataLst>
          </p:nvPr>
        </p:nvSpPr>
        <p:spPr>
          <a:xfrm>
            <a:off x="6302076" y="233561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242" name="任意多边形: 形状 2"/>
          <p:cNvSpPr/>
          <p:nvPr>
            <p:custDataLst>
              <p:tags r:id="rId9"/>
            </p:custDataLst>
          </p:nvPr>
        </p:nvSpPr>
        <p:spPr>
          <a:xfrm>
            <a:off x="654755" y="267232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44" name="Freeform 488"/>
          <p:cNvSpPr/>
          <p:nvPr>
            <p:custDataLst>
              <p:tags r:id="rId10"/>
            </p:custDataLst>
          </p:nvPr>
        </p:nvSpPr>
        <p:spPr>
          <a:xfrm rot="5400000">
            <a:off x="5259537" y="265753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序号"/>
          <p:cNvSpPr txBox="1"/>
          <p:nvPr>
            <p:custDataLst>
              <p:tags r:id="rId11"/>
            </p:custDataLst>
          </p:nvPr>
        </p:nvSpPr>
        <p:spPr>
          <a:xfrm>
            <a:off x="5386332" y="288717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24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78775" y="3214021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50" name="Freeform 488"/>
          <p:cNvSpPr/>
          <p:nvPr>
            <p:custDataLst>
              <p:tags r:id="rId13"/>
            </p:custDataLst>
          </p:nvPr>
        </p:nvSpPr>
        <p:spPr>
          <a:xfrm rot="5400000">
            <a:off x="6193595" y="319993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序号"/>
          <p:cNvSpPr txBox="1"/>
          <p:nvPr>
            <p:custDataLst>
              <p:tags r:id="rId14"/>
            </p:custDataLst>
          </p:nvPr>
        </p:nvSpPr>
        <p:spPr>
          <a:xfrm>
            <a:off x="6302076" y="342112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任意多边形: 形状 12"/>
          <p:cNvSpPr/>
          <p:nvPr>
            <p:custDataLst>
              <p:tags r:id="rId15"/>
            </p:custDataLst>
          </p:nvPr>
        </p:nvSpPr>
        <p:spPr>
          <a:xfrm>
            <a:off x="654755" y="3764876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56" name="Freeform 488"/>
          <p:cNvSpPr/>
          <p:nvPr>
            <p:custDataLst>
              <p:tags r:id="rId16"/>
            </p:custDataLst>
          </p:nvPr>
        </p:nvSpPr>
        <p:spPr>
          <a:xfrm rot="5400000">
            <a:off x="5259537" y="375078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序号"/>
          <p:cNvSpPr txBox="1"/>
          <p:nvPr>
            <p:custDataLst>
              <p:tags r:id="rId17"/>
            </p:custDataLst>
          </p:nvPr>
        </p:nvSpPr>
        <p:spPr>
          <a:xfrm>
            <a:off x="5386332" y="3980428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26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78775" y="430305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62" name="Freeform 488"/>
          <p:cNvSpPr/>
          <p:nvPr>
            <p:custDataLst>
              <p:tags r:id="rId19"/>
            </p:custDataLst>
          </p:nvPr>
        </p:nvSpPr>
        <p:spPr>
          <a:xfrm rot="5400000">
            <a:off x="6193595" y="428825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序号"/>
          <p:cNvSpPr txBox="1"/>
          <p:nvPr>
            <p:custDataLst>
              <p:tags r:id="rId20"/>
            </p:custDataLst>
          </p:nvPr>
        </p:nvSpPr>
        <p:spPr>
          <a:xfrm>
            <a:off x="6302076" y="450944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任意多边形: 形状 27"/>
          <p:cNvSpPr/>
          <p:nvPr>
            <p:custDataLst>
              <p:tags r:id="rId21"/>
            </p:custDataLst>
          </p:nvPr>
        </p:nvSpPr>
        <p:spPr>
          <a:xfrm>
            <a:off x="654755" y="48581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68" name="Freeform 488"/>
          <p:cNvSpPr/>
          <p:nvPr>
            <p:custDataLst>
              <p:tags r:id="rId22"/>
            </p:custDataLst>
          </p:nvPr>
        </p:nvSpPr>
        <p:spPr>
          <a:xfrm rot="5400000">
            <a:off x="5259537" y="48433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序号"/>
          <p:cNvSpPr txBox="1"/>
          <p:nvPr>
            <p:custDataLst>
              <p:tags r:id="rId23"/>
            </p:custDataLst>
          </p:nvPr>
        </p:nvSpPr>
        <p:spPr>
          <a:xfrm>
            <a:off x="5386332" y="507368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27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78775" y="539137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74" name="Freeform 488"/>
          <p:cNvSpPr/>
          <p:nvPr>
            <p:custDataLst>
              <p:tags r:id="rId25"/>
            </p:custDataLst>
          </p:nvPr>
        </p:nvSpPr>
        <p:spPr>
          <a:xfrm rot="5400000">
            <a:off x="6193595" y="537729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序号"/>
          <p:cNvSpPr txBox="1"/>
          <p:nvPr>
            <p:custDataLst>
              <p:tags r:id="rId26"/>
            </p:custDataLst>
          </p:nvPr>
        </p:nvSpPr>
        <p:spPr>
          <a:xfrm>
            <a:off x="6302076" y="559847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标题"/>
          <p:cNvSpPr txBox="1"/>
          <p:nvPr>
            <p:custDataLst>
              <p:tags r:id="rId27"/>
            </p:custDataLst>
          </p:nvPr>
        </p:nvSpPr>
        <p:spPr>
          <a:xfrm>
            <a:off x="7491838" y="216725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深度学习和机器学习算法的应用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0" name="正文"/>
          <p:cNvSpPr txBox="1"/>
          <p:nvPr>
            <p:custDataLst>
              <p:tags r:id="rId28"/>
            </p:custDataLst>
          </p:nvPr>
        </p:nvSpPr>
        <p:spPr>
          <a:xfrm>
            <a:off x="7491838" y="262653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2" name="标题"/>
          <p:cNvSpPr txBox="1"/>
          <p:nvPr>
            <p:custDataLst>
              <p:tags r:id="rId29"/>
            </p:custDataLst>
          </p:nvPr>
        </p:nvSpPr>
        <p:spPr>
          <a:xfrm>
            <a:off x="1042889" y="272656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实时感知和决策能力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4" name="正文"/>
          <p:cNvSpPr txBox="1"/>
          <p:nvPr>
            <p:custDataLst>
              <p:tags r:id="rId30"/>
            </p:custDataLst>
          </p:nvPr>
        </p:nvSpPr>
        <p:spPr>
          <a:xfrm>
            <a:off x="1042889" y="31858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6" name="标题"/>
          <p:cNvSpPr txBox="1"/>
          <p:nvPr>
            <p:custDataLst>
              <p:tags r:id="rId31"/>
            </p:custDataLst>
          </p:nvPr>
        </p:nvSpPr>
        <p:spPr>
          <a:xfrm>
            <a:off x="7491838" y="3261217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不断学习和自我优化的能力  人工智能在自动驾驶中的挑战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8" name="正文"/>
          <p:cNvSpPr txBox="1"/>
          <p:nvPr>
            <p:custDataLst>
              <p:tags r:id="rId32"/>
            </p:custDataLst>
          </p:nvPr>
        </p:nvSpPr>
        <p:spPr>
          <a:xfrm>
            <a:off x="7491838" y="372049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人工智能在自动驾驶中的挑战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0" name="标题"/>
          <p:cNvSpPr txBox="1"/>
          <p:nvPr>
            <p:custDataLst>
              <p:tags r:id="rId33"/>
            </p:custDataLst>
          </p:nvPr>
        </p:nvSpPr>
        <p:spPr>
          <a:xfrm>
            <a:off x="1042889" y="381348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数据安全和隐私保护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2" name="正文"/>
          <p:cNvSpPr txBox="1"/>
          <p:nvPr>
            <p:custDataLst>
              <p:tags r:id="rId34"/>
            </p:custDataLst>
          </p:nvPr>
        </p:nvSpPr>
        <p:spPr>
          <a:xfrm>
            <a:off x="1042889" y="427276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4" name="标题"/>
          <p:cNvSpPr txBox="1"/>
          <p:nvPr>
            <p:custDataLst>
              <p:tags r:id="rId35"/>
            </p:custDataLst>
          </p:nvPr>
        </p:nvSpPr>
        <p:spPr>
          <a:xfrm>
            <a:off x="7491838" y="435870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算法的可靠性和稳定性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6" name="正文"/>
          <p:cNvSpPr txBox="1"/>
          <p:nvPr>
            <p:custDataLst>
              <p:tags r:id="rId36"/>
            </p:custDataLst>
          </p:nvPr>
        </p:nvSpPr>
        <p:spPr>
          <a:xfrm>
            <a:off x="7491838" y="481798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8" name="标题"/>
          <p:cNvSpPr txBox="1"/>
          <p:nvPr>
            <p:custDataLst>
              <p:tags r:id="rId37"/>
            </p:custDataLst>
          </p:nvPr>
        </p:nvSpPr>
        <p:spPr>
          <a:xfrm>
            <a:off x="1042889" y="489265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应对复杂交通环境和突发情况的能力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0" name="正文"/>
          <p:cNvSpPr txBox="1"/>
          <p:nvPr>
            <p:custDataLst>
              <p:tags r:id="rId38"/>
            </p:custDataLst>
          </p:nvPr>
        </p:nvSpPr>
        <p:spPr>
          <a:xfrm>
            <a:off x="1042889" y="535263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02" name="标题"/>
          <p:cNvSpPr txBox="1"/>
          <p:nvPr>
            <p:custDataLst>
              <p:tags r:id="rId39"/>
            </p:custDataLst>
          </p:nvPr>
        </p:nvSpPr>
        <p:spPr>
          <a:xfrm>
            <a:off x="7491838" y="543998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与其他交通参与者的协同和交互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4" name="正文"/>
          <p:cNvSpPr txBox="1"/>
          <p:nvPr>
            <p:custDataLst>
              <p:tags r:id="rId40"/>
            </p:custDataLst>
          </p:nvPr>
        </p:nvSpPr>
        <p:spPr>
          <a:xfrm>
            <a:off x="7491838" y="589996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自动驾驶技术在人工智能中的应用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自动驾驶技术对人工智能的需求</a:t>
            </a:r>
            <a:endParaRPr altLang="en-US" lang="zh-CN"/>
          </a:p>
        </p:txBody>
      </p:sp>
      <p:sp>
        <p:nvSpPr>
          <p:cNvPr id="1049456" name="圆角矩形 26"/>
          <p:cNvSpPr/>
          <p:nvPr>
            <p:custDataLst>
              <p:tags r:id="rId1"/>
            </p:custDataLst>
          </p:nvPr>
        </p:nvSpPr>
        <p:spPr>
          <a:xfrm>
            <a:off x="65475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28"/>
          <p:cNvSpPr/>
          <p:nvPr>
            <p:custDataLst>
              <p:tags r:id="rId2"/>
            </p:custDataLst>
          </p:nvPr>
        </p:nvSpPr>
        <p:spPr>
          <a:xfrm>
            <a:off x="65729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60" name="文本框 31"/>
          <p:cNvSpPr txBox="1"/>
          <p:nvPr>
            <p:custDataLst>
              <p:tags r:id="rId3"/>
            </p:custDataLst>
          </p:nvPr>
        </p:nvSpPr>
        <p:spPr>
          <a:xfrm>
            <a:off x="739349" y="235800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感知与感知融合：利用传感器和计算机视觉技术识别周围环境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29"/>
          <p:cNvSpPr/>
          <p:nvPr>
            <p:custDataLst>
              <p:tags r:id="rId4"/>
            </p:custDataLst>
          </p:nvPr>
        </p:nvSpPr>
        <p:spPr>
          <a:xfrm>
            <a:off x="289871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32"/>
          <p:cNvSpPr/>
          <p:nvPr>
            <p:custDataLst>
              <p:tags r:id="rId5"/>
            </p:custDataLst>
          </p:nvPr>
        </p:nvSpPr>
        <p:spPr>
          <a:xfrm>
            <a:off x="2901259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6" name="文本框 34"/>
          <p:cNvSpPr txBox="1"/>
          <p:nvPr>
            <p:custDataLst>
              <p:tags r:id="rId6"/>
            </p:custDataLst>
          </p:nvPr>
        </p:nvSpPr>
        <p:spPr>
          <a:xfrm>
            <a:off x="2983309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决策与规划：根据感知信息制定行驶计划和路径规划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3"/>
          <p:cNvSpPr/>
          <p:nvPr>
            <p:custDataLst>
              <p:tags r:id="rId7"/>
            </p:custDataLst>
          </p:nvPr>
        </p:nvSpPr>
        <p:spPr>
          <a:xfrm>
            <a:off x="5142675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0" name="圆角矩形 4"/>
          <p:cNvSpPr/>
          <p:nvPr>
            <p:custDataLst>
              <p:tags r:id="rId8"/>
            </p:custDataLst>
          </p:nvPr>
        </p:nvSpPr>
        <p:spPr>
          <a:xfrm>
            <a:off x="514458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2" name="文本框 5"/>
          <p:cNvSpPr txBox="1"/>
          <p:nvPr>
            <p:custDataLst>
              <p:tags r:id="rId9"/>
            </p:custDataLst>
          </p:nvPr>
        </p:nvSpPr>
        <p:spPr>
          <a:xfrm>
            <a:off x="522663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控制与执行：通过控制车辆的转向、加速和制动等实现自动驾驶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8"/>
          <p:cNvSpPr/>
          <p:nvPr>
            <p:custDataLst>
              <p:tags r:id="rId10"/>
            </p:custDataLst>
          </p:nvPr>
        </p:nvSpPr>
        <p:spPr>
          <a:xfrm>
            <a:off x="7386636" y="193631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6" name="圆角矩形 9"/>
          <p:cNvSpPr/>
          <p:nvPr>
            <p:custDataLst>
              <p:tags r:id="rId11"/>
            </p:custDataLst>
          </p:nvPr>
        </p:nvSpPr>
        <p:spPr>
          <a:xfrm>
            <a:off x="7388544" y="193631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8" name="文本框 10"/>
          <p:cNvSpPr txBox="1"/>
          <p:nvPr>
            <p:custDataLst>
              <p:tags r:id="rId12"/>
            </p:custDataLst>
          </p:nvPr>
        </p:nvSpPr>
        <p:spPr>
          <a:xfrm>
            <a:off x="7470593" y="235800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通信与协同：与其他车辆和交通基础设施进行通信以实现协同驾驶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6"/>
          <p:cNvSpPr/>
          <p:nvPr>
            <p:custDataLst>
              <p:tags r:id="rId13"/>
            </p:custDataLst>
          </p:nvPr>
        </p:nvSpPr>
        <p:spPr>
          <a:xfrm>
            <a:off x="9630596" y="193758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2" name="圆角矩形 7"/>
          <p:cNvSpPr/>
          <p:nvPr>
            <p:custDataLst>
              <p:tags r:id="rId14"/>
            </p:custDataLst>
          </p:nvPr>
        </p:nvSpPr>
        <p:spPr>
          <a:xfrm>
            <a:off x="9632504" y="193758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4" name="文本框 11"/>
          <p:cNvSpPr txBox="1"/>
          <p:nvPr>
            <p:custDataLst>
              <p:tags r:id="rId15"/>
            </p:custDataLst>
          </p:nvPr>
        </p:nvSpPr>
        <p:spPr>
          <a:xfrm>
            <a:off x="9714554" y="235991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自我学习和优化：通过机器学习和深度学习技术不断优化自动驾驶算法和性能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自动驾驶技术对人工智能的推动作用</a:t>
            </a:r>
            <a:endParaRPr altLang="en-US" lang="zh-CN"/>
          </a:p>
        </p:txBody>
      </p:sp>
      <p:sp>
        <p:nvSpPr>
          <p:cNvPr id="1049532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自动驾驶技术促进了人工智能在各领域的应用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2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自动驾驶技术推动了人工智能算法的发展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自动驾驶技术为人工智能提供了丰富的数据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4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自动驾驶技术需要人工智能技术的支持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自动驾驶技术在人工智能中的未来发展</a:t>
            </a:r>
            <a:endParaRPr altLang="en-US" lang="zh-CN"/>
          </a:p>
        </p:txBody>
      </p:sp>
      <p:sp>
        <p:nvSpPr>
          <p:cNvPr id="1049606" name="任意多边形 35"/>
          <p:cNvSpPr/>
          <p:nvPr>
            <p:custDataLst>
              <p:tags r:id="rId1"/>
            </p:custDataLst>
          </p:nvPr>
        </p:nvSpPr>
        <p:spPr>
          <a:xfrm>
            <a:off x="654755" y="156407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08" name="任意多边形 39"/>
          <p:cNvSpPr/>
          <p:nvPr>
            <p:custDataLst>
              <p:tags r:id="rId2"/>
            </p:custDataLst>
          </p:nvPr>
        </p:nvSpPr>
        <p:spPr>
          <a:xfrm>
            <a:off x="737970" y="165428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043374" y="187788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0" name="正文"/>
          <p:cNvSpPr txBox="1"/>
          <p:nvPr>
            <p:custDataLst>
              <p:tags r:id="rId4"/>
            </p:custDataLst>
          </p:nvPr>
        </p:nvSpPr>
        <p:spPr>
          <a:xfrm>
            <a:off x="2306996" y="16396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自动驾驶技术的智能化发展：通过深度学习和计算机视觉技术，实现更加精准的感知和决策，提高自动驾驶的安全性和效率。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67290" y="16358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14" name="任意多边形 45"/>
          <p:cNvSpPr/>
          <p:nvPr>
            <p:custDataLst>
              <p:tags r:id="rId6"/>
            </p:custDataLst>
          </p:nvPr>
        </p:nvSpPr>
        <p:spPr>
          <a:xfrm>
            <a:off x="654755" y="280151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16" name="任意多边形 46"/>
          <p:cNvSpPr/>
          <p:nvPr>
            <p:custDataLst>
              <p:tags r:id="rId7"/>
            </p:custDataLst>
          </p:nvPr>
        </p:nvSpPr>
        <p:spPr>
          <a:xfrm>
            <a:off x="737970" y="289171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043374" y="311531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8" name="正文"/>
          <p:cNvSpPr txBox="1"/>
          <p:nvPr>
            <p:custDataLst>
              <p:tags r:id="rId9"/>
            </p:custDataLst>
          </p:nvPr>
        </p:nvSpPr>
        <p:spPr>
          <a:xfrm>
            <a:off x="2306996" y="287710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自动驾驶技术的网联化发展：通过车联网和5G等技术，实现车辆之间的信息共享和协同控制，提高道路的通行效率和安全性。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67290" y="287329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22" name="任意多边形 51"/>
          <p:cNvSpPr/>
          <p:nvPr>
            <p:custDataLst>
              <p:tags r:id="rId11"/>
            </p:custDataLst>
          </p:nvPr>
        </p:nvSpPr>
        <p:spPr>
          <a:xfrm>
            <a:off x="654755" y="403894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4" name="任意多边形 52"/>
          <p:cNvSpPr/>
          <p:nvPr>
            <p:custDataLst>
              <p:tags r:id="rId12"/>
            </p:custDataLst>
          </p:nvPr>
        </p:nvSpPr>
        <p:spPr>
          <a:xfrm>
            <a:off x="737970" y="412914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043374" y="435275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26" name="正文"/>
          <p:cNvSpPr txBox="1"/>
          <p:nvPr>
            <p:custDataLst>
              <p:tags r:id="rId14"/>
            </p:custDataLst>
          </p:nvPr>
        </p:nvSpPr>
        <p:spPr>
          <a:xfrm>
            <a:off x="2306996" y="411453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自动驾驶技术的商业化发展：随着技术的不断成熟和成本的降低，自动驾驶技术将在物流、出租车、公共交通等多个领域得到广泛应用，提高生产效率和降低成本。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67290" y="411072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30" name="任意多边形 57"/>
          <p:cNvSpPr/>
          <p:nvPr>
            <p:custDataLst>
              <p:tags r:id="rId16"/>
            </p:custDataLst>
          </p:nvPr>
        </p:nvSpPr>
        <p:spPr>
          <a:xfrm>
            <a:off x="654755" y="527637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2" name="任意多边形 58"/>
          <p:cNvSpPr/>
          <p:nvPr>
            <p:custDataLst>
              <p:tags r:id="rId17"/>
            </p:custDataLst>
          </p:nvPr>
        </p:nvSpPr>
        <p:spPr>
          <a:xfrm>
            <a:off x="737970" y="536658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43374" y="559018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4" name="正文"/>
          <p:cNvSpPr txBox="1"/>
          <p:nvPr>
            <p:custDataLst>
              <p:tags r:id="rId19"/>
            </p:custDataLst>
          </p:nvPr>
        </p:nvSpPr>
        <p:spPr>
          <a:xfrm>
            <a:off x="2306996" y="53519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自动驾驶技术的法规和政策发展：政府将出台相关法规和政策，规范自动驾驶技术的发展和应用，保障公共安全和社会稳定。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67290" y="53481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人工智能和自动驾驶技术的交叉融合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人工智能和自动驾驶技术的相互促进</a:t>
            </a:r>
            <a:endParaRPr altLang="en-US" lang="zh-CN"/>
          </a:p>
        </p:txBody>
      </p:sp>
      <p:sp>
        <p:nvSpPr>
          <p:cNvPr id="104978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两者相互融合，推动自动驾驶技术的快速发展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人工智能技术为自动驾驶提供感知、决策和执行能力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自动驾驶技术为人工智能提供丰富的应用场景和数据支持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人工智能和自动驾驶技术的交叉融合将带来更多创新应用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人工智能和自动驾驶技术的交叉应用领域</a:t>
            </a:r>
            <a:endParaRPr altLang="en-US" lang="zh-CN"/>
          </a:p>
        </p:txBody>
      </p:sp>
      <p:sp>
        <p:nvSpPr>
          <p:cNvPr id="1049866" name="圆角矩形 3"/>
          <p:cNvSpPr/>
          <p:nvPr>
            <p:custDataLst>
              <p:tags r:id="rId1"/>
            </p:custDataLst>
          </p:nvPr>
        </p:nvSpPr>
        <p:spPr>
          <a:xfrm rot="16200000">
            <a:off x="2756680" y="128323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4"/>
          <p:cNvSpPr/>
          <p:nvPr>
            <p:custDataLst>
              <p:tags r:id="rId2"/>
            </p:custDataLst>
          </p:nvPr>
        </p:nvSpPr>
        <p:spPr>
          <a:xfrm rot="16200000">
            <a:off x="2756680" y="-12126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1"/>
          <p:cNvSpPr/>
          <p:nvPr>
            <p:custDataLst>
              <p:tags r:id="rId3"/>
            </p:custDataLst>
          </p:nvPr>
        </p:nvSpPr>
        <p:spPr>
          <a:xfrm rot="16200000">
            <a:off x="8399843" y="-12449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0"/>
          <p:cNvSpPr/>
          <p:nvPr>
            <p:custDataLst>
              <p:tags r:id="rId4"/>
            </p:custDataLst>
          </p:nvPr>
        </p:nvSpPr>
        <p:spPr>
          <a:xfrm rot="16200000">
            <a:off x="2756680" y="268387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31"/>
          <p:cNvSpPr/>
          <p:nvPr>
            <p:custDataLst>
              <p:tags r:id="rId5"/>
            </p:custDataLst>
          </p:nvPr>
        </p:nvSpPr>
        <p:spPr>
          <a:xfrm rot="16200000">
            <a:off x="8399843" y="127872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34"/>
          <p:cNvSpPr/>
          <p:nvPr>
            <p:custDataLst>
              <p:tags r:id="rId6"/>
            </p:custDataLst>
          </p:nvPr>
        </p:nvSpPr>
        <p:spPr>
          <a:xfrm rot="16200000">
            <a:off x="8399843" y="268194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文本框 5"/>
          <p:cNvSpPr txBox="1"/>
          <p:nvPr>
            <p:custDataLst>
              <p:tags r:id="rId7"/>
            </p:custDataLst>
          </p:nvPr>
        </p:nvSpPr>
        <p:spPr>
          <a:xfrm>
            <a:off x="6492577" y="478451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医疗领域：利用人工智能和自动驾驶技术实现远程医疗、药品配送等医疗服务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0" name="文本框 6"/>
          <p:cNvSpPr txBox="1"/>
          <p:nvPr>
            <p:custDataLst>
              <p:tags r:id="rId8"/>
            </p:custDataLst>
          </p:nvPr>
        </p:nvSpPr>
        <p:spPr>
          <a:xfrm>
            <a:off x="6492577" y="338129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农业领域：将自动驾驶技术应用于农业机械，提高农业生产效率和质量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2" name="文本框 13"/>
          <p:cNvSpPr txBox="1"/>
          <p:nvPr>
            <p:custDataLst>
              <p:tags r:id="rId9"/>
            </p:custDataLst>
          </p:nvPr>
        </p:nvSpPr>
        <p:spPr>
          <a:xfrm>
            <a:off x="849414" y="478515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公共交通：将人工智能和自动驾驶技术应用于公共交通系统，提高公共交通的便利性和效率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4" name="文本框 14"/>
          <p:cNvSpPr txBox="1"/>
          <p:nvPr>
            <p:custDataLst>
              <p:tags r:id="rId10"/>
            </p:custDataLst>
          </p:nvPr>
        </p:nvSpPr>
        <p:spPr>
          <a:xfrm>
            <a:off x="6492577" y="197807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共享出行：利用自动驾驶技术提供共享出行服务，改善城市交通拥堵问题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6" name="文本框 15"/>
          <p:cNvSpPr txBox="1"/>
          <p:nvPr>
            <p:custDataLst>
              <p:tags r:id="rId11"/>
            </p:custDataLst>
          </p:nvPr>
        </p:nvSpPr>
        <p:spPr>
          <a:xfrm>
            <a:off x="849414" y="198001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智能交通系统：利用人工智能和自动驾驶技术优化交通流，提高道路安全和效率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8" name="文本框 16"/>
          <p:cNvSpPr txBox="1"/>
          <p:nvPr>
            <p:custDataLst>
              <p:tags r:id="rId12"/>
            </p:custDataLst>
          </p:nvPr>
        </p:nvSpPr>
        <p:spPr>
          <a:xfrm>
            <a:off x="849414" y="338580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物流配送：通过自动驾驶车辆实现快速、准确的货物配送，降低物流成本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90" name="圆角矩形 7"/>
          <p:cNvSpPr/>
          <p:nvPr>
            <p:custDataLst>
              <p:tags r:id="rId13"/>
            </p:custDataLst>
          </p:nvPr>
        </p:nvSpPr>
        <p:spPr>
          <a:xfrm rot="16200000">
            <a:off x="153284" y="388663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圆角矩形 8"/>
          <p:cNvSpPr/>
          <p:nvPr>
            <p:custDataLst>
              <p:tags r:id="rId14"/>
            </p:custDataLst>
          </p:nvPr>
        </p:nvSpPr>
        <p:spPr>
          <a:xfrm rot="16200000">
            <a:off x="153284" y="248212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4" name="圆角矩形 12"/>
          <p:cNvSpPr/>
          <p:nvPr>
            <p:custDataLst>
              <p:tags r:id="rId15"/>
            </p:custDataLst>
          </p:nvPr>
        </p:nvSpPr>
        <p:spPr>
          <a:xfrm rot="16200000">
            <a:off x="5796447" y="247955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圆角矩形 27"/>
          <p:cNvSpPr/>
          <p:nvPr>
            <p:custDataLst>
              <p:tags r:id="rId16"/>
            </p:custDataLst>
          </p:nvPr>
        </p:nvSpPr>
        <p:spPr>
          <a:xfrm rot="16200000">
            <a:off x="153284" y="528662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8" name="圆角矩形 32"/>
          <p:cNvSpPr/>
          <p:nvPr>
            <p:custDataLst>
              <p:tags r:id="rId17"/>
            </p:custDataLst>
          </p:nvPr>
        </p:nvSpPr>
        <p:spPr>
          <a:xfrm rot="16200000">
            <a:off x="5796447" y="388276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圆角矩形 35"/>
          <p:cNvSpPr/>
          <p:nvPr>
            <p:custDataLst>
              <p:tags r:id="rId18"/>
            </p:custDataLst>
          </p:nvPr>
        </p:nvSpPr>
        <p:spPr>
          <a:xfrm rot="16200000">
            <a:off x="5796447" y="528598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人工智能和自动驾驶技术的未来发展趋势</a:t>
            </a:r>
            <a:endParaRPr altLang="en-US" lang="zh-CN"/>
          </a:p>
        </p:txBody>
      </p:sp>
      <p:sp>
        <p:nvSpPr>
          <p:cNvPr id="104994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人工智能和自动驾驶技术将实现更紧密的融合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人工智能技术将推动自动驾驶技术的智能化发展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自动驾驶技术将促进人工智能技术的广泛应用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人工智能和自动驾驶技术的交叉融合将带来更多创新应用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人工智能和自动驾驶技术的挑战与解决方案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人工智能和自动驾驶技术的技术挑战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人工智能和自动驾驶技术的法律和伦理挑战</a:t>
            </a:r>
            <a:endParaRPr altLang="en-US" lang="zh-CN"/>
          </a:p>
        </p:txBody>
      </p:sp>
      <p:sp>
        <p:nvSpPr>
          <p:cNvPr id="1050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法律挑战：如何制定相关法律法规，确保自动驾驶技术的合法性和安全性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伦理挑战：如何权衡生命安全和交通效率，避免道德困境和伦理冲突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解决方案：加强技术研发，提高自动驾驶技术的可靠性和安全性；同时完善法律法规，为自动驾驶技术的发展提供有力保障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未来展望：随着技术的不断进步和法律法规的完善，相信人工智能和自动驾驶技术将为人类带来更加便捷、安全、高效的出行体验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解决方案： a. 算法优化：提高自动驾驶技术的准确性和稳定性 b. 数据共享：促进不同平台和系统之间的数据交流和共享 c. 法律法规：完善相关法律法规，为自动驾驶技术的发展提供保障 d. 基础设施建设：加强交通基础设施的建设和改造，为自动驾驶技术的应用提供支持</a:t>
            </a:r>
            <a:endParaRPr altLang="en-US" lang="zh-CN"/>
          </a:p>
          <a:p>
            <a:pPr lvl="1"/>
            <a:r>
              <a:rPr altLang="en-US" lang="zh-CN"/>
              <a:t>a. 算法优化：提高自动驾驶技术的准确性和稳定性</a:t>
            </a:r>
            <a:endParaRPr altLang="en-US" lang="zh-CN"/>
          </a:p>
          <a:p>
            <a:pPr lvl="1"/>
            <a:r>
              <a:rPr altLang="en-US" lang="zh-CN"/>
              <a:t>b. 数据共享：促进不同平台和系统之间的数据交流和共享</a:t>
            </a:r>
            <a:endParaRPr altLang="en-US" lang="zh-CN"/>
          </a:p>
          <a:p>
            <a:pPr lvl="1"/>
            <a:r>
              <a:rPr altLang="en-US" lang="zh-CN"/>
              <a:t>c. 法律法规：完善相关法律法规，为自动驾驶技术的发展提供保障</a:t>
            </a:r>
            <a:endParaRPr altLang="en-US" lang="zh-CN"/>
          </a:p>
          <a:p>
            <a:pPr lvl="1"/>
            <a:r>
              <a:rPr altLang="en-US" lang="zh-CN"/>
              <a:t>d. 基础设施建设：加强交通基础设施的建设和改造，为自动驾驶技术的应用提供支持</a:t>
            </a:r>
            <a:endParaRPr altLang="en-US" lang="zh-CN"/>
          </a:p>
          <a:p>
            <a:r>
              <a:rPr altLang="en-US" lang="zh-CN"/>
              <a:t>发展建议： a. 加强技术研发：持续投入研发资源，推动自动驾驶技术的不断创新 b. 跨界合作：与不同领域的企业和机构合作，共同推动自动驾驶技术的发展 c. 公众教育：加强公众对自动驾驶技术的认知和接受度，提高其社会认可度 d. 政策引导：政府可以出台相关政策，鼓励和支持自动驾驶技术的发展和应用</a:t>
            </a:r>
            <a:endParaRPr altLang="en-US" lang="zh-CN"/>
          </a:p>
          <a:p>
            <a:pPr lvl="1"/>
            <a:r>
              <a:rPr altLang="en-US" lang="zh-CN"/>
              <a:t>a. 加强技术研发：持续投入研发资源，推动自动驾驶技术的不断创新</a:t>
            </a:r>
            <a:endParaRPr altLang="en-US" lang="zh-CN"/>
          </a:p>
          <a:p>
            <a:pPr lvl="1"/>
            <a:r>
              <a:rPr altLang="en-US" lang="zh-CN"/>
              <a:t>b. 跨界合作：与不同领域的企业和机构合作，共同推动自动驾驶技术的发展</a:t>
            </a:r>
            <a:endParaRPr altLang="en-US" lang="zh-CN"/>
          </a:p>
          <a:p>
            <a:pPr lvl="1"/>
            <a:r>
              <a:rPr altLang="en-US" lang="zh-CN"/>
              <a:t>c. 公众教育：加强公众对自动驾驶技术的认知和接受度，提高其社会认可度</a:t>
            </a:r>
            <a:endParaRPr altLang="en-US" lang="zh-CN"/>
          </a:p>
          <a:p>
            <a:pPr lvl="1"/>
            <a:r>
              <a:rPr altLang="en-US" lang="zh-CN"/>
              <a:t>d. 政策引导：政府可以出台相关政策，鼓励和支持自动驾驶技术的发展和应用</a:t>
            </a:r>
            <a:endParaRPr altLang="en-US" lang="zh-CN"/>
          </a:p>
        </p:txBody>
      </p:sp>
      <p:sp>
        <p:nvSpPr>
          <p:cNvPr id="1050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人工智能和自动驾驶技术的解决方案和发展建议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总结人工智能和自动驾驶技术的交叉应用</a:t>
            </a:r>
            <a:endParaRPr altLang="en-US" lang="zh-CN"/>
          </a:p>
        </p:txBody>
      </p:sp>
      <p:sp>
        <p:nvSpPr>
          <p:cNvPr id="105038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人工智能和自动驾驶技术概述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交叉应用领域及案例分析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技术挑战与解决方案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展望人工智能和自动驾驶技术的未来发展</a:t>
            </a:r>
            <a:endParaRPr altLang="en-US" lang="zh-CN"/>
          </a:p>
        </p:txBody>
      </p:sp>
      <p:sp>
        <p:nvSpPr>
          <p:cNvPr id="10504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人工智能技术的不断进步将为自动驾驶技术的发展提供更多可能性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人工智能和自动驾驶技术的交叉应用将带来更多的创新和变革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未来发展中需要解决的技术难题和挑战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自动驾驶技术将逐渐成为未来交通出行的主要方式之一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2023-12-16T19:11:00Z</dcterms:created>
  <dcterms:modified xsi:type="dcterms:W3CDTF">2023-12-16T19:11:00Z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a86a89a2ee3c4078b6cd543da5fd3f18_21</vt:lpwstr>
  </property>
</Properties>
</file>