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70" r:id="rId3"/>
    <p:sldId id="271" r:id="rId5"/>
    <p:sldId id="275" r:id="rId6"/>
    <p:sldId id="276" r:id="rId7"/>
    <p:sldId id="277" r:id="rId8"/>
    <p:sldId id="278" r:id="rId9"/>
    <p:sldId id="279" r:id="rId10"/>
    <p:sldId id="280" r:id="rId11"/>
    <p:sldId id="272" r:id="rId12"/>
    <p:sldId id="273" r:id="rId13"/>
    <p:sldId id="284" r:id="rId14"/>
    <p:sldId id="287" r:id="rId15"/>
    <p:sldId id="288" r:id="rId16"/>
    <p:sldId id="285"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5F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p:restoredTop sz="92874"/>
  </p:normalViewPr>
  <p:slideViewPr>
    <p:cSldViewPr snapToGrid="0" snapToObjects="1">
      <p:cViewPr varScale="1">
        <p:scale>
          <a:sx n="66" d="100"/>
          <a:sy n="66" d="100"/>
        </p:scale>
        <p:origin x="22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F31FB-25DB-E447-926F-BBBD9D40B587}"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E92F8E-C9CB-454B-B381-DCA9C0640A3A}"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参考：百度百科：动词</a:t>
            </a:r>
            <a:r>
              <a:rPr lang="zh-CN" altLang="en-US"/>
              <a:t>不定式</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知乎：动词不定式作</a:t>
            </a:r>
            <a:r>
              <a:rPr lang="zh-CN" altLang="en-US"/>
              <a:t>状语</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参考：沪江英语：状语</a:t>
            </a:r>
            <a:r>
              <a:rPr lang="zh-CN" altLang="en-US"/>
              <a:t>从句</a:t>
            </a:r>
            <a:endParaRPr lang="zh-CN" altLang="en-US"/>
          </a:p>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1257300" y="2909102"/>
            <a:ext cx="4800600" cy="2996398"/>
          </a:xfrm>
        </p:spPr>
        <p:txBody>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633864" y="2909102"/>
            <a:ext cx="4800600" cy="2996398"/>
          </a:xfrm>
        </p:spPr>
        <p:txBody>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将图片拖动到占位符，或单击添加图标</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二级</a:t>
            </a:r>
            <a:endParaRPr lang="zh-CN" altLang="en-US" smtClean="0"/>
          </a:p>
          <a:p>
            <a:pPr lvl="2"/>
            <a:r>
              <a:rPr lang="zh-CN" altLang="en-US" smtClean="0"/>
              <a:t>三级</a:t>
            </a:r>
            <a:endParaRPr lang="zh-CN" altLang="en-US" smtClean="0"/>
          </a:p>
          <a:p>
            <a:pPr lvl="3"/>
            <a:r>
              <a:rPr lang="zh-CN" altLang="en-US" smtClean="0"/>
              <a:t>四级</a:t>
            </a:r>
            <a:endParaRPr lang="zh-CN" altLang="en-US" smtClean="0"/>
          </a:p>
          <a:p>
            <a:pPr lvl="4"/>
            <a:r>
              <a:rPr lang="zh-CN" altLang="en-US" smtClean="0"/>
              <a:t>五级</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9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9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9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9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9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5555" dirty="0">
                <a:effectLst/>
              </a:rPr>
              <a:t>NCE </a:t>
            </a:r>
            <a:r>
              <a:rPr lang="en-US" altLang="zh-CN" sz="5555" dirty="0">
                <a:effectLst/>
              </a:rPr>
              <a:t>2</a:t>
            </a:r>
            <a:r>
              <a:rPr lang="zh-CN" altLang="en-US" sz="5555" dirty="0">
                <a:effectLst/>
              </a:rPr>
              <a:t> Lesson 32 </a:t>
            </a:r>
            <a:br>
              <a:rPr lang="zh-CN" altLang="en-US" sz="5555" dirty="0">
                <a:effectLst/>
              </a:rPr>
            </a:br>
            <a:r>
              <a:rPr lang="zh-CN" altLang="en-US" sz="5555" dirty="0">
                <a:effectLst/>
              </a:rPr>
              <a:t>Shopping made easy</a:t>
            </a:r>
            <a:endParaRPr lang="zh-CN" altLang="en-US" sz="5555" dirty="0">
              <a:effectLst/>
            </a:endParaRPr>
          </a:p>
        </p:txBody>
      </p:sp>
      <p:sp>
        <p:nvSpPr>
          <p:cNvPr id="5" name="副标题 4"/>
          <p:cNvSpPr>
            <a:spLocks noGrp="1"/>
          </p:cNvSpPr>
          <p:nvPr>
            <p:ph type="subTitle" idx="1"/>
          </p:nvPr>
        </p:nvSpPr>
        <p:spPr/>
        <p:txBody>
          <a:bodyPr/>
          <a:lstStyle/>
          <a:p>
            <a:endParaRPr lang="zh-CN" altLang="en-US"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t>New  words and expression </a:t>
            </a:r>
            <a:endParaRPr lang="en-US" altLang="zh-CN"/>
          </a:p>
        </p:txBody>
      </p:sp>
      <p:sp>
        <p:nvSpPr>
          <p:cNvPr id="5" name="内容占位符 4"/>
          <p:cNvSpPr>
            <a:spLocks noGrp="1"/>
          </p:cNvSpPr>
          <p:nvPr>
            <p:ph sz="half" idx="1"/>
          </p:nvPr>
        </p:nvSpPr>
        <p:spPr>
          <a:xfrm>
            <a:off x="953770" y="1874520"/>
            <a:ext cx="5340985" cy="3619500"/>
          </a:xfrm>
        </p:spPr>
        <p:txBody>
          <a:bodyPr>
            <a:noAutofit/>
          </a:bodyPr>
          <a:p>
            <a:pPr marL="0" indent="0">
              <a:buNone/>
            </a:pPr>
            <a:r>
              <a:rPr lang="en-US" altLang="zh-CN" sz="2600"/>
              <a:t>once /wʌns/  adv. </a:t>
            </a:r>
            <a:r>
              <a:rPr lang="zh-CN" altLang="en-US" sz="2600"/>
              <a:t>曾经，</a:t>
            </a:r>
            <a:r>
              <a:rPr lang="zh-CN" altLang="en-US" sz="2600"/>
              <a:t>以前</a:t>
            </a:r>
            <a:endParaRPr lang="zh-CN" altLang="en-US" sz="2600"/>
          </a:p>
          <a:p>
            <a:pPr marL="0" indent="0">
              <a:buNone/>
            </a:pPr>
            <a:r>
              <a:rPr lang="en-US" altLang="zh-CN" sz="2600"/>
              <a:t>temptation /tempˈteɪʃn/  n. </a:t>
            </a:r>
            <a:r>
              <a:rPr lang="zh-CN" altLang="en-US" sz="2600"/>
              <a:t>诱惑</a:t>
            </a:r>
            <a:endParaRPr lang="zh-CN" altLang="en-US" sz="2600"/>
          </a:p>
          <a:p>
            <a:pPr marL="0" indent="0">
              <a:buNone/>
            </a:pPr>
            <a:r>
              <a:rPr lang="en-US" altLang="zh-CN" sz="2600"/>
              <a:t>article /ˈɑːtɪkl/  n. </a:t>
            </a:r>
            <a:r>
              <a:rPr lang="zh-CN" altLang="en-US" sz="2600"/>
              <a:t>物品，</a:t>
            </a:r>
            <a:r>
              <a:rPr lang="zh-CN" altLang="en-US" sz="2600"/>
              <a:t>东西</a:t>
            </a:r>
            <a:endParaRPr lang="zh-CN" altLang="en-US" sz="2600"/>
          </a:p>
        </p:txBody>
      </p:sp>
      <p:sp>
        <p:nvSpPr>
          <p:cNvPr id="6" name="内容占位符 5"/>
          <p:cNvSpPr>
            <a:spLocks noGrp="1"/>
          </p:cNvSpPr>
          <p:nvPr>
            <p:ph sz="half" idx="2"/>
          </p:nvPr>
        </p:nvSpPr>
        <p:spPr>
          <a:xfrm>
            <a:off x="6629381" y="1769745"/>
            <a:ext cx="4800600" cy="3619500"/>
          </a:xfrm>
        </p:spPr>
        <p:txBody>
          <a:bodyPr>
            <a:noAutofit/>
          </a:bodyPr>
          <a:p>
            <a:pPr marL="0" indent="0">
              <a:buNone/>
            </a:pPr>
            <a:r>
              <a:rPr lang="en-US" altLang="zh-CN" sz="2600"/>
              <a:t>wrap /ræp/  v. </a:t>
            </a:r>
            <a:r>
              <a:rPr lang="zh-CN" altLang="en-US" sz="2600"/>
              <a:t>包裹</a:t>
            </a:r>
            <a:endParaRPr lang="zh-CN" altLang="en-US" sz="2600"/>
          </a:p>
          <a:p>
            <a:pPr marL="0" indent="0">
              <a:buNone/>
            </a:pPr>
            <a:r>
              <a:rPr lang="en-US" altLang="zh-CN" sz="2600"/>
              <a:t>simply /ˈsɪmpli/  adv. </a:t>
            </a:r>
            <a:r>
              <a:rPr lang="zh-CN" altLang="en-US" sz="2600"/>
              <a:t>仅仅</a:t>
            </a:r>
            <a:endParaRPr lang="zh-CN" altLang="en-US" sz="2600"/>
          </a:p>
          <a:p>
            <a:pPr marL="0" indent="0">
              <a:buNone/>
            </a:pPr>
            <a:r>
              <a:rPr lang="en-US" altLang="zh-CN" sz="2600"/>
              <a:t>arrest /əˈrest/  v. </a:t>
            </a:r>
            <a:r>
              <a:rPr lang="zh-CN" altLang="en-US" sz="2600"/>
              <a:t>逮捕</a:t>
            </a:r>
            <a:r>
              <a:rPr lang="en-US" altLang="zh-CN" sz="2600"/>
              <a:t> </a:t>
            </a:r>
            <a:endParaRPr lang="en-US" altLang="zh-CN" sz="2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once</a:t>
            </a:r>
            <a:endParaRPr lang="en-US" altLang="zh-CN"/>
          </a:p>
        </p:txBody>
      </p:sp>
      <p:sp>
        <p:nvSpPr>
          <p:cNvPr id="5" name="内容占位符 4"/>
          <p:cNvSpPr>
            <a:spLocks noGrp="1"/>
          </p:cNvSpPr>
          <p:nvPr>
            <p:ph sz="half" idx="1"/>
          </p:nvPr>
        </p:nvSpPr>
        <p:spPr>
          <a:xfrm>
            <a:off x="953770" y="1874520"/>
            <a:ext cx="6816725" cy="3619500"/>
          </a:xfrm>
        </p:spPr>
        <p:txBody>
          <a:bodyPr>
            <a:noAutofit/>
          </a:bodyPr>
          <a:p>
            <a:pPr marL="0" indent="0">
              <a:buNone/>
            </a:pPr>
            <a:r>
              <a:rPr lang="en-US" altLang="zh-CN" sz="2600"/>
              <a:t>once /wʌns/  adv. </a:t>
            </a:r>
            <a:r>
              <a:rPr lang="zh-CN" altLang="en-US" sz="2600"/>
              <a:t>一次，</a:t>
            </a:r>
            <a:r>
              <a:rPr lang="zh-CN" altLang="en-US" sz="2600"/>
              <a:t>一旦，曾经，</a:t>
            </a:r>
            <a:r>
              <a:rPr lang="zh-CN" altLang="en-US" sz="2600"/>
              <a:t>以前</a:t>
            </a:r>
            <a:endParaRPr lang="zh-CN" altLang="en-US" sz="2600"/>
          </a:p>
          <a:p>
            <a:pPr marL="0" indent="0">
              <a:buNone/>
            </a:pPr>
            <a:r>
              <a:rPr lang="en-US" altLang="zh-CN" sz="2600"/>
              <a:t>once upon a time </a:t>
            </a:r>
            <a:r>
              <a:rPr lang="zh-CN" altLang="en-US" sz="2600"/>
              <a:t>曾经</a:t>
            </a:r>
            <a:endParaRPr lang="zh-CN" altLang="en-US" sz="2600"/>
          </a:p>
          <a:p>
            <a:pPr marL="0" indent="0">
              <a:buNone/>
            </a:pPr>
            <a:endParaRPr lang="zh-CN" altLang="en-US" sz="2600"/>
          </a:p>
        </p:txBody>
      </p:sp>
      <p:pic>
        <p:nvPicPr>
          <p:cNvPr id="2" name="图片 1" descr="截屏2023-10-28 14.19.41"/>
          <p:cNvPicPr>
            <a:picLocks noChangeAspect="1"/>
          </p:cNvPicPr>
          <p:nvPr/>
        </p:nvPicPr>
        <p:blipFill>
          <a:blip r:embed="rId1"/>
          <a:stretch>
            <a:fillRect/>
          </a:stretch>
        </p:blipFill>
        <p:spPr>
          <a:xfrm>
            <a:off x="8068310" y="1125855"/>
            <a:ext cx="3683000" cy="20199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temptation</a:t>
            </a:r>
            <a:endParaRPr lang="en-US" altLang="zh-CN"/>
          </a:p>
        </p:txBody>
      </p:sp>
      <p:sp>
        <p:nvSpPr>
          <p:cNvPr id="5" name="内容占位符 4"/>
          <p:cNvSpPr>
            <a:spLocks noGrp="1"/>
          </p:cNvSpPr>
          <p:nvPr>
            <p:ph sz="half" idx="1"/>
          </p:nvPr>
        </p:nvSpPr>
        <p:spPr>
          <a:xfrm>
            <a:off x="953770" y="1874520"/>
            <a:ext cx="6124575" cy="3619500"/>
          </a:xfrm>
        </p:spPr>
        <p:txBody>
          <a:bodyPr>
            <a:noAutofit/>
          </a:bodyPr>
          <a:p>
            <a:pPr marL="0" indent="0">
              <a:buNone/>
            </a:pPr>
            <a:r>
              <a:rPr lang="en-US" altLang="zh-CN" sz="2600"/>
              <a:t>temptation /tempˈteɪʃn/  n. </a:t>
            </a:r>
            <a:r>
              <a:rPr lang="zh-CN" altLang="en-US" sz="2600"/>
              <a:t>诱惑</a:t>
            </a:r>
            <a:endParaRPr lang="zh-CN" altLang="en-US" sz="2600"/>
          </a:p>
          <a:p>
            <a:pPr marL="0" indent="0">
              <a:buNone/>
            </a:pPr>
            <a:r>
              <a:rPr lang="en-US" altLang="zh-CN" sz="2600"/>
              <a:t>The temptation of food </a:t>
            </a:r>
            <a:r>
              <a:rPr lang="zh-CN" altLang="en-US" sz="2600"/>
              <a:t>美味的</a:t>
            </a:r>
            <a:r>
              <a:rPr lang="zh-CN" altLang="en-US" sz="2600"/>
              <a:t>诱惑</a:t>
            </a:r>
            <a:endParaRPr lang="zh-CN" altLang="en-US" sz="2600"/>
          </a:p>
          <a:p>
            <a:pPr marL="0" indent="0">
              <a:buNone/>
            </a:pPr>
            <a:endParaRPr lang="zh-CN" altLang="en-US" sz="2600"/>
          </a:p>
        </p:txBody>
      </p:sp>
      <p:pic>
        <p:nvPicPr>
          <p:cNvPr id="2" name="图片 1" descr="截屏2023-10-28 14.30.23"/>
          <p:cNvPicPr>
            <a:picLocks noChangeAspect="1"/>
          </p:cNvPicPr>
          <p:nvPr/>
        </p:nvPicPr>
        <p:blipFill>
          <a:blip r:embed="rId1"/>
          <a:stretch>
            <a:fillRect/>
          </a:stretch>
        </p:blipFill>
        <p:spPr>
          <a:xfrm>
            <a:off x="4876800" y="3427095"/>
            <a:ext cx="6848475" cy="20669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article</a:t>
            </a:r>
            <a:endParaRPr lang="en-US" altLang="zh-CN"/>
          </a:p>
        </p:txBody>
      </p:sp>
      <p:sp>
        <p:nvSpPr>
          <p:cNvPr id="5" name="内容占位符 4"/>
          <p:cNvSpPr>
            <a:spLocks noGrp="1"/>
          </p:cNvSpPr>
          <p:nvPr>
            <p:ph sz="half" idx="1"/>
          </p:nvPr>
        </p:nvSpPr>
        <p:spPr>
          <a:xfrm>
            <a:off x="1087755" y="1619250"/>
            <a:ext cx="6039485" cy="3619500"/>
          </a:xfrm>
        </p:spPr>
        <p:txBody>
          <a:bodyPr>
            <a:noAutofit/>
          </a:bodyPr>
          <a:p>
            <a:pPr marL="0" indent="0">
              <a:buNone/>
            </a:pPr>
            <a:r>
              <a:rPr lang="en-US" altLang="zh-CN" sz="2600"/>
              <a:t>article /ˈɑːtɪkl/  n. </a:t>
            </a:r>
            <a:r>
              <a:rPr lang="zh-CN" altLang="en-US" sz="2600"/>
              <a:t>文章，</a:t>
            </a:r>
            <a:r>
              <a:rPr lang="en-US" altLang="zh-CN" sz="2600"/>
              <a:t> </a:t>
            </a:r>
            <a:r>
              <a:rPr lang="zh-CN" altLang="en-US" sz="2600"/>
              <a:t>物品，</a:t>
            </a:r>
            <a:r>
              <a:rPr lang="zh-CN" altLang="en-US" sz="2600"/>
              <a:t>东西</a:t>
            </a:r>
            <a:endParaRPr lang="zh-CN" altLang="en-US" sz="2600"/>
          </a:p>
          <a:p>
            <a:pPr marL="0" indent="0">
              <a:buNone/>
            </a:pPr>
            <a:r>
              <a:rPr lang="en-US" altLang="zh-CN" sz="2600"/>
              <a:t>E.g. I read an article about health this morning. </a:t>
            </a:r>
            <a:endParaRPr lang="en-US" altLang="zh-CN" sz="2600"/>
          </a:p>
          <a:p>
            <a:pPr marL="0" indent="0">
              <a:buNone/>
            </a:pPr>
            <a:r>
              <a:rPr lang="zh-CN" altLang="en-US" sz="2600"/>
              <a:t>今早我读了一篇有关健康方面的</a:t>
            </a:r>
            <a:r>
              <a:rPr lang="zh-CN" altLang="en-US" sz="2600"/>
              <a:t>文章。</a:t>
            </a:r>
            <a:endParaRPr lang="zh-CN" altLang="en-US" sz="2600"/>
          </a:p>
        </p:txBody>
      </p:sp>
      <p:pic>
        <p:nvPicPr>
          <p:cNvPr id="2" name="图片 1" descr="截屏2023-10-08 17.12.21"/>
          <p:cNvPicPr>
            <a:picLocks noChangeAspect="1"/>
          </p:cNvPicPr>
          <p:nvPr/>
        </p:nvPicPr>
        <p:blipFill>
          <a:blip r:embed="rId1"/>
          <a:stretch>
            <a:fillRect/>
          </a:stretch>
        </p:blipFill>
        <p:spPr>
          <a:xfrm>
            <a:off x="8285480" y="501015"/>
            <a:ext cx="3280410" cy="24974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wrap</a:t>
            </a:r>
            <a:endParaRPr lang="en-US" altLang="zh-CN"/>
          </a:p>
        </p:txBody>
      </p:sp>
      <p:sp>
        <p:nvSpPr>
          <p:cNvPr id="6" name="内容占位符 5"/>
          <p:cNvSpPr>
            <a:spLocks noGrp="1"/>
          </p:cNvSpPr>
          <p:nvPr>
            <p:ph sz="half" idx="2"/>
          </p:nvPr>
        </p:nvSpPr>
        <p:spPr>
          <a:xfrm>
            <a:off x="1251566" y="1619250"/>
            <a:ext cx="4800600" cy="3619500"/>
          </a:xfrm>
        </p:spPr>
        <p:txBody>
          <a:bodyPr>
            <a:noAutofit/>
          </a:bodyPr>
          <a:p>
            <a:pPr marL="0" indent="0">
              <a:buNone/>
            </a:pPr>
            <a:r>
              <a:rPr lang="en-US" altLang="zh-CN" sz="2600"/>
              <a:t>wrap /ræp/  v. </a:t>
            </a:r>
            <a:r>
              <a:rPr lang="zh-CN" altLang="en-US" sz="2600"/>
              <a:t>包裹</a:t>
            </a:r>
            <a:endParaRPr lang="zh-CN" altLang="en-US" sz="2600"/>
          </a:p>
          <a:p>
            <a:pPr marL="0" indent="0">
              <a:buNone/>
            </a:pPr>
            <a:r>
              <a:rPr lang="en-US" altLang="zh-CN" sz="2600"/>
              <a:t>wrap the gift</a:t>
            </a:r>
            <a:endParaRPr lang="en-US" altLang="zh-CN" sz="2600"/>
          </a:p>
          <a:p>
            <a:pPr marL="0" indent="0">
              <a:buNone/>
            </a:pPr>
            <a:r>
              <a:rPr lang="zh-CN" altLang="en-US" sz="2600"/>
              <a:t>包装</a:t>
            </a:r>
            <a:r>
              <a:rPr lang="zh-CN" altLang="en-US" sz="2600"/>
              <a:t>礼物</a:t>
            </a:r>
            <a:endParaRPr lang="zh-CN" altLang="en-US" sz="2600"/>
          </a:p>
        </p:txBody>
      </p:sp>
      <p:pic>
        <p:nvPicPr>
          <p:cNvPr id="2" name="图片 1" descr="截屏2023-10-03 上午11.16.14"/>
          <p:cNvPicPr>
            <a:picLocks noChangeAspect="1"/>
          </p:cNvPicPr>
          <p:nvPr/>
        </p:nvPicPr>
        <p:blipFill>
          <a:blip r:embed="rId1"/>
          <a:stretch>
            <a:fillRect/>
          </a:stretch>
        </p:blipFill>
        <p:spPr>
          <a:xfrm>
            <a:off x="8562975" y="796925"/>
            <a:ext cx="2409825" cy="2171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simply </a:t>
            </a:r>
            <a:endParaRPr lang="en-US" altLang="zh-CN"/>
          </a:p>
        </p:txBody>
      </p:sp>
      <p:sp>
        <p:nvSpPr>
          <p:cNvPr id="6" name="内容占位符 5"/>
          <p:cNvSpPr>
            <a:spLocks noGrp="1"/>
          </p:cNvSpPr>
          <p:nvPr>
            <p:ph sz="half" idx="2"/>
          </p:nvPr>
        </p:nvSpPr>
        <p:spPr>
          <a:xfrm>
            <a:off x="1055370" y="1283970"/>
            <a:ext cx="7292975" cy="3619500"/>
          </a:xfrm>
        </p:spPr>
        <p:txBody>
          <a:bodyPr>
            <a:noAutofit/>
          </a:bodyPr>
          <a:p>
            <a:pPr marL="0" indent="0">
              <a:buNone/>
            </a:pPr>
            <a:r>
              <a:rPr lang="en-US" altLang="zh-CN" sz="2600"/>
              <a:t>simple /ˈsɪmpl/ adj. </a:t>
            </a:r>
            <a:r>
              <a:rPr lang="zh-CN" altLang="en-US" sz="2600"/>
              <a:t>简单的</a:t>
            </a:r>
            <a:endParaRPr lang="en-US" altLang="zh-CN" sz="2600"/>
          </a:p>
          <a:p>
            <a:pPr marL="0" indent="0">
              <a:buNone/>
            </a:pPr>
            <a:r>
              <a:rPr lang="en-US" altLang="zh-CN" sz="2600"/>
              <a:t>simply /ˈsɪmpli/  adv. </a:t>
            </a:r>
            <a:r>
              <a:rPr lang="zh-CN" altLang="en-US" sz="2600"/>
              <a:t>仅仅</a:t>
            </a:r>
            <a:endParaRPr lang="zh-CN" altLang="en-US" sz="2600"/>
          </a:p>
          <a:p>
            <a:pPr marL="0" indent="0">
              <a:buNone/>
            </a:pPr>
            <a:r>
              <a:rPr lang="en-US" altLang="zh-CN" sz="2600"/>
              <a:t>E.g. You can make salad simply by blending /ˈblendɪŋ/ the vegetables and salad dressing. </a:t>
            </a:r>
            <a:endParaRPr lang="en-US" altLang="zh-CN" sz="2600"/>
          </a:p>
          <a:p>
            <a:pPr marL="0" indent="0">
              <a:buNone/>
            </a:pPr>
            <a:r>
              <a:rPr lang="zh-CN" altLang="en-US" sz="2600"/>
              <a:t>你只需把蔬菜和沙拉酱混合就可以做沙拉。</a:t>
            </a:r>
            <a:endParaRPr lang="zh-CN" altLang="en-US" sz="2600"/>
          </a:p>
        </p:txBody>
      </p:sp>
      <p:pic>
        <p:nvPicPr>
          <p:cNvPr id="2" name="图片 1" descr="截屏2023-10-08 17.06.42"/>
          <p:cNvPicPr>
            <a:picLocks noChangeAspect="1"/>
          </p:cNvPicPr>
          <p:nvPr/>
        </p:nvPicPr>
        <p:blipFill>
          <a:blip r:embed="rId1"/>
          <a:stretch>
            <a:fillRect/>
          </a:stretch>
        </p:blipFill>
        <p:spPr>
          <a:xfrm>
            <a:off x="8377555" y="661670"/>
            <a:ext cx="3209925" cy="38290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ym typeface="+mn-ea"/>
              </a:rPr>
              <a:t>arrest</a:t>
            </a:r>
            <a:endParaRPr lang="en-US" altLang="zh-CN"/>
          </a:p>
        </p:txBody>
      </p:sp>
      <p:sp>
        <p:nvSpPr>
          <p:cNvPr id="6" name="内容占位符 5"/>
          <p:cNvSpPr>
            <a:spLocks noGrp="1"/>
          </p:cNvSpPr>
          <p:nvPr>
            <p:ph sz="half" idx="2"/>
          </p:nvPr>
        </p:nvSpPr>
        <p:spPr>
          <a:xfrm>
            <a:off x="953135" y="1619250"/>
            <a:ext cx="8366760" cy="3619500"/>
          </a:xfrm>
        </p:spPr>
        <p:txBody>
          <a:bodyPr>
            <a:noAutofit/>
          </a:bodyPr>
          <a:p>
            <a:pPr marL="0" indent="0">
              <a:buNone/>
            </a:pPr>
            <a:r>
              <a:rPr lang="en-US" altLang="zh-CN" sz="2600"/>
              <a:t>arrest /əˈrest/  v. </a:t>
            </a:r>
            <a:r>
              <a:rPr lang="zh-CN" altLang="en-US" sz="2600"/>
              <a:t>逮捕</a:t>
            </a:r>
            <a:endParaRPr lang="zh-CN" altLang="en-US" sz="2600"/>
          </a:p>
          <a:p>
            <a:pPr marL="0" indent="0">
              <a:buNone/>
            </a:pPr>
            <a:r>
              <a:rPr lang="en-US" altLang="zh-CN" sz="2600"/>
              <a:t>E.g.  The police arrested her for drinking and driving.</a:t>
            </a:r>
            <a:endParaRPr lang="en-US" altLang="zh-CN" sz="2600"/>
          </a:p>
          <a:p>
            <a:pPr marL="0" indent="0">
              <a:buNone/>
            </a:pPr>
            <a:r>
              <a:rPr lang="en-US" altLang="zh-CN" sz="2600"/>
              <a:t>她因酒后驾车被警察拘捕。</a:t>
            </a:r>
            <a:endParaRPr lang="en-US" altLang="zh-CN" sz="2600"/>
          </a:p>
          <a:p>
            <a:pPr marL="0" indent="0">
              <a:buNone/>
            </a:pPr>
            <a:r>
              <a:rPr lang="en-US" altLang="zh-CN" sz="2600"/>
              <a:t>-Cambridge Dictionary</a:t>
            </a:r>
            <a:endParaRPr lang="en-US" altLang="zh-CN" sz="2600"/>
          </a:p>
        </p:txBody>
      </p:sp>
      <p:pic>
        <p:nvPicPr>
          <p:cNvPr id="2" name="图片 1" descr="截屏2023-10-08 16.56.57"/>
          <p:cNvPicPr>
            <a:picLocks noChangeAspect="1"/>
          </p:cNvPicPr>
          <p:nvPr/>
        </p:nvPicPr>
        <p:blipFill>
          <a:blip r:embed="rId1"/>
          <a:stretch>
            <a:fillRect/>
          </a:stretch>
        </p:blipFill>
        <p:spPr>
          <a:xfrm>
            <a:off x="8961755" y="868045"/>
            <a:ext cx="2655570" cy="10064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87145" y="1852295"/>
            <a:ext cx="10515600" cy="2070735"/>
          </a:xfrm>
        </p:spPr>
        <p:txBody>
          <a:bodyPr>
            <a:normAutofit/>
          </a:bodyPr>
          <a:p>
            <a:r>
              <a:rPr lang="en-US" altLang="zh-CN"/>
              <a:t>Who was the thief?</a:t>
            </a:r>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481830" y="318135"/>
            <a:ext cx="7404735" cy="6397625"/>
          </a:xfrm>
        </p:spPr>
        <p:txBody>
          <a:bodyPr>
            <a:noAutofit/>
          </a:bodyPr>
          <a:p>
            <a:pPr marL="0" indent="0" algn="just">
              <a:buNone/>
            </a:pPr>
            <a:r>
              <a:rPr lang="en-US" altLang="zh-CN" sz="2300"/>
              <a:t>People are not so honest as they once were. The temptation to steal is greater than ever before - especially in large shops. A detective recently watched a well-dressed woman who always went into a large store on Monday mornings. One Monday, there were fewer people in the shop than usual when the woman came in, so it was easier for the detective to watch her. The woman first bought a few small articles. After a little time, she chose one of the most expensive dresses in the shop and handed it to an assistant who wrapped it up for her as quickly as possible. Then the woman simply took the parcel and walked out of the shop without paying. When she was arrested, the detective found out that the shop assistant was her daughter. The girl 'gave' her mother a free dress once a week!</a:t>
            </a:r>
            <a:endParaRPr lang="en-US" altLang="zh-CN" sz="2300"/>
          </a:p>
        </p:txBody>
      </p:sp>
      <p:pic>
        <p:nvPicPr>
          <p:cNvPr id="2" name="图片 1" descr="截屏2023-09-16 下午9.54.44"/>
          <p:cNvPicPr>
            <a:picLocks noChangeAspect="1"/>
          </p:cNvPicPr>
          <p:nvPr/>
        </p:nvPicPr>
        <p:blipFill>
          <a:blip r:embed="rId1"/>
          <a:stretch>
            <a:fillRect/>
          </a:stretch>
        </p:blipFill>
        <p:spPr>
          <a:xfrm>
            <a:off x="1070610" y="2004060"/>
            <a:ext cx="2648585" cy="3025775"/>
          </a:xfrm>
          <a:prstGeom prst="rect">
            <a:avLst/>
          </a:prstGeom>
        </p:spPr>
      </p:pic>
      <p:sp>
        <p:nvSpPr>
          <p:cNvPr id="4" name="文本框 10"/>
          <p:cNvSpPr txBox="1">
            <a:spLocks noChangeArrowheads="1"/>
          </p:cNvSpPr>
          <p:nvPr/>
        </p:nvSpPr>
        <p:spPr bwMode="auto">
          <a:xfrm>
            <a:off x="1205230" y="855345"/>
            <a:ext cx="3516630" cy="6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buFont typeface="Arial" panose="020B0604020202090204" pitchFamily="34" charset="0"/>
              <a:defRPr>
                <a:solidFill>
                  <a:schemeClr val="tx1"/>
                </a:solidFill>
                <a:latin typeface="Arial" panose="020B0604020202090204" pitchFamily="34" charset="0"/>
                <a:ea typeface="宋体" pitchFamily="2" charset="-122"/>
              </a:defRPr>
            </a:lvl1pPr>
            <a:lvl2pPr marL="742950" indent="-285750">
              <a:buFont typeface="Arial" panose="020B0604020202090204" pitchFamily="34" charset="0"/>
              <a:defRPr>
                <a:solidFill>
                  <a:schemeClr val="tx1"/>
                </a:solidFill>
                <a:latin typeface="Arial" panose="020B0604020202090204" pitchFamily="34" charset="0"/>
                <a:ea typeface="宋体" pitchFamily="2" charset="-122"/>
              </a:defRPr>
            </a:lvl2pPr>
            <a:lvl3pPr marL="1143000" indent="-228600">
              <a:buFont typeface="Arial" panose="020B0604020202090204" pitchFamily="34" charset="0"/>
              <a:defRPr>
                <a:solidFill>
                  <a:schemeClr val="tx1"/>
                </a:solidFill>
                <a:latin typeface="Arial" panose="020B0604020202090204" pitchFamily="34" charset="0"/>
                <a:ea typeface="宋体" pitchFamily="2" charset="-122"/>
              </a:defRPr>
            </a:lvl3pPr>
            <a:lvl4pPr marL="1600200" indent="-228600">
              <a:buFont typeface="Arial" panose="020B0604020202090204" pitchFamily="34" charset="0"/>
              <a:defRPr>
                <a:solidFill>
                  <a:schemeClr val="tx1"/>
                </a:solidFill>
                <a:latin typeface="Arial" panose="020B0604020202090204" pitchFamily="34" charset="0"/>
                <a:ea typeface="宋体" pitchFamily="2" charset="-122"/>
              </a:defRPr>
            </a:lvl4pPr>
            <a:lvl5pPr marL="2057400" indent="-228600">
              <a:buFont typeface="Arial" panose="020B0604020202090204" pitchFamily="34" charse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eaLnBrk="1" hangingPunct="1">
              <a:lnSpc>
                <a:spcPct val="100000"/>
              </a:lnSpc>
            </a:pPr>
            <a:r>
              <a:rPr lang="en-US" altLang="zh-CN" sz="2200" dirty="0">
                <a:solidFill>
                  <a:srgbClr val="6600CC"/>
                </a:solidFill>
                <a:latin typeface="Times New Roman" panose="02020603050405020304" charset="0"/>
                <a:ea typeface="楷体" panose="02010609060101010101" charset="-122"/>
                <a:sym typeface="微软雅黑" charset="-122"/>
              </a:rPr>
              <a:t>well-dressed </a:t>
            </a:r>
            <a:r>
              <a:rPr lang="zh-CN" altLang="en-US" sz="2200" dirty="0">
                <a:solidFill>
                  <a:srgbClr val="6600CC"/>
                </a:solidFill>
                <a:latin typeface="Times New Roman" panose="02020603050405020304" charset="0"/>
                <a:ea typeface="楷体" panose="02010609060101010101" charset="-122"/>
                <a:sym typeface="微软雅黑" charset="-122"/>
              </a:rPr>
              <a:t>穿着入时的，这是复合</a:t>
            </a:r>
            <a:r>
              <a:rPr lang="zh-CN" altLang="en-US" sz="2200" dirty="0">
                <a:solidFill>
                  <a:srgbClr val="6600CC"/>
                </a:solidFill>
                <a:latin typeface="Times New Roman" panose="02020603050405020304" charset="0"/>
                <a:ea typeface="楷体" panose="02010609060101010101" charset="-122"/>
                <a:sym typeface="微软雅黑" charset="-122"/>
              </a:rPr>
              <a:t>形容词</a:t>
            </a:r>
            <a:endParaRPr lang="zh-CN" altLang="en-US" sz="2200" dirty="0">
              <a:solidFill>
                <a:srgbClr val="6600CC"/>
              </a:solidFill>
              <a:latin typeface="Times New Roman" panose="02020603050405020304" charset="0"/>
              <a:ea typeface="楷体" panose="02010609060101010101" charset="-122"/>
              <a:sym typeface="微软雅黑" charset="-122"/>
            </a:endParaRPr>
          </a:p>
        </p:txBody>
      </p:sp>
      <p:sp>
        <p:nvSpPr>
          <p:cNvPr id="5" name="标题 4"/>
          <p:cNvSpPr>
            <a:spLocks noGrp="1"/>
          </p:cNvSpPr>
          <p:nvPr>
            <p:ph type="title"/>
          </p:nvPr>
        </p:nvSpPr>
        <p:spPr>
          <a:xfrm>
            <a:off x="1251585" y="0"/>
            <a:ext cx="10178415" cy="653415"/>
          </a:xfrm>
        </p:spPr>
        <p:txBody>
          <a:bodyPr>
            <a:normAutofit fontScale="90000"/>
          </a:bodyPr>
          <a:lstStyle/>
          <a:p>
            <a:r>
              <a:rPr kumimoji="1" lang="en-US" altLang="zh-CN" dirty="0" smtClean="0"/>
              <a:t>Text</a:t>
            </a:r>
            <a:endParaRPr kumimoji="1" lang="zh-CN" altLang="en-US" dirty="0"/>
          </a:p>
        </p:txBody>
      </p:sp>
      <p:sp>
        <p:nvSpPr>
          <p:cNvPr id="7" name="文本框 10"/>
          <p:cNvSpPr txBox="1">
            <a:spLocks noChangeArrowheads="1"/>
          </p:cNvSpPr>
          <p:nvPr/>
        </p:nvSpPr>
        <p:spPr bwMode="auto">
          <a:xfrm>
            <a:off x="964565" y="4871720"/>
            <a:ext cx="328549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buFont typeface="Arial" panose="020B0604020202090204" pitchFamily="34" charset="0"/>
              <a:defRPr>
                <a:solidFill>
                  <a:schemeClr val="tx1"/>
                </a:solidFill>
                <a:latin typeface="Arial" panose="020B0604020202090204" pitchFamily="34" charset="0"/>
                <a:ea typeface="宋体" pitchFamily="2" charset="-122"/>
              </a:defRPr>
            </a:lvl1pPr>
            <a:lvl2pPr marL="742950" indent="-285750">
              <a:buFont typeface="Arial" panose="020B0604020202090204" pitchFamily="34" charset="0"/>
              <a:defRPr>
                <a:solidFill>
                  <a:schemeClr val="tx1"/>
                </a:solidFill>
                <a:latin typeface="Arial" panose="020B0604020202090204" pitchFamily="34" charset="0"/>
                <a:ea typeface="宋体" pitchFamily="2" charset="-122"/>
              </a:defRPr>
            </a:lvl2pPr>
            <a:lvl3pPr marL="1143000" indent="-228600">
              <a:buFont typeface="Arial" panose="020B0604020202090204" pitchFamily="34" charset="0"/>
              <a:defRPr>
                <a:solidFill>
                  <a:schemeClr val="tx1"/>
                </a:solidFill>
                <a:latin typeface="Arial" panose="020B0604020202090204" pitchFamily="34" charset="0"/>
                <a:ea typeface="宋体" pitchFamily="2" charset="-122"/>
              </a:defRPr>
            </a:lvl3pPr>
            <a:lvl4pPr marL="1600200" indent="-228600">
              <a:buFont typeface="Arial" panose="020B0604020202090204" pitchFamily="34" charset="0"/>
              <a:defRPr>
                <a:solidFill>
                  <a:schemeClr val="tx1"/>
                </a:solidFill>
                <a:latin typeface="Arial" panose="020B0604020202090204" pitchFamily="34" charset="0"/>
                <a:ea typeface="宋体" pitchFamily="2" charset="-122"/>
              </a:defRPr>
            </a:lvl4pPr>
            <a:lvl5pPr marL="2057400" indent="-228600">
              <a:buFont typeface="Arial" panose="020B0604020202090204" pitchFamily="34" charse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eaLnBrk="1" hangingPunct="1">
              <a:lnSpc>
                <a:spcPct val="100000"/>
              </a:lnSpc>
            </a:pPr>
            <a:r>
              <a:rPr lang="en-US" altLang="zh-CN" sz="2200" dirty="0">
                <a:solidFill>
                  <a:srgbClr val="6600CC"/>
                </a:solidFill>
                <a:latin typeface="Times New Roman" panose="02020603050405020304" charset="0"/>
                <a:ea typeface="楷体" panose="02010609060101010101" charset="-122"/>
                <a:sym typeface="微软雅黑" charset="-122"/>
              </a:rPr>
              <a:t>as...as possible </a:t>
            </a:r>
            <a:r>
              <a:rPr lang="zh-CN" altLang="en-US" sz="2200" dirty="0">
                <a:solidFill>
                  <a:srgbClr val="6600CC"/>
                </a:solidFill>
                <a:latin typeface="Times New Roman" panose="02020603050405020304" charset="0"/>
                <a:ea typeface="楷体" panose="02010609060101010101" charset="-122"/>
                <a:sym typeface="微软雅黑" charset="-122"/>
              </a:rPr>
              <a:t>尽可能</a:t>
            </a:r>
            <a:r>
              <a:rPr lang="en-US" altLang="zh-CN" sz="2200" dirty="0">
                <a:solidFill>
                  <a:srgbClr val="6600CC"/>
                </a:solidFill>
                <a:latin typeface="Times New Roman" panose="02020603050405020304" charset="0"/>
                <a:ea typeface="楷体" panose="02010609060101010101" charset="-122"/>
                <a:sym typeface="微软雅黑" charset="-122"/>
              </a:rPr>
              <a:t>......</a:t>
            </a:r>
            <a:endParaRPr lang="en-US" altLang="zh-CN" sz="2200" dirty="0">
              <a:solidFill>
                <a:srgbClr val="6600CC"/>
              </a:solidFill>
              <a:latin typeface="Times New Roman" panose="02020603050405020304" charset="0"/>
              <a:ea typeface="楷体" panose="02010609060101010101" charset="-122"/>
              <a:sym typeface="微软雅黑" charset="-122"/>
            </a:endParaRPr>
          </a:p>
          <a:p>
            <a:pPr eaLnBrk="1" hangingPunct="1">
              <a:lnSpc>
                <a:spcPct val="100000"/>
              </a:lnSpc>
            </a:pPr>
            <a:endParaRPr lang="en-US" altLang="zh-CN" sz="2200" dirty="0">
              <a:solidFill>
                <a:srgbClr val="6600CC"/>
              </a:solidFill>
              <a:latin typeface="Times New Roman" panose="02020603050405020304" charset="0"/>
              <a:ea typeface="楷体" panose="02010609060101010101" charset="-122"/>
              <a:sym typeface="微软雅黑" charset="-122"/>
            </a:endParaRPr>
          </a:p>
        </p:txBody>
      </p:sp>
      <p:sp>
        <p:nvSpPr>
          <p:cNvPr id="10" name="文本框 10"/>
          <p:cNvSpPr txBox="1">
            <a:spLocks noChangeArrowheads="1"/>
          </p:cNvSpPr>
          <p:nvPr/>
        </p:nvSpPr>
        <p:spPr bwMode="auto">
          <a:xfrm>
            <a:off x="862965" y="5268595"/>
            <a:ext cx="374142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buFont typeface="Arial" panose="020B0604020202090204" pitchFamily="34" charset="0"/>
              <a:defRPr>
                <a:solidFill>
                  <a:schemeClr val="tx1"/>
                </a:solidFill>
                <a:latin typeface="Arial" panose="020B0604020202090204" pitchFamily="34" charset="0"/>
                <a:ea typeface="宋体" pitchFamily="2" charset="-122"/>
              </a:defRPr>
            </a:lvl1pPr>
            <a:lvl2pPr marL="742950" indent="-285750">
              <a:buFont typeface="Arial" panose="020B0604020202090204" pitchFamily="34" charset="0"/>
              <a:defRPr>
                <a:solidFill>
                  <a:schemeClr val="tx1"/>
                </a:solidFill>
                <a:latin typeface="Arial" panose="020B0604020202090204" pitchFamily="34" charset="0"/>
                <a:ea typeface="宋体" pitchFamily="2" charset="-122"/>
              </a:defRPr>
            </a:lvl2pPr>
            <a:lvl3pPr marL="1143000" indent="-228600">
              <a:buFont typeface="Arial" panose="020B0604020202090204" pitchFamily="34" charset="0"/>
              <a:defRPr>
                <a:solidFill>
                  <a:schemeClr val="tx1"/>
                </a:solidFill>
                <a:latin typeface="Arial" panose="020B0604020202090204" pitchFamily="34" charset="0"/>
                <a:ea typeface="宋体" pitchFamily="2" charset="-122"/>
              </a:defRPr>
            </a:lvl3pPr>
            <a:lvl4pPr marL="1600200" indent="-228600">
              <a:buFont typeface="Arial" panose="020B0604020202090204" pitchFamily="34" charset="0"/>
              <a:defRPr>
                <a:solidFill>
                  <a:schemeClr val="tx1"/>
                </a:solidFill>
                <a:latin typeface="Arial" panose="020B0604020202090204" pitchFamily="34" charset="0"/>
                <a:ea typeface="宋体" pitchFamily="2" charset="-122"/>
              </a:defRPr>
            </a:lvl4pPr>
            <a:lvl5pPr marL="2057400" indent="-228600">
              <a:buFont typeface="Arial" panose="020B0604020202090204" pitchFamily="34" charse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algn="just" eaLnBrk="1" hangingPunct="1">
              <a:lnSpc>
                <a:spcPct val="100000"/>
              </a:lnSpc>
            </a:pPr>
            <a:r>
              <a:rPr lang="en-US" altLang="zh-CN" sz="2200" dirty="0">
                <a:solidFill>
                  <a:srgbClr val="6600CC"/>
                </a:solidFill>
                <a:latin typeface="Times New Roman" panose="02020603050405020304" charset="0"/>
                <a:ea typeface="楷体" panose="02010609060101010101" charset="-122"/>
                <a:sym typeface="微软雅黑" charset="-122"/>
              </a:rPr>
              <a:t>without paying </a:t>
            </a:r>
            <a:r>
              <a:rPr lang="zh-CN" altLang="en-US" sz="2200" dirty="0">
                <a:solidFill>
                  <a:srgbClr val="6600CC"/>
                </a:solidFill>
                <a:latin typeface="Times New Roman" panose="02020603050405020304" charset="0"/>
                <a:ea typeface="楷体" panose="02010609060101010101" charset="-122"/>
                <a:sym typeface="微软雅黑" charset="-122"/>
              </a:rPr>
              <a:t>没有</a:t>
            </a:r>
            <a:r>
              <a:rPr lang="zh-CN" altLang="en-US" sz="2200" dirty="0">
                <a:solidFill>
                  <a:srgbClr val="6600CC"/>
                </a:solidFill>
                <a:latin typeface="Times New Roman" panose="02020603050405020304" charset="0"/>
                <a:ea typeface="楷体" panose="02010609060101010101" charset="-122"/>
                <a:sym typeface="微软雅黑" charset="-122"/>
              </a:rPr>
              <a:t>付款，</a:t>
            </a:r>
            <a:endParaRPr lang="zh-CN" altLang="en-US" sz="2200" dirty="0">
              <a:solidFill>
                <a:srgbClr val="6600CC"/>
              </a:solidFill>
              <a:latin typeface="Times New Roman" panose="02020603050405020304" charset="0"/>
              <a:ea typeface="楷体" panose="02010609060101010101" charset="-122"/>
              <a:sym typeface="微软雅黑" charset="-122"/>
            </a:endParaRPr>
          </a:p>
          <a:p>
            <a:pPr eaLnBrk="1" hangingPunct="1">
              <a:lnSpc>
                <a:spcPct val="100000"/>
              </a:lnSpc>
            </a:pPr>
            <a:r>
              <a:rPr lang="zh-CN" altLang="en-US" sz="2200" dirty="0">
                <a:solidFill>
                  <a:srgbClr val="6600CC"/>
                </a:solidFill>
                <a:latin typeface="Times New Roman" panose="02020603050405020304" charset="0"/>
                <a:ea typeface="楷体" panose="02010609060101010101" charset="-122"/>
                <a:sym typeface="微软雅黑" charset="-122"/>
              </a:rPr>
              <a:t>这里介词短语作状语，表示方式；其中的动名词</a:t>
            </a:r>
            <a:r>
              <a:rPr lang="en-US" altLang="zh-CN" sz="2200" dirty="0">
                <a:solidFill>
                  <a:srgbClr val="6600CC"/>
                </a:solidFill>
                <a:latin typeface="Times New Roman" panose="02020603050405020304" charset="0"/>
                <a:ea typeface="楷体" panose="02010609060101010101" charset="-122"/>
                <a:sym typeface="微软雅黑" charset="-122"/>
              </a:rPr>
              <a:t>paying</a:t>
            </a:r>
            <a:r>
              <a:rPr lang="zh-CN" altLang="en-US" sz="2200" dirty="0">
                <a:solidFill>
                  <a:srgbClr val="6600CC"/>
                </a:solidFill>
                <a:latin typeface="Times New Roman" panose="02020603050405020304" charset="0"/>
                <a:ea typeface="楷体" panose="02010609060101010101" charset="-122"/>
                <a:sym typeface="微软雅黑" charset="-122"/>
              </a:rPr>
              <a:t>作介词</a:t>
            </a:r>
            <a:r>
              <a:rPr lang="en-US" altLang="zh-CN" sz="2200" dirty="0">
                <a:solidFill>
                  <a:srgbClr val="6600CC"/>
                </a:solidFill>
                <a:latin typeface="Times New Roman" panose="02020603050405020304" charset="0"/>
                <a:ea typeface="楷体" panose="02010609060101010101" charset="-122"/>
                <a:sym typeface="微软雅黑" charset="-122"/>
              </a:rPr>
              <a:t>without</a:t>
            </a:r>
            <a:r>
              <a:rPr lang="zh-CN" altLang="en-US" sz="2200" dirty="0">
                <a:solidFill>
                  <a:srgbClr val="6600CC"/>
                </a:solidFill>
                <a:latin typeface="Times New Roman" panose="02020603050405020304" charset="0"/>
                <a:ea typeface="楷体" panose="02010609060101010101" charset="-122"/>
                <a:sym typeface="微软雅黑" charset="-122"/>
              </a:rPr>
              <a:t>的</a:t>
            </a:r>
            <a:r>
              <a:rPr lang="zh-CN" altLang="en-US" sz="2200" dirty="0">
                <a:solidFill>
                  <a:srgbClr val="6600CC"/>
                </a:solidFill>
                <a:latin typeface="Times New Roman" panose="02020603050405020304" charset="0"/>
                <a:ea typeface="楷体" panose="02010609060101010101" charset="-122"/>
                <a:sym typeface="微软雅黑" charset="-122"/>
              </a:rPr>
              <a:t>宾语</a:t>
            </a:r>
            <a:endParaRPr lang="zh-CN" altLang="en-US" sz="2200" dirty="0">
              <a:solidFill>
                <a:srgbClr val="6600CC"/>
              </a:solidFill>
              <a:latin typeface="Times New Roman" panose="02020603050405020304" charset="0"/>
              <a:ea typeface="楷体" panose="02010609060101010101" charset="-122"/>
              <a:sym typeface="微软雅黑" charset="-122"/>
            </a:endParaRPr>
          </a:p>
        </p:txBody>
      </p:sp>
      <p:sp>
        <p:nvSpPr>
          <p:cNvPr id="8" name="文本框 10"/>
          <p:cNvSpPr txBox="1">
            <a:spLocks noChangeArrowheads="1"/>
          </p:cNvSpPr>
          <p:nvPr/>
        </p:nvSpPr>
        <p:spPr bwMode="auto">
          <a:xfrm>
            <a:off x="1205230" y="1566545"/>
            <a:ext cx="286004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buFont typeface="Arial" panose="020B0604020202090204" pitchFamily="34" charset="0"/>
              <a:defRPr>
                <a:solidFill>
                  <a:schemeClr val="tx1"/>
                </a:solidFill>
                <a:latin typeface="Arial" panose="020B0604020202090204" pitchFamily="34" charset="0"/>
                <a:ea typeface="宋体" pitchFamily="2" charset="-122"/>
              </a:defRPr>
            </a:lvl1pPr>
            <a:lvl2pPr marL="742950" indent="-285750">
              <a:buFont typeface="Arial" panose="020B0604020202090204" pitchFamily="34" charset="0"/>
              <a:defRPr>
                <a:solidFill>
                  <a:schemeClr val="tx1"/>
                </a:solidFill>
                <a:latin typeface="Arial" panose="020B0604020202090204" pitchFamily="34" charset="0"/>
                <a:ea typeface="宋体" pitchFamily="2" charset="-122"/>
              </a:defRPr>
            </a:lvl2pPr>
            <a:lvl3pPr marL="1143000" indent="-228600">
              <a:buFont typeface="Arial" panose="020B0604020202090204" pitchFamily="34" charset="0"/>
              <a:defRPr>
                <a:solidFill>
                  <a:schemeClr val="tx1"/>
                </a:solidFill>
                <a:latin typeface="Arial" panose="020B0604020202090204" pitchFamily="34" charset="0"/>
                <a:ea typeface="宋体" pitchFamily="2" charset="-122"/>
              </a:defRPr>
            </a:lvl3pPr>
            <a:lvl4pPr marL="1600200" indent="-228600">
              <a:buFont typeface="Arial" panose="020B0604020202090204" pitchFamily="34" charset="0"/>
              <a:defRPr>
                <a:solidFill>
                  <a:schemeClr val="tx1"/>
                </a:solidFill>
                <a:latin typeface="Arial" panose="020B0604020202090204" pitchFamily="34" charset="0"/>
                <a:ea typeface="宋体" pitchFamily="2" charset="-122"/>
              </a:defRPr>
            </a:lvl4pPr>
            <a:lvl5pPr marL="2057400" indent="-228600">
              <a:buFont typeface="Arial" panose="020B0604020202090204" pitchFamily="34" charse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eaLnBrk="1" hangingPunct="1">
              <a:lnSpc>
                <a:spcPct val="100000"/>
              </a:lnSpc>
            </a:pPr>
            <a:r>
              <a:rPr lang="en-US" altLang="zh-CN" sz="2200" dirty="0">
                <a:solidFill>
                  <a:srgbClr val="6600CC"/>
                </a:solidFill>
                <a:latin typeface="Times New Roman" panose="02020603050405020304" charset="0"/>
                <a:ea typeface="楷体" panose="02010609060101010101" charset="-122"/>
                <a:sym typeface="微软雅黑" charset="-122"/>
              </a:rPr>
              <a:t>than usual </a:t>
            </a:r>
            <a:r>
              <a:rPr lang="zh-CN" altLang="en-US" sz="2200" dirty="0">
                <a:solidFill>
                  <a:srgbClr val="6600CC"/>
                </a:solidFill>
                <a:latin typeface="Times New Roman" panose="02020603050405020304" charset="0"/>
                <a:ea typeface="楷体" panose="02010609060101010101" charset="-122"/>
                <a:sym typeface="微软雅黑" charset="-122"/>
              </a:rPr>
              <a:t>比平常</a:t>
            </a:r>
            <a:r>
              <a:rPr lang="en-US" altLang="zh-CN" sz="2200" dirty="0">
                <a:solidFill>
                  <a:srgbClr val="6600CC"/>
                </a:solidFill>
                <a:latin typeface="Times New Roman" panose="02020603050405020304" charset="0"/>
                <a:ea typeface="楷体" panose="02010609060101010101" charset="-122"/>
                <a:sym typeface="微软雅黑" charset="-122"/>
              </a:rPr>
              <a:t> </a:t>
            </a:r>
            <a:endParaRPr lang="en-US" altLang="zh-CN" sz="2200" dirty="0">
              <a:solidFill>
                <a:srgbClr val="6600CC"/>
              </a:solidFill>
              <a:latin typeface="Times New Roman" panose="02020603050405020304" charset="0"/>
              <a:ea typeface="楷体" panose="02010609060101010101" charset="-122"/>
              <a:sym typeface="微软雅黑"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139825" y="139065"/>
            <a:ext cx="10178415" cy="699135"/>
          </a:xfrm>
        </p:spPr>
        <p:txBody>
          <a:bodyPr/>
          <a:p>
            <a:r>
              <a:rPr lang="en-US" altLang="zh-CN" sz="2800"/>
              <a:t>Grammar: </a:t>
            </a:r>
            <a:r>
              <a:rPr lang="zh-CN" altLang="en-US" sz="2800"/>
              <a:t>不定式</a:t>
            </a:r>
            <a:r>
              <a:rPr lang="en-US" altLang="zh-CN" sz="2800"/>
              <a:t> to do</a:t>
            </a:r>
            <a:endParaRPr lang="en-US" altLang="zh-CN" sz="2800"/>
          </a:p>
        </p:txBody>
      </p:sp>
      <p:sp>
        <p:nvSpPr>
          <p:cNvPr id="3" name="内容占位符 2"/>
          <p:cNvSpPr>
            <a:spLocks noGrp="1"/>
          </p:cNvSpPr>
          <p:nvPr>
            <p:ph idx="1"/>
          </p:nvPr>
        </p:nvSpPr>
        <p:spPr>
          <a:xfrm>
            <a:off x="921385" y="634365"/>
            <a:ext cx="10852150" cy="1864995"/>
          </a:xfrm>
        </p:spPr>
        <p:txBody>
          <a:bodyPr>
            <a:noAutofit/>
          </a:bodyPr>
          <a:p>
            <a:pPr marL="0" algn="l" defTabSz="457200">
              <a:lnSpc>
                <a:spcPct val="100000"/>
              </a:lnSpc>
              <a:buClrTx/>
              <a:buSzTx/>
              <a:buFontTx/>
              <a:buNone/>
            </a:pPr>
            <a:r>
              <a:rPr lang="zh-CN" altLang="en-US" sz="2600" b="1">
                <a:solidFill>
                  <a:schemeClr val="tx1"/>
                </a:solidFill>
                <a:latin typeface="楷体" charset="0"/>
                <a:ea typeface="楷体" charset="0"/>
                <a:cs typeface="楷体" charset="0"/>
              </a:rPr>
              <a:t>动词不等式</a:t>
            </a:r>
            <a:r>
              <a:rPr lang="en-US" altLang="zh-CN" sz="2600">
                <a:solidFill>
                  <a:schemeClr val="tx1"/>
                </a:solidFill>
                <a:latin typeface="楷体" charset="0"/>
                <a:ea typeface="楷体" charset="0"/>
                <a:cs typeface="楷体" charset="0"/>
              </a:rPr>
              <a:t>( to + </a:t>
            </a:r>
            <a:r>
              <a:rPr lang="zh-CN" altLang="en-US" sz="2600">
                <a:solidFill>
                  <a:schemeClr val="tx1"/>
                </a:solidFill>
                <a:latin typeface="楷体" charset="0"/>
                <a:ea typeface="楷体" charset="0"/>
                <a:cs typeface="楷体" charset="0"/>
              </a:rPr>
              <a:t>动词</a:t>
            </a:r>
            <a:r>
              <a:rPr lang="en-US" altLang="zh-CN" sz="2600">
                <a:solidFill>
                  <a:schemeClr val="tx1"/>
                </a:solidFill>
                <a:latin typeface="楷体" charset="0"/>
                <a:ea typeface="楷体" charset="0"/>
                <a:cs typeface="楷体" charset="0"/>
              </a:rPr>
              <a:t>) : </a:t>
            </a:r>
            <a:r>
              <a:rPr lang="zh-CN" altLang="en-US" sz="2600">
                <a:solidFill>
                  <a:schemeClr val="tx1"/>
                </a:solidFill>
                <a:latin typeface="楷体" charset="0"/>
                <a:ea typeface="楷体" charset="0"/>
                <a:cs typeface="楷体" charset="0"/>
              </a:rPr>
              <a:t>指动词中的一种</a:t>
            </a:r>
            <a:r>
              <a:rPr lang="zh-CN" altLang="en-US" sz="2600" u="sng">
                <a:solidFill>
                  <a:schemeClr val="tx1"/>
                </a:solidFill>
                <a:latin typeface="楷体" charset="0"/>
                <a:ea typeface="楷体" charset="0"/>
                <a:cs typeface="楷体" charset="0"/>
              </a:rPr>
              <a:t>非谓语动词</a:t>
            </a:r>
            <a:r>
              <a:rPr lang="zh-CN" altLang="en-US" sz="2600">
                <a:solidFill>
                  <a:schemeClr val="tx1"/>
                </a:solidFill>
                <a:latin typeface="楷体" charset="0"/>
                <a:ea typeface="楷体" charset="0"/>
                <a:cs typeface="楷体" charset="0"/>
              </a:rPr>
              <a:t>形式（</a:t>
            </a:r>
            <a:r>
              <a:rPr lang="zh-CN" altLang="en-US" sz="2600">
                <a:solidFill>
                  <a:schemeClr val="tx1"/>
                </a:solidFill>
                <a:latin typeface="楷体" charset="0"/>
                <a:ea typeface="楷体" charset="0"/>
                <a:cs typeface="楷体" charset="0"/>
                <a:sym typeface="+mn-ea"/>
              </a:rPr>
              <a:t>分词和动名词</a:t>
            </a:r>
            <a:r>
              <a:rPr lang="zh-CN" altLang="en-US" sz="2600">
                <a:solidFill>
                  <a:schemeClr val="tx1"/>
                </a:solidFill>
                <a:latin typeface="楷体" charset="0"/>
                <a:ea typeface="楷体" charset="0"/>
                <a:cs typeface="楷体" charset="0"/>
                <a:sym typeface="+mn-ea"/>
              </a:rPr>
              <a:t>也属于非谓语动词形式</a:t>
            </a:r>
            <a:r>
              <a:rPr lang="en-US" altLang="zh-CN" sz="2600">
                <a:solidFill>
                  <a:schemeClr val="tx1"/>
                </a:solidFill>
                <a:latin typeface="楷体" charset="0"/>
                <a:ea typeface="楷体" charset="0"/>
                <a:cs typeface="楷体" charset="0"/>
                <a:sym typeface="+mn-ea"/>
              </a:rPr>
              <a:t>)</a:t>
            </a:r>
            <a:r>
              <a:rPr lang="zh-CN" altLang="en-US" sz="2600">
                <a:solidFill>
                  <a:schemeClr val="tx1"/>
                </a:solidFill>
                <a:latin typeface="楷体" charset="0"/>
                <a:ea typeface="楷体" charset="0"/>
                <a:cs typeface="楷体" charset="0"/>
              </a:rPr>
              <a:t>。</a:t>
            </a:r>
            <a:endParaRPr lang="zh-CN" altLang="en-US" sz="2600">
              <a:solidFill>
                <a:schemeClr val="tx1"/>
              </a:solidFill>
              <a:latin typeface="楷体" charset="0"/>
              <a:ea typeface="楷体" charset="0"/>
              <a:cs typeface="楷体" charset="0"/>
            </a:endParaRPr>
          </a:p>
          <a:p>
            <a:pPr marL="0" algn="l" defTabSz="457200">
              <a:lnSpc>
                <a:spcPct val="100000"/>
              </a:lnSpc>
              <a:buClrTx/>
              <a:buSzTx/>
              <a:buFontTx/>
              <a:buNone/>
            </a:pPr>
            <a:r>
              <a:rPr lang="zh-CN" altLang="en-US" sz="2600">
                <a:solidFill>
                  <a:schemeClr val="tx1"/>
                </a:solidFill>
                <a:latin typeface="楷体" charset="0"/>
                <a:ea typeface="楷体" charset="0"/>
                <a:cs typeface="楷体" charset="0"/>
              </a:rPr>
              <a:t>动词不定式可作</a:t>
            </a:r>
            <a:r>
              <a:rPr lang="zh-CN" altLang="en-US" sz="2600" u="sng">
                <a:solidFill>
                  <a:schemeClr val="tx1"/>
                </a:solidFill>
                <a:latin typeface="楷体" charset="0"/>
                <a:ea typeface="楷体" charset="0"/>
                <a:cs typeface="楷体" charset="0"/>
              </a:rPr>
              <a:t>谓语之外</a:t>
            </a:r>
            <a:r>
              <a:rPr lang="zh-CN" altLang="en-US" sz="2600">
                <a:solidFill>
                  <a:schemeClr val="tx1"/>
                </a:solidFill>
                <a:latin typeface="楷体" charset="0"/>
                <a:ea typeface="楷体" charset="0"/>
                <a:cs typeface="楷体" charset="0"/>
              </a:rPr>
              <a:t>的</a:t>
            </a:r>
            <a:r>
              <a:rPr lang="zh-CN" altLang="en-US" sz="2600" u="sng">
                <a:solidFill>
                  <a:schemeClr val="tx1"/>
                </a:solidFill>
                <a:latin typeface="楷体" charset="0"/>
                <a:ea typeface="楷体" charset="0"/>
                <a:cs typeface="楷体" charset="0"/>
              </a:rPr>
              <a:t>任何句子成分</a:t>
            </a:r>
            <a:r>
              <a:rPr lang="zh-CN" altLang="en-US" sz="2600">
                <a:solidFill>
                  <a:schemeClr val="tx1"/>
                </a:solidFill>
                <a:latin typeface="楷体" charset="0"/>
                <a:ea typeface="楷体" charset="0"/>
                <a:cs typeface="楷体" charset="0"/>
              </a:rPr>
              <a:t>；因有动词属性</a:t>
            </a:r>
            <a:r>
              <a:rPr lang="en-US" altLang="zh-CN" sz="2600">
                <a:solidFill>
                  <a:schemeClr val="tx1"/>
                </a:solidFill>
                <a:latin typeface="楷体" charset="0"/>
                <a:ea typeface="楷体" charset="0"/>
                <a:cs typeface="楷体" charset="0"/>
              </a:rPr>
              <a:t>, </a:t>
            </a:r>
            <a:r>
              <a:rPr lang="zh-CN" altLang="en-US" sz="2600">
                <a:solidFill>
                  <a:schemeClr val="tx1"/>
                </a:solidFill>
                <a:latin typeface="楷体" charset="0"/>
                <a:ea typeface="楷体" charset="0"/>
                <a:cs typeface="楷体" charset="0"/>
              </a:rPr>
              <a:t>可有自己的宾语、状语；没有直接主语，使动者(动词的使用者)称为</a:t>
            </a:r>
            <a:r>
              <a:rPr lang="zh-CN" altLang="en-US" sz="2600">
                <a:solidFill>
                  <a:schemeClr val="tx1"/>
                </a:solidFill>
                <a:latin typeface="楷体" charset="0"/>
                <a:ea typeface="楷体" charset="0"/>
                <a:cs typeface="楷体" charset="0"/>
              </a:rPr>
              <a:t>其逻辑主语。</a:t>
            </a:r>
            <a:endParaRPr lang="zh-CN" altLang="en-US" sz="2600">
              <a:solidFill>
                <a:schemeClr val="tx1"/>
              </a:solidFill>
              <a:latin typeface="楷体" charset="0"/>
              <a:ea typeface="楷体" charset="0"/>
              <a:cs typeface="楷体" charset="0"/>
            </a:endParaRPr>
          </a:p>
          <a:p>
            <a:pPr marL="0" indent="0">
              <a:buNone/>
            </a:pPr>
            <a:endParaRPr lang="zh-CN" altLang="en-US" sz="2600">
              <a:solidFill>
                <a:schemeClr val="tx1"/>
              </a:solidFill>
              <a:latin typeface="楷体" charset="0"/>
              <a:ea typeface="楷体" charset="0"/>
              <a:cs typeface="楷体" charset="0"/>
            </a:endParaRPr>
          </a:p>
        </p:txBody>
      </p:sp>
      <p:sp>
        <p:nvSpPr>
          <p:cNvPr id="4" name="文本框 3"/>
          <p:cNvSpPr txBox="1"/>
          <p:nvPr/>
        </p:nvSpPr>
        <p:spPr>
          <a:xfrm>
            <a:off x="969645" y="5200015"/>
            <a:ext cx="10851515" cy="1576705"/>
          </a:xfrm>
          <a:prstGeom prst="rect">
            <a:avLst/>
          </a:prstGeom>
          <a:noFill/>
        </p:spPr>
        <p:txBody>
          <a:bodyPr wrap="square" rtlCol="0" anchor="t">
            <a:noAutofit/>
          </a:bodyPr>
          <a:p>
            <a:pPr marL="0" indent="0">
              <a:buNone/>
            </a:pPr>
            <a:r>
              <a:rPr lang="zh-CN" altLang="en-US" sz="2600">
                <a:solidFill>
                  <a:srgbClr val="FC5FD1"/>
                </a:solidFill>
                <a:latin typeface="楷体" charset="0"/>
                <a:ea typeface="楷体" charset="0"/>
                <a:cs typeface="楷体" charset="0"/>
                <a:sym typeface="+mn-ea"/>
              </a:rPr>
              <a:t>作宾语</a:t>
            </a:r>
            <a:r>
              <a:rPr lang="en-US" altLang="zh-CN" sz="2600">
                <a:latin typeface="楷体" charset="0"/>
                <a:ea typeface="楷体" charset="0"/>
                <a:cs typeface="楷体" charset="0"/>
                <a:sym typeface="+mn-ea"/>
              </a:rPr>
              <a:t>: </a:t>
            </a:r>
            <a:r>
              <a:rPr lang="zh-CN" altLang="en-US" sz="2600">
                <a:latin typeface="楷体" charset="0"/>
                <a:ea typeface="楷体" charset="0"/>
                <a:cs typeface="楷体" charset="0"/>
                <a:sym typeface="+mn-ea"/>
              </a:rPr>
              <a:t>一些动词后只能跟不定式作宾语，例如：</a:t>
            </a:r>
            <a:r>
              <a:rPr lang="en-US" altLang="zh-CN" sz="2600">
                <a:latin typeface="楷体" charset="0"/>
                <a:ea typeface="楷体" charset="0"/>
                <a:cs typeface="楷体" charset="0"/>
                <a:sym typeface="+mn-ea"/>
              </a:rPr>
              <a:t>appear, ask, decide, fail, plan, prepare, happen, hope, learn, manage, want, seem, tend, wish</a:t>
            </a:r>
            <a:r>
              <a:rPr lang="zh-CN" altLang="en-US" sz="2600">
                <a:latin typeface="楷体" charset="0"/>
                <a:ea typeface="楷体" charset="0"/>
                <a:cs typeface="楷体" charset="0"/>
                <a:sym typeface="+mn-ea"/>
              </a:rPr>
              <a:t>等</a:t>
            </a:r>
            <a:endParaRPr lang="en-US" altLang="zh-CN" sz="2600">
              <a:latin typeface="楷体" charset="0"/>
              <a:ea typeface="楷体" charset="0"/>
              <a:cs typeface="楷体" charset="0"/>
            </a:endParaRPr>
          </a:p>
          <a:p>
            <a:pPr marL="0" indent="0">
              <a:buNone/>
            </a:pPr>
            <a:r>
              <a:rPr lang="en-US" altLang="zh-CN" sz="2600">
                <a:latin typeface="楷体" charset="0"/>
                <a:ea typeface="楷体" charset="0"/>
                <a:cs typeface="楷体" charset="0"/>
                <a:sym typeface="+mn-ea"/>
              </a:rPr>
              <a:t>E.g. He wants </a:t>
            </a:r>
            <a:r>
              <a:rPr lang="en-US" altLang="zh-CN" sz="2600">
                <a:solidFill>
                  <a:srgbClr val="FC5FD1"/>
                </a:solidFill>
                <a:latin typeface="楷体" charset="0"/>
                <a:ea typeface="楷体" charset="0"/>
                <a:cs typeface="楷体" charset="0"/>
                <a:sym typeface="+mn-ea"/>
              </a:rPr>
              <a:t>to go swimming</a:t>
            </a:r>
            <a:r>
              <a:rPr lang="en-US" altLang="zh-CN" sz="2600">
                <a:latin typeface="楷体" charset="0"/>
                <a:ea typeface="楷体" charset="0"/>
                <a:cs typeface="楷体" charset="0"/>
                <a:sym typeface="+mn-ea"/>
              </a:rPr>
              <a:t> tomorrow. 他明天想去游泳</a:t>
            </a:r>
            <a:r>
              <a:rPr lang="zh-CN" altLang="en-US" sz="2600">
                <a:latin typeface="楷体" charset="0"/>
                <a:ea typeface="楷体" charset="0"/>
                <a:cs typeface="楷体" charset="0"/>
                <a:sym typeface="+mn-ea"/>
              </a:rPr>
              <a:t>。</a:t>
            </a:r>
            <a:endParaRPr lang="zh-CN" altLang="en-US" sz="2600">
              <a:latin typeface="楷体" charset="0"/>
              <a:ea typeface="楷体" charset="0"/>
              <a:cs typeface="楷体" charset="0"/>
              <a:sym typeface="+mn-ea"/>
            </a:endParaRPr>
          </a:p>
        </p:txBody>
      </p:sp>
      <p:sp>
        <p:nvSpPr>
          <p:cNvPr id="5" name="文本框 4"/>
          <p:cNvSpPr txBox="1"/>
          <p:nvPr/>
        </p:nvSpPr>
        <p:spPr>
          <a:xfrm>
            <a:off x="969645" y="2630170"/>
            <a:ext cx="10851515" cy="2291080"/>
          </a:xfrm>
          <a:prstGeom prst="rect">
            <a:avLst/>
          </a:prstGeom>
          <a:noFill/>
        </p:spPr>
        <p:txBody>
          <a:bodyPr wrap="square" rtlCol="0" anchor="t">
            <a:noAutofit/>
          </a:bodyPr>
          <a:p>
            <a:pPr marL="0" indent="0">
              <a:buNone/>
            </a:pPr>
            <a:r>
              <a:rPr lang="zh-CN" altLang="en-US" sz="2600">
                <a:solidFill>
                  <a:srgbClr val="FF0000"/>
                </a:solidFill>
                <a:latin typeface="楷体" charset="0"/>
                <a:ea typeface="楷体" charset="0"/>
                <a:cs typeface="楷体" charset="0"/>
                <a:sym typeface="+mn-ea"/>
              </a:rPr>
              <a:t>作主语</a:t>
            </a:r>
            <a:r>
              <a:rPr lang="zh-CN" altLang="en-US" sz="2600">
                <a:latin typeface="楷体" charset="0"/>
                <a:ea typeface="楷体" charset="0"/>
                <a:cs typeface="楷体" charset="0"/>
                <a:sym typeface="+mn-ea"/>
              </a:rPr>
              <a:t>：</a:t>
            </a:r>
            <a:endParaRPr lang="zh-CN" altLang="en-US" sz="2600">
              <a:latin typeface="楷体" charset="0"/>
              <a:ea typeface="楷体" charset="0"/>
              <a:cs typeface="楷体" charset="0"/>
            </a:endParaRPr>
          </a:p>
          <a:p>
            <a:pPr marL="0" indent="0">
              <a:buNone/>
            </a:pPr>
            <a:r>
              <a:rPr lang="zh-CN" altLang="en-US" sz="2600">
                <a:solidFill>
                  <a:srgbClr val="FF0000"/>
                </a:solidFill>
                <a:latin typeface="楷体" charset="0"/>
                <a:ea typeface="楷体" charset="0"/>
                <a:cs typeface="楷体" charset="0"/>
                <a:sym typeface="+mn-ea"/>
              </a:rPr>
              <a:t>T</a:t>
            </a:r>
            <a:r>
              <a:rPr lang="en-US" altLang="zh-CN" sz="2600">
                <a:solidFill>
                  <a:srgbClr val="FF0000"/>
                </a:solidFill>
                <a:latin typeface="楷体" charset="0"/>
                <a:ea typeface="楷体" charset="0"/>
                <a:cs typeface="楷体" charset="0"/>
                <a:sym typeface="+mn-ea"/>
              </a:rPr>
              <a:t>o go there by bike</a:t>
            </a:r>
            <a:r>
              <a:rPr lang="zh-CN" altLang="en-US" sz="2600">
                <a:latin typeface="楷体" charset="0"/>
                <a:ea typeface="楷体" charset="0"/>
                <a:cs typeface="楷体" charset="0"/>
                <a:sym typeface="+mn-ea"/>
              </a:rPr>
              <a:t> will take us half an hour.</a:t>
            </a:r>
            <a:r>
              <a:rPr lang="en-US" altLang="zh-CN" sz="2600">
                <a:latin typeface="楷体" charset="0"/>
                <a:ea typeface="楷体" charset="0"/>
                <a:cs typeface="楷体" charset="0"/>
                <a:sym typeface="+mn-ea"/>
              </a:rPr>
              <a:t> </a:t>
            </a:r>
            <a:r>
              <a:rPr lang="zh-CN" altLang="en-US" sz="2600">
                <a:latin typeface="楷体" charset="0"/>
                <a:ea typeface="楷体" charset="0"/>
                <a:cs typeface="楷体" charset="0"/>
                <a:sym typeface="+mn-ea"/>
              </a:rPr>
              <a:t>骑自行车到那儿将花费我们半个小时。</a:t>
            </a:r>
            <a:endParaRPr lang="zh-CN" altLang="en-US" sz="2600">
              <a:latin typeface="楷体" charset="0"/>
              <a:ea typeface="楷体" charset="0"/>
              <a:cs typeface="楷体" charset="0"/>
            </a:endParaRPr>
          </a:p>
          <a:p>
            <a:pPr marL="0" indent="0">
              <a:buNone/>
            </a:pPr>
            <a:r>
              <a:rPr lang="zh-CN" altLang="en-US" sz="2600">
                <a:latin typeface="楷体" charset="0"/>
                <a:ea typeface="楷体" charset="0"/>
                <a:cs typeface="楷体" charset="0"/>
                <a:sym typeface="+mn-ea"/>
              </a:rPr>
              <a:t>it作</a:t>
            </a:r>
            <a:r>
              <a:rPr lang="zh-CN" altLang="en-US" sz="2600">
                <a:solidFill>
                  <a:schemeClr val="accent5"/>
                </a:solidFill>
                <a:latin typeface="楷体" charset="0"/>
                <a:ea typeface="楷体" charset="0"/>
                <a:cs typeface="楷体" charset="0"/>
                <a:sym typeface="+mn-ea"/>
              </a:rPr>
              <a:t>形式主语</a:t>
            </a:r>
            <a:r>
              <a:rPr lang="en-US" altLang="zh-CN" sz="2600">
                <a:latin typeface="楷体" charset="0"/>
                <a:ea typeface="楷体" charset="0"/>
                <a:cs typeface="楷体" charset="0"/>
                <a:sym typeface="+mn-ea"/>
              </a:rPr>
              <a:t>(</a:t>
            </a:r>
            <a:r>
              <a:rPr lang="zh-CN" altLang="en-US" sz="2600">
                <a:latin typeface="楷体" charset="0"/>
                <a:ea typeface="楷体" charset="0"/>
                <a:cs typeface="楷体" charset="0"/>
                <a:sym typeface="+mn-ea"/>
              </a:rPr>
              <a:t>先行词</a:t>
            </a:r>
            <a:r>
              <a:rPr lang="en-US" altLang="zh-CN" sz="2600">
                <a:latin typeface="楷体" charset="0"/>
                <a:ea typeface="楷体" charset="0"/>
                <a:cs typeface="楷体" charset="0"/>
                <a:sym typeface="+mn-ea"/>
              </a:rPr>
              <a:t>), </a:t>
            </a:r>
            <a:r>
              <a:rPr lang="zh-CN" altLang="en-US" sz="2600">
                <a:latin typeface="楷体" charset="0"/>
                <a:ea typeface="楷体" charset="0"/>
                <a:cs typeface="楷体" charset="0"/>
                <a:sym typeface="+mn-ea"/>
              </a:rPr>
              <a:t>把</a:t>
            </a:r>
            <a:r>
              <a:rPr lang="zh-CN" altLang="en-US" sz="2600">
                <a:latin typeface="楷体" charset="0"/>
                <a:ea typeface="楷体" charset="0"/>
                <a:cs typeface="楷体" charset="0"/>
                <a:sym typeface="+mn-ea"/>
              </a:rPr>
              <a:t>实际主语（后面的</a:t>
            </a:r>
            <a:r>
              <a:rPr lang="zh-CN" altLang="en-US" sz="2600">
                <a:solidFill>
                  <a:srgbClr val="FF0000"/>
                </a:solidFill>
                <a:latin typeface="楷体" charset="0"/>
                <a:ea typeface="楷体" charset="0"/>
                <a:cs typeface="楷体" charset="0"/>
                <a:sym typeface="+mn-ea"/>
              </a:rPr>
              <a:t>不定式短语</a:t>
            </a:r>
            <a:r>
              <a:rPr lang="zh-CN" altLang="en-US" sz="2600">
                <a:latin typeface="楷体" charset="0"/>
                <a:ea typeface="楷体" charset="0"/>
                <a:cs typeface="楷体" charset="0"/>
                <a:sym typeface="+mn-ea"/>
              </a:rPr>
              <a:t>）</a:t>
            </a:r>
            <a:r>
              <a:rPr lang="zh-CN" altLang="en-US" sz="2600">
                <a:latin typeface="楷体" charset="0"/>
                <a:ea typeface="楷体" charset="0"/>
                <a:cs typeface="楷体" charset="0"/>
                <a:sym typeface="+mn-ea"/>
              </a:rPr>
              <a:t>置于句后，如：</a:t>
            </a:r>
            <a:endParaRPr lang="zh-CN" altLang="en-US" sz="2600">
              <a:latin typeface="楷体" charset="0"/>
              <a:ea typeface="楷体" charset="0"/>
              <a:cs typeface="楷体" charset="0"/>
            </a:endParaRPr>
          </a:p>
          <a:p>
            <a:pPr marL="0" indent="0">
              <a:buNone/>
            </a:pPr>
            <a:r>
              <a:rPr lang="en-US" sz="2600">
                <a:latin typeface="楷体" charset="0"/>
                <a:ea typeface="楷体" charset="0"/>
                <a:cs typeface="楷体" charset="0"/>
                <a:sym typeface="+mn-ea"/>
              </a:rPr>
              <a:t>So </a:t>
            </a:r>
            <a:r>
              <a:rPr lang="en-US" sz="2600">
                <a:solidFill>
                  <a:schemeClr val="accent5"/>
                </a:solidFill>
                <a:latin typeface="楷体" charset="0"/>
                <a:ea typeface="楷体" charset="0"/>
                <a:cs typeface="楷体" charset="0"/>
                <a:sym typeface="+mn-ea"/>
              </a:rPr>
              <a:t>it</a:t>
            </a:r>
            <a:r>
              <a:rPr lang="en-US" sz="2600">
                <a:latin typeface="楷体" charset="0"/>
                <a:ea typeface="楷体" charset="0"/>
                <a:cs typeface="楷体" charset="0"/>
                <a:sym typeface="+mn-ea"/>
              </a:rPr>
              <a:t> was easier </a:t>
            </a:r>
            <a:r>
              <a:rPr lang="en-US" sz="2600">
                <a:solidFill>
                  <a:srgbClr val="FF0000"/>
                </a:solidFill>
                <a:latin typeface="楷体" charset="0"/>
                <a:ea typeface="楷体" charset="0"/>
                <a:cs typeface="楷体" charset="0"/>
                <a:sym typeface="+mn-ea"/>
              </a:rPr>
              <a:t>for the detective to watch her</a:t>
            </a:r>
            <a:r>
              <a:rPr lang="en-US" sz="2600">
                <a:latin typeface="楷体" charset="0"/>
                <a:ea typeface="楷体" charset="0"/>
                <a:cs typeface="楷体" charset="0"/>
                <a:sym typeface="+mn-ea"/>
              </a:rPr>
              <a:t>. </a:t>
            </a:r>
            <a:r>
              <a:rPr lang="zh-CN" altLang="en-US" sz="2600">
                <a:latin typeface="楷体" charset="0"/>
                <a:ea typeface="楷体" charset="0"/>
                <a:cs typeface="楷体" charset="0"/>
                <a:sym typeface="+mn-ea"/>
              </a:rPr>
              <a:t>因此，侦探比较容易监视她。</a:t>
            </a:r>
            <a:endParaRPr lang="zh-CN" altLang="en-US" sz="2600">
              <a:latin typeface="楷体" charset="0"/>
              <a:ea typeface="楷体" charset="0"/>
              <a:cs typeface="楷体" charset="0"/>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1250950" y="0"/>
            <a:ext cx="10178415" cy="699135"/>
          </a:xfrm>
        </p:spPr>
        <p:txBody>
          <a:bodyPr/>
          <a:p>
            <a:r>
              <a:rPr lang="en-US" altLang="zh-CN" sz="2800"/>
              <a:t>Grammar: </a:t>
            </a:r>
            <a:r>
              <a:rPr lang="zh-CN" altLang="en-US" sz="2800"/>
              <a:t>不定式</a:t>
            </a:r>
            <a:r>
              <a:rPr lang="en-US" altLang="zh-CN" sz="2800"/>
              <a:t> to do</a:t>
            </a:r>
            <a:endParaRPr lang="en-US" altLang="zh-CN" sz="2800"/>
          </a:p>
        </p:txBody>
      </p:sp>
      <p:sp>
        <p:nvSpPr>
          <p:cNvPr id="5" name="文本框 4"/>
          <p:cNvSpPr txBox="1"/>
          <p:nvPr/>
        </p:nvSpPr>
        <p:spPr>
          <a:xfrm>
            <a:off x="803275" y="453390"/>
            <a:ext cx="11276330" cy="2975610"/>
          </a:xfrm>
          <a:prstGeom prst="rect">
            <a:avLst/>
          </a:prstGeom>
          <a:noFill/>
        </p:spPr>
        <p:txBody>
          <a:bodyPr wrap="square" rtlCol="0" anchor="t">
            <a:noAutofit/>
          </a:bodyPr>
          <a:p>
            <a:pPr marL="0" indent="0">
              <a:buNone/>
            </a:pPr>
            <a:r>
              <a:rPr lang="zh-CN" altLang="en-US" sz="2700">
                <a:solidFill>
                  <a:srgbClr val="00B050"/>
                </a:solidFill>
                <a:latin typeface="楷体" charset="0"/>
                <a:ea typeface="楷体" charset="0"/>
                <a:cs typeface="楷体" charset="0"/>
                <a:sym typeface="+mn-ea"/>
              </a:rPr>
              <a:t>作补语</a:t>
            </a:r>
            <a:endParaRPr lang="zh-CN" altLang="en-US" sz="2700">
              <a:solidFill>
                <a:srgbClr val="00B050"/>
              </a:solidFill>
              <a:latin typeface="楷体" charset="0"/>
              <a:ea typeface="楷体" charset="0"/>
              <a:cs typeface="楷体" charset="0"/>
              <a:sym typeface="+mn-ea"/>
            </a:endParaRPr>
          </a:p>
          <a:p>
            <a:pPr marL="0" indent="0">
              <a:buNone/>
            </a:pPr>
            <a:r>
              <a:rPr lang="zh-CN" altLang="en-US" sz="2700">
                <a:latin typeface="楷体" charset="0"/>
                <a:ea typeface="楷体" charset="0"/>
                <a:cs typeface="楷体" charset="0"/>
                <a:sym typeface="+mn-ea"/>
              </a:rPr>
              <a:t>1) 动词+宾语+</a:t>
            </a:r>
            <a:r>
              <a:rPr lang="en-US" altLang="zh-CN" sz="2700">
                <a:latin typeface="楷体" charset="0"/>
                <a:ea typeface="楷体" charset="0"/>
                <a:cs typeface="楷体" charset="0"/>
                <a:sym typeface="+mn-ea"/>
              </a:rPr>
              <a:t>to do</a:t>
            </a:r>
            <a:r>
              <a:rPr lang="zh-CN" altLang="en-US" sz="2700">
                <a:latin typeface="楷体" charset="0"/>
                <a:ea typeface="楷体" charset="0"/>
                <a:cs typeface="楷体" charset="0"/>
                <a:sym typeface="+mn-ea"/>
              </a:rPr>
              <a:t>：</a:t>
            </a:r>
            <a:r>
              <a:rPr lang="en-US" altLang="zh-CN" sz="2700">
                <a:latin typeface="楷体" charset="0"/>
                <a:ea typeface="楷体" charset="0"/>
                <a:cs typeface="楷体" charset="0"/>
                <a:sym typeface="+mn-ea"/>
              </a:rPr>
              <a:t>The teacher</a:t>
            </a:r>
            <a:r>
              <a:rPr lang="zh-CN" altLang="en-US" sz="2700">
                <a:latin typeface="楷体" charset="0"/>
                <a:ea typeface="楷体" charset="0"/>
                <a:cs typeface="楷体" charset="0"/>
                <a:sym typeface="+mn-ea"/>
              </a:rPr>
              <a:t> will not allow </a:t>
            </a:r>
            <a:r>
              <a:rPr lang="en-US" altLang="zh-CN" sz="2700">
                <a:latin typeface="楷体" charset="0"/>
                <a:ea typeface="楷体" charset="0"/>
                <a:cs typeface="楷体" charset="0"/>
                <a:sym typeface="+mn-ea"/>
              </a:rPr>
              <a:t>kids</a:t>
            </a:r>
            <a:r>
              <a:rPr lang="zh-CN" altLang="en-US" sz="2700">
                <a:latin typeface="楷体" charset="0"/>
                <a:ea typeface="楷体" charset="0"/>
                <a:cs typeface="楷体" charset="0"/>
                <a:sym typeface="+mn-ea"/>
              </a:rPr>
              <a:t> </a:t>
            </a:r>
            <a:r>
              <a:rPr lang="zh-CN" altLang="en-US" sz="2700">
                <a:solidFill>
                  <a:srgbClr val="00B050"/>
                </a:solidFill>
                <a:latin typeface="楷体" charset="0"/>
                <a:ea typeface="楷体" charset="0"/>
                <a:cs typeface="楷体" charset="0"/>
                <a:sym typeface="+mn-ea"/>
              </a:rPr>
              <a:t>to play on the street</a:t>
            </a:r>
            <a:r>
              <a:rPr lang="zh-CN" altLang="en-US" sz="2700">
                <a:latin typeface="楷体" charset="0"/>
                <a:ea typeface="楷体" charset="0"/>
                <a:cs typeface="楷体" charset="0"/>
                <a:sym typeface="+mn-ea"/>
              </a:rPr>
              <a:t>.　</a:t>
            </a:r>
            <a:endParaRPr lang="zh-CN" altLang="en-US" sz="2700">
              <a:latin typeface="楷体" charset="0"/>
              <a:ea typeface="楷体" charset="0"/>
              <a:cs typeface="楷体" charset="0"/>
            </a:endParaRPr>
          </a:p>
          <a:p>
            <a:pPr marL="0" indent="0">
              <a:buNone/>
            </a:pPr>
            <a:r>
              <a:rPr lang="zh-CN" altLang="en-US" sz="2700">
                <a:latin typeface="楷体" charset="0"/>
                <a:ea typeface="楷体" charset="0"/>
                <a:cs typeface="楷体" charset="0"/>
                <a:sym typeface="+mn-ea"/>
              </a:rPr>
              <a:t>2) to + be 的不定式</a:t>
            </a: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We </a:t>
            </a:r>
            <a:r>
              <a:rPr lang="en-US" altLang="zh-CN" sz="2700">
                <a:latin typeface="楷体" charset="0"/>
                <a:ea typeface="楷体" charset="0"/>
                <a:cs typeface="楷体" charset="0"/>
                <a:sym typeface="+mn-ea"/>
              </a:rPr>
              <a:t>consider</a:t>
            </a:r>
            <a:r>
              <a:rPr lang="zh-CN" altLang="en-US" sz="2700">
                <a:latin typeface="楷体" charset="0"/>
                <a:ea typeface="楷体" charset="0"/>
                <a:cs typeface="楷体" charset="0"/>
                <a:sym typeface="+mn-ea"/>
              </a:rPr>
              <a:t> Tom </a:t>
            </a:r>
            <a:r>
              <a:rPr lang="zh-CN" altLang="en-US" sz="2700">
                <a:solidFill>
                  <a:srgbClr val="00B050"/>
                </a:solidFill>
                <a:latin typeface="楷体" charset="0"/>
                <a:ea typeface="楷体" charset="0"/>
                <a:cs typeface="楷体" charset="0"/>
                <a:sym typeface="+mn-ea"/>
              </a:rPr>
              <a:t>to be one of the best students</a:t>
            </a:r>
            <a:r>
              <a:rPr lang="zh-CN" altLang="en-US" sz="2700">
                <a:latin typeface="楷体" charset="0"/>
                <a:ea typeface="楷体" charset="0"/>
                <a:cs typeface="楷体" charset="0"/>
                <a:sym typeface="+mn-ea"/>
              </a:rPr>
              <a:t> in our </a:t>
            </a:r>
            <a:endParaRPr lang="zh-CN" altLang="en-US" sz="2700">
              <a:latin typeface="楷体" charset="0"/>
              <a:ea typeface="楷体" charset="0"/>
              <a:cs typeface="楷体" charset="0"/>
              <a:sym typeface="+mn-ea"/>
            </a:endParaRPr>
          </a:p>
          <a:p>
            <a:pPr marL="0" indent="0">
              <a:buNone/>
            </a:pPr>
            <a:r>
              <a:rPr lang="zh-CN" altLang="en-US" sz="2700">
                <a:latin typeface="楷体" charset="0"/>
                <a:ea typeface="楷体" charset="0"/>
                <a:cs typeface="楷体" charset="0"/>
                <a:sym typeface="+mn-ea"/>
              </a:rPr>
              <a:t> </a:t>
            </a: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class.</a:t>
            </a:r>
            <a:endParaRPr lang="zh-CN" altLang="en-US" sz="2700">
              <a:latin typeface="楷体" charset="0"/>
              <a:ea typeface="楷体" charset="0"/>
              <a:cs typeface="楷体" charset="0"/>
            </a:endParaRPr>
          </a:p>
          <a:p>
            <a:pPr marL="0" indent="0">
              <a:buNone/>
            </a:pP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3) to be +形容词</a:t>
            </a: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The book is believed </a:t>
            </a:r>
            <a:r>
              <a:rPr lang="zh-CN" altLang="en-US" sz="2700">
                <a:solidFill>
                  <a:srgbClr val="00B050"/>
                </a:solidFill>
                <a:latin typeface="楷体" charset="0"/>
                <a:ea typeface="楷体" charset="0"/>
                <a:cs typeface="楷体" charset="0"/>
                <a:sym typeface="+mn-ea"/>
              </a:rPr>
              <a:t>to be </a:t>
            </a:r>
            <a:r>
              <a:rPr lang="en-US" altLang="zh-CN" sz="2700">
                <a:solidFill>
                  <a:srgbClr val="00B050"/>
                </a:solidFill>
                <a:latin typeface="楷体" charset="0"/>
                <a:ea typeface="楷体" charset="0"/>
                <a:cs typeface="楷体" charset="0"/>
                <a:sym typeface="+mn-ea"/>
              </a:rPr>
              <a:t>very </a:t>
            </a:r>
            <a:r>
              <a:rPr lang="zh-CN" altLang="en-US" sz="2700">
                <a:solidFill>
                  <a:srgbClr val="00B050"/>
                </a:solidFill>
                <a:latin typeface="楷体" charset="0"/>
                <a:ea typeface="楷体" charset="0"/>
                <a:cs typeface="楷体" charset="0"/>
                <a:sym typeface="+mn-ea"/>
              </a:rPr>
              <a:t>interesting</a:t>
            </a:r>
            <a:r>
              <a:rPr lang="zh-CN" altLang="en-US" sz="2700">
                <a:latin typeface="楷体" charset="0"/>
                <a:ea typeface="楷体" charset="0"/>
                <a:cs typeface="楷体" charset="0"/>
                <a:sym typeface="+mn-ea"/>
              </a:rPr>
              <a:t>.</a:t>
            </a:r>
            <a:endParaRPr lang="zh-CN" altLang="en-US" sz="2700">
              <a:latin typeface="楷体" charset="0"/>
              <a:ea typeface="楷体" charset="0"/>
              <a:cs typeface="楷体" charset="0"/>
            </a:endParaRPr>
          </a:p>
          <a:p>
            <a:pPr marL="0" indent="0">
              <a:buNone/>
            </a:pPr>
            <a:r>
              <a:rPr lang="zh-CN" altLang="en-US" sz="2700">
                <a:latin typeface="楷体" charset="0"/>
                <a:ea typeface="楷体" charset="0"/>
                <a:cs typeface="楷体" charset="0"/>
                <a:sym typeface="+mn-ea"/>
              </a:rPr>
              <a:t>4)</a:t>
            </a: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there be+不定式：We didn t expect </a:t>
            </a:r>
            <a:r>
              <a:rPr lang="zh-CN" altLang="en-US" sz="2700">
                <a:solidFill>
                  <a:srgbClr val="00B050"/>
                </a:solidFill>
                <a:latin typeface="楷体" charset="0"/>
                <a:ea typeface="楷体" charset="0"/>
                <a:cs typeface="楷体" charset="0"/>
                <a:sym typeface="+mn-ea"/>
              </a:rPr>
              <a:t>there to be</a:t>
            </a:r>
            <a:r>
              <a:rPr lang="zh-CN" altLang="en-US" sz="2700">
                <a:latin typeface="楷体" charset="0"/>
                <a:ea typeface="楷体" charset="0"/>
                <a:cs typeface="楷体" charset="0"/>
                <a:sym typeface="+mn-ea"/>
              </a:rPr>
              <a:t> so many people there.</a:t>
            </a:r>
            <a:endParaRPr lang="zh-CN" altLang="en-US" sz="2700">
              <a:latin typeface="楷体" charset="0"/>
              <a:ea typeface="楷体" charset="0"/>
              <a:cs typeface="楷体" charset="0"/>
              <a:sym typeface="+mn-ea"/>
            </a:endParaRPr>
          </a:p>
        </p:txBody>
      </p:sp>
      <p:sp>
        <p:nvSpPr>
          <p:cNvPr id="6" name="文本框 5"/>
          <p:cNvSpPr txBox="1"/>
          <p:nvPr/>
        </p:nvSpPr>
        <p:spPr>
          <a:xfrm>
            <a:off x="803275" y="3429000"/>
            <a:ext cx="10812145" cy="3428365"/>
          </a:xfrm>
          <a:prstGeom prst="rect">
            <a:avLst/>
          </a:prstGeom>
          <a:noFill/>
        </p:spPr>
        <p:txBody>
          <a:bodyPr wrap="square" rtlCol="0" anchor="t">
            <a:noAutofit/>
          </a:bodyPr>
          <a:p>
            <a:pPr marL="0" indent="0">
              <a:buNone/>
            </a:pPr>
            <a:r>
              <a:rPr lang="zh-CN" altLang="en-US" sz="2700">
                <a:solidFill>
                  <a:schemeClr val="tx2">
                    <a:lumMod val="75000"/>
                    <a:lumOff val="25000"/>
                  </a:schemeClr>
                </a:solidFill>
                <a:latin typeface="楷体" charset="0"/>
                <a:ea typeface="楷体" charset="0"/>
                <a:cs typeface="楷体" charset="0"/>
                <a:sym typeface="+mn-ea"/>
              </a:rPr>
              <a:t>作状语</a:t>
            </a:r>
            <a:r>
              <a:rPr lang="zh-CN" altLang="en-US" sz="2700">
                <a:latin typeface="楷体" charset="0"/>
                <a:ea typeface="楷体" charset="0"/>
                <a:cs typeface="楷体" charset="0"/>
                <a:sym typeface="+mn-ea"/>
              </a:rPr>
              <a:t>：</a:t>
            </a:r>
            <a:endParaRPr lang="zh-CN" altLang="en-US" sz="2700">
              <a:latin typeface="楷体" charset="0"/>
              <a:ea typeface="楷体" charset="0"/>
              <a:cs typeface="楷体" charset="0"/>
              <a:sym typeface="+mn-ea"/>
            </a:endParaRPr>
          </a:p>
          <a:p>
            <a:pPr marL="0" indent="0">
              <a:buNone/>
            </a:pPr>
            <a:r>
              <a:rPr lang="zh-CN" altLang="en-US" sz="2700">
                <a:latin typeface="楷体" charset="0"/>
                <a:ea typeface="楷体" charset="0"/>
                <a:cs typeface="楷体" charset="0"/>
                <a:sym typeface="+mn-ea"/>
              </a:rPr>
              <a:t>原因状语</a:t>
            </a:r>
            <a:r>
              <a:rPr lang="en-US" altLang="zh-CN" sz="2700">
                <a:latin typeface="楷体" charset="0"/>
                <a:ea typeface="楷体" charset="0"/>
                <a:cs typeface="楷体" charset="0"/>
                <a:sym typeface="+mn-ea"/>
              </a:rPr>
              <a:t>:  John is happy </a:t>
            </a:r>
            <a:r>
              <a:rPr lang="en-US" altLang="zh-CN" sz="2700">
                <a:solidFill>
                  <a:schemeClr val="tx2">
                    <a:lumMod val="75000"/>
                    <a:lumOff val="25000"/>
                  </a:schemeClr>
                </a:solidFill>
                <a:latin typeface="楷体" charset="0"/>
                <a:ea typeface="楷体" charset="0"/>
                <a:cs typeface="楷体" charset="0"/>
                <a:sym typeface="+mn-ea"/>
              </a:rPr>
              <a:t>to see his friends</a:t>
            </a:r>
            <a:r>
              <a:rPr lang="en-US" altLang="zh-CN" sz="2700">
                <a:latin typeface="楷体" charset="0"/>
                <a:ea typeface="楷体" charset="0"/>
                <a:cs typeface="楷体" charset="0"/>
                <a:sym typeface="+mn-ea"/>
              </a:rPr>
              <a:t>. </a:t>
            </a:r>
            <a:r>
              <a:rPr lang="zh-CN" altLang="en-US" sz="2700">
                <a:latin typeface="楷体" charset="0"/>
                <a:ea typeface="楷体" charset="0"/>
                <a:cs typeface="楷体" charset="0"/>
                <a:sym typeface="+mn-ea"/>
              </a:rPr>
              <a:t>约翰看到他的朋友很高兴。</a:t>
            </a:r>
            <a:endParaRPr lang="zh-CN" altLang="en-US" sz="2700">
              <a:latin typeface="楷体" charset="0"/>
              <a:ea typeface="楷体" charset="0"/>
              <a:cs typeface="楷体" charset="0"/>
              <a:sym typeface="+mn-ea"/>
            </a:endParaRPr>
          </a:p>
          <a:p>
            <a:pPr marL="0" indent="0">
              <a:buNone/>
            </a:pPr>
            <a:r>
              <a:rPr lang="zh-CN" altLang="en-US" sz="2700">
                <a:latin typeface="楷体" charset="0"/>
                <a:ea typeface="楷体" charset="0"/>
                <a:cs typeface="楷体" charset="0"/>
                <a:sym typeface="+mn-ea"/>
              </a:rPr>
              <a:t>目的状语</a:t>
            </a:r>
            <a:r>
              <a:rPr lang="en-US" altLang="zh-CN" sz="2700">
                <a:latin typeface="楷体" charset="0"/>
                <a:ea typeface="楷体" charset="0"/>
                <a:cs typeface="楷体" charset="0"/>
                <a:sym typeface="+mn-ea"/>
              </a:rPr>
              <a:t>:  to do, in order to, so as to, so(such) ... as to (</a:t>
            </a:r>
            <a:r>
              <a:rPr lang="zh-CN" altLang="en-US" sz="2700">
                <a:latin typeface="楷体" charset="0"/>
                <a:ea typeface="楷体" charset="0"/>
                <a:cs typeface="楷体" charset="0"/>
                <a:sym typeface="+mn-ea"/>
              </a:rPr>
              <a:t>如此</a:t>
            </a:r>
            <a:r>
              <a:rPr lang="en-US" altLang="zh-CN" sz="2700">
                <a:latin typeface="楷体" charset="0"/>
                <a:ea typeface="楷体" charset="0"/>
                <a:cs typeface="楷体" charset="0"/>
                <a:sym typeface="+mn-ea"/>
              </a:rPr>
              <a:t>......</a:t>
            </a:r>
            <a:r>
              <a:rPr lang="zh-CN" altLang="en-US" sz="2700">
                <a:latin typeface="楷体" charset="0"/>
                <a:ea typeface="楷体" charset="0"/>
                <a:cs typeface="楷体" charset="0"/>
                <a:sym typeface="+mn-ea"/>
              </a:rPr>
              <a:t>以便</a:t>
            </a:r>
            <a:r>
              <a:rPr lang="en-US" altLang="zh-CN" sz="2700">
                <a:latin typeface="楷体" charset="0"/>
                <a:ea typeface="楷体" charset="0"/>
                <a:cs typeface="楷体" charset="0"/>
                <a:sym typeface="+mn-ea"/>
              </a:rPr>
              <a:t>......): She worked hard</a:t>
            </a:r>
            <a:r>
              <a:rPr lang="en-US" altLang="zh-CN" sz="2700">
                <a:solidFill>
                  <a:schemeClr val="tx2">
                    <a:lumMod val="75000"/>
                    <a:lumOff val="25000"/>
                  </a:schemeClr>
                </a:solidFill>
                <a:latin typeface="楷体" charset="0"/>
                <a:ea typeface="楷体" charset="0"/>
                <a:cs typeface="楷体" charset="0"/>
                <a:sym typeface="+mn-ea"/>
              </a:rPr>
              <a:t> to pass the exam</a:t>
            </a:r>
            <a:r>
              <a:rPr lang="en-US" altLang="zh-CN" sz="2700">
                <a:latin typeface="楷体" charset="0"/>
                <a:ea typeface="楷体" charset="0"/>
                <a:cs typeface="楷体" charset="0"/>
                <a:sym typeface="+mn-ea"/>
              </a:rPr>
              <a:t>. </a:t>
            </a:r>
            <a:endParaRPr lang="en-US" altLang="zh-CN" sz="2700">
              <a:latin typeface="楷体" charset="0"/>
              <a:ea typeface="楷体" charset="0"/>
              <a:cs typeface="楷体" charset="0"/>
              <a:sym typeface="+mn-ea"/>
            </a:endParaRPr>
          </a:p>
          <a:p>
            <a:pPr marL="0" indent="0">
              <a:buNone/>
            </a:pPr>
            <a:r>
              <a:rPr lang="zh-CN" altLang="en-US" sz="2700">
                <a:latin typeface="楷体" charset="0"/>
                <a:ea typeface="楷体" charset="0"/>
                <a:cs typeface="楷体" charset="0"/>
                <a:sym typeface="+mn-ea"/>
              </a:rPr>
              <a:t>结果状语</a:t>
            </a:r>
            <a:r>
              <a:rPr lang="en-US" altLang="zh-CN" sz="2700">
                <a:latin typeface="楷体" charset="0"/>
                <a:ea typeface="楷体" charset="0"/>
                <a:cs typeface="楷体" charset="0"/>
                <a:sym typeface="+mn-ea"/>
              </a:rPr>
              <a:t>: to do, only to do (</a:t>
            </a:r>
            <a:r>
              <a:rPr lang="zh-CN" altLang="en-US" sz="2700">
                <a:latin typeface="楷体" charset="0"/>
                <a:ea typeface="楷体" charset="0"/>
                <a:cs typeface="楷体" charset="0"/>
                <a:sym typeface="+mn-ea"/>
              </a:rPr>
              <a:t>表示出乎意料等结果）</a:t>
            </a:r>
            <a:r>
              <a:rPr lang="en-US" altLang="zh-CN" sz="2700">
                <a:latin typeface="楷体" charset="0"/>
                <a:ea typeface="楷体" charset="0"/>
                <a:cs typeface="楷体" charset="0"/>
                <a:sym typeface="+mn-ea"/>
              </a:rPr>
              <a:t>enough...to...(</a:t>
            </a:r>
            <a:r>
              <a:rPr lang="zh-CN" altLang="en-US" sz="2700">
                <a:latin typeface="楷体" charset="0"/>
                <a:ea typeface="楷体" charset="0"/>
                <a:cs typeface="楷体" charset="0"/>
                <a:sym typeface="+mn-ea"/>
              </a:rPr>
              <a:t>足够</a:t>
            </a:r>
            <a:r>
              <a:rPr lang="en-US" altLang="zh-CN" sz="2700">
                <a:latin typeface="楷体" charset="0"/>
                <a:ea typeface="楷体" charset="0"/>
                <a:cs typeface="楷体" charset="0"/>
                <a:sym typeface="+mn-ea"/>
              </a:rPr>
              <a:t>……</a:t>
            </a:r>
            <a:r>
              <a:rPr lang="zh-CN" altLang="en-US" sz="2700">
                <a:latin typeface="楷体" charset="0"/>
                <a:ea typeface="楷体" charset="0"/>
                <a:cs typeface="楷体" charset="0"/>
                <a:sym typeface="+mn-ea"/>
              </a:rPr>
              <a:t>去做</a:t>
            </a:r>
            <a:r>
              <a:rPr lang="en-US" altLang="zh-CN" sz="2700">
                <a:latin typeface="楷体" charset="0"/>
                <a:ea typeface="楷体" charset="0"/>
                <a:cs typeface="楷体" charset="0"/>
                <a:sym typeface="+mn-ea"/>
              </a:rPr>
              <a:t>), </a:t>
            </a:r>
            <a:r>
              <a:rPr lang="en-US" altLang="zh-CN" sz="2700">
                <a:latin typeface="楷体" charset="0"/>
                <a:ea typeface="楷体" charset="0"/>
                <a:cs typeface="楷体" charset="0"/>
                <a:sym typeface="+mn-ea"/>
              </a:rPr>
              <a:t>too...to...(太……以致不能……), </a:t>
            </a:r>
            <a:r>
              <a:rPr lang="zh-CN" altLang="en-US" sz="2700">
                <a:latin typeface="楷体" charset="0"/>
                <a:ea typeface="楷体" charset="0"/>
                <a:cs typeface="楷体" charset="0"/>
                <a:sym typeface="+mn-ea"/>
              </a:rPr>
              <a:t>等。</a:t>
            </a:r>
            <a:endParaRPr lang="zh-CN" altLang="en-US" sz="2700">
              <a:latin typeface="楷体" charset="0"/>
              <a:ea typeface="楷体" charset="0"/>
              <a:cs typeface="楷体" charset="0"/>
              <a:sym typeface="+mn-ea"/>
            </a:endParaRPr>
          </a:p>
          <a:p>
            <a:pPr marL="0" indent="0">
              <a:buNone/>
            </a:pPr>
            <a:r>
              <a:rPr lang="en-US" altLang="zh-CN" sz="2700">
                <a:latin typeface="楷体" charset="0"/>
                <a:ea typeface="楷体" charset="0"/>
                <a:cs typeface="楷体" charset="0"/>
                <a:sym typeface="+mn-ea"/>
              </a:rPr>
              <a:t>She is too young </a:t>
            </a:r>
            <a:r>
              <a:rPr lang="en-US" altLang="zh-CN" sz="2700">
                <a:solidFill>
                  <a:schemeClr val="tx2">
                    <a:lumMod val="75000"/>
                    <a:lumOff val="25000"/>
                  </a:schemeClr>
                </a:solidFill>
                <a:latin typeface="楷体" charset="0"/>
                <a:ea typeface="楷体" charset="0"/>
                <a:cs typeface="楷体" charset="0"/>
                <a:sym typeface="+mn-ea"/>
              </a:rPr>
              <a:t>to</a:t>
            </a:r>
            <a:r>
              <a:rPr lang="en-US" altLang="zh-CN" sz="2700">
                <a:latin typeface="楷体" charset="0"/>
                <a:ea typeface="楷体" charset="0"/>
                <a:cs typeface="楷体" charset="0"/>
                <a:sym typeface="+mn-ea"/>
              </a:rPr>
              <a:t> go to school.  </a:t>
            </a:r>
            <a:endParaRPr lang="en-US" altLang="zh-CN" sz="2700">
              <a:latin typeface="楷体" charset="0"/>
              <a:ea typeface="楷体" charset="0"/>
              <a:cs typeface="楷体"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1251585" y="382270"/>
            <a:ext cx="10178415" cy="699135"/>
          </a:xfrm>
        </p:spPr>
        <p:txBody>
          <a:bodyPr/>
          <a:p>
            <a:r>
              <a:rPr lang="en-US" altLang="zh-CN" sz="2800"/>
              <a:t>Grammar: </a:t>
            </a:r>
            <a:r>
              <a:rPr lang="zh-CN" altLang="en-US" sz="2800"/>
              <a:t>不定式</a:t>
            </a:r>
            <a:r>
              <a:rPr lang="en-US" altLang="zh-CN" sz="2800"/>
              <a:t> to do </a:t>
            </a:r>
            <a:endParaRPr lang="en-US" altLang="zh-CN" sz="2800"/>
          </a:p>
        </p:txBody>
      </p:sp>
      <p:sp>
        <p:nvSpPr>
          <p:cNvPr id="5" name="文本框 4"/>
          <p:cNvSpPr txBox="1"/>
          <p:nvPr/>
        </p:nvSpPr>
        <p:spPr>
          <a:xfrm>
            <a:off x="1251585" y="1081405"/>
            <a:ext cx="8448675" cy="2122805"/>
          </a:xfrm>
          <a:prstGeom prst="rect">
            <a:avLst/>
          </a:prstGeom>
          <a:noFill/>
        </p:spPr>
        <p:txBody>
          <a:bodyPr wrap="square" rtlCol="0" anchor="t">
            <a:noAutofit/>
          </a:bodyPr>
          <a:p>
            <a:pPr marL="0" indent="0">
              <a:buNone/>
            </a:pPr>
            <a:r>
              <a:rPr lang="zh-CN" altLang="en-US" sz="2800" b="1">
                <a:solidFill>
                  <a:srgbClr val="0070C0"/>
                </a:solidFill>
                <a:latin typeface="楷体" charset="0"/>
                <a:ea typeface="楷体" charset="0"/>
                <a:cs typeface="楷体" charset="0"/>
                <a:sym typeface="+mn-ea"/>
              </a:rPr>
              <a:t>作表语</a:t>
            </a:r>
            <a:r>
              <a:rPr lang="en-US" altLang="zh-CN" sz="2800" b="1">
                <a:latin typeface="楷体" charset="0"/>
                <a:ea typeface="楷体" charset="0"/>
                <a:cs typeface="楷体" charset="0"/>
                <a:sym typeface="+mn-ea"/>
              </a:rPr>
              <a:t>:</a:t>
            </a:r>
            <a:endParaRPr lang="zh-CN" altLang="en-US" sz="2800" b="1">
              <a:latin typeface="楷体" charset="0"/>
              <a:ea typeface="楷体" charset="0"/>
              <a:cs typeface="楷体" charset="0"/>
            </a:endParaRPr>
          </a:p>
          <a:p>
            <a:pPr marL="0" indent="0">
              <a:buNone/>
            </a:pPr>
            <a:r>
              <a:rPr lang="en-US" altLang="zh-CN" sz="2800">
                <a:latin typeface="楷体" charset="0"/>
                <a:ea typeface="楷体" charset="0"/>
                <a:cs typeface="楷体" charset="0"/>
                <a:sym typeface="+mn-ea"/>
              </a:rPr>
              <a:t>E.g. The goal is </a:t>
            </a:r>
            <a:r>
              <a:rPr lang="en-US" altLang="zh-CN" sz="2800">
                <a:solidFill>
                  <a:srgbClr val="0070C0"/>
                </a:solidFill>
                <a:latin typeface="楷体" charset="0"/>
                <a:ea typeface="楷体" charset="0"/>
                <a:cs typeface="楷体" charset="0"/>
                <a:sym typeface="+mn-ea"/>
              </a:rPr>
              <a:t>to throw the basketball into the basket</a:t>
            </a:r>
            <a:r>
              <a:rPr lang="en-US" altLang="zh-CN" sz="2800">
                <a:latin typeface="楷体" charset="0"/>
                <a:ea typeface="楷体" charset="0"/>
                <a:cs typeface="楷体" charset="0"/>
                <a:sym typeface="+mn-ea"/>
              </a:rPr>
              <a:t>.</a:t>
            </a:r>
            <a:endParaRPr lang="en-US" altLang="zh-CN" sz="2800">
              <a:latin typeface="楷体" charset="0"/>
              <a:ea typeface="楷体" charset="0"/>
              <a:cs typeface="楷体" charset="0"/>
            </a:endParaRPr>
          </a:p>
          <a:p>
            <a:pPr marL="0" indent="0">
              <a:buNone/>
            </a:pPr>
            <a:r>
              <a:rPr lang="zh-CN" altLang="en-US" sz="2800">
                <a:latin typeface="楷体" charset="0"/>
                <a:ea typeface="楷体" charset="0"/>
                <a:cs typeface="楷体" charset="0"/>
                <a:sym typeface="+mn-ea"/>
              </a:rPr>
              <a:t>目标是把篮球投进篮筐里。</a:t>
            </a:r>
            <a:endParaRPr lang="zh-CN" altLang="en-US" sz="2800">
              <a:latin typeface="楷体" charset="0"/>
              <a:ea typeface="楷体" charset="0"/>
              <a:cs typeface="楷体" charset="0"/>
              <a:sym typeface="+mn-ea"/>
            </a:endParaRPr>
          </a:p>
        </p:txBody>
      </p:sp>
      <p:sp>
        <p:nvSpPr>
          <p:cNvPr id="6" name="文本框 5"/>
          <p:cNvSpPr txBox="1"/>
          <p:nvPr/>
        </p:nvSpPr>
        <p:spPr>
          <a:xfrm>
            <a:off x="1188085" y="3204845"/>
            <a:ext cx="10349865" cy="3296285"/>
          </a:xfrm>
          <a:prstGeom prst="rect">
            <a:avLst/>
          </a:prstGeom>
          <a:noFill/>
        </p:spPr>
        <p:txBody>
          <a:bodyPr wrap="square" rtlCol="0" anchor="t">
            <a:noAutofit/>
          </a:bodyPr>
          <a:p>
            <a:pPr marL="0" indent="0">
              <a:buNone/>
            </a:pPr>
            <a:r>
              <a:rPr lang="zh-CN" altLang="en-US" sz="2800">
                <a:solidFill>
                  <a:srgbClr val="7030A0"/>
                </a:solidFill>
                <a:latin typeface="楷体" charset="0"/>
                <a:ea typeface="楷体" charset="0"/>
                <a:cs typeface="楷体" charset="0"/>
                <a:sym typeface="+mn-ea"/>
              </a:rPr>
              <a:t>作定语</a:t>
            </a:r>
            <a:r>
              <a:rPr lang="en-US" altLang="zh-CN" sz="2800">
                <a:latin typeface="楷体" charset="0"/>
                <a:ea typeface="楷体" charset="0"/>
                <a:cs typeface="楷体" charset="0"/>
                <a:sym typeface="+mn-ea"/>
              </a:rPr>
              <a:t>:</a:t>
            </a:r>
            <a:r>
              <a:rPr lang="zh-CN" altLang="en-US" sz="2800">
                <a:latin typeface="楷体" charset="0"/>
                <a:ea typeface="楷体" charset="0"/>
                <a:cs typeface="楷体" charset="0"/>
                <a:sym typeface="+mn-ea"/>
              </a:rPr>
              <a:t>（不定式作定语时，要置于被修饰的名词或代词之后，称为“后置定语”）</a:t>
            </a:r>
            <a:endParaRPr lang="zh-CN" altLang="en-US" sz="2800">
              <a:latin typeface="楷体" charset="0"/>
              <a:ea typeface="楷体" charset="0"/>
              <a:cs typeface="楷体" charset="0"/>
            </a:endParaRPr>
          </a:p>
          <a:p>
            <a:pPr marL="0" indent="0">
              <a:buNone/>
            </a:pPr>
            <a:r>
              <a:rPr lang="en-US" altLang="zh-CN" sz="2800">
                <a:latin typeface="楷体" charset="0"/>
                <a:ea typeface="楷体" charset="0"/>
                <a:cs typeface="楷体" charset="0"/>
                <a:sym typeface="+mn-ea"/>
              </a:rPr>
              <a:t>E.g. The tempatation </a:t>
            </a:r>
            <a:r>
              <a:rPr lang="en-US" altLang="zh-CN" sz="2800">
                <a:solidFill>
                  <a:srgbClr val="7030A0"/>
                </a:solidFill>
                <a:latin typeface="楷体" charset="0"/>
                <a:ea typeface="楷体" charset="0"/>
                <a:cs typeface="楷体" charset="0"/>
                <a:sym typeface="+mn-ea"/>
              </a:rPr>
              <a:t>to steal</a:t>
            </a:r>
            <a:r>
              <a:rPr lang="en-US" altLang="zh-CN" sz="2800">
                <a:latin typeface="楷体" charset="0"/>
                <a:ea typeface="楷体" charset="0"/>
                <a:cs typeface="楷体" charset="0"/>
                <a:sym typeface="+mn-ea"/>
              </a:rPr>
              <a:t> is greater than ever before.  </a:t>
            </a:r>
            <a:r>
              <a:rPr lang="zh-CN" altLang="en-US" sz="2800">
                <a:latin typeface="楷体" charset="0"/>
                <a:ea typeface="楷体" charset="0"/>
                <a:cs typeface="楷体" charset="0"/>
                <a:sym typeface="+mn-ea"/>
              </a:rPr>
              <a:t>偷窃的诱惑力比以往任何时候更强烈。</a:t>
            </a:r>
            <a:endParaRPr lang="en-US" altLang="zh-CN" sz="2800">
              <a:latin typeface="楷体" charset="0"/>
              <a:ea typeface="楷体" charset="0"/>
              <a:cs typeface="楷体" charset="0"/>
            </a:endParaRPr>
          </a:p>
          <a:p>
            <a:pPr marL="0" indent="0">
              <a:buNone/>
            </a:pPr>
            <a:endParaRPr lang="zh-CN" altLang="en-US" sz="2800">
              <a:latin typeface="楷体" charset="0"/>
              <a:ea typeface="楷体" charset="0"/>
              <a:cs typeface="楷体" charset="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51585" y="139700"/>
            <a:ext cx="10178415" cy="750570"/>
          </a:xfrm>
        </p:spPr>
        <p:txBody>
          <a:bodyPr/>
          <a:p>
            <a:r>
              <a:rPr lang="en-US" altLang="zh-CN" sz="2800"/>
              <a:t>Grammar: </a:t>
            </a:r>
            <a:r>
              <a:rPr lang="zh-CN" altLang="en-US" sz="2800"/>
              <a:t>比较状语从句</a:t>
            </a:r>
            <a:endParaRPr lang="zh-CN" altLang="en-US" sz="2800"/>
          </a:p>
        </p:txBody>
      </p:sp>
      <p:sp>
        <p:nvSpPr>
          <p:cNvPr id="3" name="内容占位符 2"/>
          <p:cNvSpPr>
            <a:spLocks noGrp="1"/>
          </p:cNvSpPr>
          <p:nvPr>
            <p:ph idx="1"/>
          </p:nvPr>
        </p:nvSpPr>
        <p:spPr>
          <a:xfrm>
            <a:off x="935355" y="767080"/>
            <a:ext cx="11092180" cy="6090920"/>
          </a:xfrm>
        </p:spPr>
        <p:txBody>
          <a:bodyPr>
            <a:noAutofit/>
          </a:bodyPr>
          <a:p>
            <a:pPr marL="0" indent="0">
              <a:buNone/>
            </a:pPr>
            <a:r>
              <a:rPr lang="zh-CN" altLang="en-US" sz="2600" b="1">
                <a:latin typeface="Times New Roman Regular" panose="02020603050405020304" charset="0"/>
                <a:ea typeface="楷体" charset="0"/>
                <a:cs typeface="Times New Roman Regular" panose="02020603050405020304" charset="0"/>
                <a:sym typeface="+mn-ea"/>
              </a:rPr>
              <a:t>状语从句</a:t>
            </a:r>
            <a:r>
              <a:rPr lang="en-US" altLang="zh-CN" sz="2600" b="1">
                <a:latin typeface="Times New Roman Regular" panose="02020603050405020304" charset="0"/>
                <a:ea typeface="楷体" charset="0"/>
                <a:cs typeface="Times New Roman Regular" panose="02020603050405020304" charset="0"/>
                <a:sym typeface="+mn-ea"/>
              </a:rPr>
              <a:t>(Adverbial clause)</a:t>
            </a:r>
            <a:r>
              <a:rPr lang="zh-CN" altLang="en-US" sz="2600">
                <a:latin typeface="Times New Roman Regular" panose="02020603050405020304" charset="0"/>
                <a:ea typeface="楷体" charset="0"/>
                <a:cs typeface="Times New Roman Regular" panose="02020603050405020304" charset="0"/>
                <a:sym typeface="+mn-ea"/>
              </a:rPr>
              <a:t>：从句在主从复合句中用作状语</a:t>
            </a:r>
            <a:r>
              <a:rPr lang="en-US" altLang="zh-CN" sz="2600">
                <a:latin typeface="Times New Roman Regular" panose="02020603050405020304" charset="0"/>
                <a:ea typeface="楷体" charset="0"/>
                <a:cs typeface="Times New Roman Regular" panose="02020603050405020304" charset="0"/>
                <a:sym typeface="+mn-ea"/>
              </a:rPr>
              <a:t>(</a:t>
            </a:r>
            <a:r>
              <a:rPr lang="zh-CN" altLang="en-US" sz="2600">
                <a:latin typeface="Times New Roman Regular" panose="02020603050405020304" charset="0"/>
                <a:ea typeface="楷体" charset="0"/>
                <a:cs typeface="Times New Roman Regular" panose="02020603050405020304" charset="0"/>
                <a:sym typeface="+mn-ea"/>
              </a:rPr>
              <a:t>即副词，修饰形容词，动词或句子），常用的</a:t>
            </a:r>
            <a:r>
              <a:rPr lang="zh-CN" altLang="en-US" sz="2600">
                <a:latin typeface="Times New Roman Regular" panose="02020603050405020304" charset="0"/>
                <a:ea typeface="楷体" charset="0"/>
                <a:cs typeface="Times New Roman Regular" panose="02020603050405020304" charset="0"/>
                <a:sym typeface="+mn-ea"/>
              </a:rPr>
              <a:t>有时间、地点、原因、条件、目的、结果、让步状语从句。</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zh-CN" altLang="en-US" sz="2600">
                <a:solidFill>
                  <a:srgbClr val="FF0000"/>
                </a:solidFill>
                <a:latin typeface="Times New Roman Regular" panose="02020603050405020304" charset="0"/>
                <a:ea typeface="楷体" charset="0"/>
                <a:cs typeface="Times New Roman Regular" panose="02020603050405020304" charset="0"/>
                <a:sym typeface="+mn-ea"/>
              </a:rPr>
              <a:t>比较状语从句</a:t>
            </a:r>
            <a:r>
              <a:rPr lang="en-US" altLang="zh-CN" sz="2600">
                <a:latin typeface="Times New Roman Regular" panose="02020603050405020304" charset="0"/>
                <a:ea typeface="楷体" charset="0"/>
                <a:cs typeface="Times New Roman Regular" panose="02020603050405020304" charset="0"/>
                <a:sym typeface="+mn-ea"/>
              </a:rPr>
              <a:t>: </a:t>
            </a:r>
            <a:r>
              <a:rPr lang="zh-CN" altLang="en-US" sz="2600">
                <a:latin typeface="Times New Roman Regular" panose="02020603050405020304" charset="0"/>
                <a:ea typeface="楷体" charset="0"/>
                <a:cs typeface="Times New Roman Regular" panose="02020603050405020304" charset="0"/>
                <a:sym typeface="+mn-ea"/>
              </a:rPr>
              <a:t>常用于形容词和副词的原级、比较级的句子之中。</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zh-CN" altLang="en-US" sz="2600" b="1">
                <a:latin typeface="Times New Roman Regular" panose="02020603050405020304" charset="0"/>
                <a:ea typeface="楷体" charset="0"/>
                <a:cs typeface="Times New Roman Regular" panose="02020603050405020304" charset="0"/>
                <a:sym typeface="+mn-ea"/>
              </a:rPr>
              <a:t>原级</a:t>
            </a:r>
            <a:r>
              <a:rPr lang="zh-CN" altLang="en-US" sz="2600">
                <a:latin typeface="Times New Roman Regular" panose="02020603050405020304" charset="0"/>
                <a:ea typeface="楷体" charset="0"/>
                <a:cs typeface="Times New Roman Regular" panose="02020603050405020304" charset="0"/>
                <a:sym typeface="+mn-ea"/>
              </a:rPr>
              <a:t>：as…as（和……一样），not so（as）…as …（</a:t>
            </a:r>
            <a:r>
              <a:rPr lang="zh-CN" altLang="en-US" sz="2600">
                <a:latin typeface="Times New Roman Regular" panose="02020603050405020304" charset="0"/>
                <a:ea typeface="楷体" charset="0"/>
                <a:cs typeface="Times New Roman Regular" panose="02020603050405020304" charset="0"/>
                <a:sym typeface="+mn-ea"/>
              </a:rPr>
              <a:t>不如</a:t>
            </a:r>
            <a:r>
              <a:rPr lang="en-US" altLang="zh-CN" sz="2600">
                <a:latin typeface="Times New Roman Regular" panose="02020603050405020304" charset="0"/>
                <a:ea typeface="楷体" charset="0"/>
                <a:cs typeface="Times New Roman Regular" panose="02020603050405020304" charset="0"/>
                <a:sym typeface="+mn-ea"/>
              </a:rPr>
              <a:t>......</a:t>
            </a:r>
            <a:r>
              <a:rPr lang="zh-CN" altLang="en-US" sz="2600">
                <a:latin typeface="Times New Roman Regular" panose="02020603050405020304" charset="0"/>
                <a:ea typeface="楷体" charset="0"/>
                <a:cs typeface="Times New Roman Regular" panose="02020603050405020304" charset="0"/>
                <a:sym typeface="+mn-ea"/>
              </a:rPr>
              <a:t>那样</a:t>
            </a:r>
            <a:r>
              <a:rPr lang="en-US" altLang="zh-CN" sz="2600">
                <a:latin typeface="Times New Roman Regular" panose="02020603050405020304" charset="0"/>
                <a:ea typeface="楷体" charset="0"/>
                <a:cs typeface="Times New Roman Regular" panose="02020603050405020304" charset="0"/>
                <a:sym typeface="+mn-ea"/>
              </a:rPr>
              <a:t>......)</a:t>
            </a:r>
            <a:r>
              <a:rPr lang="zh-CN" altLang="en-US" sz="2600">
                <a:latin typeface="Times New Roman Regular" panose="02020603050405020304" charset="0"/>
                <a:ea typeface="楷体" charset="0"/>
                <a:cs typeface="Times New Roman Regular" panose="02020603050405020304" charset="0"/>
                <a:sym typeface="+mn-ea"/>
              </a:rPr>
              <a:t>；</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en-US" altLang="zh-CN" sz="2600">
                <a:latin typeface="Times New Roman Regular" panose="02020603050405020304" charset="0"/>
                <a:ea typeface="楷体" charset="0"/>
                <a:cs typeface="Times New Roman Regular" panose="02020603050405020304" charset="0"/>
                <a:sym typeface="+mn-ea"/>
              </a:rPr>
              <a:t>E.g. Tom is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as</a:t>
            </a:r>
            <a:r>
              <a:rPr lang="en-US" altLang="zh-CN" sz="2600">
                <a:latin typeface="Times New Roman Regular" panose="02020603050405020304" charset="0"/>
                <a:ea typeface="楷体" charset="0"/>
                <a:cs typeface="Times New Roman Regular" panose="02020603050405020304" charset="0"/>
                <a:sym typeface="+mn-ea"/>
              </a:rPr>
              <a:t> tall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as</a:t>
            </a:r>
            <a:r>
              <a:rPr lang="en-US" altLang="zh-CN" sz="2600">
                <a:latin typeface="Times New Roman Regular" panose="02020603050405020304" charset="0"/>
                <a:ea typeface="楷体" charset="0"/>
                <a:cs typeface="Times New Roman Regular" panose="02020603050405020304" charset="0"/>
                <a:sym typeface="+mn-ea"/>
              </a:rPr>
              <a:t> his brother (is). </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en-US" altLang="zh-CN" sz="2600">
                <a:latin typeface="Times New Roman Regular" panose="02020603050405020304" charset="0"/>
                <a:ea typeface="楷体" charset="0"/>
                <a:cs typeface="Times New Roman Regular" panose="02020603050405020304" charset="0"/>
                <a:sym typeface="+mn-ea"/>
              </a:rPr>
              <a:t>E.g. People are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not so</a:t>
            </a:r>
            <a:r>
              <a:rPr lang="en-US" altLang="zh-CN" sz="2600">
                <a:latin typeface="Times New Roman Regular" panose="02020603050405020304" charset="0"/>
                <a:ea typeface="楷体" charset="0"/>
                <a:cs typeface="Times New Roman Regular" panose="02020603050405020304" charset="0"/>
                <a:sym typeface="+mn-ea"/>
              </a:rPr>
              <a:t> honest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as</a:t>
            </a:r>
            <a:r>
              <a:rPr lang="en-US" altLang="zh-CN" sz="2600">
                <a:latin typeface="Times New Roman Regular" panose="02020603050405020304" charset="0"/>
                <a:ea typeface="楷体" charset="0"/>
                <a:cs typeface="Times New Roman Regular" panose="02020603050405020304" charset="0"/>
                <a:sym typeface="+mn-ea"/>
              </a:rPr>
              <a:t> they once were. </a:t>
            </a:r>
            <a:r>
              <a:rPr lang="zh-CN" altLang="en-US" sz="2600">
                <a:latin typeface="Times New Roman Regular" panose="02020603050405020304" charset="0"/>
                <a:ea typeface="楷体" charset="0"/>
                <a:cs typeface="Times New Roman Regular" panose="02020603050405020304" charset="0"/>
                <a:sym typeface="+mn-ea"/>
              </a:rPr>
              <a:t>人们不再像以前那样诚实了。</a:t>
            </a:r>
            <a:endParaRPr lang="zh-CN" altLang="en-US" sz="2600">
              <a:latin typeface="Times New Roman Regular" panose="02020603050405020304" charset="0"/>
              <a:ea typeface="楷体" charset="0"/>
              <a:cs typeface="Times New Roman Regular" panose="02020603050405020304" charset="0"/>
            </a:endParaRPr>
          </a:p>
          <a:p>
            <a:pPr marL="0" indent="0">
              <a:buNone/>
            </a:pPr>
            <a:r>
              <a:rPr lang="zh-CN" altLang="en-US" sz="2600" b="1">
                <a:latin typeface="Times New Roman Regular" panose="02020603050405020304" charset="0"/>
                <a:ea typeface="楷体" charset="0"/>
                <a:cs typeface="Times New Roman Regular" panose="02020603050405020304" charset="0"/>
                <a:sym typeface="+mn-ea"/>
              </a:rPr>
              <a:t>比较级</a:t>
            </a:r>
            <a:r>
              <a:rPr lang="zh-CN" altLang="en-US" sz="2600">
                <a:latin typeface="Times New Roman Regular" panose="02020603050405020304" charset="0"/>
                <a:ea typeface="楷体" charset="0"/>
                <a:cs typeface="Times New Roman Regular" panose="02020603050405020304" charset="0"/>
                <a:sym typeface="+mn-ea"/>
              </a:rPr>
              <a:t>：</a:t>
            </a:r>
            <a:r>
              <a:rPr lang="en-US" altLang="zh-CN" sz="2600">
                <a:latin typeface="Times New Roman Regular" panose="02020603050405020304" charset="0"/>
                <a:ea typeface="楷体" charset="0"/>
                <a:cs typeface="Times New Roman Regular" panose="02020603050405020304" charset="0"/>
                <a:sym typeface="+mn-ea"/>
              </a:rPr>
              <a:t>than, </a:t>
            </a:r>
            <a:r>
              <a:rPr lang="zh-CN" altLang="en-US" sz="2600">
                <a:latin typeface="Times New Roman Regular" panose="02020603050405020304" charset="0"/>
                <a:ea typeface="楷体" charset="0"/>
                <a:cs typeface="Times New Roman Regular" panose="02020603050405020304" charset="0"/>
                <a:sym typeface="+mn-ea"/>
              </a:rPr>
              <a:t>more…than</a:t>
            </a:r>
            <a:r>
              <a:rPr lang="en-US" altLang="zh-CN" sz="2600">
                <a:latin typeface="Times New Roman Regular" panose="02020603050405020304" charset="0"/>
                <a:ea typeface="楷体" charset="0"/>
                <a:cs typeface="Times New Roman Regular" panose="02020603050405020304" charset="0"/>
                <a:sym typeface="+mn-ea"/>
              </a:rPr>
              <a:t>(</a:t>
            </a:r>
            <a:r>
              <a:rPr lang="zh-CN" altLang="en-US" sz="2600">
                <a:latin typeface="Times New Roman Regular" panose="02020603050405020304" charset="0"/>
                <a:ea typeface="楷体" charset="0"/>
                <a:cs typeface="Times New Roman Regular" panose="02020603050405020304" charset="0"/>
                <a:sym typeface="+mn-ea"/>
              </a:rPr>
              <a:t>更</a:t>
            </a:r>
            <a:r>
              <a:rPr lang="en-US" altLang="zh-CN" sz="2600">
                <a:latin typeface="Times New Roman Regular" panose="02020603050405020304" charset="0"/>
                <a:ea typeface="楷体" charset="0"/>
                <a:cs typeface="Times New Roman Regular" panose="02020603050405020304" charset="0"/>
                <a:sym typeface="+mn-ea"/>
              </a:rPr>
              <a:t>), </a:t>
            </a:r>
            <a:r>
              <a:rPr lang="zh-CN" altLang="en-US" sz="2600">
                <a:latin typeface="Times New Roman Regular" panose="02020603050405020304" charset="0"/>
                <a:ea typeface="楷体" charset="0"/>
                <a:cs typeface="Times New Roman Regular" panose="02020603050405020304" charset="0"/>
                <a:sym typeface="+mn-ea"/>
              </a:rPr>
              <a:t>the 比较级 … the 比较级 …</a:t>
            </a:r>
            <a:r>
              <a:rPr lang="en-US" altLang="zh-CN" sz="2600">
                <a:latin typeface="Times New Roman Regular" panose="02020603050405020304" charset="0"/>
                <a:ea typeface="楷体" charset="0"/>
                <a:cs typeface="Times New Roman Regular" panose="02020603050405020304" charset="0"/>
                <a:sym typeface="+mn-ea"/>
              </a:rPr>
              <a:t>, </a:t>
            </a:r>
            <a:r>
              <a:rPr lang="zh-CN" altLang="en-US" sz="2600">
                <a:latin typeface="Times New Roman Regular" panose="02020603050405020304" charset="0"/>
                <a:ea typeface="楷体" charset="0"/>
                <a:cs typeface="Times New Roman Regular" panose="02020603050405020304" charset="0"/>
                <a:sym typeface="+mn-ea"/>
              </a:rPr>
              <a:t>no … more than</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en-US" altLang="zh-CN" sz="2600">
                <a:latin typeface="Times New Roman Regular" panose="02020603050405020304" charset="0"/>
                <a:ea typeface="楷体" charset="0"/>
                <a:cs typeface="Times New Roman Regular" panose="02020603050405020304" charset="0"/>
                <a:sym typeface="+mn-ea"/>
              </a:rPr>
              <a:t>E.g This apple is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bigger than</a:t>
            </a:r>
            <a:r>
              <a:rPr lang="en-US" altLang="zh-CN" sz="2600">
                <a:latin typeface="Times New Roman Regular" panose="02020603050405020304" charset="0"/>
                <a:ea typeface="楷体" charset="0"/>
                <a:cs typeface="Times New Roman Regular" panose="02020603050405020304" charset="0"/>
                <a:sym typeface="+mn-ea"/>
              </a:rPr>
              <a:t> that one (is). </a:t>
            </a:r>
            <a:r>
              <a:rPr lang="zh-CN" altLang="en-US" sz="2600">
                <a:latin typeface="Times New Roman Regular" panose="02020603050405020304" charset="0"/>
                <a:ea typeface="楷体" charset="0"/>
                <a:cs typeface="Times New Roman Regular" panose="02020603050405020304" charset="0"/>
                <a:sym typeface="+mn-ea"/>
              </a:rPr>
              <a:t>这个苹果比那个大。</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r>
              <a:rPr lang="en-US" altLang="zh-CN" sz="2600">
                <a:latin typeface="Times New Roman Regular" panose="02020603050405020304" charset="0"/>
                <a:ea typeface="楷体" charset="0"/>
                <a:cs typeface="Times New Roman Regular" panose="02020603050405020304" charset="0"/>
                <a:sym typeface="+mn-ea"/>
              </a:rPr>
              <a:t>E.g.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The more</a:t>
            </a:r>
            <a:r>
              <a:rPr lang="en-US" altLang="zh-CN" sz="2600">
                <a:latin typeface="Times New Roman Regular" panose="02020603050405020304" charset="0"/>
                <a:ea typeface="楷体" charset="0"/>
                <a:cs typeface="Times New Roman Regular" panose="02020603050405020304" charset="0"/>
                <a:sym typeface="+mn-ea"/>
              </a:rPr>
              <a:t> I practice, </a:t>
            </a:r>
            <a:r>
              <a:rPr lang="en-US" altLang="zh-CN" sz="2600">
                <a:solidFill>
                  <a:srgbClr val="FF0000"/>
                </a:solidFill>
                <a:latin typeface="Times New Roman Regular" panose="02020603050405020304" charset="0"/>
                <a:ea typeface="楷体" charset="0"/>
                <a:cs typeface="Times New Roman Regular" panose="02020603050405020304" charset="0"/>
                <a:sym typeface="+mn-ea"/>
              </a:rPr>
              <a:t>the more</a:t>
            </a:r>
            <a:r>
              <a:rPr lang="en-US" altLang="zh-CN" sz="2600">
                <a:latin typeface="Times New Roman Regular" panose="02020603050405020304" charset="0"/>
                <a:ea typeface="楷体" charset="0"/>
                <a:cs typeface="Times New Roman Regular" panose="02020603050405020304" charset="0"/>
                <a:sym typeface="+mn-ea"/>
              </a:rPr>
              <a:t> I learn. </a:t>
            </a:r>
            <a:r>
              <a:rPr lang="zh-CN" altLang="en-US" sz="2600">
                <a:latin typeface="Times New Roman Regular" panose="02020603050405020304" charset="0"/>
                <a:ea typeface="楷体" charset="0"/>
                <a:cs typeface="Times New Roman Regular" panose="02020603050405020304" charset="0"/>
                <a:sym typeface="+mn-ea"/>
              </a:rPr>
              <a:t>我练习的越多，学到的越多。</a:t>
            </a:r>
            <a:endParaRPr lang="zh-CN" altLang="en-US" sz="2600">
              <a:latin typeface="Times New Roman Regular" panose="02020603050405020304" charset="0"/>
              <a:ea typeface="楷体" charset="0"/>
              <a:cs typeface="Times New Roman Regular" panose="02020603050405020304" charset="0"/>
              <a:sym typeface="+mn-ea"/>
            </a:endParaRPr>
          </a:p>
          <a:p>
            <a:pPr marL="0" indent="0">
              <a:buNone/>
            </a:pPr>
            <a:endParaRPr lang="zh-CN" altLang="en-US" sz="2600">
              <a:latin typeface="Times New Roman Regular" panose="02020603050405020304" charset="0"/>
              <a:ea typeface="楷体" charset="0"/>
              <a:cs typeface="Times New Roman Regular" panose="02020603050405020304" charset="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参考</a:t>
            </a:r>
            <a:r>
              <a:rPr lang="zh-CN" altLang="en-US"/>
              <a:t>译文</a:t>
            </a:r>
            <a:endParaRPr lang="zh-CN" altLang="en-US"/>
          </a:p>
        </p:txBody>
      </p:sp>
      <p:sp>
        <p:nvSpPr>
          <p:cNvPr id="3" name="内容占位符 2"/>
          <p:cNvSpPr>
            <a:spLocks noGrp="1"/>
          </p:cNvSpPr>
          <p:nvPr>
            <p:ph idx="1"/>
          </p:nvPr>
        </p:nvSpPr>
        <p:spPr>
          <a:xfrm>
            <a:off x="1251585" y="1632585"/>
            <a:ext cx="10178415" cy="4246880"/>
          </a:xfrm>
        </p:spPr>
        <p:txBody>
          <a:bodyPr>
            <a:noAutofit/>
          </a:bodyPr>
          <a:p>
            <a:pPr marL="0" indent="0">
              <a:buNone/>
            </a:pPr>
            <a:r>
              <a:rPr lang="zh-CN" altLang="en-US" sz="2600"/>
              <a:t>人们不再像以前那样诚实了。偷窃的诱惑力比以往任何时候都更强烈 -- 特别是在大的商店里。一名侦探最近注意上了一位穿着讲究的妇女，她总是在星期一上午进入一家大商场。有一个星期一，当这位妇女走进这家商场时，里面的人比往常少，因此，侦探比较容易监视她。这位妇女先是买了几样小商品。过了一会儿，她又选了商场里最昂贵的一件衣服，把它递给了售货员。那售货员以最快的速度为她包好了衣服。然后，那妇女拿过包就走出了商场，根本没有付钱。她被逮捕后。侦探发现原来那售货员是她的女儿。那姑娘每星期“送”她母亲一件免费的衣服!</a:t>
            </a:r>
            <a:endParaRPr lang="zh-CN" altLang="en-US" sz="2600"/>
          </a:p>
        </p:txBody>
      </p:sp>
    </p:spTree>
  </p:cSld>
  <p:clrMapOvr>
    <a:masterClrMapping/>
  </p:clrMapOvr>
</p:sld>
</file>

<file path=ppt/theme/theme1.xml><?xml version="1.0" encoding="utf-8"?>
<a:theme xmlns:a="http://schemas.openxmlformats.org/drawingml/2006/main" name="徽章">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徽章</Template>
  <TotalTime>0</TotalTime>
  <Words>3644</Words>
  <Application>WPS 演示</Application>
  <PresentationFormat>宽屏</PresentationFormat>
  <Paragraphs>121</Paragraphs>
  <Slides>15</Slides>
  <Notes>1</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15</vt:i4>
      </vt:variant>
    </vt:vector>
  </HeadingPairs>
  <TitlesOfParts>
    <vt:vector size="37" baseType="lpstr">
      <vt:lpstr>Arial</vt:lpstr>
      <vt:lpstr>宋体</vt:lpstr>
      <vt:lpstr>Wingdings</vt:lpstr>
      <vt:lpstr>Gill Sans MT</vt:lpstr>
      <vt:lpstr>苹方-简</vt:lpstr>
      <vt:lpstr>汉仪书宋二KW</vt:lpstr>
      <vt:lpstr>Times New Roman</vt:lpstr>
      <vt:lpstr>楷体</vt:lpstr>
      <vt:lpstr>汉仪楷体KW</vt:lpstr>
      <vt:lpstr>微软雅黑</vt:lpstr>
      <vt:lpstr>楷体</vt:lpstr>
      <vt:lpstr>Times New Roman Regular</vt:lpstr>
      <vt:lpstr>Impact</vt:lpstr>
      <vt:lpstr>华文中宋</vt:lpstr>
      <vt:lpstr>汉仪旗黑</vt:lpstr>
      <vt:lpstr>宋体</vt:lpstr>
      <vt:lpstr>Arial Unicode MS</vt:lpstr>
      <vt:lpstr>DengXian</vt:lpstr>
      <vt:lpstr>汉仪中等线KW</vt:lpstr>
      <vt:lpstr>Calibri</vt:lpstr>
      <vt:lpstr>Helvetica Neue</vt:lpstr>
      <vt:lpstr>徽章</vt:lpstr>
      <vt:lpstr>NCE 2 Lesson 32  Shopping made easy</vt:lpstr>
      <vt:lpstr>New  words and expression </vt:lpstr>
      <vt:lpstr>once</vt:lpstr>
      <vt:lpstr>temptation</vt:lpstr>
      <vt:lpstr>article</vt:lpstr>
      <vt:lpstr>wrap</vt:lpstr>
      <vt:lpstr>simply </vt:lpstr>
      <vt:lpstr>arrest</vt:lpstr>
      <vt:lpstr>Who was the thief?</vt:lpstr>
      <vt:lpstr>Text</vt:lpstr>
      <vt:lpstr>Grammar: 不定式 to do</vt:lpstr>
      <vt:lpstr>Grammar: 不定式 to do</vt:lpstr>
      <vt:lpstr>Grammar: 不定式 to do </vt:lpstr>
      <vt:lpstr>Grammar: 比较状语从句</vt:lpstr>
      <vt:lpstr>参考译文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695485998@qq.com</dc:creator>
  <cp:lastModifiedBy>Vanilla1379198015</cp:lastModifiedBy>
  <cp:revision>61</cp:revision>
  <dcterms:created xsi:type="dcterms:W3CDTF">2023-10-28T09:28:25Z</dcterms:created>
  <dcterms:modified xsi:type="dcterms:W3CDTF">2023-10-28T09:28:25Z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F37168D37843C09350130965E74670F6_42</vt:lpwstr>
  </property>
  <property fmtid="{D5CDD505-2E9C-101B-9397-08002B2CF9AE}" pid="3" name="KSOProductBuildVer">
    <vt:lpwstr>2052-6.2.2.8394</vt:lpwstr>
  </property>
</Properties>
</file>