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 id="343" r:id="rId23"/>
    <p:sldId id="346" r:id="rId24"/>
    <p:sldId id="349" r:id="rId25"/>
    <p:sldId id="352" r:id="rId26"/>
    <p:sldId id="355" r:id="rId27"/>
    <p:sldId id="358" r:id="rId28"/>
    <p:sldId id="361" r:id="rId29"/>
    <p:sldId id="364" r:id="rId30"/>
    <p:sldId id="367" r:id="rId31"/>
    <p:sldId id="370" r:id="rId32"/>
    <p:sldId id="373" r:id="rId33"/>
    <p:sldId id="376" r:id="rId34"/>
    <p:sldId id="379" r:id="rId35"/>
    <p:sldId id="382" r:id="rId36"/>
    <p:sldId id="385" r:id="rId37"/>
    <p:sldId id="388" r:id="rId38"/>
    <p:sldId id="391" r:id="rId39"/>
    <p:sldId id="394" r:id="rId40"/>
    <p:sldId id="397" r:id="rId41"/>
    <p:sldId id="400" r:id="rId42"/>
    <p:sldId id="403" r:id="rId43"/>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53"/>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tags" Target="tags/tag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heme" Target="theme/theme1.xml" /><Relationship Id="rId48"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6</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9</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10</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11</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12</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13</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14</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15</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16</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gradFill>
            <a:gsLst>
              <a:gs pos="0">
                <a:srgbClr val="FE4444"/>
              </a:gs>
              <a:gs pos="100000">
                <a:srgbClr val="832B2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tags" Target="../tags/tag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2.png" /><Relationship Id="rId4" Type="http://schemas.openxmlformats.org/officeDocument/2006/relationships/image" Target="../media/image6.png" /><Relationship Id="rId5" Type="http://schemas.openxmlformats.org/officeDocument/2006/relationships/tags" Target="../tags/tag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image" Target="../media/image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2.png" /><Relationship Id="rId4" Type="http://schemas.openxmlformats.org/officeDocument/2006/relationships/image" Target="../media/image9.png" /><Relationship Id="rId5" Type="http://schemas.openxmlformats.org/officeDocument/2006/relationships/image" Target="../media/image10.png" /><Relationship Id="rId6" Type="http://schemas.openxmlformats.org/officeDocument/2006/relationships/tags" Target="../tags/tag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4.xml" /><Relationship Id="rId3" Type="http://schemas.openxmlformats.org/officeDocument/2006/relationships/image" Target="../media/image2.png" /><Relationship Id="rId4" Type="http://schemas.openxmlformats.org/officeDocument/2006/relationships/image" Target="../media/image11.png" /><Relationship Id="rId5" Type="http://schemas.openxmlformats.org/officeDocument/2006/relationships/image" Target="../media/image12.png" /><Relationship Id="rId6" Type="http://schemas.openxmlformats.org/officeDocument/2006/relationships/tags" Target="../tags/tag1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5.xml" /><Relationship Id="rId3" Type="http://schemas.openxmlformats.org/officeDocument/2006/relationships/image" Target="../media/image2.png" /><Relationship Id="rId4" Type="http://schemas.openxmlformats.org/officeDocument/2006/relationships/tags" Target="../tags/tag1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6.xml"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6.png" /><Relationship Id="rId6" Type="http://schemas.openxmlformats.org/officeDocument/2006/relationships/tags" Target="../tags/tag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2.png" /><Relationship Id="rId4" Type="http://schemas.openxmlformats.org/officeDocument/2006/relationships/image" Target="../media/image13.png" /><Relationship Id="rId5" Type="http://schemas.openxmlformats.org/officeDocument/2006/relationships/image" Target="../media/image14.png" /><Relationship Id="rId6" Type="http://schemas.openxmlformats.org/officeDocument/2006/relationships/image" Target="../media/image15.png" /><Relationship Id="rId7" Type="http://schemas.openxmlformats.org/officeDocument/2006/relationships/image" Target="../media/image16.png" /><Relationship Id="rId8" Type="http://schemas.openxmlformats.org/officeDocument/2006/relationships/image" Target="../media/image17.png" /><Relationship Id="rId9" Type="http://schemas.openxmlformats.org/officeDocument/2006/relationships/tags" Target="../tags/tag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8.xml" /><Relationship Id="rId3" Type="http://schemas.openxmlformats.org/officeDocument/2006/relationships/image" Target="../media/image2.png" /><Relationship Id="rId4" Type="http://schemas.openxmlformats.org/officeDocument/2006/relationships/image" Target="../media/image18.png" /><Relationship Id="rId5" Type="http://schemas.openxmlformats.org/officeDocument/2006/relationships/image" Target="../media/image19.png" /><Relationship Id="rId6" Type="http://schemas.openxmlformats.org/officeDocument/2006/relationships/image" Target="../media/image20.png" /><Relationship Id="rId7" Type="http://schemas.openxmlformats.org/officeDocument/2006/relationships/image" Target="../media/image21.png" /><Relationship Id="rId8" Type="http://schemas.openxmlformats.org/officeDocument/2006/relationships/image" Target="../media/image22.png" /><Relationship Id="rId9" Type="http://schemas.openxmlformats.org/officeDocument/2006/relationships/tags" Target="../tags/tag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2.png" /><Relationship Id="rId4" Type="http://schemas.openxmlformats.org/officeDocument/2006/relationships/tags" Target="../tags/tag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0.xml" /><Relationship Id="rId3" Type="http://schemas.openxmlformats.org/officeDocument/2006/relationships/image" Target="../media/image2.png" /><Relationship Id="rId4" Type="http://schemas.openxmlformats.org/officeDocument/2006/relationships/image" Target="../media/image23.png" /><Relationship Id="rId5" Type="http://schemas.openxmlformats.org/officeDocument/2006/relationships/image" Target="../media/image24.png" /><Relationship Id="rId6" Type="http://schemas.openxmlformats.org/officeDocument/2006/relationships/image" Target="../media/image6.png" /><Relationship Id="rId7" Type="http://schemas.openxmlformats.org/officeDocument/2006/relationships/tags" Target="../tags/tag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1.xml" /><Relationship Id="rId3" Type="http://schemas.openxmlformats.org/officeDocument/2006/relationships/image" Target="../media/image2.png" /><Relationship Id="rId4" Type="http://schemas.openxmlformats.org/officeDocument/2006/relationships/image" Target="../media/image25.png" /><Relationship Id="rId5" Type="http://schemas.openxmlformats.org/officeDocument/2006/relationships/image" Target="../media/image26.png" /><Relationship Id="rId6" Type="http://schemas.openxmlformats.org/officeDocument/2006/relationships/image" Target="../media/image27.png" /><Relationship Id="rId7" Type="http://schemas.openxmlformats.org/officeDocument/2006/relationships/tags" Target="../tags/tag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2.xml" /><Relationship Id="rId3" Type="http://schemas.openxmlformats.org/officeDocument/2006/relationships/image" Target="../media/image2.png" /><Relationship Id="rId4" Type="http://schemas.openxmlformats.org/officeDocument/2006/relationships/image" Target="../media/image6.png" /><Relationship Id="rId5" Type="http://schemas.openxmlformats.org/officeDocument/2006/relationships/tags" Target="../tags/tag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8.png" /><Relationship Id="rId3" Type="http://schemas.openxmlformats.org/officeDocument/2006/relationships/tags" Target="../tags/tag20.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9.png" /><Relationship Id="rId3" Type="http://schemas.openxmlformats.org/officeDocument/2006/relationships/tags" Target="../tags/tag2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0.png" /><Relationship Id="rId3" Type="http://schemas.openxmlformats.org/officeDocument/2006/relationships/tags" Target="../tags/tag2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1.png" /><Relationship Id="rId3" Type="http://schemas.openxmlformats.org/officeDocument/2006/relationships/tags" Target="../tags/tag2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2.png" /><Relationship Id="rId3" Type="http://schemas.openxmlformats.org/officeDocument/2006/relationships/image" Target="../media/image33.png" /><Relationship Id="rId4" Type="http://schemas.openxmlformats.org/officeDocument/2006/relationships/tags" Target="../tags/tag24.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4.png" /><Relationship Id="rId3" Type="http://schemas.openxmlformats.org/officeDocument/2006/relationships/image" Target="../media/image35.png" /><Relationship Id="rId4" Type="http://schemas.openxmlformats.org/officeDocument/2006/relationships/tags" Target="../tags/tag25.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6.png" /><Relationship Id="rId3" Type="http://schemas.openxmlformats.org/officeDocument/2006/relationships/tags" Target="../tags/tag26.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7.png" /><Relationship Id="rId3" Type="http://schemas.openxmlformats.org/officeDocument/2006/relationships/tags" Target="../tags/tag27.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8.png" /><Relationship Id="rId3" Type="http://schemas.openxmlformats.org/officeDocument/2006/relationships/image" Target="../media/image39.png" /><Relationship Id="rId4" Type="http://schemas.openxmlformats.org/officeDocument/2006/relationships/image" Target="../media/image40.png" /><Relationship Id="rId5" Type="http://schemas.openxmlformats.org/officeDocument/2006/relationships/tags" Target="../tags/tag28.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7.png" /><Relationship Id="rId3" Type="http://schemas.openxmlformats.org/officeDocument/2006/relationships/image" Target="../media/image41.png" /><Relationship Id="rId4" Type="http://schemas.openxmlformats.org/officeDocument/2006/relationships/tags" Target="../tags/tag29.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0.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2.png" /><Relationship Id="rId3" Type="http://schemas.openxmlformats.org/officeDocument/2006/relationships/image" Target="../media/image43.png" /><Relationship Id="rId4" Type="http://schemas.openxmlformats.org/officeDocument/2006/relationships/image" Target="../media/image44.png" /><Relationship Id="rId5" Type="http://schemas.openxmlformats.org/officeDocument/2006/relationships/image" Target="../media/image45.png" /><Relationship Id="rId6" Type="http://schemas.openxmlformats.org/officeDocument/2006/relationships/tags" Target="../tags/tag3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2.png" /><Relationship Id="rId3" Type="http://schemas.openxmlformats.org/officeDocument/2006/relationships/image" Target="../media/image43.png" /><Relationship Id="rId4" Type="http://schemas.openxmlformats.org/officeDocument/2006/relationships/image" Target="../media/image44.png" /><Relationship Id="rId5" Type="http://schemas.openxmlformats.org/officeDocument/2006/relationships/image" Target="../media/image46.png" /><Relationship Id="rId6" Type="http://schemas.openxmlformats.org/officeDocument/2006/relationships/tags" Target="../tags/tag32.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7.png" /><Relationship Id="rId3" Type="http://schemas.openxmlformats.org/officeDocument/2006/relationships/image" Target="../media/image48.png" /><Relationship Id="rId4" Type="http://schemas.openxmlformats.org/officeDocument/2006/relationships/tags" Target="../tags/tag34.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7.png" /><Relationship Id="rId3" Type="http://schemas.openxmlformats.org/officeDocument/2006/relationships/tags" Target="../tags/tag35.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9.png" /><Relationship Id="rId3" Type="http://schemas.openxmlformats.org/officeDocument/2006/relationships/image" Target="../media/image50.png" /><Relationship Id="rId4" Type="http://schemas.openxmlformats.org/officeDocument/2006/relationships/image" Target="../media/image47.png" /><Relationship Id="rId5" Type="http://schemas.openxmlformats.org/officeDocument/2006/relationships/image" Target="../media/image51.png" /><Relationship Id="rId6" Type="http://schemas.openxmlformats.org/officeDocument/2006/relationships/tags" Target="../tags/tag36.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7.png" /><Relationship Id="rId3" Type="http://schemas.openxmlformats.org/officeDocument/2006/relationships/tags" Target="../tags/tag37.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2.png" /><Relationship Id="rId3" Type="http://schemas.openxmlformats.org/officeDocument/2006/relationships/image" Target="../media/image53.png" /><Relationship Id="rId4" Type="http://schemas.openxmlformats.org/officeDocument/2006/relationships/tags" Target="../tags/tag38.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4.png" /><Relationship Id="rId3" Type="http://schemas.openxmlformats.org/officeDocument/2006/relationships/image" Target="../media/image52.png" /><Relationship Id="rId4" Type="http://schemas.openxmlformats.org/officeDocument/2006/relationships/tags" Target="../tags/tag39.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5.png" /><Relationship Id="rId3" Type="http://schemas.openxmlformats.org/officeDocument/2006/relationships/image" Target="../media/image52.png" /><Relationship Id="rId4" Type="http://schemas.openxmlformats.org/officeDocument/2006/relationships/tags" Target="../tags/tag40.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2.png" /><Relationship Id="rId3" Type="http://schemas.openxmlformats.org/officeDocument/2006/relationships/tags" Target="../tags/tag4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2548255" y="197231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01</a:t>
            </a:r>
          </a:p>
        </p:txBody>
      </p:sp>
      <p:sp>
        <p:nvSpPr>
          <p:cNvPr id="4" name="文本框 3"/>
          <p:cNvSpPr txBox="1"/>
          <p:nvPr/>
        </p:nvSpPr>
        <p:spPr>
          <a:xfrm>
            <a:off x="3799205" y="1931035"/>
            <a:ext cx="3815080" cy="645160"/>
          </a:xfrm>
          <a:prstGeom prst="rect">
            <a:avLst/>
          </a:prstGeom>
          <a:noFill/>
        </p:spPr>
        <p:txBody>
          <a:bodyPr wrap="square" rtlCol="0">
            <a:spAutoFit/>
          </a:bodyPr>
          <a:lstStyle>
            <a:defPPr>
              <a:defRPr lang="zh-CN"/>
            </a:defPPr>
          </a:lstStyle>
          <a:p>
            <a:r>
              <a:rPr lang="zh-CN" altLang="en-US" sz="3600"/>
              <a:t>考点解读</a:t>
            </a:r>
          </a:p>
        </p:txBody>
      </p:sp>
      <p:sp>
        <p:nvSpPr>
          <p:cNvPr id="5" name="圆角矩形 4"/>
          <p:cNvSpPr/>
          <p:nvPr/>
        </p:nvSpPr>
        <p:spPr>
          <a:xfrm>
            <a:off x="2548255" y="286194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02</a:t>
            </a:r>
          </a:p>
        </p:txBody>
      </p:sp>
      <p:sp>
        <p:nvSpPr>
          <p:cNvPr id="6" name="圆角矩形 5"/>
          <p:cNvSpPr/>
          <p:nvPr/>
        </p:nvSpPr>
        <p:spPr>
          <a:xfrm>
            <a:off x="2618105" y="375158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03</a:t>
            </a:r>
          </a:p>
        </p:txBody>
      </p:sp>
      <p:sp>
        <p:nvSpPr>
          <p:cNvPr id="7" name="圆角矩形 6"/>
          <p:cNvSpPr/>
          <p:nvPr/>
        </p:nvSpPr>
        <p:spPr>
          <a:xfrm>
            <a:off x="2618105" y="464121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04</a:t>
            </a:r>
          </a:p>
        </p:txBody>
      </p:sp>
      <p:sp>
        <p:nvSpPr>
          <p:cNvPr id="9" name="文本框 8"/>
          <p:cNvSpPr txBox="1"/>
          <p:nvPr/>
        </p:nvSpPr>
        <p:spPr>
          <a:xfrm>
            <a:off x="3799205" y="2858770"/>
            <a:ext cx="3815080" cy="645160"/>
          </a:xfrm>
          <a:prstGeom prst="rect">
            <a:avLst/>
          </a:prstGeom>
          <a:noFill/>
        </p:spPr>
        <p:txBody>
          <a:bodyPr wrap="square" rtlCol="0">
            <a:spAutoFit/>
          </a:bodyPr>
          <a:lstStyle>
            <a:defPPr>
              <a:defRPr lang="zh-CN"/>
            </a:defPPr>
          </a:lstStyle>
          <a:p>
            <a:r>
              <a:rPr lang="zh-CN" altLang="en-US" sz="3600"/>
              <a:t>考点梳理</a:t>
            </a:r>
          </a:p>
        </p:txBody>
      </p:sp>
      <p:sp>
        <p:nvSpPr>
          <p:cNvPr id="10" name="文本框 9"/>
          <p:cNvSpPr txBox="1"/>
          <p:nvPr/>
        </p:nvSpPr>
        <p:spPr>
          <a:xfrm>
            <a:off x="3799205" y="3710305"/>
            <a:ext cx="3815080" cy="645160"/>
          </a:xfrm>
          <a:prstGeom prst="rect">
            <a:avLst/>
          </a:prstGeom>
          <a:noFill/>
        </p:spPr>
        <p:txBody>
          <a:bodyPr wrap="square" rtlCol="0">
            <a:spAutoFit/>
          </a:bodyPr>
          <a:lstStyle>
            <a:defPPr>
              <a:defRPr lang="zh-CN"/>
            </a:defPPr>
          </a:lstStyle>
          <a:p>
            <a:r>
              <a:rPr lang="zh-CN" altLang="en-US" sz="3600"/>
              <a:t>真题剖析</a:t>
            </a:r>
          </a:p>
        </p:txBody>
      </p:sp>
      <p:sp>
        <p:nvSpPr>
          <p:cNvPr id="12" name="文本框 11"/>
          <p:cNvSpPr txBox="1"/>
          <p:nvPr/>
        </p:nvSpPr>
        <p:spPr>
          <a:xfrm>
            <a:off x="3799205" y="5568315"/>
            <a:ext cx="3815080" cy="645160"/>
          </a:xfrm>
          <a:prstGeom prst="rect">
            <a:avLst/>
          </a:prstGeom>
          <a:noFill/>
        </p:spPr>
        <p:txBody>
          <a:bodyPr wrap="square" rtlCol="0">
            <a:spAutoFit/>
          </a:bodyPr>
          <a:lstStyle>
            <a:defPPr>
              <a:defRPr lang="zh-CN"/>
            </a:defPPr>
          </a:lstStyle>
          <a:p>
            <a:r>
              <a:rPr lang="zh-CN" altLang="en-US" sz="3600"/>
              <a:t>实战提分</a:t>
            </a:r>
          </a:p>
        </p:txBody>
      </p:sp>
      <p:sp>
        <p:nvSpPr>
          <p:cNvPr id="11" name="矩形 10"/>
          <p:cNvSpPr/>
          <p:nvPr/>
        </p:nvSpPr>
        <p:spPr>
          <a:xfrm>
            <a:off x="1274536" y="215900"/>
            <a:ext cx="7951470" cy="146748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48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第</a:t>
            </a:r>
            <a:r>
              <a:rPr lang="en-US" altLang="zh-CN" sz="48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1</a:t>
            </a:r>
            <a:r>
              <a:rPr lang="zh-CN" altLang="en-US" sz="48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讲  </a:t>
            </a:r>
            <a:r>
              <a:rPr lang="en-US" altLang="zh-CN" sz="48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 </a:t>
            </a:r>
            <a:r>
              <a:rPr lang="zh-CN" altLang="en-US" sz="48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我们周围的空气</a:t>
            </a:r>
          </a:p>
        </p:txBody>
      </p:sp>
      <p:sp>
        <p:nvSpPr>
          <p:cNvPr id="2" name="圆角矩形 1"/>
          <p:cNvSpPr/>
          <p:nvPr/>
        </p:nvSpPr>
        <p:spPr>
          <a:xfrm>
            <a:off x="2618105" y="558927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05</a:t>
            </a:r>
          </a:p>
        </p:txBody>
      </p:sp>
      <p:sp>
        <p:nvSpPr>
          <p:cNvPr id="13" name="文本框 12"/>
          <p:cNvSpPr txBox="1"/>
          <p:nvPr/>
        </p:nvSpPr>
        <p:spPr>
          <a:xfrm>
            <a:off x="3799205" y="4639310"/>
            <a:ext cx="3815080" cy="645160"/>
          </a:xfrm>
          <a:prstGeom prst="rect">
            <a:avLst/>
          </a:prstGeom>
          <a:noFill/>
        </p:spPr>
        <p:txBody>
          <a:bodyPr wrap="square" rtlCol="0">
            <a:spAutoFit/>
          </a:bodyPr>
          <a:lstStyle>
            <a:defPPr>
              <a:defRPr lang="zh-CN"/>
            </a:defPPr>
          </a:lstStyle>
          <a:p>
            <a:r>
              <a:rPr lang="zh-CN" altLang="en-US" sz="3600"/>
              <a:t>易错剖析</a:t>
            </a:r>
          </a:p>
        </p:txBody>
      </p:sp>
      <p:sp>
        <p:nvSpPr>
          <p:cNvPr id="15" name="矩形 14"/>
          <p:cNvSpPr/>
          <p:nvPr/>
        </p:nvSpPr>
        <p:spPr>
          <a:xfrm>
            <a:off x="3558540" y="189166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8" name="矩形 7"/>
          <p:cNvSpPr/>
          <p:nvPr/>
        </p:nvSpPr>
        <p:spPr>
          <a:xfrm>
            <a:off x="3558540" y="368871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4" name="矩形 13"/>
          <p:cNvSpPr/>
          <p:nvPr/>
        </p:nvSpPr>
        <p:spPr>
          <a:xfrm>
            <a:off x="3558540" y="467931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6" name="矩形 15"/>
          <p:cNvSpPr/>
          <p:nvPr/>
        </p:nvSpPr>
        <p:spPr>
          <a:xfrm>
            <a:off x="3558540" y="556831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7" name="矩形 16"/>
          <p:cNvSpPr/>
          <p:nvPr/>
        </p:nvSpPr>
        <p:spPr>
          <a:xfrm>
            <a:off x="3558540" y="282829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Tree>
    <p:custDataLst>
      <p:tags r:id="rId2"/>
    </p:custData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01</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p:cNvPicPr>
            <a:picLocks noChangeAspect="1"/>
          </p:cNvPicPr>
          <p:nvPr/>
        </p:nvPicPr>
        <p:blipFill>
          <a:blip r:embed="rId2"/>
          <a:stretch>
            <a:fillRect/>
          </a:stretch>
        </p:blipFill>
        <p:spPr>
          <a:xfrm>
            <a:off x="2320925" y="426720"/>
            <a:ext cx="6851015" cy="6004560"/>
          </a:xfrm>
          <a:prstGeom prst="rect">
            <a:avLst/>
          </a:prstGeom>
        </p:spPr>
      </p:pic>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02</a:t>
            </a:r>
            <a:endParaRPr lang="zh-CN" altLang="en-US"/>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p:txBody>
          <a:bodyPr/>
          <a:lstStyle/>
          <a:p>
            <a:endParaRPr lang="zh-CN" altLang="en-US"/>
          </a:p>
        </p:txBody>
      </p:sp>
      <p:sp>
        <p:nvSpPr>
          <p:cNvPr id="5" name="副标题 4"/>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419100" y="482600"/>
            <a:ext cx="778510" cy="1151890"/>
          </a:xfrm>
          <a:prstGeom prst="rect">
            <a:avLst/>
          </a:prstGeom>
        </p:spPr>
      </p:pic>
      <p:pic>
        <p:nvPicPr>
          <p:cNvPr id="24" name="图片 23" descr="4d26aa5f2114e7ac39e205cc86972ea5"/>
          <p:cNvPicPr>
            <a:picLocks noChangeAspect="1"/>
          </p:cNvPicPr>
          <p:nvPr/>
        </p:nvPicPr>
        <p:blipFill>
          <a:blip r:embed="rId4"/>
          <a:srcRect l="45490" t="9146" r="15156" b="1835"/>
          <a:stretch>
            <a:fillRect/>
          </a:stretch>
        </p:blipFill>
        <p:spPr>
          <a:xfrm flipH="1">
            <a:off x="10723880" y="4191635"/>
            <a:ext cx="1097280" cy="2482215"/>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2015" y="615950"/>
            <a:ext cx="8231505" cy="5887720"/>
          </a:xfrm>
          <a:prstGeom prst="rect">
            <a:avLst/>
          </a:prstGeom>
        </p:spPr>
      </p:pic>
      <p:pic>
        <p:nvPicPr>
          <p:cNvPr id="3" name="图片 2"/>
          <p:cNvPicPr>
            <a:picLocks noChangeAspect="1"/>
          </p:cNvPicPr>
          <p:nvPr/>
        </p:nvPicPr>
        <p:blipFill>
          <a:blip r:embed="rId6"/>
          <a:stretch>
            <a:fillRect/>
          </a:stretch>
        </p:blipFill>
        <p:spPr>
          <a:xfrm>
            <a:off x="1232535" y="615950"/>
            <a:ext cx="2398395" cy="822960"/>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标题 4"/>
          <p:cNvSpPr>
            <a:spLocks noGrp="1"/>
          </p:cNvSpPr>
          <p:nvPr>
            <p:ph type="ctrTitle"/>
          </p:nvPr>
        </p:nvSpPr>
        <p:spPr/>
        <p:txBody>
          <a:bodyPr/>
          <a:lstStyle/>
          <a:p>
            <a:endParaRPr lang="zh-CN" altLang="en-US"/>
          </a:p>
        </p:txBody>
      </p:sp>
      <p:sp>
        <p:nvSpPr>
          <p:cNvPr id="7" name="副标题 6"/>
          <p:cNvSpPr>
            <a:spLocks noGrp="1"/>
          </p:cNvSpPr>
          <p:nvPr>
            <p:ph type="subTitle" idx="1"/>
          </p:nvPr>
        </p:nvSpPr>
        <p:spPr/>
        <p:txBody>
          <a:bodyPr/>
          <a:lstStyle/>
          <a:p>
            <a:endParaRPr lang="zh-CN" altLang="en-US"/>
          </a:p>
        </p:txBody>
      </p:sp>
      <p:sp>
        <p:nvSpPr>
          <p:cNvPr id="6" name="矩形 5"/>
          <p:cNvSpPr/>
          <p:nvPr/>
        </p:nvSpPr>
        <p:spPr>
          <a:xfrm>
            <a:off x="370773" y="354647"/>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537210" y="570865"/>
            <a:ext cx="778510" cy="1151890"/>
          </a:xfrm>
          <a:prstGeom prst="rect">
            <a:avLst/>
          </a:prstGeom>
        </p:spPr>
      </p:pic>
      <p:sp>
        <p:nvSpPr>
          <p:cNvPr id="2" name="文本框 1"/>
          <p:cNvSpPr txBox="1"/>
          <p:nvPr/>
        </p:nvSpPr>
        <p:spPr>
          <a:xfrm>
            <a:off x="1390639" y="1612791"/>
            <a:ext cx="10058400" cy="3913123"/>
          </a:xfrm>
          <a:prstGeom prst="rect">
            <a:avLst/>
          </a:prstGeom>
          <a:noFill/>
        </p:spPr>
        <p:txBody>
          <a:bodyPr wrap="square" rtlCol="0">
            <a:spAutoFit/>
          </a:bodyPr>
          <a:lstStyle>
            <a:defPPr>
              <a:defRPr lang="zh-CN"/>
            </a:defPPr>
          </a:lstStyle>
          <a:p>
            <a:pPr>
              <a:lnSpc>
                <a:spcPct val="130000"/>
              </a:lnSpc>
            </a:pPr>
            <a:r>
              <a:rPr lang="en-US" altLang="zh-CN" sz="2800" kern="100">
                <a:solidFill>
                  <a:srgbClr val="00B0F0"/>
                </a:solidFill>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kern="100">
                <a:solidFill>
                  <a:srgbClr val="00B0F0"/>
                </a:solidFill>
                <a:effectLst/>
                <a:latin typeface="Times New Roman" panose="02020603050405020304" pitchFamily="18" charset="0"/>
                <a:ea typeface="宋体" panose="02010600030101010101" pitchFamily="2" charset="-122"/>
                <a:cs typeface="Times New Roman" panose="02020603050405020304" pitchFamily="18" charset="0"/>
              </a:rPr>
              <a:t>．空气的成分及用途</a:t>
            </a:r>
          </a:p>
          <a:p>
            <a:pPr>
              <a:lnSpc>
                <a:spcPct val="130000"/>
              </a:lnSpc>
            </a:pP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）法国化学家</a:t>
            </a:r>
            <a:r>
              <a:rPr lang="en-US" altLang="zh-CN" sz="3000" b="1">
                <a:solidFill>
                  <a:srgbClr val="00B0F0"/>
                </a:solidFill>
                <a:effectLst/>
                <a:latin typeface="Times New Roman" panose="02020603050405020304" pitchFamily="18" charset="0"/>
                <a:ea typeface="宋体" panose="02010600030101010101" pitchFamily="2" charset="-122"/>
                <a:cs typeface="Times New Roman" panose="02020603050405020304" pitchFamily="18" charset="0"/>
              </a:rPr>
              <a:t>________</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用定量的方法研究出空气是由</a:t>
            </a:r>
            <a:r>
              <a:rPr lang="en-US" altLang="zh-CN" sz="3600">
                <a:solidFill>
                  <a:srgbClr val="00B0F0"/>
                </a:solidFill>
                <a:latin typeface="Times New Roman" panose="02020603050405020304" pitchFamily="18" charset="0"/>
                <a:ea typeface="宋体" panose="02010600030101010101" pitchFamily="2" charset="-122"/>
                <a:cs typeface="Times New Roman" panose="02020603050405020304" pitchFamily="18" charset="0"/>
              </a:rPr>
              <a:t>__________</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组成的结论。空气不是单一的物质，是由多种气体组成的，按体积分数计算，大约占</a:t>
            </a:r>
            <a:r>
              <a:rPr lang="en-US"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78%</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的是</a:t>
            </a:r>
            <a:r>
              <a:rPr lang="en-US" altLang="zh-CN" sz="3600" u="sng">
                <a:solidFill>
                  <a:srgbClr val="00B0F0"/>
                </a:solidFill>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，占</a:t>
            </a:r>
            <a:r>
              <a:rPr lang="en-US"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21%</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的是</a:t>
            </a:r>
            <a:r>
              <a:rPr lang="en-US" altLang="zh-CN" sz="3600" u="sng">
                <a:solidFill>
                  <a:srgbClr val="00B0F0"/>
                </a:solidFill>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，占</a:t>
            </a:r>
            <a:r>
              <a:rPr lang="en-US"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0.94%</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的是</a:t>
            </a:r>
            <a:r>
              <a:rPr lang="en-US" altLang="zh-CN" sz="3600">
                <a:solidFill>
                  <a:srgbClr val="00B0F0"/>
                </a:solidFill>
                <a:effectLst/>
                <a:latin typeface="Times New Roman" panose="02020603050405020304" pitchFamily="18" charset="0"/>
                <a:ea typeface="宋体" panose="02010600030101010101" pitchFamily="2" charset="-122"/>
                <a:cs typeface="Times New Roman" panose="02020603050405020304" pitchFamily="18" charset="0"/>
              </a:rPr>
              <a:t>__________</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，占</a:t>
            </a:r>
            <a:r>
              <a:rPr lang="en-US"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0.03%</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的是</a:t>
            </a:r>
            <a:r>
              <a:rPr lang="en-US" altLang="zh-CN" sz="3600">
                <a:solidFill>
                  <a:srgbClr val="00B0F0"/>
                </a:solidFill>
                <a:latin typeface="Times New Roman" panose="02020603050405020304" pitchFamily="18" charset="0"/>
                <a:ea typeface="宋体" panose="02010600030101010101" pitchFamily="2" charset="-122"/>
                <a:cs typeface="Times New Roman" panose="02020603050405020304" pitchFamily="18" charset="0"/>
              </a:rPr>
              <a:t>_____</a:t>
            </a:r>
            <a:r>
              <a:rPr lang="zh-CN" altLang="zh-CN" sz="28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，此外还有其他气体和杂质</a:t>
            </a:r>
            <a:r>
              <a:rPr lang="zh-CN" altLang="zh-CN" sz="280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28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文本框 3"/>
          <p:cNvSpPr txBox="1"/>
          <p:nvPr/>
        </p:nvSpPr>
        <p:spPr>
          <a:xfrm>
            <a:off x="4217566" y="2202375"/>
            <a:ext cx="1676496" cy="521970"/>
          </a:xfrm>
          <a:prstGeom prst="rect">
            <a:avLst/>
          </a:prstGeom>
          <a:noFill/>
        </p:spPr>
        <p:txBody>
          <a:bodyPr wrap="squar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rPr>
              <a:t>拉瓦锡</a:t>
            </a:r>
          </a:p>
        </p:txBody>
      </p:sp>
      <p:sp>
        <p:nvSpPr>
          <p:cNvPr id="26" name="文本框 25"/>
          <p:cNvSpPr txBox="1"/>
          <p:nvPr/>
        </p:nvSpPr>
        <p:spPr>
          <a:xfrm>
            <a:off x="1886867" y="2974014"/>
            <a:ext cx="1676496" cy="521970"/>
          </a:xfrm>
          <a:prstGeom prst="rect">
            <a:avLst/>
          </a:prstGeom>
          <a:noFill/>
        </p:spPr>
        <p:txBody>
          <a:bodyPr wrap="square" rtlCol="0">
            <a:spAutoFit/>
          </a:bodyPr>
          <a:lstStyle>
            <a:defPPr>
              <a:defRPr lang="zh-CN"/>
            </a:defPPr>
          </a:lstStyle>
          <a:p>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b="1" baseline="-25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和</a:t>
            </a: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O</a:t>
            </a:r>
            <a:r>
              <a:rPr lang="en-US" altLang="zh-CN" sz="2800" b="1" baseline="-25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9" name="文本框 28"/>
          <p:cNvSpPr txBox="1"/>
          <p:nvPr/>
        </p:nvSpPr>
        <p:spPr>
          <a:xfrm>
            <a:off x="8641968" y="3683922"/>
            <a:ext cx="881179" cy="521970"/>
          </a:xfrm>
          <a:prstGeom prst="rect">
            <a:avLst/>
          </a:prstGeom>
          <a:noFill/>
        </p:spPr>
        <p:txBody>
          <a:bodyPr wrap="square" rtlCol="0">
            <a:spAutoFit/>
          </a:bodyPr>
          <a:lstStyle>
            <a:defPPr>
              <a:defRPr lang="zh-CN"/>
            </a:defPPr>
          </a:lstStyle>
          <a:p>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b="1" baseline="-25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zh-CN" altLang="en-US" sz="2800" b="1" baseline="-250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0" name="文本框 29"/>
          <p:cNvSpPr txBox="1"/>
          <p:nvPr/>
        </p:nvSpPr>
        <p:spPr>
          <a:xfrm>
            <a:off x="9772543" y="4394015"/>
            <a:ext cx="1676496" cy="521970"/>
          </a:xfrm>
          <a:prstGeom prst="rect">
            <a:avLst/>
          </a:prstGeom>
          <a:noFill/>
        </p:spPr>
        <p:txBody>
          <a:bodyPr wrap="square" rtlCol="0">
            <a:spAutoFit/>
          </a:bodyPr>
          <a:lstStyle>
            <a:defPPr>
              <a:defRPr lang="zh-CN"/>
            </a:defPPr>
          </a:lstStyle>
          <a:p>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CO</a:t>
            </a:r>
            <a:r>
              <a:rPr lang="en-US" altLang="zh-CN" sz="2800" b="1" baseline="-25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zh-CN" altLang="en-US" sz="2800" b="1" baseline="-250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1" name="文本框 30"/>
          <p:cNvSpPr txBox="1"/>
          <p:nvPr/>
        </p:nvSpPr>
        <p:spPr>
          <a:xfrm>
            <a:off x="5318825" y="4394015"/>
            <a:ext cx="1676496" cy="521970"/>
          </a:xfrm>
          <a:prstGeom prst="rect">
            <a:avLst/>
          </a:prstGeom>
          <a:noFill/>
        </p:spPr>
        <p:txBody>
          <a:bodyPr wrap="squar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rPr>
              <a:t>稀有气体</a:t>
            </a:r>
          </a:p>
        </p:txBody>
      </p:sp>
      <p:sp>
        <p:nvSpPr>
          <p:cNvPr id="32" name="文本框 31"/>
          <p:cNvSpPr txBox="1"/>
          <p:nvPr/>
        </p:nvSpPr>
        <p:spPr>
          <a:xfrm>
            <a:off x="1733099" y="4394015"/>
            <a:ext cx="992016"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 </a:t>
            </a: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O</a:t>
            </a:r>
            <a:r>
              <a:rPr lang="en-US" altLang="zh-CN" sz="2800" b="1" baseline="-25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zh-CN" altLang="en-US" sz="2800" b="1" baseline="-250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3" name="图片 2"/>
          <p:cNvPicPr>
            <a:picLocks noChangeAspect="1"/>
          </p:cNvPicPr>
          <p:nvPr/>
        </p:nvPicPr>
        <p:blipFill>
          <a:blip r:embed="rId4"/>
          <a:stretch>
            <a:fillRect/>
          </a:stretch>
        </p:blipFill>
        <p:spPr>
          <a:xfrm>
            <a:off x="1482090" y="793750"/>
            <a:ext cx="2181860" cy="70612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5" nodeType="clickEffect">
                                  <p:stCondLst>
                                    <p:cond delay="0"/>
                                  </p:stCondLst>
                                  <p:childTnLst>
                                    <p:set>
                                      <p:cBhvr>
                                        <p:cTn id="21" dur="1" fill="hold">
                                          <p:stCondLst>
                                            <p:cond delay="0"/>
                                          </p:stCondLst>
                                        </p:cTn>
                                        <p:tgtEl>
                                          <p:spTgt spid="32"/>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4"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grpId="3" nodeType="click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1"/>
      <p:bldP spid="29" grpId="2"/>
      <p:bldP spid="30" grpId="3"/>
      <p:bldP spid="31" grpId="4"/>
      <p:bldP spid="32" grpId="5"/>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p:cNvPicPr>
            <a:picLocks noChangeAspect="1"/>
          </p:cNvPicPr>
          <p:nvPr/>
        </p:nvPicPr>
        <p:blipFill>
          <a:blip r:embed="rId2"/>
          <a:stretch>
            <a:fillRect/>
          </a:stretch>
        </p:blipFill>
        <p:spPr>
          <a:xfrm>
            <a:off x="1762286" y="498124"/>
            <a:ext cx="8915400" cy="1057275"/>
          </a:xfrm>
          <a:prstGeom prst="rect">
            <a:avLst/>
          </a:prstGeom>
        </p:spPr>
      </p:pic>
      <p:pic>
        <p:nvPicPr>
          <p:cNvPr id="5" name="图片 4"/>
          <p:cNvPicPr>
            <a:picLocks noChangeAspect="1"/>
          </p:cNvPicPr>
          <p:nvPr/>
        </p:nvPicPr>
        <p:blipFill>
          <a:blip r:embed="rId3"/>
          <a:stretch>
            <a:fillRect/>
          </a:stretch>
        </p:blipFill>
        <p:spPr>
          <a:xfrm>
            <a:off x="1514314" y="1555399"/>
            <a:ext cx="8934450" cy="480447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6" name="矩形 5"/>
          <p:cNvSpPr/>
          <p:nvPr/>
        </p:nvSpPr>
        <p:spPr>
          <a:xfrm>
            <a:off x="380365" y="427355"/>
            <a:ext cx="11450320" cy="6043930"/>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solidFill>
                <a:prstClr val="white"/>
              </a:solidFill>
            </a:endParaRPr>
          </a:p>
        </p:txBody>
      </p:sp>
      <p:pic>
        <p:nvPicPr>
          <p:cNvPr id="16" name="图片 15"/>
          <p:cNvPicPr>
            <a:picLocks noChangeAspect="1"/>
          </p:cNvPicPr>
          <p:nvPr/>
        </p:nvPicPr>
        <p:blipFill>
          <a:blip r:embed="rId3"/>
          <a:srcRect l="26786" t="6022" r="14251" b="0"/>
          <a:stretch>
            <a:fillRect/>
          </a:stretch>
        </p:blipFill>
        <p:spPr>
          <a:xfrm rot="20460000">
            <a:off x="687705" y="320675"/>
            <a:ext cx="778510" cy="1151890"/>
          </a:xfrm>
          <a:prstGeom prst="rect">
            <a:avLst/>
          </a:prstGeom>
        </p:spPr>
      </p:pic>
      <p:pic>
        <p:nvPicPr>
          <p:cNvPr id="5" name="图片 4"/>
          <p:cNvPicPr>
            <a:picLocks noChangeAspect="1"/>
          </p:cNvPicPr>
          <p:nvPr/>
        </p:nvPicPr>
        <p:blipFill>
          <a:blip r:embed="rId4"/>
          <a:stretch>
            <a:fillRect/>
          </a:stretch>
        </p:blipFill>
        <p:spPr>
          <a:xfrm>
            <a:off x="1632518" y="2390825"/>
            <a:ext cx="9086850" cy="3362325"/>
          </a:xfrm>
          <a:prstGeom prst="rect">
            <a:avLst/>
          </a:prstGeom>
        </p:spPr>
      </p:pic>
      <p:pic>
        <p:nvPicPr>
          <p:cNvPr id="8" name="图片 7"/>
          <p:cNvPicPr>
            <a:picLocks noChangeAspect="1"/>
          </p:cNvPicPr>
          <p:nvPr/>
        </p:nvPicPr>
        <p:blipFill>
          <a:blip r:embed="rId5"/>
          <a:stretch>
            <a:fillRect/>
          </a:stretch>
        </p:blipFill>
        <p:spPr>
          <a:xfrm>
            <a:off x="1672927" y="1529216"/>
            <a:ext cx="9001125" cy="94297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419100" y="482600"/>
            <a:ext cx="778510" cy="1151890"/>
          </a:xfrm>
          <a:prstGeom prst="rect">
            <a:avLst/>
          </a:prstGeom>
        </p:spPr>
      </p:pic>
      <p:sp>
        <p:nvSpPr>
          <p:cNvPr id="7" name="文本框 6"/>
          <p:cNvSpPr txBox="1"/>
          <p:nvPr/>
        </p:nvSpPr>
        <p:spPr>
          <a:xfrm>
            <a:off x="1092835" y="464185"/>
            <a:ext cx="10652125" cy="5930900"/>
          </a:xfrm>
          <a:prstGeom prst="rect">
            <a:avLst/>
          </a:prstGeom>
          <a:noFill/>
        </p:spPr>
        <p:txBody>
          <a:bodyPr wrap="square">
            <a:spAutoFit/>
          </a:bodyPr>
          <a:lstStyle>
            <a:defPPr>
              <a:defRPr lang="zh-CN"/>
            </a:defPPr>
          </a:lstStyle>
          <a:p>
            <a:pPr algn="just">
              <a:lnSpc>
                <a:spcPct val="130000"/>
              </a:lnSpc>
            </a:pPr>
            <a:r>
              <a:rPr lang="en-US" altLang="zh-CN" sz="2800" kern="100">
                <a:solidFill>
                  <a:srgbClr val="000000"/>
                </a:solidFill>
                <a:effectLst/>
                <a:latin typeface="宋体" panose="02010600030101010101" pitchFamily="2" charset="-122"/>
                <a:ea typeface="等线" panose="02010600030101010101" pitchFamily="2" charset="-122"/>
                <a:cs typeface="Times New Roman" panose="02020603050405020304" pitchFamily="18" charset="0"/>
              </a:rPr>
              <a:t>2</a:t>
            </a: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．采用如图所示的装置进行空气中氧气含量的测定：</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30000"/>
              </a:lnSpc>
            </a:pP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a:t>
            </a:r>
            <a:r>
              <a:rPr lang="en-US"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1</a:t>
            </a: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）实验时，观察到红磷燃烧，</a:t>
            </a:r>
            <a:endParaRPr lang="en-US"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endParaRPr>
          </a:p>
          <a:p>
            <a:pPr algn="just">
              <a:lnSpc>
                <a:spcPct val="130000"/>
              </a:lnSpc>
            </a:pPr>
            <a:r>
              <a:rPr lang="en-US" altLang="zh-CN" sz="3600" u="sng" kern="100">
                <a:solidFill>
                  <a:srgbClr val="00B0F0"/>
                </a:solidFill>
                <a:effectLst/>
                <a:latin typeface="等线" panose="02010600030101010101" pitchFamily="2" charset="-122"/>
                <a:ea typeface="宋体" panose="02010600030101010101" pitchFamily="2" charset="-122"/>
                <a:cs typeface="Times New Roman" panose="02020603050405020304" pitchFamily="18" charset="0"/>
              </a:rPr>
              <a:t>                      </a:t>
            </a: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，打开弹簧夹</a:t>
            </a:r>
          </a:p>
          <a:p>
            <a:pPr algn="just">
              <a:lnSpc>
                <a:spcPct val="130000"/>
              </a:lnSpc>
            </a:pP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后，烧杯中的水进入集气瓶，约占</a:t>
            </a:r>
            <a:r>
              <a:rPr lang="en-US" altLang="zh-CN" sz="3600" u="sng" kern="100">
                <a:solidFill>
                  <a:srgbClr val="00B0F0"/>
                </a:solidFill>
                <a:effectLst/>
                <a:latin typeface="等线" panose="02010600030101010101" pitchFamily="2" charset="-122"/>
                <a:ea typeface="宋体" panose="02010600030101010101" pitchFamily="2" charset="-122"/>
                <a:cs typeface="Times New Roman" panose="02020603050405020304" pitchFamily="18" charset="0"/>
              </a:rPr>
              <a:t>     </a:t>
            </a: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a:t>
            </a:r>
          </a:p>
          <a:p>
            <a:pPr algn="just">
              <a:lnSpc>
                <a:spcPct val="130000"/>
              </a:lnSpc>
            </a:pP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反应的化学方程式为</a:t>
            </a:r>
            <a:r>
              <a:rPr lang="en-US"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a:t>
            </a:r>
            <a:endParaRPr lang="en-US" altLang="zh-CN" sz="3600" kern="100">
              <a:solidFill>
                <a:srgbClr val="00B0F0"/>
              </a:solidFill>
              <a:effectLst/>
              <a:latin typeface="等线" panose="02010600030101010101" pitchFamily="2" charset="-122"/>
              <a:ea typeface="宋体" panose="02010600030101010101" pitchFamily="2" charset="-122"/>
              <a:cs typeface="Times New Roman" panose="02020603050405020304" pitchFamily="18" charset="0"/>
            </a:endParaRPr>
          </a:p>
          <a:p>
            <a:pPr algn="just">
              <a:lnSpc>
                <a:spcPct val="130000"/>
              </a:lnSpc>
            </a:pPr>
            <a:r>
              <a:rPr lang="en-US" altLang="zh-CN" sz="3600" kern="100">
                <a:solidFill>
                  <a:srgbClr val="00B0F0"/>
                </a:solidFill>
                <a:effectLst/>
                <a:latin typeface="等线" panose="02010600030101010101" pitchFamily="2" charset="-122"/>
                <a:ea typeface="宋体" panose="02010600030101010101" pitchFamily="2" charset="-122"/>
                <a:cs typeface="Times New Roman" panose="02020603050405020304" pitchFamily="18" charset="0"/>
              </a:rPr>
              <a:t>______________________ </a:t>
            </a: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30000"/>
              </a:lnSpc>
            </a:pP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a:t>
            </a:r>
            <a:r>
              <a:rPr lang="en-US"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2</a:t>
            </a: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）得出的结论是：①空气中氧气的体积约占</a:t>
            </a:r>
            <a:r>
              <a:rPr lang="en-US" altLang="zh-CN" sz="3600" u="sng" kern="100">
                <a:solidFill>
                  <a:srgbClr val="00B0F0"/>
                </a:solidFill>
                <a:effectLst/>
                <a:latin typeface="等线" panose="02010600030101010101" pitchFamily="2" charset="-122"/>
                <a:ea typeface="宋体" panose="02010600030101010101" pitchFamily="2" charset="-122"/>
                <a:cs typeface="Times New Roman" panose="02020603050405020304" pitchFamily="18" charset="0"/>
              </a:rPr>
              <a:t>     </a:t>
            </a:r>
            <a:r>
              <a:rPr lang="zh-CN" altLang="zh-CN" sz="2800" kern="10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。②瓶内余下气体难溶于水，且一般情况下不能燃烧，也不支持燃烧。</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a:p>
            <a:pPr>
              <a:lnSpc>
                <a:spcPct val="130000"/>
              </a:lnSpc>
            </a:pPr>
            <a:r>
              <a:rPr lang="zh-CN" altLang="zh-CN" sz="2800">
                <a:solidFill>
                  <a:srgbClr val="000000"/>
                </a:solidFill>
                <a:effectLst/>
                <a:ea typeface="宋体" panose="02010600030101010101" pitchFamily="2" charset="-122"/>
                <a:cs typeface="Times New Roman" panose="02020603050405020304" pitchFamily="18" charset="0"/>
              </a:rPr>
              <a:t>（</a:t>
            </a:r>
            <a:r>
              <a:rPr lang="en-US" altLang="zh-CN" sz="2800">
                <a:solidFill>
                  <a:srgbClr val="000000"/>
                </a:solidFill>
                <a:effectLst/>
                <a:ea typeface="宋体" panose="02010600030101010101" pitchFamily="2" charset="-122"/>
                <a:cs typeface="Times New Roman" panose="02020603050405020304" pitchFamily="18" charset="0"/>
              </a:rPr>
              <a:t>3</a:t>
            </a:r>
            <a:r>
              <a:rPr lang="zh-CN" altLang="zh-CN" sz="2800">
                <a:solidFill>
                  <a:srgbClr val="000000"/>
                </a:solidFill>
                <a:effectLst/>
                <a:ea typeface="宋体" panose="02010600030101010101" pitchFamily="2" charset="-122"/>
                <a:cs typeface="Times New Roman" panose="02020603050405020304" pitchFamily="18" charset="0"/>
              </a:rPr>
              <a:t>）不能用碳、硫代替红磷的原因是</a:t>
            </a:r>
            <a:r>
              <a:rPr lang="en-US" altLang="zh-CN" sz="3600" u="sng">
                <a:solidFill>
                  <a:srgbClr val="00B0F0"/>
                </a:solidFill>
                <a:effectLst/>
                <a:ea typeface="宋体" panose="02010600030101010101" pitchFamily="2" charset="-122"/>
                <a:cs typeface="Times New Roman" panose="02020603050405020304" pitchFamily="18" charset="0"/>
              </a:rPr>
              <a:t>                                   </a:t>
            </a:r>
            <a:r>
              <a:rPr lang="zh-CN" altLang="zh-CN" sz="2800">
                <a:solidFill>
                  <a:srgbClr val="000000"/>
                </a:solidFill>
                <a:effectLst/>
                <a:ea typeface="宋体" panose="02010600030101010101" pitchFamily="2" charset="-122"/>
                <a:cs typeface="Times New Roman" panose="02020603050405020304" pitchFamily="18" charset="0"/>
              </a:rPr>
              <a:t>。</a:t>
            </a: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2655" y="1240790"/>
            <a:ext cx="2952750" cy="2458720"/>
          </a:xfrm>
          <a:prstGeom prst="rect">
            <a:avLst/>
          </a:prstGeom>
        </p:spPr>
      </p:pic>
      <p:sp>
        <p:nvSpPr>
          <p:cNvPr id="13" name="文本框 12"/>
          <p:cNvSpPr txBox="1"/>
          <p:nvPr/>
        </p:nvSpPr>
        <p:spPr>
          <a:xfrm>
            <a:off x="1583055" y="3543300"/>
            <a:ext cx="3150870" cy="576580"/>
          </a:xfrm>
          <a:prstGeom prst="rect">
            <a:avLst/>
          </a:prstGeom>
          <a:solidFill>
            <a:schemeClr val="bg1"/>
          </a:solidFill>
          <a:ln>
            <a:solidFill>
              <a:schemeClr val="bg1"/>
            </a:solidFill>
          </a:ln>
        </p:spPr>
        <p:txBody>
          <a:bodyPr wrap="square" rtlCol="0">
            <a:spAutoFit/>
          </a:bodyPr>
          <a:lstStyle>
            <a:defPPr>
              <a:defRPr lang="zh-CN"/>
            </a:defPPr>
          </a:lstStyle>
          <a:p>
            <a:endParaRPr lang="zh-CN" altLang="en-US"/>
          </a:p>
        </p:txBody>
      </p:sp>
      <p:sp>
        <p:nvSpPr>
          <p:cNvPr id="25" name="文本框 24"/>
          <p:cNvSpPr txBox="1"/>
          <p:nvPr/>
        </p:nvSpPr>
        <p:spPr>
          <a:xfrm>
            <a:off x="1092835" y="1470025"/>
            <a:ext cx="5070475" cy="829945"/>
          </a:xfrm>
          <a:prstGeom prst="rect">
            <a:avLst/>
          </a:prstGeom>
          <a:noFill/>
        </p:spPr>
        <p:txBody>
          <a:bodyPr wrap="square" rtlCol="0">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发出黄色火焰，</a:t>
            </a:r>
          </a:p>
          <a:p>
            <a:r>
              <a:rPr lang="zh-CN" altLang="en-US" sz="2400" b="1">
                <a:solidFill>
                  <a:srgbClr val="FF0000"/>
                </a:solidFill>
                <a:latin typeface="宋体" panose="02010600030101010101" pitchFamily="2" charset="-122"/>
                <a:ea typeface="宋体" panose="02010600030101010101" pitchFamily="2" charset="-122"/>
              </a:rPr>
              <a:t>放热，产生大量白烟</a:t>
            </a:r>
          </a:p>
        </p:txBody>
      </p:sp>
      <p:sp>
        <p:nvSpPr>
          <p:cNvPr id="27" name="文本框 26"/>
          <p:cNvSpPr txBox="1"/>
          <p:nvPr/>
        </p:nvSpPr>
        <p:spPr>
          <a:xfrm>
            <a:off x="6459805" y="2482391"/>
            <a:ext cx="944806" cy="521970"/>
          </a:xfrm>
          <a:prstGeom prst="rect">
            <a:avLst/>
          </a:prstGeom>
          <a:noFill/>
        </p:spPr>
        <p:txBody>
          <a:bodyPr wrap="square" rtlCol="0">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rPr>
              <a:t>1/5</a:t>
            </a:r>
            <a:endParaRPr lang="zh-CN" altLang="en-US" sz="2800" b="1">
              <a:solidFill>
                <a:srgbClr val="FF0000"/>
              </a:solidFill>
              <a:latin typeface="宋体" panose="02010600030101010101" pitchFamily="2" charset="-122"/>
              <a:ea typeface="宋体" panose="02010600030101010101" pitchFamily="2" charset="-122"/>
            </a:endParaRPr>
          </a:p>
        </p:txBody>
      </p:sp>
      <p:sp>
        <p:nvSpPr>
          <p:cNvPr id="28" name="文本框 27"/>
          <p:cNvSpPr txBox="1"/>
          <p:nvPr/>
        </p:nvSpPr>
        <p:spPr>
          <a:xfrm>
            <a:off x="8542805" y="4385907"/>
            <a:ext cx="962488" cy="521970"/>
          </a:xfrm>
          <a:prstGeom prst="rect">
            <a:avLst/>
          </a:prstGeom>
          <a:noFill/>
        </p:spPr>
        <p:txBody>
          <a:bodyPr wrap="square" rtlCol="0">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rPr>
              <a:t>1/5</a:t>
            </a:r>
          </a:p>
        </p:txBody>
      </p:sp>
      <p:sp>
        <p:nvSpPr>
          <p:cNvPr id="29" name="文本框 28"/>
          <p:cNvSpPr txBox="1"/>
          <p:nvPr/>
        </p:nvSpPr>
        <p:spPr>
          <a:xfrm>
            <a:off x="6976110" y="5784215"/>
            <a:ext cx="5052695" cy="460375"/>
          </a:xfrm>
          <a:prstGeom prst="rect">
            <a:avLst/>
          </a:prstGeom>
          <a:noFill/>
        </p:spPr>
        <p:txBody>
          <a:bodyPr wrap="square" rtlCol="0">
            <a:spAutoFit/>
          </a:bodyPr>
          <a:lstStyle>
            <a:defPPr>
              <a:defRPr lang="zh-CN"/>
            </a:defPPr>
          </a:lstStyle>
          <a:p>
            <a:r>
              <a:rPr lang="zh-CN" altLang="en-US" sz="2400">
                <a:solidFill>
                  <a:srgbClr val="FF0000"/>
                </a:solidFill>
                <a:latin typeface="宋体" panose="02010600030101010101" pitchFamily="2" charset="-122"/>
                <a:ea typeface="宋体" panose="02010600030101010101" pitchFamily="2" charset="-122"/>
              </a:rPr>
              <a:t> </a:t>
            </a:r>
            <a:r>
              <a:rPr lang="zh-CN" altLang="en-US" sz="2400" b="1">
                <a:solidFill>
                  <a:srgbClr val="FF0000"/>
                </a:solidFill>
                <a:latin typeface="宋体" panose="02010600030101010101" pitchFamily="2" charset="-122"/>
                <a:ea typeface="宋体" panose="02010600030101010101" pitchFamily="2" charset="-122"/>
              </a:rPr>
              <a:t>反应产生气体，不能产生压强差</a:t>
            </a:r>
          </a:p>
        </p:txBody>
      </p:sp>
      <p:pic>
        <p:nvPicPr>
          <p:cNvPr id="4" name="图片 3"/>
          <p:cNvPicPr>
            <a:picLocks noChangeAspect="1"/>
          </p:cNvPicPr>
          <p:nvPr/>
        </p:nvPicPr>
        <p:blipFill>
          <a:blip r:embed="rId5"/>
          <a:stretch>
            <a:fillRect/>
          </a:stretch>
        </p:blipFill>
        <p:spPr>
          <a:xfrm>
            <a:off x="2268220" y="3510915"/>
            <a:ext cx="2383790" cy="60896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2" nodeType="clickEffect">
                                  <p:stCondLst>
                                    <p:cond delay="0"/>
                                  </p:stCondLst>
                                  <p:childTnLst>
                                    <p:set>
                                      <p:cBhvr>
                                        <p:cTn id="21" dur="1" fill="hold">
                                          <p:stCondLst>
                                            <p:cond delay="0"/>
                                          </p:stCondLst>
                                        </p:cTn>
                                        <p:tgtEl>
                                          <p:spTgt spid="28"/>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3"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1"/>
      <p:bldP spid="28" grpId="2"/>
      <p:bldP spid="29" grpId="3"/>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p:txBody>
          <a:bodyPr/>
          <a:lstStyle/>
          <a:p>
            <a:endParaRPr lang="zh-CN" altLang="en-US"/>
          </a:p>
        </p:txBody>
      </p:sp>
      <p:sp>
        <p:nvSpPr>
          <p:cNvPr id="4" name="副标题 3"/>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r>
              <a:rPr lang="en-US" altLang="zh-CN"/>
              <a:t>3</a:t>
            </a:r>
            <a:r>
              <a:rPr lang="zh-CN" altLang="zh-CN"/>
              <a:t>．空气的污染与防治</a:t>
            </a:r>
          </a:p>
          <a:p>
            <a:r>
              <a:rPr lang="zh-CN" altLang="zh-CN"/>
              <a:t>（</a:t>
            </a:r>
            <a:r>
              <a:rPr lang="en-US" altLang="zh-CN"/>
              <a:t>1</a:t>
            </a:r>
            <a:r>
              <a:rPr lang="zh-CN" altLang="zh-CN"/>
              <a:t>）污染物</a:t>
            </a:r>
          </a:p>
          <a:p>
            <a:r>
              <a:rPr lang="zh-CN" altLang="zh-CN"/>
              <a:t>空气中二氧化碳的含量过高，会影响空气的质量，但二氧化碳属于空气的成分之一。我国尚未将二氧化碳列为空气污染物。空气中二氧化碳含量过高虽然会导致“温室效应”加剧，但它是空气的固定组成成分，不属于有害气体。</a:t>
            </a:r>
          </a:p>
          <a:p>
            <a:r>
              <a:rPr lang="zh-CN" altLang="zh-CN"/>
              <a:t>（</a:t>
            </a:r>
            <a:r>
              <a:rPr lang="en-US" altLang="zh-CN"/>
              <a:t>2</a:t>
            </a:r>
            <a:r>
              <a:rPr lang="zh-CN" altLang="zh-CN"/>
              <a:t>）污染物产生的原因：工业污染（化石燃料的燃烧，工厂排放的废气）、交通污染（汽车排放的尾气）和生活污染等。</a:t>
            </a:r>
          </a:p>
          <a:p>
            <a:r>
              <a:rPr lang="zh-CN" altLang="zh-CN"/>
              <a:t>（</a:t>
            </a:r>
            <a:r>
              <a:rPr lang="en-US" altLang="zh-CN"/>
              <a:t>3</a:t>
            </a:r>
            <a:r>
              <a:rPr lang="zh-CN" altLang="zh-CN"/>
              <a:t>）防治措施：消除污染源（工厂的废气经处理达标后再排放，汽车安装尾气净化装置）、植树造林、改变能源结构等。</a:t>
            </a:r>
          </a:p>
          <a:p>
            <a:r>
              <a:rPr lang="zh-CN" altLang="zh-CN"/>
              <a:t>（</a:t>
            </a:r>
            <a:r>
              <a:rPr lang="en-US" altLang="zh-CN"/>
              <a:t>4</a:t>
            </a:r>
            <a:r>
              <a:rPr lang="zh-CN" altLang="zh-CN"/>
              <a:t>）空气质量日报：首要污染物、空气质量指数和空气质量指数级别（划分为</a:t>
            </a:r>
            <a:r>
              <a:rPr lang="en-US" altLang="zh-CN"/>
              <a:t>6</a:t>
            </a:r>
            <a:r>
              <a:rPr lang="zh-CN" altLang="zh-CN"/>
              <a:t>级）。空气污染指数的项目主要包括：颗粒物、细颗粒物、二氧化氮（</a:t>
            </a:r>
            <a:r>
              <a:rPr lang="en-US" altLang="zh-CN"/>
              <a:t>NO</a:t>
            </a:r>
            <a:r>
              <a:rPr lang="en-US" altLang="zh-CN" baseline="-25000"/>
              <a:t>2</a:t>
            </a:r>
            <a:r>
              <a:rPr lang="zh-CN" altLang="zh-CN"/>
              <a:t>）、二氧化硫（</a:t>
            </a:r>
            <a:r>
              <a:rPr lang="en-US" altLang="zh-CN"/>
              <a:t>SO</a:t>
            </a:r>
            <a:r>
              <a:rPr lang="en-US" altLang="zh-CN" baseline="-25000"/>
              <a:t>2</a:t>
            </a:r>
            <a:r>
              <a:rPr lang="zh-CN" altLang="zh-CN"/>
              <a:t>）、一氧化碳（</a:t>
            </a:r>
            <a:r>
              <a:rPr lang="en-US" altLang="zh-CN"/>
              <a:t>CO</a:t>
            </a:r>
            <a:r>
              <a:rPr lang="zh-CN" altLang="zh-CN"/>
              <a:t>）和臭氧（</a:t>
            </a:r>
            <a:r>
              <a:rPr lang="en-US" altLang="zh-CN"/>
              <a:t>O</a:t>
            </a:r>
            <a:r>
              <a:rPr lang="en-US" altLang="zh-CN" baseline="-25000"/>
              <a:t>3</a:t>
            </a:r>
            <a:r>
              <a:rPr lang="zh-CN" altLang="zh-CN"/>
              <a:t>）。空气污染指数越大，空气质量状况越差。</a:t>
            </a:r>
          </a:p>
        </p:txBody>
      </p:sp>
      <p:pic>
        <p:nvPicPr>
          <p:cNvPr id="16" name="图片 15"/>
          <p:cNvPicPr>
            <a:picLocks noChangeAspect="1"/>
          </p:cNvPicPr>
          <p:nvPr/>
        </p:nvPicPr>
        <p:blipFill>
          <a:blip r:embed="rId3"/>
          <a:srcRect l="26786" t="6022" r="14251" b="0"/>
          <a:stretch>
            <a:fillRect/>
          </a:stretch>
        </p:blipFill>
        <p:spPr>
          <a:xfrm rot="20460000">
            <a:off x="419100" y="482600"/>
            <a:ext cx="778510" cy="1151890"/>
          </a:xfrm>
          <a:prstGeom prst="rect">
            <a:avLst/>
          </a:prstGeom>
        </p:spPr>
      </p:pic>
      <p:sp>
        <p:nvSpPr>
          <p:cNvPr id="2" name="文本框 1"/>
          <p:cNvSpPr txBox="1"/>
          <p:nvPr/>
        </p:nvSpPr>
        <p:spPr>
          <a:xfrm>
            <a:off x="1052424" y="523236"/>
            <a:ext cx="10524225" cy="5851525"/>
          </a:xfrm>
          <a:prstGeom prst="rect">
            <a:avLst/>
          </a:prstGeom>
          <a:noFill/>
        </p:spPr>
        <p:txBody>
          <a:bodyPr wrap="square" rtlCol="0">
            <a:spAutoFit/>
          </a:bodyPr>
          <a:lstStyle>
            <a:defPPr>
              <a:defRPr lang="zh-CN"/>
            </a:defPPr>
          </a:lstStyle>
          <a:p>
            <a:pPr algn="just">
              <a:lnSpc>
                <a:spcPct val="120000"/>
              </a:lnSpc>
            </a:pPr>
            <a:r>
              <a:rPr lang="en-US" altLang="zh-CN" sz="2400" b="1" kern="100">
                <a:effectLst/>
                <a:latin typeface="Times New Roman" panose="02020603050405020304" pitchFamily="18" charset="0"/>
                <a:ea typeface="等线" panose="02010600030101010101" pitchFamily="2" charset="-122"/>
                <a:cs typeface="Times New Roman" panose="02020603050405020304" pitchFamily="18" charset="0"/>
              </a:rPr>
              <a:t>     3</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．空气的污染与防治</a:t>
            </a:r>
            <a:endParaRPr lang="zh-CN" altLang="zh-CN" sz="2400" b="1" kern="100">
              <a:effectLst/>
              <a:latin typeface="Times New Roman" panose="02020603050405020304" pitchFamily="18" charset="0"/>
              <a:ea typeface="等线" panose="02010600030101010101" pitchFamily="2" charset="-122"/>
              <a:cs typeface="Times New Roman" panose="02020603050405020304" pitchFamily="18" charset="0"/>
            </a:endParaRPr>
          </a:p>
          <a:p>
            <a:pPr indent="266700" algn="just">
              <a:lnSpc>
                <a:spcPct val="120000"/>
              </a:lnSpc>
            </a:pPr>
            <a:r>
              <a:rPr lang="zh-CN"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）污染物</a:t>
            </a:r>
            <a:endParaRPr lang="zh-CN" altLang="zh-CN" sz="2400" kern="10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p>
            <a:pPr indent="266700" algn="just">
              <a:lnSpc>
                <a:spcPct val="120000"/>
              </a:lnSpc>
            </a:pPr>
            <a:r>
              <a:rPr lang="zh-CN" altLang="zh-CN" sz="2400" kern="100">
                <a:effectLst/>
                <a:latin typeface="Times New Roman" panose="02020603050405020304" pitchFamily="18" charset="0"/>
                <a:ea typeface="宋体" panose="02010600030101010101" pitchFamily="2" charset="-122"/>
                <a:cs typeface="Times New Roman" panose="02020603050405020304" pitchFamily="18" charset="0"/>
              </a:rPr>
              <a:t>空气中二氧化碳的含量过高，会影响空气的质量，但二氧化碳属于空气的成分之一。我国尚未将二氧化碳列为空气污染物。空气中二氧化碳含量过高虽然会导致“温室效应”加剧，但它是空气的固定组成成分，不属于有害气体。</a:t>
            </a:r>
            <a:endParaRPr lang="zh-CN" altLang="zh-CN" sz="2400" kern="100">
              <a:effectLst/>
              <a:latin typeface="Times New Roman" panose="02020603050405020304" pitchFamily="18" charset="0"/>
              <a:ea typeface="等线" panose="02010600030101010101" pitchFamily="2" charset="-122"/>
              <a:cs typeface="Times New Roman" panose="02020603050405020304" pitchFamily="18" charset="0"/>
            </a:endParaRPr>
          </a:p>
          <a:p>
            <a:pPr indent="266700" algn="just">
              <a:lnSpc>
                <a:spcPct val="120000"/>
              </a:lnSpc>
            </a:pPr>
            <a:r>
              <a:rPr lang="zh-CN"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）污染物产生的原因：</a:t>
            </a: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工业污染</a:t>
            </a:r>
            <a:r>
              <a:rPr lang="zh-CN" altLang="zh-CN" sz="2400" kern="100">
                <a:effectLst/>
                <a:latin typeface="Times New Roman" panose="02020603050405020304" pitchFamily="18" charset="0"/>
                <a:ea typeface="宋体" panose="02010600030101010101" pitchFamily="2" charset="-122"/>
                <a:cs typeface="Times New Roman" panose="02020603050405020304" pitchFamily="18" charset="0"/>
              </a:rPr>
              <a:t>（化石燃料的燃烧，工厂排放的废气）、</a:t>
            </a: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交通污染</a:t>
            </a:r>
            <a:r>
              <a:rPr lang="zh-CN" altLang="zh-CN" sz="2400" kern="100">
                <a:effectLst/>
                <a:latin typeface="Times New Roman" panose="02020603050405020304" pitchFamily="18" charset="0"/>
                <a:ea typeface="宋体" panose="02010600030101010101" pitchFamily="2" charset="-122"/>
                <a:cs typeface="Times New Roman" panose="02020603050405020304" pitchFamily="18" charset="0"/>
              </a:rPr>
              <a:t>（汽车排放的尾气）和</a:t>
            </a: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生活污染</a:t>
            </a:r>
            <a:r>
              <a:rPr lang="zh-CN" altLang="zh-CN" sz="2400" kern="100">
                <a:effectLst/>
                <a:latin typeface="Times New Roman" panose="02020603050405020304" pitchFamily="18" charset="0"/>
                <a:ea typeface="宋体" panose="02010600030101010101" pitchFamily="2" charset="-122"/>
                <a:cs typeface="Times New Roman" panose="02020603050405020304" pitchFamily="18" charset="0"/>
              </a:rPr>
              <a:t>等。</a:t>
            </a:r>
            <a:endParaRPr lang="zh-CN" altLang="zh-CN" sz="2400" kern="100">
              <a:effectLst/>
              <a:latin typeface="Times New Roman" panose="02020603050405020304" pitchFamily="18" charset="0"/>
              <a:ea typeface="等线" panose="02010600030101010101" pitchFamily="2" charset="-122"/>
              <a:cs typeface="Times New Roman" panose="02020603050405020304" pitchFamily="18" charset="0"/>
            </a:endParaRPr>
          </a:p>
          <a:p>
            <a:pPr indent="266700" algn="just">
              <a:lnSpc>
                <a:spcPct val="120000"/>
              </a:lnSpc>
            </a:pPr>
            <a:r>
              <a:rPr lang="zh-CN"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）防治措施：</a:t>
            </a:r>
            <a:r>
              <a:rPr lang="zh-CN" altLang="zh-CN" sz="2400" kern="100">
                <a:effectLst/>
                <a:latin typeface="Times New Roman" panose="02020603050405020304" pitchFamily="18" charset="0"/>
                <a:ea typeface="宋体" panose="02010600030101010101" pitchFamily="2" charset="-122"/>
                <a:cs typeface="Times New Roman" panose="02020603050405020304" pitchFamily="18" charset="0"/>
              </a:rPr>
              <a:t>消除污染源（工厂的废气经处理达标后再排放，汽车安装尾气净化装置）、植树造林、改变能源结构等。</a:t>
            </a:r>
            <a:endParaRPr lang="zh-CN" altLang="zh-CN" sz="2400" kern="100">
              <a:effectLst/>
              <a:latin typeface="Times New Roman" panose="02020603050405020304" pitchFamily="18" charset="0"/>
              <a:ea typeface="等线" panose="02010600030101010101" pitchFamily="2" charset="-122"/>
              <a:cs typeface="Times New Roman" panose="02020603050405020304" pitchFamily="18" charset="0"/>
            </a:endParaRPr>
          </a:p>
          <a:p>
            <a:pPr indent="266700" algn="just">
              <a:lnSpc>
                <a:spcPct val="120000"/>
              </a:lnSpc>
            </a:pPr>
            <a:r>
              <a:rPr lang="zh-CN"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4</a:t>
            </a:r>
            <a:r>
              <a:rPr lang="zh-CN" altLang="zh-CN" sz="2400" kern="10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）空气质量日报</a:t>
            </a:r>
            <a:r>
              <a:rPr lang="zh-CN" altLang="zh-CN" sz="2400" kern="100">
                <a:effectLst/>
                <a:latin typeface="Times New Roman" panose="02020603050405020304" pitchFamily="18" charset="0"/>
                <a:ea typeface="宋体" panose="02010600030101010101" pitchFamily="2" charset="-122"/>
                <a:cs typeface="Times New Roman" panose="02020603050405020304" pitchFamily="18" charset="0"/>
              </a:rPr>
              <a:t>：首要污染物、空气质量指数和空气质量指数级别（划分为</a:t>
            </a:r>
            <a:r>
              <a:rPr lang="en-US" altLang="zh-CN" sz="2400" kern="100">
                <a:effectLst/>
                <a:latin typeface="Times New Roman" panose="02020603050405020304" pitchFamily="18" charset="0"/>
                <a:ea typeface="宋体" panose="02010600030101010101" pitchFamily="2" charset="-122"/>
                <a:cs typeface="Times New Roman" panose="02020603050405020304" pitchFamily="18" charset="0"/>
              </a:rPr>
              <a:t>6</a:t>
            </a:r>
            <a:r>
              <a:rPr lang="zh-CN" altLang="zh-CN" sz="2400" kern="100">
                <a:effectLst/>
                <a:latin typeface="Times New Roman" panose="02020603050405020304" pitchFamily="18" charset="0"/>
                <a:ea typeface="宋体" panose="02010600030101010101" pitchFamily="2" charset="-122"/>
                <a:cs typeface="Times New Roman" panose="02020603050405020304" pitchFamily="18" charset="0"/>
              </a:rPr>
              <a:t>级）。空气污染指数的项目主要包括：</a:t>
            </a:r>
            <a:r>
              <a:rPr lang="zh-CN"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颗粒物、细颗粒物、二氧化氮（</a:t>
            </a:r>
            <a:r>
              <a:rPr lang="en-US"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NO</a:t>
            </a:r>
            <a:r>
              <a:rPr lang="en-US" altLang="zh-CN" sz="2400" b="1" u="sng" kern="100" baseline="-250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）、二氧化硫（</a:t>
            </a:r>
            <a:r>
              <a:rPr lang="en-US"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SO</a:t>
            </a:r>
            <a:r>
              <a:rPr lang="en-US" altLang="zh-CN" sz="2400" b="1" u="sng" kern="100" baseline="-250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）、一氧化碳（</a:t>
            </a:r>
            <a:r>
              <a:rPr lang="en-US"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CO</a:t>
            </a:r>
            <a:r>
              <a:rPr lang="zh-CN"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）和臭氧（</a:t>
            </a:r>
            <a:r>
              <a:rPr lang="en-US"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O</a:t>
            </a:r>
            <a:r>
              <a:rPr lang="en-US" altLang="zh-CN" sz="2400" b="1" u="sng" kern="100" baseline="-250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400" b="1" u="sng"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400" kern="100">
                <a:effectLst/>
                <a:latin typeface="Times New Roman" panose="02020603050405020304" pitchFamily="18" charset="0"/>
                <a:ea typeface="宋体" panose="02010600030101010101" pitchFamily="2" charset="-122"/>
                <a:cs typeface="Times New Roman" panose="02020603050405020304" pitchFamily="18" charset="0"/>
              </a:rPr>
              <a:t>。空气污染指数越大，空气质量状况越差。</a:t>
            </a:r>
            <a:endParaRPr lang="zh-CN" altLang="zh-CN" sz="2400" kern="100">
              <a:effectLst/>
              <a:latin typeface="Times New Roman" panose="02020603050405020304" pitchFamily="18" charset="0"/>
              <a:ea typeface="等线" panose="02010600030101010101" pitchFamily="2" charset="-122"/>
              <a:cs typeface="Times New Roman" panose="02020603050405020304" pitchFamily="18" charset="0"/>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419100" y="482600"/>
            <a:ext cx="778510" cy="1151890"/>
          </a:xfrm>
          <a:prstGeom prst="rect">
            <a:avLst/>
          </a:prstGeom>
        </p:spPr>
      </p:pic>
      <p:sp>
        <p:nvSpPr>
          <p:cNvPr id="4" name="文本框 3"/>
          <p:cNvSpPr txBox="1"/>
          <p:nvPr/>
        </p:nvSpPr>
        <p:spPr>
          <a:xfrm>
            <a:off x="1954530" y="1359535"/>
            <a:ext cx="6235700" cy="368300"/>
          </a:xfrm>
          <a:prstGeom prst="rect">
            <a:avLst/>
          </a:prstGeom>
          <a:noFill/>
        </p:spPr>
        <p:txBody>
          <a:bodyPr wrap="square" rtlCol="0">
            <a:spAutoFit/>
          </a:bodyPr>
          <a:lstStyle>
            <a:defPPr>
              <a:defRPr lang="zh-CN"/>
            </a:defPPr>
          </a:lstStyle>
          <a:p>
            <a:endParaRPr lang="zh-CN" altLang="en-US"/>
          </a:p>
        </p:txBody>
      </p:sp>
      <p:sp>
        <p:nvSpPr>
          <p:cNvPr id="5" name="文本框 4"/>
          <p:cNvSpPr txBox="1"/>
          <p:nvPr/>
        </p:nvSpPr>
        <p:spPr>
          <a:xfrm>
            <a:off x="954405" y="1548130"/>
            <a:ext cx="10473055" cy="3969385"/>
          </a:xfrm>
          <a:prstGeom prst="rect">
            <a:avLst/>
          </a:prstGeom>
          <a:noFill/>
        </p:spPr>
        <p:txBody>
          <a:bodyPr wrap="square" rtlCol="0">
            <a:spAutoFit/>
          </a:bodyPr>
          <a:lstStyle>
            <a:defPPr>
              <a:defRPr lang="zh-CN"/>
            </a:defPPr>
          </a:lstStyle>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4</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氧气的性质和用途</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（1）物理性质：通常状况下是</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无色无味</a:t>
            </a:r>
            <a:r>
              <a:rPr lang="zh-CN" altLang="en-US" sz="2800">
                <a:latin typeface="宋体" panose="02010600030101010101" pitchFamily="2" charset="-122"/>
                <a:ea typeface="宋体" panose="02010600030101010101" pitchFamily="2" charset="-122"/>
                <a:cs typeface="宋体" panose="02010600030101010101" pitchFamily="2" charset="-122"/>
              </a:rPr>
              <a:t>的气体，密度比空气</a:t>
            </a:r>
          </a:p>
          <a:p>
            <a:pPr algn="l"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的略大，不易溶于水。液态氧呈</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淡蓝色</a:t>
            </a:r>
            <a:r>
              <a:rPr lang="zh-CN" altLang="en-US" sz="2800">
                <a:latin typeface="宋体" panose="02010600030101010101" pitchFamily="2" charset="-122"/>
                <a:ea typeface="宋体" panose="02010600030101010101" pitchFamily="2" charset="-122"/>
                <a:cs typeface="宋体" panose="02010600030101010101" pitchFamily="2" charset="-122"/>
              </a:rPr>
              <a:t>。</a:t>
            </a:r>
          </a:p>
          <a:p>
            <a:pPr algn="l"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（2）化学性质：比较</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活泼</a:t>
            </a:r>
            <a:r>
              <a:rPr lang="zh-CN" altLang="en-US" sz="2800">
                <a:latin typeface="宋体" panose="02010600030101010101" pitchFamily="2" charset="-122"/>
                <a:ea typeface="宋体" panose="02010600030101010101" pitchFamily="2" charset="-122"/>
                <a:cs typeface="宋体" panose="02010600030101010101" pitchFamily="2" charset="-122"/>
              </a:rPr>
              <a:t>，能与多种非金属和金属单质等发生激烈的或缓慢的氧化反应，具有</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氧化性</a:t>
            </a:r>
            <a:r>
              <a:rPr lang="zh-CN" altLang="en-US" sz="2800">
                <a:latin typeface="宋体" panose="02010600030101010101" pitchFamily="2" charset="-122"/>
                <a:ea typeface="宋体" panose="02010600030101010101" pitchFamily="2" charset="-122"/>
                <a:cs typeface="宋体" panose="02010600030101010101" pitchFamily="2" charset="-122"/>
              </a:rPr>
              <a:t>。</a:t>
            </a:r>
          </a:p>
          <a:p>
            <a:pPr algn="l"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几种物质在氧气中的燃烧情况如下：</a:t>
            </a:r>
          </a:p>
        </p:txBody>
      </p:sp>
      <p:pic>
        <p:nvPicPr>
          <p:cNvPr id="24" name="图片 23" descr="4d26aa5f2114e7ac39e205cc86972ea5"/>
          <p:cNvPicPr>
            <a:picLocks noChangeAspect="1"/>
          </p:cNvPicPr>
          <p:nvPr/>
        </p:nvPicPr>
        <p:blipFill>
          <a:blip r:embed="rId4"/>
          <a:srcRect l="45490" t="9146" r="15156" b="1835"/>
          <a:stretch>
            <a:fillRect/>
          </a:stretch>
        </p:blipFill>
        <p:spPr>
          <a:xfrm flipH="1">
            <a:off x="10861675" y="4503420"/>
            <a:ext cx="959485" cy="2170430"/>
          </a:xfrm>
          <a:prstGeom prst="rect">
            <a:avLst/>
          </a:prstGeom>
        </p:spPr>
      </p:pic>
      <p:pic>
        <p:nvPicPr>
          <p:cNvPr id="7" name="图片 6"/>
          <p:cNvPicPr>
            <a:picLocks noChangeAspect="1"/>
          </p:cNvPicPr>
          <p:nvPr/>
        </p:nvPicPr>
        <p:blipFill>
          <a:blip r:embed="rId5"/>
          <a:stretch>
            <a:fillRect/>
          </a:stretch>
        </p:blipFill>
        <p:spPr>
          <a:xfrm>
            <a:off x="1363980" y="712470"/>
            <a:ext cx="2237740" cy="72453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p:txBody>
          <a:bodyPr/>
          <a:lstStyle/>
          <a:p>
            <a:endParaRPr lang="zh-CN" altLang="en-US"/>
          </a:p>
        </p:txBody>
      </p:sp>
      <p:sp>
        <p:nvSpPr>
          <p:cNvPr id="4" name="副标题 3"/>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r>
              <a:rPr lang="en-US" altLang="zh-CN"/>
              <a:t>3</a:t>
            </a:r>
            <a:r>
              <a:rPr lang="zh-CN" altLang="zh-CN"/>
              <a:t>．空气的污染与防治</a:t>
            </a:r>
          </a:p>
          <a:p>
            <a:r>
              <a:rPr lang="zh-CN" altLang="zh-CN"/>
              <a:t>（</a:t>
            </a:r>
            <a:r>
              <a:rPr lang="en-US" altLang="zh-CN"/>
              <a:t>1</a:t>
            </a:r>
            <a:r>
              <a:rPr lang="zh-CN" altLang="zh-CN"/>
              <a:t>）污染物</a:t>
            </a:r>
          </a:p>
          <a:p>
            <a:r>
              <a:rPr lang="zh-CN" altLang="zh-CN"/>
              <a:t>空气中二氧化碳的含量过高，会影响空气的质量，但二氧化碳属于空气的成分之一。我国尚未将二氧化碳列为空气污染物。空气中二氧化碳含量过高虽然会导致“温室效应”加剧，但它是空气的固定组成成分，不属于有害气体。</a:t>
            </a:r>
          </a:p>
          <a:p>
            <a:r>
              <a:rPr lang="zh-CN" altLang="zh-CN"/>
              <a:t>（</a:t>
            </a:r>
            <a:r>
              <a:rPr lang="en-US" altLang="zh-CN"/>
              <a:t>2</a:t>
            </a:r>
            <a:r>
              <a:rPr lang="zh-CN" altLang="zh-CN"/>
              <a:t>）污染物产生的原因：工业污染（化石燃料的燃烧，工厂排放的废气）、交通污染（汽车排放的尾气）和生活污染等。</a:t>
            </a:r>
          </a:p>
          <a:p>
            <a:r>
              <a:rPr lang="zh-CN" altLang="zh-CN"/>
              <a:t>（</a:t>
            </a:r>
            <a:r>
              <a:rPr lang="en-US" altLang="zh-CN"/>
              <a:t>3</a:t>
            </a:r>
            <a:r>
              <a:rPr lang="zh-CN" altLang="zh-CN"/>
              <a:t>）防治措施：消除污染源（工厂的废气经处理达标后再排放，汽车安装尾气净化装置）、植树造林、改变能源结构等。</a:t>
            </a:r>
          </a:p>
          <a:p>
            <a:r>
              <a:rPr lang="zh-CN" altLang="zh-CN"/>
              <a:t>（</a:t>
            </a:r>
            <a:r>
              <a:rPr lang="en-US" altLang="zh-CN"/>
              <a:t>4</a:t>
            </a:r>
            <a:r>
              <a:rPr lang="zh-CN" altLang="zh-CN"/>
              <a:t>）空气质量日报：首要污染物、空气质量指数和空气质量指数级别（划分为</a:t>
            </a:r>
            <a:r>
              <a:rPr lang="en-US" altLang="zh-CN"/>
              <a:t>6</a:t>
            </a:r>
            <a:r>
              <a:rPr lang="zh-CN" altLang="zh-CN"/>
              <a:t>级）。空气污染指数的项目主要包括：颗粒物、细颗粒物、二氧化氮（</a:t>
            </a:r>
            <a:r>
              <a:rPr lang="en-US" altLang="zh-CN"/>
              <a:t>NO</a:t>
            </a:r>
            <a:r>
              <a:rPr lang="en-US" altLang="zh-CN" baseline="-25000"/>
              <a:t>2</a:t>
            </a:r>
            <a:r>
              <a:rPr lang="zh-CN" altLang="zh-CN"/>
              <a:t>）、二氧化硫（</a:t>
            </a:r>
            <a:r>
              <a:rPr lang="en-US" altLang="zh-CN"/>
              <a:t>SO</a:t>
            </a:r>
            <a:r>
              <a:rPr lang="en-US" altLang="zh-CN" baseline="-25000"/>
              <a:t>2</a:t>
            </a:r>
            <a:r>
              <a:rPr lang="zh-CN" altLang="zh-CN"/>
              <a:t>）、一氧化碳（</a:t>
            </a:r>
            <a:r>
              <a:rPr lang="en-US" altLang="zh-CN"/>
              <a:t>CO</a:t>
            </a:r>
            <a:r>
              <a:rPr lang="zh-CN" altLang="zh-CN"/>
              <a:t>）和臭氧（</a:t>
            </a:r>
            <a:r>
              <a:rPr lang="en-US" altLang="zh-CN"/>
              <a:t>O</a:t>
            </a:r>
            <a:r>
              <a:rPr lang="en-US" altLang="zh-CN" baseline="-25000"/>
              <a:t>3</a:t>
            </a:r>
            <a:r>
              <a:rPr lang="zh-CN" altLang="zh-CN"/>
              <a:t>）。空气污染指数越大，空气质量状况越差。</a:t>
            </a:r>
          </a:p>
        </p:txBody>
      </p:sp>
      <p:pic>
        <p:nvPicPr>
          <p:cNvPr id="16" name="图片 15"/>
          <p:cNvPicPr>
            <a:picLocks noChangeAspect="1"/>
          </p:cNvPicPr>
          <p:nvPr/>
        </p:nvPicPr>
        <p:blipFill>
          <a:blip r:embed="rId3"/>
          <a:srcRect l="26786" t="6022" r="14251" b="0"/>
          <a:stretch>
            <a:fillRect/>
          </a:stretch>
        </p:blipFill>
        <p:spPr>
          <a:xfrm rot="20460000">
            <a:off x="739140" y="304800"/>
            <a:ext cx="778510" cy="115189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9015" y="802640"/>
            <a:ext cx="8131810" cy="5701030"/>
          </a:xfrm>
          <a:prstGeom prst="rect">
            <a:avLst/>
          </a:prstGeom>
        </p:spPr>
      </p:pic>
      <p:grpSp>
        <p:nvGrpSpPr>
          <p:cNvPr id="12" name="组合 11"/>
          <p:cNvGrpSpPr/>
          <p:nvPr/>
        </p:nvGrpSpPr>
        <p:grpSpPr>
          <a:xfrm>
            <a:off x="7693025" y="1510665"/>
            <a:ext cx="2717800" cy="737235"/>
            <a:chOff x="4330865" y="1724610"/>
            <a:chExt cx="2883531" cy="728004"/>
          </a:xfrm>
          <a:solidFill>
            <a:schemeClr val="bg1"/>
          </a:solidFill>
        </p:grpSpPr>
        <p:sp>
          <p:nvSpPr>
            <p:cNvPr id="10" name="文本框 9"/>
            <p:cNvSpPr txBox="1"/>
            <p:nvPr/>
          </p:nvSpPr>
          <p:spPr>
            <a:xfrm>
              <a:off x="4330865" y="1724610"/>
              <a:ext cx="2883531" cy="728004"/>
            </a:xfrm>
            <a:prstGeom prst="rect">
              <a:avLst/>
            </a:prstGeom>
            <a:grpFill/>
            <a:ln>
              <a:noFill/>
            </a:ln>
          </p:spPr>
          <p:txBody>
            <a:bodyPr wrap="square" rtlCol="0">
              <a:spAutoFit/>
            </a:bodyPr>
            <a:lstStyle>
              <a:defPPr>
                <a:defRPr lang="zh-CN"/>
              </a:defPPr>
            </a:lstStyle>
            <a:p>
              <a:r>
                <a:rPr lang="en-US" altLang="zh-CN" sz="2400"/>
                <a:t>1</a:t>
              </a:r>
            </a:p>
            <a:p>
              <a:endParaRPr lang="zh-CN" altLang="en-US"/>
            </a:p>
          </p:txBody>
        </p:sp>
        <p:pic>
          <p:nvPicPr>
            <p:cNvPr id="11" name="图片 10"/>
            <p:cNvPicPr>
              <a:picLocks noChangeAspect="1"/>
            </p:cNvPicPr>
            <p:nvPr/>
          </p:nvPicPr>
          <p:blipFill>
            <a:blip r:embed="rId5"/>
            <a:stretch>
              <a:fillRect/>
            </a:stretch>
          </p:blipFill>
          <p:spPr>
            <a:xfrm>
              <a:off x="4435358" y="1765329"/>
              <a:ext cx="2686050" cy="657225"/>
            </a:xfrm>
            <a:prstGeom prst="rect">
              <a:avLst/>
            </a:prstGeom>
            <a:grpFill/>
            <a:ln>
              <a:noFill/>
            </a:ln>
          </p:spPr>
        </p:pic>
      </p:grpSp>
      <p:grpSp>
        <p:nvGrpSpPr>
          <p:cNvPr id="15" name="组合 14"/>
          <p:cNvGrpSpPr/>
          <p:nvPr/>
        </p:nvGrpSpPr>
        <p:grpSpPr>
          <a:xfrm>
            <a:off x="7858760" y="3761740"/>
            <a:ext cx="2397125" cy="737235"/>
            <a:chOff x="5845597" y="2913791"/>
            <a:chExt cx="2883531" cy="875985"/>
          </a:xfrm>
        </p:grpSpPr>
        <p:sp>
          <p:nvSpPr>
            <p:cNvPr id="9" name="文本框 8"/>
            <p:cNvSpPr txBox="1"/>
            <p:nvPr/>
          </p:nvSpPr>
          <p:spPr>
            <a:xfrm>
              <a:off x="5845597" y="2913791"/>
              <a:ext cx="2883531" cy="875985"/>
            </a:xfrm>
            <a:prstGeom prst="rect">
              <a:avLst/>
            </a:prstGeom>
            <a:solidFill>
              <a:srgbClr val="FAFAFA"/>
            </a:solidFill>
          </p:spPr>
          <p:txBody>
            <a:bodyPr wrap="square" rtlCol="0">
              <a:spAutoFit/>
            </a:bodyPr>
            <a:lstStyle>
              <a:defPPr>
                <a:defRPr lang="zh-CN"/>
              </a:defPPr>
            </a:lstStyle>
            <a:p>
              <a:r>
                <a:rPr lang="en-US" altLang="zh-CN" sz="2400">
                  <a:solidFill>
                    <a:srgbClr val="00B0F0"/>
                  </a:solidFill>
                </a:rPr>
                <a:t>1</a:t>
              </a:r>
            </a:p>
            <a:p>
              <a:endParaRPr lang="en-US" altLang="zh-CN"/>
            </a:p>
          </p:txBody>
        </p:sp>
        <p:pic>
          <p:nvPicPr>
            <p:cNvPr id="14" name="图片 13"/>
            <p:cNvPicPr>
              <a:picLocks noChangeAspect="1"/>
            </p:cNvPicPr>
            <p:nvPr/>
          </p:nvPicPr>
          <p:blipFill>
            <a:blip r:embed="rId6"/>
            <a:stretch>
              <a:fillRect/>
            </a:stretch>
          </p:blipFill>
          <p:spPr>
            <a:xfrm>
              <a:off x="5928016" y="2968532"/>
              <a:ext cx="2705100" cy="609600"/>
            </a:xfrm>
            <a:prstGeom prst="rect">
              <a:avLst/>
            </a:prstGeom>
          </p:spPr>
        </p:pic>
      </p:grpSp>
      <p:grpSp>
        <p:nvGrpSpPr>
          <p:cNvPr id="21" name="组合 20"/>
          <p:cNvGrpSpPr/>
          <p:nvPr/>
        </p:nvGrpSpPr>
        <p:grpSpPr>
          <a:xfrm>
            <a:off x="7593330" y="5407420"/>
            <a:ext cx="2800350" cy="740015"/>
            <a:chOff x="5451424" y="4737244"/>
            <a:chExt cx="3680049" cy="895757"/>
          </a:xfrm>
        </p:grpSpPr>
        <p:sp>
          <p:nvSpPr>
            <p:cNvPr id="8" name="文本框 7"/>
            <p:cNvSpPr txBox="1"/>
            <p:nvPr/>
          </p:nvSpPr>
          <p:spPr>
            <a:xfrm>
              <a:off x="5451424" y="4740609"/>
              <a:ext cx="3680049" cy="892392"/>
            </a:xfrm>
            <a:prstGeom prst="rect">
              <a:avLst/>
            </a:prstGeom>
            <a:noFill/>
          </p:spPr>
          <p:txBody>
            <a:bodyPr wrap="square" rtlCol="0">
              <a:spAutoFit/>
            </a:bodyPr>
            <a:lstStyle>
              <a:defPPr>
                <a:defRPr lang="zh-CN"/>
              </a:defPPr>
            </a:lstStyle>
            <a:p>
              <a:r>
                <a:rPr lang="en-US" altLang="zh-CN" sz="2400"/>
                <a:t>1</a:t>
              </a:r>
            </a:p>
            <a:p>
              <a:endParaRPr lang="zh-CN" altLang="en-US"/>
            </a:p>
          </p:txBody>
        </p:sp>
        <p:pic>
          <p:nvPicPr>
            <p:cNvPr id="18" name="图片 17"/>
            <p:cNvPicPr>
              <a:picLocks noChangeAspect="1"/>
            </p:cNvPicPr>
            <p:nvPr/>
          </p:nvPicPr>
          <p:blipFill>
            <a:blip r:embed="rId7"/>
            <a:srcRect t="4805" b="0"/>
            <a:stretch>
              <a:fillRect/>
            </a:stretch>
          </p:blipFill>
          <p:spPr>
            <a:xfrm>
              <a:off x="5520609" y="4737244"/>
              <a:ext cx="895350" cy="643779"/>
            </a:xfrm>
            <a:prstGeom prst="rect">
              <a:avLst/>
            </a:prstGeom>
          </p:spPr>
        </p:pic>
        <p:pic>
          <p:nvPicPr>
            <p:cNvPr id="20" name="图片 19"/>
            <p:cNvPicPr>
              <a:picLocks noChangeAspect="1"/>
            </p:cNvPicPr>
            <p:nvPr/>
          </p:nvPicPr>
          <p:blipFill>
            <a:blip r:embed="rId8"/>
            <a:stretch>
              <a:fillRect/>
            </a:stretch>
          </p:blipFill>
          <p:spPr>
            <a:xfrm>
              <a:off x="6415959" y="4740985"/>
              <a:ext cx="2628900" cy="638175"/>
            </a:xfrm>
            <a:prstGeom prst="rect">
              <a:avLst/>
            </a:prstGeom>
          </p:spPr>
        </p:pic>
      </p:grpSp>
    </p:spTree>
    <p:custDataLst>
      <p:tags r:id="rId9"/>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p:txBody>
          <a:bodyPr/>
          <a:lstStyle/>
          <a:p>
            <a:endParaRPr lang="zh-CN" altLang="en-US"/>
          </a:p>
        </p:txBody>
      </p:sp>
      <p:sp>
        <p:nvSpPr>
          <p:cNvPr id="5" name="副标题 4"/>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419100" y="482600"/>
            <a:ext cx="778510" cy="115189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2090" y="820420"/>
            <a:ext cx="9394190" cy="5511800"/>
          </a:xfrm>
          <a:prstGeom prst="rect">
            <a:avLst/>
          </a:prstGeom>
        </p:spPr>
      </p:pic>
      <p:sp>
        <p:nvSpPr>
          <p:cNvPr id="4" name="文本框 3"/>
          <p:cNvSpPr txBox="1"/>
          <p:nvPr/>
        </p:nvSpPr>
        <p:spPr>
          <a:xfrm>
            <a:off x="1363913" y="358795"/>
            <a:ext cx="1673525" cy="461665"/>
          </a:xfrm>
          <a:prstGeom prst="rect">
            <a:avLst/>
          </a:prstGeom>
          <a:noFill/>
        </p:spPr>
        <p:txBody>
          <a:bodyPr wrap="square" rtlCol="0">
            <a:spAutoFit/>
          </a:bodyPr>
          <a:lstStyle>
            <a:defPPr>
              <a:defRPr lang="zh-CN"/>
            </a:defPPr>
          </a:lstStyle>
          <a:p>
            <a:r>
              <a:rPr lang="zh-CN" altLang="en-US" sz="2400"/>
              <a:t>续上表</a:t>
            </a:r>
          </a:p>
        </p:txBody>
      </p:sp>
      <p:grpSp>
        <p:nvGrpSpPr>
          <p:cNvPr id="22" name="组合 21"/>
          <p:cNvGrpSpPr/>
          <p:nvPr/>
        </p:nvGrpSpPr>
        <p:grpSpPr>
          <a:xfrm>
            <a:off x="7927975" y="2704465"/>
            <a:ext cx="2873375" cy="814705"/>
            <a:chOff x="5284693" y="3037379"/>
            <a:chExt cx="3772839" cy="1083239"/>
          </a:xfrm>
          <a:solidFill>
            <a:schemeClr val="bg1"/>
          </a:solidFill>
        </p:grpSpPr>
        <p:sp>
          <p:nvSpPr>
            <p:cNvPr id="11" name="文本框 10"/>
            <p:cNvSpPr txBox="1"/>
            <p:nvPr/>
          </p:nvSpPr>
          <p:spPr>
            <a:xfrm>
              <a:off x="5284693" y="3037379"/>
              <a:ext cx="3772839" cy="1083239"/>
            </a:xfrm>
            <a:prstGeom prst="rect">
              <a:avLst/>
            </a:prstGeom>
            <a:grpFill/>
          </p:spPr>
          <p:txBody>
            <a:bodyPr wrap="square" rtlCol="0">
              <a:spAutoFit/>
            </a:bodyPr>
            <a:lstStyle>
              <a:defPPr>
                <a:defRPr lang="zh-CN"/>
              </a:defPPr>
            </a:lstStyle>
            <a:p>
              <a:r>
                <a:rPr lang="en-US" altLang="zh-CN" sz="1100">
                  <a:solidFill>
                    <a:srgbClr val="00B0F0"/>
                  </a:solidFill>
                </a:rPr>
                <a:t>1</a:t>
              </a:r>
            </a:p>
            <a:p>
              <a:endParaRPr lang="en-US" altLang="zh-CN"/>
            </a:p>
            <a:p>
              <a:endParaRPr lang="zh-CN" altLang="en-US"/>
            </a:p>
          </p:txBody>
        </p:sp>
        <p:pic>
          <p:nvPicPr>
            <p:cNvPr id="18" name="图片 17"/>
            <p:cNvPicPr>
              <a:picLocks noChangeAspect="1"/>
            </p:cNvPicPr>
            <p:nvPr/>
          </p:nvPicPr>
          <p:blipFill>
            <a:blip r:embed="rId5"/>
            <a:srcRect t="5634" b="0"/>
            <a:stretch>
              <a:fillRect/>
            </a:stretch>
          </p:blipFill>
          <p:spPr>
            <a:xfrm>
              <a:off x="5364303" y="3120213"/>
              <a:ext cx="1704975" cy="638175"/>
            </a:xfrm>
            <a:prstGeom prst="rect">
              <a:avLst/>
            </a:prstGeom>
            <a:grpFill/>
          </p:spPr>
        </p:pic>
        <p:pic>
          <p:nvPicPr>
            <p:cNvPr id="20" name="图片 19"/>
            <p:cNvPicPr>
              <a:picLocks noChangeAspect="1"/>
            </p:cNvPicPr>
            <p:nvPr/>
          </p:nvPicPr>
          <p:blipFill>
            <a:blip r:embed="rId6"/>
            <a:stretch>
              <a:fillRect/>
            </a:stretch>
          </p:blipFill>
          <p:spPr>
            <a:xfrm>
              <a:off x="7070384" y="3120213"/>
              <a:ext cx="1924050" cy="638175"/>
            </a:xfrm>
            <a:prstGeom prst="rect">
              <a:avLst/>
            </a:prstGeom>
            <a:grpFill/>
          </p:spPr>
        </p:pic>
      </p:grpSp>
      <p:grpSp>
        <p:nvGrpSpPr>
          <p:cNvPr id="27" name="组合 26"/>
          <p:cNvGrpSpPr/>
          <p:nvPr/>
        </p:nvGrpSpPr>
        <p:grpSpPr>
          <a:xfrm>
            <a:off x="7881620" y="1349375"/>
            <a:ext cx="2920365" cy="814705"/>
            <a:chOff x="3037438" y="2857529"/>
            <a:chExt cx="3965632" cy="1120677"/>
          </a:xfrm>
        </p:grpSpPr>
        <p:sp>
          <p:nvSpPr>
            <p:cNvPr id="10" name="文本框 9"/>
            <p:cNvSpPr txBox="1"/>
            <p:nvPr/>
          </p:nvSpPr>
          <p:spPr>
            <a:xfrm>
              <a:off x="3037438" y="2857529"/>
              <a:ext cx="3965632" cy="1120677"/>
            </a:xfrm>
            <a:prstGeom prst="rect">
              <a:avLst/>
            </a:prstGeom>
            <a:noFill/>
            <a:extLst>
              <a:ext uri="{909E8E84-426E-40DD-AFC4-6F175D3DCCD1}">
                <a14:hiddenFill xmlns:a14="http://schemas.microsoft.com/office/drawing/2010/main">
                  <a:solidFill>
                    <a:srgbClr val="00B0F0"/>
                  </a:solidFill>
                </a14:hiddenFill>
              </a:ext>
            </a:extLst>
          </p:spPr>
          <p:txBody>
            <a:bodyPr wrap="square" rtlCol="0">
              <a:spAutoFit/>
            </a:bodyPr>
            <a:lstStyle>
              <a:defPPr>
                <a:defRPr lang="zh-CN"/>
              </a:defPPr>
            </a:lstStyle>
            <a:p>
              <a:r>
                <a:rPr lang="en-US" altLang="zh-CN" sz="1100">
                  <a:solidFill>
                    <a:srgbClr val="00B0F0"/>
                  </a:solidFill>
                </a:rPr>
                <a:t>1</a:t>
              </a:r>
            </a:p>
            <a:p>
              <a:endParaRPr lang="en-US" altLang="zh-CN"/>
            </a:p>
            <a:p>
              <a:endParaRPr lang="zh-CN" altLang="en-US"/>
            </a:p>
          </p:txBody>
        </p:sp>
        <p:pic>
          <p:nvPicPr>
            <p:cNvPr id="24" name="图片 23"/>
            <p:cNvPicPr>
              <a:picLocks noChangeAspect="1"/>
            </p:cNvPicPr>
            <p:nvPr/>
          </p:nvPicPr>
          <p:blipFill>
            <a:blip r:embed="rId7"/>
            <a:stretch>
              <a:fillRect/>
            </a:stretch>
          </p:blipFill>
          <p:spPr>
            <a:xfrm>
              <a:off x="3143666" y="2931958"/>
              <a:ext cx="1171575" cy="666750"/>
            </a:xfrm>
            <a:prstGeom prst="rect">
              <a:avLst/>
            </a:prstGeom>
          </p:spPr>
        </p:pic>
        <p:pic>
          <p:nvPicPr>
            <p:cNvPr id="26" name="图片 25"/>
            <p:cNvPicPr>
              <a:picLocks noChangeAspect="1"/>
            </p:cNvPicPr>
            <p:nvPr/>
          </p:nvPicPr>
          <p:blipFill>
            <a:blip r:embed="rId8"/>
            <a:stretch>
              <a:fillRect/>
            </a:stretch>
          </p:blipFill>
          <p:spPr>
            <a:xfrm>
              <a:off x="4315241" y="2942523"/>
              <a:ext cx="2581275" cy="666750"/>
            </a:xfrm>
            <a:prstGeom prst="rect">
              <a:avLst/>
            </a:prstGeom>
          </p:spPr>
        </p:pic>
      </p:grpSp>
      <p:sp>
        <p:nvSpPr>
          <p:cNvPr id="23" name="文本框 22"/>
          <p:cNvSpPr txBox="1"/>
          <p:nvPr/>
        </p:nvSpPr>
        <p:spPr>
          <a:xfrm>
            <a:off x="4566535" y="1252402"/>
            <a:ext cx="3225675" cy="1038860"/>
          </a:xfrm>
          <a:prstGeom prst="rect">
            <a:avLst/>
          </a:prstGeom>
          <a:noFill/>
        </p:spPr>
        <p:txBody>
          <a:bodyPr wrap="square" rtlCol="0">
            <a:spAutoFit/>
          </a:bodyPr>
          <a:lstStyle>
            <a:defPPr>
              <a:defRPr lang="zh-CN"/>
            </a:defPPr>
          </a:lstStyle>
          <a:p>
            <a:pPr>
              <a:lnSpc>
                <a:spcPct val="110000"/>
              </a:lnSpc>
            </a:pPr>
            <a:r>
              <a:rPr lang="zh-CN" altLang="en-US" sz="2800" b="1">
                <a:solidFill>
                  <a:srgbClr val="FF0000"/>
                </a:solidFill>
                <a:latin typeface="宋体" panose="02010600030101010101" pitchFamily="2" charset="-122"/>
                <a:ea typeface="宋体" panose="02010600030101010101" pitchFamily="2" charset="-122"/>
              </a:rPr>
              <a:t>剧烈燃烧，火星四射，生成黑色固体</a:t>
            </a:r>
          </a:p>
        </p:txBody>
      </p:sp>
      <p:sp>
        <p:nvSpPr>
          <p:cNvPr id="25" name="文本框 24"/>
          <p:cNvSpPr txBox="1"/>
          <p:nvPr/>
        </p:nvSpPr>
        <p:spPr>
          <a:xfrm>
            <a:off x="4641215" y="2601595"/>
            <a:ext cx="3150870" cy="1038860"/>
          </a:xfrm>
          <a:prstGeom prst="rect">
            <a:avLst/>
          </a:prstGeom>
          <a:noFill/>
        </p:spPr>
        <p:txBody>
          <a:bodyPr wrap="square" rtlCol="0">
            <a:spAutoFit/>
          </a:bodyPr>
          <a:lstStyle>
            <a:defPPr>
              <a:defRPr lang="zh-CN"/>
            </a:defPPr>
          </a:lstStyle>
          <a:p>
            <a:pPr>
              <a:lnSpc>
                <a:spcPct val="110000"/>
              </a:lnSpc>
            </a:pPr>
            <a:r>
              <a:rPr lang="zh-CN" altLang="en-US" sz="2800" b="1">
                <a:solidFill>
                  <a:srgbClr val="FF0000"/>
                </a:solidFill>
                <a:latin typeface="宋体" panose="02010600030101010101" pitchFamily="2" charset="-122"/>
                <a:ea typeface="宋体" panose="02010600030101010101" pitchFamily="2" charset="-122"/>
              </a:rPr>
              <a:t>发出耀眼白光，放热，生成白色固体</a:t>
            </a:r>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1"/>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p:txBody>
          <a:bodyPr/>
          <a:lstStyle/>
          <a:p>
            <a:endParaRPr lang="zh-CN" altLang="en-US"/>
          </a:p>
        </p:txBody>
      </p:sp>
      <p:sp>
        <p:nvSpPr>
          <p:cNvPr id="4" name="副标题 3"/>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419100" y="482600"/>
            <a:ext cx="778510" cy="1151890"/>
          </a:xfrm>
          <a:prstGeom prst="rect">
            <a:avLst/>
          </a:prstGeom>
        </p:spPr>
      </p:pic>
      <p:sp>
        <p:nvSpPr>
          <p:cNvPr id="2" name="文本框 1"/>
          <p:cNvSpPr txBox="1"/>
          <p:nvPr/>
        </p:nvSpPr>
        <p:spPr>
          <a:xfrm>
            <a:off x="1441450" y="584200"/>
            <a:ext cx="9133840" cy="5688965"/>
          </a:xfrm>
          <a:prstGeom prst="rect">
            <a:avLst/>
          </a:prstGeom>
          <a:noFill/>
        </p:spPr>
        <p:txBody>
          <a:bodyPr wrap="square" rtlCol="0">
            <a:spAutoFit/>
          </a:bodyPr>
          <a:lstStyle>
            <a:defPPr>
              <a:defRPr lang="zh-CN"/>
            </a:defPPr>
          </a:lstStyle>
          <a:p>
            <a:pPr indent="266700" algn="just">
              <a:lnSpc>
                <a:spcPct val="130000"/>
              </a:lnSpc>
            </a:pPr>
            <a:r>
              <a:rPr lang="en-US" altLang="zh-CN" sz="2800" kern="100">
                <a:effectLst/>
                <a:latin typeface="等线" panose="02010600030101010101" pitchFamily="2" charset="-122"/>
                <a:ea typeface="宋体" panose="02010600030101010101" pitchFamily="2" charset="-122"/>
                <a:cs typeface="Times New Roman" panose="02020603050405020304" pitchFamily="18" charset="0"/>
              </a:rPr>
              <a:t>    </a:t>
            </a:r>
            <a:r>
              <a:rPr lang="en-US" altLang="zh-CN" sz="2800" b="1" kern="100">
                <a:solidFill>
                  <a:srgbClr val="FF0000"/>
                </a:solidFill>
                <a:effectLst/>
                <a:latin typeface="等线" panose="02010600030101010101" pitchFamily="2" charset="-122"/>
                <a:ea typeface="宋体" panose="02010600030101010101" pitchFamily="2" charset="-122"/>
                <a:cs typeface="Times New Roman" panose="02020603050405020304" pitchFamily="18" charset="0"/>
              </a:rPr>
              <a:t> </a:t>
            </a:r>
            <a:r>
              <a:rPr lang="zh-CN" altLang="zh-CN" sz="2800" b="1" kern="100">
                <a:solidFill>
                  <a:srgbClr val="FF0000"/>
                </a:solidFill>
                <a:effectLst/>
                <a:latin typeface="等线" panose="02010600030101010101" pitchFamily="2" charset="-122"/>
                <a:ea typeface="宋体" panose="02010600030101010101" pitchFamily="2" charset="-122"/>
                <a:cs typeface="Times New Roman" panose="02020603050405020304" pitchFamily="18" charset="0"/>
              </a:rPr>
              <a:t>注意事项：</a:t>
            </a:r>
          </a:p>
          <a:p>
            <a:pPr indent="266700" algn="just">
              <a:lnSpc>
                <a:spcPct val="130000"/>
              </a:lnSpc>
            </a:pPr>
            <a:r>
              <a:rPr lang="zh-CN" altLang="zh-CN" sz="2800" b="1" kern="100">
                <a:solidFill>
                  <a:srgbClr val="FF0000"/>
                </a:solidFill>
                <a:effectLst/>
                <a:latin typeface="等线" panose="02010600030101010101" pitchFamily="2" charset="-122"/>
                <a:ea typeface="宋体" panose="02010600030101010101" pitchFamily="2" charset="-122"/>
                <a:cs typeface="Times New Roman" panose="02020603050405020304" pitchFamily="18" charset="0"/>
              </a:rPr>
              <a:t>    </a:t>
            </a: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①实验现象是通过人的感官直接观察到的，如发光、放热、吸热、变色、产生沉淀或气泡等，而实验结论是由现象经过分析、推理得到的。描述现象时不能指出生成物的名称。记忆不同反应的实验现象时，应多根据实验时呈现的直观现象来记清，而不是死记硬背；</a:t>
            </a:r>
          </a:p>
          <a:p>
            <a:pPr indent="266700" algn="just">
              <a:lnSpc>
                <a:spcPct val="130000"/>
              </a:lnSpc>
            </a:pP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    ②可燃物在氧气中燃烧比在空气中燃烧更剧烈，铁丝在氧气中的燃烧产物是</a:t>
            </a:r>
            <a:r>
              <a:rPr lang="en-US" altLang="zh-CN" sz="2800" kern="100">
                <a:effectLst/>
                <a:latin typeface="Times New Roman" panose="02020603050405020304" pitchFamily="18" charset="0"/>
                <a:ea typeface="宋体" panose="02010600030101010101" pitchFamily="2" charset="-122"/>
                <a:cs typeface="Times New Roman" panose="02020603050405020304" pitchFamily="18" charset="0"/>
              </a:rPr>
              <a:t>Fe</a:t>
            </a:r>
            <a:r>
              <a:rPr lang="en-US" altLang="zh-CN" sz="2800" kern="100" baseline="-2500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kern="100">
                <a:effectLst/>
                <a:latin typeface="Times New Roman" panose="02020603050405020304" pitchFamily="18" charset="0"/>
                <a:ea typeface="宋体" panose="02010600030101010101" pitchFamily="2" charset="-122"/>
                <a:cs typeface="Times New Roman" panose="02020603050405020304" pitchFamily="18" charset="0"/>
              </a:rPr>
              <a:t>O</a:t>
            </a:r>
            <a:r>
              <a:rPr lang="en-US" altLang="zh-CN" sz="2800" kern="100" baseline="-25000">
                <a:effectLst/>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kern="100">
                <a:effectLst/>
                <a:latin typeface="Times New Roman" panose="02020603050405020304" pitchFamily="18" charset="0"/>
                <a:ea typeface="宋体" panose="02010600030101010101" pitchFamily="2" charset="-122"/>
                <a:cs typeface="Times New Roman" panose="02020603050405020304" pitchFamily="18" charset="0"/>
              </a:rPr>
              <a:t>，而不是</a:t>
            </a:r>
            <a:r>
              <a:rPr lang="en-US" altLang="zh-CN" sz="2800" kern="100">
                <a:effectLst/>
                <a:latin typeface="Times New Roman" panose="02020603050405020304" pitchFamily="18" charset="0"/>
                <a:ea typeface="宋体" panose="02010600030101010101" pitchFamily="2" charset="-122"/>
                <a:cs typeface="Times New Roman" panose="02020603050405020304" pitchFamily="18" charset="0"/>
              </a:rPr>
              <a:t>Fe</a:t>
            </a:r>
            <a:r>
              <a:rPr lang="en-US" altLang="zh-CN" sz="2800" kern="100" baseline="-2500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kern="100">
                <a:effectLst/>
                <a:latin typeface="Times New Roman" panose="02020603050405020304" pitchFamily="18" charset="0"/>
                <a:ea typeface="宋体" panose="02010600030101010101" pitchFamily="2" charset="-122"/>
                <a:cs typeface="Times New Roman" panose="02020603050405020304" pitchFamily="18" charset="0"/>
              </a:rPr>
              <a:t>O</a:t>
            </a:r>
            <a:r>
              <a:rPr lang="en-US" altLang="zh-CN" sz="2800" kern="100" baseline="-2500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kern="10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kern="100">
                <a:effectLst/>
                <a:latin typeface="等线" panose="02010600030101010101" pitchFamily="2" charset="-122"/>
                <a:ea typeface="Times New Roman" panose="02020603050405020304" pitchFamily="18" charset="0"/>
                <a:cs typeface="Times New Roman" panose="02020603050405020304" pitchFamily="18" charset="0"/>
              </a:rPr>
              <a:t> </a:t>
            </a:r>
          </a:p>
          <a:p>
            <a:pPr indent="266700" algn="just">
              <a:lnSpc>
                <a:spcPct val="130000"/>
              </a:lnSpc>
            </a:pPr>
            <a:r>
              <a:rPr lang="zh-CN" altLang="zh-CN" sz="2800" kern="100">
                <a:effectLst/>
                <a:latin typeface="等线" panose="02010600030101010101" pitchFamily="2" charset="-122"/>
                <a:ea typeface="宋体" panose="02010600030101010101" pitchFamily="2" charset="-122"/>
                <a:cs typeface="宋体" panose="02010600030101010101" pitchFamily="2" charset="-122"/>
              </a:rPr>
              <a:t>    ③</a:t>
            </a:r>
            <a:r>
              <a:rPr lang="zh-CN" altLang="zh-CN" sz="2800" kern="100">
                <a:effectLst/>
                <a:latin typeface="Times New Roman" panose="02020603050405020304" pitchFamily="18" charset="0"/>
                <a:ea typeface="宋体" panose="02010600030101010101" pitchFamily="2" charset="-122"/>
                <a:cs typeface="Times New Roman" panose="02020603050405020304" pitchFamily="18" charset="0"/>
              </a:rPr>
              <a:t>氧气可以帮助可燃物燃烧（或支持燃烧），具有助燃性，但它本身不能燃烧，不能作燃料。</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p:txBody>
          <a:bodyPr/>
          <a:lstStyle/>
          <a:p>
            <a:endParaRPr lang="zh-CN" altLang="en-US"/>
          </a:p>
        </p:txBody>
      </p:sp>
      <p:sp>
        <p:nvSpPr>
          <p:cNvPr id="4" name="副标题 3"/>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419100" y="346075"/>
            <a:ext cx="778510" cy="115189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8295" y="1489061"/>
            <a:ext cx="7478169" cy="4753638"/>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73079">
            <a:off x="9819640" y="5063490"/>
            <a:ext cx="1889125" cy="1511300"/>
          </a:xfrm>
          <a:prstGeom prst="rect">
            <a:avLst/>
          </a:prstGeom>
        </p:spPr>
      </p:pic>
      <p:pic>
        <p:nvPicPr>
          <p:cNvPr id="7" name="图片 6"/>
          <p:cNvPicPr>
            <a:picLocks noChangeAspect="1"/>
          </p:cNvPicPr>
          <p:nvPr/>
        </p:nvPicPr>
        <p:blipFill>
          <a:blip r:embed="rId6"/>
          <a:stretch>
            <a:fillRect/>
          </a:stretch>
        </p:blipFill>
        <p:spPr>
          <a:xfrm>
            <a:off x="1363980" y="559435"/>
            <a:ext cx="2237740" cy="724535"/>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p:txBody>
          <a:bodyPr/>
          <a:lstStyle/>
          <a:p>
            <a:endParaRPr lang="zh-CN" altLang="en-US"/>
          </a:p>
        </p:txBody>
      </p:sp>
      <p:sp>
        <p:nvSpPr>
          <p:cNvPr id="5" name="副标题 4"/>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419100" y="482600"/>
            <a:ext cx="778510" cy="1151890"/>
          </a:xfrm>
          <a:prstGeom prst="rect">
            <a:avLst/>
          </a:prstGeom>
        </p:spPr>
      </p:pic>
      <p:sp>
        <p:nvSpPr>
          <p:cNvPr id="2" name="文本框 1"/>
          <p:cNvSpPr txBox="1"/>
          <p:nvPr/>
        </p:nvSpPr>
        <p:spPr>
          <a:xfrm>
            <a:off x="1385491" y="525031"/>
            <a:ext cx="9936691" cy="5985510"/>
          </a:xfrm>
          <a:prstGeom prst="rect">
            <a:avLst/>
          </a:prstGeom>
          <a:noFill/>
        </p:spPr>
        <p:txBody>
          <a:bodyPr wrap="square" rtlCol="0">
            <a:spAutoFit/>
          </a:bodyPr>
          <a:lstStyle>
            <a:defPPr>
              <a:defRPr lang="zh-CN"/>
            </a:defPPr>
          </a:lstStyle>
          <a:p>
            <a:pPr marL="342900" lvl="0" indent="-342900" algn="just" fontAlgn="base">
              <a:lnSpc>
                <a:spcPct val="130000"/>
              </a:lnSpc>
              <a:buFont typeface="+mj-lt"/>
              <a:buAutoNum type="arabicPeriod" startAt="5"/>
            </a:pPr>
            <a:r>
              <a:rPr lang="zh-CN" altLang="zh-CN" sz="2800" b="1" kern="100">
                <a:solidFill>
                  <a:srgbClr val="0070C0"/>
                </a:solidFill>
                <a:effectLst/>
                <a:latin typeface="等线" panose="02010600030101010101" pitchFamily="2" charset="-122"/>
                <a:ea typeface="宋体" panose="02010600030101010101" pitchFamily="2" charset="-122"/>
                <a:cs typeface="Times New Roman" panose="02020603050405020304" pitchFamily="18" charset="0"/>
              </a:rPr>
              <a:t>制取氧气的原理</a:t>
            </a:r>
            <a:endParaRPr lang="zh-CN" altLang="zh-CN" sz="2800" b="1" kern="100">
              <a:solidFill>
                <a:srgbClr val="0070C0"/>
              </a:solidFill>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30000"/>
              </a:lnSpc>
            </a:pP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a:t>
            </a:r>
            <a:r>
              <a:rPr lang="en-US" altLang="zh-CN" sz="2800" kern="100">
                <a:effectLst/>
                <a:latin typeface="等线" panose="02010600030101010101" pitchFamily="2" charset="-122"/>
                <a:ea typeface="宋体" panose="02010600030101010101" pitchFamily="2" charset="-122"/>
                <a:cs typeface="Times New Roman" panose="02020603050405020304" pitchFamily="18" charset="0"/>
              </a:rPr>
              <a:t>1</a:t>
            </a: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）工业制取氧气：利用液氮和液氧的沸点不同，分离液态空气，属于</a:t>
            </a:r>
            <a:r>
              <a:rPr lang="zh-CN" altLang="zh-CN" sz="2800" b="1" kern="100">
                <a:solidFill>
                  <a:srgbClr val="FF0000"/>
                </a:solidFill>
                <a:effectLst/>
                <a:latin typeface="等线" panose="02010600030101010101" pitchFamily="2" charset="-122"/>
                <a:ea typeface="宋体" panose="02010600030101010101" pitchFamily="2" charset="-122"/>
                <a:cs typeface="Times New Roman" panose="02020603050405020304" pitchFamily="18" charset="0"/>
              </a:rPr>
              <a:t>物理变化</a:t>
            </a: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a:p>
            <a:pPr algn="l">
              <a:lnSpc>
                <a:spcPct val="130000"/>
              </a:lnSpc>
            </a:pP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a:t>
            </a:r>
            <a:r>
              <a:rPr lang="en-US" altLang="zh-CN" sz="2800" kern="100">
                <a:effectLst/>
                <a:latin typeface="等线" panose="02010600030101010101" pitchFamily="2" charset="-122"/>
                <a:ea typeface="宋体" panose="02010600030101010101" pitchFamily="2" charset="-122"/>
                <a:cs typeface="Times New Roman" panose="02020603050405020304" pitchFamily="18" charset="0"/>
              </a:rPr>
              <a:t>2</a:t>
            </a: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）实验室制取氧气：</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a:p>
            <a:pPr algn="l">
              <a:lnSpc>
                <a:spcPct val="220000"/>
              </a:lnSpc>
            </a:pPr>
            <a:r>
              <a:rPr lang="en-US" altLang="zh-CN" sz="2800" kern="100">
                <a:effectLst/>
                <a:latin typeface="宋体" panose="02010600030101010101" pitchFamily="2" charset="-122"/>
                <a:ea typeface="等线" panose="02010600030101010101" pitchFamily="2" charset="-122"/>
                <a:cs typeface="Times New Roman" panose="02020603050405020304" pitchFamily="18" charset="0"/>
              </a:rPr>
              <a:t> </a:t>
            </a: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①分解过氧化氢溶液：</a:t>
            </a:r>
            <a:r>
              <a:rPr lang="en-US" altLang="zh-CN" sz="3600" kern="100">
                <a:solidFill>
                  <a:srgbClr val="00B0F0"/>
                </a:solidFill>
                <a:effectLst/>
                <a:latin typeface="等线" panose="02010600030101010101" pitchFamily="2" charset="-122"/>
                <a:ea typeface="宋体" panose="02010600030101010101" pitchFamily="2" charset="-122"/>
                <a:cs typeface="Times New Roman" panose="02020603050405020304" pitchFamily="18" charset="0"/>
              </a:rPr>
              <a:t>_____________________  </a:t>
            </a: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a:p>
            <a:pPr indent="133350" algn="l">
              <a:lnSpc>
                <a:spcPct val="220000"/>
              </a:lnSpc>
            </a:pP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②加热高锰酸钾：</a:t>
            </a:r>
            <a:r>
              <a:rPr lang="en-US" altLang="zh-CN" sz="2800" kern="100">
                <a:effectLst/>
                <a:latin typeface="等线" panose="02010600030101010101" pitchFamily="2" charset="-122"/>
                <a:ea typeface="宋体" panose="02010600030101010101" pitchFamily="2" charset="-122"/>
                <a:cs typeface="Times New Roman" panose="02020603050405020304" pitchFamily="18" charset="0"/>
              </a:rPr>
              <a:t> </a:t>
            </a:r>
            <a:r>
              <a:rPr lang="en-US" altLang="zh-CN" sz="3600" kern="100">
                <a:solidFill>
                  <a:srgbClr val="00B0F0"/>
                </a:solidFill>
                <a:effectLst/>
                <a:latin typeface="等线" panose="02010600030101010101" pitchFamily="2" charset="-122"/>
                <a:ea typeface="宋体" panose="02010600030101010101" pitchFamily="2" charset="-122"/>
                <a:cs typeface="Times New Roman" panose="02020603050405020304" pitchFamily="18" charset="0"/>
              </a:rPr>
              <a:t>___________________________ </a:t>
            </a:r>
            <a:r>
              <a:rPr lang="en-US" altLang="zh-CN" sz="2800" kern="100">
                <a:effectLst/>
                <a:latin typeface="等线" panose="02010600030101010101" pitchFamily="2" charset="-122"/>
                <a:ea typeface="宋体" panose="02010600030101010101" pitchFamily="2" charset="-122"/>
                <a:cs typeface="Times New Roman" panose="02020603050405020304" pitchFamily="18" charset="0"/>
              </a:rPr>
              <a:t> </a:t>
            </a: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a:p>
            <a:pPr indent="133350" algn="l">
              <a:lnSpc>
                <a:spcPct val="220000"/>
              </a:lnSpc>
            </a:pP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③加热氯酸钾和二氧化锰的混合</a:t>
            </a:r>
            <a:r>
              <a:rPr lang="en-US" altLang="zh-CN" sz="3600" kern="100">
                <a:solidFill>
                  <a:srgbClr val="00B0F0"/>
                </a:solidFill>
                <a:latin typeface="等线" panose="02010600030101010101" pitchFamily="2" charset="-122"/>
                <a:ea typeface="宋体" panose="02010600030101010101" pitchFamily="2" charset="-122"/>
                <a:cs typeface="Times New Roman" panose="02020603050405020304" pitchFamily="18" charset="0"/>
              </a:rPr>
              <a:t>___________________ </a:t>
            </a:r>
            <a:r>
              <a:rPr lang="zh-CN" altLang="zh-CN" sz="2800" kern="100">
                <a:effectLst/>
                <a:latin typeface="等线" panose="02010600030101010101" pitchFamily="2" charset="-122"/>
                <a:ea typeface="宋体" panose="02010600030101010101" pitchFamily="2" charset="-122"/>
                <a:cs typeface="Times New Roman" panose="02020603050405020304" pitchFamily="18" charset="0"/>
              </a:rPr>
              <a:t>。</a:t>
            </a:r>
            <a:endParaRPr lang="zh-CN" altLang="zh-CN" sz="2800" kern="100">
              <a:effectLst/>
              <a:latin typeface="等线" panose="02010600030101010101" pitchFamily="2" charset="-122"/>
              <a:ea typeface="等线" panose="02010600030101010101" pitchFamily="2" charset="-122"/>
              <a:cs typeface="Times New Roman" panose="02020603050405020304" pitchFamily="18" charset="0"/>
            </a:endParaRPr>
          </a:p>
        </p:txBody>
      </p:sp>
      <p:grpSp>
        <p:nvGrpSpPr>
          <p:cNvPr id="20" name="组合 19"/>
          <p:cNvGrpSpPr/>
          <p:nvPr/>
        </p:nvGrpSpPr>
        <p:grpSpPr>
          <a:xfrm>
            <a:off x="6748145" y="5172584"/>
            <a:ext cx="4110355" cy="1014856"/>
            <a:chOff x="2278443" y="2584630"/>
            <a:chExt cx="5132189" cy="1129597"/>
          </a:xfrm>
          <a:solidFill>
            <a:schemeClr val="bg1"/>
          </a:solidFill>
        </p:grpSpPr>
        <p:sp>
          <p:nvSpPr>
            <p:cNvPr id="9" name="文本框 8"/>
            <p:cNvSpPr txBox="1"/>
            <p:nvPr/>
          </p:nvSpPr>
          <p:spPr>
            <a:xfrm>
              <a:off x="2278443" y="2584770"/>
              <a:ext cx="5132189" cy="1129457"/>
            </a:xfrm>
            <a:prstGeom prst="rect">
              <a:avLst/>
            </a:prstGeom>
            <a:grpFill/>
          </p:spPr>
          <p:txBody>
            <a:bodyPr wrap="square" rtlCol="0">
              <a:spAutoFit/>
            </a:bodyPr>
            <a:lstStyle>
              <a:defPPr>
                <a:defRPr lang="zh-CN"/>
              </a:defPPr>
            </a:lstStyle>
            <a:p>
              <a:r>
                <a:rPr lang="en-US" altLang="zh-CN" sz="2400">
                  <a:solidFill>
                    <a:srgbClr val="00B0F0"/>
                  </a:solidFill>
                </a:rPr>
                <a:t>1</a:t>
              </a:r>
            </a:p>
            <a:p>
              <a:endParaRPr lang="en-US" altLang="zh-CN"/>
            </a:p>
            <a:p>
              <a:endParaRPr lang="zh-CN" altLang="en-US"/>
            </a:p>
          </p:txBody>
        </p:sp>
        <p:pic>
          <p:nvPicPr>
            <p:cNvPr id="19" name="图片 18"/>
            <p:cNvPicPr>
              <a:picLocks noChangeAspect="1"/>
            </p:cNvPicPr>
            <p:nvPr/>
          </p:nvPicPr>
          <p:blipFill>
            <a:blip r:embed="rId4"/>
            <a:stretch>
              <a:fillRect/>
            </a:stretch>
          </p:blipFill>
          <p:spPr>
            <a:xfrm>
              <a:off x="2363274" y="2584630"/>
              <a:ext cx="4962525" cy="847725"/>
            </a:xfrm>
            <a:prstGeom prst="rect">
              <a:avLst/>
            </a:prstGeom>
            <a:grpFill/>
          </p:spPr>
        </p:pic>
      </p:grpSp>
      <p:grpSp>
        <p:nvGrpSpPr>
          <p:cNvPr id="13" name="组合 12"/>
          <p:cNvGrpSpPr/>
          <p:nvPr/>
        </p:nvGrpSpPr>
        <p:grpSpPr>
          <a:xfrm>
            <a:off x="5227320" y="2736850"/>
            <a:ext cx="4826635" cy="922020"/>
            <a:chOff x="1831875" y="739731"/>
            <a:chExt cx="4946771" cy="1143192"/>
          </a:xfrm>
          <a:solidFill>
            <a:schemeClr val="bg1"/>
          </a:solidFill>
        </p:grpSpPr>
        <p:sp>
          <p:nvSpPr>
            <p:cNvPr id="12" name="文本框 11"/>
            <p:cNvSpPr txBox="1"/>
            <p:nvPr/>
          </p:nvSpPr>
          <p:spPr>
            <a:xfrm>
              <a:off x="1831875" y="739731"/>
              <a:ext cx="4946771" cy="1143192"/>
            </a:xfrm>
            <a:prstGeom prst="rect">
              <a:avLst/>
            </a:prstGeom>
            <a:grpFill/>
          </p:spPr>
          <p:txBody>
            <a:bodyPr wrap="square" rtlCol="0">
              <a:spAutoFit/>
            </a:bodyPr>
            <a:lstStyle>
              <a:defPPr>
                <a:defRPr lang="zh-CN"/>
              </a:defPPr>
            </a:lstStyle>
            <a:p>
              <a:r>
                <a:rPr lang="en-US" altLang="zh-CN"/>
                <a:t>1</a:t>
              </a:r>
            </a:p>
            <a:p>
              <a:endParaRPr lang="en-US" altLang="zh-CN"/>
            </a:p>
            <a:p>
              <a:endParaRPr lang="zh-CN" altLang="en-US"/>
            </a:p>
          </p:txBody>
        </p:sp>
        <p:pic>
          <p:nvPicPr>
            <p:cNvPr id="4" name="图片 3"/>
            <p:cNvPicPr>
              <a:picLocks noChangeAspect="1"/>
            </p:cNvPicPr>
            <p:nvPr/>
          </p:nvPicPr>
          <p:blipFill>
            <a:blip r:embed="rId5"/>
            <a:stretch>
              <a:fillRect/>
            </a:stretch>
          </p:blipFill>
          <p:spPr>
            <a:xfrm>
              <a:off x="1933550" y="823410"/>
              <a:ext cx="4733925" cy="749651"/>
            </a:xfrm>
            <a:prstGeom prst="rect">
              <a:avLst/>
            </a:prstGeom>
            <a:grpFill/>
          </p:spPr>
        </p:pic>
      </p:grpSp>
      <p:grpSp>
        <p:nvGrpSpPr>
          <p:cNvPr id="17" name="组合 16"/>
          <p:cNvGrpSpPr/>
          <p:nvPr/>
        </p:nvGrpSpPr>
        <p:grpSpPr>
          <a:xfrm>
            <a:off x="4337852" y="4039840"/>
            <a:ext cx="6871564" cy="861774"/>
            <a:chOff x="1831875" y="4429809"/>
            <a:chExt cx="6871564" cy="861774"/>
          </a:xfrm>
          <a:solidFill>
            <a:schemeClr val="bg1"/>
          </a:solidFill>
        </p:grpSpPr>
        <p:sp>
          <p:nvSpPr>
            <p:cNvPr id="11" name="文本框 10"/>
            <p:cNvSpPr txBox="1"/>
            <p:nvPr/>
          </p:nvSpPr>
          <p:spPr>
            <a:xfrm>
              <a:off x="1831875" y="4429809"/>
              <a:ext cx="6871564" cy="861774"/>
            </a:xfrm>
            <a:prstGeom prst="rect">
              <a:avLst/>
            </a:prstGeom>
            <a:grpFill/>
          </p:spPr>
          <p:txBody>
            <a:bodyPr wrap="square" rtlCol="0">
              <a:spAutoFit/>
            </a:bodyPr>
            <a:lstStyle>
              <a:defPPr>
                <a:defRPr lang="zh-CN"/>
              </a:defPPr>
            </a:lstStyle>
            <a:p>
              <a:r>
                <a:rPr lang="en-US" altLang="zh-CN" sz="3200">
                  <a:solidFill>
                    <a:srgbClr val="00B0F0"/>
                  </a:solidFill>
                </a:rPr>
                <a:t>1</a:t>
              </a:r>
            </a:p>
            <a:p>
              <a:endParaRPr lang="zh-CN" altLang="en-US"/>
            </a:p>
          </p:txBody>
        </p:sp>
        <p:pic>
          <p:nvPicPr>
            <p:cNvPr id="15" name="图片 14"/>
            <p:cNvPicPr>
              <a:picLocks noChangeAspect="1"/>
            </p:cNvPicPr>
            <p:nvPr/>
          </p:nvPicPr>
          <p:blipFill>
            <a:blip r:embed="rId6"/>
            <a:stretch>
              <a:fillRect/>
            </a:stretch>
          </p:blipFill>
          <p:spPr>
            <a:xfrm>
              <a:off x="1939451" y="4512995"/>
              <a:ext cx="6667500" cy="676275"/>
            </a:xfrm>
            <a:prstGeom prst="rect">
              <a:avLst/>
            </a:prstGeom>
            <a:grpFill/>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p:txBody>
          <a:bodyPr/>
          <a:lstStyle/>
          <a:p>
            <a:endParaRPr lang="zh-CN" altLang="en-US"/>
          </a:p>
        </p:txBody>
      </p:sp>
      <p:sp>
        <p:nvSpPr>
          <p:cNvPr id="4" name="副标题 3"/>
          <p:cNvSpPr>
            <a:spLocks noGrp="1"/>
          </p:cNvSpPr>
          <p:nvPr>
            <p:ph type="subTitle" idx="1"/>
          </p:nvPr>
        </p:nvSpPr>
        <p:spPr/>
        <p:txBody>
          <a:bodyPr/>
          <a:lstStyle/>
          <a:p>
            <a:endParaRPr lang="zh-CN" altLang="en-US"/>
          </a:p>
        </p:txBody>
      </p:sp>
      <p:sp>
        <p:nvSpPr>
          <p:cNvPr id="6" name="矩形 5"/>
          <p:cNvSpPr/>
          <p:nvPr/>
        </p:nvSpPr>
        <p:spPr>
          <a:xfrm>
            <a:off x="370840" y="427990"/>
            <a:ext cx="11450320" cy="6032500"/>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solidFill>
                <a:prstClr val="white"/>
              </a:solidFill>
            </a:endParaRPr>
          </a:p>
        </p:txBody>
      </p:sp>
      <p:pic>
        <p:nvPicPr>
          <p:cNvPr id="16" name="图片 15"/>
          <p:cNvPicPr>
            <a:picLocks noChangeAspect="1"/>
          </p:cNvPicPr>
          <p:nvPr/>
        </p:nvPicPr>
        <p:blipFill>
          <a:blip r:embed="rId3"/>
          <a:srcRect l="26786" t="6022" r="14251" b="0"/>
          <a:stretch>
            <a:fillRect/>
          </a:stretch>
        </p:blipFill>
        <p:spPr>
          <a:xfrm rot="20460000">
            <a:off x="687705" y="320675"/>
            <a:ext cx="778510" cy="1151890"/>
          </a:xfrm>
          <a:prstGeom prst="rect">
            <a:avLst/>
          </a:prstGeom>
        </p:spPr>
      </p:pic>
      <p:sp>
        <p:nvSpPr>
          <p:cNvPr id="2" name="文本框 1"/>
          <p:cNvSpPr txBox="1"/>
          <p:nvPr/>
        </p:nvSpPr>
        <p:spPr>
          <a:xfrm>
            <a:off x="1632585" y="1875155"/>
            <a:ext cx="9259570" cy="3322955"/>
          </a:xfrm>
          <a:prstGeom prst="rect">
            <a:avLst/>
          </a:prstGeom>
          <a:noFill/>
        </p:spPr>
        <p:txBody>
          <a:bodyPr wrap="square" rtlCol="0">
            <a:spAutoFit/>
          </a:bodyPr>
          <a:lstStyle>
            <a:defPPr>
              <a:defRPr lang="zh-CN"/>
            </a:defPPr>
          </a:lstStyle>
          <a:p>
            <a:pPr fontAlgn="auto">
              <a:lnSpc>
                <a:spcPct val="150000"/>
              </a:lnSpc>
            </a:pPr>
            <a:r>
              <a:rPr lang="zh-CN" altLang="en-US" sz="2800"/>
              <a:t>6. 催化剂</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（1）定义：在化学反应里能改变其他物质的化学反应速率，而本身的质量和化学性质在反应前后都没有发生变化的物质。</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（2）催化剂在化学反应中所起的作用叫作</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催化作用</a:t>
            </a:r>
            <a:r>
              <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rPr>
              <a:t>。</a:t>
            </a:r>
          </a:p>
        </p:txBody>
      </p:sp>
      <p:sp>
        <p:nvSpPr>
          <p:cNvPr id="41" name="Freeform 5"/>
          <p:cNvSpPr>
            <a:spLocks noEditPoints="1"/>
          </p:cNvSpPr>
          <p:nvPr/>
        </p:nvSpPr>
        <p:spPr bwMode="auto">
          <a:xfrm rot="169628">
            <a:off x="10477500" y="5304155"/>
            <a:ext cx="1137285" cy="1129030"/>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defPPr>
              <a:defRPr lang="zh-CN"/>
            </a:defPPr>
          </a:lstStyle>
          <a:p>
            <a:endParaRPr lang="zh-CN" altLang="en-US">
              <a:solidFill>
                <a:schemeClr val="tx1">
                  <a:lumMod val="75000"/>
                  <a:lumOff val="25000"/>
                </a:schemeClr>
              </a:solidFill>
              <a:latin typeface="Century Gothic" panose="020b0502020202020204" pitchFamily="34" charset="0"/>
              <a:ea typeface="幼圆" panose="02010509060101010101" pitchFamily="49" charset="-122"/>
              <a:sym typeface="Century Gothic" panose="020b0502020202020204" pitchFamily="34" charset="0"/>
            </a:endParaRPr>
          </a:p>
        </p:txBody>
      </p:sp>
      <p:grpSp>
        <p:nvGrpSpPr>
          <p:cNvPr id="64" name="组合 63"/>
          <p:cNvGrpSpPr/>
          <p:nvPr/>
        </p:nvGrpSpPr>
        <p:grpSpPr>
          <a:xfrm>
            <a:off x="10801985" y="5699125"/>
            <a:ext cx="554990" cy="4241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defPPr>
                <a:defRPr lang="zh-CN"/>
              </a:defPPr>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defPPr>
                <a:defRPr lang="zh-CN"/>
              </a:defPPr>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defPPr>
                <a:defRPr lang="zh-CN"/>
              </a:defPPr>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defPPr>
                <a:defRPr lang="zh-CN"/>
              </a:defPPr>
            </a:lstStyle>
            <a:p>
              <a:endParaRPr lang="en-US"/>
            </a:p>
          </p:txBody>
        </p:sp>
        <p:sp>
          <p:nvSpPr>
            <p:cNvPr id="69"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defPPr>
                <a:defRPr lang="zh-CN"/>
              </a:defPPr>
            </a:lstStyle>
            <a:p>
              <a:endParaRPr lang="en-US"/>
            </a:p>
          </p:txBody>
        </p:sp>
      </p:grpSp>
      <p:pic>
        <p:nvPicPr>
          <p:cNvPr id="7" name="图片 6"/>
          <p:cNvPicPr>
            <a:picLocks noChangeAspect="1"/>
          </p:cNvPicPr>
          <p:nvPr/>
        </p:nvPicPr>
        <p:blipFill>
          <a:blip r:embed="rId4"/>
          <a:stretch>
            <a:fillRect/>
          </a:stretch>
        </p:blipFill>
        <p:spPr>
          <a:xfrm>
            <a:off x="1632585" y="712470"/>
            <a:ext cx="2237740" cy="72453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03</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p>
        </p:txBody>
      </p:sp>
    </p:spTree>
    <p:custDataLst>
      <p:tags r:id="rId2"/>
    </p:custData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958215" y="711835"/>
            <a:ext cx="10274935" cy="2795905"/>
          </a:xfrm>
          <a:prstGeom prst="rect">
            <a:avLst/>
          </a:prstGeom>
        </p:spPr>
      </p:pic>
      <p:sp>
        <p:nvSpPr>
          <p:cNvPr id="3" name="文本框 2"/>
          <p:cNvSpPr txBox="1"/>
          <p:nvPr/>
        </p:nvSpPr>
        <p:spPr>
          <a:xfrm>
            <a:off x="1136015" y="3672840"/>
            <a:ext cx="10293350" cy="922020"/>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700">
                <a:solidFill>
                  <a:srgbClr val="FF0000"/>
                </a:solidFill>
                <a:latin typeface="宋体" panose="02010600030101010101" pitchFamily="2" charset="-122"/>
                <a:ea typeface="宋体" panose="02010600030101010101" pitchFamily="2" charset="-122"/>
              </a:rPr>
              <a:t>【解析】空气中各成分的体积分数分别是：氮气78%、氧气21%、</a:t>
            </a:r>
          </a:p>
          <a:p>
            <a:r>
              <a:rPr lang="zh-CN" altLang="en-US" sz="2700">
                <a:solidFill>
                  <a:srgbClr val="FF0000"/>
                </a:solidFill>
                <a:latin typeface="宋体" panose="02010600030101010101" pitchFamily="2" charset="-122"/>
                <a:ea typeface="宋体" panose="02010600030101010101" pitchFamily="2" charset="-122"/>
              </a:rPr>
              <a:t>稀有气体0.94%、二氧化碳0.03%、其它气体和杂质0.03%。</a:t>
            </a:r>
          </a:p>
        </p:txBody>
      </p:sp>
      <p:sp>
        <p:nvSpPr>
          <p:cNvPr id="7" name="文本框 6"/>
          <p:cNvSpPr txBox="1"/>
          <p:nvPr/>
        </p:nvSpPr>
        <p:spPr>
          <a:xfrm>
            <a:off x="4664075" y="1482090"/>
            <a:ext cx="376555" cy="506730"/>
          </a:xfrm>
          <a:prstGeom prst="rect">
            <a:avLst/>
          </a:prstGeom>
          <a:noFill/>
        </p:spPr>
        <p:txBody>
          <a:bodyPr wrap="square" rtlCol="0">
            <a:spAutoFit/>
          </a:bodyPr>
          <a:lstStyle>
            <a:defPPr>
              <a:defRPr lang="zh-CN"/>
            </a:defPPr>
          </a:lstStyle>
          <a:p>
            <a:pPr algn="l"/>
            <a:r>
              <a:rPr lang="en-US" altLang="zh-CN" sz="2700" b="1">
                <a:solidFill>
                  <a:srgbClr val="FF0000"/>
                </a:solidFill>
                <a:latin typeface="宋体" panose="02010600030101010101" pitchFamily="2" charset="-122"/>
                <a:ea typeface="宋体" panose="02010600030101010101" pitchFamily="2" charset="-122"/>
                <a:sym typeface="+mn-ea"/>
              </a:rPr>
              <a:t>A</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1"/>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 name="图片 5"/>
          <p:cNvPicPr>
            <a:picLocks noChangeAspect="1"/>
          </p:cNvPicPr>
          <p:nvPr/>
        </p:nvPicPr>
        <p:blipFill>
          <a:blip r:embed="rId2"/>
          <a:stretch>
            <a:fillRect/>
          </a:stretch>
        </p:blipFill>
        <p:spPr>
          <a:xfrm>
            <a:off x="1169670" y="718820"/>
            <a:ext cx="9772650" cy="3105150"/>
          </a:xfrm>
          <a:prstGeom prst="rect">
            <a:avLst/>
          </a:prstGeom>
        </p:spPr>
      </p:pic>
      <p:sp>
        <p:nvSpPr>
          <p:cNvPr id="7" name="文本框 6"/>
          <p:cNvSpPr txBox="1"/>
          <p:nvPr/>
        </p:nvSpPr>
        <p:spPr>
          <a:xfrm>
            <a:off x="5426710" y="1630045"/>
            <a:ext cx="376555" cy="506730"/>
          </a:xfrm>
          <a:prstGeom prst="rect">
            <a:avLst/>
          </a:prstGeom>
          <a:noFill/>
        </p:spPr>
        <p:txBody>
          <a:bodyPr wrap="square" rtlCol="0">
            <a:spAutoFit/>
          </a:bodyPr>
          <a:lstStyle>
            <a:defPPr>
              <a:defRPr lang="zh-CN"/>
            </a:defPPr>
          </a:lstStyle>
          <a:p>
            <a:pPr algn="l"/>
            <a:r>
              <a:rPr lang="en-US" altLang="zh-CN" sz="2700" b="1">
                <a:solidFill>
                  <a:srgbClr val="FF0000"/>
                </a:solidFill>
                <a:latin typeface="宋体" panose="02010600030101010101" pitchFamily="2" charset="-122"/>
                <a:ea typeface="宋体" panose="02010600030101010101" pitchFamily="2" charset="-122"/>
                <a:sym typeface="+mn-ea"/>
              </a:rPr>
              <a:t>B</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828040" y="4310380"/>
            <a:ext cx="10293350" cy="133794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700">
                <a:solidFill>
                  <a:srgbClr val="FF0000"/>
                </a:solidFill>
                <a:latin typeface="宋体" panose="02010600030101010101" pitchFamily="2" charset="-122"/>
                <a:ea typeface="宋体" panose="02010600030101010101" pitchFamily="2" charset="-122"/>
              </a:rPr>
              <a:t>【解析】乙炔在空气中燃烧生成二氧化碳和水，二氧化碳无刺激性气味，故此项错误。</a:t>
            </a:r>
          </a:p>
          <a:p>
            <a:endParaRPr lang="zh-CN" altLang="en-US" sz="2700">
              <a:solidFill>
                <a:srgbClr val="FF0000"/>
              </a:solidFill>
              <a:latin typeface="宋体" panose="02010600030101010101" pitchFamily="2" charset="-122"/>
              <a:ea typeface="宋体" panose="02010600030101010101" pitchFamily="2" charset="-122"/>
            </a:endParaRPr>
          </a:p>
        </p:txBody>
      </p:sp>
      <p:sp>
        <p:nvSpPr>
          <p:cNvPr id="7" name="文本框 6"/>
          <p:cNvSpPr txBox="1"/>
          <p:nvPr/>
        </p:nvSpPr>
        <p:spPr>
          <a:xfrm>
            <a:off x="10015220" y="935990"/>
            <a:ext cx="376555" cy="506730"/>
          </a:xfrm>
          <a:prstGeom prst="rect">
            <a:avLst/>
          </a:prstGeom>
          <a:noFill/>
        </p:spPr>
        <p:txBody>
          <a:bodyPr wrap="square" rtlCol="0">
            <a:spAutoFit/>
          </a:bodyPr>
          <a:lstStyle>
            <a:defPPr>
              <a:defRPr lang="zh-CN"/>
            </a:defPPr>
          </a:lstStyle>
          <a:p>
            <a:pPr algn="l"/>
            <a:r>
              <a:rPr lang="en-US" altLang="zh-CN" sz="2700" b="1">
                <a:solidFill>
                  <a:srgbClr val="FF0000"/>
                </a:solidFill>
                <a:latin typeface="宋体" panose="02010600030101010101" pitchFamily="2" charset="-122"/>
                <a:ea typeface="宋体" panose="02010600030101010101" pitchFamily="2" charset="-122"/>
                <a:sym typeface="+mn-ea"/>
              </a:rPr>
              <a:t>C</a:t>
            </a:r>
          </a:p>
        </p:txBody>
      </p:sp>
      <p:sp>
        <p:nvSpPr>
          <p:cNvPr id="6" name="文本框 5"/>
          <p:cNvSpPr txBox="1"/>
          <p:nvPr/>
        </p:nvSpPr>
        <p:spPr>
          <a:xfrm>
            <a:off x="843280" y="706755"/>
            <a:ext cx="10506075" cy="3322955"/>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（2021•梧州）下列对实验现象的描述，错误的是（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A．铁丝在氧气中燃烧，火星四射，生成黑色固体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B．镁条燃烧时，发出耀眼的白光，生成白色固体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C．乙炔在空气中燃烧，火焰为淡蓝色，生成刺激性气味的气体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D．在蜡烛火焰上方罩一个冷而干燥的烧杯，发现烧杯内壁有液滴</a:t>
            </a:r>
          </a:p>
        </p:txBody>
      </p:sp>
      <p:pic>
        <p:nvPicPr>
          <p:cNvPr id="2" name="图片 1"/>
          <p:cNvPicPr>
            <a:picLocks noChangeAspect="1"/>
          </p:cNvPicPr>
          <p:nvPr/>
        </p:nvPicPr>
        <p:blipFill>
          <a:blip r:embed="rId2"/>
          <a:stretch>
            <a:fillRect/>
          </a:stretch>
        </p:blipFill>
        <p:spPr>
          <a:xfrm>
            <a:off x="1029970" y="866775"/>
            <a:ext cx="678815" cy="450850"/>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1"/>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1150620" y="1129665"/>
            <a:ext cx="9344025" cy="2981325"/>
          </a:xfrm>
          <a:prstGeom prst="rect">
            <a:avLst/>
          </a:prstGeom>
        </p:spPr>
      </p:pic>
      <p:sp>
        <p:nvSpPr>
          <p:cNvPr id="7" name="文本框 6"/>
          <p:cNvSpPr txBox="1"/>
          <p:nvPr/>
        </p:nvSpPr>
        <p:spPr>
          <a:xfrm>
            <a:off x="8686800" y="1936750"/>
            <a:ext cx="376555" cy="506730"/>
          </a:xfrm>
          <a:prstGeom prst="rect">
            <a:avLst/>
          </a:prstGeom>
          <a:noFill/>
        </p:spPr>
        <p:txBody>
          <a:bodyPr wrap="square" rtlCol="0">
            <a:spAutoFit/>
          </a:bodyPr>
          <a:lstStyle>
            <a:defPPr>
              <a:defRPr lang="zh-CN"/>
            </a:defPPr>
          </a:lstStyle>
          <a:p>
            <a:pPr algn="l"/>
            <a:r>
              <a:rPr lang="en-US" altLang="zh-CN" sz="2700" b="1">
                <a:solidFill>
                  <a:srgbClr val="FF0000"/>
                </a:solidFill>
                <a:latin typeface="宋体" panose="02010600030101010101" pitchFamily="2" charset="-122"/>
                <a:ea typeface="宋体" panose="02010600030101010101" pitchFamily="2" charset="-122"/>
                <a:sym typeface="+mn-ea"/>
              </a:rPr>
              <a:t>D</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文本框 6"/>
          <p:cNvSpPr txBox="1"/>
          <p:nvPr/>
        </p:nvSpPr>
        <p:spPr>
          <a:xfrm>
            <a:off x="6025515" y="893445"/>
            <a:ext cx="376555" cy="506730"/>
          </a:xfrm>
          <a:prstGeom prst="rect">
            <a:avLst/>
          </a:prstGeom>
          <a:noFill/>
        </p:spPr>
        <p:txBody>
          <a:bodyPr wrap="square" rtlCol="0">
            <a:spAutoFit/>
          </a:bodyPr>
          <a:lstStyle>
            <a:defPPr>
              <a:defRPr lang="zh-CN"/>
            </a:defPPr>
          </a:lstStyle>
          <a:p>
            <a:pPr algn="l"/>
            <a:r>
              <a:rPr lang="en-US" altLang="zh-CN" sz="2700" b="1">
                <a:solidFill>
                  <a:srgbClr val="FF0000"/>
                </a:solidFill>
                <a:latin typeface="宋体" panose="02010600030101010101" pitchFamily="2" charset="-122"/>
                <a:ea typeface="宋体" panose="02010600030101010101" pitchFamily="2" charset="-122"/>
                <a:sym typeface="+mn-ea"/>
              </a:rPr>
              <a:t>D</a:t>
            </a:r>
          </a:p>
        </p:txBody>
      </p:sp>
      <p:sp>
        <p:nvSpPr>
          <p:cNvPr id="4" name="文本框 3"/>
          <p:cNvSpPr txBox="1"/>
          <p:nvPr/>
        </p:nvSpPr>
        <p:spPr>
          <a:xfrm>
            <a:off x="949325" y="5005070"/>
            <a:ext cx="10293350" cy="922020"/>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700">
                <a:solidFill>
                  <a:srgbClr val="FF0000"/>
                </a:solidFill>
                <a:latin typeface="宋体" panose="02010600030101010101" pitchFamily="2" charset="-122"/>
                <a:ea typeface="宋体" panose="02010600030101010101" pitchFamily="2" charset="-122"/>
              </a:rPr>
              <a:t>【解析】氧气约占空气总体积的1/5，能证明空气中O</a:t>
            </a:r>
            <a:r>
              <a:rPr lang="zh-CN" altLang="en-US" sz="2700" baseline="-25000">
                <a:solidFill>
                  <a:srgbClr val="FF0000"/>
                </a:solidFill>
                <a:latin typeface="宋体" panose="02010600030101010101" pitchFamily="2" charset="-122"/>
                <a:ea typeface="宋体" panose="02010600030101010101" pitchFamily="2" charset="-122"/>
              </a:rPr>
              <a:t>2</a:t>
            </a:r>
            <a:r>
              <a:rPr lang="zh-CN" altLang="en-US" sz="2700">
                <a:solidFill>
                  <a:srgbClr val="FF0000"/>
                </a:solidFill>
                <a:latin typeface="宋体" panose="02010600030101010101" pitchFamily="2" charset="-122"/>
                <a:ea typeface="宋体" panose="02010600030101010101" pitchFamily="2" charset="-122"/>
              </a:rPr>
              <a:t>含量的实验现象必须体现定量数据</a:t>
            </a:r>
            <a:r>
              <a:rPr lang="zh-CN" altLang="en-US" sz="2700" smtClean="0">
                <a:solidFill>
                  <a:srgbClr val="FF0000"/>
                </a:solidFill>
                <a:latin typeface="宋体" panose="02010600030101010101" pitchFamily="2" charset="-122"/>
                <a:ea typeface="宋体" panose="02010600030101010101" pitchFamily="2" charset="-122"/>
                <a:sym typeface="+mn-ea"/>
              </a:rPr>
              <a:t>1/5</a:t>
            </a:r>
            <a:r>
              <a:rPr lang="zh-CN" altLang="en-US" sz="2700">
                <a:solidFill>
                  <a:srgbClr val="FF0000"/>
                </a:solidFill>
                <a:latin typeface="宋体" panose="02010600030101010101" pitchFamily="2" charset="-122"/>
                <a:ea typeface="宋体" panose="02010600030101010101" pitchFamily="2" charset="-122"/>
                <a:sym typeface="+mn-ea"/>
              </a:rPr>
              <a:t>，</a:t>
            </a:r>
            <a:r>
              <a:rPr lang="zh-CN" altLang="en-US" sz="2700" smtClean="0">
                <a:solidFill>
                  <a:srgbClr val="FF0000"/>
                </a:solidFill>
                <a:latin typeface="宋体" panose="02010600030101010101" pitchFamily="2" charset="-122"/>
                <a:ea typeface="宋体" panose="02010600030101010101" pitchFamily="2" charset="-122"/>
                <a:sym typeface="+mn-ea"/>
              </a:rPr>
              <a:t>将</a:t>
            </a:r>
            <a:r>
              <a:rPr lang="zh-CN" altLang="en-US" sz="2700">
                <a:solidFill>
                  <a:srgbClr val="FF0000"/>
                </a:solidFill>
                <a:latin typeface="宋体" panose="02010600030101010101" pitchFamily="2" charset="-122"/>
                <a:ea typeface="宋体" panose="02010600030101010101" pitchFamily="2" charset="-122"/>
                <a:sym typeface="+mn-ea"/>
              </a:rPr>
              <a:t>隐性现象显像化</a:t>
            </a:r>
            <a:r>
              <a:rPr lang="zh-CN" altLang="en-US" sz="2700">
                <a:solidFill>
                  <a:srgbClr val="FF0000"/>
                </a:solidFill>
                <a:latin typeface="宋体" panose="02010600030101010101" pitchFamily="2" charset="-122"/>
                <a:ea typeface="宋体" panose="02010600030101010101" pitchFamily="2" charset="-122"/>
              </a:rPr>
              <a:t>。</a:t>
            </a:r>
          </a:p>
        </p:txBody>
      </p:sp>
      <p:pic>
        <p:nvPicPr>
          <p:cNvPr id="3" name="图片 2"/>
          <p:cNvPicPr>
            <a:picLocks noChangeAspect="1"/>
          </p:cNvPicPr>
          <p:nvPr/>
        </p:nvPicPr>
        <p:blipFill>
          <a:blip r:embed="rId2"/>
          <a:stretch>
            <a:fillRect/>
          </a:stretch>
        </p:blipFill>
        <p:spPr>
          <a:xfrm>
            <a:off x="1144270" y="474345"/>
            <a:ext cx="781050" cy="419100"/>
          </a:xfrm>
          <a:prstGeom prst="rect">
            <a:avLst/>
          </a:prstGeom>
        </p:spPr>
      </p:pic>
      <p:pic>
        <p:nvPicPr>
          <p:cNvPr id="5" name="图片 4"/>
          <p:cNvPicPr>
            <a:picLocks noChangeAspect="1"/>
          </p:cNvPicPr>
          <p:nvPr/>
        </p:nvPicPr>
        <p:blipFill>
          <a:blip r:embed="rId3"/>
          <a:stretch>
            <a:fillRect/>
          </a:stretch>
        </p:blipFill>
        <p:spPr>
          <a:xfrm>
            <a:off x="7633970" y="1913255"/>
            <a:ext cx="2638425" cy="2295525"/>
          </a:xfrm>
          <a:prstGeom prst="rect">
            <a:avLst/>
          </a:prstGeom>
        </p:spPr>
      </p:pic>
      <p:sp>
        <p:nvSpPr>
          <p:cNvPr id="6" name="文本框 5"/>
          <p:cNvSpPr txBox="1"/>
          <p:nvPr/>
        </p:nvSpPr>
        <p:spPr>
          <a:xfrm>
            <a:off x="1009015" y="474345"/>
            <a:ext cx="9366250" cy="4399915"/>
          </a:xfrm>
          <a:prstGeom prst="rect">
            <a:avLst/>
          </a:prstGeom>
          <a:noFill/>
        </p:spPr>
        <p:txBody>
          <a:bodyPr wrap="square" rtlCol="0">
            <a:spAutoFit/>
          </a:bodyPr>
          <a:lstStyle>
            <a:defPPr>
              <a:defRPr lang="zh-CN"/>
            </a:defPPr>
          </a:lstStyle>
          <a:p>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（2021·北京）用如图装置可验证空气中O</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的含量。下列现象能表明O</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含量的是（</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a:t>
            </a:r>
          </a:p>
          <a:p>
            <a:endParaRPr lang="zh-CN" altLang="en-US" sz="2800" b="1">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A</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集气瓶中产生大量白烟</a:t>
            </a:r>
          </a:p>
          <a:p>
            <a:endParaRPr lang="zh-CN" altLang="en-US" sz="2800" b="1">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B</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红磷燃烧一段时间后熄灭</a:t>
            </a:r>
          </a:p>
          <a:p>
            <a:endParaRPr lang="zh-CN" altLang="en-US" sz="2800" b="1">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C</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烧杯中的水倒吸进入集气瓶</a:t>
            </a:r>
          </a:p>
          <a:p>
            <a:endParaRPr lang="zh-CN" altLang="en-US" sz="2800" b="1">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D</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集气瓶中水面最终上升至1处</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1"/>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文本框 6"/>
          <p:cNvSpPr txBox="1"/>
          <p:nvPr/>
        </p:nvSpPr>
        <p:spPr>
          <a:xfrm>
            <a:off x="7975600" y="1097280"/>
            <a:ext cx="376555" cy="506730"/>
          </a:xfrm>
          <a:prstGeom prst="rect">
            <a:avLst/>
          </a:prstGeom>
          <a:noFill/>
        </p:spPr>
        <p:txBody>
          <a:bodyPr wrap="square" rtlCol="0">
            <a:spAutoFit/>
          </a:bodyPr>
          <a:lstStyle>
            <a:defPPr>
              <a:defRPr lang="zh-CN"/>
            </a:defPPr>
          </a:lstStyle>
          <a:p>
            <a:pPr algn="l"/>
            <a:r>
              <a:rPr lang="en-US" altLang="zh-CN" sz="2700">
                <a:solidFill>
                  <a:srgbClr val="FF0000"/>
                </a:solidFill>
                <a:latin typeface="宋体" panose="02010600030101010101" pitchFamily="2" charset="-122"/>
                <a:ea typeface="宋体" panose="02010600030101010101" pitchFamily="2" charset="-122"/>
                <a:sym typeface="+mn-ea"/>
              </a:rPr>
              <a:t>D</a:t>
            </a:r>
          </a:p>
        </p:txBody>
      </p:sp>
      <p:pic>
        <p:nvPicPr>
          <p:cNvPr id="3" name="图片 2"/>
          <p:cNvPicPr>
            <a:picLocks noChangeAspect="1"/>
          </p:cNvPicPr>
          <p:nvPr/>
        </p:nvPicPr>
        <p:blipFill>
          <a:blip r:embed="rId2"/>
          <a:stretch>
            <a:fillRect/>
          </a:stretch>
        </p:blipFill>
        <p:spPr>
          <a:xfrm>
            <a:off x="1083945" y="563245"/>
            <a:ext cx="1268730" cy="534035"/>
          </a:xfrm>
          <a:prstGeom prst="rect">
            <a:avLst/>
          </a:prstGeom>
        </p:spPr>
      </p:pic>
      <p:sp>
        <p:nvSpPr>
          <p:cNvPr id="4" name="文本框 3"/>
          <p:cNvSpPr txBox="1"/>
          <p:nvPr/>
        </p:nvSpPr>
        <p:spPr>
          <a:xfrm>
            <a:off x="964565" y="394970"/>
            <a:ext cx="9579610" cy="5262245"/>
          </a:xfrm>
          <a:prstGeom prst="rect">
            <a:avLst/>
          </a:prstGeom>
          <a:noFill/>
        </p:spPr>
        <p:txBody>
          <a:bodyPr wrap="square" rtlCol="0">
            <a:spAutoFit/>
          </a:bodyPr>
          <a:lstStyle>
            <a:defPPr>
              <a:defRPr lang="zh-CN"/>
            </a:defPPr>
          </a:lstStyle>
          <a:p>
            <a:pPr>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（2021·天津）用如图装置可验证空气中氧气的体积分数。下列关于该实验的说法不正确的是（</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A</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利用了铜丝的导热性</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B</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利用了红磷与O</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反应生成P</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O</a:t>
            </a:r>
            <a:r>
              <a:rPr lang="zh-CN" altLang="en-US" sz="2800" b="1" baseline="-25000">
                <a:latin typeface="宋体" panose="02010600030101010101" pitchFamily="2" charset="-122"/>
                <a:ea typeface="宋体" panose="02010600030101010101" pitchFamily="2" charset="-122"/>
                <a:cs typeface="宋体" panose="02010600030101010101" pitchFamily="2" charset="-122"/>
              </a:rPr>
              <a:t>5</a:t>
            </a:r>
            <a:r>
              <a:rPr lang="zh-CN" altLang="en-US" sz="2800" b="1">
                <a:latin typeface="宋体" panose="02010600030101010101" pitchFamily="2" charset="-122"/>
                <a:ea typeface="宋体" panose="02010600030101010101" pitchFamily="2" charset="-122"/>
                <a:cs typeface="宋体" panose="02010600030101010101" pitchFamily="2" charset="-122"/>
              </a:rPr>
              <a:t>固体，</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且不与N</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反应的性质</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C</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实验成功的标志为左侧玻璃管内液面</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约上升到刻度1处</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D</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实验过程中右侧玻璃管液面高度一直保持不变</a:t>
            </a:r>
          </a:p>
        </p:txBody>
      </p:sp>
      <p:pic>
        <p:nvPicPr>
          <p:cNvPr id="5" name="图片 4"/>
          <p:cNvPicPr>
            <a:picLocks noChangeAspect="1"/>
          </p:cNvPicPr>
          <p:nvPr/>
        </p:nvPicPr>
        <p:blipFill>
          <a:blip r:embed="rId3"/>
          <a:stretch>
            <a:fillRect/>
          </a:stretch>
        </p:blipFill>
        <p:spPr>
          <a:xfrm>
            <a:off x="7814945" y="1798320"/>
            <a:ext cx="3145790" cy="2910205"/>
          </a:xfrm>
          <a:prstGeom prst="rect">
            <a:avLst/>
          </a:prstGeom>
        </p:spPr>
      </p:pic>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817880" y="4321810"/>
            <a:ext cx="10293350" cy="506730"/>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700">
                <a:solidFill>
                  <a:srgbClr val="FF0000"/>
                </a:solidFill>
                <a:latin typeface="宋体" panose="02010600030101010101" pitchFamily="2" charset="-122"/>
                <a:ea typeface="宋体" panose="02010600030101010101" pitchFamily="2" charset="-122"/>
              </a:rPr>
              <a:t>【解析】二氧化碳没有列入空气质量指数中，不是污染物。</a:t>
            </a:r>
          </a:p>
        </p:txBody>
      </p:sp>
      <p:sp>
        <p:nvSpPr>
          <p:cNvPr id="7" name="文本框 6"/>
          <p:cNvSpPr txBox="1"/>
          <p:nvPr/>
        </p:nvSpPr>
        <p:spPr>
          <a:xfrm>
            <a:off x="9291320" y="542925"/>
            <a:ext cx="376555" cy="506730"/>
          </a:xfrm>
          <a:prstGeom prst="rect">
            <a:avLst/>
          </a:prstGeom>
          <a:noFill/>
        </p:spPr>
        <p:txBody>
          <a:bodyPr wrap="square" rtlCol="0">
            <a:spAutoFit/>
          </a:bodyPr>
          <a:lstStyle>
            <a:defPPr>
              <a:defRPr lang="zh-CN"/>
            </a:defPPr>
          </a:lstStyle>
          <a:p>
            <a:pPr algn="l"/>
            <a:r>
              <a:rPr lang="en-US" altLang="zh-CN" sz="2700">
                <a:solidFill>
                  <a:srgbClr val="FF0000"/>
                </a:solidFill>
                <a:latin typeface="宋体" panose="02010600030101010101" pitchFamily="2" charset="-122"/>
                <a:ea typeface="宋体" panose="02010600030101010101" pitchFamily="2" charset="-122"/>
                <a:sym typeface="+mn-ea"/>
              </a:rPr>
              <a:t>D</a:t>
            </a:r>
          </a:p>
        </p:txBody>
      </p:sp>
      <p:pic>
        <p:nvPicPr>
          <p:cNvPr id="3" name="图片 2"/>
          <p:cNvPicPr>
            <a:picLocks noChangeAspect="1"/>
          </p:cNvPicPr>
          <p:nvPr/>
        </p:nvPicPr>
        <p:blipFill>
          <a:blip r:embed="rId2"/>
          <a:stretch>
            <a:fillRect/>
          </a:stretch>
        </p:blipFill>
        <p:spPr>
          <a:xfrm>
            <a:off x="1057910" y="545465"/>
            <a:ext cx="961390" cy="504190"/>
          </a:xfrm>
          <a:prstGeom prst="rect">
            <a:avLst/>
          </a:prstGeom>
        </p:spPr>
      </p:pic>
      <p:sp>
        <p:nvSpPr>
          <p:cNvPr id="5" name="文本框 4"/>
          <p:cNvSpPr txBox="1"/>
          <p:nvPr/>
        </p:nvSpPr>
        <p:spPr>
          <a:xfrm>
            <a:off x="987153" y="400141"/>
            <a:ext cx="9813290" cy="3322955"/>
          </a:xfrm>
          <a:prstGeom prst="rect">
            <a:avLst/>
          </a:prstGeom>
          <a:noFill/>
        </p:spPr>
        <p:txBody>
          <a:bodyPr wrap="square" rtlCol="0">
            <a:spAutoFit/>
          </a:bodyPr>
          <a:lstStyle>
            <a:defPPr>
              <a:defRPr lang="zh-CN"/>
            </a:defPPr>
          </a:lstStyle>
          <a:p>
            <a:pPr>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（2021·衡阳）下列关于空气的说法错误的是（</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A</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氮气的化学性质不活泼，常用作保护气</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B</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氧气的化学性质比较活泼，能与许多物质发生反应</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C</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稀有气体在通电时能发出不同颜色的光</a:t>
            </a:r>
          </a:p>
          <a:p>
            <a:pPr>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D</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二氧化碳是空气污染物之一</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1"/>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942975" y="582930"/>
            <a:ext cx="1242695" cy="532765"/>
          </a:xfrm>
          <a:prstGeom prst="rect">
            <a:avLst/>
          </a:prstGeom>
        </p:spPr>
      </p:pic>
      <p:sp>
        <p:nvSpPr>
          <p:cNvPr id="6" name="文本框 5"/>
          <p:cNvSpPr txBox="1"/>
          <p:nvPr/>
        </p:nvSpPr>
        <p:spPr>
          <a:xfrm>
            <a:off x="1165225" y="1313180"/>
            <a:ext cx="10506075" cy="3322955"/>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（2021•郴州）有关空气说法正确的是（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A．空气成分主要有N</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、O</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、稀有气体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B．大气污染物主要有SO</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、NO</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、CO</a:t>
            </a:r>
            <a:r>
              <a:rPr lang="zh-CN" altLang="en-US" sz="2800" b="1" baseline="-25000">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C．氮气用于磁悬浮列车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D．常温下，氧气能与碳发生反应</a:t>
            </a:r>
          </a:p>
        </p:txBody>
      </p:sp>
      <p:sp>
        <p:nvSpPr>
          <p:cNvPr id="7" name="文本框 6"/>
          <p:cNvSpPr txBox="1"/>
          <p:nvPr/>
        </p:nvSpPr>
        <p:spPr>
          <a:xfrm>
            <a:off x="7827010" y="1516380"/>
            <a:ext cx="376555" cy="506730"/>
          </a:xfrm>
          <a:prstGeom prst="rect">
            <a:avLst/>
          </a:prstGeom>
          <a:noFill/>
        </p:spPr>
        <p:txBody>
          <a:bodyPr wrap="square" rtlCol="0">
            <a:spAutoFit/>
          </a:bodyPr>
          <a:lstStyle>
            <a:defPPr>
              <a:defRPr lang="zh-CN"/>
            </a:defPPr>
          </a:lstStyle>
          <a:p>
            <a:pPr algn="l"/>
            <a:r>
              <a:rPr lang="en-US" altLang="zh-CN" sz="2700">
                <a:solidFill>
                  <a:srgbClr val="FF0000"/>
                </a:solidFill>
                <a:latin typeface="宋体" panose="02010600030101010101" pitchFamily="2" charset="-122"/>
                <a:ea typeface="宋体" panose="02010600030101010101" pitchFamily="2" charset="-122"/>
                <a:sym typeface="+mn-ea"/>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p:cNvPicPr>
            <a:picLocks noChangeAspect="1"/>
          </p:cNvPicPr>
          <p:nvPr/>
        </p:nvPicPr>
        <p:blipFill>
          <a:blip r:embed="rId2"/>
          <a:stretch>
            <a:fillRect/>
          </a:stretch>
        </p:blipFill>
        <p:spPr>
          <a:xfrm>
            <a:off x="6060440" y="2739390"/>
            <a:ext cx="4466590" cy="638175"/>
          </a:xfrm>
          <a:prstGeom prst="rect">
            <a:avLst/>
          </a:prstGeom>
        </p:spPr>
      </p:pic>
      <p:pic>
        <p:nvPicPr>
          <p:cNvPr id="4" name="图片 3"/>
          <p:cNvPicPr>
            <a:picLocks noChangeAspect="1"/>
          </p:cNvPicPr>
          <p:nvPr/>
        </p:nvPicPr>
        <p:blipFill>
          <a:blip r:embed="rId3"/>
          <a:stretch>
            <a:fillRect/>
          </a:stretch>
        </p:blipFill>
        <p:spPr>
          <a:xfrm>
            <a:off x="977265" y="564515"/>
            <a:ext cx="695325" cy="371475"/>
          </a:xfrm>
          <a:prstGeom prst="rect">
            <a:avLst/>
          </a:prstGeom>
        </p:spPr>
      </p:pic>
      <p:sp>
        <p:nvSpPr>
          <p:cNvPr id="5" name="文本框 4"/>
          <p:cNvSpPr txBox="1"/>
          <p:nvPr/>
        </p:nvSpPr>
        <p:spPr>
          <a:xfrm>
            <a:off x="870585" y="448945"/>
            <a:ext cx="10525760" cy="4584700"/>
          </a:xfrm>
          <a:prstGeom prst="rect">
            <a:avLst/>
          </a:prstGeom>
          <a:noFill/>
        </p:spPr>
        <p:txBody>
          <a:bodyPr wrap="square" rtlCol="0">
            <a:spAutoFit/>
          </a:bodyPr>
          <a:lstStyle>
            <a:defPPr>
              <a:defRPr lang="zh-CN"/>
            </a:defPPr>
          </a:lstStyle>
          <a:p>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（2021•北京）</a:t>
            </a:r>
            <a:r>
              <a:rPr lang="zh-CN" altLang="en-US" sz="2400" b="1">
                <a:latin typeface="宋体" panose="02010600030101010101" pitchFamily="2" charset="-122"/>
                <a:ea typeface="宋体" panose="02010600030101010101" pitchFamily="2" charset="-122"/>
                <a:cs typeface="宋体" panose="02010600030101010101" pitchFamily="2" charset="-122"/>
              </a:rPr>
              <a:t>根据下图回答问题。</a:t>
            </a:r>
          </a:p>
          <a:p>
            <a:endParaRPr lang="zh-CN" altLang="en-US" sz="2400" b="1">
              <a:latin typeface="宋体" panose="02010600030101010101" pitchFamily="2" charset="-122"/>
              <a:ea typeface="宋体" panose="02010600030101010101" pitchFamily="2" charset="-122"/>
              <a:cs typeface="宋体" panose="02010600030101010101" pitchFamily="2" charset="-122"/>
            </a:endParaRPr>
          </a:p>
          <a:p>
            <a:endParaRPr lang="zh-CN" altLang="en-US" sz="2400" b="1">
              <a:latin typeface="宋体" panose="02010600030101010101" pitchFamily="2" charset="-122"/>
              <a:ea typeface="宋体" panose="02010600030101010101" pitchFamily="2" charset="-122"/>
              <a:cs typeface="宋体" panose="02010600030101010101" pitchFamily="2" charset="-122"/>
            </a:endParaRPr>
          </a:p>
          <a:p>
            <a:endParaRPr lang="zh-CN" altLang="en-US" sz="2400" b="1">
              <a:latin typeface="宋体" panose="02010600030101010101" pitchFamily="2" charset="-122"/>
              <a:ea typeface="宋体" panose="02010600030101010101" pitchFamily="2" charset="-122"/>
              <a:cs typeface="宋体" panose="02010600030101010101" pitchFamily="2" charset="-122"/>
            </a:endParaRPr>
          </a:p>
          <a:p>
            <a:endParaRPr lang="zh-CN" altLang="en-US" sz="2400" b="1">
              <a:latin typeface="宋体" panose="02010600030101010101" pitchFamily="2" charset="-122"/>
              <a:ea typeface="宋体" panose="02010600030101010101" pitchFamily="2" charset="-122"/>
              <a:cs typeface="宋体" panose="02010600030101010101" pitchFamily="2" charset="-122"/>
            </a:endParaRPr>
          </a:p>
          <a:p>
            <a:r>
              <a:rPr lang="zh-CN" altLang="en-US" sz="2400" b="1">
                <a:latin typeface="宋体" panose="02010600030101010101" pitchFamily="2" charset="-122"/>
                <a:ea typeface="宋体" panose="02010600030101010101" pitchFamily="2" charset="-122"/>
                <a:cs typeface="宋体" panose="02010600030101010101" pitchFamily="2" charset="-122"/>
              </a:rPr>
              <a:t>（1）仪器a的名称是</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a:t>
            </a:r>
          </a:p>
          <a:p>
            <a:endParaRPr lang="zh-CN" altLang="en-US" sz="2400" b="1">
              <a:latin typeface="宋体" panose="02010600030101010101" pitchFamily="2" charset="-122"/>
              <a:ea typeface="宋体" panose="02010600030101010101" pitchFamily="2" charset="-122"/>
              <a:cs typeface="宋体" panose="02010600030101010101" pitchFamily="2" charset="-122"/>
            </a:endParaRPr>
          </a:p>
          <a:p>
            <a:r>
              <a:rPr lang="zh-CN" altLang="en-US" sz="2400" b="1">
                <a:latin typeface="宋体" panose="02010600030101010101" pitchFamily="2" charset="-122"/>
                <a:ea typeface="宋体" panose="02010600030101010101" pitchFamily="2" charset="-122"/>
                <a:cs typeface="宋体" panose="02010600030101010101" pitchFamily="2" charset="-122"/>
              </a:rPr>
              <a:t>（2）加热KMnO</a:t>
            </a:r>
            <a:r>
              <a:rPr lang="zh-CN" altLang="en-US" sz="2400" b="1" baseline="-25000">
                <a:latin typeface="宋体" panose="02010600030101010101" pitchFamily="2" charset="-122"/>
                <a:ea typeface="宋体" panose="02010600030101010101" pitchFamily="2" charset="-122"/>
                <a:cs typeface="宋体" panose="02010600030101010101" pitchFamily="2" charset="-122"/>
              </a:rPr>
              <a:t>4</a:t>
            </a:r>
            <a:r>
              <a:rPr lang="zh-CN" altLang="en-US" sz="2400" b="1">
                <a:latin typeface="宋体" panose="02010600030101010101" pitchFamily="2" charset="-122"/>
                <a:ea typeface="宋体" panose="02010600030101010101" pitchFamily="2" charset="-122"/>
                <a:cs typeface="宋体" panose="02010600030101010101" pitchFamily="2" charset="-122"/>
              </a:rPr>
              <a:t>制取O</a:t>
            </a:r>
            <a:r>
              <a:rPr lang="zh-CN" altLang="en-US" sz="2400" b="1" baseline="-25000">
                <a:latin typeface="宋体" panose="02010600030101010101" pitchFamily="2" charset="-122"/>
                <a:ea typeface="宋体" panose="02010600030101010101" pitchFamily="2" charset="-122"/>
                <a:cs typeface="宋体" panose="02010600030101010101" pitchFamily="2" charset="-122"/>
              </a:rPr>
              <a:t>2</a:t>
            </a:r>
            <a:r>
              <a:rPr lang="zh-CN" altLang="en-US" sz="2400" b="1">
                <a:latin typeface="宋体" panose="02010600030101010101" pitchFamily="2" charset="-122"/>
                <a:ea typeface="宋体" panose="02010600030101010101" pitchFamily="2" charset="-122"/>
                <a:cs typeface="宋体" panose="02010600030101010101" pitchFamily="2" charset="-122"/>
              </a:rPr>
              <a:t>的化学方程式为</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a:t>
            </a:r>
          </a:p>
          <a:p>
            <a:endParaRPr lang="zh-CN" altLang="en-US" sz="2400" b="1">
              <a:latin typeface="宋体" panose="02010600030101010101" pitchFamily="2" charset="-122"/>
              <a:ea typeface="宋体" panose="02010600030101010101" pitchFamily="2" charset="-122"/>
              <a:cs typeface="宋体" panose="02010600030101010101" pitchFamily="2" charset="-122"/>
            </a:endParaRPr>
          </a:p>
          <a:p>
            <a:r>
              <a:rPr lang="zh-CN" altLang="en-US" sz="2400" b="1">
                <a:latin typeface="宋体" panose="02010600030101010101" pitchFamily="2" charset="-122"/>
                <a:ea typeface="宋体" panose="02010600030101010101" pitchFamily="2" charset="-122"/>
                <a:cs typeface="宋体" panose="02010600030101010101" pitchFamily="2" charset="-122"/>
              </a:rPr>
              <a:t>（3）收集O</a:t>
            </a:r>
            <a:r>
              <a:rPr lang="zh-CN" altLang="en-US" sz="2400" b="1" baseline="-25000">
                <a:latin typeface="宋体" panose="02010600030101010101" pitchFamily="2" charset="-122"/>
                <a:ea typeface="宋体" panose="02010600030101010101" pitchFamily="2" charset="-122"/>
                <a:cs typeface="宋体" panose="02010600030101010101" pitchFamily="2" charset="-122"/>
              </a:rPr>
              <a:t>2</a:t>
            </a:r>
            <a:r>
              <a:rPr lang="zh-CN" altLang="en-US" sz="2400" b="1">
                <a:latin typeface="宋体" panose="02010600030101010101" pitchFamily="2" charset="-122"/>
                <a:ea typeface="宋体" panose="02010600030101010101" pitchFamily="2" charset="-122"/>
                <a:cs typeface="宋体" panose="02010600030101010101" pitchFamily="2" charset="-122"/>
              </a:rPr>
              <a:t>的装置是</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（填字母）。</a:t>
            </a:r>
          </a:p>
          <a:p>
            <a:endParaRPr lang="zh-CN" altLang="en-US" sz="2400" b="1">
              <a:latin typeface="宋体" panose="02010600030101010101" pitchFamily="2" charset="-122"/>
              <a:ea typeface="宋体" panose="02010600030101010101" pitchFamily="2" charset="-122"/>
              <a:cs typeface="宋体" panose="02010600030101010101" pitchFamily="2" charset="-122"/>
            </a:endParaRPr>
          </a:p>
          <a:p>
            <a:r>
              <a:rPr lang="zh-CN" altLang="en-US" sz="2400" b="1">
                <a:latin typeface="宋体" panose="02010600030101010101" pitchFamily="2" charset="-122"/>
                <a:ea typeface="宋体" panose="02010600030101010101" pitchFamily="2" charset="-122"/>
                <a:cs typeface="宋体" panose="02010600030101010101" pitchFamily="2" charset="-122"/>
              </a:rPr>
              <a:t>（4）将带火星小木条放在瓶口，若观察到</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，说明瓶中已充满O</a:t>
            </a:r>
            <a:r>
              <a:rPr lang="zh-CN" altLang="en-US" sz="2400" b="1" baseline="-25000">
                <a:latin typeface="宋体" panose="02010600030101010101" pitchFamily="2" charset="-122"/>
                <a:ea typeface="宋体" panose="02010600030101010101" pitchFamily="2" charset="-122"/>
                <a:cs typeface="宋体" panose="02010600030101010101" pitchFamily="2" charset="-122"/>
              </a:rPr>
              <a:t>2</a:t>
            </a:r>
            <a:r>
              <a:rPr lang="zh-CN" altLang="en-US" sz="2400" b="1">
                <a:latin typeface="宋体" panose="02010600030101010101" pitchFamily="2" charset="-122"/>
                <a:ea typeface="宋体" panose="02010600030101010101" pitchFamily="2" charset="-122"/>
                <a:cs typeface="宋体" panose="02010600030101010101" pitchFamily="2" charset="-122"/>
              </a:rPr>
              <a:t>。</a:t>
            </a:r>
          </a:p>
        </p:txBody>
      </p:sp>
      <p:pic>
        <p:nvPicPr>
          <p:cNvPr id="6" name="图片 5"/>
          <p:cNvPicPr>
            <a:picLocks noChangeAspect="1"/>
          </p:cNvPicPr>
          <p:nvPr/>
        </p:nvPicPr>
        <p:blipFill>
          <a:blip r:embed="rId4"/>
          <a:stretch>
            <a:fillRect/>
          </a:stretch>
        </p:blipFill>
        <p:spPr>
          <a:xfrm>
            <a:off x="5368290" y="935990"/>
            <a:ext cx="3475355" cy="1718945"/>
          </a:xfrm>
          <a:prstGeom prst="rect">
            <a:avLst/>
          </a:prstGeom>
        </p:spPr>
      </p:pic>
      <p:sp>
        <p:nvSpPr>
          <p:cNvPr id="2" name="文本框 1"/>
          <p:cNvSpPr txBox="1"/>
          <p:nvPr/>
        </p:nvSpPr>
        <p:spPr>
          <a:xfrm>
            <a:off x="3756660" y="2279015"/>
            <a:ext cx="202946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酒精灯</a:t>
            </a:r>
          </a:p>
        </p:txBody>
      </p:sp>
      <p:sp>
        <p:nvSpPr>
          <p:cNvPr id="7" name="文本框 6"/>
          <p:cNvSpPr txBox="1"/>
          <p:nvPr/>
        </p:nvSpPr>
        <p:spPr>
          <a:xfrm>
            <a:off x="4030980" y="3703320"/>
            <a:ext cx="202946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en-US" altLang="zh-CN" sz="2400" b="1">
                <a:solidFill>
                  <a:srgbClr val="FF0000"/>
                </a:solidFill>
                <a:latin typeface="宋体" panose="02010600030101010101" pitchFamily="2" charset="-122"/>
                <a:ea typeface="宋体" panose="02010600030101010101" pitchFamily="2" charset="-122"/>
              </a:rPr>
              <a:t>B</a:t>
            </a:r>
          </a:p>
        </p:txBody>
      </p:sp>
      <p:sp>
        <p:nvSpPr>
          <p:cNvPr id="8" name="文本框 7"/>
          <p:cNvSpPr txBox="1"/>
          <p:nvPr/>
        </p:nvSpPr>
        <p:spPr>
          <a:xfrm>
            <a:off x="6675755" y="4385945"/>
            <a:ext cx="159766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木条复燃</a:t>
            </a: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9" presetClass="entr" presetSubtype="0" fill="hold" grpId="1"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9" presetClass="entr" presetSubtype="0" fill="hold" grpId="2"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1"/>
      <p:bldP spid="8" grpId="2"/>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942975" y="582930"/>
            <a:ext cx="1242695" cy="532765"/>
          </a:xfrm>
          <a:prstGeom prst="rect">
            <a:avLst/>
          </a:prstGeom>
        </p:spPr>
      </p:pic>
      <p:sp>
        <p:nvSpPr>
          <p:cNvPr id="6" name="文本框 5"/>
          <p:cNvSpPr txBox="1"/>
          <p:nvPr/>
        </p:nvSpPr>
        <p:spPr>
          <a:xfrm>
            <a:off x="942975" y="346075"/>
            <a:ext cx="10506075" cy="6277610"/>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（2020·河池）空气和水都是人类重要的资源，请回答下列问题。</a:t>
            </a:r>
          </a:p>
          <a:p>
            <a:pPr algn="l">
              <a:lnSpc>
                <a:spcPct val="150000"/>
              </a:lnSpc>
            </a:pPr>
            <a:r>
              <a:rPr lang="zh-CN" altLang="en-US" sz="2400" b="1">
                <a:latin typeface="宋体" panose="02010600030101010101" pitchFamily="2" charset="-122"/>
                <a:ea typeface="宋体" panose="02010600030101010101" pitchFamily="2" charset="-122"/>
                <a:cs typeface="宋体" panose="02010600030101010101" pitchFamily="2" charset="-122"/>
              </a:rPr>
              <a:t>（1）空气成分中体积分数最大的气体是</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a:t>
            </a:r>
          </a:p>
          <a:p>
            <a:pPr algn="l">
              <a:lnSpc>
                <a:spcPct val="150000"/>
              </a:lnSpc>
            </a:pPr>
            <a:r>
              <a:rPr lang="zh-CN" altLang="en-US" sz="2400" b="1">
                <a:latin typeface="宋体" panose="02010600030101010101" pitchFamily="2" charset="-122"/>
                <a:ea typeface="宋体" panose="02010600030101010101" pitchFamily="2" charset="-122"/>
                <a:cs typeface="宋体" panose="02010600030101010101" pitchFamily="2" charset="-122"/>
              </a:rPr>
              <a:t>（2）长期饮用硬度过高的水不利于健康。生活中常用</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的方法来降低水的硬度。</a:t>
            </a:r>
          </a:p>
          <a:p>
            <a:pPr algn="l">
              <a:lnSpc>
                <a:spcPct val="150000"/>
              </a:lnSpc>
            </a:pPr>
            <a:r>
              <a:rPr lang="zh-CN" altLang="en-US" sz="2400" b="1">
                <a:latin typeface="宋体" panose="02010600030101010101" pitchFamily="2" charset="-122"/>
                <a:ea typeface="宋体" panose="02010600030101010101" pitchFamily="2" charset="-122"/>
                <a:cs typeface="宋体" panose="02010600030101010101" pitchFamily="2" charset="-122"/>
              </a:rPr>
              <a:t>（3）做铁丝在O</a:t>
            </a:r>
            <a:r>
              <a:rPr lang="zh-CN" altLang="en-US" sz="2400" b="1" baseline="-25000">
                <a:latin typeface="宋体" panose="02010600030101010101" pitchFamily="2" charset="-122"/>
                <a:ea typeface="宋体" panose="02010600030101010101" pitchFamily="2" charset="-122"/>
                <a:cs typeface="宋体" panose="02010600030101010101" pitchFamily="2" charset="-122"/>
              </a:rPr>
              <a:t>2</a:t>
            </a:r>
            <a:r>
              <a:rPr lang="zh-CN" altLang="en-US" sz="2400" b="1">
                <a:latin typeface="宋体" panose="02010600030101010101" pitchFamily="2" charset="-122"/>
                <a:ea typeface="宋体" panose="02010600030101010101" pitchFamily="2" charset="-122"/>
                <a:cs typeface="宋体" panose="02010600030101010101" pitchFamily="2" charset="-122"/>
              </a:rPr>
              <a:t>中燃烧的实验时，集气瓶底要先加入少量水，目的是</a:t>
            </a:r>
            <a:r>
              <a:rPr lang="en-US" altLang="zh-CN" sz="2400" b="1">
                <a:latin typeface="宋体" panose="02010600030101010101" pitchFamily="2" charset="-122"/>
                <a:ea typeface="宋体" panose="02010600030101010101" pitchFamily="2" charset="-122"/>
                <a:cs typeface="宋体" panose="02010600030101010101" pitchFamily="2" charset="-122"/>
              </a:rPr>
              <a:t> </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a:t>
            </a:r>
          </a:p>
          <a:p>
            <a:pPr algn="l">
              <a:lnSpc>
                <a:spcPct val="150000"/>
              </a:lnSpc>
            </a:pPr>
            <a:r>
              <a:rPr lang="zh-CN" altLang="en-US" sz="2400" b="1">
                <a:latin typeface="宋体" panose="02010600030101010101" pitchFamily="2" charset="-122"/>
                <a:ea typeface="宋体" panose="02010600030101010101" pitchFamily="2" charset="-122"/>
                <a:cs typeface="宋体" panose="02010600030101010101" pitchFamily="2" charset="-122"/>
              </a:rPr>
              <a:t>（4）下列做法会造成水体污染的是</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（填字母）。</a:t>
            </a:r>
          </a:p>
          <a:p>
            <a:pPr algn="l">
              <a:lnSpc>
                <a:spcPct val="150000"/>
              </a:lnSpc>
            </a:pPr>
            <a:r>
              <a:rPr lang="zh-CN" altLang="en-US" sz="2400" b="1">
                <a:latin typeface="宋体" panose="02010600030101010101" pitchFamily="2" charset="-122"/>
                <a:ea typeface="宋体" panose="02010600030101010101" pitchFamily="2" charset="-122"/>
                <a:cs typeface="宋体" panose="02010600030101010101" pitchFamily="2" charset="-122"/>
              </a:rPr>
              <a:t>A</a:t>
            </a:r>
            <a:r>
              <a:rPr lang="en-US" altLang="zh-CN" sz="2400" b="1">
                <a:latin typeface="宋体" panose="02010600030101010101" pitchFamily="2" charset="-122"/>
                <a:ea typeface="宋体" panose="02010600030101010101" pitchFamily="2" charset="-122"/>
                <a:cs typeface="宋体" panose="02010600030101010101" pitchFamily="2" charset="-122"/>
              </a:rPr>
              <a:t>.</a:t>
            </a:r>
            <a:r>
              <a:rPr lang="zh-CN" altLang="en-US" sz="2400" b="1">
                <a:latin typeface="宋体" panose="02010600030101010101" pitchFamily="2" charset="-122"/>
                <a:ea typeface="宋体" panose="02010600030101010101" pitchFamily="2" charset="-122"/>
                <a:cs typeface="宋体" panose="02010600030101010101" pitchFamily="2" charset="-122"/>
              </a:rPr>
              <a:t>生活污水处理达标后再排放</a:t>
            </a:r>
          </a:p>
          <a:p>
            <a:pPr algn="l">
              <a:lnSpc>
                <a:spcPct val="150000"/>
              </a:lnSpc>
            </a:pPr>
            <a:r>
              <a:rPr lang="zh-CN" altLang="en-US" sz="2400" b="1">
                <a:latin typeface="宋体" panose="02010600030101010101" pitchFamily="2" charset="-122"/>
                <a:ea typeface="宋体" panose="02010600030101010101" pitchFamily="2" charset="-122"/>
                <a:cs typeface="宋体" panose="02010600030101010101" pitchFamily="2" charset="-122"/>
              </a:rPr>
              <a:t>B</a:t>
            </a:r>
            <a:r>
              <a:rPr lang="en-US" altLang="zh-CN" sz="2400" b="1">
                <a:latin typeface="宋体" panose="02010600030101010101" pitchFamily="2" charset="-122"/>
                <a:ea typeface="宋体" panose="02010600030101010101" pitchFamily="2" charset="-122"/>
                <a:cs typeface="宋体" panose="02010600030101010101" pitchFamily="2" charset="-122"/>
              </a:rPr>
              <a:t>.</a:t>
            </a:r>
            <a:r>
              <a:rPr lang="zh-CN" altLang="en-US" sz="2400" b="1">
                <a:latin typeface="宋体" panose="02010600030101010101" pitchFamily="2" charset="-122"/>
                <a:ea typeface="宋体" panose="02010600030101010101" pitchFamily="2" charset="-122"/>
                <a:cs typeface="宋体" panose="02010600030101010101" pitchFamily="2" charset="-122"/>
              </a:rPr>
              <a:t>合理施用农药和化肥</a:t>
            </a:r>
          </a:p>
          <a:p>
            <a:pPr algn="l">
              <a:lnSpc>
                <a:spcPct val="150000"/>
              </a:lnSpc>
            </a:pPr>
            <a:r>
              <a:rPr lang="zh-CN" altLang="en-US" sz="2400" b="1">
                <a:latin typeface="宋体" panose="02010600030101010101" pitchFamily="2" charset="-122"/>
                <a:ea typeface="宋体" panose="02010600030101010101" pitchFamily="2" charset="-122"/>
                <a:cs typeface="宋体" panose="02010600030101010101" pitchFamily="2" charset="-122"/>
              </a:rPr>
              <a:t>C</a:t>
            </a:r>
            <a:r>
              <a:rPr lang="en-US" altLang="zh-CN" sz="2400" b="1">
                <a:latin typeface="宋体" panose="02010600030101010101" pitchFamily="2" charset="-122"/>
                <a:ea typeface="宋体" panose="02010600030101010101" pitchFamily="2" charset="-122"/>
                <a:cs typeface="宋体" panose="02010600030101010101" pitchFamily="2" charset="-122"/>
              </a:rPr>
              <a:t>.</a:t>
            </a:r>
            <a:r>
              <a:rPr lang="zh-CN" altLang="en-US" sz="2400" b="1">
                <a:latin typeface="宋体" panose="02010600030101010101" pitchFamily="2" charset="-122"/>
                <a:ea typeface="宋体" panose="02010600030101010101" pitchFamily="2" charset="-122"/>
                <a:cs typeface="宋体" panose="02010600030101010101" pitchFamily="2" charset="-122"/>
              </a:rPr>
              <a:t>任意排放工业污水</a:t>
            </a:r>
          </a:p>
          <a:p>
            <a:pPr algn="l">
              <a:lnSpc>
                <a:spcPct val="150000"/>
              </a:lnSpc>
            </a:pPr>
            <a:r>
              <a:rPr lang="zh-CN" altLang="en-US" sz="2400" b="1">
                <a:latin typeface="宋体" panose="02010600030101010101" pitchFamily="2" charset="-122"/>
                <a:ea typeface="宋体" panose="02010600030101010101" pitchFamily="2" charset="-122"/>
                <a:cs typeface="宋体" panose="02010600030101010101" pitchFamily="2" charset="-122"/>
              </a:rPr>
              <a:t>（5）用如图装置收集O</a:t>
            </a:r>
            <a:r>
              <a:rPr lang="zh-CN" altLang="en-US" sz="2400" b="1" baseline="-25000">
                <a:latin typeface="宋体" panose="02010600030101010101" pitchFamily="2" charset="-122"/>
                <a:ea typeface="宋体" panose="02010600030101010101" pitchFamily="2" charset="-122"/>
                <a:cs typeface="宋体" panose="02010600030101010101" pitchFamily="2" charset="-122"/>
              </a:rPr>
              <a:t>2</a:t>
            </a:r>
            <a:r>
              <a:rPr lang="zh-CN" altLang="en-US" sz="2400" b="1">
                <a:latin typeface="宋体" panose="02010600030101010101" pitchFamily="2" charset="-122"/>
                <a:ea typeface="宋体" panose="02010600030101010101" pitchFamily="2" charset="-122"/>
                <a:cs typeface="宋体" panose="02010600030101010101" pitchFamily="2" charset="-122"/>
              </a:rPr>
              <a:t>，应从</a:t>
            </a:r>
            <a:r>
              <a:rPr lang="en-US" altLang="zh-CN" sz="2400" b="1" u="sng">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（填“a”或“b”）端进气。</a:t>
            </a:r>
          </a:p>
        </p:txBody>
      </p:sp>
      <p:pic>
        <p:nvPicPr>
          <p:cNvPr id="4" name="图片 3"/>
          <p:cNvPicPr>
            <a:picLocks noChangeAspect="1"/>
          </p:cNvPicPr>
          <p:nvPr/>
        </p:nvPicPr>
        <p:blipFill>
          <a:blip r:embed="rId3"/>
          <a:stretch>
            <a:fillRect/>
          </a:stretch>
        </p:blipFill>
        <p:spPr>
          <a:xfrm>
            <a:off x="9305290" y="4301490"/>
            <a:ext cx="1769110" cy="1541145"/>
          </a:xfrm>
          <a:prstGeom prst="rect">
            <a:avLst/>
          </a:prstGeom>
        </p:spPr>
      </p:pic>
      <p:sp>
        <p:nvSpPr>
          <p:cNvPr id="5" name="文本框 4"/>
          <p:cNvSpPr txBox="1"/>
          <p:nvPr/>
        </p:nvSpPr>
        <p:spPr>
          <a:xfrm>
            <a:off x="6652895" y="1115695"/>
            <a:ext cx="202946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氮气</a:t>
            </a:r>
          </a:p>
        </p:txBody>
      </p:sp>
      <p:sp>
        <p:nvSpPr>
          <p:cNvPr id="7" name="文本框 6"/>
          <p:cNvSpPr txBox="1"/>
          <p:nvPr/>
        </p:nvSpPr>
        <p:spPr>
          <a:xfrm>
            <a:off x="8682355" y="1681480"/>
            <a:ext cx="202946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煮沸</a:t>
            </a:r>
          </a:p>
        </p:txBody>
      </p:sp>
      <p:sp>
        <p:nvSpPr>
          <p:cNvPr id="8" name="文本框 7"/>
          <p:cNvSpPr txBox="1"/>
          <p:nvPr/>
        </p:nvSpPr>
        <p:spPr>
          <a:xfrm>
            <a:off x="1388110" y="3346450"/>
            <a:ext cx="5147945"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防止高温生成物溅落炸裂瓶底</a:t>
            </a:r>
          </a:p>
        </p:txBody>
      </p:sp>
      <p:sp>
        <p:nvSpPr>
          <p:cNvPr id="9" name="文本框 8"/>
          <p:cNvSpPr txBox="1"/>
          <p:nvPr/>
        </p:nvSpPr>
        <p:spPr>
          <a:xfrm>
            <a:off x="6052820" y="3917315"/>
            <a:ext cx="202946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en-US" altLang="zh-CN" sz="2400" b="1">
                <a:solidFill>
                  <a:srgbClr val="FF0000"/>
                </a:solidFill>
                <a:latin typeface="宋体" panose="02010600030101010101" pitchFamily="2" charset="-122"/>
                <a:ea typeface="宋体" panose="02010600030101010101" pitchFamily="2" charset="-122"/>
              </a:rPr>
              <a:t>C</a:t>
            </a:r>
          </a:p>
        </p:txBody>
      </p:sp>
      <p:sp>
        <p:nvSpPr>
          <p:cNvPr id="10" name="文本框 9"/>
          <p:cNvSpPr txBox="1"/>
          <p:nvPr/>
        </p:nvSpPr>
        <p:spPr>
          <a:xfrm>
            <a:off x="5495290" y="6037580"/>
            <a:ext cx="671195"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en-US" altLang="zh-CN" sz="2400" b="1">
                <a:solidFill>
                  <a:srgbClr val="FF0000"/>
                </a:solidFill>
                <a:latin typeface="宋体" panose="02010600030101010101" pitchFamily="2" charset="-122"/>
                <a:ea typeface="宋体" panose="02010600030101010101" pitchFamily="2" charset="-122"/>
              </a:rPr>
              <a:t>a</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9" presetClass="entr" presetSubtype="0" fill="hold" grpId="3"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9" presetClass="entr" presetSubtype="0" fill="hold" grpId="4"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P spid="9" grpId="3"/>
      <p:bldP spid="10" grpId="4"/>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04</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易错剖析</a:t>
            </a:r>
          </a:p>
        </p:txBody>
      </p:sp>
    </p:spTree>
    <p:custDataLst>
      <p:tags r:id="rId2"/>
    </p:custData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内容占位符 1"/>
          <p:cNvSpPr txBox="1"/>
          <p:nvPr/>
        </p:nvSpPr>
        <p:spPr>
          <a:xfrm>
            <a:off x="406574" y="1122895"/>
            <a:ext cx="11387979" cy="624530"/>
          </a:xfrm>
          <a:prstGeom prst="rect">
            <a:avLst/>
          </a:prstGeom>
        </p:spPr>
        <p:txBody>
          <a:bodyPr vert="horz" wrap="square" lIns="91440" tIns="45720" rIns="91440" bIns="45720" rtlCol="0">
            <a:spAutoFit/>
          </a:bodyPr>
          <a:lstStyle>
            <a:defPPr>
              <a:defRPr lang="zh-CN"/>
            </a:defPPr>
            <a:lvl1pPr marL="0" indent="720090" algn="just" defTabSz="914400" rtl="0" eaLnBrk="1" latinLnBrk="0" hangingPunct="0">
              <a:lnSpc>
                <a:spcPct val="140000"/>
              </a:lnSpc>
              <a:spcBef>
                <a:spcPct val="0"/>
              </a:spcBef>
              <a:buFontTx/>
              <a:buNone/>
              <a:tabLst>
                <a:tab pos="5560695"/>
                <a:tab pos="10046970"/>
              </a:tabLst>
              <a:defRPr sz="2800" b="1"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spcBef>
                <a:spcPct val="20000"/>
              </a:spcBef>
              <a:buFontTx/>
              <a:buNone/>
              <a:defRPr sz="2800" b="1" kern="1200">
                <a:solidFill>
                  <a:schemeClr val="tx1"/>
                </a:solidFill>
                <a:latin typeface="+mn-lt"/>
                <a:ea typeface="+mn-ea"/>
                <a:cs typeface="+mn-cs"/>
              </a:defRPr>
            </a:lvl2pPr>
            <a:lvl3pPr marL="914400" indent="0" algn="l" defTabSz="914400" rtl="0" eaLnBrk="1" latinLnBrk="0" hangingPunct="1">
              <a:spcBef>
                <a:spcPct val="20000"/>
              </a:spcBef>
              <a:buFontTx/>
              <a:buNone/>
              <a:defRPr sz="2800" b="1" kern="1200">
                <a:solidFill>
                  <a:schemeClr val="tx1"/>
                </a:solidFill>
                <a:latin typeface="+mn-lt"/>
                <a:ea typeface="+mn-ea"/>
                <a:cs typeface="+mn-cs"/>
              </a:defRPr>
            </a:lvl3pPr>
            <a:lvl4pPr marL="1371600" indent="0" algn="l" defTabSz="914400" rtl="0" eaLnBrk="1" latinLnBrk="0" hangingPunct="1">
              <a:spcBef>
                <a:spcPct val="20000"/>
              </a:spcBef>
              <a:buFontTx/>
              <a:buNone/>
              <a:defRPr sz="2800" b="1" kern="1200">
                <a:solidFill>
                  <a:schemeClr val="tx1"/>
                </a:solidFill>
                <a:latin typeface="+mn-lt"/>
                <a:ea typeface="+mn-ea"/>
                <a:cs typeface="+mn-cs"/>
              </a:defRPr>
            </a:lvl4pPr>
            <a:lvl5pPr marL="1828800" indent="0" algn="l" defTabSz="914400" rtl="0" eaLnBrk="1" latinLnBrk="0" hangingPunct="1">
              <a:spcBef>
                <a:spcPct val="20000"/>
              </a:spcBef>
              <a:buFontTx/>
              <a:buNone/>
              <a:defRPr sz="2800" b="1"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180975"/>
            <a:r>
              <a:rPr lang="zh-CN" altLang="en-US" b="0" smtClean="0">
                <a:solidFill>
                  <a:schemeClr val="bg1"/>
                </a:solidFill>
                <a:latin typeface="黑体" panose="02010609060101010101" pitchFamily="2" charset="-122"/>
                <a:ea typeface="黑体" panose="02010609060101010101" pitchFamily="2" charset="-122"/>
              </a:rPr>
              <a:t>特别提醒</a:t>
            </a:r>
            <a:endParaRPr lang="zh-CN" altLang="en-US" b="0">
              <a:solidFill>
                <a:schemeClr val="bg1"/>
              </a:solidFill>
              <a:latin typeface="黑体" panose="02010609060101010101" pitchFamily="2" charset="-122"/>
              <a:ea typeface="黑体" panose="02010609060101010101" pitchFamily="2" charset="-122"/>
            </a:endParaRPr>
          </a:p>
        </p:txBody>
      </p:sp>
      <p:grpSp>
        <p:nvGrpSpPr>
          <p:cNvPr id="6" name="组合 5"/>
          <p:cNvGrpSpPr/>
          <p:nvPr/>
        </p:nvGrpSpPr>
        <p:grpSpPr>
          <a:xfrm>
            <a:off x="776686" y="349521"/>
            <a:ext cx="3044200" cy="1085148"/>
            <a:chOff x="2903735" y="2367977"/>
            <a:chExt cx="7108938" cy="2016177"/>
          </a:xfrm>
        </p:grpSpPr>
        <p:pic>
          <p:nvPicPr>
            <p:cNvPr id="7" name="图片 492546" descr="栏目B"/>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65749" y="2609031"/>
              <a:ext cx="5846924" cy="154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492547" descr="栏目A"/>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03735" y="2367977"/>
              <a:ext cx="2264892" cy="201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492548"/>
            <p:cNvSpPr txBox="1">
              <a:spLocks noChangeArrowheads="1"/>
            </p:cNvSpPr>
            <p:nvPr/>
          </p:nvSpPr>
          <p:spPr bwMode="auto">
            <a:xfrm>
              <a:off x="5087094" y="2901875"/>
              <a:ext cx="4752528" cy="85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stStyle>
            <a:p>
              <a:pPr algn="ctr" eaLnBrk="0" hangingPunct="0"/>
              <a:r>
                <a:rPr lang="zh-CN" altLang="en-US" sz="2800" b="1" smtClean="0">
                  <a:solidFill>
                    <a:schemeClr val="tx1"/>
                  </a:solidFill>
                  <a:latin typeface="Times New Roman" panose="02020603050405020304" pitchFamily="18" charset="0"/>
                  <a:ea typeface="黑体" panose="02010609060101010101" pitchFamily="2" charset="-122"/>
                  <a:cs typeface="Times New Roman" panose="02020603050405020304" pitchFamily="18" charset="0"/>
                </a:rPr>
                <a:t>特别提醒</a:t>
              </a:r>
              <a:endParaRPr lang="zh-CN" altLang="en-US" sz="2800" b="1">
                <a:solidFill>
                  <a:schemeClr val="tx1"/>
                </a:solidFill>
                <a:latin typeface="Times New Roman" panose="02020603050405020304" pitchFamily="18" charset="0"/>
                <a:ea typeface="黑体" panose="02010609060101010101" pitchFamily="2" charset="-122"/>
                <a:cs typeface="Times New Roman" panose="02020603050405020304" pitchFamily="18" charset="0"/>
              </a:endParaRPr>
            </a:p>
          </p:txBody>
        </p:sp>
        <p:pic>
          <p:nvPicPr>
            <p:cNvPr id="10" name="图片 492549" descr="Application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680388" y="2655161"/>
              <a:ext cx="1090099" cy="109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图片 2"/>
          <p:cNvPicPr>
            <a:picLocks noChangeAspect="1"/>
          </p:cNvPicPr>
          <p:nvPr/>
        </p:nvPicPr>
        <p:blipFill>
          <a:blip r:embed="rId5"/>
          <a:stretch>
            <a:fillRect/>
          </a:stretch>
        </p:blipFill>
        <p:spPr>
          <a:xfrm>
            <a:off x="1109345" y="1434465"/>
            <a:ext cx="10130790" cy="3764280"/>
          </a:xfrm>
          <a:prstGeom prst="rect">
            <a:avLst/>
          </a:prstGeom>
        </p:spPr>
      </p:pic>
    </p:spTree>
    <p:custDataLst>
      <p:tags r:id="rId6"/>
    </p:custDataLst>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内容占位符 1"/>
          <p:cNvSpPr txBox="1"/>
          <p:nvPr/>
        </p:nvSpPr>
        <p:spPr>
          <a:xfrm>
            <a:off x="406574" y="1122895"/>
            <a:ext cx="11387979" cy="624530"/>
          </a:xfrm>
          <a:prstGeom prst="rect">
            <a:avLst/>
          </a:prstGeom>
        </p:spPr>
        <p:txBody>
          <a:bodyPr vert="horz" wrap="square" lIns="91440" tIns="45720" rIns="91440" bIns="45720" rtlCol="0">
            <a:spAutoFit/>
          </a:bodyPr>
          <a:lstStyle>
            <a:defPPr>
              <a:defRPr lang="zh-CN"/>
            </a:defPPr>
            <a:lvl1pPr marL="0" indent="720090" algn="just" defTabSz="914400" rtl="0" eaLnBrk="1" latinLnBrk="0" hangingPunct="0">
              <a:lnSpc>
                <a:spcPct val="140000"/>
              </a:lnSpc>
              <a:spcBef>
                <a:spcPct val="0"/>
              </a:spcBef>
              <a:buFontTx/>
              <a:buNone/>
              <a:tabLst>
                <a:tab pos="5560695"/>
                <a:tab pos="10046970"/>
              </a:tabLst>
              <a:defRPr sz="2800" b="1"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spcBef>
                <a:spcPct val="20000"/>
              </a:spcBef>
              <a:buFontTx/>
              <a:buNone/>
              <a:defRPr sz="2800" b="1" kern="1200">
                <a:solidFill>
                  <a:schemeClr val="tx1"/>
                </a:solidFill>
                <a:latin typeface="+mn-lt"/>
                <a:ea typeface="+mn-ea"/>
                <a:cs typeface="+mn-cs"/>
              </a:defRPr>
            </a:lvl2pPr>
            <a:lvl3pPr marL="914400" indent="0" algn="l" defTabSz="914400" rtl="0" eaLnBrk="1" latinLnBrk="0" hangingPunct="1">
              <a:spcBef>
                <a:spcPct val="20000"/>
              </a:spcBef>
              <a:buFontTx/>
              <a:buNone/>
              <a:defRPr sz="2800" b="1" kern="1200">
                <a:solidFill>
                  <a:schemeClr val="tx1"/>
                </a:solidFill>
                <a:latin typeface="+mn-lt"/>
                <a:ea typeface="+mn-ea"/>
                <a:cs typeface="+mn-cs"/>
              </a:defRPr>
            </a:lvl3pPr>
            <a:lvl4pPr marL="1371600" indent="0" algn="l" defTabSz="914400" rtl="0" eaLnBrk="1" latinLnBrk="0" hangingPunct="1">
              <a:spcBef>
                <a:spcPct val="20000"/>
              </a:spcBef>
              <a:buFontTx/>
              <a:buNone/>
              <a:defRPr sz="2800" b="1" kern="1200">
                <a:solidFill>
                  <a:schemeClr val="tx1"/>
                </a:solidFill>
                <a:latin typeface="+mn-lt"/>
                <a:ea typeface="+mn-ea"/>
                <a:cs typeface="+mn-cs"/>
              </a:defRPr>
            </a:lvl4pPr>
            <a:lvl5pPr marL="1828800" indent="0" algn="l" defTabSz="914400" rtl="0" eaLnBrk="1" latinLnBrk="0" hangingPunct="1">
              <a:spcBef>
                <a:spcPct val="20000"/>
              </a:spcBef>
              <a:buFontTx/>
              <a:buNone/>
              <a:defRPr sz="2800" b="1"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180975"/>
            <a:r>
              <a:rPr lang="zh-CN" altLang="en-US" b="0" smtClean="0">
                <a:solidFill>
                  <a:schemeClr val="bg1"/>
                </a:solidFill>
                <a:latin typeface="黑体" panose="02010609060101010101" pitchFamily="2" charset="-122"/>
                <a:ea typeface="黑体" panose="02010609060101010101" pitchFamily="2" charset="-122"/>
              </a:rPr>
              <a:t>特别提醒</a:t>
            </a:r>
            <a:endParaRPr lang="zh-CN" altLang="en-US" b="0">
              <a:solidFill>
                <a:schemeClr val="bg1"/>
              </a:solidFill>
              <a:latin typeface="黑体" panose="02010609060101010101" pitchFamily="2" charset="-122"/>
              <a:ea typeface="黑体" panose="02010609060101010101" pitchFamily="2" charset="-122"/>
            </a:endParaRPr>
          </a:p>
        </p:txBody>
      </p:sp>
      <p:grpSp>
        <p:nvGrpSpPr>
          <p:cNvPr id="6" name="组合 5"/>
          <p:cNvGrpSpPr/>
          <p:nvPr/>
        </p:nvGrpSpPr>
        <p:grpSpPr>
          <a:xfrm>
            <a:off x="776686" y="349521"/>
            <a:ext cx="3044200" cy="1085148"/>
            <a:chOff x="2903735" y="2367977"/>
            <a:chExt cx="7108938" cy="2016177"/>
          </a:xfrm>
        </p:grpSpPr>
        <p:pic>
          <p:nvPicPr>
            <p:cNvPr id="7" name="图片 492546" descr="栏目B"/>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65749" y="2609031"/>
              <a:ext cx="5846924" cy="154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492547" descr="栏目A"/>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03735" y="2367977"/>
              <a:ext cx="2264892" cy="201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492548"/>
            <p:cNvSpPr txBox="1">
              <a:spLocks noChangeArrowheads="1"/>
            </p:cNvSpPr>
            <p:nvPr/>
          </p:nvSpPr>
          <p:spPr bwMode="auto">
            <a:xfrm>
              <a:off x="5087094" y="2901875"/>
              <a:ext cx="4752528" cy="85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stStyle>
            <a:p>
              <a:pPr algn="ctr" eaLnBrk="0" hangingPunct="0"/>
              <a:r>
                <a:rPr lang="zh-CN" altLang="en-US" sz="2800" b="1" smtClean="0">
                  <a:solidFill>
                    <a:schemeClr val="tx1"/>
                  </a:solidFill>
                  <a:latin typeface="Times New Roman" panose="02020603050405020304" pitchFamily="18" charset="0"/>
                  <a:ea typeface="黑体" panose="02010609060101010101" pitchFamily="2" charset="-122"/>
                  <a:cs typeface="Times New Roman" panose="02020603050405020304" pitchFamily="18" charset="0"/>
                </a:rPr>
                <a:t>特别提醒</a:t>
              </a:r>
              <a:endParaRPr lang="zh-CN" altLang="en-US" sz="2800" b="1">
                <a:solidFill>
                  <a:schemeClr val="tx1"/>
                </a:solidFill>
                <a:latin typeface="Times New Roman" panose="02020603050405020304" pitchFamily="18" charset="0"/>
                <a:ea typeface="黑体" panose="02010609060101010101" pitchFamily="2" charset="-122"/>
                <a:cs typeface="Times New Roman" panose="02020603050405020304" pitchFamily="18" charset="0"/>
              </a:endParaRPr>
            </a:p>
          </p:txBody>
        </p:sp>
        <p:pic>
          <p:nvPicPr>
            <p:cNvPr id="10" name="图片 492549" descr="Application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680388" y="2655161"/>
              <a:ext cx="1090099" cy="109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图片 1"/>
          <p:cNvPicPr>
            <a:picLocks noChangeAspect="1"/>
          </p:cNvPicPr>
          <p:nvPr/>
        </p:nvPicPr>
        <p:blipFill>
          <a:blip r:embed="rId5"/>
          <a:stretch>
            <a:fillRect/>
          </a:stretch>
        </p:blipFill>
        <p:spPr>
          <a:xfrm>
            <a:off x="1711960" y="1308100"/>
            <a:ext cx="8879840" cy="4822190"/>
          </a:xfrm>
          <a:prstGeom prst="rect">
            <a:avLst/>
          </a:prstGeom>
        </p:spPr>
      </p:pic>
    </p:spTree>
    <p:custDataLst>
      <p:tags r:id="rId6"/>
    </p:custDataLst>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05</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实战提分</a:t>
            </a:r>
          </a:p>
        </p:txBody>
      </p:sp>
    </p:spTree>
    <p:custDataLst>
      <p:tags r:id="rId2"/>
    </p:custDataLst>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 name="图片 4"/>
          <p:cNvPicPr>
            <a:picLocks noChangeAspect="1"/>
          </p:cNvPicPr>
          <p:nvPr/>
        </p:nvPicPr>
        <p:blipFill>
          <a:blip r:embed="rId2"/>
          <a:stretch>
            <a:fillRect/>
          </a:stretch>
        </p:blipFill>
        <p:spPr>
          <a:xfrm>
            <a:off x="735330" y="595312"/>
            <a:ext cx="1914525" cy="676275"/>
          </a:xfrm>
          <a:prstGeom prst="rect">
            <a:avLst/>
          </a:prstGeom>
        </p:spPr>
      </p:pic>
      <p:pic>
        <p:nvPicPr>
          <p:cNvPr id="2" name="图片 1"/>
          <p:cNvPicPr>
            <a:picLocks noChangeAspect="1"/>
          </p:cNvPicPr>
          <p:nvPr/>
        </p:nvPicPr>
        <p:blipFill>
          <a:blip r:embed="rId3"/>
          <a:stretch>
            <a:fillRect/>
          </a:stretch>
        </p:blipFill>
        <p:spPr>
          <a:xfrm>
            <a:off x="7614285" y="3027045"/>
            <a:ext cx="2638425" cy="1838325"/>
          </a:xfrm>
          <a:prstGeom prst="rect">
            <a:avLst/>
          </a:prstGeom>
        </p:spPr>
      </p:pic>
      <p:sp>
        <p:nvSpPr>
          <p:cNvPr id="6" name="文本框 5"/>
          <p:cNvSpPr txBox="1"/>
          <p:nvPr/>
        </p:nvSpPr>
        <p:spPr>
          <a:xfrm>
            <a:off x="735330" y="1701165"/>
            <a:ext cx="10506075" cy="2676525"/>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en-US" altLang="zh-CN" sz="2800" b="1">
                <a:latin typeface="宋体" panose="02010600030101010101" pitchFamily="2" charset="-122"/>
                <a:ea typeface="宋体" panose="02010600030101010101" pitchFamily="2" charset="-122"/>
                <a:cs typeface="宋体" panose="02010600030101010101" pitchFamily="2" charset="-122"/>
              </a:rPr>
              <a:t>3.</a:t>
            </a:r>
            <a:r>
              <a:rPr lang="zh-CN" altLang="en-US" sz="2800" b="1" smtClean="0">
                <a:latin typeface="宋体" panose="02010600030101010101" pitchFamily="2" charset="-122"/>
                <a:ea typeface="宋体" panose="02010600030101010101" pitchFamily="2" charset="-122"/>
                <a:cs typeface="宋体" panose="02010600030101010101" pitchFamily="2" charset="-122"/>
              </a:rPr>
              <a:t>（2021</a:t>
            </a:r>
            <a:r>
              <a:rPr lang="zh-CN" altLang="en-US" sz="2800" b="1">
                <a:latin typeface="宋体" panose="02010600030101010101" pitchFamily="2" charset="-122"/>
                <a:ea typeface="宋体" panose="02010600030101010101" pitchFamily="2" charset="-122"/>
                <a:cs typeface="宋体" panose="02010600030101010101" pitchFamily="2" charset="-122"/>
              </a:rPr>
              <a:t>·玉林）右图为空气成分示意图(按体积计算) ,</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其中“乙”代表的是（</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A</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氮气</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B</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氧气</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C</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稀有气体</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D</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二氧化碳</a:t>
            </a:r>
          </a:p>
        </p:txBody>
      </p:sp>
      <p:sp>
        <p:nvSpPr>
          <p:cNvPr id="7" name="文本框 6"/>
          <p:cNvSpPr txBox="1"/>
          <p:nvPr/>
        </p:nvSpPr>
        <p:spPr>
          <a:xfrm>
            <a:off x="4658995" y="2520315"/>
            <a:ext cx="376555" cy="506730"/>
          </a:xfrm>
          <a:prstGeom prst="rect">
            <a:avLst/>
          </a:prstGeom>
          <a:noFill/>
        </p:spPr>
        <p:txBody>
          <a:bodyPr wrap="square" rtlCol="0">
            <a:spAutoFit/>
          </a:bodyPr>
          <a:lstStyle>
            <a:defPPr>
              <a:defRPr lang="zh-CN"/>
            </a:defPPr>
          </a:lstStyle>
          <a:p>
            <a:pPr algn="l"/>
            <a:r>
              <a:rPr lang="en-US" altLang="zh-CN" sz="2700" b="1">
                <a:solidFill>
                  <a:srgbClr val="FF0000"/>
                </a:solidFill>
                <a:latin typeface="宋体" panose="02010600030101010101" pitchFamily="2" charset="-122"/>
                <a:ea typeface="宋体" panose="02010600030101010101" pitchFamily="2" charset="-122"/>
                <a:sym typeface="+mn-ea"/>
              </a:rPr>
              <a:t>B</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969473" y="376872"/>
            <a:ext cx="1914525" cy="676275"/>
          </a:xfrm>
          <a:prstGeom prst="rect">
            <a:avLst/>
          </a:prstGeom>
        </p:spPr>
      </p:pic>
      <p:sp>
        <p:nvSpPr>
          <p:cNvPr id="6" name="文本框 5"/>
          <p:cNvSpPr txBox="1"/>
          <p:nvPr/>
        </p:nvSpPr>
        <p:spPr>
          <a:xfrm>
            <a:off x="843280" y="715010"/>
            <a:ext cx="10506075" cy="3969385"/>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en-US" altLang="zh-CN" sz="2800" b="1">
                <a:latin typeface="宋体" panose="02010600030101010101" pitchFamily="2" charset="-122"/>
                <a:ea typeface="宋体" panose="02010600030101010101" pitchFamily="2" charset="-122"/>
                <a:cs typeface="宋体" panose="02010600030101010101" pitchFamily="2" charset="-122"/>
              </a:rPr>
              <a:t>13.</a:t>
            </a:r>
            <a:r>
              <a:rPr lang="zh-CN" altLang="en-US" sz="2800" b="1">
                <a:latin typeface="宋体" panose="02010600030101010101" pitchFamily="2" charset="-122"/>
                <a:ea typeface="宋体" panose="02010600030101010101" pitchFamily="2" charset="-122"/>
                <a:cs typeface="宋体" panose="02010600030101010101" pitchFamily="2" charset="-122"/>
              </a:rPr>
              <a:t>（2021·贵港）空气是人类生产活动的重要资源。下列有关空气的说法错误的是（</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A</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氧气可供给动植物呼吸</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B</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食品包装袋填充氮气可延长食品的保质期</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C</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稀有气体可制造电光源</a:t>
            </a:r>
          </a:p>
          <a:p>
            <a:pPr algn="l">
              <a:lnSpc>
                <a:spcPct val="150000"/>
              </a:lnSpc>
            </a:pPr>
            <a:r>
              <a:rPr lang="zh-CN" altLang="en-US" sz="2800" b="1">
                <a:latin typeface="宋体" panose="02010600030101010101" pitchFamily="2" charset="-122"/>
                <a:ea typeface="宋体" panose="02010600030101010101" pitchFamily="2" charset="-122"/>
                <a:cs typeface="宋体" panose="02010600030101010101" pitchFamily="2" charset="-122"/>
              </a:rPr>
              <a:t>D</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空气污染指数越高，空气质量越好</a:t>
            </a:r>
          </a:p>
        </p:txBody>
      </p:sp>
      <p:sp>
        <p:nvSpPr>
          <p:cNvPr id="7" name="文本框 6"/>
          <p:cNvSpPr txBox="1"/>
          <p:nvPr/>
        </p:nvSpPr>
        <p:spPr>
          <a:xfrm>
            <a:off x="4647656" y="1469481"/>
            <a:ext cx="376555" cy="506730"/>
          </a:xfrm>
          <a:prstGeom prst="rect">
            <a:avLst/>
          </a:prstGeom>
          <a:noFill/>
        </p:spPr>
        <p:txBody>
          <a:bodyPr wrap="square" rtlCol="0">
            <a:spAutoFit/>
          </a:bodyPr>
          <a:lstStyle>
            <a:defPPr>
              <a:defRPr lang="zh-CN"/>
            </a:defPPr>
          </a:lstStyle>
          <a:p>
            <a:pPr algn="l"/>
            <a:r>
              <a:rPr lang="en-US" altLang="zh-CN" sz="2700" b="1">
                <a:solidFill>
                  <a:srgbClr val="FF0000"/>
                </a:solidFill>
                <a:latin typeface="宋体" panose="02010600030101010101" pitchFamily="2" charset="-122"/>
                <a:ea typeface="宋体" panose="02010600030101010101" pitchFamily="2" charset="-122"/>
                <a:sym typeface="+mn-ea"/>
              </a:rPr>
              <a:t>D</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8" name="图片 7"/>
          <p:cNvPicPr>
            <a:picLocks noChangeAspect="1"/>
          </p:cNvPicPr>
          <p:nvPr/>
        </p:nvPicPr>
        <p:blipFill>
          <a:blip r:embed="rId2"/>
          <a:stretch>
            <a:fillRect/>
          </a:stretch>
        </p:blipFill>
        <p:spPr>
          <a:xfrm>
            <a:off x="5884545" y="5206365"/>
            <a:ext cx="2775585" cy="510540"/>
          </a:xfrm>
          <a:prstGeom prst="rect">
            <a:avLst/>
          </a:prstGeom>
        </p:spPr>
      </p:pic>
      <p:pic>
        <p:nvPicPr>
          <p:cNvPr id="7" name="图片 6"/>
          <p:cNvPicPr>
            <a:picLocks noChangeAspect="1"/>
          </p:cNvPicPr>
          <p:nvPr/>
        </p:nvPicPr>
        <p:blipFill>
          <a:blip r:embed="rId3"/>
          <a:stretch>
            <a:fillRect/>
          </a:stretch>
        </p:blipFill>
        <p:spPr>
          <a:xfrm>
            <a:off x="2578100" y="5203825"/>
            <a:ext cx="3306445" cy="513080"/>
          </a:xfrm>
          <a:prstGeom prst="rect">
            <a:avLst/>
          </a:prstGeom>
        </p:spPr>
      </p:pic>
      <p:pic>
        <p:nvPicPr>
          <p:cNvPr id="4" name="图片 3"/>
          <p:cNvPicPr>
            <a:picLocks noChangeAspect="1"/>
          </p:cNvPicPr>
          <p:nvPr/>
        </p:nvPicPr>
        <p:blipFill>
          <a:blip r:embed="rId4"/>
          <a:stretch>
            <a:fillRect/>
          </a:stretch>
        </p:blipFill>
        <p:spPr>
          <a:xfrm>
            <a:off x="875302" y="279354"/>
            <a:ext cx="1914525" cy="676275"/>
          </a:xfrm>
          <a:prstGeom prst="rect">
            <a:avLst/>
          </a:prstGeom>
        </p:spPr>
      </p:pic>
      <p:sp>
        <p:nvSpPr>
          <p:cNvPr id="6" name="文本框 5"/>
          <p:cNvSpPr txBox="1"/>
          <p:nvPr/>
        </p:nvSpPr>
        <p:spPr>
          <a:xfrm>
            <a:off x="1047750" y="641985"/>
            <a:ext cx="10137775" cy="6277610"/>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en-US" altLang="zh-CN" sz="2400" b="1">
                <a:latin typeface="宋体" panose="02010600030101010101" pitchFamily="2" charset="-122"/>
                <a:ea typeface="宋体" panose="02010600030101010101" pitchFamily="2" charset="-122"/>
                <a:cs typeface="宋体" panose="02010600030101010101" pitchFamily="2" charset="-122"/>
              </a:rPr>
              <a:t>15.</a:t>
            </a:r>
            <a:r>
              <a:rPr sz="2400" b="1">
                <a:latin typeface="宋体" panose="02010600030101010101" pitchFamily="2" charset="-122"/>
                <a:ea typeface="宋体" panose="02010600030101010101" pitchFamily="2" charset="-122"/>
                <a:cs typeface="宋体" panose="02010600030101010101" pitchFamily="2" charset="-122"/>
              </a:rPr>
              <a:t>（2021·孝义）如图是实验室制取氧气以及探究氧气性质的装置图，请回答问题。</a:t>
            </a:r>
          </a:p>
          <a:p>
            <a:pPr algn="l">
              <a:lnSpc>
                <a:spcPct val="150000"/>
              </a:lnSpc>
            </a:pPr>
            <a:endParaRPr sz="2400" b="1">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endParaRPr sz="2400" b="1">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endParaRPr sz="2400" b="1">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（1）A装置是过氧化氢和二氧化锰的混合物制取氧气的发生装置，</a:t>
            </a:r>
            <a:r>
              <a:rPr sz="2400" b="1" smtClean="0">
                <a:latin typeface="宋体" panose="02010600030101010101" pitchFamily="2" charset="-122"/>
                <a:ea typeface="宋体" panose="02010600030101010101" pitchFamily="2" charset="-122"/>
                <a:cs typeface="宋体" panose="02010600030101010101" pitchFamily="2" charset="-122"/>
              </a:rPr>
              <a:t>其中缺少的一种仪器名称是</a:t>
            </a:r>
            <a:r>
              <a:rPr lang="en-US" sz="2400" b="1" u="sng" smtClean="0">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（2）除了A装置中制取氧气的方案外，请你再设计一种实验室制取少量氧气的方案</a:t>
            </a:r>
            <a:r>
              <a:rPr lang="en-US" sz="2400" b="1" u="sng">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（用化学方程式表示）。</a:t>
            </a:r>
          </a:p>
          <a:p>
            <a:pPr algn="l">
              <a:lnSpc>
                <a:spcPct val="150000"/>
              </a:lnSpc>
            </a:pPr>
            <a:endParaRPr sz="2400" b="1">
              <a:latin typeface="宋体" panose="02010600030101010101" pitchFamily="2" charset="-122"/>
              <a:ea typeface="宋体" panose="02010600030101010101" pitchFamily="2" charset="-122"/>
              <a:cs typeface="宋体" panose="02010600030101010101" pitchFamily="2" charset="-122"/>
            </a:endParaRPr>
          </a:p>
        </p:txBody>
      </p:sp>
      <p:pic>
        <p:nvPicPr>
          <p:cNvPr id="2" name="图片 1"/>
          <p:cNvPicPr>
            <a:picLocks noChangeAspect="1"/>
          </p:cNvPicPr>
          <p:nvPr/>
        </p:nvPicPr>
        <p:blipFill>
          <a:blip r:embed="rId5"/>
          <a:stretch>
            <a:fillRect/>
          </a:stretch>
        </p:blipFill>
        <p:spPr>
          <a:xfrm>
            <a:off x="3656965" y="1645285"/>
            <a:ext cx="6676390" cy="2101850"/>
          </a:xfrm>
          <a:prstGeom prst="rect">
            <a:avLst/>
          </a:prstGeom>
        </p:spPr>
      </p:pic>
      <p:sp>
        <p:nvSpPr>
          <p:cNvPr id="5" name="文本框 4"/>
          <p:cNvSpPr txBox="1"/>
          <p:nvPr/>
        </p:nvSpPr>
        <p:spPr>
          <a:xfrm>
            <a:off x="3987800" y="4119880"/>
            <a:ext cx="202946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铁架台</a:t>
            </a: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nodeType="withGroup">
                            <p:stCondLst>
                              <p:cond delay="0"/>
                            </p:stCondLst>
                            <p:childTnLst>
                              <p:par>
                                <p:cTn id="14" presetID="1"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875302" y="279354"/>
            <a:ext cx="1914525" cy="676275"/>
          </a:xfrm>
          <a:prstGeom prst="rect">
            <a:avLst/>
          </a:prstGeom>
        </p:spPr>
      </p:pic>
      <p:sp>
        <p:nvSpPr>
          <p:cNvPr id="6" name="文本框 5"/>
          <p:cNvSpPr txBox="1"/>
          <p:nvPr/>
        </p:nvSpPr>
        <p:spPr>
          <a:xfrm>
            <a:off x="1114425" y="1201420"/>
            <a:ext cx="9927590" cy="3415030"/>
          </a:xfrm>
          <a:prstGeom prst="rect">
            <a:avLst/>
          </a:prstGeom>
          <a:noFill/>
        </p:spPr>
        <p:txBody>
          <a:bodyPr wrap="square" rtlCol="0">
            <a:spAutoFit/>
          </a:bodyPr>
          <a:lstStyle>
            <a:defPPr>
              <a:defRPr lang="zh-CN"/>
            </a:defPPr>
          </a:lstStyle>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（3）为探究蜡烛在氧气中燃烧有水生成，需要收集一瓶氧气，用改正后</a:t>
            </a:r>
          </a:p>
          <a:p>
            <a:pPr algn="l">
              <a:lnSpc>
                <a:spcPct val="150000"/>
              </a:lnSpc>
            </a:pPr>
            <a:endParaRPr sz="2400" b="1">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的A装置制得氧气后，接下来的操作是</a:t>
            </a:r>
            <a:r>
              <a:rPr lang="en-US" sz="2400" b="1" u="sng">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（4）E中观察到的现象是</a:t>
            </a:r>
            <a:r>
              <a:rPr lang="en-US" sz="2400" b="1" u="sng">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，为了充分利用E图集气瓶中的氧气，正确的实验操作是</a:t>
            </a:r>
            <a:r>
              <a:rPr lang="en-US" sz="2400" b="1" u="sng">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（写出一点）。</a:t>
            </a:r>
          </a:p>
        </p:txBody>
      </p:sp>
      <p:sp>
        <p:nvSpPr>
          <p:cNvPr id="5" name="文本框 4"/>
          <p:cNvSpPr txBox="1"/>
          <p:nvPr/>
        </p:nvSpPr>
        <p:spPr>
          <a:xfrm>
            <a:off x="6045200" y="1980565"/>
            <a:ext cx="4996815" cy="82994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将A中产生气体从a端进b端出通过D装置干燥后，用C装置收集一瓶氧气</a:t>
            </a:r>
          </a:p>
        </p:txBody>
      </p:sp>
      <p:sp>
        <p:nvSpPr>
          <p:cNvPr id="3" name="文本框 2"/>
          <p:cNvSpPr txBox="1"/>
          <p:nvPr/>
        </p:nvSpPr>
        <p:spPr>
          <a:xfrm>
            <a:off x="4554220" y="2927350"/>
            <a:ext cx="6755765"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剧烈燃烧，火星四射，放出热量，生成黑色固体</a:t>
            </a:r>
          </a:p>
        </p:txBody>
      </p:sp>
      <p:sp>
        <p:nvSpPr>
          <p:cNvPr id="7" name="文本框 6"/>
          <p:cNvSpPr txBox="1"/>
          <p:nvPr/>
        </p:nvSpPr>
        <p:spPr>
          <a:xfrm>
            <a:off x="8352790" y="3504565"/>
            <a:ext cx="2029460" cy="230695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将铁丝上绑的火柴快燃尽时伸入集气瓶或铁丝由上往下缓慢伸入集气瓶中</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grpId="2"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P spid="7" grpId="2"/>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p:cNvPicPr>
            <a:picLocks noChangeAspect="1"/>
          </p:cNvPicPr>
          <p:nvPr/>
        </p:nvPicPr>
        <p:blipFill>
          <a:blip r:embed="rId2"/>
          <a:stretch>
            <a:fillRect/>
          </a:stretch>
        </p:blipFill>
        <p:spPr>
          <a:xfrm>
            <a:off x="691515" y="129767"/>
            <a:ext cx="1885950" cy="676275"/>
          </a:xfrm>
          <a:prstGeom prst="rect">
            <a:avLst/>
          </a:prstGeom>
        </p:spPr>
      </p:pic>
      <p:pic>
        <p:nvPicPr>
          <p:cNvPr id="2" name="图片 1"/>
          <p:cNvPicPr>
            <a:picLocks noChangeAspect="1"/>
          </p:cNvPicPr>
          <p:nvPr/>
        </p:nvPicPr>
        <p:blipFill>
          <a:blip r:embed="rId3"/>
          <a:stretch>
            <a:fillRect/>
          </a:stretch>
        </p:blipFill>
        <p:spPr>
          <a:xfrm>
            <a:off x="8248650" y="2244725"/>
            <a:ext cx="2948940" cy="2718435"/>
          </a:xfrm>
          <a:prstGeom prst="rect">
            <a:avLst/>
          </a:prstGeom>
        </p:spPr>
      </p:pic>
      <p:sp>
        <p:nvSpPr>
          <p:cNvPr id="6" name="文本框 5"/>
          <p:cNvSpPr txBox="1"/>
          <p:nvPr/>
        </p:nvSpPr>
        <p:spPr>
          <a:xfrm>
            <a:off x="691515" y="467905"/>
            <a:ext cx="10506075" cy="5723890"/>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8.</a:t>
            </a:r>
            <a:r>
              <a:rPr sz="2400">
                <a:latin typeface="宋体" panose="02010600030101010101" pitchFamily="2" charset="-122"/>
                <a:ea typeface="宋体" panose="02010600030101010101" pitchFamily="2" charset="-122"/>
                <a:cs typeface="宋体" panose="02010600030101010101" pitchFamily="2" charset="-122"/>
              </a:rPr>
              <a:t>暖宝宝贴（主要成分为铁粉、木炭、食盐）的热量来源于铁粉的氧化。有同学设计使用暖宝宝贴来测定空气中氧气的含量，实验开始前的装置如图所示，实验后从量筒中流入玻璃瓶（容积为250 mL）中的水的体积为45 mL（铁粉生锈消耗的水忽略不计）。下列说法错误的是（</a:t>
            </a:r>
            <a:r>
              <a:rPr lang="en-US" sz="2400">
                <a:latin typeface="宋体" panose="02010600030101010101" pitchFamily="2" charset="-122"/>
                <a:ea typeface="宋体" panose="02010600030101010101" pitchFamily="2" charset="-122"/>
                <a:cs typeface="宋体" panose="02010600030101010101" pitchFamily="2" charset="-122"/>
              </a:rPr>
              <a:t>   </a:t>
            </a:r>
            <a:r>
              <a:rPr sz="2400">
                <a:latin typeface="宋体" panose="02010600030101010101" pitchFamily="2" charset="-122"/>
                <a:ea typeface="宋体" panose="02010600030101010101" pitchFamily="2" charset="-122"/>
                <a:cs typeface="宋体" panose="02010600030101010101" pitchFamily="2" charset="-122"/>
              </a:rPr>
              <a:t>）</a:t>
            </a:r>
          </a:p>
          <a:p>
            <a:pPr algn="l">
              <a:lnSpc>
                <a:spcPct val="150000"/>
              </a:lnSpc>
            </a:pPr>
            <a:r>
              <a:rPr sz="2400" err="1">
                <a:latin typeface="宋体" panose="02010600030101010101" pitchFamily="2" charset="-122"/>
                <a:ea typeface="宋体" panose="02010600030101010101" pitchFamily="2" charset="-122"/>
                <a:cs typeface="宋体" panose="02010600030101010101" pitchFamily="2" charset="-122"/>
              </a:rPr>
              <a:t>A</a:t>
            </a:r>
            <a:r>
              <a:rPr lang="en-US" sz="2400" err="1">
                <a:latin typeface="宋体" panose="02010600030101010101" pitchFamily="2" charset="-122"/>
                <a:ea typeface="宋体" panose="02010600030101010101" pitchFamily="2" charset="-122"/>
                <a:cs typeface="宋体" panose="02010600030101010101" pitchFamily="2" charset="-122"/>
              </a:rPr>
              <a:t>.</a:t>
            </a:r>
            <a:r>
              <a:rPr sz="2400" err="1">
                <a:latin typeface="宋体" panose="02010600030101010101" pitchFamily="2" charset="-122"/>
                <a:ea typeface="宋体" panose="02010600030101010101" pitchFamily="2" charset="-122"/>
                <a:cs typeface="宋体" panose="02010600030101010101" pitchFamily="2" charset="-122"/>
              </a:rPr>
              <a:t>实验前必须检查装置的气密性</a:t>
            </a:r>
          </a:p>
          <a:p>
            <a:pPr algn="l">
              <a:lnSpc>
                <a:spcPct val="150000"/>
              </a:lnSpc>
            </a:pPr>
            <a:r>
              <a:rPr sz="2400" err="1">
                <a:latin typeface="宋体" panose="02010600030101010101" pitchFamily="2" charset="-122"/>
                <a:ea typeface="宋体" panose="02010600030101010101" pitchFamily="2" charset="-122"/>
                <a:cs typeface="宋体" panose="02010600030101010101" pitchFamily="2" charset="-122"/>
              </a:rPr>
              <a:t>B</a:t>
            </a:r>
            <a:r>
              <a:rPr lang="en-US" sz="2400" err="1">
                <a:latin typeface="宋体" panose="02010600030101010101" pitchFamily="2" charset="-122"/>
                <a:ea typeface="宋体" panose="02010600030101010101" pitchFamily="2" charset="-122"/>
                <a:cs typeface="宋体" panose="02010600030101010101" pitchFamily="2" charset="-122"/>
              </a:rPr>
              <a:t>.</a:t>
            </a:r>
            <a:r>
              <a:rPr sz="2400" err="1">
                <a:latin typeface="宋体" panose="02010600030101010101" pitchFamily="2" charset="-122"/>
                <a:ea typeface="宋体" panose="02010600030101010101" pitchFamily="2" charset="-122"/>
                <a:cs typeface="宋体" panose="02010600030101010101" pitchFamily="2" charset="-122"/>
              </a:rPr>
              <a:t>若实验测得空气中氧气体积分数偏低，</a:t>
            </a:r>
          </a:p>
          <a:p>
            <a:pPr algn="l">
              <a:lnSpc>
                <a:spcPct val="150000"/>
              </a:lnSpc>
            </a:pPr>
            <a:r>
              <a:rPr sz="2400" err="1">
                <a:latin typeface="宋体" panose="02010600030101010101" pitchFamily="2" charset="-122"/>
                <a:ea typeface="宋体" panose="02010600030101010101" pitchFamily="2" charset="-122"/>
                <a:cs typeface="宋体" panose="02010600030101010101" pitchFamily="2" charset="-122"/>
              </a:rPr>
              <a:t>可能是暖宝宝贴的使用数量不足</a:t>
            </a:r>
          </a:p>
          <a:p>
            <a:pPr algn="l">
              <a:lnSpc>
                <a:spcPct val="150000"/>
              </a:lnSpc>
            </a:pPr>
            <a:r>
              <a:rPr sz="2400" err="1">
                <a:latin typeface="宋体" panose="02010600030101010101" pitchFamily="2" charset="-122"/>
                <a:ea typeface="宋体" panose="02010600030101010101" pitchFamily="2" charset="-122"/>
                <a:cs typeface="宋体" panose="02010600030101010101" pitchFamily="2" charset="-122"/>
              </a:rPr>
              <a:t>C</a:t>
            </a:r>
            <a:r>
              <a:rPr lang="en-US" sz="2400" err="1">
                <a:latin typeface="宋体" panose="02010600030101010101" pitchFamily="2" charset="-122"/>
                <a:ea typeface="宋体" panose="02010600030101010101" pitchFamily="2" charset="-122"/>
                <a:cs typeface="宋体" panose="02010600030101010101" pitchFamily="2" charset="-122"/>
              </a:rPr>
              <a:t>.</a:t>
            </a:r>
            <a:r>
              <a:rPr sz="2400" err="1">
                <a:latin typeface="宋体" panose="02010600030101010101" pitchFamily="2" charset="-122"/>
                <a:ea typeface="宋体" panose="02010600030101010101" pitchFamily="2" charset="-122"/>
                <a:cs typeface="宋体" panose="02010600030101010101" pitchFamily="2" charset="-122"/>
              </a:rPr>
              <a:t>通过本次实验数据测得空气中氧气的体积</a:t>
            </a:r>
          </a:p>
          <a:p>
            <a:pPr algn="l">
              <a:lnSpc>
                <a:spcPct val="150000"/>
              </a:lnSpc>
            </a:pPr>
            <a:r>
              <a:rPr sz="2400">
                <a:latin typeface="宋体" panose="02010600030101010101" pitchFamily="2" charset="-122"/>
                <a:ea typeface="宋体" panose="02010600030101010101" pitchFamily="2" charset="-122"/>
                <a:cs typeface="宋体" panose="02010600030101010101" pitchFamily="2" charset="-122"/>
              </a:rPr>
              <a:t>分数约为19.6%</a:t>
            </a:r>
          </a:p>
          <a:p>
            <a:pPr algn="l">
              <a:lnSpc>
                <a:spcPct val="150000"/>
              </a:lnSpc>
            </a:pPr>
            <a:r>
              <a:rPr sz="2400" err="1">
                <a:latin typeface="宋体" panose="02010600030101010101" pitchFamily="2" charset="-122"/>
                <a:ea typeface="宋体" panose="02010600030101010101" pitchFamily="2" charset="-122"/>
                <a:cs typeface="宋体" panose="02010600030101010101" pitchFamily="2" charset="-122"/>
              </a:rPr>
              <a:t>D</a:t>
            </a:r>
            <a:r>
              <a:rPr lang="en-US" sz="2400" err="1">
                <a:latin typeface="宋体" panose="02010600030101010101" pitchFamily="2" charset="-122"/>
                <a:ea typeface="宋体" panose="02010600030101010101" pitchFamily="2" charset="-122"/>
                <a:cs typeface="宋体" panose="02010600030101010101" pitchFamily="2" charset="-122"/>
              </a:rPr>
              <a:t>.</a:t>
            </a:r>
            <a:r>
              <a:rPr sz="2400" err="1">
                <a:latin typeface="宋体" panose="02010600030101010101" pitchFamily="2" charset="-122"/>
                <a:ea typeface="宋体" panose="02010600030101010101" pitchFamily="2" charset="-122"/>
                <a:cs typeface="宋体" panose="02010600030101010101" pitchFamily="2" charset="-122"/>
              </a:rPr>
              <a:t>不用等温度计读数恢复至实验前的温度就可以记录量筒内剩余水的体积</a:t>
            </a:r>
          </a:p>
        </p:txBody>
      </p:sp>
      <p:sp>
        <p:nvSpPr>
          <p:cNvPr id="7" name="文本框 6"/>
          <p:cNvSpPr txBox="1"/>
          <p:nvPr/>
        </p:nvSpPr>
        <p:spPr>
          <a:xfrm>
            <a:off x="7511415" y="2253615"/>
            <a:ext cx="376555" cy="506730"/>
          </a:xfrm>
          <a:prstGeom prst="rect">
            <a:avLst/>
          </a:prstGeom>
          <a:noFill/>
        </p:spPr>
        <p:txBody>
          <a:bodyPr wrap="square" rtlCol="0">
            <a:spAutoFit/>
          </a:bodyPr>
          <a:lstStyle>
            <a:defPPr>
              <a:defRPr lang="zh-CN"/>
            </a:defPPr>
          </a:lstStyle>
          <a:p>
            <a:pPr algn="l"/>
            <a:r>
              <a:rPr lang="en-US" altLang="zh-CN" sz="2700" b="1">
                <a:solidFill>
                  <a:srgbClr val="FF0000"/>
                </a:solidFill>
                <a:latin typeface="宋体" panose="02010600030101010101" pitchFamily="2" charset="-122"/>
                <a:ea typeface="宋体" panose="02010600030101010101" pitchFamily="2" charset="-122"/>
                <a:sym typeface="+mn-ea"/>
              </a:rPr>
              <a:t>D</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5386070" y="2343150"/>
            <a:ext cx="5109845" cy="1055370"/>
          </a:xfrm>
          <a:prstGeom prst="rect">
            <a:avLst/>
          </a:prstGeom>
        </p:spPr>
      </p:pic>
      <p:pic>
        <p:nvPicPr>
          <p:cNvPr id="4" name="图片 3"/>
          <p:cNvPicPr>
            <a:picLocks noChangeAspect="1"/>
          </p:cNvPicPr>
          <p:nvPr/>
        </p:nvPicPr>
        <p:blipFill>
          <a:blip r:embed="rId3"/>
          <a:stretch>
            <a:fillRect/>
          </a:stretch>
        </p:blipFill>
        <p:spPr>
          <a:xfrm>
            <a:off x="773884" y="306477"/>
            <a:ext cx="1885950" cy="676275"/>
          </a:xfrm>
          <a:prstGeom prst="rect">
            <a:avLst/>
          </a:prstGeom>
        </p:spPr>
      </p:pic>
      <p:sp>
        <p:nvSpPr>
          <p:cNvPr id="6" name="文本框 5"/>
          <p:cNvSpPr txBox="1"/>
          <p:nvPr/>
        </p:nvSpPr>
        <p:spPr>
          <a:xfrm>
            <a:off x="773884" y="644615"/>
            <a:ext cx="10506075" cy="6185535"/>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en-US" altLang="zh-CN" sz="2400" b="1">
                <a:latin typeface="宋体" panose="02010600030101010101" pitchFamily="2" charset="-122"/>
                <a:ea typeface="宋体" panose="02010600030101010101" pitchFamily="2" charset="-122"/>
                <a:cs typeface="宋体" panose="02010600030101010101" pitchFamily="2" charset="-122"/>
              </a:rPr>
              <a:t>10.</a:t>
            </a:r>
            <a:r>
              <a:rPr sz="2400" b="1">
                <a:latin typeface="宋体" panose="02010600030101010101" pitchFamily="2" charset="-122"/>
                <a:ea typeface="宋体" panose="02010600030101010101" pitchFamily="2" charset="-122"/>
                <a:cs typeface="宋体" panose="02010600030101010101" pitchFamily="2" charset="-122"/>
              </a:rPr>
              <a:t>（2021·丽水）建构合理的思维模型，既能促进深度学习，又能提高思维品质。</a:t>
            </a:r>
          </a:p>
          <a:p>
            <a:pPr algn="l">
              <a:lnSpc>
                <a:spcPct val="150000"/>
              </a:lnSpc>
            </a:pPr>
            <a:r>
              <a:rPr sz="2400" b="1" err="1">
                <a:latin typeface="宋体" panose="02010600030101010101" pitchFamily="2" charset="-122"/>
                <a:ea typeface="宋体" panose="02010600030101010101" pitchFamily="2" charset="-122"/>
                <a:cs typeface="宋体" panose="02010600030101010101" pitchFamily="2" charset="-122"/>
              </a:rPr>
              <a:t>小科建构了“两组份混合物含量测定”的思维模型：</a:t>
            </a:r>
          </a:p>
          <a:p>
            <a:pPr algn="l">
              <a:lnSpc>
                <a:spcPct val="150000"/>
              </a:lnSpc>
            </a:pPr>
            <a:endParaRPr sz="2400" b="1">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endParaRPr sz="2400" b="1">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运用该模型对教材中“测定空气中氧气含量”的实验进行了再探究：忽略含量很低的其他物质，空气可以看成由氮气和氧气组成的两组份混合物。</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【探究一】根据沸点低的组分先汽化的性质，测定混合物中某组分的含量。</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（1）将空气转变为液态空气，液氮先汽化。从建模角度分析，该操作属于上述思维模型中的</a:t>
            </a:r>
            <a:r>
              <a:rPr lang="en-US" sz="2400" b="1" u="sng">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a:t>
            </a:r>
          </a:p>
          <a:p>
            <a:pPr algn="l">
              <a:lnSpc>
                <a:spcPct val="150000"/>
              </a:lnSpc>
            </a:pPr>
            <a:endParaRPr sz="2000">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3093085" y="5709285"/>
            <a:ext cx="209169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分离转移</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p:cNvPicPr>
            <a:picLocks noChangeAspect="1"/>
          </p:cNvPicPr>
          <p:nvPr/>
        </p:nvPicPr>
        <p:blipFill>
          <a:blip r:embed="rId2"/>
          <a:stretch>
            <a:fillRect/>
          </a:stretch>
        </p:blipFill>
        <p:spPr>
          <a:xfrm>
            <a:off x="9363710" y="1452245"/>
            <a:ext cx="2521585" cy="3183255"/>
          </a:xfrm>
          <a:prstGeom prst="rect">
            <a:avLst/>
          </a:prstGeom>
        </p:spPr>
      </p:pic>
      <p:pic>
        <p:nvPicPr>
          <p:cNvPr id="4" name="图片 3"/>
          <p:cNvPicPr>
            <a:picLocks noChangeAspect="1"/>
          </p:cNvPicPr>
          <p:nvPr/>
        </p:nvPicPr>
        <p:blipFill>
          <a:blip r:embed="rId3"/>
          <a:stretch>
            <a:fillRect/>
          </a:stretch>
        </p:blipFill>
        <p:spPr>
          <a:xfrm>
            <a:off x="773884" y="306477"/>
            <a:ext cx="1885950" cy="676275"/>
          </a:xfrm>
          <a:prstGeom prst="rect">
            <a:avLst/>
          </a:prstGeom>
        </p:spPr>
      </p:pic>
      <p:sp>
        <p:nvSpPr>
          <p:cNvPr id="6" name="文本框 5"/>
          <p:cNvSpPr txBox="1"/>
          <p:nvPr/>
        </p:nvSpPr>
        <p:spPr>
          <a:xfrm>
            <a:off x="773884" y="644615"/>
            <a:ext cx="10506075" cy="5723890"/>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【探究二】根据混合物中某组分发生化学反应，测定混合物中某组分的含量。</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（2）按图甲装置测定空气中氧气含量时，止水夹最合理的打开</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时间是</a:t>
            </a:r>
            <a:r>
              <a:rPr lang="en-US" sz="2400" b="1" u="sng">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（填“反应刚结束时”或“冷却到室温时”）。</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【交流评价】（3）已知：在氧气不充足时，碳与氧气反应生成</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一氧化碳，一氧化碳不溶于水且不与碱反应。小科用足量木炭</a:t>
            </a:r>
          </a:p>
          <a:p>
            <a:pPr algn="l">
              <a:lnSpc>
                <a:spcPct val="150000"/>
              </a:lnSpc>
            </a:pPr>
            <a:r>
              <a:rPr sz="2400" b="1" err="1">
                <a:latin typeface="宋体" panose="02010600030101010101" pitchFamily="2" charset="-122"/>
                <a:ea typeface="宋体" panose="02010600030101010101" pitchFamily="2" charset="-122"/>
                <a:cs typeface="宋体" panose="02010600030101010101" pitchFamily="2" charset="-122"/>
              </a:rPr>
              <a:t>替换红磷，等体积氢氧化钠浓溶液替换集气瓶中的水，规范操作</a:t>
            </a:r>
          </a:p>
          <a:p>
            <a:pPr algn="l">
              <a:lnSpc>
                <a:spcPct val="150000"/>
              </a:lnSpc>
            </a:pPr>
            <a:r>
              <a:rPr sz="2400" b="1" err="1">
                <a:latin typeface="宋体" panose="02010600030101010101" pitchFamily="2" charset="-122"/>
                <a:ea typeface="宋体" panose="02010600030101010101" pitchFamily="2" charset="-122"/>
                <a:cs typeface="宋体" panose="02010600030101010101" pitchFamily="2" charset="-122"/>
              </a:rPr>
              <a:t>后，测得的氧气含量将</a:t>
            </a:r>
            <a:r>
              <a:rPr lang="en-US" sz="2400" b="1" u="sng">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（填“偏大”“偏小”或</a:t>
            </a:r>
          </a:p>
          <a:p>
            <a:pPr algn="l">
              <a:lnSpc>
                <a:spcPct val="150000"/>
              </a:lnSpc>
            </a:pPr>
            <a:r>
              <a:rPr sz="2400" b="1" err="1">
                <a:latin typeface="宋体" panose="02010600030101010101" pitchFamily="2" charset="-122"/>
                <a:ea typeface="宋体" panose="02010600030101010101" pitchFamily="2" charset="-122"/>
                <a:cs typeface="宋体" panose="02010600030101010101" pitchFamily="2" charset="-122"/>
              </a:rPr>
              <a:t>“不变”）。</a:t>
            </a:r>
          </a:p>
          <a:p>
            <a:pPr algn="l">
              <a:lnSpc>
                <a:spcPct val="150000"/>
              </a:lnSpc>
            </a:pPr>
            <a:r>
              <a:rPr sz="2400" b="1">
                <a:latin typeface="宋体" panose="02010600030101010101" pitchFamily="2" charset="-122"/>
                <a:ea typeface="宋体" panose="02010600030101010101" pitchFamily="2" charset="-122"/>
                <a:cs typeface="宋体" panose="02010600030101010101" pitchFamily="2" charset="-122"/>
              </a:rPr>
              <a:t>【继续探究】（4）运用上述思维模型，小科又设计了图乙的实验装置，其“测定空气中氧气含量”</a:t>
            </a:r>
            <a:r>
              <a:rPr sz="2400" b="1" smtClean="0">
                <a:latin typeface="宋体" panose="02010600030101010101" pitchFamily="2" charset="-122"/>
                <a:ea typeface="宋体" panose="02010600030101010101" pitchFamily="2" charset="-122"/>
                <a:cs typeface="宋体" panose="02010600030101010101" pitchFamily="2" charset="-122"/>
              </a:rPr>
              <a:t>的原理是</a:t>
            </a:r>
            <a:r>
              <a:rPr lang="en-US" sz="2400" b="1" u="sng" smtClean="0">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a:t>
            </a:r>
            <a:endParaRPr sz="2000">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1678940" y="1898650"/>
            <a:ext cx="209169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sz="2400" b="1" err="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冷却到室温时</a:t>
            </a:r>
            <a:endParaRPr lang="zh-CN" altLang="en-US" sz="2400" b="1" err="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7" name="文本框 6"/>
          <p:cNvSpPr txBox="1"/>
          <p:nvPr/>
        </p:nvSpPr>
        <p:spPr>
          <a:xfrm>
            <a:off x="4098925" y="4084320"/>
            <a:ext cx="829310" cy="460375"/>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sz="2400" b="1" err="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偏小</a:t>
            </a:r>
            <a:endParaRPr lang="zh-CN" altLang="en-US" sz="2400" b="1" err="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8" name="文本框 7"/>
          <p:cNvSpPr txBox="1"/>
          <p:nvPr/>
        </p:nvSpPr>
        <p:spPr>
          <a:xfrm>
            <a:off x="5629910" y="5732145"/>
            <a:ext cx="5364480" cy="1938020"/>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铜和装置中的氧气反应，生成氧化铜固体，装置内的气体冷却到室温时注射器内减少的体积即为装置内氧气的体积，氧气的体积与反应前装置内的总体积之比即为氧气的含量</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773884" y="306477"/>
            <a:ext cx="1885950" cy="676275"/>
          </a:xfrm>
          <a:prstGeom prst="rect">
            <a:avLst/>
          </a:prstGeom>
        </p:spPr>
      </p:pic>
      <p:sp>
        <p:nvSpPr>
          <p:cNvPr id="6" name="文本框 5"/>
          <p:cNvSpPr txBox="1"/>
          <p:nvPr/>
        </p:nvSpPr>
        <p:spPr>
          <a:xfrm>
            <a:off x="704034" y="1357720"/>
            <a:ext cx="10506075" cy="1291590"/>
          </a:xfrm>
          <a:prstGeom prst="rect">
            <a:avLst/>
          </a:prstGeom>
          <a:noFill/>
        </p:spPr>
        <p:txBody>
          <a:bodyPr wrap="square" rtlCol="0">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【继续探究】（4）运用上述思维模型，小科又设计了图乙的实验装置，其“测定空气中氧气含量”</a:t>
            </a:r>
            <a:r>
              <a:rPr sz="2400" b="1" smtClean="0">
                <a:latin typeface="宋体" panose="02010600030101010101" pitchFamily="2" charset="-122"/>
                <a:ea typeface="宋体" panose="02010600030101010101" pitchFamily="2" charset="-122"/>
                <a:cs typeface="宋体" panose="02010600030101010101" pitchFamily="2" charset="-122"/>
              </a:rPr>
              <a:t>的原理是</a:t>
            </a:r>
            <a:r>
              <a:rPr lang="en-US" sz="2400" b="1" u="sng" smtClean="0">
                <a:latin typeface="宋体" panose="02010600030101010101" pitchFamily="2" charset="-122"/>
                <a:ea typeface="宋体" panose="02010600030101010101" pitchFamily="2" charset="-122"/>
                <a:cs typeface="宋体" panose="02010600030101010101" pitchFamily="2" charset="-122"/>
              </a:rPr>
              <a:t>                                     </a:t>
            </a:r>
            <a:r>
              <a:rPr sz="2400" b="1">
                <a:latin typeface="宋体" panose="02010600030101010101" pitchFamily="2" charset="-122"/>
                <a:ea typeface="宋体" panose="02010600030101010101" pitchFamily="2" charset="-122"/>
                <a:cs typeface="宋体" panose="02010600030101010101" pitchFamily="2" charset="-122"/>
              </a:rPr>
              <a:t>。</a:t>
            </a:r>
            <a:endParaRPr sz="2000">
              <a:latin typeface="宋体" panose="02010600030101010101" pitchFamily="2" charset="-122"/>
              <a:ea typeface="宋体" panose="02010600030101010101" pitchFamily="2" charset="-122"/>
              <a:cs typeface="宋体" panose="02010600030101010101" pitchFamily="2" charset="-122"/>
            </a:endParaRPr>
          </a:p>
        </p:txBody>
      </p:sp>
      <p:sp>
        <p:nvSpPr>
          <p:cNvPr id="8" name="文本框 7"/>
          <p:cNvSpPr txBox="1"/>
          <p:nvPr/>
        </p:nvSpPr>
        <p:spPr>
          <a:xfrm>
            <a:off x="5419725" y="2116455"/>
            <a:ext cx="5714365" cy="1938020"/>
          </a:xfrm>
          <a:prstGeom prst="rect">
            <a:avLst/>
          </a:prstGeom>
          <a:solidFill>
            <a:schemeClr val="accent1">
              <a:lumMod val="20000"/>
              <a:lumOff val="80000"/>
            </a:schemeClr>
          </a:solidFill>
          <a:effectLst>
            <a:softEdge rad="317500"/>
          </a:effectLst>
        </p:spPr>
        <p:txBody>
          <a:bodyPr wrap="square" rtlCol="0" anchor="t">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rPr>
              <a:t>铜和装置中的氧气反应，生成氧化铜固体，装置内的气体冷却到室温时注射器内减少的体积即为装置内氧气的体积，氧气的体积与反应前装置内的总体积之比即为氧气的含量</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8.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9.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0.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1.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2.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3.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4.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5.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6.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7.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8.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KSO_WM_BEAUTIFY_FLAG" val="#wm#"/>
  <p:tag name="KSO_WM_TEMPLATE_CATEGORY" val="custom"/>
  <p:tag name="KSO_WM_TEMPLATE_INDEX" val="20205176"/>
</p:tagLst>
</file>

<file path=ppt/tags/tag30.xml><?xml version="1.0" encoding="utf-8"?>
<p:tagLst xmlns:p="http://schemas.openxmlformats.org/presentationml/2006/main">
  <p:tag name="KSO_WM_BEAUTIFY_FLAG" val="#wm#"/>
  <p:tag name="KSO_WM_TEMPLATE_CATEGORY" val="custom"/>
  <p:tag name="KSO_WM_TEMPLATE_INDEX" val="20205176"/>
</p:tagLst>
</file>

<file path=ppt/tags/tag31.xml><?xml version="1.0" encoding="utf-8"?>
<p:tagLst xmlns:p="http://schemas.openxmlformats.org/presentationml/2006/main">
  <p:tag name="KSO_WM_BEAUTIFY_FLAG" val="#wm#"/>
  <p:tag name="KSO_WM_TEMPLATE_CATEGORY" val="custom"/>
  <p:tag name="KSO_WM_TEMPLATE_INDEX" val="20205176"/>
</p:tagLst>
</file>

<file path=ppt/tags/tag32.xml><?xml version="1.0" encoding="utf-8"?>
<p:tagLst xmlns:p="http://schemas.openxmlformats.org/presentationml/2006/main">
  <p:tag name="KSO_WM_BEAUTIFY_FLAG" val="#wm#"/>
  <p:tag name="KSO_WM_TEMPLATE_CATEGORY" val="custom"/>
  <p:tag name="KSO_WM_TEMPLATE_INDEX" val="20205176"/>
</p:tagLst>
</file>

<file path=ppt/tags/tag33.xml><?xml version="1.0" encoding="utf-8"?>
<p:tagLst xmlns:p="http://schemas.openxmlformats.org/presentationml/2006/main">
  <p:tag name="KSO_WM_BEAUTIFY_FLAG" val="#wm#"/>
  <p:tag name="KSO_WM_TEMPLATE_CATEGORY" val="custom"/>
  <p:tag name="KSO_WM_TEMPLATE_INDEX" val="20205176"/>
</p:tagLst>
</file>

<file path=ppt/tags/tag34.xml><?xml version="1.0" encoding="utf-8"?>
<p:tagLst xmlns:p="http://schemas.openxmlformats.org/presentationml/2006/main">
  <p:tag name="KSO_WM_BEAUTIFY_FLAG" val="#wm#"/>
  <p:tag name="KSO_WM_TEMPLATE_CATEGORY" val="custom"/>
  <p:tag name="KSO_WM_TEMPLATE_INDEX" val="20205176"/>
</p:tagLst>
</file>

<file path=ppt/tags/tag35.xml><?xml version="1.0" encoding="utf-8"?>
<p:tagLst xmlns:p="http://schemas.openxmlformats.org/presentationml/2006/main">
  <p:tag name="KSO_WM_BEAUTIFY_FLAG" val="#wm#"/>
  <p:tag name="KSO_WM_TEMPLATE_CATEGORY" val="custom"/>
  <p:tag name="KSO_WM_TEMPLATE_INDEX" val="20205176"/>
</p:tagLst>
</file>

<file path=ppt/tags/tag36.xml><?xml version="1.0" encoding="utf-8"?>
<p:tagLst xmlns:p="http://schemas.openxmlformats.org/presentationml/2006/main">
  <p:tag name="KSO_WM_BEAUTIFY_FLAG" val="#wm#"/>
  <p:tag name="KSO_WM_TEMPLATE_CATEGORY" val="custom"/>
  <p:tag name="KSO_WM_TEMPLATE_INDEX" val="20205176"/>
</p:tagLst>
</file>

<file path=ppt/tags/tag37.xml><?xml version="1.0" encoding="utf-8"?>
<p:tagLst xmlns:p="http://schemas.openxmlformats.org/presentationml/2006/main">
  <p:tag name="KSO_WM_BEAUTIFY_FLAG" val="#wm#"/>
  <p:tag name="KSO_WM_TEMPLATE_CATEGORY" val="custom"/>
  <p:tag name="KSO_WM_TEMPLATE_INDEX" val="20205176"/>
</p:tagLst>
</file>

<file path=ppt/tags/tag38.xml><?xml version="1.0" encoding="utf-8"?>
<p:tagLst xmlns:p="http://schemas.openxmlformats.org/presentationml/2006/main">
  <p:tag name="KSO_WM_BEAUTIFY_FLAG" val="#wm#"/>
  <p:tag name="KSO_WM_TEMPLATE_CATEGORY" val="custom"/>
  <p:tag name="KSO_WM_TEMPLATE_INDEX" val="20205176"/>
</p:tagLst>
</file>

<file path=ppt/tags/tag39.xml><?xml version="1.0" encoding="utf-8"?>
<p:tagLst xmlns:p="http://schemas.openxmlformats.org/presentationml/2006/main">
  <p:tag name="KSO_WM_BEAUTIFY_FLAG" val="#wm#"/>
  <p:tag name="KSO_WM_TEMPLATE_CATEGORY" val="custom"/>
  <p:tag name="KSO_WM_TEMPLATE_INDEX" val="20205176"/>
</p:tagLst>
</file>

<file path=ppt/tags/tag40.xml><?xml version="1.0" encoding="utf-8"?>
<p:tagLst xmlns:p="http://schemas.openxmlformats.org/presentationml/2006/main">
  <p:tag name="KSO_WM_BEAUTIFY_FLAG" val="#wm#"/>
  <p:tag name="KSO_WM_TEMPLATE_CATEGORY" val="custom"/>
  <p:tag name="KSO_WM_TEMPLATE_INDEX" val="20205176"/>
</p:tagLst>
</file>

<file path=ppt/tags/tag41.xml><?xml version="1.0" encoding="utf-8"?>
<p:tagLst xmlns:p="http://schemas.openxmlformats.org/presentationml/2006/main">
  <p:tag name="KSO_WM_BEAUTIFY_FLAG" val="#wm#"/>
  <p:tag name="KSO_WM_TEMPLATE_CATEGORY" val="custom"/>
  <p:tag name="KSO_WM_TEMPLATE_INDEX" val="20205176"/>
</p:tagLst>
</file>

<file path=ppt/tags/tag42.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204</Paragraphs>
  <Slides>40</Slides>
  <Notes>12</Notes>
  <TotalTime>0</TotalTime>
  <HiddenSlides>0</HiddenSlides>
  <MMClips>0</MMClips>
  <ScaleCrop>0</ScaleCrop>
  <HeadingPairs>
    <vt:vector baseType="variant" size="4">
      <vt:variant>
        <vt:lpstr>Theme</vt:lpstr>
      </vt:variant>
      <vt:variant>
        <vt:i4>1</vt:i4>
      </vt:variant>
      <vt:variant>
        <vt:lpstr>Slide Titles</vt:lpstr>
      </vt:variant>
      <vt:variant>
        <vt:i4>40</vt:i4>
      </vt:variant>
    </vt:vector>
  </HeadingPairs>
  <TitlesOfParts>
    <vt:vector baseType="lpstr" size="41">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239</cp:revision>
  <dcterms:created xsi:type="dcterms:W3CDTF">2019-06-19T02:08:00Z</dcterms:created>
  <dcterms:modified xsi:type="dcterms:W3CDTF">2021-10-21T01:14:16Z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9B44B1C442984AD9A92A81A1D4B956F6</vt:lpwstr>
  </property>
  <property fmtid="{D5CDD505-2E9C-101B-9397-08002B2CF9AE}" pid="3" name="KSOProductBuildVer">
    <vt:lpwstr>2052-11.1.0.11365</vt:lpwstr>
  </property>
</Properties>
</file>