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24" r:id="rId1"/>
    <p:sldMasterId id="2147492261" r:id="rId2"/>
  </p:sldMasterIdLst>
  <p:notesMasterIdLst>
    <p:notesMasterId r:id="rId3"/>
  </p:notesMasterIdLst>
  <p:sldIdLst>
    <p:sldId id="4194" r:id="rId4"/>
    <p:sldId id="4198" r:id="rId5"/>
    <p:sldId id="4201" r:id="rId6"/>
    <p:sldId id="4204" r:id="rId7"/>
    <p:sldId id="4207" r:id="rId8"/>
    <p:sldId id="4210" r:id="rId9"/>
    <p:sldId id="4213" r:id="rId10"/>
    <p:sldId id="4216" r:id="rId11"/>
    <p:sldId id="4219" r:id="rId12"/>
    <p:sldId id="4222" r:id="rId13"/>
    <p:sldId id="4225" r:id="rId14"/>
    <p:sldId id="4228" r:id="rId15"/>
    <p:sldId id="4231" r:id="rId16"/>
    <p:sldId id="4234" r:id="rId17"/>
    <p:sldId id="4237" r:id="rId18"/>
    <p:sldId id="4240" r:id="rId19"/>
    <p:sldId id="4243" r:id="rId20"/>
    <p:sldId id="4246" r:id="rId21"/>
    <p:sldId id="4249" r:id="rId22"/>
    <p:sldId id="4252" r:id="rId23"/>
    <p:sldId id="4255" r:id="rId24"/>
    <p:sldId id="4258" r:id="rId25"/>
    <p:sldId id="4261" r:id="rId26"/>
    <p:sldId id="4264" r:id="rId27"/>
    <p:sldId id="4267" r:id="rId28"/>
    <p:sldId id="4270" r:id="rId29"/>
    <p:sldId id="4273" r:id="rId30"/>
    <p:sldId id="42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25" r:id="rId1"/>
    <p:sldLayoutId id="2147492226" r:id="rId2"/>
    <p:sldLayoutId id="2147492227" r:id="rId3"/>
    <p:sldLayoutId id="2147492228" r:id="rId4"/>
    <p:sldLayoutId id="2147492229" r:id="rId5"/>
    <p:sldLayoutId id="2147492230" r:id="rId6"/>
    <p:sldLayoutId id="2147492231" r:id="rId7"/>
    <p:sldLayoutId id="2147492232" r:id="rId8"/>
    <p:sldLayoutId id="2147492233" r:id="rId9"/>
    <p:sldLayoutId id="2147492234" r:id="rId10"/>
    <p:sldLayoutId id="21474922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62" r:id="rId1"/>
    <p:sldLayoutId id="2147492263" r:id="rId2"/>
    <p:sldLayoutId id="2147492264" r:id="rId3"/>
    <p:sldLayoutId id="2147492265" r:id="rId4"/>
    <p:sldLayoutId id="2147492266" r:id="rId5"/>
    <p:sldLayoutId id="2147492267" r:id="rId6"/>
    <p:sldLayoutId id="2147492268" r:id="rId7"/>
    <p:sldLayoutId id="2147492269" r:id="rId8"/>
    <p:sldLayoutId id="2147492270" r:id="rId9"/>
    <p:sldLayoutId id="2147492271" r:id="rId10"/>
    <p:sldLayoutId id="21474922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tags" Target="../tags/tag371.xml"/><Relationship Id="rId22" Type="http://schemas.openxmlformats.org/officeDocument/2006/relationships/tags" Target="../tags/tag372.xml"/><Relationship Id="rId23" Type="http://schemas.openxmlformats.org/officeDocument/2006/relationships/tags" Target="../tags/tag373.xml"/><Relationship Id="rId24" Type="http://schemas.openxmlformats.org/officeDocument/2006/relationships/tags" Target="../tags/tag374.xml"/><Relationship Id="rId25" Type="http://schemas.openxmlformats.org/officeDocument/2006/relationships/tags" Target="../tags/tag375.xml"/><Relationship Id="rId26" Type="http://schemas.openxmlformats.org/officeDocument/2006/relationships/tags" Target="../tags/tag376.xml"/><Relationship Id="rId27" Type="http://schemas.openxmlformats.org/officeDocument/2006/relationships/tags" Target="../tags/tag377.xml"/><Relationship Id="rId28" Type="http://schemas.openxmlformats.org/officeDocument/2006/relationships/tags" Target="../tags/tag378.xml"/><Relationship Id="rId29" Type="http://schemas.openxmlformats.org/officeDocument/2006/relationships/tags" Target="../tags/tag37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2024年金融业数字化支付解决方案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数字化支付解决方案的背景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数字化支付解决方案的核心技术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数字化支付解决方案的应用场景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数字化支付解决方案的实施步骤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数字化支付解决方案的未来展望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数字化支付解决方案的背景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金融业的发展趋势</a:t>
            </a:r>
            <a:endParaRPr altLang="en-US" lang="zh-CN"/>
          </a:p>
        </p:txBody>
      </p:sp>
      <p:sp>
        <p:nvSpPr>
          <p:cNvPr id="10488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金融科技的不断创新和普及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数字化支付的迅猛发展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金融业对数字化转型的迫切需求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客户对便捷、安全、高效的金融服务的需求日益增长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数字化支付的必要性</a:t>
            </a:r>
            <a:endParaRPr altLang="en-US" lang="zh-CN"/>
          </a:p>
        </p:txBody>
      </p:sp>
      <p:sp>
        <p:nvSpPr>
          <p:cNvPr id="10489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传统支付方式的局限性：如效率低下、成本高昂、安全性不足等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数字化支付的优势：如便捷、高效、安全、低成本等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数字化支付的市场需求：随着互联网和移动设备的普及，消费者对便捷支付的需求日益增长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数字化支付的发展趋势：未来将有更多的企业和个人采用数字化支付方式，数字化支付将成为主流支付方式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传统支付方式的局限性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传统支付方式的安全性较低，容易受到欺诈和盗窃的威胁。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传统支付方式的用户体验较差，需要用户提供多种信息，且操作复杂。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受限于时间和空间，传统支付方式无法随时随地进行交易。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传统支付方式的效率低下，需要经过多个环节，时间长，成本高。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数字化支付的优势</a:t>
            </a:r>
            <a:endParaRPr altLang="en-US" lang="zh-CN"/>
          </a:p>
        </p:txBody>
      </p:sp>
      <p:sp>
        <p:nvSpPr>
          <p:cNvPr id="10490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提高安全性：采用加密技术和安全认证，保障交易安全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高效便捷：不受时空限制，随时随地完成支付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降低成本：减少现金和支票的处理成本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丰富的数据分析：提供大量用户交易数据，便于分析和营销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数字化支付解决方案的核心技术</a:t>
            </a:r>
            <a:endParaRPr altLang="en-US" lang="zh-CN"/>
          </a:p>
        </p:txBody>
      </p:sp>
      <p:sp>
        <p:nvSpPr>
          <p:cNvPr id="10490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</a:t>
            </a:r>
            <a:endParaRPr altLang="en-US" lang="zh-CN"/>
          </a:p>
        </p:txBody>
      </p:sp>
      <p:sp>
        <p:nvSpPr>
          <p:cNvPr id="10490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定义：区块链是一种分布式数据库，通过加密技术保证交易的安全性和匿名性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特点：去中心化、可追溯、不可篡改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在金融业的应用：数字货币、跨境支付、贸易融资等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优势：提高交易速度、降低交易成本、增强交易的透明度和安全性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大数据分析</a:t>
            </a:r>
            <a:endParaRPr altLang="en-US" lang="zh-CN"/>
          </a:p>
        </p:txBody>
      </p:sp>
      <p:sp>
        <p:nvSpPr>
          <p:cNvPr id="1049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数据采集：从各种渠道获取海量数据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数据存储：高效、安全地存储和处理数据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数据处理：清洗、整合、分析数据，提取有价值的信息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数据应用：将数据分析结果应用于金融业务，提高决策效率和风险控制能力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机器学习：通过大量数据训练模型，实现自动化决策和预测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自然语言处理：让计算机理解人类语言，提升人机交互体验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计算机视觉：利用图像识别技术进行身份验证和风险管理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语音识别：将语音转化为文字，方便信息录入和分析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核心技术：虚拟化技术、分布式计算、网格计算、软件即服务（SaaS）、平台即服务（PaaS）、基础设施即服务（IaaS）等。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定义：云计算是一种基于互联网的计算方式，通过这种方式，共享的软硬件资源和信息可以按需提供给计算机和其他设备。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应用场景：金融业数字化支付解决方案中，云计算技术可以提供高效、安全、可靠的数据存储和处理服务，支持大规模并发交易处理，提高支付效率。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优势：云计算技术可以实现资源池化、弹性伸缩、高可用性和容灾备份等功能，为金融业数字化支付解决方案提供强大的技术支撑。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数字化支付解决方案的应用场景</a:t>
            </a:r>
            <a:endParaRPr altLang="en-US" lang="zh-CN"/>
          </a:p>
        </p:txBody>
      </p:sp>
      <p:sp>
        <p:nvSpPr>
          <p:cNvPr id="10493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跨境支付</a:t>
            </a:r>
            <a:endParaRPr altLang="en-US" lang="zh-CN"/>
          </a:p>
        </p:txBody>
      </p:sp>
      <p:sp>
        <p:nvSpPr>
          <p:cNvPr id="10493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跨境支付是数字化支付解决方案的重要应用场景之一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数字化支付解决方案能够提供高效、安全、便捷的跨境支付服务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跨境支付需要满足不同国家和地区的监管要求，数字化支付解决方案能够灵活应对各种监管要求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随着全球电商市场的快速发展，跨境支付需求不断增长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移动支付</a:t>
            </a:r>
            <a:endParaRPr altLang="en-US" lang="zh-CN"/>
          </a:p>
        </p:txBody>
      </p:sp>
      <p:sp>
        <p:nvSpPr>
          <p:cNvPr id="10494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优势：便捷、高效、安全、跨地域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适用场景：线上购物、线下扫码、转账汇款等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技术支持：移动网络、智能终端、安全认证等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发展趋势：与金融科技深度融合，不断创新和优化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电子钱包</a:t>
            </a:r>
            <a:endParaRPr altLang="en-US" lang="zh-CN"/>
          </a:p>
        </p:txBody>
      </p:sp>
      <p:sp>
        <p:nvSpPr>
          <p:cNvPr id="10494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优势：方便快捷、安全可靠、节省时间和成本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定义：电子钱包是一种数字化支付工具，可以用于在线购物和移动支付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应用场景：在线购物、移动支付、公共交通、餐饮、超市等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未来发展：随着数字化技术的不断发展，电子钱包的应用场景将越来越广泛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虚拟货币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优势：去中心化、安全性高、交易速度快、全球覆盖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定义：虚拟货币是一种基于区块链技术的数字资产，可以在互联网上自由流通和交易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应用场景：跨境支付、在线游戏、数字广告等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未来发展：随着区块链技术的不断成熟，虚拟货币的应用场景将更加广泛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数字化支付解决方案的实施步骤</a:t>
            </a:r>
            <a:endParaRPr altLang="en-US" lang="zh-CN"/>
          </a:p>
        </p:txBody>
      </p:sp>
      <p:sp>
        <p:nvSpPr>
          <p:cNvPr id="104958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需求分析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了解客户需求：通过市场调研和访谈，深入了解客户对数字化支付解决方案的需求和期望。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制定解决方案：根据需求分析和业务流程分析，制定符合客户需求的数字化支付解决方案。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方案实施与优化：按照解决方案进行实施，并根据实际运行情况进行优化和调整。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分析业务流程：梳理客户的业务流程，找出需要数字化优化的环节和痛点。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系统设计</a:t>
            </a:r>
            <a:endParaRPr altLang="en-US" lang="zh-CN"/>
          </a:p>
        </p:txBody>
      </p:sp>
      <p:sp>
        <p:nvSpPr>
          <p:cNvPr id="10496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需求分析：明确数字化支付的需求和目标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系统架构设计：构建稳定、高效的系统架构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功能模块设计：设计满足需求的各个功能模块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数据库设计：合理规划数据库结构，确保数据安全可靠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技术实现</a:t>
            </a:r>
            <a:endParaRPr altLang="en-US" lang="zh-CN"/>
          </a:p>
        </p:txBody>
      </p:sp>
      <p:sp>
        <p:nvSpPr>
          <p:cNvPr id="10497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移动支付：支持多种支付方式，包括二维码、NFC等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建立支付平台：集成银行系统，实现跨行转账、支付等功能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数据加密：采用高级加密算法，确保交易数据的安全性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智能风控：实时监测交易数据，预防欺诈行为的发生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测试与上线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性能测试：确保系统在高并发下的性能表现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测试环境搭建：模拟真实支付场景，确保系统稳定性和安全性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功能测试：验证所有支付功能是否正常，符合预期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上线准备：数据迁移、备份、应急预案制定等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数字化支付解决方案的未来展望</a:t>
            </a:r>
            <a:endParaRPr altLang="en-US" lang="zh-CN"/>
          </a:p>
        </p:txBody>
      </p:sp>
      <p:sp>
        <p:nvSpPr>
          <p:cNvPr id="10498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人工智能和大数据技术将进一步优化支付流程和风险管理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物联网和移动支付技术将推动无接触式支付的普及和发展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云计算技术将为金融业提供更高效、灵活的支付处理和数据存储解决方案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区块链技术将在保障支付安全和透明度方面发挥重要作用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制定数据保护和隐私政策，确保用户信息安全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推动行业合规发展，防止金融风险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制定统一的数字化支付标准，促进不同支付方式的互操作性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建立完善的支付安全规范，保障用户资金安全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安全性与隐私保护</a:t>
            </a:r>
            <a:endParaRPr altLang="en-US" lang="zh-CN"/>
          </a:p>
        </p:txBody>
      </p:sp>
      <p:sp>
        <p:nvSpPr>
          <p:cNvPr id="10500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强化数据加密技术，确保支付信息的安全传输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完善用户隐私保护法规，规范企业数据收集和使用行为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引入人工智能技术进行风险识别和预警，提高风险防范能力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建立多层安全防护体系，预防网络攻击和数据泄露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跨界合作与共赢</a:t>
            </a:r>
            <a:endParaRPr altLang="en-US" lang="zh-CN"/>
          </a:p>
        </p:txBody>
      </p:sp>
      <p:sp>
        <p:nvSpPr>
          <p:cNvPr id="1050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金融业与科技企业深度合作，共同研发新型数字化支付解决方案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跨界合作将促进金融业与相关产业的融合，实现互利共赢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未来数字化支付解决方案将更加注重跨界合作，以提供更高效、便捷的支付体验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跨界合作将为金融业带来更多创新机会和商业价值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16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6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2024-01-05T06:07:37Z</dcterms:created>
  <dcterms:modified xsi:type="dcterms:W3CDTF">2024-01-05T06:07:37Z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9216f97b76084db0bc32e0e92596eb35_21</vt:lpwstr>
  </property>
</Properties>
</file>