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773" r:id="rId1"/>
    <p:sldMasterId id="2147486810" r:id="rId2"/>
  </p:sldMasterIdLst>
  <p:notesMasterIdLst>
    <p:notesMasterId r:id="rId3"/>
  </p:notesMasterIdLst>
  <p:sldIdLst>
    <p:sldId id="1611" r:id="rId4"/>
    <p:sldId id="1616" r:id="rId5"/>
    <p:sldId id="1620" r:id="rId6"/>
    <p:sldId id="1623" r:id="rId7"/>
    <p:sldId id="1626" r:id="rId8"/>
    <p:sldId id="1629" r:id="rId9"/>
    <p:sldId id="1632" r:id="rId10"/>
    <p:sldId id="1635" r:id="rId11"/>
    <p:sldId id="1638" r:id="rId12"/>
    <p:sldId id="1641" r:id="rId13"/>
    <p:sldId id="1644" r:id="rId14"/>
    <p:sldId id="1647" r:id="rId15"/>
    <p:sldId id="1650" r:id="rId16"/>
    <p:sldId id="1653" r:id="rId17"/>
    <p:sldId id="1656" r:id="rId18"/>
    <p:sldId id="1659" r:id="rId19"/>
    <p:sldId id="1662" r:id="rId20"/>
    <p:sldId id="1665" r:id="rId21"/>
    <p:sldId id="1668" r:id="rId22"/>
    <p:sldId id="1671" r:id="rId23"/>
    <p:sldId id="1674" r:id="rId24"/>
    <p:sldId id="1677" r:id="rId25"/>
    <p:sldId id="1680" r:id="rId26"/>
    <p:sldId id="1683" r:id="rId27"/>
    <p:sldId id="1687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8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image" Target="../media/image3.png"/><Relationship Id="rId11" Type="http://schemas.openxmlformats.org/officeDocument/2006/relationships/tags" Target="../tags/tag8.xml"/><Relationship Id="rId12" Type="http://schemas.openxmlformats.org/officeDocument/2006/relationships/image" Target="../media/image4.png"/><Relationship Id="rId13" Type="http://schemas.openxmlformats.org/officeDocument/2006/relationships/tags" Target="../tags/tag9.xml"/><Relationship Id="rId14" Type="http://schemas.openxmlformats.org/officeDocument/2006/relationships/tags" Target="../tags/tag10.xml"/><Relationship Id="rId15" Type="http://schemas.openxmlformats.org/officeDocument/2006/relationships/tags" Target="../tags/tag11.xml"/><Relationship Id="rId16" Type="http://schemas.openxmlformats.org/officeDocument/2006/relationships/tags" Target="../tags/tag12.xml"/><Relationship Id="rId17" Type="http://schemas.openxmlformats.org/officeDocument/2006/relationships/tags" Target="../tags/tag13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1.pn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1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1.pn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image" Target="../media/image5.png"/><Relationship Id="rId9" Type="http://schemas.openxmlformats.org/officeDocument/2006/relationships/tags" Target="../tags/tag34.xml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1.pn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image" Target="../media/image1.png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1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tags" Target="../tags/tag59.xml"/><Relationship Id="rId7" Type="http://schemas.openxmlformats.org/officeDocument/2006/relationships/tags" Target="../tags/tag60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image" Target="../media/image1.png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1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tags" Target="../tags/tag71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image" Target="../media/image1.png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image" Target="../media/image1.png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image" Target="../media/image6.png"/><Relationship Id="rId8" Type="http://schemas.openxmlformats.org/officeDocument/2006/relationships/tags" Target="../tags/tag84.xml"/><Relationship Id="rId9" Type="http://schemas.openxmlformats.org/officeDocument/2006/relationships/image" Target="../media/image3.png"/><Relationship Id="rId10" Type="http://schemas.openxmlformats.org/officeDocument/2006/relationships/tags" Target="../tags/tag85.xml"/><Relationship Id="rId11" Type="http://schemas.openxmlformats.org/officeDocument/2006/relationships/tags" Target="../tags/tag86.xml"/><Relationship Id="rId12" Type="http://schemas.openxmlformats.org/officeDocument/2006/relationships/tags" Target="../tags/tag87.xml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7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68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0" name="椭圆 15"/>
          <p:cNvSpPr/>
          <p:nvPr>
            <p:custDataLst>
              <p:tags r:id="rId4"/>
            </p:custDataLst>
          </p:nvPr>
        </p:nvSpPr>
        <p:spPr>
          <a:xfrm>
            <a:off x="9721215" y="1270"/>
            <a:ext cx="2416810" cy="215963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2" name="椭圆 10"/>
          <p:cNvSpPr/>
          <p:nvPr>
            <p:custDataLst>
              <p:tags r:id="rId5"/>
            </p:custDataLst>
          </p:nvPr>
        </p:nvSpPr>
        <p:spPr>
          <a:xfrm rot="20622537">
            <a:off x="2338705" y="2000885"/>
            <a:ext cx="7515225" cy="2039620"/>
          </a:xfrm>
          <a:prstGeom prst="ellipse"/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57" name="图形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/>
        </p:spPr>
      </p:pic>
      <p:sp>
        <p:nvSpPr>
          <p:cNvPr id="1048674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8"/>
            </p:custDataLst>
          </p:nvPr>
        </p:nvSpPr>
        <p:spPr>
          <a:xfrm>
            <a:off x="1551940" y="1732280"/>
            <a:ext cx="9091295" cy="2182495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pic>
        <p:nvPicPr>
          <p:cNvPr id="2097159" name="图形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/>
        </p:spPr>
      </p:pic>
      <p:pic>
        <p:nvPicPr>
          <p:cNvPr id="2097161" name="图形 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663241" y="594019"/>
            <a:ext cx="228600" cy="228600"/>
          </a:xfrm>
          <a:prstGeom prst="rect"/>
        </p:spPr>
      </p:pic>
      <p:sp>
        <p:nvSpPr>
          <p:cNvPr id="1048676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18160" y="5792470"/>
            <a:ext cx="2536825" cy="69977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8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1551940" y="3914775"/>
            <a:ext cx="8883015" cy="7747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500" strike="noStrike" u="none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6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8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90" name="任意多边形: 形状 37"/>
          <p:cNvSpPr/>
          <p:nvPr>
            <p:custDataLst>
              <p:tags r:id="rId5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7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98" name="椭圆 22"/>
          <p:cNvSpPr/>
          <p:nvPr>
            <p:custDataLst>
              <p:tags r:id="rId3"/>
            </p:custDataLst>
          </p:nvPr>
        </p:nvSpPr>
        <p:spPr>
          <a:xfrm>
            <a:off x="10795" y="3653790"/>
            <a:ext cx="3129915" cy="3204210"/>
          </a:xfrm>
          <a:prstGeom prst="ellipse"/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1048700" name="内容占位符 6"/>
          <p:cNvSpPr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820490" y="1561381"/>
            <a:ext cx="10248193" cy="4246963"/>
          </a:xfrm>
          <a:prstGeom prst="rect"/>
        </p:spPr>
        <p:txBody>
          <a:bodyPr/>
          <a:p>
            <a:pPr algn="ctr"/>
            <a:endParaRPr altLang="en-US" dirty="0" lang="zh-CN"/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820489" y="734130"/>
            <a:ext cx="10248193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6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0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0" name="椭圆 9"/>
          <p:cNvSpPr/>
          <p:nvPr>
            <p:custDataLst>
              <p:tags r:id="rId3"/>
            </p:custDataLst>
          </p:nvPr>
        </p:nvSpPr>
        <p:spPr>
          <a:xfrm>
            <a:off x="635" y="2720975"/>
            <a:ext cx="4062095" cy="4137025"/>
          </a:xfrm>
          <a:prstGeom prst="ellipse"/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12" name="椭圆 8"/>
          <p:cNvSpPr/>
          <p:nvPr>
            <p:custDataLst>
              <p:tags r:id="rId4"/>
            </p:custDataLst>
          </p:nvPr>
        </p:nvSpPr>
        <p:spPr>
          <a:xfrm>
            <a:off x="9669780" y="635"/>
            <a:ext cx="2522855" cy="234886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节编号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2014220" y="2289811"/>
            <a:ext cx="2496820" cy="2117724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600" i="0" kern="1200" kumimoji="0" lang="en-US" noProof="1" normalizeH="0" spc="0" strike="noStrike" u="none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2" hasCustomPrompt="1"/>
            <p:custDataLst>
              <p:tags r:id="rId6"/>
            </p:custDataLst>
          </p:nvPr>
        </p:nvSpPr>
        <p:spPr>
          <a:xfrm>
            <a:off x="4511040" y="2289810"/>
            <a:ext cx="3531235" cy="21170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 cstate="print"/>
          <a:stretch>
            <a:fillRect/>
          </a:stretch>
        </p:blipFill>
        <p:spPr>
          <a:xfrm>
            <a:off x="8205136" y="3207049"/>
            <a:ext cx="2155313" cy="352463"/>
          </a:xfrm>
          <a:prstGeom prst="rect"/>
        </p:spPr>
      </p:pic>
      <p:sp>
        <p:nvSpPr>
          <p:cNvPr id="104871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2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5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8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40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正文"/>
          <p:cNvSpPr txBox="1">
            <a:spLocks noGrp="1"/>
          </p:cNvSpPr>
          <p:nvPr>
            <p:ph idx="3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56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5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77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76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8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86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96" name="椭圆 11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70785" cy="215963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8" name="任意多边形: 形状 37"/>
          <p:cNvSpPr/>
          <p:nvPr>
            <p:custDataLst>
              <p:tags r:id="rId4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椭圆 9"/>
          <p:cNvSpPr/>
          <p:nvPr>
            <p:custDataLst>
              <p:tags r:id="rId5"/>
            </p:custDataLst>
          </p:nvPr>
        </p:nvSpPr>
        <p:spPr>
          <a:xfrm rot="20622537">
            <a:off x="2338705" y="2000885"/>
            <a:ext cx="7515225" cy="2039620"/>
          </a:xfrm>
          <a:prstGeom prst="ellipse"/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85" name="图形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/>
        </p:spPr>
      </p:pic>
      <p:pic>
        <p:nvPicPr>
          <p:cNvPr id="2097187" name="图形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/>
        </p:spPr>
      </p:pic>
      <p:sp>
        <p:nvSpPr>
          <p:cNvPr id="1048802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1525270" y="1951355"/>
            <a:ext cx="9239250" cy="214630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4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518160" y="5717540"/>
            <a:ext cx="2536825" cy="81280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0.xml"/><Relationship Id="rId13" Type="http://schemas.openxmlformats.org/officeDocument/2006/relationships/image" Target="../media/image1.png"/><Relationship Id="rId14" Type="http://schemas.openxmlformats.org/officeDocument/2006/relationships/tags" Target="../tags/tag91.xml"/><Relationship Id="rId15" Type="http://schemas.openxmlformats.org/officeDocument/2006/relationships/tags" Target="../tags/tag92.xml"/><Relationship Id="rId16" Type="http://schemas.openxmlformats.org/officeDocument/2006/relationships/tags" Target="../tags/tag93.xml"/><Relationship Id="rId17" Type="http://schemas.openxmlformats.org/officeDocument/2006/relationships/tags" Target="../tags/tag94.xml"/><Relationship Id="rId18" Type="http://schemas.openxmlformats.org/officeDocument/2006/relationships/tags" Target="../tags/tag95.xml"/><Relationship Id="rId19" Type="http://schemas.openxmlformats.org/officeDocument/2006/relationships/tags" Target="../tags/tag96.xml"/><Relationship Id="rId20" Type="http://schemas.openxmlformats.org/officeDocument/2006/relationships/tags" Target="../tags/tag97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774" r:id="rId1"/>
    <p:sldLayoutId id="2147486775" r:id="rId2"/>
    <p:sldLayoutId id="2147486776" r:id="rId3"/>
    <p:sldLayoutId id="2147486777" r:id="rId4"/>
    <p:sldLayoutId id="2147486778" r:id="rId5"/>
    <p:sldLayoutId id="2147486779" r:id="rId6"/>
    <p:sldLayoutId id="2147486780" r:id="rId7"/>
    <p:sldLayoutId id="2147486781" r:id="rId8"/>
    <p:sldLayoutId id="2147486782" r:id="rId9"/>
    <p:sldLayoutId id="2147486783" r:id="rId10"/>
    <p:sldLayoutId id="214748678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 descr="雪地上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54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lvl="1"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lvl="2">
              <a:buChar char="●"/>
            </a:pPr>
            <a:r>
              <a:rPr altLang="en-US" lang="zh-CN"/>
              <a:t>三级</a:t>
            </a:r>
            <a:endParaRPr altLang="en-US" lang="zh-CN"/>
          </a:p>
          <a:p>
            <a:pPr lvl="3">
              <a:buFont typeface="Wingdings" panose="05000000000000000000" charset="0"/>
              <a:buChar char=""/>
            </a:pPr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811" r:id="rId1"/>
    <p:sldLayoutId id="2147486812" r:id="rId2"/>
    <p:sldLayoutId id="2147486813" r:id="rId3"/>
    <p:sldLayoutId id="2147486814" r:id="rId4"/>
    <p:sldLayoutId id="2147486815" r:id="rId5"/>
    <p:sldLayoutId id="2147486816" r:id="rId6"/>
    <p:sldLayoutId id="2147486817" r:id="rId7"/>
    <p:sldLayoutId id="2147486818" r:id="rId8"/>
    <p:sldLayoutId id="2147486819" r:id="rId9"/>
    <p:sldLayoutId id="2147486820" r:id="rId10"/>
    <p:sldLayoutId id="214748682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tags" Target="../tags/tag116.xml"/><Relationship Id="rId16" Type="http://schemas.openxmlformats.org/officeDocument/2006/relationships/tags" Target="../tags/tag117.xml"/><Relationship Id="rId17" Type="http://schemas.openxmlformats.org/officeDocument/2006/relationships/tags" Target="../tags/tag118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2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学校双减对学生创新实践培养的影响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0" name="标题 4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32" name="序号"/>
          <p:cNvSpPr txBox="1"/>
          <p:nvPr>
            <p:custDataLst>
              <p:tags r:id="rId2"/>
            </p:custDataLst>
          </p:nvPr>
        </p:nvSpPr>
        <p:spPr>
          <a:xfrm>
            <a:off x="99568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4" name="标题"/>
          <p:cNvSpPr txBox="1"/>
          <p:nvPr>
            <p:custDataLst>
              <p:tags r:id="rId3"/>
            </p:custDataLst>
          </p:nvPr>
        </p:nvSpPr>
        <p:spPr>
          <a:xfrm>
            <a:off x="105727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双减政策的背景和目的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6" name="矩形: 圆角 6"/>
          <p:cNvSpPr/>
          <p:nvPr>
            <p:custDataLst>
              <p:tags r:id="rId4"/>
            </p:custDataLst>
          </p:nvPr>
        </p:nvSpPr>
        <p:spPr>
          <a:xfrm>
            <a:off x="88265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318008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6"/>
            </p:custDataLst>
          </p:nvPr>
        </p:nvSpPr>
        <p:spPr>
          <a:xfrm>
            <a:off x="320103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双减政策对学生创新实践培养的影响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2" name="矩形: 圆角 6"/>
          <p:cNvSpPr/>
          <p:nvPr>
            <p:custDataLst>
              <p:tags r:id="rId7"/>
            </p:custDataLst>
          </p:nvPr>
        </p:nvSpPr>
        <p:spPr>
          <a:xfrm>
            <a:off x="302641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8"/>
            </p:custDataLst>
          </p:nvPr>
        </p:nvSpPr>
        <p:spPr>
          <a:xfrm>
            <a:off x="533400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9"/>
            </p:custDataLst>
          </p:nvPr>
        </p:nvSpPr>
        <p:spPr>
          <a:xfrm>
            <a:off x="534479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 fontScale="95000" lnSpcReduction="10000"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学校如何应对双减政策，加强学生创新实践培养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6"/>
          <p:cNvSpPr/>
          <p:nvPr>
            <p:custDataLst>
              <p:tags r:id="rId10"/>
            </p:custDataLst>
          </p:nvPr>
        </p:nvSpPr>
        <p:spPr>
          <a:xfrm>
            <a:off x="517017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11"/>
            </p:custDataLst>
          </p:nvPr>
        </p:nvSpPr>
        <p:spPr>
          <a:xfrm>
            <a:off x="747776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2"/>
            </p:custDataLst>
          </p:nvPr>
        </p:nvSpPr>
        <p:spPr>
          <a:xfrm>
            <a:off x="748855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 fontScale="95000"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双减政策实施中可能遇到的问题和对策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6"/>
          <p:cNvSpPr/>
          <p:nvPr>
            <p:custDataLst>
              <p:tags r:id="rId13"/>
            </p:custDataLst>
          </p:nvPr>
        </p:nvSpPr>
        <p:spPr>
          <a:xfrm>
            <a:off x="731393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4"/>
            </p:custDataLst>
          </p:nvPr>
        </p:nvSpPr>
        <p:spPr>
          <a:xfrm>
            <a:off x="9594215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5"/>
            </p:custDataLst>
          </p:nvPr>
        </p:nvSpPr>
        <p:spPr>
          <a:xfrm>
            <a:off x="9635490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 fontScale="95000"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双减政策对学生创新实践培养的长期影响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6"/>
          <p:cNvSpPr/>
          <p:nvPr>
            <p:custDataLst>
              <p:tags r:id="rId16"/>
            </p:custDataLst>
          </p:nvPr>
        </p:nvSpPr>
        <p:spPr>
          <a:xfrm>
            <a:off x="945769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PART-01</a:t>
            </a:r>
            <a:endParaRPr altLang="en-US" lang="zh-CN"/>
          </a:p>
        </p:txBody>
      </p:sp>
      <p:sp>
        <p:nvSpPr>
          <p:cNvPr id="1048902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双减政策的背景和目的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9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提出时间：2021年7月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背景：教育焦虑、学生课业负担过重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目的：减轻学生作业负担、减轻学生校外培训负担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提出文件：《关于进一步减轻义务教育阶段学生作业负担和校外培训负担的意见》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902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深化教育改革，推进素质教育发展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提高教育质量，增强学生综合素质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缓解教育焦虑，营造良好教育生态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PART-02</a:t>
            </a:r>
            <a:endParaRPr altLang="en-US" lang="zh-CN"/>
          </a:p>
        </p:txBody>
      </p:sp>
      <p:sp>
        <p:nvSpPr>
          <p:cNvPr id="1049092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双减政策对学生创新实践培养的影响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减轻学生课业负担，增加创新实践时间</a:t>
            </a:r>
            <a:endParaRPr altLang="en-US" lang="zh-CN"/>
          </a:p>
        </p:txBody>
      </p:sp>
      <p:sp>
        <p:nvSpPr>
          <p:cNvPr id="104913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提高学生自主学习能力，培养创新精神和实践能力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减少作业量，降低学习压力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增加课外活动时间，促进学生全面发展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减轻学生课业负担，增加创新实践时间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促进学校开展多样化的创新实践活动</a:t>
            </a:r>
            <a:endParaRPr altLang="en-US" lang="zh-CN"/>
          </a:p>
        </p:txBody>
      </p:sp>
      <p:sp>
        <p:nvSpPr>
          <p:cNvPr id="104921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政策推动：双减政策减轻了学生的课业负担，为学校开展更多创新实践活动提供了时间和空间。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创新实践活动的意义：通过多样化的创新实践活动，可以培养学生的创新思维和实践能力，提高学生的综合素质。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创新实践活动的形式：学校可以开展科技竞赛、创新创业项目、社会实践等活动，为学生提供更多的实践机会和平台。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创新实践活动的实施：学校需要制定具体的实施方案，确保创新实践活动的有效开展，同时需要注重活动的质量和效果。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提升学生自主创新能力</a:t>
            </a:r>
            <a:endParaRPr altLang="en-US" lang="zh-CN"/>
          </a:p>
        </p:txBody>
      </p:sp>
      <p:sp>
        <p:nvSpPr>
          <p:cNvPr id="104927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双减政策减轻了学生的课业负担，让他们有更多的时间和空间去探索自己的兴趣和爱好。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政策的实施促进了学校和家庭对创新教育的重视，为学生提供了更多参与创新实践活动的机会。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学生可以在创新实践中培养自己的问题解决能力和团队合作精神，提升自主创新能力。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双减政策有利于激发学生的创新思维和创造力，培养出更多具备创新精神的人才。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增强学生团队协作能力</a:t>
            </a:r>
            <a:endParaRPr altLang="en-US" lang="zh-CN"/>
          </a:p>
        </p:txBody>
      </p:sp>
      <p:sp>
        <p:nvSpPr>
          <p:cNvPr id="104933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4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双减政策下，学生有更多时间参与课外活动和社团组织，增强了团队协作能力。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学校在实施双减政策时，可以组织各种团队项目，让学生在实践中提升团队协作能力。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双减政策减轻了学生的课业负担，让他们有更多的时间和精力去参与团队活动，从而提升团队协作能力。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学校可以借助双减政策的契机，开展各种团队竞赛和活动，让学生在参与中提升团队协作能力。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PART-03</a:t>
            </a:r>
            <a:endParaRPr altLang="en-US" lang="zh-CN"/>
          </a:p>
        </p:txBody>
      </p:sp>
      <p:sp>
        <p:nvSpPr>
          <p:cNvPr id="1049402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7222"/>
          </a:bodyPr>
          <a:p>
            <a:r>
              <a:rPr altLang="en-US" lang="zh-CN"/>
              <a:t>学校如何应对双减政策，加强学生创新实践培养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调整课程设置，增加创新实践课程</a:t>
            </a:r>
            <a:endParaRPr altLang="en-US" lang="zh-CN"/>
          </a:p>
        </p:txBody>
      </p:sp>
      <p:sp>
        <p:nvSpPr>
          <p:cNvPr id="10494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调整课程设置：增加创新实践课程，注重培养学生的动手能力和创新思维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开展课外活动：鼓励学生参加各类科技竞赛、创新项目等活动，提供必要的支持和指导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加强校企合作：与相关企业合作，共同开展创新实践项目，为学生提供实践机会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建立创新实践基地：在学校内建立创新实践基地，为学生提供固定的实践场所和设施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加强教师培训，提升教师创新实践能力</a:t>
            </a:r>
            <a:endParaRPr altLang="en-US" lang="zh-CN"/>
          </a:p>
        </p:txBody>
      </p:sp>
      <p:sp>
        <p:nvSpPr>
          <p:cNvPr id="104951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培训内容：如何引导学生进行创新实践，培养学生的创新思维和实践能力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培训方式：线上培训、线下培训、校内培训、校外培训等多元化培训方式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培训周期：定期开展，确保教师能够持续更新教育理念和教学方法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培训效果评估：对教师进行考核，确保教师能够将所学知识运用到实际教学中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开展校企合作，拓展学生实践平台</a:t>
            </a:r>
            <a:endParaRPr altLang="en-US" lang="zh-CN"/>
          </a:p>
        </p:txBody>
      </p:sp>
      <p:sp>
        <p:nvSpPr>
          <p:cNvPr id="104956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学校借助企业资源，建设实践基地和实验室，提供更加完善的实践条件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通过校企合作，加强学校与企业的联系，促进产学研一体化发展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学校与企业合作，为学生提供实践机会和实习岗位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校企合作项目，让学生参与到企业的研发和创新项目中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鼓励学生参与竞赛和项目，提升创新能力</a:t>
            </a:r>
            <a:endParaRPr altLang="en-US" lang="zh-CN"/>
          </a:p>
        </p:txBody>
      </p:sp>
      <p:sp>
        <p:nvSpPr>
          <p:cNvPr id="10496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学校可以组织各种学科竞赛和创新创业竞赛，激发学生的兴趣和动力。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学校可以设立创新实验室和项目工作室，为学生提供实践平台和资源支持。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学校可以与企业合作，开展校企合作项目，让学生参与到实际的生产和研发过程中。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学校可以开设创新课程和讲座，提高学生的创新思维和创新能力。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PART-04</a:t>
            </a:r>
            <a:endParaRPr altLang="en-US" lang="zh-CN"/>
          </a:p>
        </p:txBody>
      </p:sp>
      <p:sp>
        <p:nvSpPr>
          <p:cNvPr id="1049688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7222"/>
          </a:bodyPr>
          <a:p>
            <a:r>
              <a:rPr altLang="en-US" lang="zh-CN"/>
              <a:t>双减政策实施中可能遇到的问题和对策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可能出现的学习效果不均问题</a:t>
            </a:r>
            <a:endParaRPr altLang="en-US" lang="zh-CN"/>
          </a:p>
        </p:txBody>
      </p:sp>
      <p:sp>
        <p:nvSpPr>
          <p:cNvPr id="10497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不同学生个体差异导致学习效果不均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家庭背景和资源影响学生的学习效果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教师教学水平和经验影响学生的学习效果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学校和班级之间的差异也会导致学习效果不均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可能引发的教育资源不均衡问题</a:t>
            </a:r>
            <a:endParaRPr altLang="en-US" lang="zh-CN"/>
          </a:p>
        </p:txBody>
      </p:sp>
      <p:sp>
        <p:nvSpPr>
          <p:cNvPr id="104979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优秀教师资源流失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优质课程资源不足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课外辅导机构转型困难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学校与家庭责任边界模糊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需要关注的学生心理健康问题</a:t>
            </a:r>
            <a:endParaRPr altLang="en-US" lang="zh-CN"/>
          </a:p>
        </p:txBody>
      </p:sp>
      <p:sp>
        <p:nvSpPr>
          <p:cNvPr id="104984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学习动力不足：双减政策实施后，学生课外补习减少，部分学生可能会感到学习缺乏动力和目标，导致学习积极性下降。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社交问题：双减政策实施后，学生课余时间增加，但部分学生可能会感到孤独和无聊，缺乏与同龄人的交流和互动。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焦虑情绪：双减政策实施后，学生课业负担减轻，但部分学生可能会感到焦虑，担心自己落后于他人。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抑郁情绪：部分学生可能会因为双减政策实施后课业压力减轻，感觉自己失去了前进的动力和目标，从而产生抑郁情绪。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应对问题的对策和建议</a:t>
            </a:r>
            <a:endParaRPr altLang="en-US" lang="zh-CN"/>
          </a:p>
        </p:txBody>
      </p:sp>
      <p:sp>
        <p:nvSpPr>
          <p:cNvPr id="104991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优化课程设置，提高教学质量和效果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开展多元化的课外活动，丰富学生的课余生活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建立完善的监督机制，确保双减政策的实施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加强学校与家长的合作，共同推进学生创新实践培养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PART-05</a:t>
            </a:r>
            <a:endParaRPr altLang="en-US" lang="zh-CN"/>
          </a:p>
        </p:txBody>
      </p:sp>
      <p:sp>
        <p:nvSpPr>
          <p:cNvPr id="1049974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7222"/>
          </a:bodyPr>
          <a:p>
            <a:r>
              <a:rPr altLang="en-US" lang="zh-CN"/>
              <a:t>双减政策对学生创新实践培养的长期影响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对学生个人发展的影响</a:t>
            </a:r>
            <a:endParaRPr altLang="en-US" lang="zh-CN"/>
          </a:p>
        </p:txBody>
      </p:sp>
      <p:sp>
        <p:nvSpPr>
          <p:cNvPr id="10500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增强自主学习能力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培养创新意识和实践能力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促进个性发展和兴趣养成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提高解决问题的能力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对学校教育改革的影响</a:t>
            </a:r>
            <a:endParaRPr altLang="en-US" lang="zh-CN"/>
          </a:p>
        </p:txBody>
      </p:sp>
      <p:sp>
        <p:nvSpPr>
          <p:cNvPr id="105008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减少作业量，提高学生自主学习能力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减轻学生负担，增加学生创新实践时间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促进学校教育理念转变，重视学生综合素质培养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推动学校教育评价体系改革，关注学生创新实践成果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对社会创新生态的影响</a:t>
            </a:r>
            <a:endParaRPr altLang="en-US" lang="zh-CN"/>
          </a:p>
        </p:txBody>
      </p:sp>
      <p:sp>
        <p:nvSpPr>
          <p:cNvPr id="105014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增强学生创新能力：双减政策减轻了学生的课业负担，使他们有更多时间参与创新实践活动，从而培养了他们的创新意识和能力。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促进社会创新氛围：双减政策降低了学生的压力，使他们更加愿意尝试新事物和探索未知领域，这种探索精神将促进社会创新氛围的形成。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提升国家创新能力：学生是国家的未来和希望，通过双减政策培养学生的创新能力，将为国家的创新发展提供源源不断的人才支持。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优化教育资源配置：双减政策有助于优化教育资源配置，使学校和教育部门更加注重培养学生的实践能力和创新思维，推动教育改革和创新。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6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12" name="文本占位符 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2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1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9_1*f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9_1*b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  <p:tag name="KSO_WM_UNIT_PRESET_TEXT" val="WPS,a click to unlimited possibilities"/>
</p:tagLst>
</file>

<file path=ppt/tags/tag101.xml><?xml version="1.0" encoding="utf-8"?>
<p:tagLst xmlns:p="http://schemas.openxmlformats.org/presentationml/2006/main">
  <p:tag name="KSO_WM_SLIDE_ID" val="custom2023025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9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115.4&quot;,&quot;top&quot;:&quot;72.4&quot;,&quot;width&quot;:&quot;732.2&quot;,&quot;height&quot;:&quot;358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5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DIAGRAM_GROUP_CODE" val="l1-1"/>
  <p:tag name="KSO_WM_UNIT_PRESET_TEXT" val="CONTENT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59_5*l_h_i*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1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1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59_5*l_h_i*1_2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2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2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59_5*l_h_i*1_3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3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3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59_5*l_h_i*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4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4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59_5*l_h_i*1_5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5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5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SLIDE_ID" val="custom20230259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59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1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2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6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3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1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4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4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5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7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9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9_9*f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336.xml><?xml version="1.0" encoding="utf-8"?>
<p:tagLst xmlns:p="http://schemas.openxmlformats.org/presentationml/2006/main">
  <p:tag name="KSO_WM_SLIDE_ID" val="custom2023025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9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115.4&quot;,&quot;top&quot;:&quot;60.95&quot;,&quot;width&quot;:&quot;732.2&quot;,&quot;height&quot;:&quot;372.4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7">
      <a:dk1>
        <a:sysClr lastClr="000000" val="windowText"/>
      </a:dk1>
      <a:lt1>
        <a:sysClr lastClr="FFFFFF" val="window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2024-01-05T11:17:57Z</dcterms:created>
  <dcterms:modified xsi:type="dcterms:W3CDTF">2024-01-05T11:17:57Z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e0bdc3ffadba471c9fba4f8182cdb9bd_21</vt:lpwstr>
  </property>
</Properties>
</file>