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83" r:id="rId1"/>
    <p:sldMasterId id="2147486520" r:id="rId2"/>
  </p:sldMasterIdLst>
  <p:notesMasterIdLst>
    <p:notesMasterId r:id="rId3"/>
  </p:notesMasterIdLst>
  <p:sldIdLst>
    <p:sldId id="1563" r:id="rId4"/>
    <p:sldId id="1568" r:id="rId5"/>
    <p:sldId id="1572" r:id="rId6"/>
    <p:sldId id="1575" r:id="rId7"/>
    <p:sldId id="1581" r:id="rId9"/>
    <p:sldId id="1584" r:id="rId10"/>
    <p:sldId id="1587" r:id="rId11"/>
    <p:sldId id="1590" r:id="rId12"/>
    <p:sldId id="1596" r:id="rId14"/>
    <p:sldId id="1599" r:id="rId15"/>
    <p:sldId id="1602" r:id="rId16"/>
    <p:sldId id="1605" r:id="rId17"/>
    <p:sldId id="1611" r:id="rId19"/>
    <p:sldId id="1614" r:id="rId20"/>
    <p:sldId id="1617" r:id="rId21"/>
    <p:sldId id="1620" r:id="rId22"/>
    <p:sldId id="1626" r:id="rId24"/>
    <p:sldId id="1629" r:id="rId25"/>
    <p:sldId id="1632" r:id="rId26"/>
    <p:sldId id="1635" r:id="rId27"/>
    <p:sldId id="1641" r:id="rId29"/>
    <p:sldId id="1644" r:id="rId30"/>
    <p:sldId id="1647" r:id="rId31"/>
    <p:sldId id="1650" r:id="rId32"/>
    <p:sldId id="1656" r:id="rId34"/>
    <p:sldId id="1659" r:id="rId35"/>
    <p:sldId id="1662" r:id="rId36"/>
    <p:sldId id="16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84" r:id="rId1"/>
    <p:sldLayoutId id="2147486485" r:id="rId2"/>
    <p:sldLayoutId id="2147486486" r:id="rId3"/>
    <p:sldLayoutId id="2147486487" r:id="rId4"/>
    <p:sldLayoutId id="2147486488" r:id="rId5"/>
    <p:sldLayoutId id="2147486489" r:id="rId6"/>
    <p:sldLayoutId id="2147486490" r:id="rId7"/>
    <p:sldLayoutId id="2147486491" r:id="rId8"/>
    <p:sldLayoutId id="2147486492" r:id="rId9"/>
    <p:sldLayoutId id="2147486493" r:id="rId10"/>
    <p:sldLayoutId id="21474864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21" r:id="rId1"/>
    <p:sldLayoutId id="2147486522" r:id="rId2"/>
    <p:sldLayoutId id="2147486523" r:id="rId3"/>
    <p:sldLayoutId id="2147486524" r:id="rId4"/>
    <p:sldLayoutId id="2147486525" r:id="rId5"/>
    <p:sldLayoutId id="2147486526" r:id="rId6"/>
    <p:sldLayoutId id="2147486527" r:id="rId7"/>
    <p:sldLayoutId id="2147486528" r:id="rId8"/>
    <p:sldLayoutId id="2147486529" r:id="rId9"/>
    <p:sldLayoutId id="2147486530" r:id="rId10"/>
    <p:sldLayoutId id="21474865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tags" Target="../tags/tag100.xml"/><Relationship Id="rId7" Type="http://schemas.openxmlformats.org/officeDocument/2006/relationships/tags" Target="../tags/tag101.xml"/><Relationship Id="rId8" Type="http://schemas.openxmlformats.org/officeDocument/2006/relationships/tags" Target="../tags/tag102.xml"/><Relationship Id="rId9" Type="http://schemas.openxmlformats.org/officeDocument/2006/relationships/tags" Target="../tags/tag103.xml"/><Relationship Id="rId10" Type="http://schemas.openxmlformats.org/officeDocument/2006/relationships/tags" Target="../tags/tag104.xml"/><Relationship Id="rId11" Type="http://schemas.openxmlformats.org/officeDocument/2006/relationships/tags" Target="../tags/tag105.xml"/><Relationship Id="rId12" Type="http://schemas.openxmlformats.org/officeDocument/2006/relationships/tags" Target="../tags/tag106.xml"/><Relationship Id="rId13" Type="http://schemas.openxmlformats.org/officeDocument/2006/relationships/tags" Target="../tags/tag107.xml"/><Relationship Id="rId14" Type="http://schemas.openxmlformats.org/officeDocument/2006/relationships/tags" Target="../tags/tag108.xml"/><Relationship Id="rId15" Type="http://schemas.openxmlformats.org/officeDocument/2006/relationships/tags" Target="../tags/tag109.xml"/><Relationship Id="rId16" Type="http://schemas.openxmlformats.org/officeDocument/2006/relationships/tags" Target="../tags/tag11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tags" Target="../tags/tag178.xml"/><Relationship Id="rId22" Type="http://schemas.openxmlformats.org/officeDocument/2006/relationships/tags" Target="../tags/tag179.xml"/><Relationship Id="rId23" Type="http://schemas.openxmlformats.org/officeDocument/2006/relationships/tags" Target="../tags/tag180.xml"/><Relationship Id="rId24" Type="http://schemas.openxmlformats.org/officeDocument/2006/relationships/tags" Target="../tags/tag181.xml"/><Relationship Id="rId25" Type="http://schemas.openxmlformats.org/officeDocument/2006/relationships/tags" Target="../tags/tag182.xml"/><Relationship Id="rId26" Type="http://schemas.openxmlformats.org/officeDocument/2006/relationships/tags" Target="../tags/tag183.xml"/><Relationship Id="rId27" Type="http://schemas.openxmlformats.org/officeDocument/2006/relationships/tags" Target="../tags/tag184.xml"/><Relationship Id="rId28" Type="http://schemas.openxmlformats.org/officeDocument/2006/relationships/tags" Target="../tags/tag185.xml"/><Relationship Id="rId29" Type="http://schemas.openxmlformats.org/officeDocument/2006/relationships/tags" Target="../tags/tag18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tags" Target="../tags/tag286.xml"/><Relationship Id="rId22" Type="http://schemas.openxmlformats.org/officeDocument/2006/relationships/tags" Target="../tags/tag287.xml"/><Relationship Id="rId23" Type="http://schemas.openxmlformats.org/officeDocument/2006/relationships/tags" Target="../tags/tag288.xml"/><Relationship Id="rId24" Type="http://schemas.openxmlformats.org/officeDocument/2006/relationships/tags" Target="../tags/tag289.xml"/><Relationship Id="rId25" Type="http://schemas.openxmlformats.org/officeDocument/2006/relationships/tags" Target="../tags/tag290.xml"/><Relationship Id="rId26" Type="http://schemas.openxmlformats.org/officeDocument/2006/relationships/tags" Target="../tags/tag291.xml"/><Relationship Id="rId27" Type="http://schemas.openxmlformats.org/officeDocument/2006/relationships/tags" Target="../tags/tag292.xml"/><Relationship Id="rId28" Type="http://schemas.openxmlformats.org/officeDocument/2006/relationships/tags" Target="../tags/tag293.xml"/><Relationship Id="rId29" Type="http://schemas.openxmlformats.org/officeDocument/2006/relationships/tags" Target="../tags/tag29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数字校园中的创新教学与评价体系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创新教学在数字校园中的实践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评价体系在数字校园中的改革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创新教学与评价体系的融合发展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案例分析与实践探索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数字校园的发展与影响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数字校园的发展与影响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数字校园的定义与特点</a:t>
            </a:r>
            <a:endParaRPr altLang="en-US" lang="zh-CN"/>
          </a:p>
        </p:txBody>
      </p:sp>
      <p:sp>
        <p:nvSpPr>
          <p:cNvPr id="1048934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定义：数字校园是一种基于互联网和信息技术，将学校的教学、管理、科研、服务等活动集成到一个虚拟的数字空间中的新型教育形态。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特点：数字化、网络化、智能化、个性化。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数字校园的发展历程</a:t>
            </a:r>
            <a:endParaRPr altLang="en-US" lang="zh-CN"/>
          </a:p>
        </p:txBody>
      </p:sp>
      <p:sp>
        <p:nvSpPr>
          <p:cNvPr id="10489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数字校园的未来趋势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数字校园的起源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数字校园的发展阶段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数字校园对教育行业的影响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数字校园对教学与评价的影响</a:t>
            </a:r>
            <a:endParaRPr altLang="en-US" lang="zh-CN"/>
          </a:p>
        </p:txBody>
      </p:sp>
      <p:sp>
        <p:nvSpPr>
          <p:cNvPr id="10490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教学内容与方式的变化：数字校园提供了丰富的教学资源和工具，使教学内容更加多样化，教学方式更加灵活，提高了教学效果。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评价方式的改进：数字校园中的教学评价更加科学、客观和全面，可以通过数据分析和反馈，更好地了解学生的学习情况和需求，为教学提供更有针对性的指导。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促进教育公平：数字校园打破了地域和时间的限制，使得优质教育资源得以共享，为更多学生提供了平等的学习机会，促进了教育公平。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推动教育创新：数字校园为教育创新提供了平台和机会，可以尝试新的教学方法和手段，推动教育教学的不断进步和发展。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创新教学在数字校园中的实践</a:t>
            </a:r>
            <a:endParaRPr altLang="en-US" dirty="0" lang="zh-CN"/>
          </a:p>
        </p:txBody>
      </p:sp>
      <p:sp>
        <p:nvSpPr>
          <p:cNvPr id="1049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创新教学的理念与实践</a:t>
            </a:r>
            <a:endParaRPr altLang="en-US" lang="zh-CN"/>
          </a:p>
        </p:txBody>
      </p:sp>
      <p:sp>
        <p:nvSpPr>
          <p:cNvPr id="10491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创新教学的定义与特点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数字校园为创新教学提供的技术支持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创新教学在数字校园中的实践案例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创新教学对提高教学质量和效果的作用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数字校园中的创新教学方法</a:t>
            </a:r>
            <a:endParaRPr altLang="en-US" lang="zh-CN"/>
          </a:p>
        </p:txBody>
      </p:sp>
      <p:sp>
        <p:nvSpPr>
          <p:cNvPr id="10492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翻转课堂：课前预习，课堂讨论，课后反馈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互动教学：在线讨论，实时反馈，增强互动性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个性化教学：根据学生需求，定制化教学方案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慕课教学：大规模开放在线课程，自主学习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创新教学在数字校园中的优势与挑战</a:t>
            </a:r>
            <a:endParaRPr altLang="en-US" lang="zh-CN"/>
          </a:p>
        </p:txBody>
      </p:sp>
      <p:cxnSp>
        <p:nvCxnSpPr>
          <p:cNvPr id="3145743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918359" y="2009698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292" name="椭圆 4"/>
          <p:cNvSpPr/>
          <p:nvPr>
            <p:custDataLst>
              <p:tags r:id="rId2"/>
            </p:custDataLst>
          </p:nvPr>
        </p:nvSpPr>
        <p:spPr>
          <a:xfrm>
            <a:off x="2691600" y="1491047"/>
            <a:ext cx="452915" cy="45291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294" name="文本框 5"/>
          <p:cNvSpPr txBox="1"/>
          <p:nvPr>
            <p:custDataLst>
              <p:tags r:id="rId3"/>
            </p:custDataLst>
          </p:nvPr>
        </p:nvSpPr>
        <p:spPr>
          <a:xfrm>
            <a:off x="2688585" y="1555577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296" name="矩形 6"/>
          <p:cNvSpPr/>
          <p:nvPr>
            <p:custDataLst>
              <p:tags r:id="rId4"/>
            </p:custDataLst>
          </p:nvPr>
        </p:nvSpPr>
        <p:spPr bwMode="auto">
          <a:xfrm>
            <a:off x="3508777" y="1364400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丰富的教学资源：数字校园提供了海量的教学资源，使教师能够根据学生的需求和兴趣定制教学内容，提高教学效果。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298" name="文本框 7"/>
          <p:cNvSpPr txBox="1"/>
          <p:nvPr>
            <p:custDataLst>
              <p:tags r:id="rId5"/>
            </p:custDataLst>
          </p:nvPr>
        </p:nvSpPr>
        <p:spPr>
          <a:xfrm>
            <a:off x="3508777" y="1727456"/>
            <a:ext cx="5994638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300" name="椭圆 8"/>
          <p:cNvSpPr/>
          <p:nvPr>
            <p:custDataLst>
              <p:tags r:id="rId6"/>
            </p:custDataLst>
          </p:nvPr>
        </p:nvSpPr>
        <p:spPr>
          <a:xfrm>
            <a:off x="2691600" y="2294353"/>
            <a:ext cx="452915" cy="45291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302" name="文本框 9"/>
          <p:cNvSpPr txBox="1"/>
          <p:nvPr>
            <p:custDataLst>
              <p:tags r:id="rId7"/>
            </p:custDataLst>
          </p:nvPr>
        </p:nvSpPr>
        <p:spPr>
          <a:xfrm>
            <a:off x="2688585" y="2368532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304" name="矩形 10"/>
          <p:cNvSpPr/>
          <p:nvPr>
            <p:custDataLst>
              <p:tags r:id="rId8"/>
            </p:custDataLst>
          </p:nvPr>
        </p:nvSpPr>
        <p:spPr bwMode="auto">
          <a:xfrm>
            <a:off x="3508777" y="2167706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个性化的教学方式：数字校园支持个性化的教学方式，教师可以根据学生的特点和需求，采用不同的教学方法和手段，提高学生的学习积极性和参与度。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306" name="文本框 11"/>
          <p:cNvSpPr txBox="1"/>
          <p:nvPr>
            <p:custDataLst>
              <p:tags r:id="rId9"/>
            </p:custDataLst>
          </p:nvPr>
        </p:nvSpPr>
        <p:spPr>
          <a:xfrm>
            <a:off x="3508777" y="2530158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308" name="椭圆 12"/>
          <p:cNvSpPr/>
          <p:nvPr>
            <p:custDataLst>
              <p:tags r:id="rId10"/>
            </p:custDataLst>
          </p:nvPr>
        </p:nvSpPr>
        <p:spPr>
          <a:xfrm>
            <a:off x="2691600" y="3100071"/>
            <a:ext cx="452915" cy="45291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310" name="文本框 13"/>
          <p:cNvSpPr txBox="1"/>
          <p:nvPr>
            <p:custDataLst>
              <p:tags r:id="rId11"/>
            </p:custDataLst>
          </p:nvPr>
        </p:nvSpPr>
        <p:spPr>
          <a:xfrm>
            <a:off x="2688585" y="3164601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312" name="矩形 14"/>
          <p:cNvSpPr/>
          <p:nvPr>
            <p:custDataLst>
              <p:tags r:id="rId12"/>
            </p:custDataLst>
          </p:nvPr>
        </p:nvSpPr>
        <p:spPr bwMode="auto">
          <a:xfrm>
            <a:off x="3508777" y="2970408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多元化的评价方式：数字校园支持多元化的评价方式，包括在线测试、小组讨论、个人作业等多种形式，能够全面评价学生的学习成果和表现。  创新教学在数字校园中的挑战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314" name="文本框 15"/>
          <p:cNvSpPr txBox="1"/>
          <p:nvPr>
            <p:custDataLst>
              <p:tags r:id="rId13"/>
            </p:custDataLst>
          </p:nvPr>
        </p:nvSpPr>
        <p:spPr>
          <a:xfrm>
            <a:off x="3508777" y="3332861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100" lang="zh-CN" spc="130">
                <a:ln>
                  <a:noFill/>
                  <a:prstDash val="sysDot"/>
                </a:ln>
                <a:sym typeface="+mn-ea"/>
              </a:rPr>
              <a:t>创新教学在数字校园中的挑战</a:t>
            </a:r>
            <a:endParaRPr altLang="en-US" dirty="0" sz="11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316" name="椭圆 16"/>
          <p:cNvSpPr/>
          <p:nvPr>
            <p:custDataLst>
              <p:tags r:id="rId14"/>
            </p:custDataLst>
          </p:nvPr>
        </p:nvSpPr>
        <p:spPr>
          <a:xfrm>
            <a:off x="2691600" y="3902773"/>
            <a:ext cx="452915" cy="45291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318" name="文本框 17"/>
          <p:cNvSpPr txBox="1"/>
          <p:nvPr>
            <p:custDataLst>
              <p:tags r:id="rId15"/>
            </p:custDataLst>
          </p:nvPr>
        </p:nvSpPr>
        <p:spPr>
          <a:xfrm>
            <a:off x="2688585" y="3967906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320" name="矩形 18"/>
          <p:cNvSpPr/>
          <p:nvPr>
            <p:custDataLst>
              <p:tags r:id="rId16"/>
            </p:custDataLst>
          </p:nvPr>
        </p:nvSpPr>
        <p:spPr bwMode="auto">
          <a:xfrm>
            <a:off x="3508777" y="3773111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技术支持问题：数字校园需要稳定的技术支持，包括网络、硬件、软件等方面，如果技术支持不到位，会影响教学效果和学生的学习体验。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322" name="文本框 20"/>
          <p:cNvSpPr txBox="1"/>
          <p:nvPr>
            <p:custDataLst>
              <p:tags r:id="rId17"/>
            </p:custDataLst>
          </p:nvPr>
        </p:nvSpPr>
        <p:spPr>
          <a:xfrm>
            <a:off x="3508777" y="4135563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324" name="椭圆 41"/>
          <p:cNvSpPr/>
          <p:nvPr>
            <p:custDataLst>
              <p:tags r:id="rId18"/>
            </p:custDataLst>
          </p:nvPr>
        </p:nvSpPr>
        <p:spPr>
          <a:xfrm>
            <a:off x="2691600" y="4705476"/>
            <a:ext cx="452915" cy="452915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326" name="文本框 42"/>
          <p:cNvSpPr txBox="1"/>
          <p:nvPr>
            <p:custDataLst>
              <p:tags r:id="rId19"/>
            </p:custDataLst>
          </p:nvPr>
        </p:nvSpPr>
        <p:spPr>
          <a:xfrm>
            <a:off x="2688585" y="4771212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05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328" name="矩形 43"/>
          <p:cNvSpPr/>
          <p:nvPr>
            <p:custDataLst>
              <p:tags r:id="rId20"/>
            </p:custDataLst>
          </p:nvPr>
        </p:nvSpPr>
        <p:spPr bwMode="auto">
          <a:xfrm>
            <a:off x="3508777" y="4575813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教师培训问题：数字校园需要教师具备一定的数字化教学能力和技能，如果教师缺乏相关技能和经验，会影响教学效果和学生的学习效果。</a:t>
            </a:r>
            <a:endParaRPr altLang="en-US" b="1" sz="1000" lang="zh-CN" spc="1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330" name="文本框 44"/>
          <p:cNvSpPr txBox="1"/>
          <p:nvPr>
            <p:custDataLst>
              <p:tags r:id="rId21"/>
            </p:custDataLst>
          </p:nvPr>
        </p:nvSpPr>
        <p:spPr>
          <a:xfrm>
            <a:off x="3508777" y="4938266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332" name="椭圆 19"/>
          <p:cNvSpPr/>
          <p:nvPr>
            <p:custDataLst>
              <p:tags r:id="rId22"/>
            </p:custDataLst>
          </p:nvPr>
        </p:nvSpPr>
        <p:spPr>
          <a:xfrm>
            <a:off x="2691600" y="5508179"/>
            <a:ext cx="452915" cy="452915"/>
          </a:xfrm>
          <a:prstGeom prst="ellipse"/>
          <a:solidFill>
            <a:schemeClr val="accent6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334" name="文本框 21"/>
          <p:cNvSpPr txBox="1"/>
          <p:nvPr>
            <p:custDataLst>
              <p:tags r:id="rId23"/>
            </p:custDataLst>
          </p:nvPr>
        </p:nvSpPr>
        <p:spPr>
          <a:xfrm>
            <a:off x="2688585" y="5572708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06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336" name="矩形 22"/>
          <p:cNvSpPr/>
          <p:nvPr>
            <p:custDataLst>
              <p:tags r:id="rId24"/>
            </p:custDataLst>
          </p:nvPr>
        </p:nvSpPr>
        <p:spPr bwMode="auto">
          <a:xfrm>
            <a:off x="3508777" y="5378516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学生适应问题：数字校园需要学生具备一定的数字化学习能力和技能，如果学生缺乏相关技能和经验，会影响学习效果和积极性。</a:t>
            </a:r>
            <a:endParaRPr altLang="en-US" b="1" sz="1000" lang="zh-CN" spc="10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338" name="文本框 23"/>
          <p:cNvSpPr txBox="1"/>
          <p:nvPr>
            <p:custDataLst>
              <p:tags r:id="rId25"/>
            </p:custDataLst>
          </p:nvPr>
        </p:nvSpPr>
        <p:spPr>
          <a:xfrm>
            <a:off x="3508777" y="5740968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45" name="直接连接符 27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2918359" y="2814210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7" name="直接连接符 28"/>
          <p:cNvCxnSpPr>
            <a:cxnSpLocks/>
          </p:cNvCxnSpPr>
          <p:nvPr>
            <p:custDataLst>
              <p:tags r:id="rId27"/>
            </p:custDataLst>
          </p:nvPr>
        </p:nvCxnSpPr>
        <p:spPr>
          <a:xfrm>
            <a:off x="2918359" y="3613897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9" name="直接连接符 29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2918359" y="4417203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51" name="直接连接符 31"/>
          <p:cNvCxnSpPr>
            <a:cxnSpLocks/>
          </p:cNvCxnSpPr>
          <p:nvPr>
            <p:custDataLst>
              <p:tags r:id="rId29"/>
            </p:custDataLst>
          </p:nvPr>
        </p:nvCxnSpPr>
        <p:spPr>
          <a:xfrm>
            <a:off x="2918359" y="5219302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评价体系在数字校园中的改革</a:t>
            </a:r>
            <a:endParaRPr altLang="en-US" dirty="0" lang="zh-CN"/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传统评价体系的问题与挑战</a:t>
            </a:r>
            <a:endParaRPr altLang="en-US" lang="zh-CN"/>
          </a:p>
        </p:txBody>
      </p:sp>
      <p:sp>
        <p:nvSpPr>
          <p:cNvPr id="104943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传统评价体系缺乏对创新和实践能力的重视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评价方式过于依赖考试成绩，忽视过程评价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评价标准单一，难以全面反映学生能力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传统评价体系缺乏科学性和客观性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数字校园中评价体系的改革方向</a:t>
            </a:r>
            <a:endParaRPr altLang="en-US" lang="zh-CN"/>
          </a:p>
        </p:txBody>
      </p:sp>
      <p:sp>
        <p:nvSpPr>
          <p:cNvPr id="10495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多元化评价方式：采用多种评价方式，如自我评价、互评、实践评价等，以全面评估学生的学习成果。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信息化评价手段：利用信息技术手段，如大数据分析、人工智能等，对学生的学习过程进行实时跟踪和评价。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个性化评价标准：根据学生的个体差异和特点，制定个性化的评价标准，以充分发掘每个学生的潜力和优势。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跨学科评价内容：将评价内容扩展到跨学科领域，以考察学生的综合素质和创新能力。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评价体系改革在数字校园中的实践</a:t>
            </a:r>
            <a:endParaRPr altLang="en-US" lang="zh-CN"/>
          </a:p>
        </p:txBody>
      </p:sp>
      <p:sp>
        <p:nvSpPr>
          <p:cNvPr id="10495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评价体系改革的背景和意义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数字校园中评价体系改革的实践探索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评价体系改革对数字校园的影响和作用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未来评价体系改革的展望和思考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创新教学与评价体系的融合发展</a:t>
            </a:r>
            <a:endParaRPr altLang="en-US" dirty="0" lang="zh-CN"/>
          </a:p>
        </p:txBody>
      </p:sp>
      <p:sp>
        <p:nvSpPr>
          <p:cNvPr id="10496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创新教学与评价体系的关联性</a:t>
            </a:r>
            <a:endParaRPr altLang="en-US" lang="zh-CN"/>
          </a:p>
        </p:txBody>
      </p:sp>
      <p:sp>
        <p:nvSpPr>
          <p:cNvPr id="10496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创新教学与评价体系的融合发展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创新教学与评价体系的概念定义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创新教学与评价体系的关系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创新教学与评价体系融合发展的意义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创新教学与评价体系融合发展的策略</a:t>
            </a:r>
            <a:endParaRPr altLang="en-US" lang="zh-CN"/>
          </a:p>
        </p:txBody>
      </p:sp>
      <p:sp>
        <p:nvSpPr>
          <p:cNvPr id="10497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建立科学合理的评价体系：注重学生的综合素质和创新能力评价，采用多种评价方式，如自我评价、互评、实践评价等。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创新教学方式方法：采用启发式、讨论式、案例分析式等教学方法，鼓励学生自主学习、合作学习，培养学生的创新思维和实践能力。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强化实践教学环节：增加实践教学比重，加强实验室建设和实践基地建设，提高学生的实践能力和创新精神。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推进信息技术与教育深度融合：利用信息技术手段，如大数据、人工智能等，实现个性化教学和精准评价，提高教学效果和评价质量。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创新教学与评价体系融合发展的前景</a:t>
            </a:r>
            <a:endParaRPr altLang="en-US" lang="zh-CN"/>
          </a:p>
        </p:txBody>
      </p:sp>
      <p:sp>
        <p:nvSpPr>
          <p:cNvPr id="10497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创新教学与评价体系融合发展的背景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创新教学与评价体系融合发展的现状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创新教学与评价体系融合发展的挑战与机遇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创新教学与评价体系融合发展的未来展望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案例分析与实践探索</a:t>
            </a:r>
            <a:endParaRPr altLang="en-US" dirty="0" lang="zh-CN"/>
          </a:p>
        </p:txBody>
      </p:sp>
      <p:sp>
        <p:nvSpPr>
          <p:cNvPr id="10498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数字校园中创新教学的案例分析</a:t>
            </a:r>
            <a:endParaRPr altLang="en-US" lang="zh-CN"/>
          </a:p>
        </p:txBody>
      </p:sp>
      <p:sp>
        <p:nvSpPr>
          <p:cNvPr id="10499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案例一：利用数字技术进行个性化教学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案例四：利用数字技术进行创新性学习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案例三：利用数字技术进行探究性学习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案例二：利用数字技术进行合作学习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数字校园中评价体系改革的案例分析</a:t>
            </a:r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案例背景：介绍案例的背景信息，包括学校、年级、班级等。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改革目标：明确评价体系的改革目标，如提高评价的准确性、客观性、全面性等。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改革措施：详细介绍评价体系的改革措施，如采用多种评价方式、制定评价标准、建立评价档案等。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实践效果：展示评价体系的改革在实践中的效果，如提高了学生的学习积极性、促进了学生的全面发展等。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经验总结：总结评价体系的改革经验，并提出改进建议，为其他学校或班级提供参考。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创新教学与评价体系融合发展的实践探索</a:t>
            </a:r>
            <a:endParaRPr altLang="en-US" lang="zh-CN"/>
          </a:p>
        </p:txBody>
      </p:sp>
      <p:sp>
        <p:nvSpPr>
          <p:cNvPr id="10500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案例背景：介绍数字校园中创新教学与评价体系的背景和意义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实践探索：介绍具体的实践探索过程，包括实施方案、实施效果等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案例分析：对实践探索进行深入分析，包括优点、不足、改进措施等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结论与展望：总结实践探索的经验和成果，并提出未来发展的展望和建议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0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对数字校园中创新教学与评价体系的总结</a:t>
            </a:r>
            <a:endParaRPr altLang="en-US" lang="zh-CN"/>
          </a:p>
        </p:txBody>
      </p:sp>
      <p:sp>
        <p:nvSpPr>
          <p:cNvPr id="10501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创新教学与评价体系在数字校园中的挑战与解决方案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对未来数字校园中创新教学与评价体系的展望与建议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创新教学与评价体系在数字校园中的应用及其重要性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创新教学与评价体系在数字校园中的实践与成果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对未来数字校园发展的展望</a:t>
            </a:r>
            <a:endParaRPr altLang="en-US" lang="zh-CN"/>
          </a:p>
        </p:txBody>
      </p:sp>
      <p:sp>
        <p:nvSpPr>
          <p:cNvPr id="10502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智能化教学：利用人工智能、大数据等技术，提高教学效果和个性化程度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多元化评价体系：建立多维度、多角度的评价体系，全面反映学生的学习成果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跨学科融合：促进不同学科之间的交叉融合，培养复合型人才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国际化发展：加强与国际先进教育机构的合作与交流，推动数字校园的国际化发展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对未来创新教学与评价体系发展的展望</a:t>
            </a:r>
            <a:endParaRPr altLang="en-US" lang="zh-CN"/>
          </a:p>
        </p:txBody>
      </p:sp>
      <p:sp>
        <p:nvSpPr>
          <p:cNvPr id="10502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未来创新教学与评价体系的挑战与机遇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未来创新教学与评价体系的发展趋势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未来创新教学与评价体系的发展方向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未来创新教学与评价体系的发展重点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2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2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5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1_2"/>
  <p:tag name="KSO_WM_UNIT_ID" val="diagram20231017_5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5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5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5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2_3"/>
  <p:tag name="KSO_WM_UNIT_ID" val="diagram20231017_5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5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5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5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3_3"/>
  <p:tag name="KSO_WM_UNIT_ID" val="diagram20231017_5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5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5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7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5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4_3"/>
  <p:tag name="KSO_WM_UNIT_ID" val="diagram20231017_5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5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5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8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5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5_3"/>
  <p:tag name="KSO_WM_UNIT_ID" val="diagram20231017_5*l_h_i*1_5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2"/>
  <p:tag name="KSO_WM_UNIT_ID" val="diagram20231017_5*l_h_i*1_5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017_5*l_h_a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9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017_5*l_h_f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6_3"/>
  <p:tag name="KSO_WM_UNIT_ID" val="diagram20231017_5*l_h_i*1_6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2"/>
  <p:tag name="KSO_WM_UNIT_ID" val="diagram20231017_5*l_h_i*1_6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231017_5*l_h_a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10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017_5*l_h_f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5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5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017_5*l_h_i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017_5*l_h_i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5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2023-12-15T21:57:53Z</dcterms:created>
  <dcterms:modified xsi:type="dcterms:W3CDTF">2023-12-15T21:57:53Z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8aa15de6e24b481e9e50baa854cd21a8_21</vt:lpwstr>
  </property>
</Properties>
</file>