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0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1.xml" ContentType="application/vnd.openxmlformats-officedocument.presentationml.notesSlide+xml"/>
  <Override PartName="/ppt/tags/tag44.xml" ContentType="application/vnd.openxmlformats-officedocument.presentationml.tags+xml"/>
  <Override PartName="/ppt/notesSlides/notesSlide12.xml" ContentType="application/vnd.openxmlformats-officedocument.presentationml.notesSlide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65" r:id="rId4"/>
    <p:sldId id="474" r:id="rId5"/>
    <p:sldId id="262" r:id="rId6"/>
    <p:sldId id="484" r:id="rId7"/>
    <p:sldId id="476" r:id="rId8"/>
    <p:sldId id="478" r:id="rId9"/>
    <p:sldId id="483" r:id="rId10"/>
    <p:sldId id="482" r:id="rId11"/>
    <p:sldId id="452" r:id="rId12"/>
    <p:sldId id="444" r:id="rId13"/>
    <p:sldId id="446" r:id="rId14"/>
    <p:sldId id="485" r:id="rId15"/>
    <p:sldId id="269" r:id="rId16"/>
    <p:sldId id="466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74AF2D"/>
    <a:srgbClr val="F52300"/>
    <a:srgbClr val="92D14F"/>
    <a:srgbClr val="8BD637"/>
    <a:srgbClr val="FBFBFB"/>
    <a:srgbClr val="70A039"/>
    <a:srgbClr val="74B12D"/>
    <a:srgbClr val="FF2600"/>
    <a:srgbClr val="414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6317"/>
  </p:normalViewPr>
  <p:slideViewPr>
    <p:cSldViewPr snapToGrid="0" snapToObjects="1">
      <p:cViewPr varScale="1">
        <p:scale>
          <a:sx n="59" d="100"/>
          <a:sy n="59" d="100"/>
        </p:scale>
        <p:origin x="4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628763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4601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5831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338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2954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2102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9864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9237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8104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509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8169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4948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75850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1320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6586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标题文本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2387600" y="5975349"/>
            <a:ext cx="19621500" cy="10287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“在此键入引文。”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</p:spPr>
        <p:txBody>
          <a:bodyPr lIns="91439" tIns="91439" rIns="91439" bIns="91439" anchor="b"/>
          <a:lstStyle>
            <a:lvl1pPr defTabSz="1828800">
              <a:lnSpc>
                <a:spcPct val="90000"/>
              </a:lnSpc>
              <a:defRPr sz="1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标题文本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22203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050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11" Type="http://schemas.openxmlformats.org/officeDocument/2006/relationships/image" Target="../media/image27.png"/><Relationship Id="rId5" Type="http://schemas.openxmlformats.org/officeDocument/2006/relationships/image" Target="../media/image14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13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jp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8.png"/><Relationship Id="rId12" Type="http://schemas.openxmlformats.org/officeDocument/2006/relationships/image" Target="../media/image43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11" Type="http://schemas.openxmlformats.org/officeDocument/2006/relationships/image" Target="../media/image42.jpeg"/><Relationship Id="rId5" Type="http://schemas.openxmlformats.org/officeDocument/2006/relationships/image" Target="../media/image14.png"/><Relationship Id="rId10" Type="http://schemas.openxmlformats.org/officeDocument/2006/relationships/image" Target="../media/image41.png"/><Relationship Id="rId4" Type="http://schemas.openxmlformats.org/officeDocument/2006/relationships/image" Target="../media/image13.png"/><Relationship Id="rId9" Type="http://schemas.openxmlformats.org/officeDocument/2006/relationships/image" Target="../media/image40.png"/><Relationship Id="rId14" Type="http://schemas.openxmlformats.org/officeDocument/2006/relationships/image" Target="../media/image4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6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8.xml"/><Relationship Id="rId7" Type="http://schemas.openxmlformats.org/officeDocument/2006/relationships/image" Target="../media/image13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9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image" Target="../media/image14.png"/><Relationship Id="rId3" Type="http://schemas.openxmlformats.org/officeDocument/2006/relationships/tags" Target="../tags/tag16.xml"/><Relationship Id="rId21" Type="http://schemas.openxmlformats.org/officeDocument/2006/relationships/image" Target="../media/image51.png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image" Target="../media/image13.png"/><Relationship Id="rId25" Type="http://schemas.openxmlformats.org/officeDocument/2006/relationships/image" Target="../media/image55.png"/><Relationship Id="rId2" Type="http://schemas.openxmlformats.org/officeDocument/2006/relationships/tags" Target="../tags/tag15.xml"/><Relationship Id="rId16" Type="http://schemas.openxmlformats.org/officeDocument/2006/relationships/slideLayout" Target="../slideLayouts/slideLayout13.xml"/><Relationship Id="rId20" Type="http://schemas.openxmlformats.org/officeDocument/2006/relationships/image" Target="../media/image50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24" Type="http://schemas.openxmlformats.org/officeDocument/2006/relationships/image" Target="../media/image54.png"/><Relationship Id="rId5" Type="http://schemas.openxmlformats.org/officeDocument/2006/relationships/tags" Target="../tags/tag18.xml"/><Relationship Id="rId15" Type="http://schemas.openxmlformats.org/officeDocument/2006/relationships/tags" Target="../tags/tag28.xml"/><Relationship Id="rId23" Type="http://schemas.openxmlformats.org/officeDocument/2006/relationships/image" Target="../media/image53.png"/><Relationship Id="rId10" Type="http://schemas.openxmlformats.org/officeDocument/2006/relationships/tags" Target="../tags/tag23.xml"/><Relationship Id="rId19" Type="http://schemas.openxmlformats.org/officeDocument/2006/relationships/image" Target="../media/image12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Relationship Id="rId22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12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image" Target="../media/image13.png"/><Relationship Id="rId3" Type="http://schemas.openxmlformats.org/officeDocument/2006/relationships/tags" Target="../tags/tag32.xml"/><Relationship Id="rId21" Type="http://schemas.openxmlformats.org/officeDocument/2006/relationships/image" Target="../media/image60.png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image" Target="../media/image12.png"/><Relationship Id="rId25" Type="http://schemas.openxmlformats.org/officeDocument/2006/relationships/image" Target="../media/image64.png"/><Relationship Id="rId2" Type="http://schemas.openxmlformats.org/officeDocument/2006/relationships/tags" Target="../tags/tag31.xml"/><Relationship Id="rId16" Type="http://schemas.openxmlformats.org/officeDocument/2006/relationships/notesSlide" Target="../notesSlides/notesSlide11.xml"/><Relationship Id="rId20" Type="http://schemas.openxmlformats.org/officeDocument/2006/relationships/image" Target="../media/image59.png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24" Type="http://schemas.openxmlformats.org/officeDocument/2006/relationships/image" Target="../media/image63.png"/><Relationship Id="rId5" Type="http://schemas.openxmlformats.org/officeDocument/2006/relationships/tags" Target="../tags/tag34.xml"/><Relationship Id="rId15" Type="http://schemas.openxmlformats.org/officeDocument/2006/relationships/slideLayout" Target="../slideLayouts/slideLayout13.xml"/><Relationship Id="rId23" Type="http://schemas.openxmlformats.org/officeDocument/2006/relationships/image" Target="../media/image62.png"/><Relationship Id="rId10" Type="http://schemas.openxmlformats.org/officeDocument/2006/relationships/tags" Target="../tags/tag39.xml"/><Relationship Id="rId19" Type="http://schemas.openxmlformats.org/officeDocument/2006/relationships/image" Target="../media/image14.pn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65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5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mage1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9" b="21919"/>
          <a:stretch/>
        </p:blipFill>
        <p:spPr>
          <a:xfrm>
            <a:off x="-19050" y="0"/>
            <a:ext cx="244221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-46893" y="0"/>
            <a:ext cx="24422100" cy="13716000"/>
          </a:xfrm>
          <a:prstGeom prst="rect">
            <a:avLst/>
          </a:prstGeom>
          <a:solidFill>
            <a:schemeClr val="tx1">
              <a:alpha val="70212"/>
            </a:schemeClr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sp>
        <p:nvSpPr>
          <p:cNvPr id="139" name="Shape 139"/>
          <p:cNvSpPr/>
          <p:nvPr/>
        </p:nvSpPr>
        <p:spPr>
          <a:xfrm>
            <a:off x="3871598" y="7149257"/>
            <a:ext cx="1661296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16000">
                <a:solidFill>
                  <a:srgbClr val="FFFFFF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pPr algn="ctr"/>
            <a:r>
              <a:rPr lang="en-US" altLang="zh-CN" sz="6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sz="6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深层探索（北京）科技有限公司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E4B7EE8-1789-7398-D2F2-534F9FA90DCC}"/>
              </a:ext>
            </a:extLst>
          </p:cNvPr>
          <p:cNvGrpSpPr/>
          <p:nvPr/>
        </p:nvGrpSpPr>
        <p:grpSpPr>
          <a:xfrm>
            <a:off x="5052221" y="8318950"/>
            <a:ext cx="14247077" cy="738662"/>
            <a:chOff x="4991394" y="8063770"/>
            <a:chExt cx="14247077" cy="738662"/>
          </a:xfrm>
        </p:grpSpPr>
        <p:sp>
          <p:nvSpPr>
            <p:cNvPr id="143" name="Shape 143"/>
            <p:cNvSpPr/>
            <p:nvPr/>
          </p:nvSpPr>
          <p:spPr>
            <a:xfrm>
              <a:off x="7873713" y="8063770"/>
              <a:ext cx="8482438" cy="7386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tIns="91439" bIns="91439">
              <a:spAutoFit/>
            </a:bodyPr>
            <a:lstStyle/>
            <a:p>
              <a:pPr defTabSz="1828800">
                <a:defRPr sz="4400">
                  <a:solidFill>
                    <a:srgbClr val="FFFFFF"/>
                  </a:solidFill>
                  <a:latin typeface="Lantinghei SC Extralight"/>
                  <a:ea typeface="Lantinghei SC Extralight"/>
                  <a:cs typeface="Lantinghei SC Extralight"/>
                  <a:sym typeface="Lantinghei SC Extralight"/>
                </a:defRPr>
              </a:pPr>
              <a:r>
                <a:rPr lang="zh-CN" altLang="en-US" sz="36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新一代资源勘探技术服务商</a:t>
              </a:r>
            </a:p>
          </p:txBody>
        </p:sp>
        <p:sp>
          <p:nvSpPr>
            <p:cNvPr id="144" name="Shape 144"/>
            <p:cNvSpPr/>
            <p:nvPr/>
          </p:nvSpPr>
          <p:spPr>
            <a:xfrm flipH="1">
              <a:off x="4991394" y="8419551"/>
              <a:ext cx="2880000" cy="0"/>
            </a:xfrm>
            <a:prstGeom prst="line">
              <a:avLst/>
            </a:prstGeom>
            <a:ln w="25400">
              <a:solidFill>
                <a:srgbClr val="FFFFFF"/>
              </a:solidFill>
              <a:miter/>
            </a:ln>
          </p:spPr>
          <p:txBody>
            <a:bodyPr tIns="91439" bIns="91439"/>
            <a:lstStyle/>
            <a:p>
              <a:pPr algn="l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 flipH="1">
              <a:off x="16358471" y="8419551"/>
              <a:ext cx="2880000" cy="0"/>
            </a:xfrm>
            <a:prstGeom prst="line">
              <a:avLst/>
            </a:prstGeom>
            <a:ln w="25400">
              <a:solidFill>
                <a:srgbClr val="FFFFFF"/>
              </a:solidFill>
              <a:miter/>
            </a:ln>
          </p:spPr>
          <p:txBody>
            <a:bodyPr tIns="91439" bIns="91439"/>
            <a:lstStyle/>
            <a:p>
              <a:pPr algn="l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5B92052-E72C-597C-31D8-30DA74A697A7}"/>
              </a:ext>
            </a:extLst>
          </p:cNvPr>
          <p:cNvGrpSpPr/>
          <p:nvPr/>
        </p:nvGrpSpPr>
        <p:grpSpPr>
          <a:xfrm>
            <a:off x="9619028" y="9716483"/>
            <a:ext cx="5118100" cy="863600"/>
            <a:chOff x="9397818" y="9611982"/>
            <a:chExt cx="5118100" cy="863600"/>
          </a:xfrm>
        </p:grpSpPr>
        <p:pic>
          <p:nvPicPr>
            <p:cNvPr id="4" name="image 108">
              <a:extLst>
                <a:ext uri="{FF2B5EF4-FFF2-40B4-BE49-F238E27FC236}">
                  <a16:creationId xmlns:a16="http://schemas.microsoft.com/office/drawing/2014/main" id="{818CFD87-63C5-CF89-350C-C84B4FF00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9397818" y="9611982"/>
              <a:ext cx="5118100" cy="863600"/>
            </a:xfrm>
            <a:prstGeom prst="rect">
              <a:avLst/>
            </a:prstGeom>
          </p:spPr>
        </p:pic>
        <p:sp>
          <p:nvSpPr>
            <p:cNvPr id="5" name="Object 109">
              <a:extLst>
                <a:ext uri="{FF2B5EF4-FFF2-40B4-BE49-F238E27FC236}">
                  <a16:creationId xmlns:a16="http://schemas.microsoft.com/office/drawing/2014/main" id="{801D81F7-39B8-2D84-2C13-7921F25125CB}"/>
                </a:ext>
              </a:extLst>
            </p:cNvPr>
            <p:cNvSpPr txBox="1"/>
            <p:nvPr/>
          </p:nvSpPr>
          <p:spPr>
            <a:xfrm>
              <a:off x="9823268" y="9776305"/>
              <a:ext cx="4267200" cy="56688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09999"/>
                </a:lnSpc>
              </a:pPr>
              <a:r>
                <a:rPr lang="en-US" altLang="zh-CN" sz="36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2025.04</a:t>
              </a:r>
              <a:endPara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9" name="Shape 139">
            <a:extLst>
              <a:ext uri="{FF2B5EF4-FFF2-40B4-BE49-F238E27FC236}">
                <a16:creationId xmlns:a16="http://schemas.microsoft.com/office/drawing/2014/main" id="{2231A02F-3848-1F70-3089-E8A0AA41DBFB}"/>
              </a:ext>
            </a:extLst>
          </p:cNvPr>
          <p:cNvSpPr/>
          <p:nvPr/>
        </p:nvSpPr>
        <p:spPr>
          <a:xfrm>
            <a:off x="-46893" y="3465453"/>
            <a:ext cx="24449943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1828800">
              <a:defRPr sz="16000">
                <a:solidFill>
                  <a:srgbClr val="FFFFFF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r>
              <a:rPr lang="en-US" altLang="zh-CN" sz="10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CN" altLang="en-US" sz="10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科技赋能，提升矿业新质生产力</a:t>
            </a:r>
            <a:endParaRPr sz="10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E8BF59A-5754-EDA5-BCBA-38B77F8AE8E2}"/>
              </a:ext>
            </a:extLst>
          </p:cNvPr>
          <p:cNvSpPr txBox="1"/>
          <p:nvPr/>
        </p:nvSpPr>
        <p:spPr>
          <a:xfrm>
            <a:off x="19175418" y="313509"/>
            <a:ext cx="5199789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rPr>
              <a:t>Deep-</a:t>
            </a:r>
            <a:r>
              <a:rPr lang="en-US" altLang="zh-CN" sz="5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rPr>
              <a:t>Explor</a:t>
            </a:r>
            <a:r>
              <a:rPr lang="en-US" altLang="zh-CN" sz="5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rPr>
              <a:t>®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Object 303"/>
          <p:cNvSpPr txBox="1"/>
          <p:nvPr/>
        </p:nvSpPr>
        <p:spPr>
          <a:xfrm>
            <a:off x="8575647" y="1283305"/>
            <a:ext cx="10515600" cy="13857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88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公司介绍</a:t>
            </a:r>
            <a:endParaRPr lang="zh-CN" altLang="en-US" sz="8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9AA0D68-916F-0F41-9337-4D331B4A9935}"/>
              </a:ext>
            </a:extLst>
          </p:cNvPr>
          <p:cNvGrpSpPr/>
          <p:nvPr/>
        </p:nvGrpSpPr>
        <p:grpSpPr>
          <a:xfrm>
            <a:off x="-43542" y="-50799"/>
            <a:ext cx="7692660" cy="13792199"/>
            <a:chOff x="-65313" y="-50799"/>
            <a:chExt cx="7692660" cy="13792199"/>
          </a:xfrm>
        </p:grpSpPr>
        <p:pic>
          <p:nvPicPr>
            <p:cNvPr id="9301" name="image 30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-43542" y="-25400"/>
              <a:ext cx="7416807" cy="13766800"/>
            </a:xfrm>
            <a:prstGeom prst="rect">
              <a:avLst/>
            </a:prstGeom>
          </p:spPr>
        </p:pic>
        <p:pic>
          <p:nvPicPr>
            <p:cNvPr id="9302" name="image 302"/>
            <p:cNvPicPr>
              <a:picLocks noChangeAspect="1"/>
            </p:cNvPicPr>
            <p:nvPr/>
          </p:nvPicPr>
          <p:blipFill>
            <a:blip r:embed="rId5">
              <a:alphaModFix amt="70000"/>
            </a:blip>
            <a:srcRect/>
            <a:stretch>
              <a:fillRect/>
            </a:stretch>
          </p:blipFill>
          <p:spPr>
            <a:xfrm>
              <a:off x="-65313" y="-50799"/>
              <a:ext cx="7444815" cy="13766800"/>
            </a:xfrm>
            <a:prstGeom prst="rect">
              <a:avLst/>
            </a:prstGeom>
          </p:spPr>
        </p:pic>
        <p:pic>
          <p:nvPicPr>
            <p:cNvPr id="9304" name="image 304"/>
            <p:cNvPicPr>
              <a:picLocks noChangeAspect="1"/>
            </p:cNvPicPr>
            <p:nvPr/>
          </p:nvPicPr>
          <p:blipFill>
            <a:blip r:embed="rId6">
              <a:alphaModFix amt="60000"/>
            </a:blip>
            <a:srcRect/>
            <a:stretch>
              <a:fillRect/>
            </a:stretch>
          </p:blipFill>
          <p:spPr>
            <a:xfrm>
              <a:off x="-21771" y="4330700"/>
              <a:ext cx="7416800" cy="1930400"/>
            </a:xfrm>
            <a:prstGeom prst="rect">
              <a:avLst/>
            </a:prstGeom>
          </p:spPr>
        </p:pic>
        <p:pic>
          <p:nvPicPr>
            <p:cNvPr id="9305" name="image 305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2408244" y="4330700"/>
              <a:ext cx="4978400" cy="1930400"/>
            </a:xfrm>
            <a:prstGeom prst="rect">
              <a:avLst/>
            </a:prstGeom>
          </p:spPr>
        </p:pic>
        <p:sp>
          <p:nvSpPr>
            <p:cNvPr id="306" name="Object 306"/>
            <p:cNvSpPr txBox="1"/>
            <p:nvPr/>
          </p:nvSpPr>
          <p:spPr>
            <a:xfrm>
              <a:off x="2179047" y="4686300"/>
              <a:ext cx="5448300" cy="125976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sz="80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Part 01</a:t>
              </a:r>
              <a:endParaRPr lang="zh-CN" altLang="en-US" sz="80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07" name="组合 307"/>
          <p:cNvGrpSpPr/>
          <p:nvPr/>
        </p:nvGrpSpPr>
        <p:grpSpPr>
          <a:xfrm>
            <a:off x="24104600" y="-25400"/>
            <a:ext cx="304800" cy="13766800"/>
            <a:chOff x="24104600" y="-25400"/>
            <a:chExt cx="304800" cy="13766800"/>
          </a:xfrm>
        </p:grpSpPr>
        <p:pic>
          <p:nvPicPr>
            <p:cNvPr id="9308" name="image 308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4104600" y="-25400"/>
              <a:ext cx="304800" cy="13766800"/>
            </a:xfrm>
            <a:prstGeom prst="rect">
              <a:avLst/>
            </a:prstGeom>
          </p:spPr>
        </p:pic>
        <p:pic>
          <p:nvPicPr>
            <p:cNvPr id="9309" name="image 309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24104600" y="4330700"/>
              <a:ext cx="304800" cy="1930400"/>
            </a:xfrm>
            <a:prstGeom prst="rect">
              <a:avLst/>
            </a:prstGeom>
          </p:spPr>
        </p:pic>
      </p:grpSp>
      <p:grpSp>
        <p:nvGrpSpPr>
          <p:cNvPr id="3010" name="组合 3010"/>
          <p:cNvGrpSpPr/>
          <p:nvPr/>
        </p:nvGrpSpPr>
        <p:grpSpPr>
          <a:xfrm>
            <a:off x="8631607" y="3314388"/>
            <a:ext cx="13908943" cy="9761230"/>
            <a:chOff x="9448800" y="8162473"/>
            <a:chExt cx="13908943" cy="9761230"/>
          </a:xfrm>
        </p:grpSpPr>
        <p:sp>
          <p:nvSpPr>
            <p:cNvPr id="3011" name="Object 3011"/>
            <p:cNvSpPr txBox="1"/>
            <p:nvPr/>
          </p:nvSpPr>
          <p:spPr>
            <a:xfrm>
              <a:off x="9450584" y="9012353"/>
              <a:ext cx="13907159" cy="891135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just">
                <a:lnSpc>
                  <a:spcPct val="128000"/>
                </a:lnSpc>
              </a:pP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深层探索（北京）科技有限公司成立于</a:t>
              </a:r>
              <a:r>
                <a:rPr lang="en-US" altLang="zh-CN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2019</a:t>
              </a: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年</a:t>
              </a:r>
              <a:r>
                <a:rPr lang="en-US" altLang="zh-CN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11</a:t>
              </a: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月</a:t>
              </a:r>
              <a:r>
                <a:rPr lang="en-US" altLang="zh-CN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8</a:t>
              </a: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日，是国内首家从外层空间探索地球，将卫星靶向超弱核磁共振</a:t>
              </a:r>
              <a:r>
                <a:rPr lang="en-US" altLang="zh-CN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AI</a:t>
              </a: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数字技术与前沿地球勘探技术深度融合，“</a:t>
              </a:r>
              <a:r>
                <a:rPr lang="en-US" altLang="zh-CN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AI+</a:t>
              </a: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地学”、“星</a:t>
              </a:r>
              <a:r>
                <a:rPr lang="en-US" altLang="zh-CN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-</a:t>
              </a: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空</a:t>
              </a:r>
              <a:r>
                <a:rPr lang="en-US" altLang="zh-CN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-</a:t>
              </a: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地”一体化服务于自然资源勘探领域的创新型技术方案提供商。</a:t>
              </a:r>
              <a:endParaRPr lang="en-US" altLang="zh-CN" sz="38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just">
                <a:lnSpc>
                  <a:spcPct val="128000"/>
                </a:lnSpc>
              </a:pPr>
              <a:endParaRPr lang="en-US" altLang="zh-CN" sz="38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just">
                <a:lnSpc>
                  <a:spcPct val="128000"/>
                </a:lnSpc>
              </a:pP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深层探索汇聚理论物理、地质研究、矿产勘探、</a:t>
              </a:r>
              <a:r>
                <a:rPr lang="en-US" altLang="zh-CN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AI</a:t>
              </a: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算法等跨学科多领域人才，打造出一支国际领先的</a:t>
              </a:r>
              <a:r>
                <a:rPr lang="en-US" altLang="zh-CN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AI</a:t>
              </a: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综合探矿技术服务型团队。</a:t>
              </a:r>
              <a:endParaRPr lang="en-US" altLang="zh-CN" sz="38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just">
                <a:lnSpc>
                  <a:spcPct val="128000"/>
                </a:lnSpc>
              </a:pPr>
              <a:endParaRPr lang="en-US" altLang="zh-CN" sz="38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just">
                <a:lnSpc>
                  <a:spcPct val="128000"/>
                </a:lnSpc>
              </a:pPr>
              <a:r>
                <a:rPr lang="zh-CN" altLang="en-US" sz="3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该技术融合粒子物理学、量子力学、放射化学、数学、人工智能等学科技术能力，直接探测物质本征辐射信息，降低传统勘探技术中不确定性，有效提升资源勘探效率和准确性。</a:t>
              </a:r>
              <a:endParaRPr lang="zh-CN" altLang="en-US" sz="3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3012" name="组合 3012"/>
            <p:cNvGrpSpPr/>
            <p:nvPr/>
          </p:nvGrpSpPr>
          <p:grpSpPr>
            <a:xfrm>
              <a:off x="9448800" y="8162473"/>
              <a:ext cx="1752600" cy="342900"/>
              <a:chOff x="9448800" y="8162473"/>
              <a:chExt cx="1752600" cy="342900"/>
            </a:xfrm>
          </p:grpSpPr>
          <p:pic>
            <p:nvPicPr>
              <p:cNvPr id="93013" name="image 3013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9448800" y="8162473"/>
                <a:ext cx="1752600" cy="342900"/>
              </a:xfrm>
              <a:prstGeom prst="rect">
                <a:avLst/>
              </a:prstGeom>
            </p:spPr>
          </p:pic>
          <p:pic>
            <p:nvPicPr>
              <p:cNvPr id="93014" name="image 3014"/>
              <p:cNvPicPr>
                <a:picLocks noChangeAspect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>
              <a:xfrm>
                <a:off x="9455143" y="8162473"/>
                <a:ext cx="342900" cy="342900"/>
              </a:xfrm>
              <a:prstGeom prst="rect">
                <a:avLst/>
              </a:prstGeom>
            </p:spPr>
          </p:pic>
        </p:grpSp>
      </p:grpSp>
      <p:pic>
        <p:nvPicPr>
          <p:cNvPr id="3" name="图片 22">
            <a:extLst>
              <a:ext uri="{FF2B5EF4-FFF2-40B4-BE49-F238E27FC236}">
                <a16:creationId xmlns:a16="http://schemas.microsoft.com/office/drawing/2014/main" id="{C02EC1B6-E6E4-4E3B-92EF-C041A8B402E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482600" y="-12700"/>
            <a:ext cx="304800" cy="13741400"/>
            <a:chOff x="482600" y="-12700"/>
            <a:chExt cx="304800" cy="13741400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grpSp>
        <p:nvGrpSpPr>
          <p:cNvPr id="404" name="组合 404"/>
          <p:cNvGrpSpPr/>
          <p:nvPr/>
        </p:nvGrpSpPr>
        <p:grpSpPr>
          <a:xfrm>
            <a:off x="1153973" y="1169048"/>
            <a:ext cx="7347711" cy="1533799"/>
            <a:chOff x="1153973" y="1169048"/>
            <a:chExt cx="7347711" cy="1533799"/>
          </a:xfrm>
        </p:grpSpPr>
        <p:sp>
          <p:nvSpPr>
            <p:cNvPr id="405" name="Object 405"/>
            <p:cNvSpPr txBox="1"/>
            <p:nvPr/>
          </p:nvSpPr>
          <p:spPr>
            <a:xfrm>
              <a:off x="1153973" y="1169048"/>
              <a:ext cx="7347711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服务能力</a:t>
              </a:r>
              <a:endParaRPr lang="zh-CN" altLang="en-US" sz="5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06" name="Object 406"/>
            <p:cNvSpPr txBox="1"/>
            <p:nvPr/>
          </p:nvSpPr>
          <p:spPr>
            <a:xfrm>
              <a:off x="1183084" y="2171419"/>
              <a:ext cx="6079744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Service Capability</a:t>
              </a:r>
            </a:p>
          </p:txBody>
        </p:sp>
      </p:grp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4768496-27DD-18C0-CF73-0A8390E78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976926"/>
              </p:ext>
            </p:extLst>
          </p:nvPr>
        </p:nvGraphicFramePr>
        <p:xfrm>
          <a:off x="10287311" y="5455127"/>
          <a:ext cx="13682000" cy="59429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33471">
                  <a:extLst>
                    <a:ext uri="{9D8B030D-6E8A-4147-A177-3AD203B41FA5}">
                      <a16:colId xmlns:a16="http://schemas.microsoft.com/office/drawing/2014/main" val="3025396385"/>
                    </a:ext>
                  </a:extLst>
                </a:gridCol>
                <a:gridCol w="9948529">
                  <a:extLst>
                    <a:ext uri="{9D8B030D-6E8A-4147-A177-3AD203B41FA5}">
                      <a16:colId xmlns:a16="http://schemas.microsoft.com/office/drawing/2014/main" val="73892849"/>
                    </a:ext>
                  </a:extLst>
                </a:gridCol>
              </a:tblGrid>
              <a:tr h="900618">
                <a:tc>
                  <a:txBody>
                    <a:bodyPr/>
                    <a:lstStyle/>
                    <a:p>
                      <a:pPr algn="r"/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勘查区域</a:t>
                      </a:r>
                    </a:p>
                  </a:txBody>
                  <a:tcPr marR="648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陆地或海洋大陆架等任何地貌，最大面积无上限；</a:t>
                      </a:r>
                    </a:p>
                  </a:txBody>
                  <a:tcPr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6062634"/>
                  </a:ext>
                </a:extLst>
              </a:tr>
              <a:tr h="1484310">
                <a:tc>
                  <a:txBody>
                    <a:bodyPr/>
                    <a:lstStyle/>
                    <a:p>
                      <a:pPr algn="r"/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探测深度</a:t>
                      </a:r>
                    </a:p>
                  </a:txBody>
                  <a:tcPr marR="648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indent="0" algn="l" fontAlgn="auto">
                        <a:lnSpc>
                          <a:spcPct val="120000"/>
                        </a:lnSpc>
                        <a:spcBef>
                          <a:spcPts val="1325"/>
                        </a:spcBef>
                        <a:spcAft>
                          <a:spcPts val="0"/>
                        </a:spcAft>
                        <a:buSzPct val="65000"/>
                        <a:buNone/>
                        <a:tabLst>
                          <a:tab pos="408305" algn="l"/>
                          <a:tab pos="408940" algn="l"/>
                        </a:tabLst>
                      </a:pPr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油气水（包括地热），地下 </a:t>
                      </a:r>
                      <a:r>
                        <a:rPr kumimoji="0" lang="en-US" altLang="zh-CN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8000</a:t>
                      </a:r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米；</a:t>
                      </a:r>
                    </a:p>
                    <a:p>
                      <a:pPr marL="12700" indent="0" algn="l" fontAlgn="auto">
                        <a:lnSpc>
                          <a:spcPct val="120000"/>
                        </a:lnSpc>
                        <a:spcBef>
                          <a:spcPts val="1325"/>
                        </a:spcBef>
                        <a:spcAft>
                          <a:spcPts val="0"/>
                        </a:spcAft>
                        <a:buSzPct val="65000"/>
                        <a:buNone/>
                        <a:tabLst>
                          <a:tab pos="408305" algn="l"/>
                          <a:tab pos="408940" algn="l"/>
                        </a:tabLst>
                      </a:pPr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各种金属固体矿，地下 </a:t>
                      </a:r>
                      <a:r>
                        <a:rPr kumimoji="0" lang="en-US" altLang="zh-CN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2000</a:t>
                      </a:r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米；</a:t>
                      </a:r>
                    </a:p>
                  </a:txBody>
                  <a:tcPr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6001639"/>
                  </a:ext>
                </a:extLst>
              </a:tr>
              <a:tr h="928241">
                <a:tc>
                  <a:txBody>
                    <a:bodyPr/>
                    <a:lstStyle/>
                    <a:p>
                      <a:pPr algn="r"/>
                      <a:r>
                        <a:rPr kumimoji="0" lang="zh-CN" altLang="zh-CN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异常区见矿率</a:t>
                      </a:r>
                      <a:endParaRPr kumimoji="0" lang="zh-CN" altLang="en-US" sz="3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  <a:sym typeface="Helvetica Light"/>
                      </a:endParaRPr>
                    </a:p>
                  </a:txBody>
                  <a:tcPr marR="648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油气水 </a:t>
                      </a:r>
                      <a:r>
                        <a:rPr kumimoji="0" lang="en-US" altLang="zh-CN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70%-80%</a:t>
                      </a:r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；固体矿</a:t>
                      </a:r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+mn-ea"/>
                        </a:rPr>
                        <a:t> </a:t>
                      </a:r>
                      <a:r>
                        <a:rPr kumimoji="0" lang="en-US" altLang="zh-CN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+mn-ea"/>
                        </a:rPr>
                        <a:t>50%-</a:t>
                      </a:r>
                      <a:r>
                        <a:rPr kumimoji="0" lang="en-US" altLang="zh-CN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70%</a:t>
                      </a:r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； </a:t>
                      </a:r>
                    </a:p>
                  </a:txBody>
                  <a:tcPr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82830"/>
                  </a:ext>
                </a:extLst>
              </a:tr>
              <a:tr h="942044">
                <a:tc>
                  <a:txBody>
                    <a:bodyPr/>
                    <a:lstStyle/>
                    <a:p>
                      <a:pPr algn="r"/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环境保护</a:t>
                      </a:r>
                    </a:p>
                  </a:txBody>
                  <a:tcPr marR="648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indent="0" algn="l" fontAlgn="auto">
                        <a:lnSpc>
                          <a:spcPct val="120000"/>
                        </a:lnSpc>
                        <a:spcBef>
                          <a:spcPts val="1320"/>
                        </a:spcBef>
                        <a:spcAft>
                          <a:spcPts val="0"/>
                        </a:spcAft>
                        <a:buSzPct val="65000"/>
                        <a:buNone/>
                        <a:tabLst>
                          <a:tab pos="408305" algn="l"/>
                          <a:tab pos="408940" algn="l"/>
                        </a:tabLst>
                      </a:pPr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远程非介入式，绿色环保；</a:t>
                      </a:r>
                    </a:p>
                  </a:txBody>
                  <a:tcPr marT="468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0873797"/>
                  </a:ext>
                </a:extLst>
              </a:tr>
              <a:tr h="1484310">
                <a:tc>
                  <a:txBody>
                    <a:bodyPr/>
                    <a:lstStyle/>
                    <a:p>
                      <a:pPr algn="r"/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远程工作时间</a:t>
                      </a:r>
                    </a:p>
                  </a:txBody>
                  <a:tcPr marR="648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indent="0" algn="l" fontAlgn="auto">
                        <a:lnSpc>
                          <a:spcPct val="120000"/>
                        </a:lnSpc>
                        <a:spcBef>
                          <a:spcPts val="1320"/>
                        </a:spcBef>
                        <a:spcAft>
                          <a:spcPts val="0"/>
                        </a:spcAft>
                        <a:buSzPct val="65000"/>
                        <a:buNone/>
                        <a:tabLst>
                          <a:tab pos="408305" algn="l"/>
                          <a:tab pos="408940" algn="l"/>
                        </a:tabLst>
                      </a:pPr>
                      <a:r>
                        <a:rPr kumimoji="0" lang="en-US" altLang="zh-CN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2</a:t>
                      </a:r>
                      <a:r>
                        <a:rPr kumimoji="0" lang="zh-CN" altLang="en-US" sz="3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Light"/>
                        </a:rPr>
                        <a:t>个月</a:t>
                      </a:r>
                    </a:p>
                  </a:txBody>
                  <a:tcPr marT="468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0847669"/>
                  </a:ext>
                </a:extLst>
              </a:tr>
            </a:tbl>
          </a:graphicData>
        </a:graphic>
      </p:graphicFrame>
      <p:grpSp>
        <p:nvGrpSpPr>
          <p:cNvPr id="32" name="组合 31">
            <a:extLst>
              <a:ext uri="{FF2B5EF4-FFF2-40B4-BE49-F238E27FC236}">
                <a16:creationId xmlns:a16="http://schemas.microsoft.com/office/drawing/2014/main" id="{580288DE-7B20-F796-61E9-38149236B744}"/>
              </a:ext>
            </a:extLst>
          </p:cNvPr>
          <p:cNvGrpSpPr>
            <a:grpSpLocks noChangeAspect="1"/>
          </p:cNvGrpSpPr>
          <p:nvPr/>
        </p:nvGrpSpPr>
        <p:grpSpPr>
          <a:xfrm>
            <a:off x="1050342" y="3914722"/>
            <a:ext cx="8042400" cy="6958982"/>
            <a:chOff x="1958758" y="4996651"/>
            <a:chExt cx="6667500" cy="6083300"/>
          </a:xfrm>
        </p:grpSpPr>
        <p:grpSp>
          <p:nvGrpSpPr>
            <p:cNvPr id="9" name="组合 4019">
              <a:extLst>
                <a:ext uri="{FF2B5EF4-FFF2-40B4-BE49-F238E27FC236}">
                  <a16:creationId xmlns:a16="http://schemas.microsoft.com/office/drawing/2014/main" id="{FA11DBB1-DE4F-6FB2-B454-A52FC6F2BF43}"/>
                </a:ext>
              </a:extLst>
            </p:cNvPr>
            <p:cNvGrpSpPr/>
            <p:nvPr/>
          </p:nvGrpSpPr>
          <p:grpSpPr>
            <a:xfrm>
              <a:off x="1958758" y="4996651"/>
              <a:ext cx="6667500" cy="6083300"/>
              <a:chOff x="9245600" y="5207000"/>
              <a:chExt cx="6667500" cy="6083300"/>
            </a:xfrm>
          </p:grpSpPr>
          <p:pic>
            <p:nvPicPr>
              <p:cNvPr id="10" name="image 4020">
                <a:extLst>
                  <a:ext uri="{FF2B5EF4-FFF2-40B4-BE49-F238E27FC236}">
                    <a16:creationId xmlns:a16="http://schemas.microsoft.com/office/drawing/2014/main" id="{4839FDE7-3F72-9AB9-2D27-FE0F1DEA0E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9245600" y="5207000"/>
                <a:ext cx="6667500" cy="6083300"/>
              </a:xfrm>
              <a:prstGeom prst="rect">
                <a:avLst/>
              </a:prstGeom>
            </p:spPr>
          </p:pic>
          <p:pic>
            <p:nvPicPr>
              <p:cNvPr id="11" name="image 4021">
                <a:extLst>
                  <a:ext uri="{FF2B5EF4-FFF2-40B4-BE49-F238E27FC236}">
                    <a16:creationId xmlns:a16="http://schemas.microsoft.com/office/drawing/2014/main" id="{51D5CDCC-D970-DBB3-B01B-D8DE4CDD3B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12204700" y="7886700"/>
                <a:ext cx="736600" cy="736600"/>
              </a:xfrm>
              <a:prstGeom prst="rect">
                <a:avLst/>
              </a:prstGeom>
            </p:spPr>
          </p:pic>
          <p:pic>
            <p:nvPicPr>
              <p:cNvPr id="12" name="image 4022">
                <a:extLst>
                  <a:ext uri="{FF2B5EF4-FFF2-40B4-BE49-F238E27FC236}">
                    <a16:creationId xmlns:a16="http://schemas.microsoft.com/office/drawing/2014/main" id="{F803FEC2-0F0B-0865-7E35-A7DAF9D036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9359900" y="5295900"/>
                <a:ext cx="6451600" cy="5905500"/>
              </a:xfrm>
              <a:prstGeom prst="rect">
                <a:avLst/>
              </a:prstGeom>
            </p:spPr>
          </p:pic>
          <p:pic>
            <p:nvPicPr>
              <p:cNvPr id="13" name="image 4023">
                <a:extLst>
                  <a:ext uri="{FF2B5EF4-FFF2-40B4-BE49-F238E27FC236}">
                    <a16:creationId xmlns:a16="http://schemas.microsoft.com/office/drawing/2014/main" id="{7FE5C7D9-A69F-DE35-6766-8F0BCE6954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9347200" y="5295900"/>
                <a:ext cx="2832100" cy="2844800"/>
              </a:xfrm>
              <a:prstGeom prst="rect">
                <a:avLst/>
              </a:prstGeom>
            </p:spPr>
          </p:pic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59C6D5A2-1207-465D-D77A-EBFB847C6EE9}"/>
                </a:ext>
              </a:extLst>
            </p:cNvPr>
            <p:cNvGrpSpPr/>
            <p:nvPr/>
          </p:nvGrpSpPr>
          <p:grpSpPr>
            <a:xfrm>
              <a:off x="2222664" y="5254301"/>
              <a:ext cx="2520188" cy="2520000"/>
              <a:chOff x="2222664" y="5254301"/>
              <a:chExt cx="2520188" cy="2520000"/>
            </a:xfrm>
          </p:grpSpPr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3DE6D0B5-AD80-1CD4-ACA9-3DD163AD93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22664" y="5254301"/>
                <a:ext cx="2520188" cy="2520000"/>
              </a:xfrm>
              <a:prstGeom prst="ellipse">
                <a:avLst/>
              </a:prstGeom>
              <a:blipFill dpi="0" rotWithShape="1">
                <a:blip r:embed="rId10"/>
                <a:srcRect/>
                <a:stretch>
                  <a:fillRect/>
                </a:stretch>
              </a:blipFill>
              <a:ln>
                <a:noFill/>
              </a:ln>
              <a:effectLst>
                <a:outerShdw rotWithShape="0">
                  <a:srgbClr val="000000">
                    <a:alpha val="50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21" name="圆角矩形 20">
                <a:extLst>
                  <a:ext uri="{FF2B5EF4-FFF2-40B4-BE49-F238E27FC236}">
                    <a16:creationId xmlns:a16="http://schemas.microsoft.com/office/drawing/2014/main" id="{301D6CA4-AC0D-2F4A-AA79-6525F3D7831D}"/>
                  </a:ext>
                </a:extLst>
              </p:cNvPr>
              <p:cNvSpPr/>
              <p:nvPr/>
            </p:nvSpPr>
            <p:spPr>
              <a:xfrm>
                <a:off x="2235364" y="6286963"/>
                <a:ext cx="2494788" cy="454677"/>
              </a:xfrm>
              <a:prstGeom prst="roundRect">
                <a:avLst>
                  <a:gd name="adj" fmla="val 20648"/>
                </a:avLst>
              </a:prstGeom>
              <a:solidFill>
                <a:schemeClr val="tx1">
                  <a:alpha val="30000"/>
                </a:schemeClr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矿产勘探</a:t>
                </a:r>
                <a:endParaRPr lang="zh-CN" altLang="en-US" sz="32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D9B117ED-16D1-CD7D-CC7E-AB87A690312C}"/>
                </a:ext>
              </a:extLst>
            </p:cNvPr>
            <p:cNvGrpSpPr/>
            <p:nvPr/>
          </p:nvGrpSpPr>
          <p:grpSpPr>
            <a:xfrm>
              <a:off x="5855600" y="5254301"/>
              <a:ext cx="2520188" cy="2520000"/>
              <a:chOff x="5855600" y="5254301"/>
              <a:chExt cx="2520188" cy="2520000"/>
            </a:xfrm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1EFC3E86-FD08-D65C-544E-8DB54A0616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55600" y="5254301"/>
                <a:ext cx="2520188" cy="2520000"/>
              </a:xfrm>
              <a:prstGeom prst="ellipse">
                <a:avLst/>
              </a:prstGeom>
              <a:blipFill dpi="0" rotWithShape="1">
                <a:blip r:embed="rId11"/>
                <a:srcRect/>
                <a:stretch>
                  <a:fillRect/>
                </a:stretch>
              </a:blipFill>
              <a:ln>
                <a:noFill/>
              </a:ln>
              <a:effectLst>
                <a:outerShdw rotWithShape="0">
                  <a:srgbClr val="000000">
                    <a:alpha val="50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22" name="圆角矩形 21">
                <a:extLst>
                  <a:ext uri="{FF2B5EF4-FFF2-40B4-BE49-F238E27FC236}">
                    <a16:creationId xmlns:a16="http://schemas.microsoft.com/office/drawing/2014/main" id="{B381E902-0E52-EC0B-0929-94A9F775FA07}"/>
                  </a:ext>
                </a:extLst>
              </p:cNvPr>
              <p:cNvSpPr/>
              <p:nvPr/>
            </p:nvSpPr>
            <p:spPr>
              <a:xfrm>
                <a:off x="5863501" y="6296645"/>
                <a:ext cx="2494788" cy="435312"/>
              </a:xfrm>
              <a:prstGeom prst="roundRect">
                <a:avLst>
                  <a:gd name="adj" fmla="val 15157"/>
                </a:avLst>
              </a:prstGeom>
              <a:solidFill>
                <a:schemeClr val="tx1">
                  <a:alpha val="30000"/>
                </a:schemeClr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能源勘探</a:t>
                </a:r>
                <a:endParaRPr lang="zh-CN" altLang="en-US" sz="32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1D55585B-3333-7DAB-EB21-F11AE4419559}"/>
                </a:ext>
              </a:extLst>
            </p:cNvPr>
            <p:cNvGrpSpPr/>
            <p:nvPr/>
          </p:nvGrpSpPr>
          <p:grpSpPr>
            <a:xfrm>
              <a:off x="2222664" y="8295213"/>
              <a:ext cx="2520188" cy="2520000"/>
              <a:chOff x="2222664" y="5254301"/>
              <a:chExt cx="2520188" cy="2520000"/>
            </a:xfrm>
          </p:grpSpPr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7AD7003F-E967-A825-1CB7-0C2379A659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22664" y="5254301"/>
                <a:ext cx="2520188" cy="2520000"/>
              </a:xfrm>
              <a:prstGeom prst="ellipse">
                <a:avLst/>
              </a:prstGeom>
              <a:blipFill dpi="0" rotWithShape="1">
                <a:blip r:embed="rId12"/>
                <a:srcRect/>
                <a:stretch>
                  <a:fillRect/>
                </a:stretch>
              </a:blipFill>
              <a:ln>
                <a:noFill/>
              </a:ln>
              <a:effectLst>
                <a:outerShdw rotWithShape="0">
                  <a:srgbClr val="000000">
                    <a:alpha val="50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27" name="圆角矩形 26">
                <a:extLst>
                  <a:ext uri="{FF2B5EF4-FFF2-40B4-BE49-F238E27FC236}">
                    <a16:creationId xmlns:a16="http://schemas.microsoft.com/office/drawing/2014/main" id="{F9613920-71A9-3E34-CE4E-9353B92B0715}"/>
                  </a:ext>
                </a:extLst>
              </p:cNvPr>
              <p:cNvSpPr/>
              <p:nvPr/>
            </p:nvSpPr>
            <p:spPr>
              <a:xfrm>
                <a:off x="2235364" y="6259646"/>
                <a:ext cx="2494788" cy="466295"/>
              </a:xfrm>
              <a:prstGeom prst="roundRect">
                <a:avLst>
                  <a:gd name="adj" fmla="val 24612"/>
                </a:avLst>
              </a:prstGeom>
              <a:solidFill>
                <a:schemeClr val="tx1">
                  <a:alpha val="30000"/>
                </a:schemeClr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陆地</a:t>
                </a:r>
                <a:endParaRPr lang="zh-CN" altLang="en-US" sz="32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5849D3B2-8B96-F086-84DE-D0E987E0D705}"/>
                </a:ext>
              </a:extLst>
            </p:cNvPr>
            <p:cNvGrpSpPr/>
            <p:nvPr/>
          </p:nvGrpSpPr>
          <p:grpSpPr>
            <a:xfrm>
              <a:off x="5855600" y="8295213"/>
              <a:ext cx="2520188" cy="2520000"/>
              <a:chOff x="5855600" y="5254301"/>
              <a:chExt cx="2520188" cy="2520000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34D2A8A6-C220-FB98-A16F-D9F3B8D306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55600" y="5254301"/>
                <a:ext cx="2520188" cy="2520000"/>
              </a:xfrm>
              <a:prstGeom prst="ellipse">
                <a:avLst/>
              </a:prstGeom>
              <a:blipFill dpi="0" rotWithShape="1">
                <a:blip r:embed="rId13"/>
                <a:srcRect/>
                <a:stretch>
                  <a:fillRect/>
                </a:stretch>
              </a:blipFill>
              <a:ln>
                <a:noFill/>
              </a:ln>
              <a:effectLst>
                <a:outerShdw rotWithShape="0">
                  <a:srgbClr val="000000">
                    <a:alpha val="50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30" name="圆角矩形 29">
                <a:extLst>
                  <a:ext uri="{FF2B5EF4-FFF2-40B4-BE49-F238E27FC236}">
                    <a16:creationId xmlns:a16="http://schemas.microsoft.com/office/drawing/2014/main" id="{9CF90EA8-6224-E20E-3D5F-4D158242425F}"/>
                  </a:ext>
                </a:extLst>
              </p:cNvPr>
              <p:cNvSpPr/>
              <p:nvPr/>
            </p:nvSpPr>
            <p:spPr>
              <a:xfrm>
                <a:off x="5863501" y="6242010"/>
                <a:ext cx="2494788" cy="458550"/>
              </a:xfrm>
              <a:prstGeom prst="roundRect">
                <a:avLst>
                  <a:gd name="adj" fmla="val 22069"/>
                </a:avLst>
              </a:prstGeom>
              <a:solidFill>
                <a:schemeClr val="tx1">
                  <a:alpha val="30000"/>
                </a:schemeClr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海洋大陆架</a:t>
                </a:r>
                <a:endParaRPr lang="zh-CN" altLang="en-US" sz="32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pic>
        <p:nvPicPr>
          <p:cNvPr id="34" name="图片 22">
            <a:extLst>
              <a:ext uri="{FF2B5EF4-FFF2-40B4-BE49-F238E27FC236}">
                <a16:creationId xmlns:a16="http://schemas.microsoft.com/office/drawing/2014/main" id="{62F9BA71-CA8F-4861-7D62-EB08A8D8941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92" name="组合 391">
            <a:extLst>
              <a:ext uri="{FF2B5EF4-FFF2-40B4-BE49-F238E27FC236}">
                <a16:creationId xmlns:a16="http://schemas.microsoft.com/office/drawing/2014/main" id="{73ACD5EF-3AE8-0213-8A08-97DD56086A35}"/>
              </a:ext>
            </a:extLst>
          </p:cNvPr>
          <p:cNvGrpSpPr/>
          <p:nvPr/>
        </p:nvGrpSpPr>
        <p:grpSpPr>
          <a:xfrm>
            <a:off x="10524199" y="3995581"/>
            <a:ext cx="13445111" cy="1226422"/>
            <a:chOff x="12136600" y="4434390"/>
            <a:chExt cx="11754405" cy="1226422"/>
          </a:xfrm>
        </p:grpSpPr>
        <p:sp>
          <p:nvSpPr>
            <p:cNvPr id="387" name="išḻiḍe">
              <a:extLst>
                <a:ext uri="{FF2B5EF4-FFF2-40B4-BE49-F238E27FC236}">
                  <a16:creationId xmlns:a16="http://schemas.microsoft.com/office/drawing/2014/main" id="{60F7CF3D-CA6E-9C3B-195D-364F18CE64E4}"/>
                </a:ext>
              </a:extLst>
            </p:cNvPr>
            <p:cNvSpPr/>
            <p:nvPr/>
          </p:nvSpPr>
          <p:spPr>
            <a:xfrm>
              <a:off x="12136600" y="4434390"/>
              <a:ext cx="11754405" cy="1226422"/>
            </a:xfrm>
            <a:prstGeom prst="rect">
              <a:avLst/>
            </a:prstGeom>
            <a:solidFill>
              <a:srgbClr val="74A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8" name="文本框 387">
              <a:extLst>
                <a:ext uri="{FF2B5EF4-FFF2-40B4-BE49-F238E27FC236}">
                  <a16:creationId xmlns:a16="http://schemas.microsoft.com/office/drawing/2014/main" id="{5F371E11-481A-2F2F-150E-C56DB26F55E0}"/>
                </a:ext>
              </a:extLst>
            </p:cNvPr>
            <p:cNvSpPr txBox="1"/>
            <p:nvPr/>
          </p:nvSpPr>
          <p:spPr>
            <a:xfrm>
              <a:off x="16826352" y="4592045"/>
              <a:ext cx="2374900" cy="106244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R="5080">
                <a:lnSpc>
                  <a:spcPts val="3020"/>
                </a:lnSpc>
                <a:spcBef>
                  <a:spcPts val="480"/>
                </a:spcBef>
              </a:pPr>
              <a:r>
                <a:rPr lang="zh-CN" altLang="en-US" sz="40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-繁" panose="02010600040101010101" charset="-122"/>
                  <a:sym typeface="+mn-ea"/>
                </a:rPr>
                <a:t>探测能力</a:t>
              </a:r>
            </a:p>
          </p:txBody>
        </p:sp>
        <p:cxnSp>
          <p:nvCxnSpPr>
            <p:cNvPr id="390" name="直线连接符 389">
              <a:extLst>
                <a:ext uri="{FF2B5EF4-FFF2-40B4-BE49-F238E27FC236}">
                  <a16:creationId xmlns:a16="http://schemas.microsoft.com/office/drawing/2014/main" id="{D5B756FF-289B-2415-14AF-BD7BB89F5F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37645" y="5439007"/>
              <a:ext cx="6552314" cy="0"/>
            </a:xfrm>
            <a:prstGeom prst="line">
              <a:avLst/>
            </a:prstGeom>
            <a:noFill/>
            <a:ln w="22225" cap="flat"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prstDash val="solid"/>
              <a:miter lim="400000"/>
              <a:headEnd type="none"/>
              <a:tailEnd type="non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2500448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482600" y="-12700"/>
            <a:ext cx="304800" cy="13741400"/>
            <a:chOff x="482600" y="-12700"/>
            <a:chExt cx="304800" cy="13741400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grpSp>
        <p:nvGrpSpPr>
          <p:cNvPr id="404" name="组合 404"/>
          <p:cNvGrpSpPr/>
          <p:nvPr/>
        </p:nvGrpSpPr>
        <p:grpSpPr>
          <a:xfrm>
            <a:off x="1153973" y="1169048"/>
            <a:ext cx="7347711" cy="1533799"/>
            <a:chOff x="1153973" y="1169048"/>
            <a:chExt cx="7347711" cy="1533799"/>
          </a:xfrm>
        </p:grpSpPr>
        <p:sp>
          <p:nvSpPr>
            <p:cNvPr id="405" name="Object 405"/>
            <p:cNvSpPr txBox="1"/>
            <p:nvPr/>
          </p:nvSpPr>
          <p:spPr>
            <a:xfrm>
              <a:off x="1153973" y="1169048"/>
              <a:ext cx="7347711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资质荣誉</a:t>
              </a:r>
              <a:endParaRPr lang="zh-CN" altLang="en-US" sz="5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06" name="Object 406"/>
            <p:cNvSpPr txBox="1"/>
            <p:nvPr/>
          </p:nvSpPr>
          <p:spPr>
            <a:xfrm>
              <a:off x="1183084" y="2171419"/>
              <a:ext cx="6079744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Qualification and Honor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0B943DF7-01D7-3351-75F4-E8F732506D22}"/>
              </a:ext>
            </a:extLst>
          </p:cNvPr>
          <p:cNvSpPr txBox="1"/>
          <p:nvPr/>
        </p:nvSpPr>
        <p:spPr>
          <a:xfrm>
            <a:off x="2892715" y="3713031"/>
            <a:ext cx="19269213" cy="8254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截至</a:t>
            </a:r>
            <a:r>
              <a:rPr lang="en-US" altLang="zh-CN" sz="36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2025</a:t>
            </a:r>
            <a:r>
              <a:rPr lang="zh-CN" altLang="en-US" sz="36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r>
              <a:rPr lang="en-US" altLang="zh-CN" sz="36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36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月，深层探索已申请</a:t>
            </a:r>
            <a:r>
              <a:rPr lang="en-US" altLang="zh-CN" sz="3600" dirty="0">
                <a:solidFill>
                  <a:srgbClr val="F52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r>
              <a:rPr lang="zh-CN" altLang="en-US" sz="3600" dirty="0">
                <a:solidFill>
                  <a:srgbClr val="F52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项</a:t>
            </a:r>
            <a:r>
              <a:rPr lang="zh-CN" altLang="en-US" sz="36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发明技术专利、</a:t>
            </a:r>
            <a:r>
              <a:rPr lang="en-US" altLang="zh-CN" sz="3600" dirty="0">
                <a:solidFill>
                  <a:srgbClr val="F52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27</a:t>
            </a:r>
            <a:r>
              <a:rPr lang="zh-CN" altLang="en-US" sz="3600" dirty="0">
                <a:solidFill>
                  <a:srgbClr val="F52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项</a:t>
            </a:r>
            <a:r>
              <a:rPr lang="zh-CN" altLang="en-US" sz="36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软著权。</a:t>
            </a:r>
          </a:p>
        </p:txBody>
      </p:sp>
      <p:pic>
        <p:nvPicPr>
          <p:cNvPr id="3" name="图片 22">
            <a:extLst>
              <a:ext uri="{FF2B5EF4-FFF2-40B4-BE49-F238E27FC236}">
                <a16:creationId xmlns:a16="http://schemas.microsoft.com/office/drawing/2014/main" id="{7CF2D6BA-4D56-B355-4EE7-9DFFF5946D0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AD11DB54-E4F9-ADEA-4002-3E1AF12A587C}"/>
              </a:ext>
            </a:extLst>
          </p:cNvPr>
          <p:cNvGrpSpPr>
            <a:grpSpLocks noChangeAspect="1"/>
          </p:cNvGrpSpPr>
          <p:nvPr/>
        </p:nvGrpSpPr>
        <p:grpSpPr>
          <a:xfrm>
            <a:off x="10870490" y="6763819"/>
            <a:ext cx="11293200" cy="5149700"/>
            <a:chOff x="2205" y="3519"/>
            <a:chExt cx="14888" cy="5983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B1EB927-309B-7137-9DA0-F6E591CD3D94}"/>
                </a:ext>
              </a:extLst>
            </p:cNvPr>
            <p:cNvGrpSpPr/>
            <p:nvPr/>
          </p:nvGrpSpPr>
          <p:grpSpPr>
            <a:xfrm>
              <a:off x="2205" y="3519"/>
              <a:ext cx="14888" cy="2911"/>
              <a:chOff x="1748" y="4444"/>
              <a:chExt cx="24064" cy="4705"/>
            </a:xfrm>
          </p:grpSpPr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EA8C62FE-589F-0566-F286-3D99C4489B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174" y="4446"/>
                <a:ext cx="3638" cy="4703"/>
              </a:xfrm>
              <a:prstGeom prst="rect">
                <a:avLst/>
              </a:prstGeom>
            </p:spPr>
          </p:pic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6278DE7A-0DC3-F6AC-5DE4-0B0C4F063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947" y="4446"/>
                <a:ext cx="3678" cy="4605"/>
              </a:xfrm>
              <a:prstGeom prst="rect">
                <a:avLst/>
              </a:prstGeom>
            </p:spPr>
          </p:pic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27879807-9C46-27CD-6D71-405F376DF2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806" y="4446"/>
                <a:ext cx="3618" cy="4606"/>
              </a:xfrm>
              <a:prstGeom prst="rect">
                <a:avLst/>
              </a:prstGeom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60DB45B4-2610-B9F0-A66A-51A8882436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48" y="4446"/>
                <a:ext cx="3414" cy="4605"/>
              </a:xfrm>
              <a:prstGeom prst="rect">
                <a:avLst/>
              </a:prstGeom>
            </p:spPr>
          </p:pic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26CC3533-5BB4-6034-B3D4-38DD204D44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52" y="4445"/>
                <a:ext cx="3479" cy="4606"/>
              </a:xfrm>
              <a:prstGeom prst="rect">
                <a:avLst/>
              </a:prstGeom>
            </p:spPr>
          </p:pic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CA7B6148-25F7-66F6-F9D0-F4298D2293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916" y="4444"/>
                <a:ext cx="3615" cy="4607"/>
              </a:xfrm>
              <a:prstGeom prst="rect">
                <a:avLst/>
              </a:prstGeom>
            </p:spPr>
          </p:pic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1C701B3-A7F7-70D5-4853-C92484EBA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227" y="6615"/>
              <a:ext cx="2113" cy="2886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3AB60D8E-457B-D6F5-D7C9-981637476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766" y="6615"/>
              <a:ext cx="2153" cy="2886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588700A1-0D72-28E2-2311-DBCACF055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213" y="6615"/>
              <a:ext cx="2238" cy="2886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D689A044-9C0A-32B8-5978-C752E37BC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755" y="6615"/>
              <a:ext cx="2237" cy="2887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00F24C41-5F4E-25D2-764B-C976F2C80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2249" y="6615"/>
              <a:ext cx="2276" cy="2887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3FCC559C-0AA3-2D0F-AB86-30FCF7F60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4842" y="6616"/>
              <a:ext cx="2251" cy="2886"/>
            </a:xfrm>
            <a:prstGeom prst="rect">
              <a:avLst/>
            </a:prstGeom>
          </p:spPr>
        </p:pic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00AD6781-3821-F3E3-6750-CCD8F290DA74}"/>
              </a:ext>
            </a:extLst>
          </p:cNvPr>
          <p:cNvGrpSpPr>
            <a:grpSpLocks noChangeAspect="1"/>
          </p:cNvGrpSpPr>
          <p:nvPr/>
        </p:nvGrpSpPr>
        <p:grpSpPr>
          <a:xfrm>
            <a:off x="3012660" y="6753166"/>
            <a:ext cx="6236260" cy="5159492"/>
            <a:chOff x="-5349" y="5083435"/>
            <a:chExt cx="10127038" cy="8378477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5C7B43EE-9F63-C8C8-37CB-920EF76F8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01"/>
            <a:stretch/>
          </p:blipFill>
          <p:spPr>
            <a:xfrm>
              <a:off x="-5349" y="5083435"/>
              <a:ext cx="4635678" cy="83784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1A72538B-A7FA-60AC-AF3F-4C03E677F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01"/>
            <a:stretch/>
          </p:blipFill>
          <p:spPr>
            <a:xfrm>
              <a:off x="2740331" y="5083436"/>
              <a:ext cx="4635678" cy="83784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5939D09C-6F25-4691-E116-F0962C90BA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01"/>
            <a:stretch/>
          </p:blipFill>
          <p:spPr>
            <a:xfrm>
              <a:off x="5486011" y="5083435"/>
              <a:ext cx="4635678" cy="83784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5459FF7-A7B9-E053-91A7-D48488C63DD7}"/>
              </a:ext>
            </a:extLst>
          </p:cNvPr>
          <p:cNvGrpSpPr/>
          <p:nvPr/>
        </p:nvGrpSpPr>
        <p:grpSpPr>
          <a:xfrm>
            <a:off x="10870490" y="5548635"/>
            <a:ext cx="11291438" cy="756758"/>
            <a:chOff x="12055153" y="4434390"/>
            <a:chExt cx="11291438" cy="756758"/>
          </a:xfrm>
        </p:grpSpPr>
        <p:sp>
          <p:nvSpPr>
            <p:cNvPr id="48" name="išḻiḍe">
              <a:extLst>
                <a:ext uri="{FF2B5EF4-FFF2-40B4-BE49-F238E27FC236}">
                  <a16:creationId xmlns:a16="http://schemas.microsoft.com/office/drawing/2014/main" id="{95EA6986-CF52-8AFE-3A40-0DC293FD75FC}"/>
                </a:ext>
              </a:extLst>
            </p:cNvPr>
            <p:cNvSpPr/>
            <p:nvPr/>
          </p:nvSpPr>
          <p:spPr>
            <a:xfrm>
              <a:off x="12055153" y="4434390"/>
              <a:ext cx="11291438" cy="756758"/>
            </a:xfrm>
            <a:prstGeom prst="rect">
              <a:avLst/>
            </a:prstGeom>
            <a:solidFill>
              <a:srgbClr val="74A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58B5489-8ECE-5A55-9D71-C1895017AE74}"/>
                </a:ext>
              </a:extLst>
            </p:cNvPr>
            <p:cNvSpPr txBox="1"/>
            <p:nvPr/>
          </p:nvSpPr>
          <p:spPr>
            <a:xfrm>
              <a:off x="15331667" y="4522759"/>
              <a:ext cx="4738412" cy="47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5080">
                <a:lnSpc>
                  <a:spcPts val="3020"/>
                </a:lnSpc>
                <a:spcBef>
                  <a:spcPts val="48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-繁" panose="02010600040101010101" charset="-122"/>
                  <a:sym typeface="+mn-ea"/>
                </a:rPr>
                <a:t>部分软件著作权登记证书</a:t>
              </a:r>
            </a:p>
          </p:txBody>
        </p:sp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7B0FCC6C-6002-947C-43A4-2D97196708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31666" y="5086933"/>
              <a:ext cx="4738413" cy="0"/>
            </a:xfrm>
            <a:prstGeom prst="line">
              <a:avLst/>
            </a:prstGeom>
            <a:noFill/>
            <a:ln w="22225" cap="flat"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prstDash val="solid"/>
              <a:miter lim="400000"/>
              <a:headEnd type="none"/>
              <a:tailEnd type="non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7B4DB6FF-6A07-C02A-1FBC-6F6143B04D30}"/>
              </a:ext>
            </a:extLst>
          </p:cNvPr>
          <p:cNvGrpSpPr/>
          <p:nvPr/>
        </p:nvGrpSpPr>
        <p:grpSpPr>
          <a:xfrm>
            <a:off x="3012659" y="5548634"/>
            <a:ext cx="6236262" cy="756758"/>
            <a:chOff x="12055153" y="4434390"/>
            <a:chExt cx="11291438" cy="756758"/>
          </a:xfrm>
        </p:grpSpPr>
        <p:sp>
          <p:nvSpPr>
            <p:cNvPr id="5" name="išḻiḍe">
              <a:extLst>
                <a:ext uri="{FF2B5EF4-FFF2-40B4-BE49-F238E27FC236}">
                  <a16:creationId xmlns:a16="http://schemas.microsoft.com/office/drawing/2014/main" id="{0A343DFF-8160-E77C-6B14-055D1C577D5E}"/>
                </a:ext>
              </a:extLst>
            </p:cNvPr>
            <p:cNvSpPr/>
            <p:nvPr/>
          </p:nvSpPr>
          <p:spPr>
            <a:xfrm>
              <a:off x="12055153" y="4434390"/>
              <a:ext cx="11291438" cy="756758"/>
            </a:xfrm>
            <a:prstGeom prst="rect">
              <a:avLst/>
            </a:prstGeom>
            <a:solidFill>
              <a:srgbClr val="74A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57521E5-94CA-80C9-D358-7899ABCE5CCD}"/>
                </a:ext>
              </a:extLst>
            </p:cNvPr>
            <p:cNvSpPr txBox="1"/>
            <p:nvPr/>
          </p:nvSpPr>
          <p:spPr>
            <a:xfrm>
              <a:off x="15331668" y="4522759"/>
              <a:ext cx="473841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5080">
                <a:lnSpc>
                  <a:spcPts val="3020"/>
                </a:lnSpc>
                <a:spcBef>
                  <a:spcPts val="48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-繁" panose="02010600040101010101" charset="-122"/>
                  <a:sym typeface="+mn-ea"/>
                </a:rPr>
                <a:t>发明技术专利</a:t>
              </a:r>
            </a:p>
          </p:txBody>
        </p:sp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ECF99CB5-4619-916D-0CD8-F99E6E0155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31666" y="5086933"/>
              <a:ext cx="4738413" cy="0"/>
            </a:xfrm>
            <a:prstGeom prst="line">
              <a:avLst/>
            </a:prstGeom>
            <a:noFill/>
            <a:ln w="22225" cap="flat"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prstDash val="solid"/>
              <a:miter lim="400000"/>
              <a:headEnd type="none"/>
              <a:tailEnd type="non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1150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482600" y="-12700"/>
            <a:ext cx="304800" cy="13741400"/>
            <a:chOff x="482600" y="-12700"/>
            <a:chExt cx="304800" cy="13741400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grpSp>
        <p:nvGrpSpPr>
          <p:cNvPr id="404" name="组合 404"/>
          <p:cNvGrpSpPr/>
          <p:nvPr/>
        </p:nvGrpSpPr>
        <p:grpSpPr>
          <a:xfrm>
            <a:off x="1153973" y="1169048"/>
            <a:ext cx="7347711" cy="1533799"/>
            <a:chOff x="1153973" y="1169048"/>
            <a:chExt cx="7347711" cy="1533799"/>
          </a:xfrm>
        </p:grpSpPr>
        <p:sp>
          <p:nvSpPr>
            <p:cNvPr id="405" name="Object 405"/>
            <p:cNvSpPr txBox="1"/>
            <p:nvPr/>
          </p:nvSpPr>
          <p:spPr>
            <a:xfrm>
              <a:off x="1153973" y="1169048"/>
              <a:ext cx="7347711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资质荣誉</a:t>
              </a:r>
              <a:endParaRPr lang="zh-CN" altLang="en-US" sz="5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06" name="Object 406"/>
            <p:cNvSpPr txBox="1"/>
            <p:nvPr/>
          </p:nvSpPr>
          <p:spPr>
            <a:xfrm>
              <a:off x="1183084" y="2171419"/>
              <a:ext cx="6079744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Qualification and Honor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0B943DF7-01D7-3351-75F4-E8F732506D22}"/>
              </a:ext>
            </a:extLst>
          </p:cNvPr>
          <p:cNvSpPr txBox="1"/>
          <p:nvPr/>
        </p:nvSpPr>
        <p:spPr>
          <a:xfrm>
            <a:off x="1183084" y="3077667"/>
            <a:ext cx="22983201" cy="14826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鉴于深层探索</a:t>
            </a:r>
            <a:r>
              <a:rPr lang="en-US" altLang="zh-CN" sz="32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Deep-</a:t>
            </a:r>
            <a:r>
              <a:rPr lang="en-US" altLang="zh-CN" sz="3200" dirty="0" err="1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Explor</a:t>
            </a:r>
            <a:r>
              <a:rPr lang="en-US" altLang="zh-CN" sz="32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®</a:t>
            </a:r>
            <a:r>
              <a:rPr lang="zh-CN" altLang="en-US" sz="32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技术在找矿领域展现出的创新性和实用性，</a:t>
            </a:r>
            <a:r>
              <a:rPr lang="zh-CN" altLang="en-US" sz="3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该技术于</a:t>
            </a:r>
            <a:r>
              <a:rPr lang="en-US" altLang="zh-CN" sz="3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2023</a:t>
            </a:r>
            <a:r>
              <a:rPr lang="zh-CN" altLang="en-US" sz="3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年被自然资源部找矿办纳入建议关注的找矿新技术方法范畴，写入</a:t>
            </a:r>
            <a:r>
              <a:rPr lang="en-US" altLang="zh-CN" sz="3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【2023】27</a:t>
            </a:r>
            <a:r>
              <a:rPr lang="zh-CN" altLang="en-US" sz="3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号文件</a:t>
            </a:r>
            <a:r>
              <a:rPr lang="zh-CN" altLang="en-US" sz="32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，下发至各省自然资源厅，为新一轮找矿突破战略行动提供了有力的技术支持。</a:t>
            </a:r>
          </a:p>
        </p:txBody>
      </p:sp>
      <p:pic>
        <p:nvPicPr>
          <p:cNvPr id="3" name="图片 22">
            <a:extLst>
              <a:ext uri="{FF2B5EF4-FFF2-40B4-BE49-F238E27FC236}">
                <a16:creationId xmlns:a16="http://schemas.microsoft.com/office/drawing/2014/main" id="{7CF2D6BA-4D56-B355-4EE7-9DFFF5946D0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3C39A7B6-50D6-D504-1BCA-29114C9229D4}"/>
              </a:ext>
            </a:extLst>
          </p:cNvPr>
          <p:cNvGrpSpPr/>
          <p:nvPr/>
        </p:nvGrpSpPr>
        <p:grpSpPr>
          <a:xfrm>
            <a:off x="12014169" y="4888016"/>
            <a:ext cx="11291438" cy="3717191"/>
            <a:chOff x="12014169" y="5016732"/>
            <a:chExt cx="11291438" cy="3717191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947012D2-89FD-471D-5CCF-A5F82AAD56C7}"/>
                </a:ext>
              </a:extLst>
            </p:cNvPr>
            <p:cNvGrpSpPr/>
            <p:nvPr/>
          </p:nvGrpSpPr>
          <p:grpSpPr>
            <a:xfrm>
              <a:off x="12871173" y="6148310"/>
              <a:ext cx="9577430" cy="2585613"/>
              <a:chOff x="11674550" y="4502208"/>
              <a:chExt cx="17349842" cy="5158390"/>
            </a:xfrm>
          </p:grpSpPr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FE43C306-38DC-54CA-37C1-AD1F99D542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1674550" y="4502208"/>
                <a:ext cx="7203157" cy="5158390"/>
              </a:xfrm>
              <a:prstGeom prst="rect">
                <a:avLst/>
              </a:prstGeom>
              <a:ln w="88900" cap="sq" cmpd="thickThin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F281FA01-2278-F3B6-6FD1-35D7D76C88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209727" y="4502208"/>
                <a:ext cx="7814665" cy="5158390"/>
              </a:xfrm>
              <a:prstGeom prst="rect">
                <a:avLst/>
              </a:prstGeom>
              <a:ln w="88900" cap="sq" cmpd="thickThin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1D8EFC9E-B9BD-67D3-C1FA-964C0C2C1787}"/>
                </a:ext>
              </a:extLst>
            </p:cNvPr>
            <p:cNvGrpSpPr/>
            <p:nvPr/>
          </p:nvGrpSpPr>
          <p:grpSpPr>
            <a:xfrm>
              <a:off x="12014169" y="5016732"/>
              <a:ext cx="11291438" cy="756758"/>
              <a:chOff x="12055153" y="4434390"/>
              <a:chExt cx="11291438" cy="756758"/>
            </a:xfrm>
          </p:grpSpPr>
          <p:sp>
            <p:nvSpPr>
              <p:cNvPr id="16" name="išḻiḍe">
                <a:extLst>
                  <a:ext uri="{FF2B5EF4-FFF2-40B4-BE49-F238E27FC236}">
                    <a16:creationId xmlns:a16="http://schemas.microsoft.com/office/drawing/2014/main" id="{CBFA6972-C68C-460E-BD50-7B1B90180F26}"/>
                  </a:ext>
                </a:extLst>
              </p:cNvPr>
              <p:cNvSpPr/>
              <p:nvPr/>
            </p:nvSpPr>
            <p:spPr>
              <a:xfrm>
                <a:off x="12055153" y="4434390"/>
                <a:ext cx="11291438" cy="756758"/>
              </a:xfrm>
              <a:prstGeom prst="rect">
                <a:avLst/>
              </a:prstGeom>
              <a:solidFill>
                <a:srgbClr val="74AF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C0656FF1-7319-E5F7-350A-B76FC738192F}"/>
                  </a:ext>
                </a:extLst>
              </p:cNvPr>
              <p:cNvSpPr txBox="1"/>
              <p:nvPr/>
            </p:nvSpPr>
            <p:spPr>
              <a:xfrm>
                <a:off x="16513422" y="4522759"/>
                <a:ext cx="237490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5080">
                  <a:lnSpc>
                    <a:spcPts val="3020"/>
                  </a:lnSpc>
                  <a:spcBef>
                    <a:spcPts val="480"/>
                  </a:spcBef>
                </a:pPr>
                <a:r>
                  <a:rPr lang="zh-CN" altLang="en-US" sz="28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宋体-繁" panose="02010600040101010101" charset="-122"/>
                    <a:sym typeface="+mn-ea"/>
                  </a:rPr>
                  <a:t>高新技术企业</a:t>
                </a:r>
              </a:p>
            </p:txBody>
          </p:sp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54B9F83C-A80F-CAF6-46F4-226D9C4438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331666" y="5086933"/>
                <a:ext cx="4738413" cy="0"/>
              </a:xfrm>
              <a:prstGeom prst="line">
                <a:avLst/>
              </a:prstGeom>
              <a:noFill/>
              <a:ln w="22225" cap="flat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prstDash val="solid"/>
                <a:miter lim="400000"/>
                <a:headEnd type="none"/>
                <a:tailEnd type="non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C753353-8265-F885-C2CC-767214F5721D}"/>
              </a:ext>
            </a:extLst>
          </p:cNvPr>
          <p:cNvGrpSpPr/>
          <p:nvPr/>
        </p:nvGrpSpPr>
        <p:grpSpPr>
          <a:xfrm>
            <a:off x="12014169" y="9318915"/>
            <a:ext cx="11291438" cy="756758"/>
            <a:chOff x="12055153" y="4434390"/>
            <a:chExt cx="11291438" cy="756758"/>
          </a:xfrm>
        </p:grpSpPr>
        <p:sp>
          <p:nvSpPr>
            <p:cNvPr id="24" name="išḻiḍe">
              <a:extLst>
                <a:ext uri="{FF2B5EF4-FFF2-40B4-BE49-F238E27FC236}">
                  <a16:creationId xmlns:a16="http://schemas.microsoft.com/office/drawing/2014/main" id="{722DDF96-356E-8003-1DA8-5FC2D7742F55}"/>
                </a:ext>
              </a:extLst>
            </p:cNvPr>
            <p:cNvSpPr/>
            <p:nvPr/>
          </p:nvSpPr>
          <p:spPr>
            <a:xfrm>
              <a:off x="12055153" y="4434390"/>
              <a:ext cx="11291438" cy="756758"/>
            </a:xfrm>
            <a:prstGeom prst="rect">
              <a:avLst/>
            </a:prstGeom>
            <a:solidFill>
              <a:srgbClr val="74A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3EF2F54F-1856-5E79-1C3D-D3241D7F4833}"/>
                </a:ext>
              </a:extLst>
            </p:cNvPr>
            <p:cNvSpPr txBox="1"/>
            <p:nvPr/>
          </p:nvSpPr>
          <p:spPr>
            <a:xfrm>
              <a:off x="15331665" y="4522759"/>
              <a:ext cx="473841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5080">
                <a:lnSpc>
                  <a:spcPts val="3020"/>
                </a:lnSpc>
                <a:spcBef>
                  <a:spcPts val="48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-繁" panose="02010600040101010101" charset="-122"/>
                  <a:sym typeface="+mn-ea"/>
                </a:rPr>
                <a:t>部分合作高校及科研机构</a:t>
              </a:r>
            </a:p>
          </p:txBody>
        </p: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4E94DF96-F681-8C6A-62BF-8148EBAA3D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31666" y="5086933"/>
              <a:ext cx="4738413" cy="0"/>
            </a:xfrm>
            <a:prstGeom prst="line">
              <a:avLst/>
            </a:prstGeom>
            <a:noFill/>
            <a:ln w="22225" cap="flat"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prstDash val="solid"/>
              <a:miter lim="400000"/>
              <a:headEnd type="none"/>
              <a:tailEnd type="non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2AC1BA5-75F7-1514-8F72-AEDCF46BC668}"/>
              </a:ext>
            </a:extLst>
          </p:cNvPr>
          <p:cNvGrpSpPr/>
          <p:nvPr/>
        </p:nvGrpSpPr>
        <p:grpSpPr>
          <a:xfrm>
            <a:off x="12124168" y="10367112"/>
            <a:ext cx="11071441" cy="1764000"/>
            <a:chOff x="12084763" y="10865320"/>
            <a:chExt cx="11071441" cy="176400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2D370F9-434B-E453-FB70-32F0D75F4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61598" y="10865320"/>
              <a:ext cx="1967360" cy="1764000"/>
            </a:xfrm>
            <a:prstGeom prst="rect">
              <a:avLst/>
            </a:prstGeom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85D71AD1-D05A-CA26-E960-D4D7E1F6D4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41793" y="10865320"/>
              <a:ext cx="1760739" cy="176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69928933-4F6F-399B-D7C1-A4265188AF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5367" y="10865320"/>
              <a:ext cx="1764000" cy="176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646F7A90-832D-894E-D9ED-E227326816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84763" y="10865320"/>
              <a:ext cx="1764000" cy="176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>
              <a:extLst>
                <a:ext uri="{FF2B5EF4-FFF2-40B4-BE49-F238E27FC236}">
                  <a16:creationId xmlns:a16="http://schemas.microsoft.com/office/drawing/2014/main" id="{36751F0C-7756-102D-DB03-6C5EE69FBA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0" t="5733" r="5173" b="5820"/>
            <a:stretch/>
          </p:blipFill>
          <p:spPr bwMode="auto">
            <a:xfrm>
              <a:off x="21392204" y="10865320"/>
              <a:ext cx="1764000" cy="176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9CD9FBE0-6652-FD7D-F64A-C06F95769065}"/>
              </a:ext>
            </a:extLst>
          </p:cNvPr>
          <p:cNvSpPr txBox="1"/>
          <p:nvPr/>
        </p:nvSpPr>
        <p:spPr>
          <a:xfrm>
            <a:off x="12014169" y="12656614"/>
            <a:ext cx="11455055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zh-CN" altLang="en-US" sz="24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科研机构：中国地质调查局、中国冶金地质总局、中化矿山地质总局、北京矿产地质研究院等</a:t>
            </a:r>
            <a:endParaRPr lang="zh-CN" altLang="en-US" sz="24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576EAF2-477B-B290-68C8-ED7DD9A247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0056" y="4888016"/>
            <a:ext cx="6080522" cy="8599595"/>
          </a:xfrm>
          <a:prstGeom prst="rect">
            <a:avLst/>
          </a:prstGeom>
          <a:ln>
            <a:noFill/>
          </a:ln>
          <a:effectLst>
            <a:outerShdw blurRad="292100" dist="129778" dir="42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01C4D5DB-24B5-5FE4-B5FF-DF5F4A5A6B12}"/>
              </a:ext>
            </a:extLst>
          </p:cNvPr>
          <p:cNvGrpSpPr/>
          <p:nvPr/>
        </p:nvGrpSpPr>
        <p:grpSpPr>
          <a:xfrm>
            <a:off x="3935506" y="11563118"/>
            <a:ext cx="4401670" cy="585247"/>
            <a:chOff x="3935506" y="11563118"/>
            <a:chExt cx="4401670" cy="585247"/>
          </a:xfrm>
        </p:grpSpPr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81FBA3FC-99CC-B471-E85A-B157D9A377E5}"/>
                </a:ext>
              </a:extLst>
            </p:cNvPr>
            <p:cNvCxnSpPr/>
            <p:nvPr/>
          </p:nvCxnSpPr>
          <p:spPr>
            <a:xfrm>
              <a:off x="4213412" y="11563118"/>
              <a:ext cx="4123764" cy="0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17BB53C9-BFBF-FC0E-F687-6C61CA58CF42}"/>
                </a:ext>
              </a:extLst>
            </p:cNvPr>
            <p:cNvCxnSpPr>
              <a:cxnSpLocks/>
            </p:cNvCxnSpPr>
            <p:nvPr/>
          </p:nvCxnSpPr>
          <p:spPr>
            <a:xfrm>
              <a:off x="3935506" y="11855742"/>
              <a:ext cx="4401670" cy="0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6E12AC27-610B-2B8F-B861-02926E4F2EBE}"/>
                </a:ext>
              </a:extLst>
            </p:cNvPr>
            <p:cNvCxnSpPr>
              <a:cxnSpLocks/>
            </p:cNvCxnSpPr>
            <p:nvPr/>
          </p:nvCxnSpPr>
          <p:spPr>
            <a:xfrm>
              <a:off x="3935506" y="12148365"/>
              <a:ext cx="2491671" cy="0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128812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Object 303"/>
          <p:cNvSpPr txBox="1"/>
          <p:nvPr/>
        </p:nvSpPr>
        <p:spPr>
          <a:xfrm>
            <a:off x="8575647" y="1283305"/>
            <a:ext cx="10515600" cy="13857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88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技术简介</a:t>
            </a:r>
            <a:endParaRPr lang="zh-CN" altLang="en-US" sz="8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9AA0D68-916F-0F41-9337-4D331B4A9935}"/>
              </a:ext>
            </a:extLst>
          </p:cNvPr>
          <p:cNvGrpSpPr/>
          <p:nvPr/>
        </p:nvGrpSpPr>
        <p:grpSpPr>
          <a:xfrm>
            <a:off x="-21771" y="-25400"/>
            <a:ext cx="7692660" cy="13766800"/>
            <a:chOff x="-21771" y="-25400"/>
            <a:chExt cx="7692660" cy="13766800"/>
          </a:xfrm>
        </p:grpSpPr>
        <p:pic>
          <p:nvPicPr>
            <p:cNvPr id="9301" name="image 30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" y="-25400"/>
              <a:ext cx="7416800" cy="13766800"/>
            </a:xfrm>
            <a:prstGeom prst="rect">
              <a:avLst/>
            </a:prstGeom>
          </p:spPr>
        </p:pic>
        <p:pic>
          <p:nvPicPr>
            <p:cNvPr id="9302" name="image 302"/>
            <p:cNvPicPr>
              <a:picLocks noChangeAspect="1"/>
            </p:cNvPicPr>
            <p:nvPr/>
          </p:nvPicPr>
          <p:blipFill>
            <a:blip r:embed="rId5">
              <a:alphaModFix amt="70000"/>
            </a:blip>
            <a:srcRect/>
            <a:stretch>
              <a:fillRect/>
            </a:stretch>
          </p:blipFill>
          <p:spPr>
            <a:xfrm>
              <a:off x="-21771" y="26404"/>
              <a:ext cx="7416800" cy="13714996"/>
            </a:xfrm>
            <a:prstGeom prst="rect">
              <a:avLst/>
            </a:prstGeom>
          </p:spPr>
        </p:pic>
        <p:pic>
          <p:nvPicPr>
            <p:cNvPr id="9304" name="image 304"/>
            <p:cNvPicPr>
              <a:picLocks noChangeAspect="1"/>
            </p:cNvPicPr>
            <p:nvPr/>
          </p:nvPicPr>
          <p:blipFill>
            <a:blip r:embed="rId6">
              <a:alphaModFix amt="60000"/>
            </a:blip>
            <a:srcRect/>
            <a:stretch>
              <a:fillRect/>
            </a:stretch>
          </p:blipFill>
          <p:spPr>
            <a:xfrm>
              <a:off x="0" y="4330700"/>
              <a:ext cx="7416800" cy="1930400"/>
            </a:xfrm>
            <a:prstGeom prst="rect">
              <a:avLst/>
            </a:prstGeom>
          </p:spPr>
        </p:pic>
        <p:pic>
          <p:nvPicPr>
            <p:cNvPr id="9305" name="image 305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2451786" y="4330700"/>
              <a:ext cx="4978400" cy="1930400"/>
            </a:xfrm>
            <a:prstGeom prst="rect">
              <a:avLst/>
            </a:prstGeom>
          </p:spPr>
        </p:pic>
        <p:sp>
          <p:nvSpPr>
            <p:cNvPr id="306" name="Object 306"/>
            <p:cNvSpPr txBox="1"/>
            <p:nvPr/>
          </p:nvSpPr>
          <p:spPr>
            <a:xfrm>
              <a:off x="2222589" y="4686300"/>
              <a:ext cx="5448300" cy="125976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sz="80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Part 0</a:t>
              </a:r>
              <a:r>
                <a:rPr lang="en-US" altLang="zh-CN" sz="80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</a:t>
              </a:r>
              <a:endParaRPr lang="zh-CN" altLang="en-US" sz="80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07" name="组合 307"/>
          <p:cNvGrpSpPr/>
          <p:nvPr/>
        </p:nvGrpSpPr>
        <p:grpSpPr>
          <a:xfrm>
            <a:off x="24104600" y="-25400"/>
            <a:ext cx="304800" cy="13766800"/>
            <a:chOff x="24104600" y="-25400"/>
            <a:chExt cx="304800" cy="13766800"/>
          </a:xfrm>
        </p:grpSpPr>
        <p:pic>
          <p:nvPicPr>
            <p:cNvPr id="9308" name="image 308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4104600" y="-25400"/>
              <a:ext cx="304800" cy="13766800"/>
            </a:xfrm>
            <a:prstGeom prst="rect">
              <a:avLst/>
            </a:prstGeom>
          </p:spPr>
        </p:pic>
        <p:pic>
          <p:nvPicPr>
            <p:cNvPr id="9309" name="image 309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24104600" y="4330700"/>
              <a:ext cx="304800" cy="1930400"/>
            </a:xfrm>
            <a:prstGeom prst="rect">
              <a:avLst/>
            </a:prstGeom>
          </p:spPr>
        </p:pic>
      </p:grpSp>
      <p:grpSp>
        <p:nvGrpSpPr>
          <p:cNvPr id="3010" name="组合 3010"/>
          <p:cNvGrpSpPr/>
          <p:nvPr/>
        </p:nvGrpSpPr>
        <p:grpSpPr>
          <a:xfrm>
            <a:off x="8631607" y="3314388"/>
            <a:ext cx="13908943" cy="8654004"/>
            <a:chOff x="9448800" y="8162473"/>
            <a:chExt cx="13908943" cy="8654004"/>
          </a:xfrm>
        </p:grpSpPr>
        <p:sp>
          <p:nvSpPr>
            <p:cNvPr id="3011" name="Object 3011"/>
            <p:cNvSpPr txBox="1"/>
            <p:nvPr/>
          </p:nvSpPr>
          <p:spPr>
            <a:xfrm>
              <a:off x="9450584" y="9012353"/>
              <a:ext cx="13907159" cy="7804124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28000"/>
                </a:lnSpc>
              </a:pPr>
              <a:r>
                <a:rPr lang="en-US" altLang="zh-CN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Deep-</a:t>
              </a:r>
              <a:r>
                <a:rPr lang="en-US" altLang="zh-CN" sz="4000" dirty="0" err="1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Explor</a:t>
              </a:r>
              <a:r>
                <a:rPr lang="en-US" altLang="zh-CN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®</a:t>
              </a: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技术通过亚原子辐射探测和数字图像处理结合，提供了一种高效、环保的矿物勘探方法；其核心创新在于利用亚原子粒子的穿透性和共振激发原理，显著提升探测精度。</a:t>
              </a:r>
              <a:endParaRPr lang="en-US" altLang="zh-CN" sz="40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l">
                <a:lnSpc>
                  <a:spcPct val="128000"/>
                </a:lnSpc>
              </a:pPr>
              <a:endParaRPr lang="en-US" altLang="zh-CN" sz="40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l">
                <a:lnSpc>
                  <a:spcPct val="128000"/>
                </a:lnSpc>
              </a:pP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与传统勘探“地、物、化、遥”技术不同，</a:t>
              </a:r>
              <a:r>
                <a:rPr lang="en-US" altLang="zh-CN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Deep-</a:t>
              </a:r>
              <a:r>
                <a:rPr lang="en-US" altLang="zh-CN" sz="4000" dirty="0" err="1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Explor</a:t>
              </a:r>
              <a:r>
                <a:rPr lang="en-US" altLang="zh-CN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®</a:t>
              </a: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技术不受任何地形、地貌、气候等客观条件的限制，直接识别和定位金属、非金属、碳氢化合物、地下水等地球矿藏资源。</a:t>
              </a:r>
              <a:endParaRPr lang="en-US" altLang="zh-CN" sz="40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l">
                <a:lnSpc>
                  <a:spcPct val="128000"/>
                </a:lnSpc>
              </a:pPr>
              <a:b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</a:b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该技术降低了探矿综合成本，极大提升工作效率。</a:t>
              </a:r>
              <a:endParaRPr lang="zh-CN" altLang="en-US" sz="40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3012" name="组合 3012"/>
            <p:cNvGrpSpPr/>
            <p:nvPr/>
          </p:nvGrpSpPr>
          <p:grpSpPr>
            <a:xfrm>
              <a:off x="9448800" y="8162473"/>
              <a:ext cx="1752600" cy="342900"/>
              <a:chOff x="9448800" y="8162473"/>
              <a:chExt cx="1752600" cy="342900"/>
            </a:xfrm>
          </p:grpSpPr>
          <p:pic>
            <p:nvPicPr>
              <p:cNvPr id="93013" name="image 3013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9448800" y="8162473"/>
                <a:ext cx="1752600" cy="342900"/>
              </a:xfrm>
              <a:prstGeom prst="rect">
                <a:avLst/>
              </a:prstGeom>
            </p:spPr>
          </p:pic>
          <p:pic>
            <p:nvPicPr>
              <p:cNvPr id="93014" name="image 3014"/>
              <p:cNvPicPr>
                <a:picLocks noChangeAspect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>
              <a:xfrm>
                <a:off x="10153650" y="8162473"/>
                <a:ext cx="342900" cy="342900"/>
              </a:xfrm>
              <a:prstGeom prst="rect">
                <a:avLst/>
              </a:prstGeom>
            </p:spPr>
          </p:pic>
        </p:grpSp>
      </p:grpSp>
      <p:pic>
        <p:nvPicPr>
          <p:cNvPr id="3" name="图片 22">
            <a:extLst>
              <a:ext uri="{FF2B5EF4-FFF2-40B4-BE49-F238E27FC236}">
                <a16:creationId xmlns:a16="http://schemas.microsoft.com/office/drawing/2014/main" id="{C02EC1B6-E6E4-4E3B-92EF-C041A8B402E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47052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479170" y="-823"/>
            <a:ext cx="304800" cy="13741400"/>
            <a:chOff x="482600" y="-12700"/>
            <a:chExt cx="304800" cy="13741400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pic>
        <p:nvPicPr>
          <p:cNvPr id="17" name="图片 22">
            <a:extLst>
              <a:ext uri="{FF2B5EF4-FFF2-40B4-BE49-F238E27FC236}">
                <a16:creationId xmlns:a16="http://schemas.microsoft.com/office/drawing/2014/main" id="{70AC6A5E-B1AB-879C-5DE4-F472C6B35C9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404">
            <a:extLst>
              <a:ext uri="{FF2B5EF4-FFF2-40B4-BE49-F238E27FC236}">
                <a16:creationId xmlns:a16="http://schemas.microsoft.com/office/drawing/2014/main" id="{C83439D0-9BAB-2DD7-9F91-62AB23E46D9C}"/>
              </a:ext>
            </a:extLst>
          </p:cNvPr>
          <p:cNvGrpSpPr/>
          <p:nvPr/>
        </p:nvGrpSpPr>
        <p:grpSpPr>
          <a:xfrm>
            <a:off x="1153973" y="1169048"/>
            <a:ext cx="23230027" cy="1533799"/>
            <a:chOff x="1153973" y="1169048"/>
            <a:chExt cx="23230027" cy="1533799"/>
          </a:xfrm>
        </p:grpSpPr>
        <p:sp>
          <p:nvSpPr>
            <p:cNvPr id="4" name="Object 405">
              <a:extLst>
                <a:ext uri="{FF2B5EF4-FFF2-40B4-BE49-F238E27FC236}">
                  <a16:creationId xmlns:a16="http://schemas.microsoft.com/office/drawing/2014/main" id="{B6FAC756-DCB3-266B-71E9-E573B147FC2C}"/>
                </a:ext>
              </a:extLst>
            </p:cNvPr>
            <p:cNvSpPr txBox="1"/>
            <p:nvPr/>
          </p:nvSpPr>
          <p:spPr>
            <a:xfrm>
              <a:off x="1153973" y="1169048"/>
              <a:ext cx="23230027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/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技术特性：</a:t>
              </a:r>
              <a:r>
                <a:rPr lang="zh-CN" altLang="zh-CN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与传统勘探技术</a:t>
              </a: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相比，深层探索</a:t>
              </a:r>
              <a:r>
                <a:rPr lang="en-US" altLang="zh-CN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Deep-</a:t>
              </a:r>
              <a:r>
                <a:rPr lang="en-US" altLang="zh-CN" sz="5400" spc="100" dirty="0" err="1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Explor</a:t>
              </a:r>
              <a:r>
                <a:rPr lang="en-US" altLang="zh-CN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®</a:t>
              </a: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技术特性</a:t>
              </a:r>
              <a:r>
                <a:rPr lang="zh-CN" altLang="zh-CN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endParaRPr lang="zh-CN" altLang="en-US" sz="5400" spc="1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" name="Object 406">
              <a:extLst>
                <a:ext uri="{FF2B5EF4-FFF2-40B4-BE49-F238E27FC236}">
                  <a16:creationId xmlns:a16="http://schemas.microsoft.com/office/drawing/2014/main" id="{A5DAA861-C97E-F690-4B4F-B83CFDAFFABB}"/>
                </a:ext>
              </a:extLst>
            </p:cNvPr>
            <p:cNvSpPr txBox="1"/>
            <p:nvPr/>
          </p:nvSpPr>
          <p:spPr>
            <a:xfrm>
              <a:off x="1183084" y="2171419"/>
              <a:ext cx="6079744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Technical Characteristics</a:t>
              </a:r>
            </a:p>
          </p:txBody>
        </p:sp>
      </p:grpSp>
      <p:cxnSp>
        <p:nvCxnSpPr>
          <p:cNvPr id="7" name="直接连接符 5">
            <a:extLst>
              <a:ext uri="{FF2B5EF4-FFF2-40B4-BE49-F238E27FC236}">
                <a16:creationId xmlns:a16="http://schemas.microsoft.com/office/drawing/2014/main" id="{C4F5D9B4-099C-7ACD-8562-14CA00349569}"/>
              </a:ext>
            </a:extLst>
          </p:cNvPr>
          <p:cNvCxnSpPr>
            <a:cxnSpLocks/>
          </p:cNvCxnSpPr>
          <p:nvPr/>
        </p:nvCxnSpPr>
        <p:spPr>
          <a:xfrm flipH="1" flipV="1">
            <a:off x="2615727" y="7860200"/>
            <a:ext cx="18987746" cy="860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0541993-F4C8-4ADE-62DE-B25427CFE955}"/>
              </a:ext>
            </a:extLst>
          </p:cNvPr>
          <p:cNvGrpSpPr/>
          <p:nvPr/>
        </p:nvGrpSpPr>
        <p:grpSpPr>
          <a:xfrm>
            <a:off x="2370667" y="4961987"/>
            <a:ext cx="18869441" cy="1440197"/>
            <a:chOff x="2370667" y="6140238"/>
            <a:chExt cx="18869441" cy="1440197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4A720E3-D14F-489B-A2FF-6E99130135AD}"/>
                </a:ext>
              </a:extLst>
            </p:cNvPr>
            <p:cNvSpPr txBox="1"/>
            <p:nvPr/>
          </p:nvSpPr>
          <p:spPr>
            <a:xfrm>
              <a:off x="2370667" y="6537281"/>
              <a:ext cx="368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现存传统方法</a:t>
              </a:r>
            </a:p>
          </p:txBody>
        </p:sp>
        <p:sp>
          <p:nvSpPr>
            <p:cNvPr id="12" name="圆角矩形 4">
              <a:extLst>
                <a:ext uri="{FF2B5EF4-FFF2-40B4-BE49-F238E27FC236}">
                  <a16:creationId xmlns:a16="http://schemas.microsoft.com/office/drawing/2014/main" id="{C070C2B8-0D20-46F1-B0B1-5F8A4A3931EC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6423232" y="6140238"/>
              <a:ext cx="8348488" cy="1440197"/>
            </a:xfrm>
            <a:prstGeom prst="round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rgbClr val="8590CA">
                <a:shade val="50000"/>
              </a:srgbClr>
            </a:lnRef>
            <a:fillRef idx="1">
              <a:srgbClr val="8590CA"/>
            </a:fillRef>
            <a:effectRef idx="0">
              <a:srgbClr val="8590CA"/>
            </a:effectRef>
            <a:fontRef idx="minor">
              <a:sysClr val="window" lastClr="FFFFFF"/>
            </a:fontRef>
          </p:style>
          <p:txBody>
            <a:bodyPr rtlCol="0" anchor="ctr">
              <a:noAutofit/>
            </a:bodyPr>
            <a:lstStyle/>
            <a:p>
              <a:pPr lvl="0" algn="ctr">
                <a:lnSpc>
                  <a:spcPct val="100000"/>
                </a:lnSpc>
                <a:defRPr/>
              </a:pP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地</a:t>
              </a:r>
              <a:r>
                <a:rPr lang="en-US" altLang="zh-CN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-</a:t>
              </a: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物</a:t>
              </a:r>
              <a:r>
                <a:rPr lang="en-US" altLang="zh-CN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-</a:t>
              </a: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化</a:t>
              </a:r>
              <a:r>
                <a:rPr lang="en-US" altLang="zh-CN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-</a:t>
              </a: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遥</a:t>
              </a:r>
            </a:p>
          </p:txBody>
        </p:sp>
        <p:sp>
          <p:nvSpPr>
            <p:cNvPr id="13" name="右箭头 14">
              <a:extLst>
                <a:ext uri="{FF2B5EF4-FFF2-40B4-BE49-F238E27FC236}">
                  <a16:creationId xmlns:a16="http://schemas.microsoft.com/office/drawing/2014/main" id="{A0DD6244-59E9-B5BB-F90C-2B97553C8F8F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5312042" y="6356181"/>
              <a:ext cx="2008067" cy="1008310"/>
            </a:xfrm>
            <a:prstGeom prst="rightArrow">
              <a:avLst>
                <a:gd name="adj1" fmla="val 50000"/>
                <a:gd name="adj2" fmla="val 4980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rgbClr val="8590CA">
                <a:shade val="50000"/>
              </a:srgbClr>
            </a:lnRef>
            <a:fillRef idx="1">
              <a:srgbClr val="8590CA"/>
            </a:fillRef>
            <a:effectRef idx="0">
              <a:srgbClr val="8590CA"/>
            </a:effectRef>
            <a:fontRef idx="minor">
              <a:sysClr val="window" lastClr="FFFFFF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eaLnBrk="1" latinLnBrk="0" hangingPunct="1">
                <a:lnSpc>
                  <a:spcPct val="140000"/>
                </a:lnSpc>
                <a:buClrTx/>
                <a:buSzTx/>
                <a:buFontTx/>
                <a:buNone/>
                <a:defRPr/>
              </a:pPr>
              <a:endParaRPr kumimoji="0" lang="zh-CN" altLang="en-US" sz="400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56A7E1C-CA42-9CB2-7A03-A68970189BA5}"/>
                </a:ext>
              </a:extLst>
            </p:cNvPr>
            <p:cNvSpPr txBox="1"/>
            <p:nvPr/>
          </p:nvSpPr>
          <p:spPr>
            <a:xfrm>
              <a:off x="17840030" y="6537281"/>
              <a:ext cx="340007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defRPr/>
              </a:pP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推测地质性质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5DAF26D-9C84-4CE5-7680-B425F3E6235D}"/>
              </a:ext>
            </a:extLst>
          </p:cNvPr>
          <p:cNvGrpSpPr/>
          <p:nvPr/>
        </p:nvGrpSpPr>
        <p:grpSpPr>
          <a:xfrm>
            <a:off x="2051824" y="9326818"/>
            <a:ext cx="19194113" cy="1440197"/>
            <a:chOff x="2051824" y="8649828"/>
            <a:chExt cx="19194113" cy="1440197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8BE6FD5-4156-9949-9B04-EA68A673177E}"/>
                </a:ext>
              </a:extLst>
            </p:cNvPr>
            <p:cNvSpPr txBox="1"/>
            <p:nvPr/>
          </p:nvSpPr>
          <p:spPr>
            <a:xfrm>
              <a:off x="2051824" y="9046871"/>
              <a:ext cx="40056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本技术</a:t>
              </a: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采用</a:t>
              </a: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方法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115EF29-9986-8200-0EF1-7B920B830CB4}"/>
                </a:ext>
              </a:extLst>
            </p:cNvPr>
            <p:cNvSpPr txBox="1"/>
            <p:nvPr/>
          </p:nvSpPr>
          <p:spPr>
            <a:xfrm>
              <a:off x="17845859" y="9046871"/>
              <a:ext cx="340007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defRPr/>
              </a:pP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直接找到物质</a:t>
              </a:r>
            </a:p>
          </p:txBody>
        </p:sp>
        <p:sp>
          <p:nvSpPr>
            <p:cNvPr id="19" name="圆角矩形 4">
              <a:extLst>
                <a:ext uri="{FF2B5EF4-FFF2-40B4-BE49-F238E27FC236}">
                  <a16:creationId xmlns:a16="http://schemas.microsoft.com/office/drawing/2014/main" id="{F53E0102-5D3A-549B-9BE7-51043C47EB97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6437804" y="8649828"/>
              <a:ext cx="8348488" cy="1440197"/>
            </a:xfrm>
            <a:prstGeom prst="round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rgbClr val="8590CA">
                <a:shade val="50000"/>
              </a:srgbClr>
            </a:lnRef>
            <a:fillRef idx="1">
              <a:srgbClr val="8590CA"/>
            </a:fillRef>
            <a:effectRef idx="0">
              <a:srgbClr val="8590CA"/>
            </a:effectRef>
            <a:fontRef idx="minor">
              <a:sysClr val="window" lastClr="FFFFFF"/>
            </a:fontRef>
          </p:style>
          <p:txBody>
            <a:bodyPr rtlCol="0" anchor="ctr">
              <a:noAutofit/>
            </a:bodyPr>
            <a:lstStyle/>
            <a:p>
              <a:pPr>
                <a:defRPr/>
              </a:pP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高度敏感方法</a:t>
              </a:r>
              <a:endParaRPr lang="en-US" altLang="zh-CN" sz="40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  <a:p>
              <a:pPr>
                <a:defRPr/>
              </a:pPr>
              <a:r>
                <a:rPr lang="zh-CN" altLang="en-US" sz="40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找到每个元素发出的电磁辐射</a:t>
              </a:r>
            </a:p>
          </p:txBody>
        </p:sp>
        <p:sp>
          <p:nvSpPr>
            <p:cNvPr id="20" name="右箭头 14">
              <a:extLst>
                <a:ext uri="{FF2B5EF4-FFF2-40B4-BE49-F238E27FC236}">
                  <a16:creationId xmlns:a16="http://schemas.microsoft.com/office/drawing/2014/main" id="{E1147BC0-BA8B-EB09-F47E-0A988B8910C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5312042" y="8865771"/>
              <a:ext cx="2008067" cy="1008310"/>
            </a:xfrm>
            <a:prstGeom prst="rightArrow">
              <a:avLst>
                <a:gd name="adj1" fmla="val 50000"/>
                <a:gd name="adj2" fmla="val 4980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rgbClr val="8590CA">
                <a:shade val="50000"/>
              </a:srgbClr>
            </a:lnRef>
            <a:fillRef idx="1">
              <a:srgbClr val="8590CA"/>
            </a:fillRef>
            <a:effectRef idx="0">
              <a:srgbClr val="8590CA"/>
            </a:effectRef>
            <a:fontRef idx="minor">
              <a:sysClr val="window" lastClr="FFFFFF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eaLnBrk="1" latinLnBrk="0" hangingPunct="1">
                <a:lnSpc>
                  <a:spcPct val="140000"/>
                </a:lnSpc>
                <a:buClrTx/>
                <a:buSzTx/>
                <a:buFontTx/>
                <a:buNone/>
                <a:defRPr/>
              </a:pPr>
              <a:endParaRPr kumimoji="0" lang="zh-CN" altLang="en-US" sz="400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006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482600" y="-12700"/>
            <a:ext cx="304800" cy="13741400"/>
            <a:chOff x="482600" y="-12700"/>
            <a:chExt cx="304800" cy="13741400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pic>
        <p:nvPicPr>
          <p:cNvPr id="9602" name="图片 22">
            <a:extLst>
              <a:ext uri="{FF2B5EF4-FFF2-40B4-BE49-F238E27FC236}">
                <a16:creationId xmlns:a16="http://schemas.microsoft.com/office/drawing/2014/main" id="{12593E16-56A8-702F-6DD7-B275D06CD0D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5BAE5E9-B845-CD8A-1BC8-8853C83A42AF}"/>
              </a:ext>
            </a:extLst>
          </p:cNvPr>
          <p:cNvSpPr txBox="1"/>
          <p:nvPr/>
        </p:nvSpPr>
        <p:spPr>
          <a:xfrm>
            <a:off x="3807968" y="10732339"/>
            <a:ext cx="16768064" cy="1830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rPr>
              <a:t>可以通过遥感系统捕获到地面上方辐射场堆积。</a:t>
            </a:r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charset="0"/>
            </a:endParaRP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rPr>
              <a:t>对捕获的辐射信息进行分析，以过滤出由感兴趣物质产生的亚原子场。</a:t>
            </a:r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64DB813-3D52-E75B-CECF-3253B0709D2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4" b="11804"/>
          <a:stretch/>
        </p:blipFill>
        <p:spPr>
          <a:xfrm>
            <a:off x="3807967" y="3569034"/>
            <a:ext cx="16768065" cy="6577931"/>
          </a:xfrm>
          <a:prstGeom prst="rect">
            <a:avLst/>
          </a:prstGeom>
        </p:spPr>
      </p:pic>
      <p:grpSp>
        <p:nvGrpSpPr>
          <p:cNvPr id="4" name="组合 404">
            <a:extLst>
              <a:ext uri="{FF2B5EF4-FFF2-40B4-BE49-F238E27FC236}">
                <a16:creationId xmlns:a16="http://schemas.microsoft.com/office/drawing/2014/main" id="{671A315A-642C-C74C-E620-F3A2AF67FE9D}"/>
              </a:ext>
            </a:extLst>
          </p:cNvPr>
          <p:cNvGrpSpPr/>
          <p:nvPr/>
        </p:nvGrpSpPr>
        <p:grpSpPr>
          <a:xfrm>
            <a:off x="1153973" y="1169048"/>
            <a:ext cx="23230027" cy="1533799"/>
            <a:chOff x="1153973" y="1169048"/>
            <a:chExt cx="23230027" cy="1533799"/>
          </a:xfrm>
        </p:grpSpPr>
        <p:sp>
          <p:nvSpPr>
            <p:cNvPr id="5" name="Object 405">
              <a:extLst>
                <a:ext uri="{FF2B5EF4-FFF2-40B4-BE49-F238E27FC236}">
                  <a16:creationId xmlns:a16="http://schemas.microsoft.com/office/drawing/2014/main" id="{CBB066CC-0499-3734-8DBC-4BB8B7F2070F}"/>
                </a:ext>
              </a:extLst>
            </p:cNvPr>
            <p:cNvSpPr txBox="1"/>
            <p:nvPr/>
          </p:nvSpPr>
          <p:spPr>
            <a:xfrm>
              <a:off x="1153973" y="1169048"/>
              <a:ext cx="23230027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技术原理：不同岩性单元的物质产生的辐射场在地表上方堆积</a:t>
              </a:r>
            </a:p>
          </p:txBody>
        </p:sp>
        <p:sp>
          <p:nvSpPr>
            <p:cNvPr id="6" name="Object 406">
              <a:extLst>
                <a:ext uri="{FF2B5EF4-FFF2-40B4-BE49-F238E27FC236}">
                  <a16:creationId xmlns:a16="http://schemas.microsoft.com/office/drawing/2014/main" id="{F4AFC0FE-7EA1-17C0-6795-43893389E8C8}"/>
                </a:ext>
              </a:extLst>
            </p:cNvPr>
            <p:cNvSpPr txBox="1"/>
            <p:nvPr/>
          </p:nvSpPr>
          <p:spPr>
            <a:xfrm>
              <a:off x="1183084" y="2171419"/>
              <a:ext cx="6079744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Technical Principles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1947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482600" y="-12700"/>
            <a:ext cx="304800" cy="13741400"/>
            <a:chOff x="482600" y="-12700"/>
            <a:chExt cx="304800" cy="13741400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pic>
        <p:nvPicPr>
          <p:cNvPr id="9602" name="图片 22">
            <a:extLst>
              <a:ext uri="{FF2B5EF4-FFF2-40B4-BE49-F238E27FC236}">
                <a16:creationId xmlns:a16="http://schemas.microsoft.com/office/drawing/2014/main" id="{12593E16-56A8-702F-6DD7-B275D06CD0D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99D9D6B1-E97A-50F5-6788-E9A679D7EA2A}"/>
              </a:ext>
            </a:extLst>
          </p:cNvPr>
          <p:cNvGrpSpPr/>
          <p:nvPr/>
        </p:nvGrpSpPr>
        <p:grpSpPr>
          <a:xfrm>
            <a:off x="2579648" y="4055411"/>
            <a:ext cx="19224703" cy="8481054"/>
            <a:chOff x="4606404" y="5212666"/>
            <a:chExt cx="17466677" cy="750923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DBBE39B-0551-C501-D054-94808433F8CF}"/>
                </a:ext>
              </a:extLst>
            </p:cNvPr>
            <p:cNvSpPr txBox="1"/>
            <p:nvPr/>
          </p:nvSpPr>
          <p:spPr>
            <a:xfrm>
              <a:off x="13029014" y="5212666"/>
              <a:ext cx="9044067" cy="248144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457200" indent="-45720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zh-CN" alt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charset="0"/>
                </a:rPr>
                <a:t>地球上任何点的信息场都被叠加，既包含来自不同物质属性的特定辐射场，也包含地球本身的电磁场。</a:t>
              </a:r>
              <a:endPara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endParaRP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5DD0C03C-41DF-8F11-8924-F1AF61A08FB2}"/>
                </a:ext>
              </a:extLst>
            </p:cNvPr>
            <p:cNvPicPr>
              <a:picLocks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74" b="11804"/>
            <a:stretch/>
          </p:blipFill>
          <p:spPr>
            <a:xfrm>
              <a:off x="4606404" y="9049903"/>
              <a:ext cx="7200000" cy="3671999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1E12095-8354-CD14-C303-4CEA8C84F3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04" t="7820" r="11357" b="5053"/>
            <a:stretch/>
          </p:blipFill>
          <p:spPr>
            <a:xfrm>
              <a:off x="4606404" y="5247261"/>
              <a:ext cx="7200000" cy="3672016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F872F48-0210-D493-1B8C-24DB2AADD6C4}"/>
                </a:ext>
              </a:extLst>
            </p:cNvPr>
            <p:cNvSpPr txBox="1"/>
            <p:nvPr/>
          </p:nvSpPr>
          <p:spPr>
            <a:xfrm>
              <a:off x="13029015" y="9049903"/>
              <a:ext cx="9044066" cy="248144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457200" indent="-45720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zh-CN" alt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charset="0"/>
                </a:rPr>
                <a:t>地壳中的所有元素都处于激发状态，并且不断发射具有其独特振幅和频率的固有亚原子信息。</a:t>
              </a:r>
              <a:endPara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endParaRPr>
            </a:p>
          </p:txBody>
        </p:sp>
      </p:grpSp>
      <p:grpSp>
        <p:nvGrpSpPr>
          <p:cNvPr id="8" name="组合 404">
            <a:extLst>
              <a:ext uri="{FF2B5EF4-FFF2-40B4-BE49-F238E27FC236}">
                <a16:creationId xmlns:a16="http://schemas.microsoft.com/office/drawing/2014/main" id="{467CF895-B6AC-9732-B070-6DFF2757BBB4}"/>
              </a:ext>
            </a:extLst>
          </p:cNvPr>
          <p:cNvGrpSpPr/>
          <p:nvPr/>
        </p:nvGrpSpPr>
        <p:grpSpPr>
          <a:xfrm>
            <a:off x="1153973" y="1169048"/>
            <a:ext cx="23230027" cy="1533799"/>
            <a:chOff x="1153973" y="1169048"/>
            <a:chExt cx="23230027" cy="1533799"/>
          </a:xfrm>
        </p:grpSpPr>
        <p:sp>
          <p:nvSpPr>
            <p:cNvPr id="9" name="Object 405">
              <a:extLst>
                <a:ext uri="{FF2B5EF4-FFF2-40B4-BE49-F238E27FC236}">
                  <a16:creationId xmlns:a16="http://schemas.microsoft.com/office/drawing/2014/main" id="{4094E237-5B2D-7745-50F5-EBFF3A2F6C53}"/>
                </a:ext>
              </a:extLst>
            </p:cNvPr>
            <p:cNvSpPr txBox="1"/>
            <p:nvPr/>
          </p:nvSpPr>
          <p:spPr>
            <a:xfrm>
              <a:off x="1153973" y="1169048"/>
              <a:ext cx="23230027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/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技术原理：不同物质属性产生的独特辐射在地表上方形成重叠信息场 </a:t>
              </a:r>
            </a:p>
          </p:txBody>
        </p:sp>
        <p:sp>
          <p:nvSpPr>
            <p:cNvPr id="10" name="Object 406">
              <a:extLst>
                <a:ext uri="{FF2B5EF4-FFF2-40B4-BE49-F238E27FC236}">
                  <a16:creationId xmlns:a16="http://schemas.microsoft.com/office/drawing/2014/main" id="{725E6F52-3258-D8B5-38CF-7754C647C6CA}"/>
                </a:ext>
              </a:extLst>
            </p:cNvPr>
            <p:cNvSpPr txBox="1"/>
            <p:nvPr/>
          </p:nvSpPr>
          <p:spPr>
            <a:xfrm>
              <a:off x="1183084" y="2171419"/>
              <a:ext cx="6079744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Technical Principles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78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482600" y="-12700"/>
            <a:ext cx="304800" cy="13741400"/>
            <a:chOff x="482600" y="-12700"/>
            <a:chExt cx="304800" cy="13741400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pic>
        <p:nvPicPr>
          <p:cNvPr id="9602" name="图片 22">
            <a:extLst>
              <a:ext uri="{FF2B5EF4-FFF2-40B4-BE49-F238E27FC236}">
                <a16:creationId xmlns:a16="http://schemas.microsoft.com/office/drawing/2014/main" id="{12593E16-56A8-702F-6DD7-B275D06CD0D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196">
            <a:extLst>
              <a:ext uri="{FF2B5EF4-FFF2-40B4-BE49-F238E27FC236}">
                <a16:creationId xmlns:a16="http://schemas.microsoft.com/office/drawing/2014/main" id="{62EEC7D7-421A-BFA5-8621-0E8F7D4FC8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59325" y="4139641"/>
            <a:ext cx="8595500" cy="584434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5BAE5E9-B845-CD8A-1BC8-8853C83A42AF}"/>
              </a:ext>
            </a:extLst>
          </p:cNvPr>
          <p:cNvSpPr txBox="1"/>
          <p:nvPr/>
        </p:nvSpPr>
        <p:spPr>
          <a:xfrm>
            <a:off x="10526750" y="3959126"/>
            <a:ext cx="12825525" cy="46002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46150" indent="-571500" algn="l" ea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rPr>
              <a:t>在搜索区域的模拟卫星图像处理过程中分析辐射异常信息的强度。</a:t>
            </a:r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charset="0"/>
            </a:endParaRPr>
          </a:p>
          <a:p>
            <a:pPr marL="946150" indent="-571500" algn="l" ea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rPr>
              <a:t>辐射异常信息的强度越高，可能归因于体积越大，或品位越高，或埋深越浅，又或是上述因素的组合。</a:t>
            </a:r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charset="0"/>
            </a:endParaRPr>
          </a:p>
          <a:p>
            <a:pPr marL="946150" indent="-571500" algn="l" ea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rPr>
              <a:t>辐射强度指标公式： </a:t>
            </a: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rPr>
              <a:t>I =  W. V. G / D 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56E7887-085E-2B2B-87A8-54A208E16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675301"/>
              </p:ext>
            </p:extLst>
          </p:nvPr>
        </p:nvGraphicFramePr>
        <p:xfrm>
          <a:off x="11463223" y="9307054"/>
          <a:ext cx="11485986" cy="2726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42993">
                  <a:extLst>
                    <a:ext uri="{9D8B030D-6E8A-4147-A177-3AD203B41FA5}">
                      <a16:colId xmlns:a16="http://schemas.microsoft.com/office/drawing/2014/main" val="3328165908"/>
                    </a:ext>
                  </a:extLst>
                </a:gridCol>
                <a:gridCol w="5742993">
                  <a:extLst>
                    <a:ext uri="{9D8B030D-6E8A-4147-A177-3AD203B41FA5}">
                      <a16:colId xmlns:a16="http://schemas.microsoft.com/office/drawing/2014/main" val="106774250"/>
                    </a:ext>
                  </a:extLst>
                </a:gridCol>
              </a:tblGrid>
              <a:tr h="327528">
                <a:tc>
                  <a:txBody>
                    <a:bodyPr/>
                    <a:lstStyle/>
                    <a:p>
                      <a:pPr marL="0" marR="0" indent="0" algn="l" defTabSz="825500" rtl="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I</a:t>
                      </a:r>
                      <a:r>
                        <a:rPr kumimoji="0" lang="zh-CN" altLang="en-US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：异常区辐射强度</a:t>
                      </a:r>
                    </a:p>
                    <a:p>
                      <a:pPr marL="0" marR="0" indent="0" algn="l" defTabSz="825500" rtl="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V</a:t>
                      </a:r>
                      <a:r>
                        <a:rPr kumimoji="0" lang="zh-CN" altLang="en-US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：矿体体积</a:t>
                      </a:r>
                      <a:endParaRPr kumimoji="0" lang="en-US" altLang="zh-CN" sz="4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FillTx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charset="0"/>
                        <a:sym typeface="Helvetica Light"/>
                      </a:endParaRPr>
                    </a:p>
                    <a:p>
                      <a:pPr marL="0" marR="0" indent="0" algn="l" defTabSz="825500" rtl="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W</a:t>
                      </a:r>
                      <a:r>
                        <a:rPr kumimoji="0" lang="zh-CN" altLang="en-US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：综合加权系数</a:t>
                      </a:r>
                      <a:endParaRPr kumimoji="0" lang="en-US" altLang="zh-CN" sz="4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FillTx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charset="0"/>
                        <a:sym typeface="Helvetica Ligh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25500" rtl="0" eaLnBrk="0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G</a:t>
                      </a:r>
                      <a:r>
                        <a:rPr kumimoji="0" lang="zh-CN" altLang="en-US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：待寻矿种品位</a:t>
                      </a:r>
                    </a:p>
                    <a:p>
                      <a:pPr marL="0" marR="0" indent="0" algn="l" defTabSz="825500" rtl="0" eaLnBrk="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D</a:t>
                      </a:r>
                      <a:r>
                        <a:rPr kumimoji="0" lang="zh-CN" altLang="en-US" sz="4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charset="0"/>
                          <a:sym typeface="Helvetica Light"/>
                        </a:rPr>
                        <a:t>：埋深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6397987"/>
                  </a:ext>
                </a:extLst>
              </a:tr>
            </a:tbl>
          </a:graphicData>
        </a:graphic>
      </p:graphicFrame>
      <p:grpSp>
        <p:nvGrpSpPr>
          <p:cNvPr id="5" name="组合 404">
            <a:extLst>
              <a:ext uri="{FF2B5EF4-FFF2-40B4-BE49-F238E27FC236}">
                <a16:creationId xmlns:a16="http://schemas.microsoft.com/office/drawing/2014/main" id="{B582FA48-2F1E-FEF5-0C75-577BBB04933C}"/>
              </a:ext>
            </a:extLst>
          </p:cNvPr>
          <p:cNvGrpSpPr/>
          <p:nvPr/>
        </p:nvGrpSpPr>
        <p:grpSpPr>
          <a:xfrm>
            <a:off x="1153973" y="1169048"/>
            <a:ext cx="10995139" cy="1533799"/>
            <a:chOff x="1153973" y="1169048"/>
            <a:chExt cx="10995139" cy="1533799"/>
          </a:xfrm>
        </p:grpSpPr>
        <p:sp>
          <p:nvSpPr>
            <p:cNvPr id="7" name="Object 405">
              <a:extLst>
                <a:ext uri="{FF2B5EF4-FFF2-40B4-BE49-F238E27FC236}">
                  <a16:creationId xmlns:a16="http://schemas.microsoft.com/office/drawing/2014/main" id="{DD41CB9F-F636-6E63-29E8-BDD99646C991}"/>
                </a:ext>
              </a:extLst>
            </p:cNvPr>
            <p:cNvSpPr txBox="1"/>
            <p:nvPr/>
          </p:nvSpPr>
          <p:spPr>
            <a:xfrm>
              <a:off x="1153973" y="1169048"/>
              <a:ext cx="10995139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技术原理：异常区的描述</a:t>
              </a:r>
              <a:endParaRPr lang="zh-CN" altLang="en-US" sz="5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" name="Object 406">
              <a:extLst>
                <a:ext uri="{FF2B5EF4-FFF2-40B4-BE49-F238E27FC236}">
                  <a16:creationId xmlns:a16="http://schemas.microsoft.com/office/drawing/2014/main" id="{44634F4D-02EC-E78D-EDAB-21DCD7D875BD}"/>
                </a:ext>
              </a:extLst>
            </p:cNvPr>
            <p:cNvSpPr txBox="1"/>
            <p:nvPr/>
          </p:nvSpPr>
          <p:spPr>
            <a:xfrm>
              <a:off x="1183084" y="2171419"/>
              <a:ext cx="6079744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Technical Principles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0035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479170" y="-823"/>
            <a:ext cx="304800" cy="13741400"/>
            <a:chOff x="482600" y="-12700"/>
            <a:chExt cx="304800" cy="13741400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pic>
        <p:nvPicPr>
          <p:cNvPr id="17" name="图片 22">
            <a:extLst>
              <a:ext uri="{FF2B5EF4-FFF2-40B4-BE49-F238E27FC236}">
                <a16:creationId xmlns:a16="http://schemas.microsoft.com/office/drawing/2014/main" id="{70AC6A5E-B1AB-879C-5DE4-F472C6B35C9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A4384DCF-8C05-3C6F-E92E-F15CBCF731E7}"/>
              </a:ext>
            </a:extLst>
          </p:cNvPr>
          <p:cNvGrpSpPr/>
          <p:nvPr/>
        </p:nvGrpSpPr>
        <p:grpSpPr>
          <a:xfrm>
            <a:off x="9290069" y="3967037"/>
            <a:ext cx="6147778" cy="9181988"/>
            <a:chOff x="1523608" y="4558585"/>
            <a:chExt cx="6147778" cy="9181988"/>
          </a:xfrm>
        </p:grpSpPr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E51F00C7-489D-495E-916B-6009D49E6FA1}"/>
                </a:ext>
              </a:extLst>
            </p:cNvPr>
            <p:cNvSpPr txBox="1"/>
            <p:nvPr/>
          </p:nvSpPr>
          <p:spPr>
            <a:xfrm>
              <a:off x="1523608" y="5019568"/>
              <a:ext cx="6147778" cy="8721005"/>
            </a:xfrm>
            <a:prstGeom prst="roundRect">
              <a:avLst>
                <a:gd name="adj" fmla="val 6279"/>
              </a:avLst>
            </a:prstGeom>
            <a:noFill/>
            <a:ln w="12700" cap="sq">
              <a:solidFill>
                <a:schemeClr val="bg2"/>
              </a:solidFill>
              <a:miter/>
            </a:ln>
            <a:effectLst>
              <a:outerShdw blurRad="71323" sx="102000" sy="102000" algn="ctr" rotWithShape="0">
                <a:schemeClr val="accent1">
                  <a:alpha val="8000"/>
                </a:schemeClr>
              </a:outerShdw>
            </a:effectLst>
          </p:spPr>
          <p:txBody>
            <a:bodyPr vert="horz" wrap="square" lIns="85588" tIns="42794" rIns="85588" bIns="42794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标题 1">
              <a:extLst>
                <a:ext uri="{FF2B5EF4-FFF2-40B4-BE49-F238E27FC236}">
                  <a16:creationId xmlns:a16="http://schemas.microsoft.com/office/drawing/2014/main" id="{875DC1B1-BDB2-A208-8CFB-8D3E37E54010}"/>
                </a:ext>
              </a:extLst>
            </p:cNvPr>
            <p:cNvSpPr txBox="1"/>
            <p:nvPr/>
          </p:nvSpPr>
          <p:spPr>
            <a:xfrm>
              <a:off x="1523608" y="4558585"/>
              <a:ext cx="6147778" cy="1539678"/>
            </a:xfrm>
            <a:custGeom>
              <a:avLst/>
              <a:gdLst>
                <a:gd name="connsiteX0" fmla="*/ 183728 w 2926069"/>
                <a:gd name="connsiteY0" fmla="*/ 0 h 722200"/>
                <a:gd name="connsiteX1" fmla="*/ 2742341 w 2926069"/>
                <a:gd name="connsiteY1" fmla="*/ 0 h 722200"/>
                <a:gd name="connsiteX2" fmla="*/ 2926069 w 2926069"/>
                <a:gd name="connsiteY2" fmla="*/ 183728 h 722200"/>
                <a:gd name="connsiteX3" fmla="*/ 2926069 w 2926069"/>
                <a:gd name="connsiteY3" fmla="*/ 441434 h 722200"/>
                <a:gd name="connsiteX4" fmla="*/ 2648740 w 2926069"/>
                <a:gd name="connsiteY4" fmla="*/ 542938 h 722200"/>
                <a:gd name="connsiteX5" fmla="*/ 1463034 w 2926069"/>
                <a:gd name="connsiteY5" fmla="*/ 722200 h 722200"/>
                <a:gd name="connsiteX6" fmla="*/ 277328 w 2926069"/>
                <a:gd name="connsiteY6" fmla="*/ 542938 h 722200"/>
                <a:gd name="connsiteX7" fmla="*/ 0 w 2926069"/>
                <a:gd name="connsiteY7" fmla="*/ 441435 h 722200"/>
                <a:gd name="connsiteX8" fmla="*/ 0 w 2926069"/>
                <a:gd name="connsiteY8" fmla="*/ 183728 h 722200"/>
                <a:gd name="connsiteX9" fmla="*/ 183728 w 2926069"/>
                <a:gd name="connsiteY9" fmla="*/ 0 h 722200"/>
              </a:gdLst>
              <a:ahLst/>
              <a:cxnLst/>
              <a:rect l="l" t="t" r="r" b="b"/>
              <a:pathLst>
                <a:path w="2926069" h="722200">
                  <a:moveTo>
                    <a:pt x="183728" y="0"/>
                  </a:moveTo>
                  <a:lnTo>
                    <a:pt x="2742341" y="0"/>
                  </a:lnTo>
                  <a:cubicBezTo>
                    <a:pt x="2843811" y="0"/>
                    <a:pt x="2926069" y="82258"/>
                    <a:pt x="2926069" y="183728"/>
                  </a:cubicBezTo>
                  <a:lnTo>
                    <a:pt x="2926069" y="441434"/>
                  </a:lnTo>
                  <a:lnTo>
                    <a:pt x="2648740" y="542938"/>
                  </a:lnTo>
                  <a:cubicBezTo>
                    <a:pt x="2274176" y="659440"/>
                    <a:pt x="1875934" y="722200"/>
                    <a:pt x="1463034" y="722200"/>
                  </a:cubicBezTo>
                  <a:cubicBezTo>
                    <a:pt x="1050134" y="722200"/>
                    <a:pt x="651892" y="659440"/>
                    <a:pt x="277328" y="542938"/>
                  </a:cubicBezTo>
                  <a:lnTo>
                    <a:pt x="0" y="441435"/>
                  </a:lnTo>
                  <a:lnTo>
                    <a:pt x="0" y="183728"/>
                  </a:lnTo>
                  <a:cubicBezTo>
                    <a:pt x="0" y="82258"/>
                    <a:pt x="82258" y="0"/>
                    <a:pt x="183728" y="0"/>
                  </a:cubicBezTo>
                  <a:close/>
                </a:path>
              </a:pathLst>
            </a:custGeom>
            <a:gradFill>
              <a:gsLst>
                <a:gs pos="2000">
                  <a:srgbClr val="74B12D"/>
                </a:gs>
                <a:gs pos="100000">
                  <a:schemeClr val="accent2"/>
                </a:gs>
              </a:gsLst>
              <a:lin ang="2700000" scaled="0"/>
            </a:gradFill>
            <a:ln w="12700" cap="sq">
              <a:noFill/>
              <a:miter/>
            </a:ln>
            <a:effectLst/>
          </p:spPr>
          <p:txBody>
            <a:bodyPr vert="horz" wrap="square" lIns="85588" tIns="42794" rIns="85588" bIns="42794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5" name="标题 1">
            <a:extLst>
              <a:ext uri="{FF2B5EF4-FFF2-40B4-BE49-F238E27FC236}">
                <a16:creationId xmlns:a16="http://schemas.microsoft.com/office/drawing/2014/main" id="{B0A760D4-4CD2-0DB8-1CBA-F60F03579234}"/>
              </a:ext>
            </a:extLst>
          </p:cNvPr>
          <p:cNvSpPr txBox="1"/>
          <p:nvPr/>
        </p:nvSpPr>
        <p:spPr>
          <a:xfrm>
            <a:off x="9746200" y="4112003"/>
            <a:ext cx="5317200" cy="6165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1914" tIns="30957" rIns="61914" bIns="30957" rtlCol="0" anchor="t">
            <a:spAutoFit/>
          </a:bodyPr>
          <a:lstStyle/>
          <a:p>
            <a:pPr defTabSz="914400">
              <a:defRPr/>
            </a:pPr>
            <a:r>
              <a:rPr lang="en-US" altLang="zh-CN" sz="3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②</a:t>
            </a:r>
            <a:r>
              <a:rPr lang="zh-CN" altLang="en-US" sz="3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靶向核磁</a:t>
            </a:r>
            <a:r>
              <a:rPr lang="en-US" altLang="zh-CN" sz="3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CN" altLang="en-US" sz="3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模型处理</a:t>
            </a:r>
            <a:endParaRPr lang="en-US" altLang="zh-CN" sz="3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6" name="标题 1">
            <a:extLst>
              <a:ext uri="{FF2B5EF4-FFF2-40B4-BE49-F238E27FC236}">
                <a16:creationId xmlns:a16="http://schemas.microsoft.com/office/drawing/2014/main" id="{8AB62BF9-F4A9-A229-3090-62B175E6E592}"/>
              </a:ext>
            </a:extLst>
          </p:cNvPr>
          <p:cNvCxnSpPr>
            <a:cxnSpLocks/>
          </p:cNvCxnSpPr>
          <p:nvPr/>
        </p:nvCxnSpPr>
        <p:spPr>
          <a:xfrm>
            <a:off x="9787707" y="4955538"/>
            <a:ext cx="5279021" cy="0"/>
          </a:xfrm>
          <a:prstGeom prst="line">
            <a:avLst/>
          </a:prstGeom>
          <a:noFill/>
          <a:ln w="21145" cap="sq">
            <a:solidFill>
              <a:schemeClr val="bg1">
                <a:lumMod val="85000"/>
              </a:schemeClr>
            </a:solidFill>
            <a:miter/>
          </a:ln>
        </p:spPr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D102B232-A2D6-C1F5-4B17-4F1AFF291EFE}"/>
              </a:ext>
            </a:extLst>
          </p:cNvPr>
          <p:cNvGrpSpPr/>
          <p:nvPr/>
        </p:nvGrpSpPr>
        <p:grpSpPr>
          <a:xfrm>
            <a:off x="9683738" y="5797664"/>
            <a:ext cx="5379981" cy="6929948"/>
            <a:chOff x="10139481" y="5126689"/>
            <a:chExt cx="5379981" cy="692994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8325264C-9BD4-5528-6626-CE40E41E059B}"/>
                </a:ext>
              </a:extLst>
            </p:cNvPr>
            <p:cNvPicPr>
              <a:picLocks/>
            </p:cNvPicPr>
            <p:nvPr>
              <p:custDataLst>
                <p:tags r:id="rId12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10201943" y="5126689"/>
              <a:ext cx="5317200" cy="3315600"/>
            </a:xfrm>
            <a:prstGeom prst="rect">
              <a:avLst/>
            </a:prstGeom>
          </p:spPr>
        </p:pic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9809B36-3986-A682-B7A0-047E37462775}"/>
                </a:ext>
              </a:extLst>
            </p:cNvPr>
            <p:cNvGrpSpPr/>
            <p:nvPr/>
          </p:nvGrpSpPr>
          <p:grpSpPr>
            <a:xfrm>
              <a:off x="10139481" y="8740913"/>
              <a:ext cx="5379981" cy="3315724"/>
              <a:chOff x="3700" y="5393"/>
              <a:chExt cx="4681" cy="3163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2353F1E7-44D1-6549-EEB0-B432A9CDC43C}"/>
                  </a:ext>
                </a:extLst>
              </p:cNvPr>
              <p:cNvPicPr>
                <a:picLocks/>
              </p:cNvPicPr>
              <p:nvPr>
                <p:custDataLst>
                  <p:tags r:id="rId13"/>
                </p:custDataLst>
              </p:nvPr>
            </p:nvPicPr>
            <p:blipFill rotWithShape="1">
              <a:blip r:embed="rId21"/>
              <a:srcRect t="8248" b="5195"/>
              <a:stretch/>
            </p:blipFill>
            <p:spPr>
              <a:xfrm>
                <a:off x="3755" y="5393"/>
                <a:ext cx="4626" cy="3163"/>
              </a:xfrm>
              <a:prstGeom prst="rect">
                <a:avLst/>
              </a:prstGeom>
            </p:spPr>
          </p:pic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9DCC13F-37F5-7C13-B7D0-AA9536174752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3700" y="5956"/>
                <a:ext cx="1790" cy="4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FFC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天然气沉积</a:t>
                </a: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3041519-7C9E-41EA-C119-CF4E4A10EBF4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4001" y="7763"/>
                <a:ext cx="1188" cy="4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FFC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油沉积</a:t>
                </a: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8BAB8567-8D40-A81E-5800-60677DAE3FA3}"/>
              </a:ext>
            </a:extLst>
          </p:cNvPr>
          <p:cNvGrpSpPr/>
          <p:nvPr/>
        </p:nvGrpSpPr>
        <p:grpSpPr>
          <a:xfrm>
            <a:off x="16690115" y="3967037"/>
            <a:ext cx="6147778" cy="9181988"/>
            <a:chOff x="1523608" y="4558585"/>
            <a:chExt cx="6147778" cy="9181988"/>
          </a:xfrm>
        </p:grpSpPr>
        <p:sp>
          <p:nvSpPr>
            <p:cNvPr id="60" name="标题 1">
              <a:extLst>
                <a:ext uri="{FF2B5EF4-FFF2-40B4-BE49-F238E27FC236}">
                  <a16:creationId xmlns:a16="http://schemas.microsoft.com/office/drawing/2014/main" id="{4EA440FA-B73B-ADB5-8468-CBCCD156C8CD}"/>
                </a:ext>
              </a:extLst>
            </p:cNvPr>
            <p:cNvSpPr txBox="1"/>
            <p:nvPr/>
          </p:nvSpPr>
          <p:spPr>
            <a:xfrm>
              <a:off x="1523608" y="5019568"/>
              <a:ext cx="6147778" cy="8721005"/>
            </a:xfrm>
            <a:prstGeom prst="roundRect">
              <a:avLst>
                <a:gd name="adj" fmla="val 6279"/>
              </a:avLst>
            </a:prstGeom>
            <a:noFill/>
            <a:ln w="12700" cap="sq">
              <a:solidFill>
                <a:schemeClr val="bg2"/>
              </a:solidFill>
              <a:miter/>
            </a:ln>
            <a:effectLst>
              <a:outerShdw blurRad="71323" sx="102000" sy="102000" algn="ctr" rotWithShape="0">
                <a:schemeClr val="accent1">
                  <a:alpha val="8000"/>
                </a:schemeClr>
              </a:outerShdw>
            </a:effectLst>
          </p:spPr>
          <p:txBody>
            <a:bodyPr vert="horz" wrap="square" lIns="85588" tIns="42794" rIns="85588" bIns="42794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标题 1">
              <a:extLst>
                <a:ext uri="{FF2B5EF4-FFF2-40B4-BE49-F238E27FC236}">
                  <a16:creationId xmlns:a16="http://schemas.microsoft.com/office/drawing/2014/main" id="{CF006763-FE98-6664-AEC2-584F3DB4BD7E}"/>
                </a:ext>
              </a:extLst>
            </p:cNvPr>
            <p:cNvSpPr txBox="1"/>
            <p:nvPr/>
          </p:nvSpPr>
          <p:spPr>
            <a:xfrm>
              <a:off x="1523608" y="4558585"/>
              <a:ext cx="6147778" cy="1539678"/>
            </a:xfrm>
            <a:custGeom>
              <a:avLst/>
              <a:gdLst>
                <a:gd name="connsiteX0" fmla="*/ 183728 w 2926069"/>
                <a:gd name="connsiteY0" fmla="*/ 0 h 722200"/>
                <a:gd name="connsiteX1" fmla="*/ 2742341 w 2926069"/>
                <a:gd name="connsiteY1" fmla="*/ 0 h 722200"/>
                <a:gd name="connsiteX2" fmla="*/ 2926069 w 2926069"/>
                <a:gd name="connsiteY2" fmla="*/ 183728 h 722200"/>
                <a:gd name="connsiteX3" fmla="*/ 2926069 w 2926069"/>
                <a:gd name="connsiteY3" fmla="*/ 441434 h 722200"/>
                <a:gd name="connsiteX4" fmla="*/ 2648740 w 2926069"/>
                <a:gd name="connsiteY4" fmla="*/ 542938 h 722200"/>
                <a:gd name="connsiteX5" fmla="*/ 1463034 w 2926069"/>
                <a:gd name="connsiteY5" fmla="*/ 722200 h 722200"/>
                <a:gd name="connsiteX6" fmla="*/ 277328 w 2926069"/>
                <a:gd name="connsiteY6" fmla="*/ 542938 h 722200"/>
                <a:gd name="connsiteX7" fmla="*/ 0 w 2926069"/>
                <a:gd name="connsiteY7" fmla="*/ 441435 h 722200"/>
                <a:gd name="connsiteX8" fmla="*/ 0 w 2926069"/>
                <a:gd name="connsiteY8" fmla="*/ 183728 h 722200"/>
                <a:gd name="connsiteX9" fmla="*/ 183728 w 2926069"/>
                <a:gd name="connsiteY9" fmla="*/ 0 h 722200"/>
              </a:gdLst>
              <a:ahLst/>
              <a:cxnLst/>
              <a:rect l="l" t="t" r="r" b="b"/>
              <a:pathLst>
                <a:path w="2926069" h="722200">
                  <a:moveTo>
                    <a:pt x="183728" y="0"/>
                  </a:moveTo>
                  <a:lnTo>
                    <a:pt x="2742341" y="0"/>
                  </a:lnTo>
                  <a:cubicBezTo>
                    <a:pt x="2843811" y="0"/>
                    <a:pt x="2926069" y="82258"/>
                    <a:pt x="2926069" y="183728"/>
                  </a:cubicBezTo>
                  <a:lnTo>
                    <a:pt x="2926069" y="441434"/>
                  </a:lnTo>
                  <a:lnTo>
                    <a:pt x="2648740" y="542938"/>
                  </a:lnTo>
                  <a:cubicBezTo>
                    <a:pt x="2274176" y="659440"/>
                    <a:pt x="1875934" y="722200"/>
                    <a:pt x="1463034" y="722200"/>
                  </a:cubicBezTo>
                  <a:cubicBezTo>
                    <a:pt x="1050134" y="722200"/>
                    <a:pt x="651892" y="659440"/>
                    <a:pt x="277328" y="542938"/>
                  </a:cubicBezTo>
                  <a:lnTo>
                    <a:pt x="0" y="441435"/>
                  </a:lnTo>
                  <a:lnTo>
                    <a:pt x="0" y="183728"/>
                  </a:lnTo>
                  <a:cubicBezTo>
                    <a:pt x="0" y="82258"/>
                    <a:pt x="82258" y="0"/>
                    <a:pt x="183728" y="0"/>
                  </a:cubicBezTo>
                  <a:close/>
                </a:path>
              </a:pathLst>
            </a:custGeom>
            <a:gradFill>
              <a:gsLst>
                <a:gs pos="2000">
                  <a:srgbClr val="74B12D"/>
                </a:gs>
                <a:gs pos="100000">
                  <a:schemeClr val="accent2"/>
                </a:gs>
              </a:gsLst>
              <a:lin ang="2700000" scaled="0"/>
            </a:gradFill>
            <a:ln w="12700" cap="sq">
              <a:noFill/>
              <a:miter/>
            </a:ln>
            <a:effectLst/>
          </p:spPr>
          <p:txBody>
            <a:bodyPr vert="horz" wrap="square" lIns="85588" tIns="42794" rIns="85588" bIns="42794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8" name="标题 1">
            <a:extLst>
              <a:ext uri="{FF2B5EF4-FFF2-40B4-BE49-F238E27FC236}">
                <a16:creationId xmlns:a16="http://schemas.microsoft.com/office/drawing/2014/main" id="{1D1C236B-293B-4B56-30D8-0BA640BB3E36}"/>
              </a:ext>
            </a:extLst>
          </p:cNvPr>
          <p:cNvSpPr txBox="1"/>
          <p:nvPr/>
        </p:nvSpPr>
        <p:spPr>
          <a:xfrm>
            <a:off x="17206816" y="4112002"/>
            <a:ext cx="5279021" cy="6165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1914" tIns="30957" rIns="61914" bIns="30957" rtlCol="0" anchor="t">
            <a:spAutoFit/>
          </a:bodyPr>
          <a:lstStyle/>
          <a:p>
            <a:pPr defTabSz="914400">
              <a:defRPr/>
            </a:pPr>
            <a:r>
              <a:rPr lang="en-US" altLang="zh-CN" sz="3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③</a:t>
            </a:r>
            <a:r>
              <a:rPr lang="zh-CN" altLang="en-US" sz="3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靶区现场校验</a:t>
            </a:r>
            <a:endParaRPr lang="en-US" altLang="zh-CN" sz="3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59" name="标题 1">
            <a:extLst>
              <a:ext uri="{FF2B5EF4-FFF2-40B4-BE49-F238E27FC236}">
                <a16:creationId xmlns:a16="http://schemas.microsoft.com/office/drawing/2014/main" id="{44E53BFD-ED7A-ED62-CC09-5D6495EAE518}"/>
              </a:ext>
            </a:extLst>
          </p:cNvPr>
          <p:cNvCxnSpPr>
            <a:cxnSpLocks/>
          </p:cNvCxnSpPr>
          <p:nvPr/>
        </p:nvCxnSpPr>
        <p:spPr>
          <a:xfrm>
            <a:off x="17187753" y="4955538"/>
            <a:ext cx="5279021" cy="0"/>
          </a:xfrm>
          <a:prstGeom prst="line">
            <a:avLst/>
          </a:prstGeom>
          <a:noFill/>
          <a:ln w="21145" cap="sq">
            <a:solidFill>
              <a:schemeClr val="bg1">
                <a:lumMod val="85000"/>
              </a:schemeClr>
            </a:solidFill>
            <a:miter/>
          </a:ln>
        </p:spPr>
      </p:cxn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8A0A8BAC-8142-F297-F466-67CB67E26F3D}"/>
              </a:ext>
            </a:extLst>
          </p:cNvPr>
          <p:cNvGrpSpPr/>
          <p:nvPr/>
        </p:nvGrpSpPr>
        <p:grpSpPr>
          <a:xfrm>
            <a:off x="16735499" y="5801690"/>
            <a:ext cx="5687169" cy="6925840"/>
            <a:chOff x="16342774" y="5011980"/>
            <a:chExt cx="5687169" cy="6925840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E8C058E5-7D8E-5CA5-4C4C-955FFCBF054E}"/>
                </a:ext>
              </a:extLst>
            </p:cNvPr>
            <p:cNvGrpSpPr/>
            <p:nvPr/>
          </p:nvGrpSpPr>
          <p:grpSpPr>
            <a:xfrm>
              <a:off x="16712616" y="5011980"/>
              <a:ext cx="5316604" cy="3315442"/>
              <a:chOff x="9471" y="5090"/>
              <a:chExt cx="4017" cy="3931"/>
            </a:xfrm>
          </p:grpSpPr>
          <p:pic>
            <p:nvPicPr>
              <p:cNvPr id="53" name="图片 52">
                <a:extLst>
                  <a:ext uri="{FF2B5EF4-FFF2-40B4-BE49-F238E27FC236}">
                    <a16:creationId xmlns:a16="http://schemas.microsoft.com/office/drawing/2014/main" id="{8EE0B234-700E-43CD-4FDE-3D7630261A9C}"/>
                  </a:ext>
                </a:extLst>
              </p:cNvPr>
              <p:cNvPicPr>
                <a:picLocks/>
              </p:cNvPicPr>
              <p:nvPr>
                <p:custDataLst>
                  <p:tags r:id="rId10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9471" y="5090"/>
                <a:ext cx="4017" cy="3931"/>
              </a:xfrm>
              <a:prstGeom prst="rect">
                <a:avLst/>
              </a:prstGeom>
            </p:spPr>
          </p:pic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F961A568-3DB2-FFC3-2FAF-C3441F3DB55F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9927" y="8358"/>
                <a:ext cx="3105" cy="5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FFC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</a:t>
                </a:r>
                <a:r>
                  <a:rPr lang="zh-CN" altLang="en-US" sz="2400" dirty="0">
                    <a:solidFill>
                      <a:srgbClr val="FFC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现场纠偏及物探工作</a:t>
                </a:r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871AC681-889F-5C08-3884-D7B56D04A60B}"/>
                </a:ext>
              </a:extLst>
            </p:cNvPr>
            <p:cNvGrpSpPr/>
            <p:nvPr/>
          </p:nvGrpSpPr>
          <p:grpSpPr>
            <a:xfrm>
              <a:off x="16342774" y="8622379"/>
              <a:ext cx="5687169" cy="3315441"/>
              <a:chOff x="13911" y="5337"/>
              <a:chExt cx="4198" cy="4003"/>
            </a:xfrm>
          </p:grpSpPr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3DD3608E-04BD-3785-4439-67F776B5DDBF}"/>
                  </a:ext>
                </a:extLst>
              </p:cNvPr>
              <p:cNvPicPr>
                <a:picLocks/>
              </p:cNvPicPr>
              <p:nvPr>
                <p:custDataLst>
                  <p:tags r:id="rId8"/>
                </p:custDataLst>
              </p:nvPr>
            </p:nvPicPr>
            <p:blipFill>
              <a:blip r:embed="rId23"/>
              <a:stretch>
                <a:fillRect/>
              </a:stretch>
            </p:blipFill>
            <p:spPr>
              <a:xfrm>
                <a:off x="14184" y="5337"/>
                <a:ext cx="3925" cy="4003"/>
              </a:xfrm>
              <a:prstGeom prst="rect">
                <a:avLst/>
              </a:prstGeom>
            </p:spPr>
          </p:pic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D92CC63-6CDF-CAFA-89EA-E5A6F7C59DCC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911" y="6328"/>
                <a:ext cx="3105" cy="5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FFC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建议钻探点</a:t>
                </a:r>
              </a:p>
            </p:txBody>
          </p:sp>
        </p:grpSp>
      </p:grpSp>
      <p:grpSp>
        <p:nvGrpSpPr>
          <p:cNvPr id="2" name="组合 404">
            <a:extLst>
              <a:ext uri="{FF2B5EF4-FFF2-40B4-BE49-F238E27FC236}">
                <a16:creationId xmlns:a16="http://schemas.microsoft.com/office/drawing/2014/main" id="{92C30B8C-CA0D-5155-0102-FD7452B5A33F}"/>
              </a:ext>
            </a:extLst>
          </p:cNvPr>
          <p:cNvGrpSpPr/>
          <p:nvPr/>
        </p:nvGrpSpPr>
        <p:grpSpPr>
          <a:xfrm>
            <a:off x="1153973" y="1169048"/>
            <a:ext cx="7347711" cy="1533799"/>
            <a:chOff x="1153973" y="1169048"/>
            <a:chExt cx="7347711" cy="1533799"/>
          </a:xfrm>
        </p:grpSpPr>
        <p:sp>
          <p:nvSpPr>
            <p:cNvPr id="3" name="Object 405">
              <a:extLst>
                <a:ext uri="{FF2B5EF4-FFF2-40B4-BE49-F238E27FC236}">
                  <a16:creationId xmlns:a16="http://schemas.microsoft.com/office/drawing/2014/main" id="{85AC7302-1504-6359-0E77-625173CDB229}"/>
                </a:ext>
              </a:extLst>
            </p:cNvPr>
            <p:cNvSpPr txBox="1"/>
            <p:nvPr/>
          </p:nvSpPr>
          <p:spPr>
            <a:xfrm>
              <a:off x="1153973" y="1169048"/>
              <a:ext cx="7347711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技术方案应用</a:t>
              </a:r>
              <a:endParaRPr lang="zh-CN" altLang="en-US" sz="5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" name="Object 406">
              <a:extLst>
                <a:ext uri="{FF2B5EF4-FFF2-40B4-BE49-F238E27FC236}">
                  <a16:creationId xmlns:a16="http://schemas.microsoft.com/office/drawing/2014/main" id="{EDFFC7AE-00B6-2C8B-140C-1E28C58A5381}"/>
                </a:ext>
              </a:extLst>
            </p:cNvPr>
            <p:cNvSpPr txBox="1"/>
            <p:nvPr/>
          </p:nvSpPr>
          <p:spPr>
            <a:xfrm>
              <a:off x="1183084" y="2171419"/>
              <a:ext cx="6079744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Application of Technical Solutions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9FA64CB-B838-7B52-F897-C5C796277BF5}"/>
              </a:ext>
            </a:extLst>
          </p:cNvPr>
          <p:cNvGrpSpPr/>
          <p:nvPr/>
        </p:nvGrpSpPr>
        <p:grpSpPr>
          <a:xfrm>
            <a:off x="1890022" y="3938623"/>
            <a:ext cx="6147778" cy="9181988"/>
            <a:chOff x="1890022" y="3938623"/>
            <a:chExt cx="6147778" cy="9181988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4693961D-3F00-A7E4-7A14-CA658CF3B9A4}"/>
                </a:ext>
              </a:extLst>
            </p:cNvPr>
            <p:cNvGrpSpPr/>
            <p:nvPr/>
          </p:nvGrpSpPr>
          <p:grpSpPr>
            <a:xfrm>
              <a:off x="1890022" y="3938623"/>
              <a:ext cx="6147778" cy="9181988"/>
              <a:chOff x="1523608" y="4558585"/>
              <a:chExt cx="6147778" cy="9181988"/>
            </a:xfrm>
          </p:grpSpPr>
          <p:sp>
            <p:nvSpPr>
              <p:cNvPr id="426" name="标题 1">
                <a:extLst>
                  <a:ext uri="{FF2B5EF4-FFF2-40B4-BE49-F238E27FC236}">
                    <a16:creationId xmlns:a16="http://schemas.microsoft.com/office/drawing/2014/main" id="{C11A001B-B615-F394-F22A-E18C9FCDE241}"/>
                  </a:ext>
                </a:extLst>
              </p:cNvPr>
              <p:cNvSpPr txBox="1"/>
              <p:nvPr/>
            </p:nvSpPr>
            <p:spPr>
              <a:xfrm>
                <a:off x="1523608" y="5019568"/>
                <a:ext cx="6147778" cy="8721005"/>
              </a:xfrm>
              <a:prstGeom prst="roundRect">
                <a:avLst>
                  <a:gd name="adj" fmla="val 6279"/>
                </a:avLst>
              </a:prstGeom>
              <a:noFill/>
              <a:ln w="12700" cap="sq">
                <a:solidFill>
                  <a:schemeClr val="bg2"/>
                </a:solidFill>
                <a:miter/>
              </a:ln>
              <a:effectLst>
                <a:outerShdw blurRad="71323" sx="102000" sy="102000" algn="ctr" rotWithShape="0">
                  <a:schemeClr val="accent1">
                    <a:alpha val="8000"/>
                  </a:schemeClr>
                </a:outerShdw>
              </a:effectLst>
            </p:spPr>
            <p:txBody>
              <a:bodyPr vert="horz" wrap="square" lIns="85588" tIns="42794" rIns="85588" bIns="42794"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27" name="标题 1">
                <a:extLst>
                  <a:ext uri="{FF2B5EF4-FFF2-40B4-BE49-F238E27FC236}">
                    <a16:creationId xmlns:a16="http://schemas.microsoft.com/office/drawing/2014/main" id="{E18E4E25-E9C7-32E6-7974-D57E0C275D2F}"/>
                  </a:ext>
                </a:extLst>
              </p:cNvPr>
              <p:cNvSpPr txBox="1"/>
              <p:nvPr/>
            </p:nvSpPr>
            <p:spPr>
              <a:xfrm>
                <a:off x="1523608" y="4558585"/>
                <a:ext cx="6147778" cy="1539678"/>
              </a:xfrm>
              <a:custGeom>
                <a:avLst/>
                <a:gdLst>
                  <a:gd name="connsiteX0" fmla="*/ 183728 w 2926069"/>
                  <a:gd name="connsiteY0" fmla="*/ 0 h 722200"/>
                  <a:gd name="connsiteX1" fmla="*/ 2742341 w 2926069"/>
                  <a:gd name="connsiteY1" fmla="*/ 0 h 722200"/>
                  <a:gd name="connsiteX2" fmla="*/ 2926069 w 2926069"/>
                  <a:gd name="connsiteY2" fmla="*/ 183728 h 722200"/>
                  <a:gd name="connsiteX3" fmla="*/ 2926069 w 2926069"/>
                  <a:gd name="connsiteY3" fmla="*/ 441434 h 722200"/>
                  <a:gd name="connsiteX4" fmla="*/ 2648740 w 2926069"/>
                  <a:gd name="connsiteY4" fmla="*/ 542938 h 722200"/>
                  <a:gd name="connsiteX5" fmla="*/ 1463034 w 2926069"/>
                  <a:gd name="connsiteY5" fmla="*/ 722200 h 722200"/>
                  <a:gd name="connsiteX6" fmla="*/ 277328 w 2926069"/>
                  <a:gd name="connsiteY6" fmla="*/ 542938 h 722200"/>
                  <a:gd name="connsiteX7" fmla="*/ 0 w 2926069"/>
                  <a:gd name="connsiteY7" fmla="*/ 441435 h 722200"/>
                  <a:gd name="connsiteX8" fmla="*/ 0 w 2926069"/>
                  <a:gd name="connsiteY8" fmla="*/ 183728 h 722200"/>
                  <a:gd name="connsiteX9" fmla="*/ 183728 w 2926069"/>
                  <a:gd name="connsiteY9" fmla="*/ 0 h 722200"/>
                </a:gdLst>
                <a:ahLst/>
                <a:cxnLst/>
                <a:rect l="l" t="t" r="r" b="b"/>
                <a:pathLst>
                  <a:path w="2926069" h="722200">
                    <a:moveTo>
                      <a:pt x="183728" y="0"/>
                    </a:moveTo>
                    <a:lnTo>
                      <a:pt x="2742341" y="0"/>
                    </a:lnTo>
                    <a:cubicBezTo>
                      <a:pt x="2843811" y="0"/>
                      <a:pt x="2926069" y="82258"/>
                      <a:pt x="2926069" y="183728"/>
                    </a:cubicBezTo>
                    <a:lnTo>
                      <a:pt x="2926069" y="441434"/>
                    </a:lnTo>
                    <a:lnTo>
                      <a:pt x="2648740" y="542938"/>
                    </a:lnTo>
                    <a:cubicBezTo>
                      <a:pt x="2274176" y="659440"/>
                      <a:pt x="1875934" y="722200"/>
                      <a:pt x="1463034" y="722200"/>
                    </a:cubicBezTo>
                    <a:cubicBezTo>
                      <a:pt x="1050134" y="722200"/>
                      <a:pt x="651892" y="659440"/>
                      <a:pt x="277328" y="542938"/>
                    </a:cubicBezTo>
                    <a:lnTo>
                      <a:pt x="0" y="441435"/>
                    </a:lnTo>
                    <a:lnTo>
                      <a:pt x="0" y="183728"/>
                    </a:lnTo>
                    <a:cubicBezTo>
                      <a:pt x="0" y="82258"/>
                      <a:pt x="82258" y="0"/>
                      <a:pt x="183728" y="0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74B12D"/>
                  </a:gs>
                  <a:gs pos="100000">
                    <a:schemeClr val="accent2"/>
                  </a:gs>
                </a:gsLst>
                <a:lin ang="2700000" scaled="0"/>
              </a:gradFill>
              <a:ln w="12700" cap="sq">
                <a:noFill/>
                <a:miter/>
              </a:ln>
              <a:effectLst/>
            </p:spPr>
            <p:txBody>
              <a:bodyPr vert="horz" wrap="square" lIns="85588" tIns="42794" rIns="85588" bIns="42794"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424" name="标题 1">
              <a:extLst>
                <a:ext uri="{FF2B5EF4-FFF2-40B4-BE49-F238E27FC236}">
                  <a16:creationId xmlns:a16="http://schemas.microsoft.com/office/drawing/2014/main" id="{518C12AA-9C36-401B-8011-2870D474B7DE}"/>
                </a:ext>
              </a:extLst>
            </p:cNvPr>
            <p:cNvSpPr txBox="1"/>
            <p:nvPr/>
          </p:nvSpPr>
          <p:spPr>
            <a:xfrm>
              <a:off x="2521941" y="4112002"/>
              <a:ext cx="4883942" cy="6165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61914" tIns="30957" rIns="61914" bIns="30957" rtlCol="0" anchor="t">
              <a:spAutoFit/>
            </a:bodyPr>
            <a:lstStyle/>
            <a:p>
              <a:pPr algn="ctr" defTabSz="914400">
                <a:defRPr/>
              </a:pPr>
              <a:r>
                <a:rPr lang="en-US" altLang="zh-CN" sz="3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①</a:t>
              </a:r>
              <a:r>
                <a:rPr lang="zh-CN" altLang="en-US" sz="3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卫星远程扫描</a:t>
              </a:r>
              <a:endParaRPr lang="en-US" altLang="zh-CN" sz="3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425" name="标题 1">
              <a:extLst>
                <a:ext uri="{FF2B5EF4-FFF2-40B4-BE49-F238E27FC236}">
                  <a16:creationId xmlns:a16="http://schemas.microsoft.com/office/drawing/2014/main" id="{92E145F7-FFCC-C410-128D-6CC93EB6BB8D}"/>
                </a:ext>
              </a:extLst>
            </p:cNvPr>
            <p:cNvCxnSpPr>
              <a:cxnSpLocks/>
            </p:cNvCxnSpPr>
            <p:nvPr/>
          </p:nvCxnSpPr>
          <p:spPr>
            <a:xfrm>
              <a:off x="2324401" y="4955538"/>
              <a:ext cx="5279021" cy="0"/>
            </a:xfrm>
            <a:prstGeom prst="line">
              <a:avLst/>
            </a:prstGeom>
            <a:noFill/>
            <a:ln w="21145" cap="sq">
              <a:solidFill>
                <a:schemeClr val="bg1">
                  <a:lumMod val="85000"/>
                </a:schemeClr>
              </a:solidFill>
              <a:miter/>
            </a:ln>
          </p:spPr>
        </p:cxnSp>
        <p:pic>
          <p:nvPicPr>
            <p:cNvPr id="387" name="图片 386">
              <a:extLst>
                <a:ext uri="{FF2B5EF4-FFF2-40B4-BE49-F238E27FC236}">
                  <a16:creationId xmlns:a16="http://schemas.microsoft.com/office/drawing/2014/main" id="{CA22D36A-D51F-348B-CEC1-08ACC0807F2F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2287185" y="5799461"/>
              <a:ext cx="5316237" cy="3313803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3FFF252-F714-D716-4B55-E031C6018C12}"/>
                </a:ext>
              </a:extLst>
            </p:cNvPr>
            <p:cNvGrpSpPr/>
            <p:nvPr/>
          </p:nvGrpSpPr>
          <p:grpSpPr>
            <a:xfrm>
              <a:off x="2285972" y="9412231"/>
              <a:ext cx="5316769" cy="3315844"/>
              <a:chOff x="2285972" y="9412231"/>
              <a:chExt cx="5316769" cy="3315844"/>
            </a:xfrm>
          </p:grpSpPr>
          <p:grpSp>
            <p:nvGrpSpPr>
              <p:cNvPr id="394" name="组合 393">
                <a:extLst>
                  <a:ext uri="{FF2B5EF4-FFF2-40B4-BE49-F238E27FC236}">
                    <a16:creationId xmlns:a16="http://schemas.microsoft.com/office/drawing/2014/main" id="{08278FD7-666B-A0C7-5839-C43B04BED128}"/>
                  </a:ext>
                </a:extLst>
              </p:cNvPr>
              <p:cNvGrpSpPr/>
              <p:nvPr/>
            </p:nvGrpSpPr>
            <p:grpSpPr>
              <a:xfrm>
                <a:off x="2285972" y="9412231"/>
                <a:ext cx="5316769" cy="3315844"/>
                <a:chOff x="232" y="2171"/>
                <a:chExt cx="7938" cy="5607"/>
              </a:xfrm>
            </p:grpSpPr>
            <p:pic>
              <p:nvPicPr>
                <p:cNvPr id="396" name="图片 395">
                  <a:extLst>
                    <a:ext uri="{FF2B5EF4-FFF2-40B4-BE49-F238E27FC236}">
                      <a16:creationId xmlns:a16="http://schemas.microsoft.com/office/drawing/2014/main" id="{8B551FEF-859A-4022-684E-1D0067D5C6BA}"/>
                    </a:ext>
                  </a:extLst>
                </p:cNvPr>
                <p:cNvPicPr>
                  <a:picLocks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2" y="2171"/>
                  <a:ext cx="7938" cy="5607"/>
                </a:xfrm>
                <a:prstGeom prst="rect">
                  <a:avLst/>
                </a:prstGeom>
              </p:spPr>
            </p:pic>
            <p:sp>
              <p:nvSpPr>
                <p:cNvPr id="423" name="文本框 422">
                  <a:extLst>
                    <a:ext uri="{FF2B5EF4-FFF2-40B4-BE49-F238E27FC236}">
                      <a16:creationId xmlns:a16="http://schemas.microsoft.com/office/drawing/2014/main" id="{01324D81-9DDA-3664-5F67-AD13B621E78B}"/>
                    </a:ext>
                  </a:extLst>
                </p:cNvPr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1282" y="6093"/>
                  <a:ext cx="1735" cy="7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dirty="0">
                      <a:solidFill>
                        <a:srgbClr val="FFC000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  </a:t>
                  </a:r>
                  <a:r>
                    <a:rPr lang="zh-CN" altLang="en-US" sz="2000" dirty="0">
                      <a:solidFill>
                        <a:srgbClr val="FFC000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陆地</a:t>
                  </a:r>
                  <a:endParaRPr lang="zh-CN" altLang="en-US" sz="2400" dirty="0">
                    <a:solidFill>
                      <a:srgbClr val="FFC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392" name="任意多边形 22">
                <a:extLst>
                  <a:ext uri="{FF2B5EF4-FFF2-40B4-BE49-F238E27FC236}">
                    <a16:creationId xmlns:a16="http://schemas.microsoft.com/office/drawing/2014/main" id="{936EA542-6C32-B689-05B3-F4E9094474AC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3484972" y="9947128"/>
                <a:ext cx="3232670" cy="2246051"/>
              </a:xfrm>
              <a:custGeom>
                <a:avLst/>
                <a:gdLst>
                  <a:gd name="connisteX0" fmla="*/ 0 w 1806575"/>
                  <a:gd name="connsiteY0" fmla="*/ 557530 h 1631315"/>
                  <a:gd name="connisteX1" fmla="*/ 0 w 1806575"/>
                  <a:gd name="connsiteY1" fmla="*/ 413385 h 1631315"/>
                  <a:gd name="connisteX2" fmla="*/ 113665 w 1806575"/>
                  <a:gd name="connsiteY2" fmla="*/ 340995 h 1631315"/>
                  <a:gd name="connisteX3" fmla="*/ 0 w 1806575"/>
                  <a:gd name="connsiteY3" fmla="*/ 207010 h 1631315"/>
                  <a:gd name="connisteX4" fmla="*/ 257810 w 1806575"/>
                  <a:gd name="connsiteY4" fmla="*/ 154940 h 1631315"/>
                  <a:gd name="connisteX5" fmla="*/ 567690 w 1806575"/>
                  <a:gd name="connsiteY5" fmla="*/ 62230 h 1631315"/>
                  <a:gd name="connisteX6" fmla="*/ 815340 w 1806575"/>
                  <a:gd name="connsiteY6" fmla="*/ 0 h 1631315"/>
                  <a:gd name="connisteX7" fmla="*/ 980440 w 1806575"/>
                  <a:gd name="connsiteY7" fmla="*/ 124460 h 1631315"/>
                  <a:gd name="connisteX8" fmla="*/ 1156335 w 1806575"/>
                  <a:gd name="connsiteY8" fmla="*/ 289560 h 1631315"/>
                  <a:gd name="connisteX9" fmla="*/ 1228090 w 1806575"/>
                  <a:gd name="connsiteY9" fmla="*/ 330835 h 1631315"/>
                  <a:gd name="connisteX10" fmla="*/ 1321435 w 1806575"/>
                  <a:gd name="connsiteY10" fmla="*/ 433705 h 1631315"/>
                  <a:gd name="connisteX11" fmla="*/ 1362710 w 1806575"/>
                  <a:gd name="connsiteY11" fmla="*/ 516255 h 1631315"/>
                  <a:gd name="connisteX12" fmla="*/ 1496695 w 1806575"/>
                  <a:gd name="connsiteY12" fmla="*/ 650875 h 1631315"/>
                  <a:gd name="connisteX13" fmla="*/ 1661795 w 1806575"/>
                  <a:gd name="connsiteY13" fmla="*/ 929640 h 1631315"/>
                  <a:gd name="connisteX14" fmla="*/ 1682750 w 1806575"/>
                  <a:gd name="connsiteY14" fmla="*/ 1012190 h 1631315"/>
                  <a:gd name="connisteX15" fmla="*/ 1796415 w 1806575"/>
                  <a:gd name="connsiteY15" fmla="*/ 1259840 h 1631315"/>
                  <a:gd name="connisteX16" fmla="*/ 1806575 w 1806575"/>
                  <a:gd name="connsiteY16" fmla="*/ 1373505 h 1631315"/>
                  <a:gd name="connisteX17" fmla="*/ 1754505 w 1806575"/>
                  <a:gd name="connsiteY17" fmla="*/ 1445895 h 1631315"/>
                  <a:gd name="connisteX18" fmla="*/ 1692910 w 1806575"/>
                  <a:gd name="connsiteY18" fmla="*/ 1497330 h 1631315"/>
                  <a:gd name="connisteX19" fmla="*/ 1569085 w 1806575"/>
                  <a:gd name="connsiteY19" fmla="*/ 1600200 h 1631315"/>
                  <a:gd name="connisteX20" fmla="*/ 1496695 w 1806575"/>
                  <a:gd name="connsiteY20" fmla="*/ 1600200 h 1631315"/>
                  <a:gd name="connisteX21" fmla="*/ 1424305 w 1806575"/>
                  <a:gd name="connsiteY21" fmla="*/ 1600200 h 1631315"/>
                  <a:gd name="connisteX22" fmla="*/ 1249045 w 1806575"/>
                  <a:gd name="connsiteY22" fmla="*/ 1579880 h 1631315"/>
                  <a:gd name="connisteX23" fmla="*/ 1176655 w 1806575"/>
                  <a:gd name="connsiteY23" fmla="*/ 1579880 h 1631315"/>
                  <a:gd name="connisteX24" fmla="*/ 949325 w 1806575"/>
                  <a:gd name="connsiteY24" fmla="*/ 1579880 h 1631315"/>
                  <a:gd name="connisteX25" fmla="*/ 795020 w 1806575"/>
                  <a:gd name="connsiteY25" fmla="*/ 1631315 h 1631315"/>
                  <a:gd name="connisteX26" fmla="*/ 691515 w 1806575"/>
                  <a:gd name="connsiteY26" fmla="*/ 1631315 h 1631315"/>
                  <a:gd name="connisteX27" fmla="*/ 577850 w 1806575"/>
                  <a:gd name="connsiteY27" fmla="*/ 1487170 h 1631315"/>
                  <a:gd name="connisteX28" fmla="*/ 516255 w 1806575"/>
                  <a:gd name="connsiteY28" fmla="*/ 1177290 h 1631315"/>
                  <a:gd name="connisteX29" fmla="*/ 485140 w 1806575"/>
                  <a:gd name="connsiteY29" fmla="*/ 1063625 h 1631315"/>
                  <a:gd name="connisteX30" fmla="*/ 257810 w 1806575"/>
                  <a:gd name="connsiteY30" fmla="*/ 847090 h 1631315"/>
                  <a:gd name="connisteX31" fmla="*/ 113665 w 1806575"/>
                  <a:gd name="connsiteY31" fmla="*/ 805815 h 1631315"/>
                  <a:gd name="connisteX32" fmla="*/ 72390 w 1806575"/>
                  <a:gd name="connsiteY32" fmla="*/ 774700 h 1631315"/>
                  <a:gd name="connisteX33" fmla="*/ 41275 w 1806575"/>
                  <a:gd name="connsiteY33" fmla="*/ 681355 h 1631315"/>
                  <a:gd name="connisteX34" fmla="*/ 10160 w 1806575"/>
                  <a:gd name="connsiteY34" fmla="*/ 619760 h 1631315"/>
                  <a:gd name="connisteX35" fmla="*/ 0 w 1806575"/>
                  <a:gd name="connsiteY35" fmla="*/ 557530 h 1631315"/>
                </a:gdLst>
                <a:ahLst/>
                <a:cxnLst>
                  <a:cxn ang="0">
                    <a:pos x="connisteX0" y="connsiteY0"/>
                  </a:cxn>
                  <a:cxn ang="0">
                    <a:pos x="connisteX1" y="connsiteY1"/>
                  </a:cxn>
                  <a:cxn ang="0">
                    <a:pos x="connisteX2" y="connsiteY2"/>
                  </a:cxn>
                  <a:cxn ang="0">
                    <a:pos x="connisteX3" y="connsiteY3"/>
                  </a:cxn>
                  <a:cxn ang="0">
                    <a:pos x="connisteX4" y="connsiteY4"/>
                  </a:cxn>
                  <a:cxn ang="0">
                    <a:pos x="connisteX5" y="connsiteY5"/>
                  </a:cxn>
                  <a:cxn ang="0">
                    <a:pos x="connisteX6" y="connsiteY6"/>
                  </a:cxn>
                  <a:cxn ang="0">
                    <a:pos x="connisteX7" y="connsiteY7"/>
                  </a:cxn>
                  <a:cxn ang="0">
                    <a:pos x="connisteX8" y="connsiteY8"/>
                  </a:cxn>
                  <a:cxn ang="0">
                    <a:pos x="connisteX9" y="connsiteY9"/>
                  </a:cxn>
                  <a:cxn ang="0">
                    <a:pos x="connisteX10" y="connsiteY10"/>
                  </a:cxn>
                  <a:cxn ang="0">
                    <a:pos x="connisteX11" y="connsiteY11"/>
                  </a:cxn>
                  <a:cxn ang="0">
                    <a:pos x="connisteX12" y="connsiteY12"/>
                  </a:cxn>
                  <a:cxn ang="0">
                    <a:pos x="connisteX13" y="connsiteY13"/>
                  </a:cxn>
                  <a:cxn ang="0">
                    <a:pos x="connisteX14" y="connsiteY14"/>
                  </a:cxn>
                  <a:cxn ang="0">
                    <a:pos x="connisteX15" y="connsiteY15"/>
                  </a:cxn>
                  <a:cxn ang="0">
                    <a:pos x="connisteX16" y="connsiteY16"/>
                  </a:cxn>
                  <a:cxn ang="0">
                    <a:pos x="connisteX17" y="connsiteY17"/>
                  </a:cxn>
                  <a:cxn ang="0">
                    <a:pos x="connisteX18" y="connsiteY18"/>
                  </a:cxn>
                  <a:cxn ang="0">
                    <a:pos x="connisteX19" y="connsiteY19"/>
                  </a:cxn>
                  <a:cxn ang="0">
                    <a:pos x="connisteX20" y="connsiteY20"/>
                  </a:cxn>
                  <a:cxn ang="0">
                    <a:pos x="connisteX21" y="connsiteY21"/>
                  </a:cxn>
                  <a:cxn ang="0">
                    <a:pos x="connisteX22" y="connsiteY22"/>
                  </a:cxn>
                  <a:cxn ang="0">
                    <a:pos x="connisteX23" y="connsiteY23"/>
                  </a:cxn>
                  <a:cxn ang="0">
                    <a:pos x="connisteX24" y="connsiteY24"/>
                  </a:cxn>
                  <a:cxn ang="0">
                    <a:pos x="connisteX25" y="connsiteY25"/>
                  </a:cxn>
                  <a:cxn ang="0">
                    <a:pos x="connisteX26" y="connsiteY26"/>
                  </a:cxn>
                  <a:cxn ang="0">
                    <a:pos x="connisteX27" y="connsiteY27"/>
                  </a:cxn>
                  <a:cxn ang="0">
                    <a:pos x="connisteX28" y="connsiteY28"/>
                  </a:cxn>
                  <a:cxn ang="0">
                    <a:pos x="connisteX29" y="connsiteY29"/>
                  </a:cxn>
                  <a:cxn ang="0">
                    <a:pos x="connisteX30" y="connsiteY30"/>
                  </a:cxn>
                  <a:cxn ang="0">
                    <a:pos x="connisteX31" y="connsiteY31"/>
                  </a:cxn>
                  <a:cxn ang="0">
                    <a:pos x="connisteX32" y="connsiteY32"/>
                  </a:cxn>
                  <a:cxn ang="0">
                    <a:pos x="connisteX33" y="connsiteY33"/>
                  </a:cxn>
                  <a:cxn ang="0">
                    <a:pos x="connisteX34" y="connsiteY34"/>
                  </a:cxn>
                  <a:cxn ang="0">
                    <a:pos x="connisteX35" y="connsiteY35"/>
                  </a:cxn>
                </a:cxnLst>
                <a:rect l="l" t="t" r="r" b="b"/>
                <a:pathLst>
                  <a:path w="1806575" h="1631315">
                    <a:moveTo>
                      <a:pt x="0" y="557530"/>
                    </a:moveTo>
                    <a:lnTo>
                      <a:pt x="0" y="413385"/>
                    </a:lnTo>
                    <a:lnTo>
                      <a:pt x="113665" y="340995"/>
                    </a:lnTo>
                    <a:lnTo>
                      <a:pt x="0" y="207010"/>
                    </a:lnTo>
                    <a:lnTo>
                      <a:pt x="257810" y="154940"/>
                    </a:lnTo>
                    <a:lnTo>
                      <a:pt x="567690" y="62230"/>
                    </a:lnTo>
                    <a:lnTo>
                      <a:pt x="815340" y="0"/>
                    </a:lnTo>
                    <a:lnTo>
                      <a:pt x="980440" y="124460"/>
                    </a:lnTo>
                    <a:lnTo>
                      <a:pt x="1156335" y="289560"/>
                    </a:lnTo>
                    <a:lnTo>
                      <a:pt x="1228090" y="330835"/>
                    </a:lnTo>
                    <a:lnTo>
                      <a:pt x="1321435" y="433705"/>
                    </a:lnTo>
                    <a:lnTo>
                      <a:pt x="1362710" y="516255"/>
                    </a:lnTo>
                    <a:lnTo>
                      <a:pt x="1496695" y="650875"/>
                    </a:lnTo>
                    <a:lnTo>
                      <a:pt x="1661795" y="929640"/>
                    </a:lnTo>
                    <a:lnTo>
                      <a:pt x="1682750" y="1012190"/>
                    </a:lnTo>
                    <a:lnTo>
                      <a:pt x="1796415" y="1259840"/>
                    </a:lnTo>
                    <a:lnTo>
                      <a:pt x="1806575" y="1373505"/>
                    </a:lnTo>
                    <a:lnTo>
                      <a:pt x="1754505" y="1445895"/>
                    </a:lnTo>
                    <a:lnTo>
                      <a:pt x="1692910" y="1497330"/>
                    </a:lnTo>
                    <a:lnTo>
                      <a:pt x="1569085" y="1600200"/>
                    </a:lnTo>
                    <a:lnTo>
                      <a:pt x="1496695" y="1600200"/>
                    </a:lnTo>
                    <a:lnTo>
                      <a:pt x="1424305" y="1600200"/>
                    </a:lnTo>
                    <a:lnTo>
                      <a:pt x="1249045" y="1579880"/>
                    </a:lnTo>
                    <a:lnTo>
                      <a:pt x="1176655" y="1579880"/>
                    </a:lnTo>
                    <a:lnTo>
                      <a:pt x="949325" y="1579880"/>
                    </a:lnTo>
                    <a:lnTo>
                      <a:pt x="795020" y="1631315"/>
                    </a:lnTo>
                    <a:lnTo>
                      <a:pt x="691515" y="1631315"/>
                    </a:lnTo>
                    <a:lnTo>
                      <a:pt x="577850" y="1487170"/>
                    </a:lnTo>
                    <a:lnTo>
                      <a:pt x="516255" y="1177290"/>
                    </a:lnTo>
                    <a:lnTo>
                      <a:pt x="485140" y="1063625"/>
                    </a:lnTo>
                    <a:lnTo>
                      <a:pt x="257810" y="847090"/>
                    </a:lnTo>
                    <a:lnTo>
                      <a:pt x="113665" y="805815"/>
                    </a:lnTo>
                    <a:lnTo>
                      <a:pt x="72390" y="774700"/>
                    </a:lnTo>
                    <a:lnTo>
                      <a:pt x="41275" y="681355"/>
                    </a:lnTo>
                    <a:lnTo>
                      <a:pt x="10160" y="619760"/>
                    </a:lnTo>
                    <a:lnTo>
                      <a:pt x="0" y="55753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571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3" name="文本框 392">
                <a:extLst>
                  <a:ext uri="{FF2B5EF4-FFF2-40B4-BE49-F238E27FC236}">
                    <a16:creationId xmlns:a16="http://schemas.microsoft.com/office/drawing/2014/main" id="{67AA3A1B-3C39-DF89-597D-60559EE41D54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4810562" y="11609343"/>
                <a:ext cx="1907080" cy="40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solidFill>
                      <a:srgbClr val="7030A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</a:t>
                </a:r>
                <a:r>
                  <a:rPr lang="zh-CN" altLang="en-US" sz="2000" dirty="0">
                    <a:solidFill>
                      <a:srgbClr val="7030A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海洋大陆架</a:t>
                </a:r>
              </a:p>
            </p:txBody>
          </p:sp>
          <p:sp>
            <p:nvSpPr>
              <p:cNvPr id="395" name="文本框 394">
                <a:extLst>
                  <a:ext uri="{FF2B5EF4-FFF2-40B4-BE49-F238E27FC236}">
                    <a16:creationId xmlns:a16="http://schemas.microsoft.com/office/drawing/2014/main" id="{FF31BBA6-9E72-73A5-B622-57A35755126D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324403" y="10232540"/>
                <a:ext cx="11605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FFC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被调查</a:t>
                </a:r>
                <a:endParaRPr lang="en-US" altLang="zh-CN" sz="2400" dirty="0">
                  <a:solidFill>
                    <a:srgbClr val="FFC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r>
                  <a:rPr lang="zh-CN" altLang="en-US" sz="2400" dirty="0">
                    <a:solidFill>
                      <a:srgbClr val="FFC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区域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1826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2">
            <a:extLst>
              <a:ext uri="{FF2B5EF4-FFF2-40B4-BE49-F238E27FC236}">
                <a16:creationId xmlns:a16="http://schemas.microsoft.com/office/drawing/2014/main" id="{A0AD00FC-9027-D4EB-26EF-C1BE26A272C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EB59C3D-22FE-1A4F-F650-BBE7EF1A7C32}"/>
              </a:ext>
            </a:extLst>
          </p:cNvPr>
          <p:cNvSpPr txBox="1"/>
          <p:nvPr/>
        </p:nvSpPr>
        <p:spPr>
          <a:xfrm>
            <a:off x="15901373" y="10759596"/>
            <a:ext cx="6180991" cy="222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3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、远程探测输出：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矿物类型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、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辐射强度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、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异常区域轮廓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及尺寸大小、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区域顶点坐标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、埋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深范围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DF0A2F2-1DB4-74FF-0339-C7CA32FC6659}"/>
              </a:ext>
            </a:extLst>
          </p:cNvPr>
          <p:cNvGrpSpPr/>
          <p:nvPr/>
        </p:nvGrpSpPr>
        <p:grpSpPr>
          <a:xfrm>
            <a:off x="1517241" y="3037062"/>
            <a:ext cx="9890993" cy="6872354"/>
            <a:chOff x="1449698" y="3100596"/>
            <a:chExt cx="8239919" cy="6126311"/>
          </a:xfrm>
        </p:grpSpPr>
        <p:pic>
          <p:nvPicPr>
            <p:cNvPr id="11" name="image7.png">
              <a:extLst>
                <a:ext uri="{FF2B5EF4-FFF2-40B4-BE49-F238E27FC236}">
                  <a16:creationId xmlns:a16="http://schemas.microsoft.com/office/drawing/2014/main" id="{A59415B9-243C-4D2E-60BD-958AA232F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49698" y="3100596"/>
              <a:ext cx="8239919" cy="5556079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9A40841C-F6D2-DDFA-2438-9E1D996F6888}"/>
                </a:ext>
              </a:extLst>
            </p:cNvPr>
            <p:cNvSpPr txBox="1"/>
            <p:nvPr/>
          </p:nvSpPr>
          <p:spPr>
            <a:xfrm>
              <a:off x="3411089" y="8703687"/>
              <a:ext cx="42742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-简" panose="02010800040101010101" charset="-122"/>
                  <a:sym typeface="+mn-ea"/>
                </a:rPr>
                <a:t>1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-简" panose="02010800040101010101" charset="-122"/>
                  <a:sym typeface="+mn-ea"/>
                </a:rPr>
                <a:t>、异常区在地表的投影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-简" panose="02010800040101010101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344BF45-BB5A-8AEF-831C-164A06CA2407}"/>
              </a:ext>
            </a:extLst>
          </p:cNvPr>
          <p:cNvGrpSpPr/>
          <p:nvPr/>
        </p:nvGrpSpPr>
        <p:grpSpPr>
          <a:xfrm>
            <a:off x="12953547" y="3231421"/>
            <a:ext cx="9119184" cy="6735009"/>
            <a:chOff x="12146101" y="3220712"/>
            <a:chExt cx="7596946" cy="6003876"/>
          </a:xfrm>
        </p:grpSpPr>
        <p:pic>
          <p:nvPicPr>
            <p:cNvPr id="12" name="image8.jpeg">
              <a:extLst>
                <a:ext uri="{FF2B5EF4-FFF2-40B4-BE49-F238E27FC236}">
                  <a16:creationId xmlns:a16="http://schemas.microsoft.com/office/drawing/2014/main" id="{8F028915-51C6-6F46-8B1D-C7BF3CEE9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146101" y="3220712"/>
              <a:ext cx="7596946" cy="543159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7C8CAAC1-228F-B641-D452-F5EF1D4838E7}"/>
                </a:ext>
              </a:extLst>
            </p:cNvPr>
            <p:cNvSpPr txBox="1"/>
            <p:nvPr/>
          </p:nvSpPr>
          <p:spPr>
            <a:xfrm>
              <a:off x="12542555" y="8701368"/>
              <a:ext cx="68040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-简" panose="02010800040101010101" charset="-122"/>
                  <a:sym typeface="+mn-ea"/>
                </a:rPr>
                <a:t>2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-简" panose="02010800040101010101" charset="-122"/>
                  <a:sym typeface="+mn-ea"/>
                </a:rPr>
                <a:t>、在谷歌卫星图上铜和铅异常区结果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-简" panose="02010800040101010101" charset="-122"/>
              </a:endParaRPr>
            </a:p>
          </p:txBody>
        </p:sp>
      </p:grpSp>
      <p:grpSp>
        <p:nvGrpSpPr>
          <p:cNvPr id="17" name="组合 401">
            <a:extLst>
              <a:ext uri="{FF2B5EF4-FFF2-40B4-BE49-F238E27FC236}">
                <a16:creationId xmlns:a16="http://schemas.microsoft.com/office/drawing/2014/main" id="{916E7BFF-C7F8-6B82-6803-9B658B903659}"/>
              </a:ext>
            </a:extLst>
          </p:cNvPr>
          <p:cNvGrpSpPr/>
          <p:nvPr/>
        </p:nvGrpSpPr>
        <p:grpSpPr>
          <a:xfrm>
            <a:off x="482600" y="-12700"/>
            <a:ext cx="304800" cy="13741400"/>
            <a:chOff x="482600" y="-12700"/>
            <a:chExt cx="304800" cy="13741400"/>
          </a:xfrm>
        </p:grpSpPr>
        <p:pic>
          <p:nvPicPr>
            <p:cNvPr id="18" name="image 402">
              <a:extLst>
                <a:ext uri="{FF2B5EF4-FFF2-40B4-BE49-F238E27FC236}">
                  <a16:creationId xmlns:a16="http://schemas.microsoft.com/office/drawing/2014/main" id="{361EC528-FDF9-D1E2-FAAE-9F3C0C293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19" name="image 403">
              <a:extLst>
                <a:ext uri="{FF2B5EF4-FFF2-40B4-BE49-F238E27FC236}">
                  <a16:creationId xmlns:a16="http://schemas.microsoft.com/office/drawing/2014/main" id="{28B9DF21-6632-AB36-0C39-9A712E3F0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grpSp>
        <p:nvGrpSpPr>
          <p:cNvPr id="21" name="组合 404">
            <a:extLst>
              <a:ext uri="{FF2B5EF4-FFF2-40B4-BE49-F238E27FC236}">
                <a16:creationId xmlns:a16="http://schemas.microsoft.com/office/drawing/2014/main" id="{CB86BE90-E67D-21FE-874F-D7B9FD6C7952}"/>
              </a:ext>
            </a:extLst>
          </p:cNvPr>
          <p:cNvGrpSpPr/>
          <p:nvPr/>
        </p:nvGrpSpPr>
        <p:grpSpPr>
          <a:xfrm>
            <a:off x="1153973" y="1169048"/>
            <a:ext cx="23228067" cy="1533799"/>
            <a:chOff x="1153973" y="1169048"/>
            <a:chExt cx="23228067" cy="1533799"/>
          </a:xfrm>
        </p:grpSpPr>
        <p:sp>
          <p:nvSpPr>
            <p:cNvPr id="22" name="Object 405">
              <a:extLst>
                <a:ext uri="{FF2B5EF4-FFF2-40B4-BE49-F238E27FC236}">
                  <a16:creationId xmlns:a16="http://schemas.microsoft.com/office/drawing/2014/main" id="{43E9C8C9-1EE6-D77A-BF6A-5D1CF5BD4B51}"/>
                </a:ext>
              </a:extLst>
            </p:cNvPr>
            <p:cNvSpPr txBox="1"/>
            <p:nvPr/>
          </p:nvSpPr>
          <p:spPr>
            <a:xfrm>
              <a:off x="1153973" y="1169048"/>
              <a:ext cx="23228067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技术成果示意：某多金属矿采用</a:t>
              </a:r>
              <a:r>
                <a:rPr lang="en-US" altLang="zh-CN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Deep-</a:t>
              </a:r>
              <a:r>
                <a:rPr lang="en-US" altLang="zh-CN" sz="5400" spc="100" dirty="0" err="1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Explor</a:t>
              </a:r>
              <a:r>
                <a:rPr lang="en-US" altLang="zh-CN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®</a:t>
              </a: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技术探测结果</a:t>
              </a:r>
              <a:endParaRPr lang="zh-CN" altLang="en-US" sz="5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3" name="Object 406">
              <a:extLst>
                <a:ext uri="{FF2B5EF4-FFF2-40B4-BE49-F238E27FC236}">
                  <a16:creationId xmlns:a16="http://schemas.microsoft.com/office/drawing/2014/main" id="{CCC63B9B-DBA3-6EB5-A770-6A5CD3A22623}"/>
                </a:ext>
              </a:extLst>
            </p:cNvPr>
            <p:cNvSpPr txBox="1"/>
            <p:nvPr/>
          </p:nvSpPr>
          <p:spPr>
            <a:xfrm>
              <a:off x="1183084" y="2171419"/>
              <a:ext cx="7347710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Technical Achievement Demonstration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90E441AF-B45C-1F5E-7C4C-F98AB1AD03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07"/>
          <a:stretch/>
        </p:blipFill>
        <p:spPr>
          <a:xfrm>
            <a:off x="1517241" y="10256634"/>
            <a:ext cx="14079333" cy="312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37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2">
            <a:extLst>
              <a:ext uri="{FF2B5EF4-FFF2-40B4-BE49-F238E27FC236}">
                <a16:creationId xmlns:a16="http://schemas.microsoft.com/office/drawing/2014/main" id="{A0AD00FC-9027-D4EB-26EF-C1BE26A272C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5" name="组合 401">
            <a:extLst>
              <a:ext uri="{FF2B5EF4-FFF2-40B4-BE49-F238E27FC236}">
                <a16:creationId xmlns:a16="http://schemas.microsoft.com/office/drawing/2014/main" id="{31700C82-203A-3248-8C44-34D2F09E22F0}"/>
              </a:ext>
            </a:extLst>
          </p:cNvPr>
          <p:cNvGrpSpPr/>
          <p:nvPr/>
        </p:nvGrpSpPr>
        <p:grpSpPr>
          <a:xfrm>
            <a:off x="482600" y="-12700"/>
            <a:ext cx="304800" cy="13741400"/>
            <a:chOff x="482600" y="-12700"/>
            <a:chExt cx="304800" cy="13741400"/>
          </a:xfrm>
        </p:grpSpPr>
        <p:pic>
          <p:nvPicPr>
            <p:cNvPr id="36" name="image 402">
              <a:extLst>
                <a:ext uri="{FF2B5EF4-FFF2-40B4-BE49-F238E27FC236}">
                  <a16:creationId xmlns:a16="http://schemas.microsoft.com/office/drawing/2014/main" id="{812AE679-0A15-27E5-BF35-37C16CC99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37" name="image 403">
              <a:extLst>
                <a:ext uri="{FF2B5EF4-FFF2-40B4-BE49-F238E27FC236}">
                  <a16:creationId xmlns:a16="http://schemas.microsoft.com/office/drawing/2014/main" id="{D1BC263A-35B6-294E-D4D4-BBB382CFF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C4FE6AA2-F5E1-E7A8-A42D-7884CD5C1187}"/>
              </a:ext>
            </a:extLst>
          </p:cNvPr>
          <p:cNvSpPr txBox="1"/>
          <p:nvPr/>
        </p:nvSpPr>
        <p:spPr>
          <a:xfrm>
            <a:off x="3624614" y="7784957"/>
            <a:ext cx="10501500" cy="646284"/>
          </a:xfrm>
          <a:prstGeom prst="rect">
            <a:avLst/>
          </a:prstGeom>
          <a:noFill/>
        </p:spPr>
        <p:txBody>
          <a:bodyPr wrap="none" lIns="91394" tIns="45697" rIns="91394" bIns="45697" rtlCol="0" anchor="t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以勘探</a:t>
            </a:r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1000</a:t>
            </a: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平方公里面积区域的矿产资源为例对比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AAFCF576-D768-DCE3-A68E-559D69CD346B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83456802"/>
              </p:ext>
            </p:extLst>
          </p:nvPr>
        </p:nvGraphicFramePr>
        <p:xfrm>
          <a:off x="787400" y="8657936"/>
          <a:ext cx="16175928" cy="427709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606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7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5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4414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3200" b="0" i="0" spc="2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4805" lvl="0" indent="-344805" algn="l" defTabSz="9207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1pPr>
                      <a:lvl2pPr marL="748030" lvl="1" indent="-28765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2pPr>
                      <a:lvl3pPr marL="1151255" lvl="2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3pPr>
                      <a:lvl4pPr marL="1611630" lvl="3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4pPr>
                      <a:lvl5pPr marL="2072005" lvl="4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0" i="0" spc="2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综合地质勘探工程技术</a:t>
                      </a:r>
                      <a:endParaRPr lang="zh-CN" altLang="en-US" sz="2800" b="0" i="0" spc="2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4805" lvl="0" indent="-344805" algn="l" defTabSz="9207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1pPr>
                      <a:lvl2pPr marL="748030" lvl="1" indent="-28765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2pPr>
                      <a:lvl3pPr marL="1151255" lvl="2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3pPr>
                      <a:lvl4pPr marL="1611630" lvl="3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4pPr>
                      <a:lvl5pPr marL="2072005" lvl="4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0" i="0" spc="2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综合油气勘探技术</a:t>
                      </a:r>
                      <a:endParaRPr lang="zh-CN" altLang="en-US" sz="2800" b="0" i="0" spc="2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4805" lvl="0" indent="-344805" algn="l" defTabSz="9207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1pPr>
                      <a:lvl2pPr marL="748030" lvl="1" indent="-28765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2pPr>
                      <a:lvl3pPr marL="1151255" lvl="2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3pPr>
                      <a:lvl4pPr marL="1611630" lvl="3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4pPr>
                      <a:lvl5pPr marL="2072005" lvl="4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0" i="0" spc="-6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Deep</a:t>
                      </a:r>
                      <a:r>
                        <a:rPr lang="en-US" sz="2800" b="0" i="0" spc="-6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-</a:t>
                      </a:r>
                      <a:r>
                        <a:rPr sz="2800" b="0" i="0" spc="-60" dirty="0" err="1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Explo</a:t>
                      </a:r>
                      <a:r>
                        <a:rPr lang="en-US" altLang="zh-CN" sz="2800" b="0" i="0" spc="-60" dirty="0" err="1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r</a:t>
                      </a:r>
                      <a:r>
                        <a:rPr lang="zh-CN" altLang="en-US" sz="2800" b="0" i="0" spc="-6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 </a:t>
                      </a:r>
                      <a:r>
                        <a:rPr lang="zh-CN" sz="2800" b="0" i="0" spc="-1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靶向</a:t>
                      </a:r>
                      <a:r>
                        <a:rPr lang="zh-CN" altLang="en-US" sz="2800" b="0" i="0" spc="-1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超弱</a:t>
                      </a:r>
                      <a:r>
                        <a:rPr lang="zh-CN" sz="2800" b="0" i="0" spc="-1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核磁</a:t>
                      </a:r>
                      <a:r>
                        <a:rPr lang="zh-CN" altLang="en-US" sz="2800" b="0" i="0" spc="-1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共振</a:t>
                      </a:r>
                      <a:r>
                        <a:rPr lang="en-US" altLang="zh-CN" sz="2800" b="0" i="0" spc="-1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AI</a:t>
                      </a:r>
                      <a:r>
                        <a:rPr lang="zh-CN" altLang="en-US" sz="2800" b="0" i="0" spc="-1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数字</a:t>
                      </a:r>
                      <a:r>
                        <a:rPr lang="zh-CN" sz="2800" b="0" i="0" spc="-1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技术</a:t>
                      </a:r>
                      <a:endParaRPr lang="zh-CN" altLang="en-US" sz="2800" b="0" i="0" spc="-1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45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准确率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4805" lvl="0" indent="-344805" algn="l" defTabSz="9207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1pPr>
                      <a:lvl2pPr marL="748030" lvl="1" indent="-28765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2pPr>
                      <a:lvl3pPr marL="1151255" lvl="2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3pPr>
                      <a:lvl4pPr marL="1611630" lvl="3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4pPr>
                      <a:lvl5pPr marL="2072005" lvl="4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5pPr>
                    </a:lstStyle>
                    <a:p>
                      <a:pPr algn="ctr">
                        <a:buNone/>
                      </a:pPr>
                      <a:r>
                        <a:rPr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&lt;</a:t>
                      </a:r>
                      <a:r>
                        <a:rPr sz="3200" b="0" i="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20%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>
                      <a:lvl1pPr marL="344805" lvl="0" indent="-344805" algn="l" defTabSz="9207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1pPr>
                      <a:lvl2pPr marL="748030" lvl="1" indent="-28765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2pPr>
                      <a:lvl3pPr marL="1151255" lvl="2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3pPr>
                      <a:lvl4pPr marL="1611630" lvl="3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4pPr>
                      <a:lvl5pPr marL="2072005" lvl="4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&lt;</a:t>
                      </a:r>
                      <a:r>
                        <a:rPr sz="3200" b="0" i="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50%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>
                      <a:lvl1pPr marL="344805" lvl="0" indent="-344805" algn="l" defTabSz="9207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1pPr>
                      <a:lvl2pPr marL="748030" lvl="1" indent="-28765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2pPr>
                      <a:lvl3pPr marL="1151255" lvl="2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3pPr>
                      <a:lvl4pPr marL="1611630" lvl="3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4pPr>
                      <a:lvl5pPr marL="2072005" lvl="4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5pPr>
                    </a:lstStyle>
                    <a:p>
                      <a:pPr algn="ctr">
                        <a:buNone/>
                      </a:pPr>
                      <a:r>
                        <a:rPr sz="3200" b="0" i="0" spc="15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&gt;</a:t>
                      </a:r>
                      <a:r>
                        <a:rPr sz="3200" b="0" i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3200" b="0" i="0" spc="15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80%</a:t>
                      </a:r>
                      <a:endParaRPr lang="zh-CN" altLang="en-US" sz="3200" b="0" i="0" spc="15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0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耗费时间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4805" lvl="0" indent="-344805" algn="l" defTabSz="9207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1pPr>
                      <a:lvl2pPr marL="748030" lvl="1" indent="-28765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2pPr>
                      <a:lvl3pPr marL="1151255" lvl="2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3pPr>
                      <a:lvl4pPr marL="1611630" lvl="3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4pPr>
                      <a:lvl5pPr marL="2072005" lvl="4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5pPr>
                    </a:lstStyle>
                    <a:p>
                      <a:pPr algn="ctr">
                        <a:buNone/>
                      </a:pPr>
                      <a:r>
                        <a:rPr 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5-7</a:t>
                      </a:r>
                      <a:r>
                        <a:rPr lang="zh-CN" alt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年及以上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>
                      <a:lvl1pPr marL="344805" lvl="0" indent="-344805" algn="l" defTabSz="9207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1pPr>
                      <a:lvl2pPr marL="748030" lvl="1" indent="-28765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2pPr>
                      <a:lvl3pPr marL="1151255" lvl="2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3pPr>
                      <a:lvl4pPr marL="1611630" lvl="3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4pPr>
                      <a:lvl5pPr marL="2072005" lvl="4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2-3</a:t>
                      </a:r>
                      <a:r>
                        <a:rPr lang="zh-CN" alt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年及以上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>
                      <a:lvl1pPr marL="344805" lvl="0" indent="-344805" algn="l" defTabSz="9207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1pPr>
                      <a:lvl2pPr marL="748030" lvl="1" indent="-28765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2pPr>
                      <a:lvl3pPr marL="1151255" lvl="2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3pPr>
                      <a:lvl4pPr marL="1611630" lvl="3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4pPr>
                      <a:lvl5pPr marL="2072005" lvl="4" indent="-230505" algn="l" defTabSz="920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defRPr>
                      </a:lvl5pPr>
                    </a:lstStyle>
                    <a:p>
                      <a:pPr marL="0" indent="0" algn="ctr">
                        <a:buNone/>
                      </a:pPr>
                      <a:r>
                        <a:rPr sz="3200" b="0" i="0" spc="25" dirty="0" err="1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远程</a:t>
                      </a:r>
                      <a:r>
                        <a:rPr lang="zh-CN" sz="3200" b="0" i="0" spc="2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探测</a:t>
                      </a:r>
                      <a:r>
                        <a:rPr lang="zh-CN" altLang="en-US" sz="3200" b="0" i="0" spc="2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：</a:t>
                      </a:r>
                      <a:r>
                        <a:rPr sz="3200" b="0" i="0" spc="1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2-3</a:t>
                      </a:r>
                      <a:r>
                        <a:rPr lang="zh-CN" sz="3200" b="0" i="0" spc="1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个月</a:t>
                      </a:r>
                      <a:r>
                        <a:rPr sz="3200" b="0" i="0" kern="1200" spc="25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 </a:t>
                      </a:r>
                      <a:endParaRPr lang="en-US" sz="3200" b="0" i="0" kern="1200" spc="25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sym typeface="+mn-ea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sz="3200" b="0" i="0" kern="1200" spc="25" dirty="0" err="1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现场</a:t>
                      </a:r>
                      <a:r>
                        <a:rPr lang="zh-CN" sz="3200" b="0" i="0" kern="1200" spc="2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探测</a:t>
                      </a:r>
                      <a:r>
                        <a:rPr lang="zh-CN" altLang="en-US" sz="3200" b="0" i="0" kern="1200" spc="2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：</a:t>
                      </a:r>
                      <a:r>
                        <a:rPr sz="3200" b="0" i="0" kern="1200" spc="25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2-3</a:t>
                      </a:r>
                      <a:r>
                        <a:rPr lang="zh-CN" sz="3200" b="0" i="0" kern="1200" spc="25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个月</a:t>
                      </a:r>
                      <a:endParaRPr lang="zh-CN" altLang="en-US" sz="3200" b="0" i="0" kern="1200" spc="25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41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常规勘探深度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0-500</a:t>
                      </a:r>
                      <a:r>
                        <a:rPr lang="zh-CN" alt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米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altLang="zh-CN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0-5000</a:t>
                      </a:r>
                      <a:r>
                        <a:rPr lang="zh-CN" alt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米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3200" b="0" i="0" kern="1200" spc="25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0-8000</a:t>
                      </a:r>
                      <a:r>
                        <a:rPr lang="zh-CN" altLang="en-US" sz="3200" b="0" i="0" kern="1200" spc="25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米</a:t>
                      </a:r>
                      <a:endParaRPr lang="zh-CN" altLang="en-US" sz="3200" b="0" i="0" kern="1200" spc="25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41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详勘阶段成本风险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接近</a:t>
                      </a:r>
                      <a:r>
                        <a:rPr lang="en-US" altLang="zh-CN" sz="3200" b="0" i="0" spc="15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80%</a:t>
                      </a:r>
                      <a:endParaRPr lang="zh-CN" altLang="en-US" sz="3200" b="0" i="0" spc="15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3200" b="0" i="0" kern="1200" spc="25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小于</a:t>
                      </a:r>
                      <a:r>
                        <a:rPr lang="en-US" altLang="zh-CN" sz="3200" b="0" i="0" kern="1200" spc="25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ea"/>
                        </a:rPr>
                        <a:t>15%</a:t>
                      </a:r>
                      <a:endParaRPr lang="zh-CN" altLang="en-US" sz="3200" b="0" i="0" kern="1200" spc="25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1392" marR="91392" marT="45709" marB="45709"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87" name="组合 586">
            <a:extLst>
              <a:ext uri="{FF2B5EF4-FFF2-40B4-BE49-F238E27FC236}">
                <a16:creationId xmlns:a16="http://schemas.microsoft.com/office/drawing/2014/main" id="{4E631B49-8591-B0F1-2995-2EBCC47D2254}"/>
              </a:ext>
            </a:extLst>
          </p:cNvPr>
          <p:cNvGrpSpPr/>
          <p:nvPr/>
        </p:nvGrpSpPr>
        <p:grpSpPr>
          <a:xfrm>
            <a:off x="758432" y="2887042"/>
            <a:ext cx="23625568" cy="4495940"/>
            <a:chOff x="758432" y="3984315"/>
            <a:chExt cx="23625568" cy="4495940"/>
          </a:xfrm>
        </p:grpSpPr>
        <p:pic>
          <p:nvPicPr>
            <p:cNvPr id="511" name="图片 510">
              <a:extLst>
                <a:ext uri="{FF2B5EF4-FFF2-40B4-BE49-F238E27FC236}">
                  <a16:creationId xmlns:a16="http://schemas.microsoft.com/office/drawing/2014/main" id="{902C3205-2D50-12C1-E1F2-EB79FCAC8D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3" t="10384" b="25848"/>
            <a:stretch/>
          </p:blipFill>
          <p:spPr>
            <a:xfrm>
              <a:off x="12285239" y="3984316"/>
              <a:ext cx="12098761" cy="4495939"/>
            </a:xfrm>
            <a:prstGeom prst="rect">
              <a:avLst/>
            </a:prstGeom>
          </p:spPr>
        </p:pic>
        <p:pic>
          <p:nvPicPr>
            <p:cNvPr id="516" name="图片 515">
              <a:extLst>
                <a:ext uri="{FF2B5EF4-FFF2-40B4-BE49-F238E27FC236}">
                  <a16:creationId xmlns:a16="http://schemas.microsoft.com/office/drawing/2014/main" id="{FFF40B1A-47D2-26A3-A501-3D82360AC5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rcRect t="9030" b="21351"/>
            <a:stretch/>
          </p:blipFill>
          <p:spPr>
            <a:xfrm>
              <a:off x="758432" y="3984315"/>
              <a:ext cx="11480800" cy="4495940"/>
            </a:xfrm>
            <a:prstGeom prst="rect">
              <a:avLst/>
            </a:prstGeom>
          </p:spPr>
        </p:pic>
      </p:grpSp>
      <p:grpSp>
        <p:nvGrpSpPr>
          <p:cNvPr id="563" name="组合 562">
            <a:extLst>
              <a:ext uri="{FF2B5EF4-FFF2-40B4-BE49-F238E27FC236}">
                <a16:creationId xmlns:a16="http://schemas.microsoft.com/office/drawing/2014/main" id="{EE2B0FC2-D22F-01E1-7F8F-29070EA26C42}"/>
              </a:ext>
            </a:extLst>
          </p:cNvPr>
          <p:cNvGrpSpPr/>
          <p:nvPr/>
        </p:nvGrpSpPr>
        <p:grpSpPr>
          <a:xfrm>
            <a:off x="17268128" y="8117042"/>
            <a:ext cx="3218507" cy="1208999"/>
            <a:chOff x="17321905" y="9351157"/>
            <a:chExt cx="3218507" cy="1208999"/>
          </a:xfrm>
        </p:grpSpPr>
        <p:sp>
          <p:nvSpPr>
            <p:cNvPr id="557" name="Shape 396">
              <a:extLst>
                <a:ext uri="{FF2B5EF4-FFF2-40B4-BE49-F238E27FC236}">
                  <a16:creationId xmlns:a16="http://schemas.microsoft.com/office/drawing/2014/main" id="{5EB0AC84-05F5-A32A-55E8-41990EF2EE5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17950061" y="9351157"/>
              <a:ext cx="2590351" cy="1188000"/>
            </a:xfrm>
            <a:prstGeom prst="rect">
              <a:avLst/>
            </a:prstGeom>
            <a:noFill/>
            <a:ln w="12700" cap="flat">
              <a:solidFill>
                <a:schemeClr val="accent4">
                  <a:lumMod val="60000"/>
                  <a:lumOff val="40000"/>
                </a:schemeClr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913765"/>
              <a:endParaRPr lang="zh-CN" altLang="en-US" sz="3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36" name="组合 535">
              <a:extLst>
                <a:ext uri="{FF2B5EF4-FFF2-40B4-BE49-F238E27FC236}">
                  <a16:creationId xmlns:a16="http://schemas.microsoft.com/office/drawing/2014/main" id="{C002CCEC-F5E3-767B-64A8-318F98E053EC}"/>
                </a:ext>
              </a:extLst>
            </p:cNvPr>
            <p:cNvGrpSpPr/>
            <p:nvPr/>
          </p:nvGrpSpPr>
          <p:grpSpPr>
            <a:xfrm>
              <a:off x="17321905" y="9360785"/>
              <a:ext cx="3035625" cy="1199371"/>
              <a:chOff x="17321905" y="9360785"/>
              <a:chExt cx="3035625" cy="1199371"/>
            </a:xfrm>
          </p:grpSpPr>
          <p:sp>
            <p:nvSpPr>
              <p:cNvPr id="522" name="Text Placeholder 2">
                <a:extLst>
                  <a:ext uri="{FF2B5EF4-FFF2-40B4-BE49-F238E27FC236}">
                    <a16:creationId xmlns:a16="http://schemas.microsoft.com/office/drawing/2014/main" id="{D6F25A06-1072-6F6F-618D-DAB60EE22585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 bwMode="auto">
              <a:xfrm>
                <a:off x="18348269" y="9609213"/>
                <a:ext cx="2009261" cy="650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9pPr>
              </a:lstStyle>
              <a:p>
                <a:pPr algn="ctr" defTabSz="1508125">
                  <a:defRPr/>
                </a:pPr>
                <a:r>
                  <a:rPr lang="zh-CN" altLang="en-US" sz="3600" kern="0" dirty="0">
                    <a:solidFill>
                      <a:srgbClr val="F523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更准确</a:t>
                </a:r>
                <a:endParaRPr lang="zh-CN" altLang="en-US" sz="2400" b="1" kern="0" dirty="0">
                  <a:solidFill>
                    <a:srgbClr val="F52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grpSp>
            <p:nvGrpSpPr>
              <p:cNvPr id="535" name="组合 534">
                <a:extLst>
                  <a:ext uri="{FF2B5EF4-FFF2-40B4-BE49-F238E27FC236}">
                    <a16:creationId xmlns:a16="http://schemas.microsoft.com/office/drawing/2014/main" id="{5CB665CF-6536-BFDB-3CB0-CBD7B7CD31E9}"/>
                  </a:ext>
                </a:extLst>
              </p:cNvPr>
              <p:cNvGrpSpPr/>
              <p:nvPr/>
            </p:nvGrpSpPr>
            <p:grpSpPr>
              <a:xfrm>
                <a:off x="17321905" y="9360785"/>
                <a:ext cx="1198943" cy="1199371"/>
                <a:chOff x="18242977" y="9360785"/>
                <a:chExt cx="1198943" cy="1199371"/>
              </a:xfrm>
            </p:grpSpPr>
            <p:sp>
              <p:nvSpPr>
                <p:cNvPr id="523" name="椭圆 522">
                  <a:extLst>
                    <a:ext uri="{FF2B5EF4-FFF2-40B4-BE49-F238E27FC236}">
                      <a16:creationId xmlns:a16="http://schemas.microsoft.com/office/drawing/2014/main" id="{F1720F0F-9C45-8601-30B4-7756A3FAC244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8242977" y="9360785"/>
                  <a:ext cx="1198943" cy="1199371"/>
                </a:xfrm>
                <a:prstGeom prst="ellipse">
                  <a:avLst/>
                </a:prstGeom>
                <a:solidFill>
                  <a:srgbClr val="F52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lt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pic>
              <p:nvPicPr>
                <p:cNvPr id="528" name="图片 527">
                  <a:extLst>
                    <a:ext uri="{FF2B5EF4-FFF2-40B4-BE49-F238E27FC236}">
                      <a16:creationId xmlns:a16="http://schemas.microsoft.com/office/drawing/2014/main" id="{43FC1C3C-12A7-6EFA-6885-8A0AE354C5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436048" y="9548779"/>
                  <a:ext cx="812800" cy="81280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64" name="组合 563">
            <a:extLst>
              <a:ext uri="{FF2B5EF4-FFF2-40B4-BE49-F238E27FC236}">
                <a16:creationId xmlns:a16="http://schemas.microsoft.com/office/drawing/2014/main" id="{B53EE9A6-1F8B-EBB4-3020-67CEA9A59CA4}"/>
              </a:ext>
            </a:extLst>
          </p:cNvPr>
          <p:cNvGrpSpPr/>
          <p:nvPr/>
        </p:nvGrpSpPr>
        <p:grpSpPr>
          <a:xfrm>
            <a:off x="17268128" y="9407534"/>
            <a:ext cx="3218507" cy="1208999"/>
            <a:chOff x="17321905" y="9351157"/>
            <a:chExt cx="3218507" cy="1208999"/>
          </a:xfrm>
        </p:grpSpPr>
        <p:sp>
          <p:nvSpPr>
            <p:cNvPr id="565" name="Shape 396">
              <a:extLst>
                <a:ext uri="{FF2B5EF4-FFF2-40B4-BE49-F238E27FC236}">
                  <a16:creationId xmlns:a16="http://schemas.microsoft.com/office/drawing/2014/main" id="{C160908E-E72C-6197-1493-5B1E77D5B29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 bwMode="auto">
            <a:xfrm>
              <a:off x="17950061" y="9351157"/>
              <a:ext cx="2590351" cy="1188000"/>
            </a:xfrm>
            <a:prstGeom prst="rect">
              <a:avLst/>
            </a:prstGeom>
            <a:noFill/>
            <a:ln w="12700" cap="flat">
              <a:solidFill>
                <a:schemeClr val="accent4">
                  <a:lumMod val="60000"/>
                  <a:lumOff val="40000"/>
                </a:schemeClr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913765"/>
              <a:endParaRPr lang="zh-CN" altLang="en-US" sz="3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66" name="组合 565">
              <a:extLst>
                <a:ext uri="{FF2B5EF4-FFF2-40B4-BE49-F238E27FC236}">
                  <a16:creationId xmlns:a16="http://schemas.microsoft.com/office/drawing/2014/main" id="{6183FDBE-C6F5-C974-6F96-EE645E0F7C38}"/>
                </a:ext>
              </a:extLst>
            </p:cNvPr>
            <p:cNvGrpSpPr/>
            <p:nvPr/>
          </p:nvGrpSpPr>
          <p:grpSpPr>
            <a:xfrm>
              <a:off x="17321905" y="9360785"/>
              <a:ext cx="3035625" cy="1199371"/>
              <a:chOff x="17321905" y="9360785"/>
              <a:chExt cx="3035625" cy="1199371"/>
            </a:xfrm>
          </p:grpSpPr>
          <p:sp>
            <p:nvSpPr>
              <p:cNvPr id="567" name="Text Placeholder 2">
                <a:extLst>
                  <a:ext uri="{FF2B5EF4-FFF2-40B4-BE49-F238E27FC236}">
                    <a16:creationId xmlns:a16="http://schemas.microsoft.com/office/drawing/2014/main" id="{BF256092-D80E-A817-89AB-7AB2ED8300B4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 bwMode="auto">
              <a:xfrm>
                <a:off x="18348269" y="9609213"/>
                <a:ext cx="2009261" cy="650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9pPr>
              </a:lstStyle>
              <a:p>
                <a:pPr algn="ctr" defTabSz="1508125">
                  <a:defRPr/>
                </a:pPr>
                <a:r>
                  <a:rPr lang="zh-CN" altLang="en-US" sz="3600" kern="0" dirty="0">
                    <a:solidFill>
                      <a:srgbClr val="F523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更深入</a:t>
                </a:r>
                <a:endParaRPr lang="zh-CN" altLang="en-US" sz="2400" b="1" kern="0" dirty="0">
                  <a:solidFill>
                    <a:srgbClr val="F52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grpSp>
            <p:nvGrpSpPr>
              <p:cNvPr id="568" name="组合 567">
                <a:extLst>
                  <a:ext uri="{FF2B5EF4-FFF2-40B4-BE49-F238E27FC236}">
                    <a16:creationId xmlns:a16="http://schemas.microsoft.com/office/drawing/2014/main" id="{5E6DD204-14D4-E80D-CA2A-2FA549FBFDE4}"/>
                  </a:ext>
                </a:extLst>
              </p:cNvPr>
              <p:cNvGrpSpPr/>
              <p:nvPr/>
            </p:nvGrpSpPr>
            <p:grpSpPr>
              <a:xfrm>
                <a:off x="17321905" y="9360785"/>
                <a:ext cx="1198943" cy="1199371"/>
                <a:chOff x="18242977" y="9360785"/>
                <a:chExt cx="1198943" cy="1199371"/>
              </a:xfrm>
            </p:grpSpPr>
            <p:sp>
              <p:nvSpPr>
                <p:cNvPr id="569" name="椭圆 568">
                  <a:extLst>
                    <a:ext uri="{FF2B5EF4-FFF2-40B4-BE49-F238E27FC236}">
                      <a16:creationId xmlns:a16="http://schemas.microsoft.com/office/drawing/2014/main" id="{CFCA7D8B-EB02-E6DA-3E6A-368A89E955A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8242977" y="9360785"/>
                  <a:ext cx="1198943" cy="1199371"/>
                </a:xfrm>
                <a:prstGeom prst="ellipse">
                  <a:avLst/>
                </a:prstGeom>
                <a:solidFill>
                  <a:srgbClr val="F52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lt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pic>
              <p:nvPicPr>
                <p:cNvPr id="570" name="图片 569">
                  <a:extLst>
                    <a:ext uri="{FF2B5EF4-FFF2-40B4-BE49-F238E27FC236}">
                      <a16:creationId xmlns:a16="http://schemas.microsoft.com/office/drawing/2014/main" id="{702BF9FF-1F5F-B1F7-B987-6E8648CC10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8436048" y="9548779"/>
                  <a:ext cx="812800" cy="81280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71" name="组合 570">
            <a:extLst>
              <a:ext uri="{FF2B5EF4-FFF2-40B4-BE49-F238E27FC236}">
                <a16:creationId xmlns:a16="http://schemas.microsoft.com/office/drawing/2014/main" id="{11E6ABB9-007A-6262-8F80-88A3779D50CC}"/>
              </a:ext>
            </a:extLst>
          </p:cNvPr>
          <p:cNvGrpSpPr/>
          <p:nvPr/>
        </p:nvGrpSpPr>
        <p:grpSpPr>
          <a:xfrm>
            <a:off x="20664472" y="8117042"/>
            <a:ext cx="3218507" cy="1208999"/>
            <a:chOff x="17321905" y="9351157"/>
            <a:chExt cx="3218507" cy="1208999"/>
          </a:xfrm>
        </p:grpSpPr>
        <p:sp>
          <p:nvSpPr>
            <p:cNvPr id="572" name="Shape 396">
              <a:extLst>
                <a:ext uri="{FF2B5EF4-FFF2-40B4-BE49-F238E27FC236}">
                  <a16:creationId xmlns:a16="http://schemas.microsoft.com/office/drawing/2014/main" id="{27EFF987-7548-95D6-8DD9-358C40B61AB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 bwMode="auto">
            <a:xfrm>
              <a:off x="17950061" y="9351157"/>
              <a:ext cx="2590351" cy="1188000"/>
            </a:xfrm>
            <a:prstGeom prst="rect">
              <a:avLst/>
            </a:prstGeom>
            <a:noFill/>
            <a:ln w="12700" cap="flat">
              <a:solidFill>
                <a:schemeClr val="accent4">
                  <a:lumMod val="60000"/>
                  <a:lumOff val="40000"/>
                </a:schemeClr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913765"/>
              <a:endParaRPr lang="zh-CN" altLang="en-US" sz="3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73" name="组合 572">
              <a:extLst>
                <a:ext uri="{FF2B5EF4-FFF2-40B4-BE49-F238E27FC236}">
                  <a16:creationId xmlns:a16="http://schemas.microsoft.com/office/drawing/2014/main" id="{BE4D379F-4CF0-9BAE-0CE3-CC483AB49685}"/>
                </a:ext>
              </a:extLst>
            </p:cNvPr>
            <p:cNvGrpSpPr/>
            <p:nvPr/>
          </p:nvGrpSpPr>
          <p:grpSpPr>
            <a:xfrm>
              <a:off x="17321905" y="9360785"/>
              <a:ext cx="3035625" cy="1199371"/>
              <a:chOff x="17321905" y="9360785"/>
              <a:chExt cx="3035625" cy="1199371"/>
            </a:xfrm>
          </p:grpSpPr>
          <p:sp>
            <p:nvSpPr>
              <p:cNvPr id="574" name="Text Placeholder 2">
                <a:extLst>
                  <a:ext uri="{FF2B5EF4-FFF2-40B4-BE49-F238E27FC236}">
                    <a16:creationId xmlns:a16="http://schemas.microsoft.com/office/drawing/2014/main" id="{3DF0FD4D-85E7-6B1E-BF44-5CF1C739840B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 bwMode="auto">
              <a:xfrm>
                <a:off x="18348269" y="9609213"/>
                <a:ext cx="2009261" cy="650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9pPr>
              </a:lstStyle>
              <a:p>
                <a:pPr algn="ctr" defTabSz="1508125">
                  <a:defRPr/>
                </a:pPr>
                <a:r>
                  <a:rPr lang="zh-CN" altLang="en-US" sz="3600" kern="0" dirty="0">
                    <a:solidFill>
                      <a:srgbClr val="F523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更高效</a:t>
                </a:r>
                <a:endParaRPr lang="zh-CN" altLang="en-US" sz="2400" b="1" kern="0" dirty="0">
                  <a:solidFill>
                    <a:srgbClr val="F52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grpSp>
            <p:nvGrpSpPr>
              <p:cNvPr id="575" name="组合 574">
                <a:extLst>
                  <a:ext uri="{FF2B5EF4-FFF2-40B4-BE49-F238E27FC236}">
                    <a16:creationId xmlns:a16="http://schemas.microsoft.com/office/drawing/2014/main" id="{321E6B5F-83C7-76CF-A26A-5E38A50A8B96}"/>
                  </a:ext>
                </a:extLst>
              </p:cNvPr>
              <p:cNvGrpSpPr/>
              <p:nvPr/>
            </p:nvGrpSpPr>
            <p:grpSpPr>
              <a:xfrm>
                <a:off x="17321905" y="9360785"/>
                <a:ext cx="1198943" cy="1199371"/>
                <a:chOff x="18242977" y="9360785"/>
                <a:chExt cx="1198943" cy="1199371"/>
              </a:xfrm>
            </p:grpSpPr>
            <p:sp>
              <p:nvSpPr>
                <p:cNvPr id="576" name="椭圆 575">
                  <a:extLst>
                    <a:ext uri="{FF2B5EF4-FFF2-40B4-BE49-F238E27FC236}">
                      <a16:creationId xmlns:a16="http://schemas.microsoft.com/office/drawing/2014/main" id="{25AB943F-ECCD-6DF0-744B-AFABD2C134C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8242977" y="9360785"/>
                  <a:ext cx="1198943" cy="1199371"/>
                </a:xfrm>
                <a:prstGeom prst="ellipse">
                  <a:avLst/>
                </a:prstGeom>
                <a:solidFill>
                  <a:srgbClr val="F52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lt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pic>
              <p:nvPicPr>
                <p:cNvPr id="577" name="图片 576">
                  <a:extLst>
                    <a:ext uri="{FF2B5EF4-FFF2-40B4-BE49-F238E27FC236}">
                      <a16:creationId xmlns:a16="http://schemas.microsoft.com/office/drawing/2014/main" id="{F0F0D858-1FF8-6176-572E-3935F8393E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8436048" y="9548779"/>
                  <a:ext cx="812800" cy="81280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78" name="组合 577">
            <a:extLst>
              <a:ext uri="{FF2B5EF4-FFF2-40B4-BE49-F238E27FC236}">
                <a16:creationId xmlns:a16="http://schemas.microsoft.com/office/drawing/2014/main" id="{10C63916-789B-BDBA-5F1A-79819379DDEE}"/>
              </a:ext>
            </a:extLst>
          </p:cNvPr>
          <p:cNvGrpSpPr/>
          <p:nvPr/>
        </p:nvGrpSpPr>
        <p:grpSpPr>
          <a:xfrm>
            <a:off x="20664472" y="9407534"/>
            <a:ext cx="3218507" cy="1208999"/>
            <a:chOff x="17321905" y="9351157"/>
            <a:chExt cx="3218507" cy="1208999"/>
          </a:xfrm>
        </p:grpSpPr>
        <p:sp>
          <p:nvSpPr>
            <p:cNvPr id="579" name="Shape 396">
              <a:extLst>
                <a:ext uri="{FF2B5EF4-FFF2-40B4-BE49-F238E27FC236}">
                  <a16:creationId xmlns:a16="http://schemas.microsoft.com/office/drawing/2014/main" id="{8E527FB2-6805-A3CE-750E-4438E901C7D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 bwMode="auto">
            <a:xfrm>
              <a:off x="17950061" y="9351157"/>
              <a:ext cx="2590351" cy="1188000"/>
            </a:xfrm>
            <a:prstGeom prst="rect">
              <a:avLst/>
            </a:prstGeom>
            <a:noFill/>
            <a:ln w="12700" cap="flat">
              <a:solidFill>
                <a:schemeClr val="accent4">
                  <a:lumMod val="60000"/>
                  <a:lumOff val="40000"/>
                </a:schemeClr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913765"/>
              <a:endParaRPr lang="zh-CN" altLang="en-US" sz="3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80" name="组合 579">
              <a:extLst>
                <a:ext uri="{FF2B5EF4-FFF2-40B4-BE49-F238E27FC236}">
                  <a16:creationId xmlns:a16="http://schemas.microsoft.com/office/drawing/2014/main" id="{8AC3284E-8800-AF0F-39F6-063018B24086}"/>
                </a:ext>
              </a:extLst>
            </p:cNvPr>
            <p:cNvGrpSpPr/>
            <p:nvPr/>
          </p:nvGrpSpPr>
          <p:grpSpPr>
            <a:xfrm>
              <a:off x="17321905" y="9360785"/>
              <a:ext cx="3035625" cy="1199371"/>
              <a:chOff x="17321905" y="9360785"/>
              <a:chExt cx="3035625" cy="1199371"/>
            </a:xfrm>
          </p:grpSpPr>
          <p:sp>
            <p:nvSpPr>
              <p:cNvPr id="581" name="Text Placeholder 2">
                <a:extLst>
                  <a:ext uri="{FF2B5EF4-FFF2-40B4-BE49-F238E27FC236}">
                    <a16:creationId xmlns:a16="http://schemas.microsoft.com/office/drawing/2014/main" id="{2CEFA894-0EB3-221B-DB60-C222F0E701A8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 bwMode="auto">
              <a:xfrm>
                <a:off x="18348269" y="9609213"/>
                <a:ext cx="2009261" cy="650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charset="0"/>
                    <a:ea typeface="MS PGothic" panose="020B0600070205080204" pitchFamily="34" charset="-128"/>
                  </a:defRPr>
                </a:lvl9pPr>
              </a:lstStyle>
              <a:p>
                <a:pPr algn="ctr" defTabSz="1508125">
                  <a:defRPr/>
                </a:pPr>
                <a:r>
                  <a:rPr lang="zh-CN" altLang="en-US" sz="3600" dirty="0">
                    <a:solidFill>
                      <a:srgbClr val="F523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ea"/>
                  </a:rPr>
                  <a:t>风险低</a:t>
                </a:r>
                <a:endParaRPr lang="zh-CN" altLang="en-US" sz="2400" b="1" kern="0" dirty="0">
                  <a:solidFill>
                    <a:srgbClr val="F52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grpSp>
            <p:nvGrpSpPr>
              <p:cNvPr id="582" name="组合 581">
                <a:extLst>
                  <a:ext uri="{FF2B5EF4-FFF2-40B4-BE49-F238E27FC236}">
                    <a16:creationId xmlns:a16="http://schemas.microsoft.com/office/drawing/2014/main" id="{C8720BD5-CC9C-735A-A94F-CFEE4AA46ED3}"/>
                  </a:ext>
                </a:extLst>
              </p:cNvPr>
              <p:cNvGrpSpPr/>
              <p:nvPr/>
            </p:nvGrpSpPr>
            <p:grpSpPr>
              <a:xfrm>
                <a:off x="17321905" y="9360785"/>
                <a:ext cx="1198943" cy="1199371"/>
                <a:chOff x="18242977" y="9360785"/>
                <a:chExt cx="1198943" cy="1199371"/>
              </a:xfrm>
            </p:grpSpPr>
            <p:sp>
              <p:nvSpPr>
                <p:cNvPr id="583" name="椭圆 582">
                  <a:extLst>
                    <a:ext uri="{FF2B5EF4-FFF2-40B4-BE49-F238E27FC236}">
                      <a16:creationId xmlns:a16="http://schemas.microsoft.com/office/drawing/2014/main" id="{EC5AA518-18EF-DD67-C74C-ECEF77763D9B}"/>
                    </a:ext>
                  </a:extLst>
                </p:cNvPr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8242977" y="9360785"/>
                  <a:ext cx="1198943" cy="1199371"/>
                </a:xfrm>
                <a:prstGeom prst="ellipse">
                  <a:avLst/>
                </a:prstGeom>
                <a:solidFill>
                  <a:srgbClr val="F52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lt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endParaRPr>
                </a:p>
              </p:txBody>
            </p:sp>
            <p:pic>
              <p:nvPicPr>
                <p:cNvPr id="584" name="图片 583">
                  <a:extLst>
                    <a:ext uri="{FF2B5EF4-FFF2-40B4-BE49-F238E27FC236}">
                      <a16:creationId xmlns:a16="http://schemas.microsoft.com/office/drawing/2014/main" id="{C45FF09E-62A0-2FB8-D5AC-1599958274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8436048" y="9548779"/>
                  <a:ext cx="812800" cy="81280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588" name="圆角矩形 587">
            <a:extLst>
              <a:ext uri="{FF2B5EF4-FFF2-40B4-BE49-F238E27FC236}">
                <a16:creationId xmlns:a16="http://schemas.microsoft.com/office/drawing/2014/main" id="{3C3F8944-FD08-91A3-3062-F87739B10A9E}"/>
              </a:ext>
            </a:extLst>
          </p:cNvPr>
          <p:cNvSpPr/>
          <p:nvPr/>
        </p:nvSpPr>
        <p:spPr>
          <a:xfrm>
            <a:off x="758432" y="6418150"/>
            <a:ext cx="23625568" cy="923330"/>
          </a:xfrm>
          <a:prstGeom prst="roundRect">
            <a:avLst>
              <a:gd name="adj" fmla="val 0"/>
            </a:avLst>
          </a:prstGeom>
          <a:solidFill>
            <a:schemeClr val="tx1">
              <a:alpha val="74876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深层探索是国内唯一有能力通过卫星</a:t>
            </a:r>
            <a:r>
              <a:rPr lang="zh-CN" altLang="en-US" sz="3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远程、非介入式、精准</a:t>
            </a:r>
            <a:r>
              <a:rPr lang="zh-CN" altLang="zh-CN" sz="3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探测</a:t>
            </a:r>
            <a:r>
              <a:rPr lang="zh-CN" altLang="zh-CN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地下</a:t>
            </a:r>
            <a:r>
              <a:rPr lang="en-US" altLang="zh-CN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2000</a:t>
            </a:r>
            <a:r>
              <a:rPr lang="zh-CN" altLang="en-US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米固体矿、</a:t>
            </a:r>
            <a:r>
              <a:rPr lang="en-US" altLang="zh-CN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8000</a:t>
            </a:r>
            <a:r>
              <a:rPr lang="zh-CN" altLang="en-US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米油气矿</a:t>
            </a:r>
            <a:r>
              <a:rPr lang="zh-CN" altLang="zh-CN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的公司</a:t>
            </a:r>
            <a:r>
              <a:rPr lang="zh-CN" altLang="en-US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ea"/>
              </a:rPr>
              <a:t>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F3D2AED-EC78-EF95-2DB6-BC4D76014BB2}"/>
              </a:ext>
            </a:extLst>
          </p:cNvPr>
          <p:cNvGrpSpPr/>
          <p:nvPr/>
        </p:nvGrpSpPr>
        <p:grpSpPr>
          <a:xfrm>
            <a:off x="17279050" y="11164518"/>
            <a:ext cx="6770843" cy="1808736"/>
            <a:chOff x="1446029" y="12094303"/>
            <a:chExt cx="22226386" cy="1808736"/>
          </a:xfrm>
        </p:grpSpPr>
        <p:cxnSp>
          <p:nvCxnSpPr>
            <p:cNvPr id="5" name="标题 1">
              <a:extLst>
                <a:ext uri="{FF2B5EF4-FFF2-40B4-BE49-F238E27FC236}">
                  <a16:creationId xmlns:a16="http://schemas.microsoft.com/office/drawing/2014/main" id="{AD0662C7-81A0-B372-2FD7-D76D5C4656D0}"/>
                </a:ext>
              </a:extLst>
            </p:cNvPr>
            <p:cNvCxnSpPr>
              <a:cxnSpLocks/>
            </p:cNvCxnSpPr>
            <p:nvPr/>
          </p:nvCxnSpPr>
          <p:spPr>
            <a:xfrm>
              <a:off x="1521448" y="13903039"/>
              <a:ext cx="22025149" cy="0"/>
            </a:xfrm>
            <a:prstGeom prst="line">
              <a:avLst/>
            </a:prstGeom>
            <a:noFill/>
            <a:ln w="34925" cap="sq">
              <a:solidFill>
                <a:schemeClr val="tx1">
                  <a:lumMod val="75000"/>
                  <a:lumOff val="25000"/>
                </a:schemeClr>
              </a:solidFill>
              <a:prstDash val="solid"/>
              <a:miter/>
            </a:ln>
          </p:spPr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8E56BCD-ACCC-EEA7-82EF-2B1D4E13760C}"/>
                </a:ext>
              </a:extLst>
            </p:cNvPr>
            <p:cNvSpPr txBox="1"/>
            <p:nvPr/>
          </p:nvSpPr>
          <p:spPr>
            <a:xfrm>
              <a:off x="1446029" y="12226407"/>
              <a:ext cx="2222638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549275" algn="l"/>
              <a:r>
                <a:rPr lang="zh-CN" altLang="en-US" sz="2000" dirty="0">
                  <a:solidFill>
                    <a:srgbClr val="333333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要以科技创新推动产业创新，特别是以颠覆性技术和前沿技术催生新产业、新模式、新动能，发展新质生产力。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7" name="标题 1">
              <a:extLst>
                <a:ext uri="{FF2B5EF4-FFF2-40B4-BE49-F238E27FC236}">
                  <a16:creationId xmlns:a16="http://schemas.microsoft.com/office/drawing/2014/main" id="{931D7B70-AD0C-6C37-5D16-B52E9606F730}"/>
                </a:ext>
              </a:extLst>
            </p:cNvPr>
            <p:cNvCxnSpPr>
              <a:cxnSpLocks/>
            </p:cNvCxnSpPr>
            <p:nvPr/>
          </p:nvCxnSpPr>
          <p:spPr>
            <a:xfrm>
              <a:off x="1546648" y="12094303"/>
              <a:ext cx="22025148" cy="0"/>
            </a:xfrm>
            <a:prstGeom prst="line">
              <a:avLst/>
            </a:prstGeom>
            <a:noFill/>
            <a:ln w="34925" cap="sq">
              <a:solidFill>
                <a:schemeClr val="tx1">
                  <a:lumMod val="75000"/>
                  <a:lumOff val="25000"/>
                </a:schemeClr>
              </a:solidFill>
              <a:prstDash val="solid"/>
              <a:miter/>
            </a:ln>
          </p:spPr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F586620-2217-ED01-0948-30841652616B}"/>
                </a:ext>
              </a:extLst>
            </p:cNvPr>
            <p:cNvSpPr txBox="1"/>
            <p:nvPr/>
          </p:nvSpPr>
          <p:spPr>
            <a:xfrm>
              <a:off x="1897631" y="13179528"/>
              <a:ext cx="2111397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776288" algn="l"/>
              <a:r>
                <a:rPr lang="en-US" altLang="zh-CN" sz="1800" dirty="0">
                  <a:solidFill>
                    <a:srgbClr val="333333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--</a:t>
              </a:r>
              <a:r>
                <a:rPr lang="zh-CN" altLang="en-US" sz="1800" dirty="0">
                  <a:solidFill>
                    <a:srgbClr val="333333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摘自 </a:t>
              </a:r>
              <a:r>
                <a:rPr lang="zh-CN" altLang="en-US" sz="1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习近平总书记</a:t>
              </a:r>
              <a:r>
                <a:rPr lang="en-US" altLang="zh-CN" sz="1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2024</a:t>
              </a:r>
              <a:r>
                <a:rPr lang="zh-CN" altLang="en-US" sz="1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年</a:t>
              </a:r>
              <a:r>
                <a:rPr lang="en-US" altLang="zh-CN" sz="1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</a:t>
              </a:r>
              <a:r>
                <a:rPr lang="zh-CN" altLang="en-US" sz="18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月在二十届中央政治局第十一次集体学习时的讲话</a:t>
              </a:r>
            </a:p>
          </p:txBody>
        </p:sp>
      </p:grpSp>
      <p:grpSp>
        <p:nvGrpSpPr>
          <p:cNvPr id="9" name="组合 404">
            <a:extLst>
              <a:ext uri="{FF2B5EF4-FFF2-40B4-BE49-F238E27FC236}">
                <a16:creationId xmlns:a16="http://schemas.microsoft.com/office/drawing/2014/main" id="{26BB5132-6F59-433A-7DCD-49A934BC315F}"/>
              </a:ext>
            </a:extLst>
          </p:cNvPr>
          <p:cNvGrpSpPr/>
          <p:nvPr/>
        </p:nvGrpSpPr>
        <p:grpSpPr>
          <a:xfrm>
            <a:off x="1153973" y="1169048"/>
            <a:ext cx="23230027" cy="1533799"/>
            <a:chOff x="1153973" y="1169048"/>
            <a:chExt cx="23230027" cy="1533799"/>
          </a:xfrm>
        </p:grpSpPr>
        <p:sp>
          <p:nvSpPr>
            <p:cNvPr id="10" name="Object 405">
              <a:extLst>
                <a:ext uri="{FF2B5EF4-FFF2-40B4-BE49-F238E27FC236}">
                  <a16:creationId xmlns:a16="http://schemas.microsoft.com/office/drawing/2014/main" id="{59D0F0DC-86D8-CC61-F374-FD672AC8AF45}"/>
                </a:ext>
              </a:extLst>
            </p:cNvPr>
            <p:cNvSpPr txBox="1"/>
            <p:nvPr/>
          </p:nvSpPr>
          <p:spPr>
            <a:xfrm>
              <a:off x="1153973" y="1169048"/>
              <a:ext cx="23230027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技术优势：深层探索 </a:t>
              </a:r>
              <a:r>
                <a:rPr lang="en-US" altLang="zh-CN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Deep-</a:t>
              </a:r>
              <a:r>
                <a:rPr lang="en-US" altLang="zh-CN" sz="5400" spc="100" dirty="0" err="1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Explor</a:t>
              </a:r>
              <a:r>
                <a:rPr lang="en-US" altLang="zh-CN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®</a:t>
              </a:r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与传统解决方案对比</a:t>
              </a:r>
            </a:p>
          </p:txBody>
        </p:sp>
        <p:sp>
          <p:nvSpPr>
            <p:cNvPr id="13" name="Object 406">
              <a:extLst>
                <a:ext uri="{FF2B5EF4-FFF2-40B4-BE49-F238E27FC236}">
                  <a16:creationId xmlns:a16="http://schemas.microsoft.com/office/drawing/2014/main" id="{207BAB5E-EA5F-E5FA-8FF8-5BBE1EE1B417}"/>
                </a:ext>
              </a:extLst>
            </p:cNvPr>
            <p:cNvSpPr txBox="1"/>
            <p:nvPr/>
          </p:nvSpPr>
          <p:spPr>
            <a:xfrm>
              <a:off x="1183084" y="2171419"/>
              <a:ext cx="7347710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Technical Advantages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3643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Object 303"/>
          <p:cNvSpPr txBox="1"/>
          <p:nvPr/>
        </p:nvSpPr>
        <p:spPr>
          <a:xfrm>
            <a:off x="8575647" y="1283305"/>
            <a:ext cx="10515600" cy="13857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88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行业案例</a:t>
            </a:r>
            <a:endParaRPr lang="zh-CN" altLang="en-US" sz="8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9AA0D68-916F-0F41-9337-4D331B4A9935}"/>
              </a:ext>
            </a:extLst>
          </p:cNvPr>
          <p:cNvGrpSpPr/>
          <p:nvPr/>
        </p:nvGrpSpPr>
        <p:grpSpPr>
          <a:xfrm>
            <a:off x="-13388" y="-25400"/>
            <a:ext cx="7684277" cy="13792564"/>
            <a:chOff x="-13388" y="-25400"/>
            <a:chExt cx="7684277" cy="13792564"/>
          </a:xfrm>
        </p:grpSpPr>
        <p:pic>
          <p:nvPicPr>
            <p:cNvPr id="9301" name="image 30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49" r="4665"/>
            <a:stretch/>
          </p:blipFill>
          <p:spPr>
            <a:xfrm>
              <a:off x="0" y="-1"/>
              <a:ext cx="7430187" cy="13767165"/>
            </a:xfrm>
            <a:prstGeom prst="rect">
              <a:avLst/>
            </a:prstGeom>
          </p:spPr>
        </p:pic>
        <p:pic>
          <p:nvPicPr>
            <p:cNvPr id="9302" name="image 302"/>
            <p:cNvPicPr>
              <a:picLocks noChangeAspect="1"/>
            </p:cNvPicPr>
            <p:nvPr/>
          </p:nvPicPr>
          <p:blipFill>
            <a:blip r:embed="rId5">
              <a:alphaModFix amt="70000"/>
            </a:blip>
            <a:srcRect/>
            <a:stretch>
              <a:fillRect/>
            </a:stretch>
          </p:blipFill>
          <p:spPr>
            <a:xfrm>
              <a:off x="-13388" y="-25400"/>
              <a:ext cx="7430187" cy="13792564"/>
            </a:xfrm>
            <a:prstGeom prst="rect">
              <a:avLst/>
            </a:prstGeom>
          </p:spPr>
        </p:pic>
        <p:pic>
          <p:nvPicPr>
            <p:cNvPr id="9304" name="image 304"/>
            <p:cNvPicPr>
              <a:picLocks noChangeAspect="1"/>
            </p:cNvPicPr>
            <p:nvPr/>
          </p:nvPicPr>
          <p:blipFill>
            <a:blip r:embed="rId6">
              <a:alphaModFix amt="60000"/>
            </a:blip>
            <a:srcRect/>
            <a:stretch>
              <a:fillRect/>
            </a:stretch>
          </p:blipFill>
          <p:spPr>
            <a:xfrm>
              <a:off x="11430" y="4330700"/>
              <a:ext cx="7416800" cy="1930400"/>
            </a:xfrm>
            <a:prstGeom prst="rect">
              <a:avLst/>
            </a:prstGeom>
          </p:spPr>
        </p:pic>
        <p:pic>
          <p:nvPicPr>
            <p:cNvPr id="9305" name="image 305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2463216" y="4330700"/>
              <a:ext cx="4978400" cy="1930400"/>
            </a:xfrm>
            <a:prstGeom prst="rect">
              <a:avLst/>
            </a:prstGeom>
          </p:spPr>
        </p:pic>
        <p:sp>
          <p:nvSpPr>
            <p:cNvPr id="306" name="Object 306"/>
            <p:cNvSpPr txBox="1"/>
            <p:nvPr/>
          </p:nvSpPr>
          <p:spPr>
            <a:xfrm>
              <a:off x="2222589" y="4686300"/>
              <a:ext cx="5448300" cy="125976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sz="80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Part 0</a:t>
              </a:r>
              <a:r>
                <a:rPr lang="en-US" altLang="zh-CN" sz="80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3</a:t>
              </a:r>
              <a:endParaRPr lang="zh-CN" altLang="en-US" sz="80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07" name="组合 307"/>
          <p:cNvGrpSpPr/>
          <p:nvPr/>
        </p:nvGrpSpPr>
        <p:grpSpPr>
          <a:xfrm>
            <a:off x="24135080" y="-25400"/>
            <a:ext cx="304800" cy="13766800"/>
            <a:chOff x="24104600" y="-25400"/>
            <a:chExt cx="304800" cy="13766800"/>
          </a:xfrm>
        </p:grpSpPr>
        <p:pic>
          <p:nvPicPr>
            <p:cNvPr id="9308" name="image 308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4104600" y="-25400"/>
              <a:ext cx="304800" cy="13766800"/>
            </a:xfrm>
            <a:prstGeom prst="rect">
              <a:avLst/>
            </a:prstGeom>
          </p:spPr>
        </p:pic>
        <p:pic>
          <p:nvPicPr>
            <p:cNvPr id="9309" name="image 309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24104600" y="4330700"/>
              <a:ext cx="304800" cy="1930400"/>
            </a:xfrm>
            <a:prstGeom prst="rect">
              <a:avLst/>
            </a:prstGeom>
          </p:spPr>
        </p:pic>
      </p:grpSp>
      <p:grpSp>
        <p:nvGrpSpPr>
          <p:cNvPr id="3010" name="组合 3010"/>
          <p:cNvGrpSpPr/>
          <p:nvPr/>
        </p:nvGrpSpPr>
        <p:grpSpPr>
          <a:xfrm>
            <a:off x="8631607" y="3314388"/>
            <a:ext cx="13908943" cy="7522156"/>
            <a:chOff x="9448800" y="8162473"/>
            <a:chExt cx="13908943" cy="7522156"/>
          </a:xfrm>
        </p:grpSpPr>
        <p:sp>
          <p:nvSpPr>
            <p:cNvPr id="3011" name="Object 3011"/>
            <p:cNvSpPr txBox="1"/>
            <p:nvPr/>
          </p:nvSpPr>
          <p:spPr>
            <a:xfrm>
              <a:off x="9450584" y="9012353"/>
              <a:ext cx="13907159" cy="667227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截至</a:t>
              </a:r>
              <a:r>
                <a:rPr lang="en-US" altLang="zh-CN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2025</a:t>
              </a:r>
              <a:r>
                <a:rPr lang="zh-CN" altLang="en-US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年</a:t>
              </a:r>
              <a:r>
                <a:rPr lang="en-US" altLang="zh-CN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4</a:t>
              </a:r>
              <a:r>
                <a:rPr lang="zh-CN" altLang="en-US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月，深层探索已与</a:t>
              </a:r>
              <a:r>
                <a:rPr lang="en-US" altLang="zh-CN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</a:t>
              </a:r>
              <a:r>
                <a:rPr lang="zh-CN" altLang="en-US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多家客户建立合作关系，其中包括上市公司、央企、民营企业等多家矿业公司，已服务完成项目累计超过</a:t>
              </a:r>
              <a:r>
                <a:rPr lang="en-US" altLang="zh-CN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30</a:t>
              </a:r>
              <a:r>
                <a:rPr lang="zh-CN" altLang="en-US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个。</a:t>
              </a:r>
              <a:endParaRPr lang="en-US" altLang="zh-CN" sz="42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l">
                <a:lnSpc>
                  <a:spcPct val="150000"/>
                </a:lnSpc>
              </a:pPr>
              <a:endParaRPr lang="en-US" altLang="zh-CN" sz="42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国内客户分布于山东、河北、山西、陕西、四川、甘肃、贵州、内蒙古、新疆、西藏等多个省自治区，海外已服务亚洲、非洲、大洋洲、南美洲等</a:t>
              </a:r>
              <a:r>
                <a:rPr lang="en-US" altLang="zh-CN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6</a:t>
              </a:r>
              <a:r>
                <a:rPr lang="zh-CN" altLang="en-US" sz="42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个国家和地区。</a:t>
              </a:r>
              <a:endParaRPr lang="zh-CN" altLang="en-US" sz="4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3012" name="组合 3012"/>
            <p:cNvGrpSpPr/>
            <p:nvPr/>
          </p:nvGrpSpPr>
          <p:grpSpPr>
            <a:xfrm>
              <a:off x="9448800" y="8162473"/>
              <a:ext cx="1752600" cy="342900"/>
              <a:chOff x="9448800" y="8162473"/>
              <a:chExt cx="1752600" cy="342900"/>
            </a:xfrm>
          </p:grpSpPr>
          <p:pic>
            <p:nvPicPr>
              <p:cNvPr id="93013" name="image 3013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9448800" y="8162473"/>
                <a:ext cx="1752600" cy="342900"/>
              </a:xfrm>
              <a:prstGeom prst="rect">
                <a:avLst/>
              </a:prstGeom>
            </p:spPr>
          </p:pic>
          <p:pic>
            <p:nvPicPr>
              <p:cNvPr id="93014" name="image 3014"/>
              <p:cNvPicPr>
                <a:picLocks noChangeAspect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>
              <a:xfrm>
                <a:off x="10858500" y="8162473"/>
                <a:ext cx="342900" cy="342900"/>
              </a:xfrm>
              <a:prstGeom prst="rect">
                <a:avLst/>
              </a:prstGeom>
            </p:spPr>
          </p:pic>
        </p:grpSp>
      </p:grpSp>
      <p:pic>
        <p:nvPicPr>
          <p:cNvPr id="3" name="图片 22">
            <a:extLst>
              <a:ext uri="{FF2B5EF4-FFF2-40B4-BE49-F238E27FC236}">
                <a16:creationId xmlns:a16="http://schemas.microsoft.com/office/drawing/2014/main" id="{C02EC1B6-E6E4-4E3B-92EF-C041A8B402E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758294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482600" y="-12700"/>
            <a:ext cx="304800" cy="13741400"/>
            <a:chOff x="482600" y="-12700"/>
            <a:chExt cx="304800" cy="13741400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82600" y="-12700"/>
              <a:ext cx="304800" cy="13741400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82600" y="952500"/>
              <a:ext cx="304800" cy="1955800"/>
            </a:xfrm>
            <a:prstGeom prst="rect">
              <a:avLst/>
            </a:prstGeom>
          </p:spPr>
        </p:pic>
      </p:grpSp>
      <p:pic>
        <p:nvPicPr>
          <p:cNvPr id="2" name="图片 22">
            <a:extLst>
              <a:ext uri="{FF2B5EF4-FFF2-40B4-BE49-F238E27FC236}">
                <a16:creationId xmlns:a16="http://schemas.microsoft.com/office/drawing/2014/main" id="{8296C37B-C723-9671-0B46-11BBA34C08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3473" y="331610"/>
            <a:ext cx="1748803" cy="925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9" name="文本框 438">
            <a:extLst>
              <a:ext uri="{FF2B5EF4-FFF2-40B4-BE49-F238E27FC236}">
                <a16:creationId xmlns:a16="http://schemas.microsoft.com/office/drawing/2014/main" id="{3AFDC724-8A89-ED64-88E0-83CB2D78F117}"/>
              </a:ext>
            </a:extLst>
          </p:cNvPr>
          <p:cNvSpPr txBox="1"/>
          <p:nvPr/>
        </p:nvSpPr>
        <p:spPr>
          <a:xfrm>
            <a:off x="5456171" y="11221415"/>
            <a:ext cx="1423573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服务客户包括上市公司、央企、民企，实施项目遍布海内外。</a:t>
            </a:r>
          </a:p>
        </p:txBody>
      </p:sp>
      <p:grpSp>
        <p:nvGrpSpPr>
          <p:cNvPr id="3" name="组合 404">
            <a:extLst>
              <a:ext uri="{FF2B5EF4-FFF2-40B4-BE49-F238E27FC236}">
                <a16:creationId xmlns:a16="http://schemas.microsoft.com/office/drawing/2014/main" id="{2866307D-0536-0C99-2234-4CFA92A36720}"/>
              </a:ext>
            </a:extLst>
          </p:cNvPr>
          <p:cNvGrpSpPr/>
          <p:nvPr/>
        </p:nvGrpSpPr>
        <p:grpSpPr>
          <a:xfrm>
            <a:off x="1153973" y="1169048"/>
            <a:ext cx="23228067" cy="1533799"/>
            <a:chOff x="1153973" y="1169048"/>
            <a:chExt cx="23228067" cy="1533799"/>
          </a:xfrm>
        </p:grpSpPr>
        <p:sp>
          <p:nvSpPr>
            <p:cNvPr id="4" name="Object 405">
              <a:extLst>
                <a:ext uri="{FF2B5EF4-FFF2-40B4-BE49-F238E27FC236}">
                  <a16:creationId xmlns:a16="http://schemas.microsoft.com/office/drawing/2014/main" id="{7E4FF2F2-8834-E9A6-A3FA-238ADB69B8A0}"/>
                </a:ext>
              </a:extLst>
            </p:cNvPr>
            <p:cNvSpPr txBox="1"/>
            <p:nvPr/>
          </p:nvSpPr>
          <p:spPr>
            <a:xfrm>
              <a:off x="1153973" y="1169048"/>
              <a:ext cx="23228067" cy="8309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/>
              <a:r>
                <a:rPr lang="zh-CN" altLang="en-US" sz="5400" spc="10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行业案例：全球服务客户及应用案例分布</a:t>
              </a:r>
            </a:p>
          </p:txBody>
        </p:sp>
        <p:sp>
          <p:nvSpPr>
            <p:cNvPr id="7" name="Object 406">
              <a:extLst>
                <a:ext uri="{FF2B5EF4-FFF2-40B4-BE49-F238E27FC236}">
                  <a16:creationId xmlns:a16="http://schemas.microsoft.com/office/drawing/2014/main" id="{20EE4470-433A-D5B3-1FAD-60E2310D8DCC}"/>
                </a:ext>
              </a:extLst>
            </p:cNvPr>
            <p:cNvSpPr txBox="1"/>
            <p:nvPr/>
          </p:nvSpPr>
          <p:spPr>
            <a:xfrm>
              <a:off x="1183084" y="2171419"/>
              <a:ext cx="7347710" cy="5314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l">
                <a:lnSpc>
                  <a:spcPct val="137500"/>
                </a:lnSpc>
              </a:pPr>
              <a:r>
                <a:rPr lang="en-US" altLang="zh-CN" sz="2800" spc="0" dirty="0">
                  <a:solidFill>
                    <a:srgbClr val="33333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Industry Cases</a:t>
              </a:r>
            </a:p>
          </p:txBody>
        </p:sp>
      </p:grp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CD964182-AF33-ECE4-9E04-917AFD9EE2A6}"/>
              </a:ext>
            </a:extLst>
          </p:cNvPr>
          <p:cNvCxnSpPr>
            <a:cxnSpLocks/>
          </p:cNvCxnSpPr>
          <p:nvPr/>
        </p:nvCxnSpPr>
        <p:spPr>
          <a:xfrm flipH="1">
            <a:off x="766041" y="2902248"/>
            <a:ext cx="23615999" cy="0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400000"/>
            <a:headEnd type="non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E47E3197-DE79-BB5F-935C-4806354D9E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49" y="3648592"/>
            <a:ext cx="23219341" cy="654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80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87" y="1385223"/>
            <a:ext cx="23804910" cy="11718314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BE995533-1370-A7E2-B01F-63FF9FBD0829}"/>
              </a:ext>
            </a:extLst>
          </p:cNvPr>
          <p:cNvGrpSpPr/>
          <p:nvPr/>
        </p:nvGrpSpPr>
        <p:grpSpPr>
          <a:xfrm>
            <a:off x="0" y="2056909"/>
            <a:ext cx="24384000" cy="2470987"/>
            <a:chOff x="0" y="1993114"/>
            <a:chExt cx="24384000" cy="2470987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A62C09A-0AB0-12F0-54E4-C8CD3EDF88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960" b="43192"/>
            <a:stretch/>
          </p:blipFill>
          <p:spPr>
            <a:xfrm>
              <a:off x="0" y="2016101"/>
              <a:ext cx="24384000" cy="2448000"/>
            </a:xfrm>
            <a:prstGeom prst="rect">
              <a:avLst/>
            </a:prstGeom>
          </p:spPr>
        </p:pic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321B3B50-0988-BB4F-4BE8-27E97092EC8B}"/>
                </a:ext>
              </a:extLst>
            </p:cNvPr>
            <p:cNvGrpSpPr/>
            <p:nvPr/>
          </p:nvGrpSpPr>
          <p:grpSpPr>
            <a:xfrm>
              <a:off x="0" y="1993114"/>
              <a:ext cx="24384000" cy="2448000"/>
              <a:chOff x="0" y="2033221"/>
              <a:chExt cx="24384000" cy="2448000"/>
            </a:xfrm>
          </p:grpSpPr>
          <p:sp>
            <p:nvSpPr>
              <p:cNvPr id="10" name="išḻiḍe">
                <a:extLst>
                  <a:ext uri="{FF2B5EF4-FFF2-40B4-BE49-F238E27FC236}">
                    <a16:creationId xmlns:a16="http://schemas.microsoft.com/office/drawing/2014/main" id="{6AD90FCE-8C5D-1937-48E7-D59B605BBBD6}"/>
                  </a:ext>
                </a:extLst>
              </p:cNvPr>
              <p:cNvSpPr/>
              <p:nvPr/>
            </p:nvSpPr>
            <p:spPr>
              <a:xfrm>
                <a:off x="0" y="2033221"/>
                <a:ext cx="24384000" cy="2448000"/>
              </a:xfrm>
              <a:prstGeom prst="rect">
                <a:avLst/>
              </a:prstGeom>
              <a:solidFill>
                <a:schemeClr val="tx1">
                  <a:alpha val="6984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11" name="组合 20015">
                <a:extLst>
                  <a:ext uri="{FF2B5EF4-FFF2-40B4-BE49-F238E27FC236}">
                    <a16:creationId xmlns:a16="http://schemas.microsoft.com/office/drawing/2014/main" id="{3D332C1F-A8E9-C25E-42F2-4AFB78E82C5B}"/>
                  </a:ext>
                </a:extLst>
              </p:cNvPr>
              <p:cNvGrpSpPr/>
              <p:nvPr/>
            </p:nvGrpSpPr>
            <p:grpSpPr>
              <a:xfrm>
                <a:off x="7216800" y="2647463"/>
                <a:ext cx="9950400" cy="1219517"/>
                <a:chOff x="7246605" y="3928100"/>
                <a:chExt cx="9950400" cy="1219517"/>
              </a:xfrm>
            </p:grpSpPr>
            <p:pic>
              <p:nvPicPr>
                <p:cNvPr id="12" name="image 20016">
                  <a:extLst>
                    <a:ext uri="{FF2B5EF4-FFF2-40B4-BE49-F238E27FC236}">
                      <a16:creationId xmlns:a16="http://schemas.microsoft.com/office/drawing/2014/main" id="{A1D217C4-E278-8C46-8E63-E78A6761FC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>
                <a:xfrm>
                  <a:off x="7246605" y="3928100"/>
                  <a:ext cx="9950400" cy="1219517"/>
                </a:xfrm>
                <a:prstGeom prst="rect">
                  <a:avLst/>
                </a:prstGeom>
              </p:spPr>
            </p:pic>
            <p:pic>
              <p:nvPicPr>
                <p:cNvPr id="13" name="image 20017">
                  <a:extLst>
                    <a:ext uri="{FF2B5EF4-FFF2-40B4-BE49-F238E27FC236}">
                      <a16:creationId xmlns:a16="http://schemas.microsoft.com/office/drawing/2014/main" id="{2D158FCF-EB4C-74BB-5CA3-581C6851EC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>
                <a:xfrm>
                  <a:off x="15621346" y="4100775"/>
                  <a:ext cx="841790" cy="852583"/>
                </a:xfrm>
                <a:prstGeom prst="rect">
                  <a:avLst/>
                </a:prstGeom>
              </p:spPr>
            </p:pic>
            <p:sp>
              <p:nvSpPr>
                <p:cNvPr id="14" name="Object 20018">
                  <a:extLst>
                    <a:ext uri="{FF2B5EF4-FFF2-40B4-BE49-F238E27FC236}">
                      <a16:creationId xmlns:a16="http://schemas.microsoft.com/office/drawing/2014/main" id="{5A3B195F-AA3D-7BD1-0674-691FE14E0D90}"/>
                    </a:ext>
                  </a:extLst>
                </p:cNvPr>
                <p:cNvSpPr txBox="1"/>
                <p:nvPr/>
              </p:nvSpPr>
              <p:spPr>
                <a:xfrm>
                  <a:off x="9343926" y="4168526"/>
                  <a:ext cx="5690781" cy="738664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t" anchorCtr="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4800" b="0" i="0" dirty="0">
                      <a:solidFill>
                        <a:srgbClr val="FFFFFF"/>
                      </a:solidFill>
                      <a:latin typeface="OPPOSans-R"/>
                      <a:ea typeface="OPPOSans-R"/>
                    </a:rPr>
                    <a:t>深层探索</a:t>
                  </a:r>
                  <a:endParaRPr lang="zh-CN" altLang="en-US" sz="4800" dirty="0"/>
                </a:p>
              </p:txBody>
            </p:sp>
          </p:grpSp>
        </p:grpSp>
      </p:grpSp>
      <p:sp>
        <p:nvSpPr>
          <p:cNvPr id="4102" name="文本框 9"/>
          <p:cNvSpPr/>
          <p:nvPr/>
        </p:nvSpPr>
        <p:spPr>
          <a:xfrm>
            <a:off x="-50327" y="4893549"/>
            <a:ext cx="24384000" cy="2128724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感谢聆听</a:t>
            </a:r>
            <a:r>
              <a:rPr lang="en-US" altLang="zh-CN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  </a:t>
            </a:r>
            <a:r>
              <a:rPr lang="zh-CN" altLang="en-U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欢迎指导</a:t>
            </a:r>
          </a:p>
        </p:txBody>
      </p:sp>
      <p:sp>
        <p:nvSpPr>
          <p:cNvPr id="3" name="文本框 9"/>
          <p:cNvSpPr/>
          <p:nvPr/>
        </p:nvSpPr>
        <p:spPr>
          <a:xfrm>
            <a:off x="7392120" y="12541749"/>
            <a:ext cx="9499106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2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深层探索（北京）科技有限公司</a:t>
            </a:r>
            <a:endParaRPr lang="zh-CN" altLang="en-US" sz="3200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F898DE6-62CB-D716-E9EA-1B75A13C1EB4}"/>
              </a:ext>
            </a:extLst>
          </p:cNvPr>
          <p:cNvGrpSpPr/>
          <p:nvPr/>
        </p:nvGrpSpPr>
        <p:grpSpPr>
          <a:xfrm>
            <a:off x="8547971" y="8649191"/>
            <a:ext cx="7288058" cy="1929600"/>
            <a:chOff x="9145273" y="9784115"/>
            <a:chExt cx="7288058" cy="1929600"/>
          </a:xfrm>
        </p:grpSpPr>
        <p:sp>
          <p:nvSpPr>
            <p:cNvPr id="15" name="CustomShape 5">
              <a:extLst>
                <a:ext uri="{FF2B5EF4-FFF2-40B4-BE49-F238E27FC236}">
                  <a16:creationId xmlns:a16="http://schemas.microsoft.com/office/drawing/2014/main" id="{F805D017-97A3-D8E9-189D-4600BFA84468}"/>
                </a:ext>
              </a:extLst>
            </p:cNvPr>
            <p:cNvSpPr/>
            <p:nvPr/>
          </p:nvSpPr>
          <p:spPr>
            <a:xfrm>
              <a:off x="11771100" y="10008317"/>
              <a:ext cx="4662231" cy="1481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200" strike="noStrike" spc="-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charset="0"/>
                </a:rPr>
                <a:t>深层探索</a:t>
              </a:r>
              <a:endParaRPr lang="en-US" altLang="zh-CN" sz="3200" strike="noStrike" spc="-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3200" spc="-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charset="0"/>
                </a:rPr>
                <a:t>微信扫码，关注</a:t>
              </a:r>
              <a:r>
                <a:rPr lang="zh-CN" altLang="en-US" sz="3200" strike="noStrike" spc="-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charset="0"/>
                </a:rPr>
                <a:t>公众号</a:t>
              </a:r>
              <a:endParaRPr lang="en-US" altLang="es-AR" sz="3200" strike="noStrike" spc="-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charset="0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574BDF8F-C7DA-C39E-4F7B-3D5B2FE59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3" t="2545" r="2513" b="2545"/>
            <a:stretch/>
          </p:blipFill>
          <p:spPr>
            <a:xfrm>
              <a:off x="9145273" y="9784115"/>
              <a:ext cx="1929600" cy="1929600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57"/>
  <p:tag name="KSO_WM_UNIT_TYPE" val="m_h_f"/>
  <p:tag name="KSO_WM_UNIT_INDEX" val="1_1_1"/>
  <p:tag name="KSO_WM_UNIT_LAYERLEVEL" val="1_1_1"/>
  <p:tag name="KSO_WM_UNIT_VALUE" val="12"/>
  <p:tag name="KSO_WM_UNIT_HIGHLIGHT" val="0"/>
  <p:tag name="KSO_WM_UNIT_COMPATIBLE" val="0"/>
  <p:tag name="KSO_WM_DIAGRAM_GROUP_CODE" val="m1-1"/>
  <p:tag name="KSO_WM_UNIT_ID" val="diagram20170357_8*m_h_f*1_1_1"/>
  <p:tag name="KSO_WM_UNIT_NOCLEAR" val="0"/>
  <p:tag name="KSO_WM_UNIT_DIAGRAM_ISNUMVISUAL" val="0"/>
  <p:tag name="KSO_WM_UNIT_DIAGRAM_ISREFERUNIT" val="0"/>
  <p:tag name="KSO_WM_UNIT_PRESET_TEXT" val="单击此处添加文本内容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m_i"/>
  <p:tag name="KSO_WM_UNIT_ID" val="diagram20170357_8*m_i*1_2"/>
  <p:tag name="KSO_WM_TEMPLATE_CATEGORY" val="diagram"/>
  <p:tag name="KSO_WM_TEMPLATE_INDEX" val="20170357"/>
  <p:tag name="KSO_WM_UNIT_INDEX" val="1_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LAYERLEVEL" val="1_1"/>
  <p:tag name="KSO_WM_UNIT_FILL_FORE_SCHEMECOLOR_INDEX" val="14"/>
  <p:tag name="KSO_WM_UNIT_FILL_TYPE" val="1"/>
  <p:tag name="KSO_WM_UNIT_TEXT_FILL_FORE_SCHEMECOLOR_INDEX" val="16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57"/>
  <p:tag name="KSO_WM_UNIT_TYPE" val="m_h_f"/>
  <p:tag name="KSO_WM_UNIT_INDEX" val="1_1_1"/>
  <p:tag name="KSO_WM_UNIT_LAYERLEVEL" val="1_1_1"/>
  <p:tag name="KSO_WM_UNIT_VALUE" val="12"/>
  <p:tag name="KSO_WM_UNIT_HIGHLIGHT" val="0"/>
  <p:tag name="KSO_WM_UNIT_COMPATIBLE" val="0"/>
  <p:tag name="KSO_WM_DIAGRAM_GROUP_CODE" val="m1-1"/>
  <p:tag name="KSO_WM_UNIT_ID" val="diagram20170357_8*m_h_f*1_1_1"/>
  <p:tag name="KSO_WM_UNIT_NOCLEAR" val="0"/>
  <p:tag name="KSO_WM_UNIT_DIAGRAM_ISNUMVISUAL" val="0"/>
  <p:tag name="KSO_WM_UNIT_DIAGRAM_ISREFERUNIT" val="0"/>
  <p:tag name="KSO_WM_UNIT_PRESET_TEXT" val="单击此处添加文本内容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m_i"/>
  <p:tag name="KSO_WM_UNIT_ID" val="diagram20170357_8*m_i*1_2"/>
  <p:tag name="KSO_WM_TEMPLATE_CATEGORY" val="diagram"/>
  <p:tag name="KSO_WM_TEMPLATE_INDEX" val="20170357"/>
  <p:tag name="KSO_WM_UNIT_INDEX" val="1_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LAYERLEVEL" val="1_1"/>
  <p:tag name="KSO_WM_UNIT_FILL_FORE_SCHEMECOLOR_INDEX" val="14"/>
  <p:tag name="KSO_WM_UNIT_FILL_TYPE" val="1"/>
  <p:tag name="KSO_WM_UNIT_TEXT_FILL_FORE_SCHEMECOLOR_INDEX" val="16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68a4a19-b232-4de3-95c1-7a1e7bb6ad43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12487</TotalTime>
  <Words>1213</Words>
  <Application>Microsoft Macintosh PowerPoint</Application>
  <PresentationFormat>自定义</PresentationFormat>
  <Paragraphs>134</Paragraphs>
  <Slides>16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Microsoft YaHei</vt:lpstr>
      <vt:lpstr>Microsoft YaHei</vt:lpstr>
      <vt:lpstr>OPPOSans-R</vt:lpstr>
      <vt:lpstr>Arial</vt:lpstr>
      <vt:lpstr>Calibri</vt:lpstr>
      <vt:lpstr>Helvetica Light</vt:lpstr>
      <vt:lpstr>Helvetica Neue</vt:lpstr>
      <vt:lpstr>Wingdings</vt:lpstr>
      <vt:lpstr>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Cottage</cp:lastModifiedBy>
  <cp:revision>584</cp:revision>
  <cp:lastPrinted>2025-04-21T03:04:43Z</cp:lastPrinted>
  <dcterms:modified xsi:type="dcterms:W3CDTF">2025-05-14T01:16:38Z</dcterms:modified>
</cp:coreProperties>
</file>