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609" r:id="rId1"/>
    <p:sldMasterId id="2147507646" r:id="rId2"/>
  </p:sldMasterIdLst>
  <p:notesMasterIdLst>
    <p:notesMasterId r:id="rId3"/>
  </p:notesMasterIdLst>
  <p:sldIdLst>
    <p:sldId id="10701" r:id="rId4"/>
    <p:sldId id="10705" r:id="rId5"/>
    <p:sldId id="10708" r:id="rId6"/>
    <p:sldId id="10711" r:id="rId7"/>
    <p:sldId id="10714" r:id="rId8"/>
    <p:sldId id="10717" r:id="rId9"/>
    <p:sldId id="10720" r:id="rId10"/>
    <p:sldId id="10723" r:id="rId11"/>
    <p:sldId id="10726" r:id="rId12"/>
    <p:sldId id="10729" r:id="rId13"/>
    <p:sldId id="10732" r:id="rId14"/>
    <p:sldId id="10735" r:id="rId15"/>
    <p:sldId id="10738" r:id="rId16"/>
    <p:sldId id="10741" r:id="rId17"/>
    <p:sldId id="10744" r:id="rId18"/>
    <p:sldId id="10747" r:id="rId19"/>
    <p:sldId id="10750" r:id="rId20"/>
    <p:sldId id="10753" r:id="rId21"/>
    <p:sldId id="10756" r:id="rId22"/>
    <p:sldId id="10759" r:id="rId23"/>
    <p:sldId id="10762" r:id="rId24"/>
    <p:sldId id="10765" r:id="rId25"/>
    <p:sldId id="10768" r:id="rId26"/>
    <p:sldId id="10771" r:id="rId27"/>
    <p:sldId id="10774" r:id="rId28"/>
    <p:sldId id="10777" r:id="rId29"/>
    <p:sldId id="10780" r:id="rId30"/>
    <p:sldId id="10783" r:id="rId31"/>
    <p:sldId id="10786" r:id="rId32"/>
    <p:sldId id="10789" r:id="rId33"/>
    <p:sldId id="10792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610" r:id="rId1"/>
    <p:sldLayoutId id="2147507611" r:id="rId2"/>
    <p:sldLayoutId id="2147507612" r:id="rId3"/>
    <p:sldLayoutId id="2147507613" r:id="rId4"/>
    <p:sldLayoutId id="2147507614" r:id="rId5"/>
    <p:sldLayoutId id="2147507615" r:id="rId6"/>
    <p:sldLayoutId id="2147507616" r:id="rId7"/>
    <p:sldLayoutId id="2147507617" r:id="rId8"/>
    <p:sldLayoutId id="2147507618" r:id="rId9"/>
    <p:sldLayoutId id="2147507619" r:id="rId10"/>
    <p:sldLayoutId id="21475076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647" r:id="rId1"/>
    <p:sldLayoutId id="2147507648" r:id="rId2"/>
    <p:sldLayoutId id="2147507649" r:id="rId3"/>
    <p:sldLayoutId id="2147507650" r:id="rId4"/>
    <p:sldLayoutId id="2147507651" r:id="rId5"/>
    <p:sldLayoutId id="2147507652" r:id="rId6"/>
    <p:sldLayoutId id="2147507653" r:id="rId7"/>
    <p:sldLayoutId id="2147507654" r:id="rId8"/>
    <p:sldLayoutId id="2147507655" r:id="rId9"/>
    <p:sldLayoutId id="2147507656" r:id="rId10"/>
    <p:sldLayoutId id="21475076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tags" Target="../tags/tag277.xml"/><Relationship Id="rId22" Type="http://schemas.openxmlformats.org/officeDocument/2006/relationships/tags" Target="../tags/tag278.xml"/><Relationship Id="rId23" Type="http://schemas.openxmlformats.org/officeDocument/2006/relationships/tags" Target="../tags/tag279.xml"/><Relationship Id="rId24" Type="http://schemas.openxmlformats.org/officeDocument/2006/relationships/tags" Target="../tags/tag280.xml"/><Relationship Id="rId25" Type="http://schemas.openxmlformats.org/officeDocument/2006/relationships/tags" Target="../tags/tag281.xml"/><Relationship Id="rId26" Type="http://schemas.openxmlformats.org/officeDocument/2006/relationships/tags" Target="../tags/tag282.xml"/><Relationship Id="rId27" Type="http://schemas.openxmlformats.org/officeDocument/2006/relationships/tags" Target="../tags/tag283.xml"/><Relationship Id="rId28" Type="http://schemas.openxmlformats.org/officeDocument/2006/relationships/tags" Target="../tags/tag284.xml"/><Relationship Id="rId29" Type="http://schemas.openxmlformats.org/officeDocument/2006/relationships/tags" Target="../tags/tag285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tags" Target="../tags/tag326.xml"/><Relationship Id="rId18" Type="http://schemas.openxmlformats.org/officeDocument/2006/relationships/tags" Target="../tags/tag327.xml"/><Relationship Id="rId19" Type="http://schemas.openxmlformats.org/officeDocument/2006/relationships/tags" Target="../tags/tag328.xml"/><Relationship Id="rId20" Type="http://schemas.openxmlformats.org/officeDocument/2006/relationships/tags" Target="../tags/tag329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tags" Target="../tags/tag396.xml"/><Relationship Id="rId18" Type="http://schemas.openxmlformats.org/officeDocument/2006/relationships/tags" Target="../tags/tag397.xml"/><Relationship Id="rId19" Type="http://schemas.openxmlformats.org/officeDocument/2006/relationships/tags" Target="../tags/tag398.xml"/><Relationship Id="rId20" Type="http://schemas.openxmlformats.org/officeDocument/2006/relationships/tags" Target="../tags/tag399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小学生协作学习的实践与研究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协作学习的基本理念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小学生协作学习的实践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小学生协作学习的效果评估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小学生协作学习的案例分析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小学生协作学习的策略建议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结论与展望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协作学习的基本理念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协作学习的定义与内涵</a:t>
            </a:r>
            <a:endParaRPr altLang="en-US" lang="zh-CN"/>
          </a:p>
        </p:txBody>
      </p:sp>
      <p:sp>
        <p:nvSpPr>
          <p:cNvPr id="10489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协作学习是一种以小组为单位，通过合作、交流、共享等方式共同完成任务、达成学习目标的学习方式。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协作学习的内涵包括：合作、沟通、协调、分享、互助等方面，旨在培养学生的团队协作能力和个人表达能力。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协作学习的定义强调了学习者之间的互动与合作，认为学习是一个社会互动的过程，而非孤立无援的知识获取。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协作学习的内涵还包括尊重多样性、包容差异、鼓励创新等方面，旨在培养学生的综合素质和全面发展。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协作学习的重要性</a:t>
            </a:r>
            <a:endParaRPr altLang="en-US" lang="zh-CN"/>
          </a:p>
        </p:txBody>
      </p:sp>
      <p:sp>
        <p:nvSpPr>
          <p:cNvPr id="10490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提高小学生团队协作能力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培养沟通交流能力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促进知识共享与传递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增强学习动力与兴趣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协作学习的理论基础</a:t>
            </a:r>
            <a:endParaRPr altLang="en-US" lang="zh-CN"/>
          </a:p>
        </p:txBody>
      </p:sp>
      <p:sp>
        <p:nvSpPr>
          <p:cNvPr id="10490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社会建构主义理论：强调知识是在社会互动中构建的，协作学习可以促进知识的共享和重构。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分布式认知理论：认为认知是分布式的，通过协作学习可以促进知识的分布式存储和提取。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情境认知理论：强调知识是在实际情境中获得的，协作学习可以模拟真实情境，促进知识的应用和迁移。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合作学习理论：认为学习者在协作中可以互相促进、互相补充，提高学习效果和思维能力。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小学生协作学习的实践</a:t>
            </a:r>
            <a:endParaRPr altLang="en-US" lang="zh-CN"/>
          </a:p>
        </p:txBody>
      </p:sp>
      <p:sp>
        <p:nvSpPr>
          <p:cNvPr id="104910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协作学习的实施方式</a:t>
            </a:r>
            <a:endParaRPr altLang="en-US" lang="zh-CN"/>
          </a:p>
        </p:txBody>
      </p:sp>
      <p:sp>
        <p:nvSpPr>
          <p:cNvPr id="10491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分组学习：将学生分成小组，共同完成任务，培养团队协作能力。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讨论交流：鼓励学生发表自己的观点，倾听他人的意见，促进知识共享。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角色扮演：让学生扮演不同的角色，从不同角度理解问题，提高思维灵活性。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游戏化学习：将学习内容融入游戏中，让学生在轻松愉快的氛围中掌握知识。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协作学习在课堂教学中的应用</a:t>
            </a:r>
            <a:endParaRPr altLang="en-US" lang="zh-CN"/>
          </a:p>
        </p:txBody>
      </p:sp>
      <p:sp>
        <p:nvSpPr>
          <p:cNvPr id="10492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定义：协作学习是一种以小组为单位，通过合作、交流、共享等方式完成学习任务的教学方式。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目的：培养学生的团队协作能力、沟通能力和解决问题的能力。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应用场景：课堂讨论、小组作业、角色扮演等。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实施方式：合理分组、明确任务、教师引导、评价反馈等。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协作学习在课外活动中的应用</a:t>
            </a:r>
            <a:endParaRPr altLang="en-US" lang="zh-CN"/>
          </a:p>
        </p:txBody>
      </p:sp>
      <p:sp>
        <p:nvSpPr>
          <p:cNvPr id="10492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课外活动是小学生协作学习的重要场所，如团队运动、兴趣小组等。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通过协作学习，学生可以在课外活动中提高沟通、协作和解决问题的能力。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课外活动中的协作学习有助于培养学生的团队合作精神和领导能力。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教师可以通过设计有针对性的课外活动，引导学生进行协作学习，提高学习效果。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协作学习实践中的问题与对策</a:t>
            </a:r>
            <a:endParaRPr altLang="en-US" lang="zh-CN"/>
          </a:p>
        </p:txBody>
      </p:sp>
      <p:sp>
        <p:nvSpPr>
          <p:cNvPr id="10493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问题：小学生缺乏协作意识，难以形成有效的团队合作。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对策：通过游戏化学习、角色扮演等方式，激发小学生的协作兴趣和积极性。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问题：小学生在协作学习中容易产生意见分歧和冲突。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对策：教师需要引导小学生学会倾听和尊重他人的意见，通过沟通和协商解决分歧。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小学生协作学习的效果评估</a:t>
            </a:r>
            <a:endParaRPr altLang="en-US" lang="zh-CN"/>
          </a:p>
        </p:txBody>
      </p:sp>
      <p:sp>
        <p:nvSpPr>
          <p:cNvPr id="104937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学习效果评估的方法</a:t>
            </a:r>
            <a:endParaRPr altLang="en-US" lang="zh-CN"/>
          </a:p>
        </p:txBody>
      </p:sp>
      <p:sp>
        <p:nvSpPr>
          <p:cNvPr id="104941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2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观察法：通过观察学生在协作学习中的表现，评估其学习效果。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测试法：通过设置测试题目，检验学生对知识的掌握程度和应用能力。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问卷调查法：通过问卷调查了解学生对协作学习的态度、感受和收获。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小组讨论法：通过小组讨论的形式，让学生互相交流、分享学习心得，促进知识的内化和吸收。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协作学习对学生个体发展的影响</a:t>
            </a:r>
            <a:endParaRPr altLang="en-US" lang="zh-CN"/>
          </a:p>
        </p:txBody>
      </p:sp>
      <p:sp>
        <p:nvSpPr>
          <p:cNvPr id="10494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提高自主学习能力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促进个体差异化发展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增强学生自信心和表达能力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培养团队合作精神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协作学习对班级整体发展的影响</a:t>
            </a:r>
            <a:endParaRPr altLang="en-US" lang="zh-CN"/>
          </a:p>
        </p:txBody>
      </p:sp>
      <p:sp>
        <p:nvSpPr>
          <p:cNvPr id="10495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提高班级凝聚力：通过协作学习，学生之间相互合作、互相帮助，增强班级凝聚力。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培养团队协作能力：在协作学习的过程中，学生需要学会分工合作、沟通交流、解决问题等团队协作能力。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促进班级文化建设：通过协作学习，班级文化得以更好地建设和发展，形成积极向上的班级氛围。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提升学生成绩：协作学习能够激发学生的学习兴趣，提高学习效果，从而提升学生的成绩。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协作学习与传统学习方式的比较研究</a:t>
            </a:r>
            <a:endParaRPr altLang="en-US" lang="zh-CN"/>
          </a:p>
        </p:txBody>
      </p:sp>
      <p:sp>
        <p:nvSpPr>
          <p:cNvPr id="10496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协作学习可以促进学生的自主学习和探究能力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传统学习方式注重个体学习，缺乏团队协作和沟通能力的培养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协作学习可以提高学生的学习成绩和综合素质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协作学习可以培养学生的团队协作和沟通能力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小学生协作学习的案例分析</a:t>
            </a:r>
            <a:endParaRPr altLang="en-US" lang="zh-CN"/>
          </a:p>
        </p:txBody>
      </p:sp>
      <p:sp>
        <p:nvSpPr>
          <p:cNvPr id="104970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优秀案例的选择与介绍</a:t>
            </a:r>
            <a:endParaRPr altLang="en-US" lang="zh-CN"/>
          </a:p>
        </p:txBody>
      </p:sp>
      <p:sp>
        <p:nvSpPr>
          <p:cNvPr id="10497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案例来源：选择具有代表性的优秀案例，如教育发达地区的成功实践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案例分析：对案例进行深入分析，提炼出协作学习的成功要素和经验教训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案例内容：详细介绍案例的实施过程、参与人员、实施效果等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案例特点：案例具有创新性、实效性和可复制性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案例分析的重点与方法</a:t>
            </a:r>
            <a:endParaRPr altLang="en-US" lang="zh-CN"/>
          </a:p>
        </p:txBody>
      </p:sp>
      <p:sp>
        <p:nvSpPr>
          <p:cNvPr id="10498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案例分析：分析案例中协作学习的过程、效果和问题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案例总结：总结案例分析的结论，提出改进建议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案例选择：选择具有代表性的小学生协作学习案例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案例描述：详细描述案例背景、情境和参与人员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案例分析的结果与启示</a:t>
            </a:r>
            <a:endParaRPr altLang="en-US" lang="zh-CN"/>
          </a:p>
        </p:txBody>
      </p:sp>
      <p:sp>
        <p:nvSpPr>
          <p:cNvPr id="10499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案例分析：成功的小学生协作学习案例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启示：如何提高小学生协作学习的效果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结论：小学生协作学习的优势与挑战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建议：如何更好地推广和应用协作学习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案例的推广与应用价值</a:t>
            </a:r>
            <a:endParaRPr altLang="en-US" lang="zh-CN"/>
          </a:p>
        </p:txBody>
      </p:sp>
      <p:sp>
        <p:nvSpPr>
          <p:cNvPr id="10499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案例的适用范围：适用于小学各个学科和年级，具有普适性。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案例的应用价值：提高学生协作能力、增强学习效果，为其他教育实践提供借鉴。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案例的未来发展：随着教育改革深入，将不断完善和发展，更好地服务于小学生教育。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案例的推广方式：通过教育培训、网络平台等多种途径进行推广。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小学生协作学习的策略建议</a:t>
            </a:r>
            <a:endParaRPr altLang="en-US" lang="zh-CN"/>
          </a:p>
        </p:txBody>
      </p:sp>
      <p:sp>
        <p:nvSpPr>
          <p:cNvPr id="105004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提高教师对协作学习的认识与能力</a:t>
            </a:r>
            <a:endParaRPr altLang="en-US" lang="zh-CN"/>
          </a:p>
        </p:txBody>
      </p:sp>
      <p:sp>
        <p:nvSpPr>
          <p:cNvPr id="10500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了解协作学习的基本理念和实施方法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掌握协作学习的基本技能和指导策略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定期参加协作学习相关的培训和交流活动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提高教师的观察力和指导能力，及时发现和解决学生在协作学习中遇到的问题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优化协作学习的实施环境与条件</a:t>
            </a:r>
            <a:endParaRPr altLang="en-US" lang="zh-CN"/>
          </a:p>
        </p:txBody>
      </p:sp>
      <p:sp>
        <p:nvSpPr>
          <p:cNvPr id="105013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提供丰富的学习资源：确保学生有足够的资源来支持他们的学习，如图书、软件、设备和网络等。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建立积极的学习氛围：鼓励学生在课堂上积极参与，创造一个开放、包容和鼓励创新的环境。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促进师生互动：教师需要与学生建立良好的关系，并积极促进师生之间的交流和互动。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制定明确的学习目标和期望：确保学生明确了解学习目标和期望，以便他们能够更好地协作并朝着共同的目标努力。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加强协作学习过程中的指导与监控</a:t>
            </a:r>
            <a:endParaRPr altLang="en-US" lang="zh-CN"/>
          </a:p>
        </p:txBody>
      </p:sp>
      <p:sp>
        <p:nvSpPr>
          <p:cNvPr id="10502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教师需全程参与协作学习过程，及时发现并解决学生在协作中遇到的问题。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教师需对协作学习过程进行监控，确保学生按照预定的计划和要求进行协作。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教师需关注学生的个体差异，针对不同学生的需求提供个性化的指导。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教师需引导学生反思协作过程，总结经验教训，提高协作学习的效果。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完善协作学习的评价机制与激励机制</a:t>
            </a:r>
            <a:endParaRPr altLang="en-US" lang="zh-CN"/>
          </a:p>
        </p:txBody>
      </p:sp>
      <p:sp>
        <p:nvSpPr>
          <p:cNvPr id="10502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建立多元化的评价标准，关注学生的全面发展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注重过程评价，及时反馈学生的学习情况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引入竞争机制，激发学生的积极性与主动性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奖励优秀表现，树立榜样作用，鼓励其他学生效仿与超越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33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研究结论的总结与提炼</a:t>
            </a:r>
            <a:endParaRPr altLang="en-US" lang="zh-CN"/>
          </a:p>
        </p:txBody>
      </p:sp>
      <p:sp>
        <p:nvSpPr>
          <p:cNvPr id="10503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小学生协作学习实践效果显著，有助于提高学习积极性和成绩。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协作学习能够培养学生的团队协作和沟通能力，促进全面发展。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教师在协作学习中扮演着重要角色，需要积极引导学生并给予有效支持。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未来研究可以进一步探讨如何优化协作学习环境，提高学习效果。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研究成果的推广与应用前景</a:t>
            </a:r>
            <a:endParaRPr altLang="en-US" lang="zh-CN"/>
          </a:p>
        </p:txBody>
      </p:sp>
      <p:sp>
        <p:nvSpPr>
          <p:cNvPr id="10504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推广方式：将研究成果转化为教育实践，在全国范围内推广协作学习模式。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未来发展方向：进一步完善协作学习模式，提高教学效果，促进学生全面发展。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面临的挑战：如何克服协作学习中的问题，提高学生的学习动力和合作意识。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应用领域：不仅限于基础教育，还可应用于职业教育、企业培训等领域。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对未来研究的建议与展望</a:t>
            </a:r>
            <a:endParaRPr altLang="en-US" lang="zh-CN"/>
          </a:p>
        </p:txBody>
      </p:sp>
      <p:sp>
        <p:nvSpPr>
          <p:cNvPr id="105050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深入研究小学生协作学习的心理机制，为进一步优化教学提供理论支持。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探索更多有效的协作学习模式，以满足不同学科和年龄段学生的需求。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加强教师在协作学习中的引导作用，提高教师的教学能力和协作效果。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关注协作学习的评估与反馈机制，为持续改进协作学习提供依据和参考。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5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5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18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5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3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37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0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06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2024-01-03T13:40:05Z</dcterms:created>
  <dcterms:modified xsi:type="dcterms:W3CDTF">2024-01-03T13:40:05Z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8e82c511f07c43f78a6d5be8eeab178a_21</vt:lpwstr>
  </property>
</Properties>
</file>