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5"/>
  </p:notesMasterIdLst>
  <p:sldIdLst>
    <p:sldId id="257" r:id="rId4"/>
    <p:sldId id="8377" r:id="rId6"/>
    <p:sldId id="260" r:id="rId7"/>
    <p:sldId id="11920" r:id="rId8"/>
    <p:sldId id="11927" r:id="rId9"/>
    <p:sldId id="8378" r:id="rId10"/>
    <p:sldId id="11912" r:id="rId11"/>
    <p:sldId id="11921" r:id="rId12"/>
    <p:sldId id="11924" r:id="rId13"/>
    <p:sldId id="11930" r:id="rId14"/>
  </p:sldIdLst>
  <p:sldSz cx="12192000" cy="6858000"/>
  <p:notesSz cx="6858000" cy="9144000"/>
  <p:custDataLst>
    <p:tags r:id="rId1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5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989B5"/>
    <a:srgbClr val="E56B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44" autoAdjust="0"/>
    <p:restoredTop sz="94660"/>
  </p:normalViewPr>
  <p:slideViewPr>
    <p:cSldViewPr snapToGrid="0">
      <p:cViewPr>
        <p:scale>
          <a:sx n="66" d="100"/>
          <a:sy n="66" d="100"/>
        </p:scale>
        <p:origin x="-2292" y="-1008"/>
      </p:cViewPr>
      <p:guideLst>
        <p:guide orient="horz" pos="2252"/>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8" Type="http://schemas.openxmlformats.org/officeDocument/2006/relationships/tags" Target="tags/tag45.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D1771D-6377-4AE4-BA04-17B3485905B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9321B0-B60F-4383-BB25-D4D642A9BFD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9321B0-B60F-4383-BB25-D4D642A9BFD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9321B0-B60F-4383-BB25-D4D642A9BFD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9321B0-B60F-4383-BB25-D4D642A9BFD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9321B0-B60F-4383-BB25-D4D642A9BFD9}"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9321B0-B60F-4383-BB25-D4D642A9BFD9}"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9321B0-B60F-4383-BB25-D4D642A9BFD9}"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9321B0-B60F-4383-BB25-D4D642A9BFD9}"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9321B0-B60F-4383-BB25-D4D642A9BFD9}"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9321B0-B60F-4383-BB25-D4D642A9BFD9}"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9321B0-B60F-4383-BB25-D4D642A9BFD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www.1ppt.com/xiazai/"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BDAECD6-3780-4B52-9807-112EBA692FE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F16E95C-51FA-4932-BCEC-906BF5ED079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BDAECD6-3780-4B52-9807-112EBA692FE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F16E95C-51FA-4932-BCEC-906BF5ED079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DBDAECD6-3780-4B52-9807-112EBA692FE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F16E95C-51FA-4932-BCEC-906BF5ED079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BDAECD6-3780-4B52-9807-112EBA692FE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F16E95C-51FA-4932-BCEC-906BF5ED079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BDAECD6-3780-4B52-9807-112EBA692FE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F16E95C-51FA-4932-BCEC-906BF5ED079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BDAECD6-3780-4B52-9807-112EBA692FE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F16E95C-51FA-4932-BCEC-906BF5ED079A}" type="slidenum">
              <a:rPr lang="zh-CN" altLang="en-US" smtClean="0"/>
            </a:fld>
            <a:endParaRPr lang="zh-CN" altLang="en-US"/>
          </a:p>
        </p:txBody>
      </p:sp>
      <p:sp>
        <p:nvSpPr>
          <p:cNvPr id="11" name="TextBox 10"/>
          <p:cNvSpPr txBox="1"/>
          <p:nvPr userDrawn="1"/>
        </p:nvSpPr>
        <p:spPr>
          <a:xfrm>
            <a:off x="1602904" y="6739570"/>
            <a:ext cx="1224136" cy="118430"/>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prstClr val="black"/>
                </a:solidFill>
                <a:effectLst/>
                <a:uLnTx/>
                <a:uFillTx/>
                <a:hlinkClick r:id="rId2"/>
              </a:rPr>
              <a:t>PPT</a:t>
            </a:r>
            <a:r>
              <a:rPr kumimoji="0" lang="zh-CN" altLang="en-US" sz="100" b="0" i="0" u="none" strike="noStrike" kern="0" cap="none" spc="0" normalizeH="0" baseline="0" noProof="0" dirty="0" smtClean="0">
                <a:ln>
                  <a:noFill/>
                </a:ln>
                <a:solidFill>
                  <a:prstClr val="black"/>
                </a:solidFill>
                <a:effectLst/>
                <a:uLnTx/>
                <a:uFillTx/>
                <a:hlinkClick r:id="rId2"/>
              </a:rPr>
              <a:t>下载</a:t>
            </a:r>
            <a:r>
              <a:rPr kumimoji="0" lang="zh-CN" altLang="en-US" sz="100" b="0" i="0" u="none" strike="noStrike" kern="0" cap="none" spc="0" normalizeH="0" baseline="0" noProof="0" dirty="0" smtClean="0">
                <a:ln>
                  <a:noFill/>
                </a:ln>
                <a:solidFill>
                  <a:prstClr val="black"/>
                </a:solidFill>
                <a:effectLst/>
                <a:uLnTx/>
                <a:uFillTx/>
              </a:rPr>
              <a:t> </a:t>
            </a:r>
            <a:r>
              <a:rPr kumimoji="0" lang="en-US" altLang="zh-CN" sz="100" b="0" i="0" u="none" strike="noStrike" kern="0" cap="none" spc="0" normalizeH="0" baseline="0" noProof="0" dirty="0" smtClean="0">
                <a:ln>
                  <a:noFill/>
                </a:ln>
                <a:solidFill>
                  <a:prstClr val="black"/>
                </a:solidFill>
                <a:effectLst/>
                <a:uLnTx/>
                <a:uFillTx/>
              </a:rPr>
              <a:t>http://www.1ppt.com/xiazai/</a:t>
            </a:r>
            <a:endParaRPr kumimoji="0" lang="en-US" altLang="zh-CN" sz="1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BDAECD6-3780-4B52-9807-112EBA692FE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F16E95C-51FA-4932-BCEC-906BF5ED079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BDAECD6-3780-4B52-9807-112EBA692FE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F16E95C-51FA-4932-BCEC-906BF5ED079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DBDAECD6-3780-4B52-9807-112EBA692FE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F16E95C-51FA-4932-BCEC-906BF5ED079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DBDAECD6-3780-4B52-9807-112EBA692FE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F16E95C-51FA-4932-BCEC-906BF5ED079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BDAECD6-3780-4B52-9807-112EBA692FE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F16E95C-51FA-4932-BCEC-906BF5ED079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BDAECD6-3780-4B52-9807-112EBA692FE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F16E95C-51FA-4932-BCEC-906BF5ED079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DAECD6-3780-4B52-9807-112EBA692FE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16E95C-51FA-4932-BCEC-906BF5ED079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image" Target="../media/image4.jpeg"/><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image" Target="../media/image2.png"/><Relationship Id="rId14" Type="http://schemas.openxmlformats.org/officeDocument/2006/relationships/notesSlide" Target="../notesSlides/notesSlide3.xml"/><Relationship Id="rId13" Type="http://schemas.openxmlformats.org/officeDocument/2006/relationships/slideLayout" Target="../slideLayouts/slideLayout2.xml"/><Relationship Id="rId12" Type="http://schemas.openxmlformats.org/officeDocument/2006/relationships/tags" Target="../tags/tag13.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tags" Target="../tags/tag14.xml"/><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2.xml"/><Relationship Id="rId7" Type="http://schemas.openxmlformats.org/officeDocument/2006/relationships/image" Target="../media/image12.jpeg"/><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9" Type="http://schemas.openxmlformats.org/officeDocument/2006/relationships/tags" Target="../tags/tag22.xml"/><Relationship Id="rId8" Type="http://schemas.openxmlformats.org/officeDocument/2006/relationships/tags" Target="../tags/tag21.xml"/><Relationship Id="rId7" Type="http://schemas.openxmlformats.org/officeDocument/2006/relationships/tags" Target="../tags/tag20.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7" Type="http://schemas.openxmlformats.org/officeDocument/2006/relationships/notesSlide" Target="../notesSlides/notesSlide6.xml"/><Relationship Id="rId16" Type="http://schemas.openxmlformats.org/officeDocument/2006/relationships/slideLayout" Target="../slideLayouts/slideLayout2.xml"/><Relationship Id="rId15" Type="http://schemas.openxmlformats.org/officeDocument/2006/relationships/image" Target="../media/image13.jpeg"/><Relationship Id="rId14" Type="http://schemas.openxmlformats.org/officeDocument/2006/relationships/tags" Target="../tags/tag27.xml"/><Relationship Id="rId13" Type="http://schemas.openxmlformats.org/officeDocument/2006/relationships/tags" Target="../tags/tag26.xml"/><Relationship Id="rId12" Type="http://schemas.openxmlformats.org/officeDocument/2006/relationships/tags" Target="../tags/tag25.xml"/><Relationship Id="rId11" Type="http://schemas.openxmlformats.org/officeDocument/2006/relationships/tags" Target="../tags/tag24.xml"/><Relationship Id="rId10" Type="http://schemas.openxmlformats.org/officeDocument/2006/relationships/tags" Target="../tags/tag23.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xml"/><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9" Type="http://schemas.openxmlformats.org/officeDocument/2006/relationships/tags" Target="../tags/tag34.xml"/><Relationship Id="rId8" Type="http://schemas.openxmlformats.org/officeDocument/2006/relationships/tags" Target="../tags/tag33.xml"/><Relationship Id="rId7" Type="http://schemas.openxmlformats.org/officeDocument/2006/relationships/tags" Target="../tags/tag32.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3" Type="http://schemas.openxmlformats.org/officeDocument/2006/relationships/image" Target="../media/image16.png"/><Relationship Id="rId2" Type="http://schemas.openxmlformats.org/officeDocument/2006/relationships/tags" Target="../tags/tag28.xml"/><Relationship Id="rId12" Type="http://schemas.openxmlformats.org/officeDocument/2006/relationships/notesSlide" Target="../notesSlides/notesSlide8.xml"/><Relationship Id="rId11" Type="http://schemas.openxmlformats.org/officeDocument/2006/relationships/slideLayout" Target="../slideLayouts/slideLayout2.xml"/><Relationship Id="rId10" Type="http://schemas.openxmlformats.org/officeDocument/2006/relationships/image" Target="../media/image17.jpe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9" Type="http://schemas.openxmlformats.org/officeDocument/2006/relationships/tags" Target="../tags/tag42.xml"/><Relationship Id="rId8" Type="http://schemas.openxmlformats.org/officeDocument/2006/relationships/tags" Target="../tags/tag41.xml"/><Relationship Id="rId7" Type="http://schemas.openxmlformats.org/officeDocument/2006/relationships/tags" Target="../tags/tag40.xml"/><Relationship Id="rId6" Type="http://schemas.openxmlformats.org/officeDocument/2006/relationships/tags" Target="../tags/tag39.xml"/><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4" Type="http://schemas.openxmlformats.org/officeDocument/2006/relationships/notesSlide" Target="../notesSlides/notesSlide9.xml"/><Relationship Id="rId13" Type="http://schemas.openxmlformats.org/officeDocument/2006/relationships/slideLayout" Target="../slideLayouts/slideLayout2.xml"/><Relationship Id="rId12" Type="http://schemas.openxmlformats.org/officeDocument/2006/relationships/image" Target="../media/image18.jpeg"/><Relationship Id="rId11" Type="http://schemas.openxmlformats.org/officeDocument/2006/relationships/tags" Target="../tags/tag44.xml"/><Relationship Id="rId10" Type="http://schemas.openxmlformats.org/officeDocument/2006/relationships/tags" Target="../tags/tag43.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055" y="0"/>
            <a:ext cx="12189889" cy="6858000"/>
          </a:xfrm>
          <a:prstGeom prst="rect">
            <a:avLst/>
          </a:prstGeom>
        </p:spPr>
      </p:pic>
      <p:grpSp>
        <p:nvGrpSpPr>
          <p:cNvPr id="2" name="组合 1"/>
          <p:cNvGrpSpPr/>
          <p:nvPr/>
        </p:nvGrpSpPr>
        <p:grpSpPr>
          <a:xfrm>
            <a:off x="254643" y="1783080"/>
            <a:ext cx="11772260" cy="4364898"/>
            <a:chOff x="254643" y="1783080"/>
            <a:chExt cx="11772260" cy="4364898"/>
          </a:xfrm>
        </p:grpSpPr>
        <p:sp>
          <p:nvSpPr>
            <p:cNvPr id="5" name="矩形 4"/>
            <p:cNvSpPr/>
            <p:nvPr/>
          </p:nvSpPr>
          <p:spPr>
            <a:xfrm>
              <a:off x="254643" y="1783080"/>
              <a:ext cx="11644132" cy="3291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pic>
          <p:nvPicPr>
            <p:cNvPr id="21" name="Picture 15"/>
            <p:cNvPicPr>
              <a:picLocks noChangeAspect="1"/>
            </p:cNvPicPr>
            <p:nvPr/>
          </p:nvPicPr>
          <p:blipFill>
            <a:blip r:embed="rId2"/>
            <a:stretch>
              <a:fillRect/>
            </a:stretch>
          </p:blipFill>
          <p:spPr>
            <a:xfrm rot="5400000" flipH="1">
              <a:off x="5604244" y="-274681"/>
              <a:ext cx="1073059" cy="11772259"/>
            </a:xfrm>
            <a:prstGeom prst="rect">
              <a:avLst/>
            </a:prstGeom>
            <a:ln>
              <a:noFill/>
            </a:ln>
          </p:spPr>
        </p:pic>
      </p:grpSp>
      <p:sp>
        <p:nvSpPr>
          <p:cNvPr id="6" name="TextBox 143"/>
          <p:cNvSpPr txBox="1"/>
          <p:nvPr/>
        </p:nvSpPr>
        <p:spPr>
          <a:xfrm>
            <a:off x="1393370" y="2718275"/>
            <a:ext cx="9348119" cy="132207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8000" b="1" spc="600" dirty="0">
                <a:ln w="6350">
                  <a:noFill/>
                </a:ln>
                <a:solidFill>
                  <a:prstClr val="black">
                    <a:lumMod val="95000"/>
                    <a:lumOff val="5000"/>
                  </a:prstClr>
                </a:solidFill>
                <a:cs typeface="+mn-ea"/>
                <a:sym typeface="+mn-lt"/>
              </a:rPr>
              <a:t>甲带式给煤机</a:t>
            </a:r>
            <a:endParaRPr lang="zh-CN" altLang="en-US" sz="8000" b="1" spc="600" dirty="0">
              <a:ln w="6350">
                <a:noFill/>
              </a:ln>
              <a:solidFill>
                <a:prstClr val="black">
                  <a:lumMod val="95000"/>
                  <a:lumOff val="5000"/>
                </a:prstClr>
              </a:solidFill>
              <a:cs typeface="+mn-ea"/>
              <a:sym typeface="+mn-lt"/>
            </a:endParaRPr>
          </a:p>
        </p:txBody>
      </p:sp>
      <p:grpSp>
        <p:nvGrpSpPr>
          <p:cNvPr id="7" name="组合 6"/>
          <p:cNvGrpSpPr/>
          <p:nvPr/>
        </p:nvGrpSpPr>
        <p:grpSpPr>
          <a:xfrm>
            <a:off x="3898831" y="4542191"/>
            <a:ext cx="292463" cy="292463"/>
            <a:chOff x="801291" y="3535885"/>
            <a:chExt cx="219347" cy="219347"/>
          </a:xfrm>
        </p:grpSpPr>
        <p:sp>
          <p:nvSpPr>
            <p:cNvPr id="8" name="Oval 10"/>
            <p:cNvSpPr>
              <a:spLocks noChangeArrowheads="1"/>
            </p:cNvSpPr>
            <p:nvPr/>
          </p:nvSpPr>
          <p:spPr bwMode="auto">
            <a:xfrm>
              <a:off x="801291" y="3535885"/>
              <a:ext cx="219347" cy="219347"/>
            </a:xfrm>
            <a:prstGeom prst="ellipse">
              <a:avLst/>
            </a:prstGeom>
            <a:solidFill>
              <a:srgbClr val="E56BA5"/>
            </a:solidFill>
            <a:ln>
              <a:noFill/>
            </a:ln>
            <a:effectLst/>
            <a:extLst>
              <a:ext uri="{91240B29-F687-4F45-9708-019B960494DF}">
                <a14:hiddenLine xmlns:a14="http://schemas.microsoft.com/office/drawing/2010/main" w="6350">
                  <a:solidFill>
                    <a:srgbClr val="CBAB89"/>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065" b="0" i="0" u="none" strike="noStrike" kern="1200" cap="none" spc="0" normalizeH="0" baseline="0" noProof="0" dirty="0">
                <a:ln>
                  <a:noFill/>
                </a:ln>
                <a:solidFill>
                  <a:prstClr val="black">
                    <a:lumMod val="95000"/>
                    <a:lumOff val="5000"/>
                  </a:prstClr>
                </a:solidFill>
                <a:effectLst/>
                <a:uLnTx/>
                <a:uFillTx/>
                <a:cs typeface="+mn-ea"/>
                <a:sym typeface="+mn-lt"/>
              </a:endParaRPr>
            </a:p>
          </p:txBody>
        </p:sp>
        <p:grpSp>
          <p:nvGrpSpPr>
            <p:cNvPr id="9" name="组合 8"/>
            <p:cNvGrpSpPr/>
            <p:nvPr/>
          </p:nvGrpSpPr>
          <p:grpSpPr>
            <a:xfrm>
              <a:off x="860980" y="3583766"/>
              <a:ext cx="100336" cy="114060"/>
              <a:chOff x="860980" y="3583766"/>
              <a:chExt cx="100336" cy="114060"/>
            </a:xfrm>
          </p:grpSpPr>
          <p:sp>
            <p:nvSpPr>
              <p:cNvPr id="10" name="Freeform 12"/>
              <p:cNvSpPr>
                <a:spLocks noEditPoints="1"/>
              </p:cNvSpPr>
              <p:nvPr/>
            </p:nvSpPr>
            <p:spPr bwMode="auto">
              <a:xfrm>
                <a:off x="884050" y="3583766"/>
                <a:ext cx="53830" cy="53740"/>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31 w 62"/>
                  <a:gd name="T11" fmla="*/ 11 h 62"/>
                  <a:gd name="T12" fmla="*/ 11 w 62"/>
                  <a:gd name="T13" fmla="*/ 31 h 62"/>
                  <a:gd name="T14" fmla="*/ 31 w 62"/>
                  <a:gd name="T15" fmla="*/ 51 h 62"/>
                  <a:gd name="T16" fmla="*/ 51 w 62"/>
                  <a:gd name="T17" fmla="*/ 31 h 62"/>
                  <a:gd name="T18" fmla="*/ 31 w 62"/>
                  <a:gd name="T1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11"/>
                    </a:moveTo>
                    <a:cubicBezTo>
                      <a:pt x="20" y="11"/>
                      <a:pt x="11" y="20"/>
                      <a:pt x="11" y="31"/>
                    </a:cubicBezTo>
                    <a:cubicBezTo>
                      <a:pt x="11" y="42"/>
                      <a:pt x="20" y="51"/>
                      <a:pt x="31" y="51"/>
                    </a:cubicBezTo>
                    <a:cubicBezTo>
                      <a:pt x="42" y="51"/>
                      <a:pt x="51" y="42"/>
                      <a:pt x="51" y="31"/>
                    </a:cubicBezTo>
                    <a:cubicBezTo>
                      <a:pt x="51" y="20"/>
                      <a:pt x="42" y="11"/>
                      <a:pt x="31" y="11"/>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dist" defTabSz="914400" rtl="0" eaLnBrk="1" fontAlgn="auto" latinLnBrk="0" hangingPunct="1">
                  <a:lnSpc>
                    <a:spcPct val="100000"/>
                  </a:lnSpc>
                  <a:spcBef>
                    <a:spcPts val="0"/>
                  </a:spcBef>
                  <a:spcAft>
                    <a:spcPts val="0"/>
                  </a:spcAft>
                  <a:buClrTx/>
                  <a:buSzTx/>
                  <a:buFontTx/>
                  <a:buNone/>
                  <a:defRPr/>
                </a:pPr>
                <a:endParaRPr kumimoji="0" lang="zh-CN" altLang="en-US" sz="2135" b="0" i="0" u="none" strike="noStrike" kern="1200" cap="none" spc="0" normalizeH="0" baseline="0" noProof="0">
                  <a:ln>
                    <a:noFill/>
                  </a:ln>
                  <a:solidFill>
                    <a:prstClr val="black">
                      <a:lumMod val="95000"/>
                      <a:lumOff val="5000"/>
                    </a:prstClr>
                  </a:solidFill>
                  <a:effectLst/>
                  <a:uLnTx/>
                  <a:uFillTx/>
                  <a:cs typeface="+mn-ea"/>
                  <a:sym typeface="+mn-lt"/>
                </a:endParaRPr>
              </a:p>
            </p:txBody>
          </p:sp>
          <p:sp>
            <p:nvSpPr>
              <p:cNvPr id="11" name="Freeform 13"/>
              <p:cNvSpPr/>
              <p:nvPr/>
            </p:nvSpPr>
            <p:spPr bwMode="auto">
              <a:xfrm>
                <a:off x="860980" y="3643355"/>
                <a:ext cx="100336" cy="54471"/>
              </a:xfrm>
              <a:custGeom>
                <a:avLst/>
                <a:gdLst>
                  <a:gd name="T0" fmla="*/ 111 w 116"/>
                  <a:gd name="T1" fmla="*/ 63 h 63"/>
                  <a:gd name="T2" fmla="*/ 105 w 116"/>
                  <a:gd name="T3" fmla="*/ 58 h 63"/>
                  <a:gd name="T4" fmla="*/ 58 w 116"/>
                  <a:gd name="T5" fmla="*/ 11 h 63"/>
                  <a:gd name="T6" fmla="*/ 11 w 116"/>
                  <a:gd name="T7" fmla="*/ 58 h 63"/>
                  <a:gd name="T8" fmla="*/ 6 w 116"/>
                  <a:gd name="T9" fmla="*/ 63 h 63"/>
                  <a:gd name="T10" fmla="*/ 0 w 116"/>
                  <a:gd name="T11" fmla="*/ 58 h 63"/>
                  <a:gd name="T12" fmla="*/ 58 w 116"/>
                  <a:gd name="T13" fmla="*/ 0 h 63"/>
                  <a:gd name="T14" fmla="*/ 116 w 116"/>
                  <a:gd name="T15" fmla="*/ 58 h 63"/>
                  <a:gd name="T16" fmla="*/ 111 w 116"/>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63">
                    <a:moveTo>
                      <a:pt x="111" y="63"/>
                    </a:moveTo>
                    <a:cubicBezTo>
                      <a:pt x="108" y="63"/>
                      <a:pt x="105" y="61"/>
                      <a:pt x="105" y="58"/>
                    </a:cubicBezTo>
                    <a:cubicBezTo>
                      <a:pt x="105" y="32"/>
                      <a:pt x="84" y="11"/>
                      <a:pt x="58" y="11"/>
                    </a:cubicBezTo>
                    <a:cubicBezTo>
                      <a:pt x="32" y="11"/>
                      <a:pt x="11" y="32"/>
                      <a:pt x="11" y="58"/>
                    </a:cubicBezTo>
                    <a:cubicBezTo>
                      <a:pt x="11" y="61"/>
                      <a:pt x="9" y="63"/>
                      <a:pt x="6" y="63"/>
                    </a:cubicBezTo>
                    <a:cubicBezTo>
                      <a:pt x="3" y="63"/>
                      <a:pt x="0" y="61"/>
                      <a:pt x="0" y="58"/>
                    </a:cubicBezTo>
                    <a:cubicBezTo>
                      <a:pt x="0" y="26"/>
                      <a:pt x="26" y="0"/>
                      <a:pt x="58" y="0"/>
                    </a:cubicBezTo>
                    <a:cubicBezTo>
                      <a:pt x="90" y="0"/>
                      <a:pt x="116" y="26"/>
                      <a:pt x="116" y="58"/>
                    </a:cubicBezTo>
                    <a:cubicBezTo>
                      <a:pt x="116" y="61"/>
                      <a:pt x="114" y="63"/>
                      <a:pt x="111" y="63"/>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dist" defTabSz="914400" rtl="0" eaLnBrk="1" fontAlgn="auto" latinLnBrk="0" hangingPunct="1">
                  <a:lnSpc>
                    <a:spcPct val="100000"/>
                  </a:lnSpc>
                  <a:spcBef>
                    <a:spcPts val="0"/>
                  </a:spcBef>
                  <a:spcAft>
                    <a:spcPts val="0"/>
                  </a:spcAft>
                  <a:buClrTx/>
                  <a:buSzTx/>
                  <a:buFontTx/>
                  <a:buNone/>
                  <a:defRPr/>
                </a:pPr>
                <a:endParaRPr kumimoji="0" lang="zh-CN" altLang="en-US" sz="2135" b="0" i="0" u="none" strike="noStrike" kern="1200" cap="none" spc="0" normalizeH="0" baseline="0" noProof="0">
                  <a:ln>
                    <a:noFill/>
                  </a:ln>
                  <a:solidFill>
                    <a:prstClr val="black">
                      <a:lumMod val="95000"/>
                      <a:lumOff val="5000"/>
                    </a:prstClr>
                  </a:solidFill>
                  <a:effectLst/>
                  <a:uLnTx/>
                  <a:uFillTx/>
                  <a:cs typeface="+mn-ea"/>
                  <a:sym typeface="+mn-lt"/>
                </a:endParaRPr>
              </a:p>
            </p:txBody>
          </p:sp>
        </p:grpSp>
      </p:grpSp>
      <p:grpSp>
        <p:nvGrpSpPr>
          <p:cNvPr id="12" name="Group 14"/>
          <p:cNvGrpSpPr/>
          <p:nvPr/>
        </p:nvGrpSpPr>
        <p:grpSpPr bwMode="auto">
          <a:xfrm>
            <a:off x="6834847" y="4542191"/>
            <a:ext cx="292463" cy="292463"/>
            <a:chOff x="4248" y="3024"/>
            <a:chExt cx="600" cy="599"/>
          </a:xfrm>
        </p:grpSpPr>
        <p:sp>
          <p:nvSpPr>
            <p:cNvPr id="13" name="Oval 15"/>
            <p:cNvSpPr>
              <a:spLocks noChangeArrowheads="1"/>
            </p:cNvSpPr>
            <p:nvPr/>
          </p:nvSpPr>
          <p:spPr bwMode="auto">
            <a:xfrm>
              <a:off x="4248" y="3024"/>
              <a:ext cx="600" cy="599"/>
            </a:xfrm>
            <a:prstGeom prst="ellipse">
              <a:avLst/>
            </a:prstGeom>
            <a:solidFill>
              <a:srgbClr val="8989B5"/>
            </a:solidFill>
            <a:ln>
              <a:noFill/>
            </a:ln>
            <a:effectLst/>
            <a:extLst>
              <a:ext uri="{91240B29-F687-4F45-9708-019B960494DF}">
                <a14:hiddenLine xmlns:a14="http://schemas.microsoft.com/office/drawing/2010/main" w="6350">
                  <a:solidFill>
                    <a:srgbClr val="CBAB89"/>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065" b="0" i="0" u="none" strike="noStrike" kern="1200" cap="none" spc="0" normalizeH="0" baseline="0" noProof="0" dirty="0">
                <a:ln>
                  <a:noFill/>
                </a:ln>
                <a:solidFill>
                  <a:prstClr val="black">
                    <a:lumMod val="95000"/>
                    <a:lumOff val="5000"/>
                  </a:prstClr>
                </a:solidFill>
                <a:effectLst/>
                <a:uLnTx/>
                <a:uFillTx/>
                <a:cs typeface="+mn-ea"/>
                <a:sym typeface="+mn-lt"/>
              </a:endParaRPr>
            </a:p>
          </p:txBody>
        </p:sp>
        <p:grpSp>
          <p:nvGrpSpPr>
            <p:cNvPr id="14" name="Group 16"/>
            <p:cNvGrpSpPr/>
            <p:nvPr/>
          </p:nvGrpSpPr>
          <p:grpSpPr bwMode="auto">
            <a:xfrm>
              <a:off x="4441" y="3144"/>
              <a:ext cx="215" cy="345"/>
              <a:chOff x="4441" y="3144"/>
              <a:chExt cx="215" cy="345"/>
            </a:xfrm>
          </p:grpSpPr>
          <p:sp>
            <p:nvSpPr>
              <p:cNvPr id="15" name="Freeform 17"/>
              <p:cNvSpPr>
                <a:spLocks noEditPoints="1"/>
              </p:cNvSpPr>
              <p:nvPr/>
            </p:nvSpPr>
            <p:spPr bwMode="auto">
              <a:xfrm>
                <a:off x="4474" y="3144"/>
                <a:ext cx="149" cy="253"/>
              </a:xfrm>
              <a:custGeom>
                <a:avLst/>
                <a:gdLst>
                  <a:gd name="T0" fmla="*/ 31 w 63"/>
                  <a:gd name="T1" fmla="*/ 107 h 107"/>
                  <a:gd name="T2" fmla="*/ 63 w 63"/>
                  <a:gd name="T3" fmla="*/ 78 h 107"/>
                  <a:gd name="T4" fmla="*/ 63 w 63"/>
                  <a:gd name="T5" fmla="*/ 29 h 107"/>
                  <a:gd name="T6" fmla="*/ 31 w 63"/>
                  <a:gd name="T7" fmla="*/ 0 h 107"/>
                  <a:gd name="T8" fmla="*/ 0 w 63"/>
                  <a:gd name="T9" fmla="*/ 29 h 107"/>
                  <a:gd name="T10" fmla="*/ 0 w 63"/>
                  <a:gd name="T11" fmla="*/ 78 h 107"/>
                  <a:gd name="T12" fmla="*/ 31 w 63"/>
                  <a:gd name="T13" fmla="*/ 107 h 107"/>
                  <a:gd name="T14" fmla="*/ 10 w 63"/>
                  <a:gd name="T15" fmla="*/ 29 h 107"/>
                  <a:gd name="T16" fmla="*/ 31 w 63"/>
                  <a:gd name="T17" fmla="*/ 10 h 107"/>
                  <a:gd name="T18" fmla="*/ 53 w 63"/>
                  <a:gd name="T19" fmla="*/ 29 h 107"/>
                  <a:gd name="T20" fmla="*/ 53 w 63"/>
                  <a:gd name="T21" fmla="*/ 78 h 107"/>
                  <a:gd name="T22" fmla="*/ 31 w 63"/>
                  <a:gd name="T23" fmla="*/ 97 h 107"/>
                  <a:gd name="T24" fmla="*/ 10 w 63"/>
                  <a:gd name="T25" fmla="*/ 78 h 107"/>
                  <a:gd name="T26" fmla="*/ 10 w 63"/>
                  <a:gd name="T27" fmla="*/ 2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 h="107">
                    <a:moveTo>
                      <a:pt x="31" y="107"/>
                    </a:moveTo>
                    <a:cubicBezTo>
                      <a:pt x="49" y="107"/>
                      <a:pt x="63" y="94"/>
                      <a:pt x="63" y="78"/>
                    </a:cubicBezTo>
                    <a:cubicBezTo>
                      <a:pt x="63" y="29"/>
                      <a:pt x="63" y="29"/>
                      <a:pt x="63" y="29"/>
                    </a:cubicBezTo>
                    <a:cubicBezTo>
                      <a:pt x="63" y="13"/>
                      <a:pt x="49" y="0"/>
                      <a:pt x="31" y="0"/>
                    </a:cubicBezTo>
                    <a:cubicBezTo>
                      <a:pt x="14" y="0"/>
                      <a:pt x="0" y="13"/>
                      <a:pt x="0" y="29"/>
                    </a:cubicBezTo>
                    <a:cubicBezTo>
                      <a:pt x="0" y="78"/>
                      <a:pt x="0" y="78"/>
                      <a:pt x="0" y="78"/>
                    </a:cubicBezTo>
                    <a:cubicBezTo>
                      <a:pt x="0" y="94"/>
                      <a:pt x="14" y="107"/>
                      <a:pt x="31" y="107"/>
                    </a:cubicBezTo>
                    <a:close/>
                    <a:moveTo>
                      <a:pt x="10" y="29"/>
                    </a:moveTo>
                    <a:cubicBezTo>
                      <a:pt x="10" y="18"/>
                      <a:pt x="19" y="10"/>
                      <a:pt x="31" y="10"/>
                    </a:cubicBezTo>
                    <a:cubicBezTo>
                      <a:pt x="43" y="10"/>
                      <a:pt x="53" y="18"/>
                      <a:pt x="53" y="29"/>
                    </a:cubicBezTo>
                    <a:cubicBezTo>
                      <a:pt x="53" y="78"/>
                      <a:pt x="53" y="78"/>
                      <a:pt x="53" y="78"/>
                    </a:cubicBezTo>
                    <a:cubicBezTo>
                      <a:pt x="53" y="88"/>
                      <a:pt x="43" y="97"/>
                      <a:pt x="31" y="97"/>
                    </a:cubicBezTo>
                    <a:cubicBezTo>
                      <a:pt x="19" y="97"/>
                      <a:pt x="10" y="88"/>
                      <a:pt x="10" y="78"/>
                    </a:cubicBezTo>
                    <a:lnTo>
                      <a:pt x="10" y="29"/>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dist" defTabSz="914400" rtl="0" eaLnBrk="1" fontAlgn="auto" latinLnBrk="0" hangingPunct="1">
                  <a:lnSpc>
                    <a:spcPct val="100000"/>
                  </a:lnSpc>
                  <a:spcBef>
                    <a:spcPts val="0"/>
                  </a:spcBef>
                  <a:spcAft>
                    <a:spcPts val="0"/>
                  </a:spcAft>
                  <a:buClrTx/>
                  <a:buSzTx/>
                  <a:buFontTx/>
                  <a:buNone/>
                  <a:defRPr/>
                </a:pPr>
                <a:endParaRPr kumimoji="0" lang="zh-CN" altLang="en-US" sz="2135" b="0" i="0" u="none" strike="noStrike" kern="1200" cap="none" spc="0" normalizeH="0" baseline="0" noProof="0">
                  <a:ln>
                    <a:noFill/>
                  </a:ln>
                  <a:solidFill>
                    <a:prstClr val="black">
                      <a:lumMod val="95000"/>
                      <a:lumOff val="5000"/>
                    </a:prstClr>
                  </a:solidFill>
                  <a:effectLst/>
                  <a:uLnTx/>
                  <a:uFillTx/>
                  <a:cs typeface="+mn-ea"/>
                  <a:sym typeface="+mn-lt"/>
                </a:endParaRPr>
              </a:p>
            </p:txBody>
          </p:sp>
          <p:sp>
            <p:nvSpPr>
              <p:cNvPr id="16" name="Freeform 18"/>
              <p:cNvSpPr/>
              <p:nvPr/>
            </p:nvSpPr>
            <p:spPr bwMode="auto">
              <a:xfrm>
                <a:off x="4441" y="3267"/>
                <a:ext cx="215" cy="222"/>
              </a:xfrm>
              <a:custGeom>
                <a:avLst/>
                <a:gdLst>
                  <a:gd name="T0" fmla="*/ 86 w 91"/>
                  <a:gd name="T1" fmla="*/ 0 h 94"/>
                  <a:gd name="T2" fmla="*/ 81 w 91"/>
                  <a:gd name="T3" fmla="*/ 5 h 94"/>
                  <a:gd name="T4" fmla="*/ 81 w 91"/>
                  <a:gd name="T5" fmla="*/ 28 h 94"/>
                  <a:gd name="T6" fmla="*/ 45 w 91"/>
                  <a:gd name="T7" fmla="*/ 59 h 94"/>
                  <a:gd name="T8" fmla="*/ 10 w 91"/>
                  <a:gd name="T9" fmla="*/ 28 h 94"/>
                  <a:gd name="T10" fmla="*/ 10 w 91"/>
                  <a:gd name="T11" fmla="*/ 5 h 94"/>
                  <a:gd name="T12" fmla="*/ 5 w 91"/>
                  <a:gd name="T13" fmla="*/ 0 h 94"/>
                  <a:gd name="T14" fmla="*/ 0 w 91"/>
                  <a:gd name="T15" fmla="*/ 5 h 94"/>
                  <a:gd name="T16" fmla="*/ 0 w 91"/>
                  <a:gd name="T17" fmla="*/ 28 h 94"/>
                  <a:gd name="T18" fmla="*/ 40 w 91"/>
                  <a:gd name="T19" fmla="*/ 69 h 94"/>
                  <a:gd name="T20" fmla="*/ 40 w 91"/>
                  <a:gd name="T21" fmla="*/ 84 h 94"/>
                  <a:gd name="T22" fmla="*/ 20 w 91"/>
                  <a:gd name="T23" fmla="*/ 84 h 94"/>
                  <a:gd name="T24" fmla="*/ 15 w 91"/>
                  <a:gd name="T25" fmla="*/ 89 h 94"/>
                  <a:gd name="T26" fmla="*/ 20 w 91"/>
                  <a:gd name="T27" fmla="*/ 94 h 94"/>
                  <a:gd name="T28" fmla="*/ 70 w 91"/>
                  <a:gd name="T29" fmla="*/ 94 h 94"/>
                  <a:gd name="T30" fmla="*/ 75 w 91"/>
                  <a:gd name="T31" fmla="*/ 89 h 94"/>
                  <a:gd name="T32" fmla="*/ 70 w 91"/>
                  <a:gd name="T33" fmla="*/ 84 h 94"/>
                  <a:gd name="T34" fmla="*/ 50 w 91"/>
                  <a:gd name="T35" fmla="*/ 84 h 94"/>
                  <a:gd name="T36" fmla="*/ 50 w 91"/>
                  <a:gd name="T37" fmla="*/ 69 h 94"/>
                  <a:gd name="T38" fmla="*/ 91 w 91"/>
                  <a:gd name="T39" fmla="*/ 28 h 94"/>
                  <a:gd name="T40" fmla="*/ 91 w 91"/>
                  <a:gd name="T41" fmla="*/ 5 h 94"/>
                  <a:gd name="T42" fmla="*/ 86 w 91"/>
                  <a:gd name="T43"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94">
                    <a:moveTo>
                      <a:pt x="86" y="0"/>
                    </a:moveTo>
                    <a:cubicBezTo>
                      <a:pt x="83" y="0"/>
                      <a:pt x="81" y="3"/>
                      <a:pt x="81" y="5"/>
                    </a:cubicBezTo>
                    <a:cubicBezTo>
                      <a:pt x="81" y="28"/>
                      <a:pt x="81" y="28"/>
                      <a:pt x="81" y="28"/>
                    </a:cubicBezTo>
                    <a:cubicBezTo>
                      <a:pt x="81" y="45"/>
                      <a:pt x="65" y="59"/>
                      <a:pt x="45" y="59"/>
                    </a:cubicBezTo>
                    <a:cubicBezTo>
                      <a:pt x="26" y="59"/>
                      <a:pt x="10" y="45"/>
                      <a:pt x="10" y="28"/>
                    </a:cubicBezTo>
                    <a:cubicBezTo>
                      <a:pt x="10" y="5"/>
                      <a:pt x="10" y="5"/>
                      <a:pt x="10" y="5"/>
                    </a:cubicBezTo>
                    <a:cubicBezTo>
                      <a:pt x="10" y="2"/>
                      <a:pt x="8" y="0"/>
                      <a:pt x="5" y="0"/>
                    </a:cubicBezTo>
                    <a:cubicBezTo>
                      <a:pt x="2" y="0"/>
                      <a:pt x="0" y="2"/>
                      <a:pt x="0" y="5"/>
                    </a:cubicBezTo>
                    <a:cubicBezTo>
                      <a:pt x="0" y="28"/>
                      <a:pt x="0" y="28"/>
                      <a:pt x="0" y="28"/>
                    </a:cubicBezTo>
                    <a:cubicBezTo>
                      <a:pt x="0" y="49"/>
                      <a:pt x="18" y="67"/>
                      <a:pt x="40" y="69"/>
                    </a:cubicBezTo>
                    <a:cubicBezTo>
                      <a:pt x="40" y="84"/>
                      <a:pt x="40" y="84"/>
                      <a:pt x="40" y="84"/>
                    </a:cubicBezTo>
                    <a:cubicBezTo>
                      <a:pt x="20" y="84"/>
                      <a:pt x="20" y="84"/>
                      <a:pt x="20" y="84"/>
                    </a:cubicBezTo>
                    <a:cubicBezTo>
                      <a:pt x="18" y="84"/>
                      <a:pt x="15" y="86"/>
                      <a:pt x="15" y="89"/>
                    </a:cubicBezTo>
                    <a:cubicBezTo>
                      <a:pt x="15" y="92"/>
                      <a:pt x="18" y="94"/>
                      <a:pt x="20" y="94"/>
                    </a:cubicBezTo>
                    <a:cubicBezTo>
                      <a:pt x="70" y="94"/>
                      <a:pt x="70" y="94"/>
                      <a:pt x="70" y="94"/>
                    </a:cubicBezTo>
                    <a:cubicBezTo>
                      <a:pt x="73" y="94"/>
                      <a:pt x="75" y="92"/>
                      <a:pt x="75" y="89"/>
                    </a:cubicBezTo>
                    <a:cubicBezTo>
                      <a:pt x="75" y="86"/>
                      <a:pt x="73" y="84"/>
                      <a:pt x="70" y="84"/>
                    </a:cubicBezTo>
                    <a:cubicBezTo>
                      <a:pt x="50" y="84"/>
                      <a:pt x="50" y="84"/>
                      <a:pt x="50" y="84"/>
                    </a:cubicBezTo>
                    <a:cubicBezTo>
                      <a:pt x="50" y="69"/>
                      <a:pt x="50" y="69"/>
                      <a:pt x="50" y="69"/>
                    </a:cubicBezTo>
                    <a:cubicBezTo>
                      <a:pt x="73" y="67"/>
                      <a:pt x="91" y="49"/>
                      <a:pt x="91" y="28"/>
                    </a:cubicBezTo>
                    <a:cubicBezTo>
                      <a:pt x="91" y="5"/>
                      <a:pt x="91" y="5"/>
                      <a:pt x="91" y="5"/>
                    </a:cubicBezTo>
                    <a:cubicBezTo>
                      <a:pt x="91" y="3"/>
                      <a:pt x="88" y="0"/>
                      <a:pt x="86" y="0"/>
                    </a:cubicBez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dist" defTabSz="914400" rtl="0" eaLnBrk="1" fontAlgn="auto" latinLnBrk="0" hangingPunct="1">
                  <a:lnSpc>
                    <a:spcPct val="100000"/>
                  </a:lnSpc>
                  <a:spcBef>
                    <a:spcPts val="0"/>
                  </a:spcBef>
                  <a:spcAft>
                    <a:spcPts val="0"/>
                  </a:spcAft>
                  <a:buClrTx/>
                  <a:buSzTx/>
                  <a:buFontTx/>
                  <a:buNone/>
                  <a:defRPr/>
                </a:pPr>
                <a:endParaRPr kumimoji="0" lang="zh-CN" altLang="en-US" sz="2135" b="0" i="0" u="none" strike="noStrike" kern="1200" cap="none" spc="0" normalizeH="0" baseline="0" noProof="0">
                  <a:ln>
                    <a:noFill/>
                  </a:ln>
                  <a:solidFill>
                    <a:prstClr val="black">
                      <a:lumMod val="95000"/>
                      <a:lumOff val="5000"/>
                    </a:prstClr>
                  </a:solidFill>
                  <a:effectLst/>
                  <a:uLnTx/>
                  <a:uFillTx/>
                  <a:cs typeface="+mn-ea"/>
                  <a:sym typeface="+mn-lt"/>
                </a:endParaRPr>
              </a:p>
            </p:txBody>
          </p:sp>
        </p:grpSp>
      </p:grpSp>
      <p:sp>
        <p:nvSpPr>
          <p:cNvPr id="17" name="Text Box 20"/>
          <p:cNvSpPr txBox="1">
            <a:spLocks noChangeArrowheads="1"/>
          </p:cNvSpPr>
          <p:nvPr/>
        </p:nvSpPr>
        <p:spPr bwMode="auto">
          <a:xfrm>
            <a:off x="7152285" y="4497408"/>
            <a:ext cx="1270000" cy="337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95000"/>
                    <a:lumOff val="5000"/>
                  </a:prstClr>
                </a:solidFill>
                <a:effectLst/>
                <a:uLnTx/>
                <a:uFillTx/>
                <a:cs typeface="+mn-ea"/>
                <a:sym typeface="+mn-lt"/>
              </a:rPr>
              <a:t>日期：</a:t>
            </a:r>
            <a:r>
              <a:rPr kumimoji="0" lang="en-US" altLang="zh-CN" sz="1600" b="0" i="0" u="none" strike="noStrike" kern="1200" cap="none" spc="0" normalizeH="0" baseline="0" noProof="0" dirty="0" smtClean="0">
                <a:ln>
                  <a:noFill/>
                </a:ln>
                <a:solidFill>
                  <a:prstClr val="black">
                    <a:lumMod val="95000"/>
                    <a:lumOff val="5000"/>
                  </a:prstClr>
                </a:solidFill>
                <a:effectLst/>
                <a:uLnTx/>
                <a:uFillTx/>
                <a:cs typeface="+mn-ea"/>
                <a:sym typeface="+mn-lt"/>
              </a:rPr>
              <a:t>2024</a:t>
            </a:r>
            <a:endParaRPr kumimoji="0" lang="en-US" altLang="zh-CN" sz="1600" b="0" i="0" u="none" strike="noStrike" kern="1200" cap="none" spc="0" normalizeH="0" baseline="0" noProof="0" dirty="0">
              <a:ln>
                <a:noFill/>
              </a:ln>
              <a:solidFill>
                <a:prstClr val="black">
                  <a:lumMod val="95000"/>
                  <a:lumOff val="5000"/>
                </a:prstClr>
              </a:solidFill>
              <a:effectLst/>
              <a:uLnTx/>
              <a:uFillTx/>
              <a:cs typeface="+mn-ea"/>
              <a:sym typeface="+mn-lt"/>
            </a:endParaRPr>
          </a:p>
        </p:txBody>
      </p:sp>
      <p:sp>
        <p:nvSpPr>
          <p:cNvPr id="18" name="矩形 17"/>
          <p:cNvSpPr/>
          <p:nvPr/>
        </p:nvSpPr>
        <p:spPr>
          <a:xfrm>
            <a:off x="4257784" y="4512091"/>
            <a:ext cx="2194560" cy="337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95000"/>
                    <a:lumOff val="5000"/>
                  </a:prstClr>
                </a:solidFill>
                <a:effectLst/>
                <a:uLnTx/>
                <a:uFillTx/>
                <a:cs typeface="+mn-ea"/>
                <a:sym typeface="+mn-lt"/>
              </a:rPr>
              <a:t>汇报人</a:t>
            </a:r>
            <a:r>
              <a:rPr kumimoji="0" lang="zh-CN" altLang="en-US" sz="1600" b="0" i="0" u="none" strike="noStrike" kern="1200" cap="none" spc="0" normalizeH="0" baseline="0" noProof="0" dirty="0" smtClean="0">
                <a:ln>
                  <a:noFill/>
                </a:ln>
                <a:solidFill>
                  <a:prstClr val="black">
                    <a:lumMod val="95000"/>
                    <a:lumOff val="5000"/>
                  </a:prstClr>
                </a:solidFill>
                <a:effectLst/>
                <a:uLnTx/>
                <a:uFillTx/>
                <a:cs typeface="+mn-ea"/>
                <a:sym typeface="+mn-lt"/>
              </a:rPr>
              <a:t>：</a:t>
            </a:r>
            <a:r>
              <a:rPr kumimoji="0" lang="en-US" sz="1600" b="0" i="0" u="none" strike="noStrike" kern="1200" cap="none" spc="0" normalizeH="0" baseline="0" noProof="0" dirty="0" smtClean="0">
                <a:ln>
                  <a:noFill/>
                </a:ln>
                <a:solidFill>
                  <a:prstClr val="black">
                    <a:lumMod val="95000"/>
                    <a:lumOff val="5000"/>
                  </a:prstClr>
                </a:solidFill>
                <a:effectLst/>
                <a:uLnTx/>
                <a:uFillTx/>
                <a:cs typeface="+mn-ea"/>
                <a:sym typeface="+mn-lt"/>
              </a:rPr>
              <a:t>kuangan002</a:t>
            </a:r>
            <a:endParaRPr kumimoji="0" lang="en-US" sz="1600" b="0" i="0" u="none" strike="noStrike" kern="1200" cap="none" spc="0" normalizeH="0" baseline="0" noProof="0" dirty="0">
              <a:ln>
                <a:noFill/>
              </a:ln>
              <a:solidFill>
                <a:prstClr val="black">
                  <a:lumMod val="95000"/>
                  <a:lumOff val="5000"/>
                </a:prstClr>
              </a:solidFill>
              <a:effectLst/>
              <a:uLnTx/>
              <a:uFillTx/>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75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outVertical)">
                                      <p:cBhvr>
                                        <p:cTn id="13" dur="750"/>
                                        <p:tgtEl>
                                          <p:spTgt spid="6"/>
                                        </p:tgtEl>
                                      </p:cBhvr>
                                    </p:animEffect>
                                  </p:childTnLst>
                                </p:cTn>
                              </p:par>
                            </p:childTnLst>
                          </p:cTn>
                        </p:par>
                        <p:par>
                          <p:cTn id="14" fill="hold">
                            <p:stCondLst>
                              <p:cond delay="2000"/>
                            </p:stCondLst>
                            <p:childTnLst>
                              <p:par>
                                <p:cTn id="15" presetID="2" presetClass="entr" presetSubtype="2"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750" fill="hold"/>
                                        <p:tgtEl>
                                          <p:spTgt spid="7"/>
                                        </p:tgtEl>
                                        <p:attrNameLst>
                                          <p:attrName>ppt_x</p:attrName>
                                        </p:attrNameLst>
                                      </p:cBhvr>
                                      <p:tavLst>
                                        <p:tav tm="0">
                                          <p:val>
                                            <p:strVal val="1+#ppt_w/2"/>
                                          </p:val>
                                        </p:tav>
                                        <p:tav tm="100000">
                                          <p:val>
                                            <p:strVal val="#ppt_x"/>
                                          </p:val>
                                        </p:tav>
                                      </p:tavLst>
                                    </p:anim>
                                    <p:anim calcmode="lin" valueType="num">
                                      <p:cBhvr additive="base">
                                        <p:cTn id="18" dur="750" fill="hold"/>
                                        <p:tgtEl>
                                          <p:spTgt spid="7"/>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750" fill="hold"/>
                                        <p:tgtEl>
                                          <p:spTgt spid="12"/>
                                        </p:tgtEl>
                                        <p:attrNameLst>
                                          <p:attrName>ppt_x</p:attrName>
                                        </p:attrNameLst>
                                      </p:cBhvr>
                                      <p:tavLst>
                                        <p:tav tm="0">
                                          <p:val>
                                            <p:strVal val="1+#ppt_w/2"/>
                                          </p:val>
                                        </p:tav>
                                        <p:tav tm="100000">
                                          <p:val>
                                            <p:strVal val="#ppt_x"/>
                                          </p:val>
                                        </p:tav>
                                      </p:tavLst>
                                    </p:anim>
                                    <p:anim calcmode="lin" valueType="num">
                                      <p:cBhvr additive="base">
                                        <p:cTn id="22" dur="75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750" fill="hold"/>
                                        <p:tgtEl>
                                          <p:spTgt spid="17"/>
                                        </p:tgtEl>
                                        <p:attrNameLst>
                                          <p:attrName>ppt_x</p:attrName>
                                        </p:attrNameLst>
                                      </p:cBhvr>
                                      <p:tavLst>
                                        <p:tav tm="0">
                                          <p:val>
                                            <p:strVal val="1+#ppt_w/2"/>
                                          </p:val>
                                        </p:tav>
                                        <p:tav tm="100000">
                                          <p:val>
                                            <p:strVal val="#ppt_x"/>
                                          </p:val>
                                        </p:tav>
                                      </p:tavLst>
                                    </p:anim>
                                    <p:anim calcmode="lin" valueType="num">
                                      <p:cBhvr additive="base">
                                        <p:cTn id="26" dur="750" fill="hold"/>
                                        <p:tgtEl>
                                          <p:spTgt spid="17"/>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750" fill="hold"/>
                                        <p:tgtEl>
                                          <p:spTgt spid="18"/>
                                        </p:tgtEl>
                                        <p:attrNameLst>
                                          <p:attrName>ppt_x</p:attrName>
                                        </p:attrNameLst>
                                      </p:cBhvr>
                                      <p:tavLst>
                                        <p:tav tm="0">
                                          <p:val>
                                            <p:strVal val="1+#ppt_w/2"/>
                                          </p:val>
                                        </p:tav>
                                        <p:tav tm="100000">
                                          <p:val>
                                            <p:strVal val="#ppt_x"/>
                                          </p:val>
                                        </p:tav>
                                      </p:tavLst>
                                    </p:anim>
                                    <p:anim calcmode="lin" valueType="num">
                                      <p:cBhvr additive="base">
                                        <p:cTn id="30" dur="75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bldLvl="0" animBg="1"/>
      <p:bldP spid="18"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055" y="0"/>
            <a:ext cx="12189889" cy="6858000"/>
          </a:xfrm>
          <a:prstGeom prst="rect">
            <a:avLst/>
          </a:prstGeom>
        </p:spPr>
      </p:pic>
      <p:sp>
        <p:nvSpPr>
          <p:cNvPr id="5" name="矩形 4"/>
          <p:cNvSpPr/>
          <p:nvPr/>
        </p:nvSpPr>
        <p:spPr>
          <a:xfrm>
            <a:off x="280043" y="247650"/>
            <a:ext cx="11644132" cy="6381750"/>
          </a:xfrm>
          <a:prstGeom prst="rect">
            <a:avLst/>
          </a:prstGeom>
          <a:solidFill>
            <a:schemeClr val="bg1"/>
          </a:solidFill>
          <a:ln>
            <a:noFill/>
          </a:ln>
          <a:effectLst>
            <a:outerShdw blurRad="114300" sx="101000" sy="101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10" name="矩形 9"/>
          <p:cNvSpPr/>
          <p:nvPr/>
        </p:nvSpPr>
        <p:spPr>
          <a:xfrm>
            <a:off x="447640" y="579755"/>
            <a:ext cx="2528570" cy="521970"/>
          </a:xfrm>
          <a:prstGeom prst="rect">
            <a:avLst/>
          </a:prstGeom>
        </p:spPr>
        <p:txBody>
          <a:bodyPr wrap="none">
            <a:spAutoFit/>
          </a:bodyPr>
          <a:lstStyle/>
          <a:p>
            <a:pPr lvl="0" algn="l" fontAlgn="ctr">
              <a:defRPr/>
            </a:pPr>
            <a:r>
              <a:rPr lang="en-US" altLang="zh-CN" sz="2800" b="1" dirty="0">
                <a:solidFill>
                  <a:prstClr val="black"/>
                </a:solidFill>
                <a:cs typeface="+mn-ea"/>
                <a:sym typeface="+mn-lt"/>
              </a:rPr>
              <a:t>  </a:t>
            </a:r>
            <a:r>
              <a:rPr lang="zh-CN" altLang="en-US" sz="2800" b="1" dirty="0">
                <a:solidFill>
                  <a:prstClr val="black"/>
                </a:solidFill>
                <a:cs typeface="+mn-ea"/>
                <a:sym typeface="+mn-lt"/>
              </a:rPr>
              <a:t>甲带式给煤机</a:t>
            </a:r>
            <a:endParaRPr lang="zh-CN" altLang="en-US" sz="2800" b="1" dirty="0">
              <a:solidFill>
                <a:prstClr val="black"/>
              </a:solidFill>
              <a:cs typeface="+mn-ea"/>
              <a:sym typeface="+mn-lt"/>
            </a:endParaRPr>
          </a:p>
        </p:txBody>
      </p:sp>
      <p:grpSp>
        <p:nvGrpSpPr>
          <p:cNvPr id="7" name="íṥ1ïďe"/>
          <p:cNvGrpSpPr/>
          <p:nvPr/>
        </p:nvGrpSpPr>
        <p:grpSpPr>
          <a:xfrm>
            <a:off x="5584677" y="2209699"/>
            <a:ext cx="5630999" cy="3113608"/>
            <a:chOff x="503602" y="2132856"/>
            <a:chExt cx="5859098" cy="3239723"/>
          </a:xfrm>
        </p:grpSpPr>
        <p:grpSp>
          <p:nvGrpSpPr>
            <p:cNvPr id="8" name="ïṣļîḑe"/>
            <p:cNvGrpSpPr/>
            <p:nvPr/>
          </p:nvGrpSpPr>
          <p:grpSpPr>
            <a:xfrm>
              <a:off x="503602" y="5249660"/>
              <a:ext cx="5859098" cy="122919"/>
              <a:chOff x="-1348120" y="5777968"/>
              <a:chExt cx="9361040" cy="187524"/>
            </a:xfrm>
          </p:grpSpPr>
          <p:sp>
            <p:nvSpPr>
              <p:cNvPr id="17" name="ïṡľîḍe"/>
              <p:cNvSpPr/>
              <p:nvPr/>
            </p:nvSpPr>
            <p:spPr>
              <a:xfrm flipV="1">
                <a:off x="-1348120" y="5928916"/>
                <a:ext cx="9361040" cy="36576"/>
              </a:xfrm>
              <a:prstGeom prst="trapezoid">
                <a:avLst>
                  <a:gd name="adj" fmla="val 814192"/>
                </a:avLst>
              </a:prstGeom>
              <a:solidFill>
                <a:srgbClr val="80808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cs typeface="+mn-ea"/>
                  <a:sym typeface="+mn-lt"/>
                </a:endParaRPr>
              </a:p>
            </p:txBody>
          </p:sp>
          <p:sp>
            <p:nvSpPr>
              <p:cNvPr id="18" name="iṧḻíḑe"/>
              <p:cNvSpPr/>
              <p:nvPr/>
            </p:nvSpPr>
            <p:spPr>
              <a:xfrm>
                <a:off x="-1348120" y="5777968"/>
                <a:ext cx="9361040" cy="151090"/>
              </a:xfrm>
              <a:prstGeom prst="rect">
                <a:avLst/>
              </a:prstGeom>
              <a:solidFill>
                <a:srgbClr val="DDDDD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cs typeface="+mn-ea"/>
                  <a:sym typeface="+mn-lt"/>
                </a:endParaRPr>
              </a:p>
            </p:txBody>
          </p:sp>
        </p:grpSp>
        <p:grpSp>
          <p:nvGrpSpPr>
            <p:cNvPr id="9" name="ïṩlíḍe"/>
            <p:cNvGrpSpPr/>
            <p:nvPr/>
          </p:nvGrpSpPr>
          <p:grpSpPr>
            <a:xfrm>
              <a:off x="1002671" y="2132856"/>
              <a:ext cx="4860960" cy="3080807"/>
              <a:chOff x="-375492" y="1139528"/>
              <a:chExt cx="7415785" cy="4700016"/>
            </a:xfrm>
          </p:grpSpPr>
          <p:grpSp>
            <p:nvGrpSpPr>
              <p:cNvPr id="12" name="ïsľiďe"/>
              <p:cNvGrpSpPr/>
              <p:nvPr/>
            </p:nvGrpSpPr>
            <p:grpSpPr>
              <a:xfrm>
                <a:off x="-375492" y="1139528"/>
                <a:ext cx="7415785" cy="4700016"/>
                <a:chOff x="-375492" y="1139528"/>
                <a:chExt cx="7415785" cy="4700016"/>
              </a:xfrm>
            </p:grpSpPr>
            <p:sp>
              <p:nvSpPr>
                <p:cNvPr id="14" name="îsľíḍe"/>
                <p:cNvSpPr/>
                <p:nvPr/>
              </p:nvSpPr>
              <p:spPr>
                <a:xfrm>
                  <a:off x="-375492" y="1139528"/>
                  <a:ext cx="7415784" cy="4700016"/>
                </a:xfrm>
                <a:custGeom>
                  <a:avLst/>
                  <a:gdLst>
                    <a:gd name="connsiteX0" fmla="*/ 224028 w 7415784"/>
                    <a:gd name="connsiteY0" fmla="*/ 269748 h 4700016"/>
                    <a:gd name="connsiteX1" fmla="*/ 224028 w 7415784"/>
                    <a:gd name="connsiteY1" fmla="*/ 4430268 h 4700016"/>
                    <a:gd name="connsiteX2" fmla="*/ 7191756 w 7415784"/>
                    <a:gd name="connsiteY2" fmla="*/ 4430268 h 4700016"/>
                    <a:gd name="connsiteX3" fmla="*/ 7191756 w 7415784"/>
                    <a:gd name="connsiteY3" fmla="*/ 269748 h 4700016"/>
                    <a:gd name="connsiteX4" fmla="*/ 266867 w 7415784"/>
                    <a:gd name="connsiteY4" fmla="*/ 0 h 4700016"/>
                    <a:gd name="connsiteX5" fmla="*/ 7148917 w 7415784"/>
                    <a:gd name="connsiteY5" fmla="*/ 0 h 4700016"/>
                    <a:gd name="connsiteX6" fmla="*/ 7415784 w 7415784"/>
                    <a:gd name="connsiteY6" fmla="*/ 266867 h 4700016"/>
                    <a:gd name="connsiteX7" fmla="*/ 7415784 w 7415784"/>
                    <a:gd name="connsiteY7" fmla="*/ 4433149 h 4700016"/>
                    <a:gd name="connsiteX8" fmla="*/ 7148917 w 7415784"/>
                    <a:gd name="connsiteY8" fmla="*/ 4700016 h 4700016"/>
                    <a:gd name="connsiteX9" fmla="*/ 266867 w 7415784"/>
                    <a:gd name="connsiteY9" fmla="*/ 4700016 h 4700016"/>
                    <a:gd name="connsiteX10" fmla="*/ 0 w 7415784"/>
                    <a:gd name="connsiteY10" fmla="*/ 4433149 h 4700016"/>
                    <a:gd name="connsiteX11" fmla="*/ 0 w 7415784"/>
                    <a:gd name="connsiteY11" fmla="*/ 266867 h 4700016"/>
                    <a:gd name="connsiteX12" fmla="*/ 266867 w 7415784"/>
                    <a:gd name="connsiteY12" fmla="*/ 0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5784" h="4700016">
                      <a:moveTo>
                        <a:pt x="224028" y="269748"/>
                      </a:moveTo>
                      <a:lnTo>
                        <a:pt x="224028" y="4430268"/>
                      </a:lnTo>
                      <a:lnTo>
                        <a:pt x="7191756" y="4430268"/>
                      </a:lnTo>
                      <a:lnTo>
                        <a:pt x="7191756" y="269748"/>
                      </a:lnTo>
                      <a:close/>
                      <a:moveTo>
                        <a:pt x="266867" y="0"/>
                      </a:moveTo>
                      <a:lnTo>
                        <a:pt x="7148917" y="0"/>
                      </a:lnTo>
                      <a:cubicBezTo>
                        <a:pt x="7296304" y="0"/>
                        <a:pt x="7415784" y="119480"/>
                        <a:pt x="7415784" y="266867"/>
                      </a:cubicBezTo>
                      <a:lnTo>
                        <a:pt x="7415784" y="4433149"/>
                      </a:lnTo>
                      <a:cubicBezTo>
                        <a:pt x="7415784" y="4580536"/>
                        <a:pt x="7296304" y="4700016"/>
                        <a:pt x="7148917" y="4700016"/>
                      </a:cubicBezTo>
                      <a:lnTo>
                        <a:pt x="266867" y="4700016"/>
                      </a:lnTo>
                      <a:cubicBezTo>
                        <a:pt x="119480" y="4700016"/>
                        <a:pt x="0" y="4580536"/>
                        <a:pt x="0" y="4433149"/>
                      </a:cubicBezTo>
                      <a:lnTo>
                        <a:pt x="0" y="266867"/>
                      </a:lnTo>
                      <a:cubicBezTo>
                        <a:pt x="0" y="119480"/>
                        <a:pt x="119480" y="0"/>
                        <a:pt x="266867" y="0"/>
                      </a:cubicBezTo>
                      <a:close/>
                    </a:path>
                  </a:pathLst>
                </a:cu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cs typeface="+mn-ea"/>
                    <a:sym typeface="+mn-lt"/>
                  </a:endParaRPr>
                </a:p>
              </p:txBody>
            </p:sp>
            <p:sp>
              <p:nvSpPr>
                <p:cNvPr id="15" name="íṡlïḓé"/>
                <p:cNvSpPr/>
                <p:nvPr/>
              </p:nvSpPr>
              <p:spPr>
                <a:xfrm>
                  <a:off x="-358011" y="1160080"/>
                  <a:ext cx="7380820" cy="4658913"/>
                </a:xfrm>
                <a:custGeom>
                  <a:avLst/>
                  <a:gdLst>
                    <a:gd name="connsiteX0" fmla="*/ 252028 w 7380820"/>
                    <a:gd name="connsiteY0" fmla="*/ 295230 h 4658912"/>
                    <a:gd name="connsiteX1" fmla="*/ 252028 w 7380820"/>
                    <a:gd name="connsiteY1" fmla="*/ 4363682 h 4658912"/>
                    <a:gd name="connsiteX2" fmla="*/ 7128792 w 7380820"/>
                    <a:gd name="connsiteY2" fmla="*/ 4363682 h 4658912"/>
                    <a:gd name="connsiteX3" fmla="*/ 7128792 w 7380820"/>
                    <a:gd name="connsiteY3" fmla="*/ 295230 h 4658912"/>
                    <a:gd name="connsiteX4" fmla="*/ 264533 w 7380820"/>
                    <a:gd name="connsiteY4" fmla="*/ 0 h 4658912"/>
                    <a:gd name="connsiteX5" fmla="*/ 7116287 w 7380820"/>
                    <a:gd name="connsiteY5" fmla="*/ 0 h 4658912"/>
                    <a:gd name="connsiteX6" fmla="*/ 7380820 w 7380820"/>
                    <a:gd name="connsiteY6" fmla="*/ 264533 h 4658912"/>
                    <a:gd name="connsiteX7" fmla="*/ 7380820 w 7380820"/>
                    <a:gd name="connsiteY7" fmla="*/ 4394379 h 4658912"/>
                    <a:gd name="connsiteX8" fmla="*/ 7116287 w 7380820"/>
                    <a:gd name="connsiteY8" fmla="*/ 4658912 h 4658912"/>
                    <a:gd name="connsiteX9" fmla="*/ 264533 w 7380820"/>
                    <a:gd name="connsiteY9" fmla="*/ 4658912 h 4658912"/>
                    <a:gd name="connsiteX10" fmla="*/ 0 w 7380820"/>
                    <a:gd name="connsiteY10" fmla="*/ 4394379 h 4658912"/>
                    <a:gd name="connsiteX11" fmla="*/ 0 w 7380820"/>
                    <a:gd name="connsiteY11" fmla="*/ 264533 h 4658912"/>
                    <a:gd name="connsiteX12" fmla="*/ 264533 w 7380820"/>
                    <a:gd name="connsiteY12" fmla="*/ 0 h 465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80820" h="4658912">
                      <a:moveTo>
                        <a:pt x="252028" y="295230"/>
                      </a:moveTo>
                      <a:lnTo>
                        <a:pt x="252028" y="4363682"/>
                      </a:lnTo>
                      <a:lnTo>
                        <a:pt x="7128792" y="4363682"/>
                      </a:lnTo>
                      <a:lnTo>
                        <a:pt x="7128792" y="295230"/>
                      </a:lnTo>
                      <a:close/>
                      <a:moveTo>
                        <a:pt x="264533" y="0"/>
                      </a:moveTo>
                      <a:lnTo>
                        <a:pt x="7116287" y="0"/>
                      </a:lnTo>
                      <a:cubicBezTo>
                        <a:pt x="7262385" y="0"/>
                        <a:pt x="7380820" y="118435"/>
                        <a:pt x="7380820" y="264533"/>
                      </a:cubicBezTo>
                      <a:lnTo>
                        <a:pt x="7380820" y="4394379"/>
                      </a:lnTo>
                      <a:cubicBezTo>
                        <a:pt x="7380820" y="4540477"/>
                        <a:pt x="7262385" y="4658912"/>
                        <a:pt x="7116287" y="4658912"/>
                      </a:cubicBezTo>
                      <a:lnTo>
                        <a:pt x="264533" y="4658912"/>
                      </a:lnTo>
                      <a:cubicBezTo>
                        <a:pt x="118435" y="4658912"/>
                        <a:pt x="0" y="4540477"/>
                        <a:pt x="0" y="4394379"/>
                      </a:cubicBezTo>
                      <a:lnTo>
                        <a:pt x="0" y="264533"/>
                      </a:lnTo>
                      <a:cubicBezTo>
                        <a:pt x="0" y="118435"/>
                        <a:pt x="118435" y="0"/>
                        <a:pt x="264533" y="0"/>
                      </a:cubicBezTo>
                      <a:close/>
                    </a:path>
                  </a:pathLst>
                </a:cu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cs typeface="+mn-ea"/>
                    <a:sym typeface="+mn-lt"/>
                  </a:endParaRPr>
                </a:p>
              </p:txBody>
            </p:sp>
            <p:sp>
              <p:nvSpPr>
                <p:cNvPr id="16" name="ïsľîḑé" hidden="1"/>
                <p:cNvSpPr/>
                <p:nvPr/>
              </p:nvSpPr>
              <p:spPr>
                <a:xfrm>
                  <a:off x="4509683" y="1139528"/>
                  <a:ext cx="2530610" cy="4700016"/>
                </a:xfrm>
                <a:custGeom>
                  <a:avLst/>
                  <a:gdLst>
                    <a:gd name="connsiteX0" fmla="*/ 0 w 2530610"/>
                    <a:gd name="connsiteY0" fmla="*/ 0 h 4700016"/>
                    <a:gd name="connsiteX1" fmla="*/ 2263743 w 2530610"/>
                    <a:gd name="connsiteY1" fmla="*/ 0 h 4700016"/>
                    <a:gd name="connsiteX2" fmla="*/ 2530610 w 2530610"/>
                    <a:gd name="connsiteY2" fmla="*/ 266867 h 4700016"/>
                    <a:gd name="connsiteX3" fmla="*/ 2530610 w 2530610"/>
                    <a:gd name="connsiteY3" fmla="*/ 4433149 h 4700016"/>
                    <a:gd name="connsiteX4" fmla="*/ 2263743 w 2530610"/>
                    <a:gd name="connsiteY4" fmla="*/ 4700016 h 4700016"/>
                    <a:gd name="connsiteX5" fmla="*/ 1961175 w 2530610"/>
                    <a:gd name="connsiteY5" fmla="*/ 4700016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0610" h="4700016">
                      <a:moveTo>
                        <a:pt x="0" y="0"/>
                      </a:moveTo>
                      <a:lnTo>
                        <a:pt x="2263743" y="0"/>
                      </a:lnTo>
                      <a:cubicBezTo>
                        <a:pt x="2411130" y="0"/>
                        <a:pt x="2530610" y="119480"/>
                        <a:pt x="2530610" y="266867"/>
                      </a:cubicBezTo>
                      <a:lnTo>
                        <a:pt x="2530610" y="4433149"/>
                      </a:lnTo>
                      <a:cubicBezTo>
                        <a:pt x="2530610" y="4580536"/>
                        <a:pt x="2411130" y="4700016"/>
                        <a:pt x="2263743" y="4700016"/>
                      </a:cubicBezTo>
                      <a:lnTo>
                        <a:pt x="1961175" y="4700016"/>
                      </a:lnTo>
                      <a:close/>
                    </a:path>
                  </a:pathLst>
                </a:custGeom>
                <a:gradFill>
                  <a:gsLst>
                    <a:gs pos="0">
                      <a:srgbClr val="FFFFFF">
                        <a:alpha val="30000"/>
                      </a:srgbClr>
                    </a:gs>
                    <a:gs pos="100000">
                      <a:srgbClr val="FFFFFF">
                        <a:alpha val="0"/>
                      </a:srgbClr>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cs typeface="+mn-ea"/>
                    <a:sym typeface="+mn-lt"/>
                  </a:endParaRPr>
                </a:p>
              </p:txBody>
            </p:sp>
          </p:grpSp>
          <p:sp>
            <p:nvSpPr>
              <p:cNvPr id="13" name="îṥļidè"/>
              <p:cNvSpPr/>
              <p:nvPr/>
            </p:nvSpPr>
            <p:spPr>
              <a:xfrm>
                <a:off x="3260392" y="1241052"/>
                <a:ext cx="144016" cy="144016"/>
              </a:xfrm>
              <a:prstGeom prst="ellipse">
                <a:avLst/>
              </a:prstGeom>
              <a:gradFill flip="none" rotWithShape="1">
                <a:gsLst>
                  <a:gs pos="17000">
                    <a:schemeClr val="tx1"/>
                  </a:gs>
                  <a:gs pos="34000">
                    <a:srgbClr val="000000">
                      <a:lumMod val="84000"/>
                      <a:lumOff val="16000"/>
                    </a:srgbClr>
                  </a:gs>
                  <a:gs pos="100000">
                    <a:schemeClr val="bg1">
                      <a:lumMod val="50000"/>
                      <a:lumOff val="5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cs typeface="+mn-ea"/>
                  <a:sym typeface="+mn-lt"/>
                </a:endParaRPr>
              </a:p>
            </p:txBody>
          </p:sp>
        </p:grpSp>
      </p:grpSp>
      <p:grpSp>
        <p:nvGrpSpPr>
          <p:cNvPr id="19" name="组合 18"/>
          <p:cNvGrpSpPr/>
          <p:nvPr>
            <p:custDataLst>
              <p:tags r:id="rId2"/>
            </p:custDataLst>
          </p:nvPr>
        </p:nvGrpSpPr>
        <p:grpSpPr>
          <a:xfrm>
            <a:off x="1894625" y="3194766"/>
            <a:ext cx="3599180" cy="1009650"/>
            <a:chOff x="1458380" y="2536271"/>
            <a:chExt cx="3599180" cy="1009650"/>
          </a:xfrm>
        </p:grpSpPr>
        <p:grpSp>
          <p:nvGrpSpPr>
            <p:cNvPr id="20" name="işļîḑè"/>
            <p:cNvGrpSpPr/>
            <p:nvPr/>
          </p:nvGrpSpPr>
          <p:grpSpPr>
            <a:xfrm>
              <a:off x="1458380" y="2536271"/>
              <a:ext cx="964142" cy="1009650"/>
              <a:chOff x="1210943" y="4839767"/>
              <a:chExt cx="964142" cy="1009650"/>
            </a:xfrm>
          </p:grpSpPr>
          <p:sp>
            <p:nvSpPr>
              <p:cNvPr id="24" name="iṥļïḍe"/>
              <p:cNvSpPr/>
              <p:nvPr>
                <p:custDataLst>
                  <p:tags r:id="rId3"/>
                </p:custDataLst>
              </p:nvPr>
            </p:nvSpPr>
            <p:spPr bwMode="auto">
              <a:xfrm>
                <a:off x="1210943" y="4839767"/>
                <a:ext cx="964142" cy="1009650"/>
              </a:xfrm>
              <a:prstGeom prst="rect">
                <a:avLst/>
              </a:prstGeom>
              <a:noFill/>
              <a:ln>
                <a:noFill/>
              </a:ln>
            </p:spPr>
            <p:txBody>
              <a:bodyPr wrap="none" lIns="0" tIns="0" rIns="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5400" b="0" i="0" u="none" strike="noStrike" kern="1200" cap="none" spc="0" normalizeH="0" baseline="0" noProof="0" dirty="0">
                    <a:ln>
                      <a:noFill/>
                    </a:ln>
                    <a:solidFill>
                      <a:srgbClr val="8989B5"/>
                    </a:solidFill>
                    <a:effectLst/>
                    <a:uLnTx/>
                    <a:uFillTx/>
                    <a:cs typeface="+mn-ea"/>
                    <a:sym typeface="+mn-lt"/>
                  </a:rPr>
                  <a:t>01</a:t>
                </a:r>
                <a:endParaRPr kumimoji="0" lang="en-US" sz="5400" b="0" i="0" u="none" strike="noStrike" kern="1200" cap="none" spc="0" normalizeH="0" baseline="0" noProof="0" dirty="0">
                  <a:ln>
                    <a:noFill/>
                  </a:ln>
                  <a:solidFill>
                    <a:srgbClr val="8989B5"/>
                  </a:solidFill>
                  <a:effectLst/>
                  <a:uLnTx/>
                  <a:uFillTx/>
                  <a:cs typeface="+mn-ea"/>
                  <a:sym typeface="+mn-lt"/>
                </a:endParaRPr>
              </a:p>
            </p:txBody>
          </p:sp>
          <p:cxnSp>
            <p:nvCxnSpPr>
              <p:cNvPr id="26" name="直接连接符 25"/>
              <p:cNvCxnSpPr/>
              <p:nvPr>
                <p:custDataLst>
                  <p:tags r:id="rId4"/>
                </p:custDataLst>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sp>
          <p:nvSpPr>
            <p:cNvPr id="22" name="文本框 21"/>
            <p:cNvSpPr txBox="1"/>
            <p:nvPr>
              <p:custDataLst>
                <p:tags r:id="rId5"/>
              </p:custDataLst>
            </p:nvPr>
          </p:nvSpPr>
          <p:spPr>
            <a:xfrm>
              <a:off x="2434375" y="2855676"/>
              <a:ext cx="2623185" cy="36830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95000"/>
                      <a:lumOff val="5000"/>
                    </a:schemeClr>
                  </a:solidFill>
                  <a:effectLst/>
                  <a:uLnTx/>
                  <a:uFillTx/>
                  <a:cs typeface="+mn-ea"/>
                  <a:sym typeface="+mn-lt"/>
                </a:rPr>
                <a:t>甲带式给煤机</a:t>
              </a:r>
              <a:r>
                <a:rPr kumimoji="0" lang="en-US" altLang="zh-CN" sz="1800" b="1" i="0" u="none" strike="noStrike" kern="1200" cap="none" spc="0" normalizeH="0" baseline="0" noProof="0" dirty="0">
                  <a:ln>
                    <a:noFill/>
                  </a:ln>
                  <a:solidFill>
                    <a:schemeClr val="tx1">
                      <a:lumMod val="95000"/>
                      <a:lumOff val="5000"/>
                    </a:schemeClr>
                  </a:solidFill>
                  <a:effectLst/>
                  <a:uLnTx/>
                  <a:uFillTx/>
                  <a:cs typeface="+mn-ea"/>
                  <a:sym typeface="+mn-lt"/>
                </a:rPr>
                <a:t>  </a:t>
              </a:r>
              <a:r>
                <a:rPr kumimoji="0" lang="zh-CN" altLang="en-US" sz="1800" b="1" i="0" u="none" strike="noStrike" kern="1200" cap="none" spc="0" normalizeH="0" baseline="0" noProof="0" dirty="0">
                  <a:ln>
                    <a:noFill/>
                  </a:ln>
                  <a:solidFill>
                    <a:schemeClr val="tx1">
                      <a:lumMod val="95000"/>
                      <a:lumOff val="5000"/>
                    </a:schemeClr>
                  </a:solidFill>
                  <a:effectLst/>
                  <a:uLnTx/>
                  <a:uFillTx/>
                  <a:cs typeface="+mn-ea"/>
                  <a:sym typeface="+mn-lt"/>
                </a:rPr>
                <a:t>图片</a:t>
              </a:r>
              <a:endParaRPr kumimoji="0" lang="zh-CN" altLang="en-US" sz="1800" b="1" i="0" u="none" strike="noStrike" kern="1200" cap="none" spc="0" normalizeH="0" baseline="0" noProof="0" dirty="0">
                <a:ln>
                  <a:noFill/>
                </a:ln>
                <a:solidFill>
                  <a:schemeClr val="tx1">
                    <a:lumMod val="95000"/>
                    <a:lumOff val="5000"/>
                  </a:schemeClr>
                </a:solidFill>
                <a:effectLst/>
                <a:uLnTx/>
                <a:uFillTx/>
                <a:cs typeface="+mn-ea"/>
                <a:sym typeface="+mn-lt"/>
              </a:endParaRPr>
            </a:p>
          </p:txBody>
        </p:sp>
      </p:grpSp>
      <p:pic>
        <p:nvPicPr>
          <p:cNvPr id="2" name="图片 1" descr="甲带给煤机 (11)"/>
          <p:cNvPicPr>
            <a:picLocks noChangeAspect="1"/>
          </p:cNvPicPr>
          <p:nvPr/>
        </p:nvPicPr>
        <p:blipFill>
          <a:blip r:embed="rId6"/>
          <a:stretch>
            <a:fillRect/>
          </a:stretch>
        </p:blipFill>
        <p:spPr>
          <a:xfrm>
            <a:off x="6219825" y="2406015"/>
            <a:ext cx="4360545" cy="25876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75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Effect transition="in" filter="fade">
                                      <p:cBhvr>
                                        <p:cTn id="9" dur="750"/>
                                        <p:tgtEl>
                                          <p:spTgt spid="5"/>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750"/>
                                        <p:tgtEl>
                                          <p:spTgt spid="10"/>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42"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1000"/>
                                        <p:tgtEl>
                                          <p:spTgt spid="19"/>
                                        </p:tgtEl>
                                      </p:cBhvr>
                                    </p:animEffect>
                                    <p:anim calcmode="lin" valueType="num">
                                      <p:cBhvr>
                                        <p:cTn id="24" dur="1000" fill="hold"/>
                                        <p:tgtEl>
                                          <p:spTgt spid="19"/>
                                        </p:tgtEl>
                                        <p:attrNameLst>
                                          <p:attrName>ppt_x</p:attrName>
                                        </p:attrNameLst>
                                      </p:cBhvr>
                                      <p:tavLst>
                                        <p:tav tm="0">
                                          <p:val>
                                            <p:strVal val="#ppt_x"/>
                                          </p:val>
                                        </p:tav>
                                        <p:tav tm="100000">
                                          <p:val>
                                            <p:strVal val="#ppt_x"/>
                                          </p:val>
                                        </p:tav>
                                      </p:tavLst>
                                    </p:anim>
                                    <p:anim calcmode="lin" valueType="num">
                                      <p:cBhvr>
                                        <p:cTn id="2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055" y="0"/>
            <a:ext cx="12189889" cy="6858000"/>
          </a:xfrm>
          <a:prstGeom prst="rect">
            <a:avLst/>
          </a:prstGeom>
        </p:spPr>
      </p:pic>
      <p:grpSp>
        <p:nvGrpSpPr>
          <p:cNvPr id="2" name="组合 1"/>
          <p:cNvGrpSpPr/>
          <p:nvPr/>
        </p:nvGrpSpPr>
        <p:grpSpPr>
          <a:xfrm>
            <a:off x="190579" y="2616636"/>
            <a:ext cx="11772259" cy="4364899"/>
            <a:chOff x="190579" y="2616636"/>
            <a:chExt cx="11772259" cy="4364899"/>
          </a:xfrm>
        </p:grpSpPr>
        <p:sp>
          <p:nvSpPr>
            <p:cNvPr id="5" name="矩形 4"/>
            <p:cNvSpPr/>
            <p:nvPr/>
          </p:nvSpPr>
          <p:spPr>
            <a:xfrm>
              <a:off x="254643" y="2616636"/>
              <a:ext cx="11644132" cy="3291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pic>
          <p:nvPicPr>
            <p:cNvPr id="40" name="Picture 15"/>
            <p:cNvPicPr>
              <a:picLocks noChangeAspect="1"/>
            </p:cNvPicPr>
            <p:nvPr/>
          </p:nvPicPr>
          <p:blipFill>
            <a:blip r:embed="rId2"/>
            <a:stretch>
              <a:fillRect/>
            </a:stretch>
          </p:blipFill>
          <p:spPr>
            <a:xfrm rot="5400000" flipH="1">
              <a:off x="5540179" y="558876"/>
              <a:ext cx="1073059" cy="11772259"/>
            </a:xfrm>
            <a:prstGeom prst="rect">
              <a:avLst/>
            </a:prstGeom>
            <a:ln>
              <a:noFill/>
            </a:ln>
          </p:spPr>
        </p:pic>
      </p:grpSp>
      <p:sp>
        <p:nvSpPr>
          <p:cNvPr id="26" name="MH_Others_1"/>
          <p:cNvSpPr txBox="1"/>
          <p:nvPr>
            <p:custDataLst>
              <p:tags r:id="rId3"/>
            </p:custDataLst>
          </p:nvPr>
        </p:nvSpPr>
        <p:spPr>
          <a:xfrm>
            <a:off x="2582999" y="1536840"/>
            <a:ext cx="6987418" cy="923330"/>
          </a:xfrm>
          <a:prstGeom prst="rect">
            <a:avLst/>
          </a:prstGeom>
          <a:noFill/>
        </p:spPr>
        <p:txBody>
          <a:bodyPr vert="horz" wrap="square" lIns="0" tIns="0" rIns="0" bIns="0" rtlCol="0" anchor="ctr" anchorCtr="0">
            <a:spAutoFit/>
          </a:bodyPr>
          <a:lstStyle/>
          <a:p>
            <a:pPr algn="ctr"/>
            <a:r>
              <a:rPr kumimoji="0" lang="zh-CN" altLang="en-US" sz="6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cs typeface="+mn-ea"/>
                <a:sym typeface="+mn-lt"/>
              </a:rPr>
              <a:t>目  录</a:t>
            </a:r>
            <a:r>
              <a:rPr kumimoji="0" lang="en-US" altLang="zh-CN" sz="6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cs typeface="+mn-ea"/>
                <a:sym typeface="+mn-lt"/>
              </a:rPr>
              <a:t>/</a:t>
            </a:r>
            <a:r>
              <a:rPr lang="en-US" altLang="zh-CN" sz="6000" b="1" spc="300" dirty="0">
                <a:solidFill>
                  <a:schemeClr val="bg1"/>
                </a:solidFill>
                <a:effectLst>
                  <a:outerShdw blurRad="38100" dist="38100" dir="2700000" algn="tl">
                    <a:srgbClr val="000000">
                      <a:alpha val="43137"/>
                    </a:srgbClr>
                  </a:outerShdw>
                </a:effectLst>
                <a:cs typeface="+mn-ea"/>
                <a:sym typeface="+mn-lt"/>
              </a:rPr>
              <a:t>CONTENTS</a:t>
            </a:r>
            <a:endParaRPr lang="zh-CN" altLang="en-US" sz="6000" b="1" spc="300" dirty="0">
              <a:solidFill>
                <a:schemeClr val="bg1"/>
              </a:solidFill>
              <a:effectLst>
                <a:outerShdw blurRad="38100" dist="38100" dir="2700000" algn="tl">
                  <a:srgbClr val="000000">
                    <a:alpha val="43137"/>
                  </a:srgbClr>
                </a:outerShdw>
              </a:effectLst>
              <a:cs typeface="+mn-ea"/>
              <a:sym typeface="+mn-lt"/>
            </a:endParaRPr>
          </a:p>
        </p:txBody>
      </p:sp>
      <p:sp>
        <p:nvSpPr>
          <p:cNvPr id="29" name="TextBox 26"/>
          <p:cNvSpPr txBox="1"/>
          <p:nvPr>
            <p:custDataLst>
              <p:tags r:id="rId4"/>
            </p:custDataLst>
          </p:nvPr>
        </p:nvSpPr>
        <p:spPr>
          <a:xfrm>
            <a:off x="1416839" y="3276040"/>
            <a:ext cx="1293206" cy="769262"/>
          </a:xfrm>
          <a:prstGeom prst="rect">
            <a:avLst/>
          </a:prstGeom>
          <a:blipFill>
            <a:blip r:embed="rId5" cstate="screen"/>
            <a:stretch>
              <a:fillRect/>
            </a:stretch>
          </a:blipFill>
          <a:ln>
            <a:noFill/>
          </a:ln>
          <a:effectLst>
            <a:innerShdw blurRad="63500" dist="50800" dir="18900000">
              <a:prstClr val="black">
                <a:alpha val="50000"/>
              </a:prstClr>
            </a:inn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cs typeface="+mn-ea"/>
                <a:sym typeface="+mn-lt"/>
              </a:rPr>
              <a:t>1</a:t>
            </a:r>
            <a:endParaRPr kumimoji="0" lang="en-US"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cs typeface="+mn-ea"/>
              <a:sym typeface="+mn-lt"/>
            </a:endParaRPr>
          </a:p>
        </p:txBody>
      </p:sp>
      <p:sp>
        <p:nvSpPr>
          <p:cNvPr id="30" name="TextBox 38"/>
          <p:cNvSpPr txBox="1"/>
          <p:nvPr>
            <p:custDataLst>
              <p:tags r:id="rId6"/>
            </p:custDataLst>
          </p:nvPr>
        </p:nvSpPr>
        <p:spPr>
          <a:xfrm>
            <a:off x="2769988" y="3141024"/>
            <a:ext cx="3331726" cy="460375"/>
          </a:xfrm>
          <a:prstGeom prst="rect">
            <a:avLst/>
          </a:prstGeom>
          <a:noFill/>
        </p:spPr>
        <p:txBody>
          <a:bodyPr wrap="square" rtlCol="0" anchor="t" anchorCtr="1">
            <a:spAutoFit/>
          </a:bodyPr>
          <a:lstStyle/>
          <a:p>
            <a:pPr lvl="0" fontAlgn="ctr">
              <a:defRPr/>
            </a:pPr>
            <a:r>
              <a:rPr lang="zh-CN" altLang="en-US" sz="2400" b="1" dirty="0">
                <a:solidFill>
                  <a:prstClr val="black"/>
                </a:solidFill>
                <a:cs typeface="+mn-ea"/>
                <a:sym typeface="+mn-lt"/>
              </a:rPr>
              <a:t>甲带式给煤机概述</a:t>
            </a:r>
            <a:endParaRPr lang="zh-CN" altLang="en-US" sz="2400" b="1" dirty="0">
              <a:solidFill>
                <a:prstClr val="black"/>
              </a:solidFill>
              <a:cs typeface="+mn-ea"/>
              <a:sym typeface="+mn-lt"/>
            </a:endParaRPr>
          </a:p>
        </p:txBody>
      </p:sp>
      <p:sp>
        <p:nvSpPr>
          <p:cNvPr id="32" name="TextBox 26"/>
          <p:cNvSpPr txBox="1"/>
          <p:nvPr>
            <p:custDataLst>
              <p:tags r:id="rId7"/>
            </p:custDataLst>
          </p:nvPr>
        </p:nvSpPr>
        <p:spPr>
          <a:xfrm>
            <a:off x="1416838" y="4715780"/>
            <a:ext cx="1293206" cy="769262"/>
          </a:xfrm>
          <a:prstGeom prst="rect">
            <a:avLst/>
          </a:prstGeom>
          <a:blipFill>
            <a:blip r:embed="rId5" cstate="screen"/>
            <a:stretch>
              <a:fillRect/>
            </a:stretch>
          </a:blipFill>
          <a:ln>
            <a:noFill/>
          </a:ln>
          <a:effectLst>
            <a:innerShdw blurRad="63500" dist="50800" dir="18900000">
              <a:prstClr val="black">
                <a:alpha val="50000"/>
              </a:prstClr>
            </a:innerShdw>
          </a:effectLst>
        </p:spPr>
        <p:txBody>
          <a:bodyPr wrap="square" rtlCol="0">
            <a:spAutoFit/>
          </a:bodyPr>
          <a:lstStyle>
            <a:defPPr>
              <a:defRPr lang="zh-CN"/>
            </a:defPPr>
            <a:lvl1pPr marR="0" lvl="0" indent="0" algn="ctr" fontAlgn="auto">
              <a:lnSpc>
                <a:spcPct val="100000"/>
              </a:lnSpc>
              <a:spcBef>
                <a:spcPts val="0"/>
              </a:spcBef>
              <a:spcAft>
                <a:spcPts val="0"/>
              </a:spcAft>
              <a:buClrTx/>
              <a:buSzTx/>
              <a:buFontTx/>
              <a:buNone/>
              <a:defRPr kumimoji="0" sz="4400" b="1" i="0" u="none" strike="noStrike" cap="none" spc="0" normalizeH="0" baseline="0">
                <a:ln>
                  <a:noFill/>
                </a:ln>
                <a:solidFill>
                  <a:prstClr val="white"/>
                </a:solidFill>
                <a:effectLst/>
                <a:uLnTx/>
                <a:uFillTx/>
                <a:latin typeface="Noto Sans S Chinese Bold" panose="020B0800000000000000" pitchFamily="34" charset="-122"/>
                <a:ea typeface="Noto Sans S Chinese Bold" panose="020B0800000000000000" pitchFamily="34" charset="-122"/>
                <a:cs typeface="Montserrat Semi" charset="0"/>
              </a:defRPr>
            </a:lvl1pPr>
          </a:lstStyle>
          <a:p>
            <a:r>
              <a:rPr lang="en-US" altLang="zh-CN">
                <a:effectLst>
                  <a:outerShdw blurRad="38100" dist="38100" dir="2700000" algn="tl">
                    <a:srgbClr val="000000">
                      <a:alpha val="43137"/>
                    </a:srgbClr>
                  </a:outerShdw>
                </a:effectLst>
                <a:latin typeface="+mn-lt"/>
                <a:ea typeface="+mn-ea"/>
                <a:cs typeface="+mn-ea"/>
                <a:sym typeface="+mn-lt"/>
              </a:rPr>
              <a:t>2</a:t>
            </a:r>
            <a:endParaRPr lang="en-US" dirty="0">
              <a:effectLst>
                <a:outerShdw blurRad="38100" dist="38100" dir="2700000" algn="tl">
                  <a:srgbClr val="000000">
                    <a:alpha val="43137"/>
                  </a:srgbClr>
                </a:outerShdw>
              </a:effectLst>
              <a:latin typeface="+mn-lt"/>
              <a:ea typeface="+mn-ea"/>
              <a:cs typeface="+mn-ea"/>
              <a:sym typeface="+mn-lt"/>
            </a:endParaRPr>
          </a:p>
        </p:txBody>
      </p:sp>
      <p:sp>
        <p:nvSpPr>
          <p:cNvPr id="33" name="TextBox 38"/>
          <p:cNvSpPr txBox="1"/>
          <p:nvPr>
            <p:custDataLst>
              <p:tags r:id="rId8"/>
            </p:custDataLst>
          </p:nvPr>
        </p:nvSpPr>
        <p:spPr>
          <a:xfrm>
            <a:off x="2769870" y="4574540"/>
            <a:ext cx="4008120" cy="460375"/>
          </a:xfrm>
          <a:prstGeom prst="rect">
            <a:avLst/>
          </a:prstGeom>
          <a:noFill/>
        </p:spPr>
        <p:txBody>
          <a:bodyPr wrap="square" rtlCol="0" anchor="t" anchorCtr="1">
            <a:spAutoFit/>
          </a:bodyPr>
          <a:lstStyle/>
          <a:p>
            <a:pPr lvl="0" fontAlgn="ctr">
              <a:defRPr/>
            </a:pPr>
            <a:r>
              <a:rPr lang="zh-CN" altLang="en-US" sz="2400" b="1" dirty="0">
                <a:solidFill>
                  <a:prstClr val="black"/>
                </a:solidFill>
                <a:cs typeface="+mn-ea"/>
                <a:sym typeface="+mn-lt"/>
              </a:rPr>
              <a:t>甲带式给煤机工作原理</a:t>
            </a:r>
            <a:endParaRPr lang="zh-CN" altLang="en-US" sz="2400" b="1" dirty="0">
              <a:solidFill>
                <a:prstClr val="black"/>
              </a:solidFill>
              <a:cs typeface="+mn-ea"/>
              <a:sym typeface="+mn-lt"/>
            </a:endParaRPr>
          </a:p>
        </p:txBody>
      </p:sp>
      <p:sp>
        <p:nvSpPr>
          <p:cNvPr id="35" name="TextBox 26"/>
          <p:cNvSpPr txBox="1"/>
          <p:nvPr>
            <p:custDataLst>
              <p:tags r:id="rId9"/>
            </p:custDataLst>
          </p:nvPr>
        </p:nvSpPr>
        <p:spPr>
          <a:xfrm>
            <a:off x="7004282" y="3276040"/>
            <a:ext cx="1293204" cy="769262"/>
          </a:xfrm>
          <a:prstGeom prst="rect">
            <a:avLst/>
          </a:prstGeom>
          <a:blipFill>
            <a:blip r:embed="rId5" cstate="screen"/>
            <a:stretch>
              <a:fillRect/>
            </a:stretch>
          </a:blipFill>
          <a:ln>
            <a:noFill/>
          </a:ln>
          <a:effectLst>
            <a:innerShdw blurRad="63500" dist="50800" dir="18900000">
              <a:prstClr val="black">
                <a:alpha val="50000"/>
              </a:prstClr>
            </a:innerShdw>
          </a:effectLst>
        </p:spPr>
        <p:txBody>
          <a:bodyPr wrap="square" rtlCol="0">
            <a:spAutoFit/>
          </a:bodyPr>
          <a:lstStyle>
            <a:defPPr>
              <a:defRPr lang="zh-CN"/>
            </a:defPPr>
            <a:lvl1pPr marR="0" lvl="0" indent="0" algn="ctr" fontAlgn="auto">
              <a:lnSpc>
                <a:spcPct val="100000"/>
              </a:lnSpc>
              <a:spcBef>
                <a:spcPts val="0"/>
              </a:spcBef>
              <a:spcAft>
                <a:spcPts val="0"/>
              </a:spcAft>
              <a:buClrTx/>
              <a:buSzTx/>
              <a:buFontTx/>
              <a:buNone/>
              <a:defRPr kumimoji="0" sz="4400" b="1" i="0" u="none" strike="noStrike" cap="none" spc="0" normalizeH="0" baseline="0">
                <a:ln>
                  <a:noFill/>
                </a:ln>
                <a:solidFill>
                  <a:prstClr val="white"/>
                </a:solidFill>
                <a:effectLst/>
                <a:uLnTx/>
                <a:uFillTx/>
                <a:latin typeface="Noto Sans S Chinese Bold" panose="020B0800000000000000" pitchFamily="34" charset="-122"/>
                <a:ea typeface="Noto Sans S Chinese Bold" panose="020B0800000000000000" pitchFamily="34" charset="-122"/>
                <a:cs typeface="Montserrat Semi" charset="0"/>
              </a:defRPr>
            </a:lvl1pPr>
          </a:lstStyle>
          <a:p>
            <a:r>
              <a:rPr lang="en-US" altLang="zh-CN">
                <a:effectLst>
                  <a:outerShdw blurRad="38100" dist="38100" dir="2700000" algn="tl">
                    <a:srgbClr val="000000">
                      <a:alpha val="43137"/>
                    </a:srgbClr>
                  </a:outerShdw>
                </a:effectLst>
                <a:latin typeface="+mn-lt"/>
                <a:ea typeface="+mn-ea"/>
                <a:cs typeface="+mn-ea"/>
                <a:sym typeface="+mn-lt"/>
              </a:rPr>
              <a:t>3</a:t>
            </a:r>
            <a:endParaRPr lang="en-US" dirty="0">
              <a:effectLst>
                <a:outerShdw blurRad="38100" dist="38100" dir="2700000" algn="tl">
                  <a:srgbClr val="000000">
                    <a:alpha val="43137"/>
                  </a:srgbClr>
                </a:outerShdw>
              </a:effectLst>
              <a:latin typeface="+mn-lt"/>
              <a:ea typeface="+mn-ea"/>
              <a:cs typeface="+mn-ea"/>
              <a:sym typeface="+mn-lt"/>
            </a:endParaRPr>
          </a:p>
        </p:txBody>
      </p:sp>
      <p:sp>
        <p:nvSpPr>
          <p:cNvPr id="36" name="TextBox 38"/>
          <p:cNvSpPr txBox="1"/>
          <p:nvPr>
            <p:custDataLst>
              <p:tags r:id="rId10"/>
            </p:custDataLst>
          </p:nvPr>
        </p:nvSpPr>
        <p:spPr>
          <a:xfrm>
            <a:off x="8428355" y="3134995"/>
            <a:ext cx="3308985" cy="460375"/>
          </a:xfrm>
          <a:prstGeom prst="rect">
            <a:avLst/>
          </a:prstGeom>
          <a:noFill/>
        </p:spPr>
        <p:txBody>
          <a:bodyPr wrap="square" rtlCol="0" anchor="t" anchorCtr="1">
            <a:spAutoFit/>
          </a:bodyPr>
          <a:lstStyle/>
          <a:p>
            <a:pPr lvl="0" fontAlgn="ctr">
              <a:defRPr/>
            </a:pPr>
            <a:r>
              <a:rPr lang="zh-CN" altLang="en-US" sz="2400" b="1" dirty="0">
                <a:solidFill>
                  <a:prstClr val="black"/>
                </a:solidFill>
                <a:cs typeface="+mn-ea"/>
                <a:sym typeface="+mn-lt"/>
              </a:rPr>
              <a:t>甲带式给煤机主要特点</a:t>
            </a:r>
            <a:endParaRPr lang="zh-CN" altLang="en-US" sz="2400" b="1" dirty="0">
              <a:solidFill>
                <a:prstClr val="black"/>
              </a:solidFill>
              <a:cs typeface="+mn-ea"/>
              <a:sym typeface="+mn-lt"/>
            </a:endParaRPr>
          </a:p>
        </p:txBody>
      </p:sp>
      <p:sp>
        <p:nvSpPr>
          <p:cNvPr id="38" name="TextBox 26"/>
          <p:cNvSpPr txBox="1"/>
          <p:nvPr>
            <p:custDataLst>
              <p:tags r:id="rId11"/>
            </p:custDataLst>
          </p:nvPr>
        </p:nvSpPr>
        <p:spPr>
          <a:xfrm>
            <a:off x="7004283" y="4715780"/>
            <a:ext cx="1293202" cy="769262"/>
          </a:xfrm>
          <a:prstGeom prst="rect">
            <a:avLst/>
          </a:prstGeom>
          <a:blipFill>
            <a:blip r:embed="rId5" cstate="screen"/>
            <a:stretch>
              <a:fillRect/>
            </a:stretch>
          </a:blipFill>
          <a:ln>
            <a:noFill/>
          </a:ln>
          <a:effectLst>
            <a:innerShdw blurRad="63500" dist="50800" dir="18900000">
              <a:prstClr val="black">
                <a:alpha val="50000"/>
              </a:prstClr>
            </a:innerShdw>
          </a:effectLst>
        </p:spPr>
        <p:txBody>
          <a:bodyPr wrap="square" rtlCol="0">
            <a:spAutoFit/>
          </a:bodyPr>
          <a:lstStyle>
            <a:defPPr>
              <a:defRPr lang="zh-CN"/>
            </a:defPPr>
            <a:lvl1pPr marR="0" lvl="0" indent="0" algn="ctr" fontAlgn="auto">
              <a:lnSpc>
                <a:spcPct val="100000"/>
              </a:lnSpc>
              <a:spcBef>
                <a:spcPts val="0"/>
              </a:spcBef>
              <a:spcAft>
                <a:spcPts val="0"/>
              </a:spcAft>
              <a:buClrTx/>
              <a:buSzTx/>
              <a:buFontTx/>
              <a:buNone/>
              <a:defRPr kumimoji="0" sz="4400" b="1" i="0" u="none" strike="noStrike" cap="none" spc="0" normalizeH="0" baseline="0">
                <a:ln>
                  <a:noFill/>
                </a:ln>
                <a:solidFill>
                  <a:prstClr val="white"/>
                </a:solidFill>
                <a:effectLst/>
                <a:uLnTx/>
                <a:uFillTx/>
                <a:latin typeface="Noto Sans S Chinese Bold" panose="020B0800000000000000" pitchFamily="34" charset="-122"/>
                <a:ea typeface="Noto Sans S Chinese Bold" panose="020B0800000000000000" pitchFamily="34" charset="-122"/>
                <a:cs typeface="Montserrat Semi" charset="0"/>
              </a:defRPr>
            </a:lvl1pPr>
          </a:lstStyle>
          <a:p>
            <a:r>
              <a:rPr lang="en-US" altLang="zh-CN">
                <a:effectLst>
                  <a:outerShdw blurRad="38100" dist="38100" dir="2700000" algn="tl">
                    <a:srgbClr val="000000">
                      <a:alpha val="43137"/>
                    </a:srgbClr>
                  </a:outerShdw>
                </a:effectLst>
                <a:latin typeface="+mn-lt"/>
                <a:ea typeface="+mn-ea"/>
                <a:cs typeface="+mn-ea"/>
                <a:sym typeface="+mn-lt"/>
              </a:rPr>
              <a:t>4</a:t>
            </a:r>
            <a:endParaRPr lang="en-US" dirty="0">
              <a:effectLst>
                <a:outerShdw blurRad="38100" dist="38100" dir="2700000" algn="tl">
                  <a:srgbClr val="000000">
                    <a:alpha val="43137"/>
                  </a:srgbClr>
                </a:outerShdw>
              </a:effectLst>
              <a:latin typeface="+mn-lt"/>
              <a:ea typeface="+mn-ea"/>
              <a:cs typeface="+mn-ea"/>
              <a:sym typeface="+mn-lt"/>
            </a:endParaRPr>
          </a:p>
        </p:txBody>
      </p:sp>
      <p:sp>
        <p:nvSpPr>
          <p:cNvPr id="39" name="TextBox 38"/>
          <p:cNvSpPr txBox="1"/>
          <p:nvPr>
            <p:custDataLst>
              <p:tags r:id="rId12"/>
            </p:custDataLst>
          </p:nvPr>
        </p:nvSpPr>
        <p:spPr>
          <a:xfrm>
            <a:off x="8523605" y="4574540"/>
            <a:ext cx="3258185" cy="460375"/>
          </a:xfrm>
          <a:prstGeom prst="rect">
            <a:avLst/>
          </a:prstGeom>
          <a:noFill/>
        </p:spPr>
        <p:txBody>
          <a:bodyPr wrap="square" rtlCol="0" anchor="t" anchorCtr="1">
            <a:spAutoFit/>
          </a:bodyPr>
          <a:lstStyle/>
          <a:p>
            <a:pPr lvl="0" fontAlgn="ctr">
              <a:defRPr/>
            </a:pPr>
            <a:r>
              <a:rPr lang="zh-CN" altLang="en-US" sz="2400" b="1" dirty="0">
                <a:solidFill>
                  <a:prstClr val="black"/>
                </a:solidFill>
                <a:cs typeface="+mn-ea"/>
                <a:sym typeface="+mn-lt"/>
              </a:rPr>
              <a:t>甲带式给煤机安装说明</a:t>
            </a:r>
            <a:endParaRPr lang="en-US" altLang="zh-CN" sz="2400" b="1" dirty="0">
              <a:solidFill>
                <a:prstClr val="black"/>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7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750"/>
                                        <p:tgtEl>
                                          <p:spTgt spid="26"/>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750" fill="hold"/>
                                        <p:tgtEl>
                                          <p:spTgt spid="2"/>
                                        </p:tgtEl>
                                        <p:attrNameLst>
                                          <p:attrName>ppt_x</p:attrName>
                                        </p:attrNameLst>
                                      </p:cBhvr>
                                      <p:tavLst>
                                        <p:tav tm="0">
                                          <p:val>
                                            <p:strVal val="#ppt_x"/>
                                          </p:val>
                                        </p:tav>
                                        <p:tav tm="100000">
                                          <p:val>
                                            <p:strVal val="#ppt_x"/>
                                          </p:val>
                                        </p:tav>
                                      </p:tavLst>
                                    </p:anim>
                                    <p:anim calcmode="lin" valueType="num">
                                      <p:cBhvr additive="base">
                                        <p:cTn id="12" dur="75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2" presetClass="entr" presetSubtype="4"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750" fill="hold"/>
                                        <p:tgtEl>
                                          <p:spTgt spid="29"/>
                                        </p:tgtEl>
                                        <p:attrNameLst>
                                          <p:attrName>ppt_x</p:attrName>
                                        </p:attrNameLst>
                                      </p:cBhvr>
                                      <p:tavLst>
                                        <p:tav tm="0">
                                          <p:val>
                                            <p:strVal val="#ppt_x"/>
                                          </p:val>
                                        </p:tav>
                                        <p:tav tm="100000">
                                          <p:val>
                                            <p:strVal val="#ppt_x"/>
                                          </p:val>
                                        </p:tav>
                                      </p:tavLst>
                                    </p:anim>
                                    <p:anim calcmode="lin" valueType="num">
                                      <p:cBhvr additive="base">
                                        <p:cTn id="17" dur="750" fill="hold"/>
                                        <p:tgtEl>
                                          <p:spTgt spid="2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750" fill="hold"/>
                                        <p:tgtEl>
                                          <p:spTgt spid="30"/>
                                        </p:tgtEl>
                                        <p:attrNameLst>
                                          <p:attrName>ppt_x</p:attrName>
                                        </p:attrNameLst>
                                      </p:cBhvr>
                                      <p:tavLst>
                                        <p:tav tm="0">
                                          <p:val>
                                            <p:strVal val="#ppt_x"/>
                                          </p:val>
                                        </p:tav>
                                        <p:tav tm="100000">
                                          <p:val>
                                            <p:strVal val="#ppt_x"/>
                                          </p:val>
                                        </p:tav>
                                      </p:tavLst>
                                    </p:anim>
                                    <p:anim calcmode="lin" valueType="num">
                                      <p:cBhvr additive="base">
                                        <p:cTn id="21" dur="750" fill="hold"/>
                                        <p:tgtEl>
                                          <p:spTgt spid="30"/>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750" fill="hold"/>
                                        <p:tgtEl>
                                          <p:spTgt spid="32"/>
                                        </p:tgtEl>
                                        <p:attrNameLst>
                                          <p:attrName>ppt_x</p:attrName>
                                        </p:attrNameLst>
                                      </p:cBhvr>
                                      <p:tavLst>
                                        <p:tav tm="0">
                                          <p:val>
                                            <p:strVal val="#ppt_x"/>
                                          </p:val>
                                        </p:tav>
                                        <p:tav tm="100000">
                                          <p:val>
                                            <p:strVal val="#ppt_x"/>
                                          </p:val>
                                        </p:tav>
                                      </p:tavLst>
                                    </p:anim>
                                    <p:anim calcmode="lin" valueType="num">
                                      <p:cBhvr additive="base">
                                        <p:cTn id="25" dur="750" fill="hold"/>
                                        <p:tgtEl>
                                          <p:spTgt spid="3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additive="base">
                                        <p:cTn id="28" dur="750" fill="hold"/>
                                        <p:tgtEl>
                                          <p:spTgt spid="33"/>
                                        </p:tgtEl>
                                        <p:attrNameLst>
                                          <p:attrName>ppt_x</p:attrName>
                                        </p:attrNameLst>
                                      </p:cBhvr>
                                      <p:tavLst>
                                        <p:tav tm="0">
                                          <p:val>
                                            <p:strVal val="#ppt_x"/>
                                          </p:val>
                                        </p:tav>
                                        <p:tav tm="100000">
                                          <p:val>
                                            <p:strVal val="#ppt_x"/>
                                          </p:val>
                                        </p:tav>
                                      </p:tavLst>
                                    </p:anim>
                                    <p:anim calcmode="lin" valueType="num">
                                      <p:cBhvr additive="base">
                                        <p:cTn id="29" dur="750" fill="hold"/>
                                        <p:tgtEl>
                                          <p:spTgt spid="33"/>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additive="base">
                                        <p:cTn id="32" dur="750" fill="hold"/>
                                        <p:tgtEl>
                                          <p:spTgt spid="35"/>
                                        </p:tgtEl>
                                        <p:attrNameLst>
                                          <p:attrName>ppt_x</p:attrName>
                                        </p:attrNameLst>
                                      </p:cBhvr>
                                      <p:tavLst>
                                        <p:tav tm="0">
                                          <p:val>
                                            <p:strVal val="#ppt_x"/>
                                          </p:val>
                                        </p:tav>
                                        <p:tav tm="100000">
                                          <p:val>
                                            <p:strVal val="#ppt_x"/>
                                          </p:val>
                                        </p:tav>
                                      </p:tavLst>
                                    </p:anim>
                                    <p:anim calcmode="lin" valueType="num">
                                      <p:cBhvr additive="base">
                                        <p:cTn id="33" dur="750" fill="hold"/>
                                        <p:tgtEl>
                                          <p:spTgt spid="3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750" fill="hold"/>
                                        <p:tgtEl>
                                          <p:spTgt spid="36"/>
                                        </p:tgtEl>
                                        <p:attrNameLst>
                                          <p:attrName>ppt_x</p:attrName>
                                        </p:attrNameLst>
                                      </p:cBhvr>
                                      <p:tavLst>
                                        <p:tav tm="0">
                                          <p:val>
                                            <p:strVal val="#ppt_x"/>
                                          </p:val>
                                        </p:tav>
                                        <p:tav tm="100000">
                                          <p:val>
                                            <p:strVal val="#ppt_x"/>
                                          </p:val>
                                        </p:tav>
                                      </p:tavLst>
                                    </p:anim>
                                    <p:anim calcmode="lin" valueType="num">
                                      <p:cBhvr additive="base">
                                        <p:cTn id="37" dur="750" fill="hold"/>
                                        <p:tgtEl>
                                          <p:spTgt spid="3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38"/>
                                        </p:tgtEl>
                                        <p:attrNameLst>
                                          <p:attrName>style.visibility</p:attrName>
                                        </p:attrNameLst>
                                      </p:cBhvr>
                                      <p:to>
                                        <p:strVal val="visible"/>
                                      </p:to>
                                    </p:set>
                                    <p:anim calcmode="lin" valueType="num">
                                      <p:cBhvr additive="base">
                                        <p:cTn id="40" dur="750" fill="hold"/>
                                        <p:tgtEl>
                                          <p:spTgt spid="38"/>
                                        </p:tgtEl>
                                        <p:attrNameLst>
                                          <p:attrName>ppt_x</p:attrName>
                                        </p:attrNameLst>
                                      </p:cBhvr>
                                      <p:tavLst>
                                        <p:tav tm="0">
                                          <p:val>
                                            <p:strVal val="#ppt_x"/>
                                          </p:val>
                                        </p:tav>
                                        <p:tav tm="100000">
                                          <p:val>
                                            <p:strVal val="#ppt_x"/>
                                          </p:val>
                                        </p:tav>
                                      </p:tavLst>
                                    </p:anim>
                                    <p:anim calcmode="lin" valueType="num">
                                      <p:cBhvr additive="base">
                                        <p:cTn id="41" dur="750" fill="hold"/>
                                        <p:tgtEl>
                                          <p:spTgt spid="3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additive="base">
                                        <p:cTn id="44" dur="750" fill="hold"/>
                                        <p:tgtEl>
                                          <p:spTgt spid="39"/>
                                        </p:tgtEl>
                                        <p:attrNameLst>
                                          <p:attrName>ppt_x</p:attrName>
                                        </p:attrNameLst>
                                      </p:cBhvr>
                                      <p:tavLst>
                                        <p:tav tm="0">
                                          <p:val>
                                            <p:strVal val="#ppt_x"/>
                                          </p:val>
                                        </p:tav>
                                        <p:tav tm="100000">
                                          <p:val>
                                            <p:strVal val="#ppt_x"/>
                                          </p:val>
                                        </p:tav>
                                      </p:tavLst>
                                    </p:anim>
                                    <p:anim calcmode="lin" valueType="num">
                                      <p:cBhvr additive="base">
                                        <p:cTn id="45" dur="75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9" grpId="0" animBg="1"/>
      <p:bldP spid="30" grpId="0"/>
      <p:bldP spid="32" grpId="0" animBg="1"/>
      <p:bldP spid="33" grpId="0"/>
      <p:bldP spid="35" grpId="0" animBg="1"/>
      <p:bldP spid="36" grpId="0"/>
      <p:bldP spid="38" grpId="0" animBg="1"/>
      <p:bldP spid="3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055" y="0"/>
            <a:ext cx="12189889" cy="6858000"/>
          </a:xfrm>
          <a:prstGeom prst="rect">
            <a:avLst/>
          </a:prstGeom>
        </p:spPr>
      </p:pic>
      <p:sp>
        <p:nvSpPr>
          <p:cNvPr id="5" name="矩形 4"/>
          <p:cNvSpPr/>
          <p:nvPr/>
        </p:nvSpPr>
        <p:spPr>
          <a:xfrm>
            <a:off x="280043" y="247650"/>
            <a:ext cx="11644132" cy="6381750"/>
          </a:xfrm>
          <a:prstGeom prst="rect">
            <a:avLst/>
          </a:prstGeom>
          <a:solidFill>
            <a:schemeClr val="bg1"/>
          </a:solidFill>
          <a:ln>
            <a:noFill/>
          </a:ln>
          <a:effectLst>
            <a:outerShdw blurRad="114300" sx="101000" sy="101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3" name="任意多边形: 形状 2"/>
          <p:cNvSpPr/>
          <p:nvPr/>
        </p:nvSpPr>
        <p:spPr>
          <a:xfrm>
            <a:off x="1314450" y="1438275"/>
            <a:ext cx="5676900" cy="4046220"/>
          </a:xfrm>
          <a:custGeom>
            <a:avLst/>
            <a:gdLst>
              <a:gd name="connsiteX0" fmla="*/ 4657725 w 5676900"/>
              <a:gd name="connsiteY0" fmla="*/ 847725 h 3924300"/>
              <a:gd name="connsiteX1" fmla="*/ 5676900 w 5676900"/>
              <a:gd name="connsiteY1" fmla="*/ 19050 h 3924300"/>
              <a:gd name="connsiteX2" fmla="*/ 0 w 5676900"/>
              <a:gd name="connsiteY2" fmla="*/ 0 h 3924300"/>
              <a:gd name="connsiteX3" fmla="*/ 28575 w 5676900"/>
              <a:gd name="connsiteY3" fmla="*/ 3924300 h 3924300"/>
              <a:gd name="connsiteX4" fmla="*/ 4657725 w 5676900"/>
              <a:gd name="connsiteY4" fmla="*/ 847725 h 3924300"/>
              <a:gd name="connsiteX0-1" fmla="*/ 4657725 w 5676900"/>
              <a:gd name="connsiteY0-2" fmla="*/ 847725 h 4046220"/>
              <a:gd name="connsiteX1-3" fmla="*/ 5676900 w 5676900"/>
              <a:gd name="connsiteY1-4" fmla="*/ 19050 h 4046220"/>
              <a:gd name="connsiteX2-5" fmla="*/ 0 w 5676900"/>
              <a:gd name="connsiteY2-6" fmla="*/ 0 h 4046220"/>
              <a:gd name="connsiteX3-7" fmla="*/ 5715 w 5676900"/>
              <a:gd name="connsiteY3-8" fmla="*/ 4046220 h 4046220"/>
              <a:gd name="connsiteX4-9" fmla="*/ 4657725 w 5676900"/>
              <a:gd name="connsiteY4-10" fmla="*/ 847725 h 404622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676900" h="4046220">
                <a:moveTo>
                  <a:pt x="4657725" y="847725"/>
                </a:moveTo>
                <a:lnTo>
                  <a:pt x="5676900" y="19050"/>
                </a:lnTo>
                <a:lnTo>
                  <a:pt x="0" y="0"/>
                </a:lnTo>
                <a:lnTo>
                  <a:pt x="5715" y="4046220"/>
                </a:lnTo>
                <a:lnTo>
                  <a:pt x="4657725" y="847725"/>
                </a:lnTo>
                <a:close/>
              </a:path>
            </a:pathLst>
          </a:custGeom>
          <a:blipFill>
            <a:blip r:embed="rId2"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447640" y="352425"/>
            <a:ext cx="3027680" cy="521970"/>
          </a:xfrm>
          <a:prstGeom prst="rect">
            <a:avLst/>
          </a:prstGeom>
        </p:spPr>
        <p:txBody>
          <a:bodyPr wrap="none">
            <a:spAutoFit/>
          </a:bodyPr>
          <a:lstStyle/>
          <a:p>
            <a:pPr lvl="0" algn="l" fontAlgn="ctr">
              <a:defRPr/>
            </a:pPr>
            <a:r>
              <a:rPr sz="2800" b="1" dirty="0">
                <a:solidFill>
                  <a:prstClr val="black"/>
                </a:solidFill>
                <a:cs typeface="+mn-ea"/>
                <a:sym typeface="+mn-lt"/>
              </a:rPr>
              <a:t>甲带式给煤机概述</a:t>
            </a:r>
            <a:endParaRPr sz="2800" b="1" dirty="0">
              <a:solidFill>
                <a:prstClr val="black"/>
              </a:solidFill>
              <a:cs typeface="+mn-ea"/>
              <a:sym typeface="+mn-lt"/>
            </a:endParaRPr>
          </a:p>
        </p:txBody>
      </p:sp>
      <p:sp>
        <p:nvSpPr>
          <p:cNvPr id="7" name="等腰三角形 6"/>
          <p:cNvSpPr/>
          <p:nvPr/>
        </p:nvSpPr>
        <p:spPr>
          <a:xfrm rot="5400000">
            <a:off x="1057830" y="3810181"/>
            <a:ext cx="1946002" cy="1428570"/>
          </a:xfrm>
          <a:prstGeom prst="triangle">
            <a:avLst/>
          </a:prstGeom>
          <a:blipFill>
            <a:blip r:embed="rId3"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15" name="矩形 14"/>
          <p:cNvSpPr/>
          <p:nvPr>
            <p:custDataLst>
              <p:tags r:id="rId4"/>
            </p:custDataLst>
          </p:nvPr>
        </p:nvSpPr>
        <p:spPr>
          <a:xfrm>
            <a:off x="4783455" y="3001645"/>
            <a:ext cx="6479540" cy="3046095"/>
          </a:xfrm>
          <a:prstGeom prst="rect">
            <a:avLst/>
          </a:prstGeom>
        </p:spPr>
        <p:txBody>
          <a:bodyPr wrap="square">
            <a:spAutoFit/>
          </a:bodyPr>
          <a:lstStyle/>
          <a:p>
            <a:pPr lvl="0" algn="just">
              <a:lnSpc>
                <a:spcPct val="150000"/>
              </a:lnSpc>
              <a:defRPr/>
            </a:pPr>
            <a:r>
              <a:rPr lang="zh-CN" altLang="en-US" sz="1600" dirty="0">
                <a:cs typeface="+mn-ea"/>
                <a:sym typeface="+mn-lt"/>
              </a:rPr>
              <a:t>甲带式给煤机动力采用电机摆线针轮减速机，其结构紧凑，运转平稳，调速范围大，可实现无级调速；环形橡胶带传动，环形橡胶带经改向胀紧轮的拉紧装置的调节可调整皮带的松紧度和跑偏度，因采用了环形机构了实现连续给煤不同与K型往复式给煤机的单向给煤，山东矿安机电有限公司，大大的提高了工作效率并且采用了16Mn合金铸造的链节作为工作面提高了设备的使用寿命并用尼龙棒销联接此结构具备了很强的耐冲击性。给料范围大（0～500mm）此设备广泛用于原煤端的给煤，由于生产效率高、工作性能稳定，现市场占有率很高。</a:t>
            </a:r>
            <a:endParaRPr lang="zh-CN" altLang="en-US" sz="16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75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Effect transition="in" filter="fade">
                                      <p:cBhvr>
                                        <p:cTn id="9" dur="750"/>
                                        <p:tgtEl>
                                          <p:spTgt spid="5"/>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750"/>
                                        <p:tgtEl>
                                          <p:spTgt spid="10"/>
                                        </p:tgtEl>
                                      </p:cBhvr>
                                    </p:animEffect>
                                  </p:childTnLst>
                                </p:cTn>
                              </p:par>
                            </p:childTnLst>
                          </p:cTn>
                        </p:par>
                        <p:par>
                          <p:cTn id="14" fill="hold">
                            <p:stCondLst>
                              <p:cond delay="2000"/>
                            </p:stCondLst>
                            <p:childTnLst>
                              <p:par>
                                <p:cTn id="15" presetID="53" presetClass="entr" presetSubtype="16"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750" fill="hold"/>
                                        <p:tgtEl>
                                          <p:spTgt spid="3"/>
                                        </p:tgtEl>
                                        <p:attrNameLst>
                                          <p:attrName>ppt_w</p:attrName>
                                        </p:attrNameLst>
                                      </p:cBhvr>
                                      <p:tavLst>
                                        <p:tav tm="0">
                                          <p:val>
                                            <p:fltVal val="0"/>
                                          </p:val>
                                        </p:tav>
                                        <p:tav tm="100000">
                                          <p:val>
                                            <p:strVal val="#ppt_w"/>
                                          </p:val>
                                        </p:tav>
                                      </p:tavLst>
                                    </p:anim>
                                    <p:anim calcmode="lin" valueType="num">
                                      <p:cBhvr>
                                        <p:cTn id="18" dur="750" fill="hold"/>
                                        <p:tgtEl>
                                          <p:spTgt spid="3"/>
                                        </p:tgtEl>
                                        <p:attrNameLst>
                                          <p:attrName>ppt_h</p:attrName>
                                        </p:attrNameLst>
                                      </p:cBhvr>
                                      <p:tavLst>
                                        <p:tav tm="0">
                                          <p:val>
                                            <p:fltVal val="0"/>
                                          </p:val>
                                        </p:tav>
                                        <p:tav tm="100000">
                                          <p:val>
                                            <p:strVal val="#ppt_h"/>
                                          </p:val>
                                        </p:tav>
                                      </p:tavLst>
                                    </p:anim>
                                    <p:animEffect transition="in" filter="fade">
                                      <p:cBhvr>
                                        <p:cTn id="19" dur="750"/>
                                        <p:tgtEl>
                                          <p:spTgt spid="3"/>
                                        </p:tgtEl>
                                      </p:cBhvr>
                                    </p:animEffect>
                                  </p:childTnLst>
                                </p:cTn>
                              </p:par>
                            </p:childTnLst>
                          </p:cTn>
                        </p:par>
                        <p:par>
                          <p:cTn id="20" fill="hold">
                            <p:stCondLst>
                              <p:cond delay="3000"/>
                            </p:stCondLst>
                            <p:childTnLst>
                              <p:par>
                                <p:cTn id="21" presetID="14" presetClass="entr" presetSubtype="1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randombar(horizontal)">
                                      <p:cBhvr>
                                        <p:cTn id="23"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10" grpId="0"/>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055" y="0"/>
            <a:ext cx="12189889" cy="6858000"/>
          </a:xfrm>
          <a:prstGeom prst="rect">
            <a:avLst/>
          </a:prstGeom>
        </p:spPr>
      </p:pic>
      <p:sp>
        <p:nvSpPr>
          <p:cNvPr id="5" name="矩形 4"/>
          <p:cNvSpPr/>
          <p:nvPr/>
        </p:nvSpPr>
        <p:spPr>
          <a:xfrm>
            <a:off x="280043" y="247650"/>
            <a:ext cx="11644132" cy="6381750"/>
          </a:xfrm>
          <a:prstGeom prst="rect">
            <a:avLst/>
          </a:prstGeom>
          <a:solidFill>
            <a:schemeClr val="bg1"/>
          </a:solidFill>
          <a:ln>
            <a:noFill/>
          </a:ln>
          <a:effectLst>
            <a:outerShdw blurRad="114300" sx="101000" sy="101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10" name="矩形 9"/>
          <p:cNvSpPr/>
          <p:nvPr/>
        </p:nvSpPr>
        <p:spPr>
          <a:xfrm>
            <a:off x="447640" y="658495"/>
            <a:ext cx="2316480" cy="521970"/>
          </a:xfrm>
          <a:prstGeom prst="rect">
            <a:avLst/>
          </a:prstGeom>
        </p:spPr>
        <p:txBody>
          <a:bodyPr wrap="none">
            <a:spAutoFit/>
          </a:bodyPr>
          <a:lstStyle/>
          <a:p>
            <a:pPr lvl="0" algn="l" fontAlgn="ctr">
              <a:defRPr/>
            </a:pPr>
            <a:r>
              <a:rPr sz="2800" b="1" dirty="0">
                <a:solidFill>
                  <a:prstClr val="black"/>
                </a:solidFill>
                <a:cs typeface="+mn-ea"/>
                <a:sym typeface="+mn-lt"/>
              </a:rPr>
              <a:t>甲带式给煤机</a:t>
            </a:r>
            <a:endParaRPr sz="2800" b="1" dirty="0">
              <a:solidFill>
                <a:prstClr val="black"/>
              </a:solidFill>
              <a:cs typeface="+mn-ea"/>
              <a:sym typeface="+mn-lt"/>
            </a:endParaRPr>
          </a:p>
        </p:txBody>
      </p:sp>
      <p:grpSp>
        <p:nvGrpSpPr>
          <p:cNvPr id="9" name="组合 8"/>
          <p:cNvGrpSpPr/>
          <p:nvPr/>
        </p:nvGrpSpPr>
        <p:grpSpPr>
          <a:xfrm>
            <a:off x="7811672" y="3707880"/>
            <a:ext cx="3161682" cy="1541543"/>
            <a:chOff x="3946913" y="1827911"/>
            <a:chExt cx="1958168" cy="1283142"/>
          </a:xfrm>
        </p:grpSpPr>
        <p:sp>
          <p:nvSpPr>
            <p:cNvPr id="11" name="矩形 10"/>
            <p:cNvSpPr/>
            <p:nvPr/>
          </p:nvSpPr>
          <p:spPr>
            <a:xfrm>
              <a:off x="3946913" y="1827911"/>
              <a:ext cx="1958168" cy="1283142"/>
            </a:xfrm>
            <a:prstGeom prst="rect">
              <a:avLst/>
            </a:prstGeom>
            <a:blipFill>
              <a:blip r:embed="rId2" cstate="screen"/>
              <a:stretch>
                <a:fillRect/>
              </a:stretch>
            </a:blip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8636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cs typeface="+mn-ea"/>
                <a:sym typeface="+mn-lt"/>
              </a:endParaRPr>
            </a:p>
          </p:txBody>
        </p:sp>
        <p:sp>
          <p:nvSpPr>
            <p:cNvPr id="12" name="TextBox 17"/>
            <p:cNvSpPr txBox="1">
              <a:spLocks noChangeArrowheads="1"/>
            </p:cNvSpPr>
            <p:nvPr/>
          </p:nvSpPr>
          <p:spPr bwMode="auto">
            <a:xfrm flipH="1">
              <a:off x="4258348" y="2226105"/>
              <a:ext cx="1335298" cy="331935"/>
            </a:xfrm>
            <a:prstGeom prst="rect">
              <a:avLst/>
            </a:prstGeom>
            <a:noFill/>
            <a:ln>
              <a:noFill/>
            </a:ln>
          </p:spPr>
          <p:txBody>
            <a:bodyPr wrap="square">
              <a:spAutoFit/>
            </a:bodyPr>
            <a:lstStyle>
              <a:defPPr>
                <a:defRPr lang="zh-CN"/>
              </a:defPPr>
              <a:lvl1pPr algn="ctr">
                <a:defRPr sz="1600" b="1">
                  <a:solidFill>
                    <a:schemeClr val="bg1"/>
                  </a:solidFill>
                  <a:latin typeface="思源黑体 CN Bold" panose="020B0800000000000000" pitchFamily="34" charset="-122"/>
                  <a:ea typeface="思源黑体 CN Bold" panose="020B0800000000000000" pitchFamily="34" charset="-122"/>
                  <a:cs typeface="Open Sans"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sz="2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n-lt"/>
                  <a:ea typeface="+mn-ea"/>
                  <a:cs typeface="+mn-ea"/>
                  <a:sym typeface="+mn-lt"/>
                </a:rPr>
                <a:t>图片</a:t>
              </a:r>
              <a:endParaRPr kumimoji="0" lang="zh-CN" sz="2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n-lt"/>
                <a:ea typeface="+mn-ea"/>
                <a:cs typeface="+mn-ea"/>
                <a:sym typeface="+mn-lt"/>
              </a:endParaRPr>
            </a:p>
          </p:txBody>
        </p:sp>
      </p:grpSp>
      <p:grpSp>
        <p:nvGrpSpPr>
          <p:cNvPr id="13" name="组合 12"/>
          <p:cNvGrpSpPr/>
          <p:nvPr/>
        </p:nvGrpSpPr>
        <p:grpSpPr>
          <a:xfrm>
            <a:off x="1066979" y="3707880"/>
            <a:ext cx="3196465" cy="1541543"/>
            <a:chOff x="0" y="2095862"/>
            <a:chExt cx="1979711" cy="1283142"/>
          </a:xfrm>
        </p:grpSpPr>
        <p:sp>
          <p:nvSpPr>
            <p:cNvPr id="14" name="矩形 13"/>
            <p:cNvSpPr/>
            <p:nvPr/>
          </p:nvSpPr>
          <p:spPr>
            <a:xfrm>
              <a:off x="0" y="2095862"/>
              <a:ext cx="1979711" cy="1283142"/>
            </a:xfrm>
            <a:prstGeom prst="rect">
              <a:avLst/>
            </a:prstGeom>
            <a:blipFill>
              <a:blip r:embed="rId3" cstate="screen"/>
              <a:stretch>
                <a:fillRect/>
              </a:stretch>
            </a:bli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cs typeface="+mn-ea"/>
                <a:sym typeface="+mn-lt"/>
              </a:endParaRPr>
            </a:p>
          </p:txBody>
        </p:sp>
        <p:sp>
          <p:nvSpPr>
            <p:cNvPr id="15" name="TextBox 18"/>
            <p:cNvSpPr txBox="1">
              <a:spLocks noChangeArrowheads="1"/>
            </p:cNvSpPr>
            <p:nvPr/>
          </p:nvSpPr>
          <p:spPr bwMode="auto">
            <a:xfrm flipH="1">
              <a:off x="319852" y="2481232"/>
              <a:ext cx="1335298" cy="331935"/>
            </a:xfrm>
            <a:prstGeom prst="rect">
              <a:avLst/>
            </a:prstGeom>
            <a:noFill/>
            <a:ln>
              <a:noFill/>
            </a:ln>
          </p:spPr>
          <p:txBody>
            <a:bodyPr wrap="square">
              <a:spAutoFit/>
            </a:bodyPr>
            <a:lstStyle>
              <a:defPPr>
                <a:defRPr lang="zh-CN"/>
              </a:defPPr>
              <a:lvl1pPr algn="ctr">
                <a:defRPr sz="1600" b="1">
                  <a:solidFill>
                    <a:schemeClr val="bg1"/>
                  </a:solidFill>
                  <a:latin typeface="思源黑体 CN Bold" panose="020B0800000000000000" pitchFamily="34" charset="-122"/>
                  <a:ea typeface="思源黑体 CN Bold" panose="020B0800000000000000" pitchFamily="34" charset="-122"/>
                  <a:cs typeface="Open Sans"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sz="2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n-lt"/>
                  <a:ea typeface="+mn-ea"/>
                  <a:cs typeface="+mn-ea"/>
                  <a:sym typeface="+mn-lt"/>
                </a:rPr>
                <a:t>实物</a:t>
              </a:r>
              <a:endParaRPr kumimoji="0" lang="zh-CN" sz="2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n-lt"/>
                <a:ea typeface="+mn-ea"/>
                <a:cs typeface="+mn-ea"/>
                <a:sym typeface="+mn-lt"/>
              </a:endParaRPr>
            </a:p>
          </p:txBody>
        </p:sp>
      </p:grpSp>
      <p:grpSp>
        <p:nvGrpSpPr>
          <p:cNvPr id="16" name="组合 15"/>
          <p:cNvGrpSpPr/>
          <p:nvPr/>
        </p:nvGrpSpPr>
        <p:grpSpPr>
          <a:xfrm>
            <a:off x="4461191" y="2008122"/>
            <a:ext cx="3145733" cy="1523237"/>
            <a:chOff x="2102185" y="511758"/>
            <a:chExt cx="1948290" cy="1267904"/>
          </a:xfrm>
          <a:solidFill>
            <a:srgbClr val="083473"/>
          </a:solidFill>
        </p:grpSpPr>
        <p:sp>
          <p:nvSpPr>
            <p:cNvPr id="17" name="矩形 16"/>
            <p:cNvSpPr/>
            <p:nvPr/>
          </p:nvSpPr>
          <p:spPr>
            <a:xfrm>
              <a:off x="2102185" y="511758"/>
              <a:ext cx="1948290" cy="1267904"/>
            </a:xfrm>
            <a:prstGeom prst="rect">
              <a:avLst/>
            </a:prstGeom>
            <a:blipFill>
              <a:blip r:embed="rId4"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cs typeface="+mn-ea"/>
                <a:sym typeface="+mn-lt"/>
              </a:endParaRPr>
            </a:p>
          </p:txBody>
        </p:sp>
        <p:sp>
          <p:nvSpPr>
            <p:cNvPr id="18" name="TextBox 18"/>
            <p:cNvSpPr txBox="1">
              <a:spLocks noChangeArrowheads="1"/>
            </p:cNvSpPr>
            <p:nvPr/>
          </p:nvSpPr>
          <p:spPr bwMode="auto">
            <a:xfrm flipH="1">
              <a:off x="2409515" y="907540"/>
              <a:ext cx="1335298" cy="331934"/>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cs typeface="+mn-ea"/>
                  <a:sym typeface="+mn-lt"/>
                </a:rPr>
                <a:t>甲带式给煤机</a:t>
              </a:r>
              <a:endParaRPr kumimoji="0" lang="zh-CN" alt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cs typeface="+mn-ea"/>
                <a:sym typeface="+mn-lt"/>
              </a:endParaRPr>
            </a:p>
          </p:txBody>
        </p:sp>
      </p:grpSp>
      <p:pic>
        <p:nvPicPr>
          <p:cNvPr id="2" name="图片 1" descr="甲带给煤机 (21)"/>
          <p:cNvPicPr>
            <a:picLocks noChangeAspect="1"/>
          </p:cNvPicPr>
          <p:nvPr/>
        </p:nvPicPr>
        <p:blipFill>
          <a:blip r:embed="rId5"/>
          <a:stretch>
            <a:fillRect/>
          </a:stretch>
        </p:blipFill>
        <p:spPr>
          <a:xfrm>
            <a:off x="1066800" y="2007870"/>
            <a:ext cx="3188970" cy="1522730"/>
          </a:xfrm>
          <a:prstGeom prst="rect">
            <a:avLst/>
          </a:prstGeom>
        </p:spPr>
      </p:pic>
      <p:pic>
        <p:nvPicPr>
          <p:cNvPr id="3" name="图片 2" descr="甲带给煤机 (22)"/>
          <p:cNvPicPr>
            <a:picLocks noChangeAspect="1"/>
          </p:cNvPicPr>
          <p:nvPr/>
        </p:nvPicPr>
        <p:blipFill>
          <a:blip r:embed="rId6"/>
          <a:stretch>
            <a:fillRect/>
          </a:stretch>
        </p:blipFill>
        <p:spPr>
          <a:xfrm>
            <a:off x="7814945" y="2007870"/>
            <a:ext cx="3162935" cy="1523365"/>
          </a:xfrm>
          <a:prstGeom prst="rect">
            <a:avLst/>
          </a:prstGeom>
        </p:spPr>
      </p:pic>
      <p:pic>
        <p:nvPicPr>
          <p:cNvPr id="19" name="图片 18" descr="甲带给煤机 (18)"/>
          <p:cNvPicPr>
            <a:picLocks noChangeAspect="1"/>
          </p:cNvPicPr>
          <p:nvPr/>
        </p:nvPicPr>
        <p:blipFill>
          <a:blip r:embed="rId7"/>
          <a:stretch>
            <a:fillRect/>
          </a:stretch>
        </p:blipFill>
        <p:spPr>
          <a:xfrm>
            <a:off x="4460875" y="3707765"/>
            <a:ext cx="3149600" cy="15417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75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Effect transition="in" filter="fade">
                                      <p:cBhvr>
                                        <p:cTn id="9" dur="750"/>
                                        <p:tgtEl>
                                          <p:spTgt spid="5"/>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750"/>
                                        <p:tgtEl>
                                          <p:spTgt spid="10"/>
                                        </p:tgtEl>
                                      </p:cBhvr>
                                    </p:animEffect>
                                  </p:childTnLst>
                                </p:cTn>
                              </p:par>
                              <p:par>
                                <p:cTn id="14" presetID="42"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055" y="0"/>
            <a:ext cx="12189889" cy="6858000"/>
          </a:xfrm>
          <a:prstGeom prst="rect">
            <a:avLst/>
          </a:prstGeom>
        </p:spPr>
      </p:pic>
      <p:sp>
        <p:nvSpPr>
          <p:cNvPr id="5" name="矩形 4"/>
          <p:cNvSpPr/>
          <p:nvPr/>
        </p:nvSpPr>
        <p:spPr>
          <a:xfrm>
            <a:off x="280043" y="247650"/>
            <a:ext cx="11644132" cy="6381750"/>
          </a:xfrm>
          <a:prstGeom prst="rect">
            <a:avLst/>
          </a:prstGeom>
          <a:solidFill>
            <a:schemeClr val="bg1"/>
          </a:solidFill>
          <a:ln>
            <a:noFill/>
          </a:ln>
          <a:effectLst>
            <a:outerShdw blurRad="114300" sx="101000" sy="101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10" name="矩形 9"/>
          <p:cNvSpPr/>
          <p:nvPr/>
        </p:nvSpPr>
        <p:spPr>
          <a:xfrm>
            <a:off x="447640" y="570865"/>
            <a:ext cx="3738880" cy="521970"/>
          </a:xfrm>
          <a:prstGeom prst="rect">
            <a:avLst/>
          </a:prstGeom>
        </p:spPr>
        <p:txBody>
          <a:bodyPr wrap="none">
            <a:spAutoFit/>
          </a:bodyPr>
          <a:lstStyle/>
          <a:p>
            <a:pPr lvl="0" algn="l" fontAlgn="ctr">
              <a:defRPr/>
            </a:pPr>
            <a:r>
              <a:rPr sz="2800" b="1" dirty="0">
                <a:solidFill>
                  <a:prstClr val="black"/>
                </a:solidFill>
                <a:cs typeface="+mn-ea"/>
                <a:sym typeface="+mn-lt"/>
              </a:rPr>
              <a:t>甲带式给煤机工作原理</a:t>
            </a:r>
            <a:endParaRPr sz="2800" b="1" dirty="0">
              <a:solidFill>
                <a:prstClr val="black"/>
              </a:solidFill>
              <a:cs typeface="+mn-ea"/>
              <a:sym typeface="+mn-lt"/>
            </a:endParaRPr>
          </a:p>
        </p:txBody>
      </p:sp>
      <p:cxnSp>
        <p:nvCxnSpPr>
          <p:cNvPr id="14" name="直接连接符 13"/>
          <p:cNvCxnSpPr/>
          <p:nvPr>
            <p:custDataLst>
              <p:tags r:id="rId2"/>
            </p:custDataLst>
          </p:nvPr>
        </p:nvCxnSpPr>
        <p:spPr>
          <a:xfrm>
            <a:off x="1262565" y="2117091"/>
            <a:ext cx="276225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custDataLst>
              <p:tags r:id="rId3"/>
            </p:custDataLst>
          </p:nvPr>
        </p:nvSpPr>
        <p:spPr>
          <a:xfrm>
            <a:off x="1262249" y="2073593"/>
            <a:ext cx="98425" cy="984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6" name="椭圆 15"/>
          <p:cNvSpPr/>
          <p:nvPr>
            <p:custDataLst>
              <p:tags r:id="rId4"/>
            </p:custDataLst>
          </p:nvPr>
        </p:nvSpPr>
        <p:spPr>
          <a:xfrm>
            <a:off x="3750178" y="2073593"/>
            <a:ext cx="98425" cy="984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7" name="椭圆 16"/>
          <p:cNvSpPr/>
          <p:nvPr>
            <p:custDataLst>
              <p:tags r:id="rId5"/>
            </p:custDataLst>
          </p:nvPr>
        </p:nvSpPr>
        <p:spPr>
          <a:xfrm>
            <a:off x="3311016" y="2020693"/>
            <a:ext cx="192613" cy="192613"/>
          </a:xfrm>
          <a:prstGeom prst="ellipse">
            <a:avLst/>
          </a:prstGeom>
          <a:solidFill>
            <a:srgbClr val="8989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8" name="椭圆 17"/>
          <p:cNvSpPr/>
          <p:nvPr>
            <p:custDataLst>
              <p:tags r:id="rId6"/>
            </p:custDataLst>
          </p:nvPr>
        </p:nvSpPr>
        <p:spPr>
          <a:xfrm>
            <a:off x="1494700" y="2020784"/>
            <a:ext cx="192613" cy="192613"/>
          </a:xfrm>
          <a:prstGeom prst="ellipse">
            <a:avLst/>
          </a:prstGeom>
          <a:solidFill>
            <a:srgbClr val="8989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cxnSp>
        <p:nvCxnSpPr>
          <p:cNvPr id="19" name="直接连接符 18"/>
          <p:cNvCxnSpPr/>
          <p:nvPr>
            <p:custDataLst>
              <p:tags r:id="rId7"/>
            </p:custDataLst>
          </p:nvPr>
        </p:nvCxnSpPr>
        <p:spPr>
          <a:xfrm>
            <a:off x="8578880" y="2092961"/>
            <a:ext cx="276225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custDataLst>
              <p:tags r:id="rId8"/>
            </p:custDataLst>
          </p:nvPr>
        </p:nvSpPr>
        <p:spPr>
          <a:xfrm>
            <a:off x="8697309" y="2020253"/>
            <a:ext cx="98425" cy="984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21" name="椭圆 20"/>
          <p:cNvSpPr/>
          <p:nvPr>
            <p:custDataLst>
              <p:tags r:id="rId9"/>
            </p:custDataLst>
          </p:nvPr>
        </p:nvSpPr>
        <p:spPr>
          <a:xfrm>
            <a:off x="11340813" y="2020253"/>
            <a:ext cx="98425" cy="984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22" name="椭圆 21"/>
          <p:cNvSpPr/>
          <p:nvPr>
            <p:custDataLst>
              <p:tags r:id="rId10"/>
            </p:custDataLst>
          </p:nvPr>
        </p:nvSpPr>
        <p:spPr>
          <a:xfrm>
            <a:off x="10901651" y="1980688"/>
            <a:ext cx="192613" cy="192613"/>
          </a:xfrm>
          <a:prstGeom prst="ellipse">
            <a:avLst/>
          </a:prstGeom>
          <a:solidFill>
            <a:srgbClr val="8989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23" name="椭圆 22"/>
          <p:cNvSpPr/>
          <p:nvPr>
            <p:custDataLst>
              <p:tags r:id="rId11"/>
            </p:custDataLst>
          </p:nvPr>
        </p:nvSpPr>
        <p:spPr>
          <a:xfrm>
            <a:off x="9085335" y="1980144"/>
            <a:ext cx="192613" cy="192613"/>
          </a:xfrm>
          <a:prstGeom prst="ellipse">
            <a:avLst/>
          </a:prstGeom>
          <a:solidFill>
            <a:srgbClr val="8989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29" name="矩形 28"/>
          <p:cNvSpPr/>
          <p:nvPr>
            <p:custDataLst>
              <p:tags r:id="rId12"/>
            </p:custDataLst>
          </p:nvPr>
        </p:nvSpPr>
        <p:spPr>
          <a:xfrm>
            <a:off x="1161550" y="2441065"/>
            <a:ext cx="2964387" cy="3415030"/>
          </a:xfrm>
          <a:prstGeom prst="rect">
            <a:avLst/>
          </a:prstGeom>
        </p:spPr>
        <p:txBody>
          <a:bodyPr wrap="square">
            <a:spAutoFit/>
          </a:bodyPr>
          <a:lstStyle/>
          <a:p>
            <a:pPr lvl="0" algn="r">
              <a:lnSpc>
                <a:spcPct val="150000"/>
              </a:lnSpc>
              <a:defRPr/>
            </a:pPr>
            <a:r>
              <a:rPr lang="zh-CN" altLang="en-US" sz="1600" dirty="0">
                <a:solidFill>
                  <a:schemeClr val="tx1">
                    <a:lumMod val="95000"/>
                    <a:lumOff val="5000"/>
                  </a:schemeClr>
                </a:solidFill>
                <a:cs typeface="+mn-ea"/>
                <a:sym typeface="+mn-lt"/>
              </a:rPr>
              <a:t>料仓内的物料经连接段进入导料槽落在甲带上，甲带静止时物料最终靠内摩擦力而停止运动，在出料口形成一定角度的静止堆积；当驱动滚筒在驱动装置的驱动下开始旋转时，带动胶带运动，胶带带动其上的甲带运动，</a:t>
            </a:r>
            <a:r>
              <a:rPr lang="zh-CN" altLang="en-US" sz="1600" dirty="0">
                <a:solidFill>
                  <a:schemeClr val="tx1">
                    <a:lumMod val="95000"/>
                    <a:lumOff val="5000"/>
                  </a:schemeClr>
                </a:solidFill>
                <a:cs typeface="+mn-ea"/>
                <a:sym typeface="+mn-lt"/>
              </a:rPr>
              <a:t>甲带带动其上的物料导向出料口，运行中的甲带</a:t>
            </a:r>
            <a:endParaRPr lang="zh-CN" altLang="en-US" sz="1600" dirty="0">
              <a:solidFill>
                <a:schemeClr val="tx1">
                  <a:lumMod val="95000"/>
                  <a:lumOff val="5000"/>
                </a:schemeClr>
              </a:solidFill>
              <a:cs typeface="+mn-ea"/>
              <a:sym typeface="+mn-lt"/>
            </a:endParaRPr>
          </a:p>
        </p:txBody>
      </p:sp>
      <p:sp>
        <p:nvSpPr>
          <p:cNvPr id="31" name="矩形 30"/>
          <p:cNvSpPr/>
          <p:nvPr>
            <p:custDataLst>
              <p:tags r:id="rId13"/>
            </p:custDataLst>
          </p:nvPr>
        </p:nvSpPr>
        <p:spPr>
          <a:xfrm>
            <a:off x="8578870" y="2371340"/>
            <a:ext cx="2964387" cy="3784600"/>
          </a:xfrm>
          <a:prstGeom prst="rect">
            <a:avLst/>
          </a:prstGeom>
        </p:spPr>
        <p:txBody>
          <a:bodyPr wrap="square">
            <a:spAutoFit/>
          </a:bodyPr>
          <a:lstStyle/>
          <a:p>
            <a:pPr lvl="0" algn="r">
              <a:lnSpc>
                <a:spcPct val="150000"/>
              </a:lnSpc>
              <a:defRPr/>
            </a:pPr>
            <a:r>
              <a:rPr lang="zh-CN" altLang="en-US" sz="1600" dirty="0">
                <a:solidFill>
                  <a:schemeClr val="tx1">
                    <a:lumMod val="95000"/>
                    <a:lumOff val="5000"/>
                  </a:schemeClr>
                </a:solidFill>
                <a:cs typeface="+mn-ea"/>
                <a:sym typeface="+mn-lt"/>
              </a:rPr>
              <a:t>在出料口卸料后转向回程，物料不断的从出料口排出，从而完成给料过程；密封装置对导料槽和胶带之间间隙漏出的物料提供密封；改变给料量，可以通过调节减速机的调速手轮来改变输出轴转速，改变甲带运行速度的大小来实现，也可以通过调节变频器频率，改变电动机转速实现。</a:t>
            </a:r>
            <a:endParaRPr lang="zh-CN" altLang="en-US" sz="1600" dirty="0">
              <a:solidFill>
                <a:schemeClr val="tx1">
                  <a:lumMod val="95000"/>
                  <a:lumOff val="5000"/>
                </a:schemeClr>
              </a:solidFill>
              <a:cs typeface="+mn-ea"/>
              <a:sym typeface="+mn-lt"/>
            </a:endParaRPr>
          </a:p>
        </p:txBody>
      </p:sp>
      <p:pic>
        <p:nvPicPr>
          <p:cNvPr id="3" name="图片 2"/>
          <p:cNvPicPr>
            <a:picLocks noChangeAspect="1"/>
          </p:cNvPicPr>
          <p:nvPr>
            <p:custDataLst>
              <p:tags r:id="rId14"/>
            </p:custDataLst>
          </p:nvPr>
        </p:nvPicPr>
        <p:blipFill>
          <a:blip r:embed="rId15" cstate="screen"/>
          <a:stretch>
            <a:fillRect/>
          </a:stretch>
        </p:blipFill>
        <p:spPr>
          <a:xfrm>
            <a:off x="4373838" y="2117194"/>
            <a:ext cx="3453707" cy="3458106"/>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mc:Choice xmlns:p14="http://schemas.microsoft.com/office/powerpoint/2010/main" Requires="p14">
      <p:transition spd="slow" p14:dur="175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Effect transition="in" filter="fade">
                                      <p:cBhvr>
                                        <p:cTn id="9" dur="750"/>
                                        <p:tgtEl>
                                          <p:spTgt spid="5"/>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750"/>
                                        <p:tgtEl>
                                          <p:spTgt spid="10"/>
                                        </p:tgtEl>
                                      </p:cBhvr>
                                    </p:animEffect>
                                  </p:childTnLst>
                                </p:cTn>
                              </p:par>
                            </p:childTnLst>
                          </p:cTn>
                        </p:par>
                        <p:par>
                          <p:cTn id="14" fill="hold">
                            <p:stCondLst>
                              <p:cond delay="20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750" fill="hold"/>
                                        <p:tgtEl>
                                          <p:spTgt spid="3"/>
                                        </p:tgtEl>
                                        <p:attrNameLst>
                                          <p:attrName>ppt_w</p:attrName>
                                        </p:attrNameLst>
                                      </p:cBhvr>
                                      <p:tavLst>
                                        <p:tav tm="0">
                                          <p:val>
                                            <p:fltVal val="0"/>
                                          </p:val>
                                        </p:tav>
                                        <p:tav tm="100000">
                                          <p:val>
                                            <p:strVal val="#ppt_w"/>
                                          </p:val>
                                        </p:tav>
                                      </p:tavLst>
                                    </p:anim>
                                    <p:anim calcmode="lin" valueType="num">
                                      <p:cBhvr>
                                        <p:cTn id="18" dur="750" fill="hold"/>
                                        <p:tgtEl>
                                          <p:spTgt spid="3"/>
                                        </p:tgtEl>
                                        <p:attrNameLst>
                                          <p:attrName>ppt_h</p:attrName>
                                        </p:attrNameLst>
                                      </p:cBhvr>
                                      <p:tavLst>
                                        <p:tav tm="0">
                                          <p:val>
                                            <p:fltVal val="0"/>
                                          </p:val>
                                        </p:tav>
                                        <p:tav tm="100000">
                                          <p:val>
                                            <p:strVal val="#ppt_h"/>
                                          </p:val>
                                        </p:tav>
                                      </p:tavLst>
                                    </p:anim>
                                    <p:animEffect transition="in" filter="fade">
                                      <p:cBhvr>
                                        <p:cTn id="19" dur="750"/>
                                        <p:tgtEl>
                                          <p:spTgt spid="3"/>
                                        </p:tgtEl>
                                      </p:cBhvr>
                                    </p:animEffect>
                                  </p:childTnLst>
                                </p:cTn>
                              </p:par>
                            </p:childTnLst>
                          </p:cTn>
                        </p:par>
                        <p:par>
                          <p:cTn id="20" fill="hold">
                            <p:stCondLst>
                              <p:cond delay="3000"/>
                            </p:stCondLst>
                            <p:childTnLst>
                              <p:par>
                                <p:cTn id="21" presetID="14" presetClass="entr" presetSubtype="1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randombar(horizontal)">
                                      <p:cBhvr>
                                        <p:cTn id="23" dur="750"/>
                                        <p:tgtEl>
                                          <p:spTgt spid="14"/>
                                        </p:tgtEl>
                                      </p:cBhvr>
                                    </p:animEffect>
                                  </p:childTnLst>
                                </p:cTn>
                              </p:par>
                            </p:childTnLst>
                          </p:cTn>
                        </p:par>
                        <p:par>
                          <p:cTn id="24" fill="hold">
                            <p:stCondLst>
                              <p:cond delay="4000"/>
                            </p:stCondLst>
                            <p:childTnLst>
                              <p:par>
                                <p:cTn id="25" presetID="14" presetClass="entr" presetSubtype="1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randombar(horizontal)">
                                      <p:cBhvr>
                                        <p:cTn id="27" dur="500"/>
                                        <p:tgtEl>
                                          <p:spTgt spid="15"/>
                                        </p:tgtEl>
                                      </p:cBhvr>
                                    </p:animEffect>
                                  </p:childTnLst>
                                </p:cTn>
                              </p:par>
                            </p:childTnLst>
                          </p:cTn>
                        </p:par>
                        <p:par>
                          <p:cTn id="28" fill="hold">
                            <p:stCondLst>
                              <p:cond delay="4500"/>
                            </p:stCondLst>
                            <p:childTnLst>
                              <p:par>
                                <p:cTn id="29" presetID="14" presetClass="entr" presetSubtype="1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randombar(horizontal)">
                                      <p:cBhvr>
                                        <p:cTn id="31" dur="500"/>
                                        <p:tgtEl>
                                          <p:spTgt spid="16"/>
                                        </p:tgtEl>
                                      </p:cBhvr>
                                    </p:animEffect>
                                  </p:childTnLst>
                                </p:cTn>
                              </p:par>
                            </p:childTnLst>
                          </p:cTn>
                        </p:par>
                        <p:par>
                          <p:cTn id="32" fill="hold">
                            <p:stCondLst>
                              <p:cond delay="5000"/>
                            </p:stCondLst>
                            <p:childTnLst>
                              <p:par>
                                <p:cTn id="33" presetID="14" presetClass="entr" presetSubtype="1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randombar(horizontal)">
                                      <p:cBhvr>
                                        <p:cTn id="35" dur="500"/>
                                        <p:tgtEl>
                                          <p:spTgt spid="17"/>
                                        </p:tgtEl>
                                      </p:cBhvr>
                                    </p:animEffect>
                                  </p:childTnLst>
                                </p:cTn>
                              </p:par>
                            </p:childTnLst>
                          </p:cTn>
                        </p:par>
                        <p:par>
                          <p:cTn id="36" fill="hold">
                            <p:stCondLst>
                              <p:cond delay="5500"/>
                            </p:stCondLst>
                            <p:childTnLst>
                              <p:par>
                                <p:cTn id="37" presetID="14" presetClass="entr" presetSubtype="1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randombar(horizontal)">
                                      <p:cBhvr>
                                        <p:cTn id="39" dur="500"/>
                                        <p:tgtEl>
                                          <p:spTgt spid="18"/>
                                        </p:tgtEl>
                                      </p:cBhvr>
                                    </p:animEffect>
                                  </p:childTnLst>
                                </p:cTn>
                              </p:par>
                            </p:childTnLst>
                          </p:cTn>
                        </p:par>
                        <p:par>
                          <p:cTn id="40" fill="hold">
                            <p:stCondLst>
                              <p:cond delay="6000"/>
                            </p:stCondLst>
                            <p:childTnLst>
                              <p:par>
                                <p:cTn id="41" presetID="14" presetClass="entr" presetSubtype="10"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randombar(horizontal)">
                                      <p:cBhvr>
                                        <p:cTn id="43" dur="500"/>
                                        <p:tgtEl>
                                          <p:spTgt spid="19"/>
                                        </p:tgtEl>
                                      </p:cBhvr>
                                    </p:animEffect>
                                  </p:childTnLst>
                                </p:cTn>
                              </p:par>
                            </p:childTnLst>
                          </p:cTn>
                        </p:par>
                        <p:par>
                          <p:cTn id="44" fill="hold">
                            <p:stCondLst>
                              <p:cond delay="6500"/>
                            </p:stCondLst>
                            <p:childTnLst>
                              <p:par>
                                <p:cTn id="45" presetID="14" presetClass="entr" presetSubtype="10"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randombar(horizontal)">
                                      <p:cBhvr>
                                        <p:cTn id="47" dur="500"/>
                                        <p:tgtEl>
                                          <p:spTgt spid="20"/>
                                        </p:tgtEl>
                                      </p:cBhvr>
                                    </p:animEffect>
                                  </p:childTnLst>
                                </p:cTn>
                              </p:par>
                            </p:childTnLst>
                          </p:cTn>
                        </p:par>
                        <p:par>
                          <p:cTn id="48" fill="hold">
                            <p:stCondLst>
                              <p:cond delay="7000"/>
                            </p:stCondLst>
                            <p:childTnLst>
                              <p:par>
                                <p:cTn id="49" presetID="14" presetClass="entr" presetSubtype="10"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randombar(horizontal)">
                                      <p:cBhvr>
                                        <p:cTn id="51" dur="500"/>
                                        <p:tgtEl>
                                          <p:spTgt spid="21"/>
                                        </p:tgtEl>
                                      </p:cBhvr>
                                    </p:animEffect>
                                  </p:childTnLst>
                                </p:cTn>
                              </p:par>
                            </p:childTnLst>
                          </p:cTn>
                        </p:par>
                        <p:par>
                          <p:cTn id="52" fill="hold">
                            <p:stCondLst>
                              <p:cond delay="7500"/>
                            </p:stCondLst>
                            <p:childTnLst>
                              <p:par>
                                <p:cTn id="53" presetID="14" presetClass="entr" presetSubtype="10"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randombar(horizontal)">
                                      <p:cBhvr>
                                        <p:cTn id="55" dur="500"/>
                                        <p:tgtEl>
                                          <p:spTgt spid="22"/>
                                        </p:tgtEl>
                                      </p:cBhvr>
                                    </p:animEffect>
                                  </p:childTnLst>
                                </p:cTn>
                              </p:par>
                            </p:childTnLst>
                          </p:cTn>
                        </p:par>
                        <p:par>
                          <p:cTn id="56" fill="hold">
                            <p:stCondLst>
                              <p:cond delay="8000"/>
                            </p:stCondLst>
                            <p:childTnLst>
                              <p:par>
                                <p:cTn id="57" presetID="14" presetClass="entr" presetSubtype="1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randombar(horizontal)">
                                      <p:cBhvr>
                                        <p:cTn id="59" dur="500"/>
                                        <p:tgtEl>
                                          <p:spTgt spid="23"/>
                                        </p:tgtEl>
                                      </p:cBhvr>
                                    </p:animEffect>
                                  </p:childTnLst>
                                </p:cTn>
                              </p:par>
                            </p:childTnLst>
                          </p:cTn>
                        </p:par>
                        <p:par>
                          <p:cTn id="60" fill="hold">
                            <p:stCondLst>
                              <p:cond delay="8500"/>
                            </p:stCondLst>
                            <p:childTnLst>
                              <p:par>
                                <p:cTn id="61" presetID="14" presetClass="entr" presetSubtype="10" fill="hold" grpId="0"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randombar(horizontal)">
                                      <p:cBhvr>
                                        <p:cTn id="63" dur="500"/>
                                        <p:tgtEl>
                                          <p:spTgt spid="29"/>
                                        </p:tgtEl>
                                      </p:cBhvr>
                                    </p:animEffect>
                                  </p:childTnLst>
                                </p:cTn>
                              </p:par>
                            </p:childTnLst>
                          </p:cTn>
                        </p:par>
                        <p:par>
                          <p:cTn id="64" fill="hold">
                            <p:stCondLst>
                              <p:cond delay="9000"/>
                            </p:stCondLst>
                            <p:childTnLst>
                              <p:par>
                                <p:cTn id="65" presetID="14" presetClass="entr" presetSubtype="10"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randombar(horizontal)">
                                      <p:cBhvr>
                                        <p:cTn id="6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5" grpId="0" bldLvl="0" animBg="1"/>
      <p:bldP spid="16" grpId="0" bldLvl="0" animBg="1"/>
      <p:bldP spid="17" grpId="0" bldLvl="0" animBg="1"/>
      <p:bldP spid="18" grpId="0" bldLvl="0" animBg="1"/>
      <p:bldP spid="20" grpId="0" bldLvl="0" animBg="1"/>
      <p:bldP spid="21" grpId="0" bldLvl="0" animBg="1"/>
      <p:bldP spid="22" grpId="0" bldLvl="0" animBg="1"/>
      <p:bldP spid="23" grpId="0" bldLvl="0" animBg="1"/>
      <p:bldP spid="29" grpId="0"/>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055" y="0"/>
            <a:ext cx="12189889" cy="6858000"/>
          </a:xfrm>
          <a:prstGeom prst="rect">
            <a:avLst/>
          </a:prstGeom>
        </p:spPr>
      </p:pic>
      <p:sp>
        <p:nvSpPr>
          <p:cNvPr id="5" name="矩形 4"/>
          <p:cNvSpPr/>
          <p:nvPr/>
        </p:nvSpPr>
        <p:spPr>
          <a:xfrm>
            <a:off x="280043" y="247650"/>
            <a:ext cx="11644132" cy="6381750"/>
          </a:xfrm>
          <a:prstGeom prst="rect">
            <a:avLst/>
          </a:prstGeom>
          <a:solidFill>
            <a:schemeClr val="bg1"/>
          </a:solidFill>
          <a:ln>
            <a:noFill/>
          </a:ln>
          <a:effectLst>
            <a:outerShdw blurRad="114300" sx="101000" sy="101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10" name="矩形 9"/>
          <p:cNvSpPr/>
          <p:nvPr/>
        </p:nvSpPr>
        <p:spPr>
          <a:xfrm>
            <a:off x="447640" y="466090"/>
            <a:ext cx="3738880" cy="521970"/>
          </a:xfrm>
          <a:prstGeom prst="rect">
            <a:avLst/>
          </a:prstGeom>
        </p:spPr>
        <p:txBody>
          <a:bodyPr wrap="none">
            <a:spAutoFit/>
          </a:bodyPr>
          <a:lstStyle/>
          <a:p>
            <a:pPr lvl="0" algn="l" fontAlgn="ctr">
              <a:defRPr/>
            </a:pPr>
            <a:r>
              <a:rPr sz="2800" b="1" dirty="0">
                <a:solidFill>
                  <a:prstClr val="black"/>
                </a:solidFill>
                <a:cs typeface="+mn-ea"/>
                <a:sym typeface="+mn-lt"/>
              </a:rPr>
              <a:t>甲带式给煤机主要特点</a:t>
            </a:r>
            <a:endParaRPr sz="2800" b="1" dirty="0">
              <a:solidFill>
                <a:prstClr val="black"/>
              </a:solidFill>
              <a:cs typeface="+mn-ea"/>
              <a:sym typeface="+mn-lt"/>
            </a:endParaRPr>
          </a:p>
        </p:txBody>
      </p:sp>
      <p:pic>
        <p:nvPicPr>
          <p:cNvPr id="6" name="图片 5"/>
          <p:cNvPicPr>
            <a:picLocks noChangeAspect="1"/>
          </p:cNvPicPr>
          <p:nvPr/>
        </p:nvPicPr>
        <p:blipFill>
          <a:blip r:embed="rId2"/>
          <a:stretch>
            <a:fillRect/>
          </a:stretch>
        </p:blipFill>
        <p:spPr>
          <a:xfrm>
            <a:off x="9089390" y="1847850"/>
            <a:ext cx="2834640" cy="2976245"/>
          </a:xfrm>
          <a:custGeom>
            <a:avLst/>
            <a:gdLst>
              <a:gd name="connsiteX0" fmla="*/ 0 w 7633930"/>
              <a:gd name="connsiteY0" fmla="*/ 0 h 2540001"/>
              <a:gd name="connsiteX1" fmla="*/ 7633930 w 7633930"/>
              <a:gd name="connsiteY1" fmla="*/ 0 h 2540001"/>
              <a:gd name="connsiteX2" fmla="*/ 7633930 w 7633930"/>
              <a:gd name="connsiteY2" fmla="*/ 2540001 h 2540001"/>
              <a:gd name="connsiteX3" fmla="*/ 0 w 7633930"/>
              <a:gd name="connsiteY3" fmla="*/ 2540001 h 2540001"/>
            </a:gdLst>
            <a:ahLst/>
            <a:cxnLst>
              <a:cxn ang="0">
                <a:pos x="connsiteX0" y="connsiteY0"/>
              </a:cxn>
              <a:cxn ang="0">
                <a:pos x="connsiteX1" y="connsiteY1"/>
              </a:cxn>
              <a:cxn ang="0">
                <a:pos x="connsiteX2" y="connsiteY2"/>
              </a:cxn>
              <a:cxn ang="0">
                <a:pos x="connsiteX3" y="connsiteY3"/>
              </a:cxn>
            </a:cxnLst>
            <a:rect l="l" t="t" r="r" b="b"/>
            <a:pathLst>
              <a:path w="7633930" h="2540001">
                <a:moveTo>
                  <a:pt x="0" y="0"/>
                </a:moveTo>
                <a:lnTo>
                  <a:pt x="7633930" y="0"/>
                </a:lnTo>
                <a:lnTo>
                  <a:pt x="7633930" y="2540001"/>
                </a:lnTo>
                <a:lnTo>
                  <a:pt x="0" y="2540001"/>
                </a:lnTo>
                <a:close/>
              </a:path>
            </a:pathLst>
          </a:custGeom>
        </p:spPr>
      </p:pic>
      <p:sp>
        <p:nvSpPr>
          <p:cNvPr id="7" name="Rectangle 6"/>
          <p:cNvSpPr>
            <a:spLocks noChangeArrowheads="1"/>
          </p:cNvSpPr>
          <p:nvPr/>
        </p:nvSpPr>
        <p:spPr bwMode="auto">
          <a:xfrm>
            <a:off x="267970" y="1847850"/>
            <a:ext cx="8820785" cy="2976245"/>
          </a:xfrm>
          <a:prstGeom prst="rect">
            <a:avLst/>
          </a:prstGeom>
          <a:blipFill>
            <a:blip r:embed="rId3" cstate="screen"/>
            <a:stretch>
              <a:fillRect/>
            </a:stretch>
          </a:blipFill>
          <a:ln w="9525">
            <a:noFill/>
            <a:miter lim="800000"/>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000000"/>
              </a:solidFill>
              <a:effectLst/>
              <a:uLnTx/>
              <a:uFillTx/>
              <a:cs typeface="+mn-ea"/>
              <a:sym typeface="+mn-lt"/>
            </a:endParaRPr>
          </a:p>
        </p:txBody>
      </p:sp>
      <p:sp>
        <p:nvSpPr>
          <p:cNvPr id="8" name="Line 13"/>
          <p:cNvSpPr>
            <a:spLocks noChangeShapeType="1"/>
          </p:cNvSpPr>
          <p:nvPr/>
        </p:nvSpPr>
        <p:spPr bwMode="auto">
          <a:xfrm>
            <a:off x="1209060" y="2296253"/>
            <a:ext cx="2139949" cy="0"/>
          </a:xfrm>
          <a:prstGeom prst="line">
            <a:avLst/>
          </a:prstGeom>
          <a:noFill/>
          <a:ln w="6350">
            <a:solidFill>
              <a:schemeClr val="bg1">
                <a:lumMod val="95000"/>
              </a:schemeClr>
            </a:solidFill>
            <a:rou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000000"/>
              </a:solidFill>
              <a:effectLst/>
              <a:uLnTx/>
              <a:uFillTx/>
              <a:cs typeface="+mn-ea"/>
              <a:sym typeface="+mn-lt"/>
            </a:endParaRPr>
          </a:p>
        </p:txBody>
      </p:sp>
      <p:grpSp>
        <p:nvGrpSpPr>
          <p:cNvPr id="9" name="组合 8"/>
          <p:cNvGrpSpPr/>
          <p:nvPr/>
        </p:nvGrpSpPr>
        <p:grpSpPr>
          <a:xfrm>
            <a:off x="1152194" y="1958816"/>
            <a:ext cx="7630795" cy="2754630"/>
            <a:chOff x="911509" y="2443116"/>
            <a:chExt cx="7630795" cy="2754630"/>
          </a:xfrm>
        </p:grpSpPr>
        <p:sp>
          <p:nvSpPr>
            <p:cNvPr id="11" name="Footer Text"/>
            <p:cNvSpPr txBox="1"/>
            <p:nvPr/>
          </p:nvSpPr>
          <p:spPr>
            <a:xfrm flipH="1">
              <a:off x="911509" y="2780936"/>
              <a:ext cx="7630795" cy="2416810"/>
            </a:xfrm>
            <a:prstGeom prst="rect">
              <a:avLst/>
            </a:prstGeom>
          </p:spPr>
          <p:txBody>
            <a:bodyPr wrap="square">
              <a:noAutofit/>
            </a:bodyPr>
            <a:lstStyle>
              <a:defPPr>
                <a:defRPr lang="zh-CN"/>
              </a:defPPr>
              <a:lvl1pPr algn="just">
                <a:lnSpc>
                  <a:spcPct val="130000"/>
                </a:lnSpc>
                <a:spcBef>
                  <a:spcPts val="600"/>
                </a:spcBef>
                <a:spcAft>
                  <a:spcPts val="600"/>
                </a:spcAft>
                <a:defRPr sz="1600">
                  <a:solidFill>
                    <a:schemeClr val="bg1">
                      <a:lumMod val="85000"/>
                    </a:schemeClr>
                  </a:solidFill>
                  <a:latin typeface="A思源黑体—01" panose="020B0200000000000000" pitchFamily="34" charset="-122"/>
                  <a:ea typeface="A思源黑体—01" panose="020B0200000000000000" pitchFamily="34" charset="-122"/>
                </a:defRPr>
              </a:lvl1pPr>
            </a:lstStyle>
            <a:p>
              <a:pPr algn="ctr">
                <a:lnSpc>
                  <a:spcPct val="150000"/>
                </a:lnSpc>
                <a:defRPr/>
              </a:pPr>
              <a:r>
                <a:rPr lang="zh-CN" altLang="en-US" dirty="0">
                  <a:solidFill>
                    <a:schemeClr val="bg1"/>
                  </a:solidFill>
                  <a:effectLst>
                    <a:outerShdw blurRad="38100" dist="38100" dir="2700000" algn="tl">
                      <a:srgbClr val="000000">
                        <a:alpha val="43137"/>
                      </a:srgbClr>
                    </a:outerShdw>
                  </a:effectLst>
                  <a:latin typeface="+mn-lt"/>
                  <a:ea typeface="+mn-ea"/>
                  <a:cs typeface="+mn-ea"/>
                  <a:sym typeface="+mn-lt"/>
                </a:rPr>
                <a:t>给料量大，200∽4000t/h，无级调速，根据具体工况可连续可调（手动或电气无极调速）；环形甲带是专用的钢芯网式输送的新型甲带，采用16MN合金或45＃钢，其结构编织密度大、耐磨、耐冲击、耐穿透能力强、弹性好等特点，具有防跑偏，防打滑功能；克服了老式甲带阁层易夹煤而导致甲带与皮带脱离，出现打滑、断带等现象，导致维护劳动强度大、成本高；内衬胶带采用防跑偏结构，在环形带中间加铸一道梯形筋，具有防跑偏的强校功能，大大克服了以往皮带跑偏的难题。</a:t>
              </a:r>
              <a:endParaRPr lang="zh-CN" altLang="en-US" dirty="0">
                <a:solidFill>
                  <a:schemeClr val="bg1"/>
                </a:solidFill>
                <a:effectLst>
                  <a:outerShdw blurRad="38100" dist="38100" dir="2700000" algn="tl">
                    <a:srgbClr val="000000">
                      <a:alpha val="43137"/>
                    </a:srgbClr>
                  </a:outerShdw>
                </a:effectLst>
                <a:latin typeface="+mn-lt"/>
                <a:ea typeface="+mn-ea"/>
                <a:cs typeface="+mn-ea"/>
                <a:sym typeface="+mn-lt"/>
              </a:endParaRPr>
            </a:p>
          </p:txBody>
        </p:sp>
        <p:sp>
          <p:nvSpPr>
            <p:cNvPr id="12" name="文本框 11"/>
            <p:cNvSpPr txBox="1"/>
            <p:nvPr/>
          </p:nvSpPr>
          <p:spPr>
            <a:xfrm>
              <a:off x="1512223" y="2443116"/>
              <a:ext cx="995680" cy="33718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cs typeface="+mn-ea"/>
                  <a:sym typeface="+mn-lt"/>
                </a:rPr>
                <a:t>主要特点</a:t>
              </a:r>
              <a:endParaRPr kumimoji="0" lang="zh-CN" altLang="en-US" sz="16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cs typeface="+mn-ea"/>
                <a:sym typeface="+mn-lt"/>
              </a:endParaRPr>
            </a:p>
          </p:txBody>
        </p:sp>
      </p:grpSp>
      <p:sp>
        <p:nvSpPr>
          <p:cNvPr id="14" name="TextBox 8"/>
          <p:cNvSpPr txBox="1"/>
          <p:nvPr/>
        </p:nvSpPr>
        <p:spPr bwMode="auto">
          <a:xfrm>
            <a:off x="899830" y="4939284"/>
            <a:ext cx="10392341" cy="1373505"/>
          </a:xfrm>
          <a:prstGeom prst="rect">
            <a:avLst/>
          </a:prstGeom>
          <a:noFill/>
        </p:spPr>
        <p:txBody>
          <a:bodyPr wrap="square">
            <a:spAutoFit/>
          </a:bodyPr>
          <a:lstStyle/>
          <a:p>
            <a:pPr algn="ctr">
              <a:lnSpc>
                <a:spcPts val="2500"/>
              </a:lnSpc>
              <a:defRPr/>
            </a:pPr>
            <a:r>
              <a:rPr lang="zh-CN" altLang="en-US" sz="1400" dirty="0">
                <a:solidFill>
                  <a:schemeClr val="tx1">
                    <a:lumMod val="95000"/>
                    <a:lumOff val="5000"/>
                  </a:schemeClr>
                </a:solidFill>
                <a:cs typeface="+mn-ea"/>
                <a:sym typeface="+mn-lt"/>
              </a:rPr>
              <a:t>设备检修时,电液动或手动平板闸门能够实现自动切断仓内煤流；各部件间采用可拆卸联接，重量轻、安装、维护方便，使用寿命长；</a:t>
            </a:r>
            <a:endParaRPr lang="zh-CN" altLang="en-US" sz="1400" dirty="0">
              <a:solidFill>
                <a:schemeClr val="tx1">
                  <a:lumMod val="95000"/>
                  <a:lumOff val="5000"/>
                </a:schemeClr>
              </a:solidFill>
              <a:cs typeface="+mn-ea"/>
              <a:sym typeface="+mn-lt"/>
            </a:endParaRPr>
          </a:p>
          <a:p>
            <a:pPr algn="ctr">
              <a:lnSpc>
                <a:spcPts val="2500"/>
              </a:lnSpc>
              <a:defRPr/>
            </a:pPr>
            <a:r>
              <a:rPr lang="zh-CN" altLang="en-US" sz="1400" dirty="0">
                <a:solidFill>
                  <a:schemeClr val="tx1">
                    <a:lumMod val="95000"/>
                    <a:lumOff val="5000"/>
                  </a:schemeClr>
                </a:solidFill>
                <a:cs typeface="+mn-ea"/>
                <a:sym typeface="+mn-lt"/>
              </a:rPr>
              <a:t>新型甲带给料机的接头采用特殊搭接扣方式，不需要整体拆卸、安装，克服了老式甲带更换工作劳动强度大、时间长、影响生产的问题；可替换振动给料机、往复式给料机、老式甲带式给料机，而原安装基础可基本不作改变；</a:t>
            </a:r>
            <a:endParaRPr lang="zh-CN" altLang="en-US" sz="1400" dirty="0">
              <a:solidFill>
                <a:schemeClr val="tx1">
                  <a:lumMod val="95000"/>
                  <a:lumOff val="5000"/>
                </a:schemeClr>
              </a:solidFill>
              <a:cs typeface="+mn-ea"/>
              <a:sym typeface="+mn-lt"/>
            </a:endParaRPr>
          </a:p>
          <a:p>
            <a:pPr algn="ctr">
              <a:lnSpc>
                <a:spcPts val="2500"/>
              </a:lnSpc>
              <a:defRPr/>
            </a:pPr>
            <a:r>
              <a:rPr lang="zh-CN" altLang="en-US" sz="1400" dirty="0">
                <a:solidFill>
                  <a:schemeClr val="tx1">
                    <a:lumMod val="95000"/>
                    <a:lumOff val="5000"/>
                  </a:schemeClr>
                </a:solidFill>
                <a:cs typeface="+mn-ea"/>
                <a:sym typeface="+mn-lt"/>
              </a:rPr>
              <a:t>调速方式可采用手动无级变速与变频调速，能够实现现场与远程的集中控制，便于远程监控与调速。</a:t>
            </a:r>
            <a:endParaRPr lang="zh-CN" altLang="en-US" sz="1400" dirty="0">
              <a:solidFill>
                <a:schemeClr val="tx1">
                  <a:lumMod val="95000"/>
                  <a:lumOff val="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75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Effect transition="in" filter="fade">
                                      <p:cBhvr>
                                        <p:cTn id="9" dur="750"/>
                                        <p:tgtEl>
                                          <p:spTgt spid="5"/>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750"/>
                                        <p:tgtEl>
                                          <p:spTgt spid="10"/>
                                        </p:tgtEl>
                                      </p:cBhvr>
                                    </p:animEffect>
                                  </p:childTnLst>
                                </p:cTn>
                              </p:par>
                            </p:childTnLst>
                          </p:cTn>
                        </p:par>
                        <p:par>
                          <p:cTn id="14" fill="hold">
                            <p:stCondLst>
                              <p:cond delay="2000"/>
                            </p:stCondLst>
                            <p:childTnLst>
                              <p:par>
                                <p:cTn id="15" presetID="14" presetClass="entr" presetSubtype="1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750"/>
                                        <p:tgtEl>
                                          <p:spTgt spid="6"/>
                                        </p:tgtEl>
                                      </p:cBhvr>
                                    </p:animEffect>
                                  </p:childTnLst>
                                </p:cTn>
                              </p:par>
                            </p:childTnLst>
                          </p:cTn>
                        </p:par>
                        <p:par>
                          <p:cTn id="18" fill="hold">
                            <p:stCondLst>
                              <p:cond delay="3000"/>
                            </p:stCondLst>
                            <p:childTnLst>
                              <p:par>
                                <p:cTn id="19" presetID="53" presetClass="entr" presetSubtype="16"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750" fill="hold"/>
                                        <p:tgtEl>
                                          <p:spTgt spid="7"/>
                                        </p:tgtEl>
                                        <p:attrNameLst>
                                          <p:attrName>ppt_w</p:attrName>
                                        </p:attrNameLst>
                                      </p:cBhvr>
                                      <p:tavLst>
                                        <p:tav tm="0">
                                          <p:val>
                                            <p:fltVal val="0"/>
                                          </p:val>
                                        </p:tav>
                                        <p:tav tm="100000">
                                          <p:val>
                                            <p:strVal val="#ppt_w"/>
                                          </p:val>
                                        </p:tav>
                                      </p:tavLst>
                                    </p:anim>
                                    <p:anim calcmode="lin" valueType="num">
                                      <p:cBhvr>
                                        <p:cTn id="22" dur="750" fill="hold"/>
                                        <p:tgtEl>
                                          <p:spTgt spid="7"/>
                                        </p:tgtEl>
                                        <p:attrNameLst>
                                          <p:attrName>ppt_h</p:attrName>
                                        </p:attrNameLst>
                                      </p:cBhvr>
                                      <p:tavLst>
                                        <p:tav tm="0">
                                          <p:val>
                                            <p:fltVal val="0"/>
                                          </p:val>
                                        </p:tav>
                                        <p:tav tm="100000">
                                          <p:val>
                                            <p:strVal val="#ppt_h"/>
                                          </p:val>
                                        </p:tav>
                                      </p:tavLst>
                                    </p:anim>
                                    <p:animEffect transition="in" filter="fade">
                                      <p:cBhvr>
                                        <p:cTn id="23" dur="750"/>
                                        <p:tgtEl>
                                          <p:spTgt spid="7"/>
                                        </p:tgtEl>
                                      </p:cBhvr>
                                    </p:animEffect>
                                  </p:childTnLst>
                                </p:cTn>
                              </p:par>
                            </p:childTnLst>
                          </p:cTn>
                        </p:par>
                        <p:par>
                          <p:cTn id="24" fill="hold">
                            <p:stCondLst>
                              <p:cond delay="4000"/>
                            </p:stCondLst>
                            <p:childTnLst>
                              <p:par>
                                <p:cTn id="25" presetID="42"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750"/>
                                        <p:tgtEl>
                                          <p:spTgt spid="9"/>
                                        </p:tgtEl>
                                      </p:cBhvr>
                                    </p:animEffect>
                                    <p:anim calcmode="lin" valueType="num">
                                      <p:cBhvr>
                                        <p:cTn id="28" dur="750" fill="hold"/>
                                        <p:tgtEl>
                                          <p:spTgt spid="9"/>
                                        </p:tgtEl>
                                        <p:attrNameLst>
                                          <p:attrName>ppt_x</p:attrName>
                                        </p:attrNameLst>
                                      </p:cBhvr>
                                      <p:tavLst>
                                        <p:tav tm="0">
                                          <p:val>
                                            <p:strVal val="#ppt_x"/>
                                          </p:val>
                                        </p:tav>
                                        <p:tav tm="100000">
                                          <p:val>
                                            <p:strVal val="#ppt_x"/>
                                          </p:val>
                                        </p:tav>
                                      </p:tavLst>
                                    </p:anim>
                                    <p:anim calcmode="lin" valueType="num">
                                      <p:cBhvr>
                                        <p:cTn id="29" dur="750" fill="hold"/>
                                        <p:tgtEl>
                                          <p:spTgt spid="9"/>
                                        </p:tgtEl>
                                        <p:attrNameLst>
                                          <p:attrName>ppt_y</p:attrName>
                                        </p:attrNameLst>
                                      </p:cBhvr>
                                      <p:tavLst>
                                        <p:tav tm="0">
                                          <p:val>
                                            <p:strVal val="#ppt_y+.1"/>
                                          </p:val>
                                        </p:tav>
                                        <p:tav tm="100000">
                                          <p:val>
                                            <p:strVal val="#ppt_y"/>
                                          </p:val>
                                        </p:tav>
                                      </p:tavLst>
                                    </p:anim>
                                  </p:childTnLst>
                                </p:cTn>
                              </p:par>
                            </p:childTnLst>
                          </p:cTn>
                        </p:par>
                        <p:par>
                          <p:cTn id="30" fill="hold">
                            <p:stCondLst>
                              <p:cond delay="5000"/>
                            </p:stCondLst>
                            <p:childTnLst>
                              <p:par>
                                <p:cTn id="31" presetID="16" presetClass="entr" presetSubtype="37"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arn(outVertical)">
                                      <p:cBhvr>
                                        <p:cTn id="33" dur="500"/>
                                        <p:tgtEl>
                                          <p:spTgt spid="8"/>
                                        </p:tgtEl>
                                      </p:cBhvr>
                                    </p:animEffect>
                                  </p:childTnLst>
                                </p:cTn>
                              </p:par>
                            </p:childTnLst>
                          </p:cTn>
                        </p:par>
                        <p:par>
                          <p:cTn id="34" fill="hold">
                            <p:stCondLst>
                              <p:cond delay="5500"/>
                            </p:stCondLst>
                            <p:childTnLst>
                              <p:par>
                                <p:cTn id="35" presetID="42"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750"/>
                                        <p:tgtEl>
                                          <p:spTgt spid="14"/>
                                        </p:tgtEl>
                                      </p:cBhvr>
                                    </p:animEffect>
                                    <p:anim calcmode="lin" valueType="num">
                                      <p:cBhvr>
                                        <p:cTn id="38" dur="750" fill="hold"/>
                                        <p:tgtEl>
                                          <p:spTgt spid="14"/>
                                        </p:tgtEl>
                                        <p:attrNameLst>
                                          <p:attrName>ppt_x</p:attrName>
                                        </p:attrNameLst>
                                      </p:cBhvr>
                                      <p:tavLst>
                                        <p:tav tm="0">
                                          <p:val>
                                            <p:strVal val="#ppt_x"/>
                                          </p:val>
                                        </p:tav>
                                        <p:tav tm="100000">
                                          <p:val>
                                            <p:strVal val="#ppt_x"/>
                                          </p:val>
                                        </p:tav>
                                      </p:tavLst>
                                    </p:anim>
                                    <p:anim calcmode="lin" valueType="num">
                                      <p:cBhvr>
                                        <p:cTn id="39" dur="75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7" grpId="0" bldLvl="0" animBg="1"/>
      <p:bldP spid="8" grpId="0" bldLvl="0" animBg="1"/>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055" y="0"/>
            <a:ext cx="12189889" cy="6858000"/>
          </a:xfrm>
          <a:prstGeom prst="rect">
            <a:avLst/>
          </a:prstGeom>
        </p:spPr>
      </p:pic>
      <p:sp>
        <p:nvSpPr>
          <p:cNvPr id="5" name="矩形 4"/>
          <p:cNvSpPr/>
          <p:nvPr/>
        </p:nvSpPr>
        <p:spPr>
          <a:xfrm>
            <a:off x="280043" y="247650"/>
            <a:ext cx="11644132" cy="6381750"/>
          </a:xfrm>
          <a:prstGeom prst="rect">
            <a:avLst/>
          </a:prstGeom>
          <a:solidFill>
            <a:schemeClr val="bg1"/>
          </a:solidFill>
          <a:ln>
            <a:noFill/>
          </a:ln>
          <a:effectLst>
            <a:outerShdw blurRad="114300" sx="101000" sy="101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10" name="矩形 9"/>
          <p:cNvSpPr/>
          <p:nvPr/>
        </p:nvSpPr>
        <p:spPr>
          <a:xfrm>
            <a:off x="631155" y="509905"/>
            <a:ext cx="2316480" cy="521970"/>
          </a:xfrm>
          <a:prstGeom prst="rect">
            <a:avLst/>
          </a:prstGeom>
        </p:spPr>
        <p:txBody>
          <a:bodyPr wrap="none">
            <a:spAutoFit/>
          </a:bodyPr>
          <a:lstStyle/>
          <a:p>
            <a:pPr lvl="0" algn="l" fontAlgn="ctr">
              <a:defRPr/>
            </a:pPr>
            <a:r>
              <a:rPr sz="2800" b="1" dirty="0">
                <a:solidFill>
                  <a:prstClr val="black"/>
                </a:solidFill>
                <a:cs typeface="+mn-ea"/>
                <a:sym typeface="+mn-lt"/>
              </a:rPr>
              <a:t>甲带式给煤机</a:t>
            </a:r>
            <a:endParaRPr sz="2800" b="1" dirty="0">
              <a:solidFill>
                <a:prstClr val="black"/>
              </a:solidFill>
              <a:cs typeface="+mn-ea"/>
              <a:sym typeface="+mn-lt"/>
            </a:endParaRPr>
          </a:p>
        </p:txBody>
      </p:sp>
      <p:pic>
        <p:nvPicPr>
          <p:cNvPr id="25" name="图片 24"/>
          <p:cNvPicPr>
            <a:picLocks noChangeAspect="1"/>
          </p:cNvPicPr>
          <p:nvPr>
            <p:custDataLst>
              <p:tags r:id="rId2"/>
            </p:custDataLst>
          </p:nvPr>
        </p:nvPicPr>
        <p:blipFill>
          <a:blip r:embed="rId3" cstate="email"/>
          <a:stretch>
            <a:fillRect/>
          </a:stretch>
        </p:blipFill>
        <p:spPr>
          <a:xfrm>
            <a:off x="2619269" y="1723599"/>
            <a:ext cx="7046553" cy="4306227"/>
          </a:xfrm>
          <a:prstGeom prst="rect">
            <a:avLst/>
          </a:prstGeom>
        </p:spPr>
      </p:pic>
      <p:sp>
        <p:nvSpPr>
          <p:cNvPr id="26" name="圆角矩形 4"/>
          <p:cNvSpPr/>
          <p:nvPr>
            <p:custDataLst>
              <p:tags r:id="rId4"/>
            </p:custDataLst>
          </p:nvPr>
        </p:nvSpPr>
        <p:spPr>
          <a:xfrm>
            <a:off x="2235471" y="2109808"/>
            <a:ext cx="730572" cy="730572"/>
          </a:xfrm>
          <a:prstGeom prst="roundRect">
            <a:avLst/>
          </a:prstGeom>
          <a:solidFill>
            <a:srgbClr val="8989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27" name="圆角矩形 5"/>
          <p:cNvSpPr/>
          <p:nvPr>
            <p:custDataLst>
              <p:tags r:id="rId5"/>
            </p:custDataLst>
          </p:nvPr>
        </p:nvSpPr>
        <p:spPr>
          <a:xfrm>
            <a:off x="2235471" y="3046125"/>
            <a:ext cx="730572" cy="730572"/>
          </a:xfrm>
          <a:prstGeom prst="roundRect">
            <a:avLst/>
          </a:prstGeom>
          <a:solidFill>
            <a:srgbClr val="E56B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28" name="圆角矩形 6"/>
          <p:cNvSpPr/>
          <p:nvPr>
            <p:custDataLst>
              <p:tags r:id="rId6"/>
            </p:custDataLst>
          </p:nvPr>
        </p:nvSpPr>
        <p:spPr>
          <a:xfrm>
            <a:off x="2235471" y="3972801"/>
            <a:ext cx="730572" cy="730572"/>
          </a:xfrm>
          <a:prstGeom prst="roundRect">
            <a:avLst/>
          </a:prstGeom>
          <a:solidFill>
            <a:srgbClr val="8989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29" name="圆角矩形 7"/>
          <p:cNvSpPr/>
          <p:nvPr>
            <p:custDataLst>
              <p:tags r:id="rId7"/>
            </p:custDataLst>
          </p:nvPr>
        </p:nvSpPr>
        <p:spPr>
          <a:xfrm>
            <a:off x="9282023" y="2133597"/>
            <a:ext cx="730572" cy="730572"/>
          </a:xfrm>
          <a:prstGeom prst="roundRect">
            <a:avLst/>
          </a:prstGeom>
          <a:solidFill>
            <a:srgbClr val="E56B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30" name="圆角矩形 8"/>
          <p:cNvSpPr/>
          <p:nvPr>
            <p:custDataLst>
              <p:tags r:id="rId8"/>
            </p:custDataLst>
          </p:nvPr>
        </p:nvSpPr>
        <p:spPr>
          <a:xfrm>
            <a:off x="9282023" y="3069914"/>
            <a:ext cx="730572" cy="730572"/>
          </a:xfrm>
          <a:prstGeom prst="roundRect">
            <a:avLst/>
          </a:prstGeom>
          <a:solidFill>
            <a:srgbClr val="8989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31" name="圆角矩形 9"/>
          <p:cNvSpPr/>
          <p:nvPr>
            <p:custDataLst>
              <p:tags r:id="rId9"/>
            </p:custDataLst>
          </p:nvPr>
        </p:nvSpPr>
        <p:spPr>
          <a:xfrm>
            <a:off x="9282023" y="3996592"/>
            <a:ext cx="730572" cy="730572"/>
          </a:xfrm>
          <a:prstGeom prst="roundRect">
            <a:avLst/>
          </a:prstGeom>
          <a:solidFill>
            <a:srgbClr val="E56B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pic>
        <p:nvPicPr>
          <p:cNvPr id="2" name="图片 1" descr="甲带给煤机 (53)"/>
          <p:cNvPicPr>
            <a:picLocks noChangeAspect="1"/>
          </p:cNvPicPr>
          <p:nvPr/>
        </p:nvPicPr>
        <p:blipFill>
          <a:blip r:embed="rId10"/>
          <a:stretch>
            <a:fillRect/>
          </a:stretch>
        </p:blipFill>
        <p:spPr>
          <a:xfrm>
            <a:off x="3807460" y="2110105"/>
            <a:ext cx="4666615" cy="26174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75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Effect transition="in" filter="fade">
                                      <p:cBhvr>
                                        <p:cTn id="9" dur="750"/>
                                        <p:tgtEl>
                                          <p:spTgt spid="5"/>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750"/>
                                        <p:tgtEl>
                                          <p:spTgt spid="10"/>
                                        </p:tgtEl>
                                      </p:cBhvr>
                                    </p:animEffect>
                                  </p:childTnLst>
                                </p:cTn>
                              </p:par>
                            </p:childTnLst>
                          </p:cTn>
                        </p:par>
                        <p:par>
                          <p:cTn id="14" fill="hold">
                            <p:stCondLst>
                              <p:cond delay="2000"/>
                            </p:stCondLst>
                            <p:childTnLst>
                              <p:par>
                                <p:cTn id="15" presetID="53" presetClass="entr" presetSubtype="16"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750" fill="hold"/>
                                        <p:tgtEl>
                                          <p:spTgt spid="25"/>
                                        </p:tgtEl>
                                        <p:attrNameLst>
                                          <p:attrName>ppt_w</p:attrName>
                                        </p:attrNameLst>
                                      </p:cBhvr>
                                      <p:tavLst>
                                        <p:tav tm="0">
                                          <p:val>
                                            <p:fltVal val="0"/>
                                          </p:val>
                                        </p:tav>
                                        <p:tav tm="100000">
                                          <p:val>
                                            <p:strVal val="#ppt_w"/>
                                          </p:val>
                                        </p:tav>
                                      </p:tavLst>
                                    </p:anim>
                                    <p:anim calcmode="lin" valueType="num">
                                      <p:cBhvr>
                                        <p:cTn id="18" dur="750" fill="hold"/>
                                        <p:tgtEl>
                                          <p:spTgt spid="25"/>
                                        </p:tgtEl>
                                        <p:attrNameLst>
                                          <p:attrName>ppt_h</p:attrName>
                                        </p:attrNameLst>
                                      </p:cBhvr>
                                      <p:tavLst>
                                        <p:tav tm="0">
                                          <p:val>
                                            <p:fltVal val="0"/>
                                          </p:val>
                                        </p:tav>
                                        <p:tav tm="100000">
                                          <p:val>
                                            <p:strVal val="#ppt_h"/>
                                          </p:val>
                                        </p:tav>
                                      </p:tavLst>
                                    </p:anim>
                                    <p:animEffect transition="in" filter="fade">
                                      <p:cBhvr>
                                        <p:cTn id="19" dur="750"/>
                                        <p:tgtEl>
                                          <p:spTgt spid="25"/>
                                        </p:tgtEl>
                                      </p:cBhvr>
                                    </p:animEffect>
                                  </p:childTnLst>
                                </p:cTn>
                              </p:par>
                            </p:childTnLst>
                          </p:cTn>
                        </p:par>
                        <p:par>
                          <p:cTn id="20" fill="hold">
                            <p:stCondLst>
                              <p:cond delay="3000"/>
                            </p:stCondLst>
                            <p:childTnLst>
                              <p:par>
                                <p:cTn id="21" presetID="14" presetClass="entr" presetSubtype="10"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randombar(horizontal)">
                                      <p:cBhvr>
                                        <p:cTn id="23" dur="500"/>
                                        <p:tgtEl>
                                          <p:spTgt spid="26"/>
                                        </p:tgtEl>
                                      </p:cBhvr>
                                    </p:animEffect>
                                  </p:childTnLst>
                                </p:cTn>
                              </p:par>
                            </p:childTnLst>
                          </p:cTn>
                        </p:par>
                        <p:par>
                          <p:cTn id="24" fill="hold">
                            <p:stCondLst>
                              <p:cond delay="3500"/>
                            </p:stCondLst>
                            <p:childTnLst>
                              <p:par>
                                <p:cTn id="25" presetID="14" presetClass="entr" presetSubtype="1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randombar(horizontal)">
                                      <p:cBhvr>
                                        <p:cTn id="27" dur="500"/>
                                        <p:tgtEl>
                                          <p:spTgt spid="27"/>
                                        </p:tgtEl>
                                      </p:cBhvr>
                                    </p:animEffect>
                                  </p:childTnLst>
                                </p:cTn>
                              </p:par>
                            </p:childTnLst>
                          </p:cTn>
                        </p:par>
                        <p:par>
                          <p:cTn id="28" fill="hold">
                            <p:stCondLst>
                              <p:cond delay="4000"/>
                            </p:stCondLst>
                            <p:childTnLst>
                              <p:par>
                                <p:cTn id="29" presetID="14" presetClass="entr" presetSubtype="10"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randombar(horizontal)">
                                      <p:cBhvr>
                                        <p:cTn id="31" dur="500"/>
                                        <p:tgtEl>
                                          <p:spTgt spid="28"/>
                                        </p:tgtEl>
                                      </p:cBhvr>
                                    </p:animEffect>
                                  </p:childTnLst>
                                </p:cTn>
                              </p:par>
                            </p:childTnLst>
                          </p:cTn>
                        </p:par>
                        <p:par>
                          <p:cTn id="32" fill="hold">
                            <p:stCondLst>
                              <p:cond delay="4500"/>
                            </p:stCondLst>
                            <p:childTnLst>
                              <p:par>
                                <p:cTn id="33" presetID="14" presetClass="entr" presetSubtype="10"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randombar(horizontal)">
                                      <p:cBhvr>
                                        <p:cTn id="35" dur="500"/>
                                        <p:tgtEl>
                                          <p:spTgt spid="29"/>
                                        </p:tgtEl>
                                      </p:cBhvr>
                                    </p:animEffect>
                                  </p:childTnLst>
                                </p:cTn>
                              </p:par>
                            </p:childTnLst>
                          </p:cTn>
                        </p:par>
                        <p:par>
                          <p:cTn id="36" fill="hold">
                            <p:stCondLst>
                              <p:cond delay="5000"/>
                            </p:stCondLst>
                            <p:childTnLst>
                              <p:par>
                                <p:cTn id="37" presetID="14" presetClass="entr" presetSubtype="10"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randombar(horizontal)">
                                      <p:cBhvr>
                                        <p:cTn id="39" dur="500"/>
                                        <p:tgtEl>
                                          <p:spTgt spid="30"/>
                                        </p:tgtEl>
                                      </p:cBhvr>
                                    </p:animEffect>
                                  </p:childTnLst>
                                </p:cTn>
                              </p:par>
                            </p:childTnLst>
                          </p:cTn>
                        </p:par>
                        <p:par>
                          <p:cTn id="40" fill="hold">
                            <p:stCondLst>
                              <p:cond delay="5500"/>
                            </p:stCondLst>
                            <p:childTnLst>
                              <p:par>
                                <p:cTn id="41" presetID="14" presetClass="entr" presetSubtype="10"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randombar(horizontal)">
                                      <p:cBhvr>
                                        <p:cTn id="4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26" grpId="0" bldLvl="0" animBg="1"/>
      <p:bldP spid="27" grpId="0" bldLvl="0" animBg="1"/>
      <p:bldP spid="28" grpId="0" bldLvl="0" animBg="1"/>
      <p:bldP spid="29" grpId="0" bldLvl="0" animBg="1"/>
      <p:bldP spid="30" grpId="0" bldLvl="0" animBg="1"/>
      <p:bldP spid="31"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055" y="0"/>
            <a:ext cx="12189889" cy="6858000"/>
          </a:xfrm>
          <a:prstGeom prst="rect">
            <a:avLst/>
          </a:prstGeom>
        </p:spPr>
      </p:pic>
      <p:sp>
        <p:nvSpPr>
          <p:cNvPr id="5" name="矩形 4"/>
          <p:cNvSpPr/>
          <p:nvPr/>
        </p:nvSpPr>
        <p:spPr>
          <a:xfrm>
            <a:off x="280043" y="247650"/>
            <a:ext cx="11644132" cy="6381750"/>
          </a:xfrm>
          <a:prstGeom prst="rect">
            <a:avLst/>
          </a:prstGeom>
          <a:solidFill>
            <a:schemeClr val="bg1"/>
          </a:solidFill>
          <a:ln>
            <a:noFill/>
          </a:ln>
          <a:effectLst>
            <a:outerShdw blurRad="114300" sx="101000" sy="101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10" name="矩形 9"/>
          <p:cNvSpPr/>
          <p:nvPr/>
        </p:nvSpPr>
        <p:spPr>
          <a:xfrm>
            <a:off x="657190" y="527050"/>
            <a:ext cx="4246880" cy="583565"/>
          </a:xfrm>
          <a:prstGeom prst="rect">
            <a:avLst/>
          </a:prstGeom>
        </p:spPr>
        <p:txBody>
          <a:bodyPr wrap="none">
            <a:spAutoFit/>
          </a:bodyPr>
          <a:lstStyle/>
          <a:p>
            <a:pPr lvl="0" algn="l" fontAlgn="ctr">
              <a:defRPr/>
            </a:pPr>
            <a:r>
              <a:rPr sz="3200" b="1" dirty="0">
                <a:solidFill>
                  <a:prstClr val="black"/>
                </a:solidFill>
                <a:cs typeface="+mn-ea"/>
                <a:sym typeface="+mn-lt"/>
              </a:rPr>
              <a:t>甲带式给煤机</a:t>
            </a:r>
            <a:r>
              <a:rPr lang="zh-CN" sz="3200" b="1" dirty="0">
                <a:solidFill>
                  <a:prstClr val="black"/>
                </a:solidFill>
                <a:cs typeface="+mn-ea"/>
                <a:sym typeface="+mn-lt"/>
              </a:rPr>
              <a:t>安装说明</a:t>
            </a:r>
            <a:endParaRPr lang="zh-CN" sz="3200" b="1" dirty="0">
              <a:solidFill>
                <a:prstClr val="black"/>
              </a:solidFill>
              <a:cs typeface="+mn-ea"/>
              <a:sym typeface="+mn-lt"/>
            </a:endParaRPr>
          </a:p>
        </p:txBody>
      </p:sp>
      <p:grpSp>
        <p:nvGrpSpPr>
          <p:cNvPr id="6" name="组合 5"/>
          <p:cNvGrpSpPr/>
          <p:nvPr>
            <p:custDataLst>
              <p:tags r:id="rId2"/>
            </p:custDataLst>
          </p:nvPr>
        </p:nvGrpSpPr>
        <p:grpSpPr>
          <a:xfrm>
            <a:off x="1373283" y="1960480"/>
            <a:ext cx="4303239" cy="1683439"/>
            <a:chOff x="1373283" y="1919840"/>
            <a:chExt cx="4303239" cy="1683439"/>
          </a:xfrm>
        </p:grpSpPr>
        <p:grpSp>
          <p:nvGrpSpPr>
            <p:cNvPr id="7" name="组合 6"/>
            <p:cNvGrpSpPr/>
            <p:nvPr/>
          </p:nvGrpSpPr>
          <p:grpSpPr>
            <a:xfrm>
              <a:off x="1373283" y="1921064"/>
              <a:ext cx="4303239" cy="1682215"/>
              <a:chOff x="1300855" y="2328470"/>
              <a:chExt cx="4303239" cy="1682215"/>
            </a:xfrm>
          </p:grpSpPr>
          <p:sp>
            <p:nvSpPr>
              <p:cNvPr id="11" name="圆角矩形 227"/>
              <p:cNvSpPr/>
              <p:nvPr>
                <p:custDataLst>
                  <p:tags r:id="rId3"/>
                </p:custDataLst>
              </p:nvPr>
            </p:nvSpPr>
            <p:spPr>
              <a:xfrm>
                <a:off x="1300855" y="2507997"/>
                <a:ext cx="4303239" cy="1502688"/>
              </a:xfrm>
              <a:prstGeom prst="roundRect">
                <a:avLst>
                  <a:gd name="adj" fmla="val 11847"/>
                </a:avLst>
              </a:prstGeom>
              <a:solidFill>
                <a:srgbClr val="F7F7F7"/>
              </a:solidFill>
              <a:ln w="9525" cap="flat">
                <a:solidFill>
                  <a:srgbClr val="FFFFFF">
                    <a:lumMod val="75000"/>
                  </a:srgbClr>
                </a:solidFill>
                <a:custDash>
                  <a:ds d="380000" sp="120000"/>
                </a:custDash>
                <a:bevel/>
              </a:ln>
            </p:spPr>
            <p:txBody>
              <a:bodyPr wrap="square" lIns="0" tIns="0" rIns="0" bIns="0" rtlCol="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sz="910" b="0" i="0" u="none" strike="noStrike" kern="0" cap="none" spc="0" normalizeH="0" baseline="0" noProof="0" dirty="0">
                  <a:ln>
                    <a:noFill/>
                  </a:ln>
                  <a:solidFill>
                    <a:srgbClr val="3E3938"/>
                  </a:solidFill>
                  <a:effectLst/>
                  <a:uLnTx/>
                  <a:uFillTx/>
                  <a:cs typeface="+mn-ea"/>
                  <a:sym typeface="+mn-lt"/>
                </a:endParaRPr>
              </a:p>
            </p:txBody>
          </p:sp>
          <p:sp>
            <p:nvSpPr>
              <p:cNvPr id="12" name="任意多边形 228"/>
              <p:cNvSpPr/>
              <p:nvPr>
                <p:custDataLst>
                  <p:tags r:id="rId4"/>
                </p:custDataLst>
              </p:nvPr>
            </p:nvSpPr>
            <p:spPr>
              <a:xfrm>
                <a:off x="1495151" y="2328470"/>
                <a:ext cx="2432000" cy="359055"/>
              </a:xfrm>
              <a:custGeom>
                <a:avLst/>
                <a:gdLst>
                  <a:gd name="rtl" fmla="*/ 30400 w 2432000"/>
                  <a:gd name="rtt" fmla="*/ 30400 h 359055"/>
                  <a:gd name="rtr" fmla="*/ 2401600 w 2432000"/>
                  <a:gd name="rtb" fmla="*/ 328655 h 359055"/>
                </a:gdLst>
                <a:ahLst/>
                <a:cxnLst/>
                <a:rect l="rtl" t="rtt" r="rtr" b="rtb"/>
                <a:pathLst>
                  <a:path w="2432000" h="359055">
                    <a:moveTo>
                      <a:pt x="179527" y="359055"/>
                    </a:moveTo>
                    <a:lnTo>
                      <a:pt x="2252473" y="359055"/>
                    </a:lnTo>
                    <a:cubicBezTo>
                      <a:pt x="2351622" y="359055"/>
                      <a:pt x="2432000" y="278681"/>
                      <a:pt x="2432000" y="179527"/>
                    </a:cubicBezTo>
                    <a:cubicBezTo>
                      <a:pt x="2432000" y="80375"/>
                      <a:pt x="2351622" y="0"/>
                      <a:pt x="2252473" y="0"/>
                    </a:cubicBezTo>
                    <a:lnTo>
                      <a:pt x="179527" y="0"/>
                    </a:lnTo>
                    <a:cubicBezTo>
                      <a:pt x="80375" y="0"/>
                      <a:pt x="0" y="80375"/>
                      <a:pt x="0" y="179527"/>
                    </a:cubicBezTo>
                    <a:cubicBezTo>
                      <a:pt x="0" y="278681"/>
                      <a:pt x="80375" y="359055"/>
                      <a:pt x="179527" y="359055"/>
                    </a:cubicBezTo>
                    <a:close/>
                  </a:path>
                </a:pathLst>
              </a:custGeom>
              <a:solidFill>
                <a:srgbClr val="E56BA5"/>
              </a:solidFill>
              <a:ln w="15200" cap="flat">
                <a:noFill/>
                <a:bevel/>
              </a:ln>
            </p:spPr>
            <p:txBody>
              <a:bodyPr wrap="square" lIns="36000" tIns="0" rIns="36000" bIns="0"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sz="1065" b="1" i="0" u="none" strike="noStrike" kern="0" cap="none" spc="0" normalizeH="0" baseline="0" noProof="0" dirty="0">
                  <a:ln>
                    <a:noFill/>
                  </a:ln>
                  <a:solidFill>
                    <a:srgbClr val="FFFFFF"/>
                  </a:solidFill>
                  <a:effectLst/>
                  <a:uLnTx/>
                  <a:uFillTx/>
                  <a:cs typeface="+mn-ea"/>
                  <a:sym typeface="+mn-lt"/>
                </a:endParaRPr>
              </a:p>
            </p:txBody>
          </p:sp>
        </p:grpSp>
        <p:sp>
          <p:nvSpPr>
            <p:cNvPr id="8" name="文本框 7"/>
            <p:cNvSpPr txBox="1"/>
            <p:nvPr>
              <p:custDataLst>
                <p:tags r:id="rId5"/>
              </p:custDataLst>
            </p:nvPr>
          </p:nvSpPr>
          <p:spPr>
            <a:xfrm>
              <a:off x="1751949" y="1919840"/>
              <a:ext cx="2057401" cy="368300"/>
            </a:xfrm>
            <a:prstGeom prst="rect">
              <a:avLst/>
            </a:prstGeom>
            <a:noFill/>
          </p:spPr>
          <p:txBody>
            <a:bodyPr wrap="square" rtlCol="0">
              <a:spAutoFit/>
              <a:scene3d>
                <a:camera prst="orthographicFront"/>
                <a:lightRig rig="threePt" dir="t"/>
              </a:scene3d>
              <a:sp3d contourW="12700"/>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rgbClr val="FFFFFF"/>
                  </a:solidFill>
                  <a:effectLst/>
                  <a:uLnTx/>
                  <a:uFillTx/>
                  <a:cs typeface="+mn-ea"/>
                  <a:sym typeface="+mn-lt"/>
                </a:rPr>
                <a:t>安装</a:t>
              </a:r>
              <a:endParaRPr kumimoji="0" lang="zh-CN" altLang="en-US" sz="1800" b="1" i="0" u="none" strike="noStrike" kern="0" cap="none" spc="0" normalizeH="0" baseline="0" noProof="0" dirty="0">
                <a:ln>
                  <a:noFill/>
                </a:ln>
                <a:solidFill>
                  <a:srgbClr val="FFFFFF"/>
                </a:solidFill>
                <a:effectLst/>
                <a:uLnTx/>
                <a:uFillTx/>
                <a:cs typeface="+mn-ea"/>
                <a:sym typeface="+mn-lt"/>
              </a:endParaRPr>
            </a:p>
          </p:txBody>
        </p:sp>
        <p:sp>
          <p:nvSpPr>
            <p:cNvPr id="9" name="文本框 8"/>
            <p:cNvSpPr txBox="1"/>
            <p:nvPr>
              <p:custDataLst>
                <p:tags r:id="rId6"/>
              </p:custDataLst>
            </p:nvPr>
          </p:nvSpPr>
          <p:spPr>
            <a:xfrm>
              <a:off x="1373283" y="2404345"/>
              <a:ext cx="4183380" cy="1198880"/>
            </a:xfrm>
            <a:prstGeom prst="rect">
              <a:avLst/>
            </a:prstGeom>
            <a:noFill/>
          </p:spPr>
          <p:txBody>
            <a:bodyPr wrap="square" rtlCol="0">
              <a:spAutoFit/>
              <a:scene3d>
                <a:camera prst="orthographicFront"/>
                <a:lightRig rig="threePt" dir="t"/>
              </a:scene3d>
              <a:sp3d contourW="12700"/>
            </a:bodyPr>
            <a:lstStyle/>
            <a:p>
              <a:pPr algn="just">
                <a:lnSpc>
                  <a:spcPct val="150000"/>
                </a:lnSpc>
              </a:pPr>
              <a:r>
                <a:rPr lang="zh-CN" altLang="en-US" sz="1600" dirty="0">
                  <a:solidFill>
                    <a:schemeClr val="tx1">
                      <a:lumMod val="95000"/>
                      <a:lumOff val="5000"/>
                    </a:schemeClr>
                  </a:solidFill>
                  <a:cs typeface="+mn-ea"/>
                  <a:sym typeface="+mn-lt"/>
                </a:rPr>
                <a:t>甲带给料机可现场分体安装，也可整体安装。分体安装时，先将漏斗架安装在煤仓口，再安装箱体，然后安装底架等其它部件；</a:t>
              </a:r>
              <a:endParaRPr lang="zh-CN" altLang="en-US" sz="1600" dirty="0">
                <a:solidFill>
                  <a:schemeClr val="tx1">
                    <a:lumMod val="95000"/>
                    <a:lumOff val="5000"/>
                  </a:schemeClr>
                </a:solidFill>
                <a:cs typeface="+mn-ea"/>
                <a:sym typeface="+mn-lt"/>
              </a:endParaRPr>
            </a:p>
          </p:txBody>
        </p:sp>
      </p:grpSp>
      <p:grpSp>
        <p:nvGrpSpPr>
          <p:cNvPr id="13" name="组合 12"/>
          <p:cNvGrpSpPr/>
          <p:nvPr>
            <p:custDataLst>
              <p:tags r:id="rId7"/>
            </p:custDataLst>
          </p:nvPr>
        </p:nvGrpSpPr>
        <p:grpSpPr>
          <a:xfrm>
            <a:off x="1372648" y="4044001"/>
            <a:ext cx="4303239" cy="1658085"/>
            <a:chOff x="1372648" y="4003361"/>
            <a:chExt cx="4303239" cy="1658085"/>
          </a:xfrm>
        </p:grpSpPr>
        <p:grpSp>
          <p:nvGrpSpPr>
            <p:cNvPr id="14" name="组合 13"/>
            <p:cNvGrpSpPr/>
            <p:nvPr/>
          </p:nvGrpSpPr>
          <p:grpSpPr>
            <a:xfrm>
              <a:off x="1372648" y="4003361"/>
              <a:ext cx="4303239" cy="1658085"/>
              <a:chOff x="1300220" y="2328470"/>
              <a:chExt cx="4303239" cy="1658085"/>
            </a:xfrm>
          </p:grpSpPr>
          <p:sp>
            <p:nvSpPr>
              <p:cNvPr id="17" name="圆角矩形 30"/>
              <p:cNvSpPr/>
              <p:nvPr>
                <p:custDataLst>
                  <p:tags r:id="rId8"/>
                </p:custDataLst>
              </p:nvPr>
            </p:nvSpPr>
            <p:spPr>
              <a:xfrm>
                <a:off x="1300220" y="2483867"/>
                <a:ext cx="4303239" cy="1502688"/>
              </a:xfrm>
              <a:prstGeom prst="roundRect">
                <a:avLst>
                  <a:gd name="adj" fmla="val 11847"/>
                </a:avLst>
              </a:prstGeom>
              <a:solidFill>
                <a:srgbClr val="F7F7F7"/>
              </a:solidFill>
              <a:ln w="9525" cap="flat">
                <a:solidFill>
                  <a:srgbClr val="FFFFFF">
                    <a:lumMod val="75000"/>
                  </a:srgbClr>
                </a:solidFill>
                <a:custDash>
                  <a:ds d="380000" sp="120000"/>
                </a:custDash>
                <a:bevel/>
              </a:ln>
            </p:spPr>
            <p:txBody>
              <a:bodyPr wrap="square" lIns="0" tIns="0" rIns="0" bIns="0" rtlCol="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sz="910" b="0" i="0" u="none" strike="noStrike" kern="0" cap="none" spc="0" normalizeH="0" baseline="0" noProof="0" dirty="0">
                  <a:ln>
                    <a:noFill/>
                  </a:ln>
                  <a:solidFill>
                    <a:srgbClr val="3E3938"/>
                  </a:solidFill>
                  <a:effectLst/>
                  <a:uLnTx/>
                  <a:uFillTx/>
                  <a:cs typeface="+mn-ea"/>
                  <a:sym typeface="+mn-lt"/>
                </a:endParaRPr>
              </a:p>
            </p:txBody>
          </p:sp>
          <p:sp>
            <p:nvSpPr>
              <p:cNvPr id="18" name="任意多边形 31"/>
              <p:cNvSpPr/>
              <p:nvPr>
                <p:custDataLst>
                  <p:tags r:id="rId9"/>
                </p:custDataLst>
              </p:nvPr>
            </p:nvSpPr>
            <p:spPr>
              <a:xfrm>
                <a:off x="1495151" y="2328470"/>
                <a:ext cx="2432000" cy="359055"/>
              </a:xfrm>
              <a:custGeom>
                <a:avLst/>
                <a:gdLst>
                  <a:gd name="rtl" fmla="*/ 30400 w 2432000"/>
                  <a:gd name="rtt" fmla="*/ 30400 h 359055"/>
                  <a:gd name="rtr" fmla="*/ 2401600 w 2432000"/>
                  <a:gd name="rtb" fmla="*/ 328655 h 359055"/>
                </a:gdLst>
                <a:ahLst/>
                <a:cxnLst/>
                <a:rect l="rtl" t="rtt" r="rtr" b="rtb"/>
                <a:pathLst>
                  <a:path w="2432000" h="359055">
                    <a:moveTo>
                      <a:pt x="179527" y="359055"/>
                    </a:moveTo>
                    <a:lnTo>
                      <a:pt x="2252473" y="359055"/>
                    </a:lnTo>
                    <a:cubicBezTo>
                      <a:pt x="2351622" y="359055"/>
                      <a:pt x="2432000" y="278681"/>
                      <a:pt x="2432000" y="179527"/>
                    </a:cubicBezTo>
                    <a:cubicBezTo>
                      <a:pt x="2432000" y="80375"/>
                      <a:pt x="2351622" y="0"/>
                      <a:pt x="2252473" y="0"/>
                    </a:cubicBezTo>
                    <a:lnTo>
                      <a:pt x="179527" y="0"/>
                    </a:lnTo>
                    <a:cubicBezTo>
                      <a:pt x="80375" y="0"/>
                      <a:pt x="0" y="80375"/>
                      <a:pt x="0" y="179527"/>
                    </a:cubicBezTo>
                    <a:cubicBezTo>
                      <a:pt x="0" y="278681"/>
                      <a:pt x="80375" y="359055"/>
                      <a:pt x="179527" y="359055"/>
                    </a:cubicBezTo>
                    <a:close/>
                  </a:path>
                </a:pathLst>
              </a:custGeom>
              <a:solidFill>
                <a:srgbClr val="8989B5"/>
              </a:solidFill>
              <a:ln w="15200" cap="flat">
                <a:noFill/>
                <a:bevel/>
              </a:ln>
            </p:spPr>
            <p:txBody>
              <a:bodyPr wrap="square" lIns="36000" tIns="0" rIns="36000" bIns="0"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sz="1065" b="1" i="0" u="none" strike="noStrike" kern="0" cap="none" spc="0" normalizeH="0" baseline="0" noProof="0" dirty="0">
                  <a:ln>
                    <a:noFill/>
                  </a:ln>
                  <a:solidFill>
                    <a:srgbClr val="FFFFFF"/>
                  </a:solidFill>
                  <a:effectLst/>
                  <a:uLnTx/>
                  <a:uFillTx/>
                  <a:cs typeface="+mn-ea"/>
                  <a:sym typeface="+mn-lt"/>
                </a:endParaRPr>
              </a:p>
            </p:txBody>
          </p:sp>
        </p:grpSp>
        <p:sp>
          <p:nvSpPr>
            <p:cNvPr id="15" name="文本框 14"/>
            <p:cNvSpPr txBox="1"/>
            <p:nvPr>
              <p:custDataLst>
                <p:tags r:id="rId10"/>
              </p:custDataLst>
            </p:nvPr>
          </p:nvSpPr>
          <p:spPr>
            <a:xfrm>
              <a:off x="1751949" y="4003361"/>
              <a:ext cx="2057401" cy="368300"/>
            </a:xfrm>
            <a:prstGeom prst="rect">
              <a:avLst/>
            </a:prstGeom>
            <a:noFill/>
          </p:spPr>
          <p:txBody>
            <a:bodyPr wrap="square" rtlCol="0">
              <a:spAutoFit/>
              <a:scene3d>
                <a:camera prst="orthographicFront"/>
                <a:lightRig rig="threePt" dir="t"/>
              </a:scene3d>
              <a:sp3d contourW="12700"/>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rgbClr val="FFFFFF"/>
                  </a:solidFill>
                  <a:effectLst/>
                  <a:uLnTx/>
                  <a:uFillTx/>
                  <a:cs typeface="+mn-ea"/>
                  <a:sym typeface="+mn-lt"/>
                </a:rPr>
                <a:t>说明</a:t>
              </a:r>
              <a:endParaRPr kumimoji="0" lang="zh-CN" altLang="en-US" sz="1800" b="1" i="0" u="none" strike="noStrike" kern="0" cap="none" spc="0" normalizeH="0" baseline="0" noProof="0" dirty="0">
                <a:ln>
                  <a:noFill/>
                </a:ln>
                <a:solidFill>
                  <a:srgbClr val="FFFFFF"/>
                </a:solidFill>
                <a:effectLst/>
                <a:uLnTx/>
                <a:uFillTx/>
                <a:cs typeface="+mn-ea"/>
                <a:sym typeface="+mn-lt"/>
              </a:endParaRPr>
            </a:p>
          </p:txBody>
        </p:sp>
        <p:sp>
          <p:nvSpPr>
            <p:cNvPr id="16" name="文本框 15"/>
            <p:cNvSpPr txBox="1"/>
            <p:nvPr>
              <p:custDataLst>
                <p:tags r:id="rId11"/>
              </p:custDataLst>
            </p:nvPr>
          </p:nvSpPr>
          <p:spPr>
            <a:xfrm>
              <a:off x="1373283" y="4372296"/>
              <a:ext cx="4183380" cy="1198880"/>
            </a:xfrm>
            <a:prstGeom prst="rect">
              <a:avLst/>
            </a:prstGeom>
            <a:noFill/>
          </p:spPr>
          <p:txBody>
            <a:bodyPr wrap="square" rtlCol="0">
              <a:spAutoFit/>
              <a:scene3d>
                <a:camera prst="orthographicFront"/>
                <a:lightRig rig="threePt" dir="t"/>
              </a:scene3d>
              <a:sp3d contourW="12700"/>
            </a:bodyPr>
            <a:lstStyle/>
            <a:p>
              <a:pPr defTabSz="457200">
                <a:lnSpc>
                  <a:spcPct val="150000"/>
                </a:lnSpc>
                <a:defRPr/>
              </a:pPr>
              <a:r>
                <a:rPr lang="zh-CN" altLang="en-US" sz="1600" dirty="0">
                  <a:solidFill>
                    <a:schemeClr val="tx1">
                      <a:lumMod val="95000"/>
                      <a:lumOff val="5000"/>
                    </a:schemeClr>
                  </a:solidFill>
                  <a:cs typeface="+mn-ea"/>
                  <a:sym typeface="+mn-lt"/>
                </a:rPr>
                <a:t>整体安装时，先将漏斗架安装在煤仓口，再将其它部件全部组装好后，肆零零捌捌陆零伍叁柒，整体吊装与连接段用螺栓连接。</a:t>
              </a:r>
              <a:endParaRPr lang="zh-CN" altLang="en-US" sz="1600" dirty="0">
                <a:solidFill>
                  <a:schemeClr val="tx1">
                    <a:lumMod val="95000"/>
                    <a:lumOff val="5000"/>
                  </a:schemeClr>
                </a:solidFill>
                <a:cs typeface="+mn-ea"/>
                <a:sym typeface="+mn-lt"/>
              </a:endParaRPr>
            </a:p>
          </p:txBody>
        </p:sp>
      </p:grpSp>
      <p:pic>
        <p:nvPicPr>
          <p:cNvPr id="3" name="图片 2"/>
          <p:cNvPicPr>
            <a:picLocks noChangeAspect="1"/>
          </p:cNvPicPr>
          <p:nvPr/>
        </p:nvPicPr>
        <p:blipFill>
          <a:blip r:embed="rId12" cstate="screen"/>
          <a:stretch>
            <a:fillRect/>
          </a:stretch>
        </p:blipFill>
        <p:spPr>
          <a:xfrm>
            <a:off x="6314749" y="2059511"/>
            <a:ext cx="3642051" cy="36420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mc:Choice xmlns:p14="http://schemas.microsoft.com/office/powerpoint/2010/main" Requires="p14">
      <p:transition spd="slow" p14:dur="17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Effect transition="in" filter="fade">
                                      <p:cBhvr>
                                        <p:cTn id="9" dur="750"/>
                                        <p:tgtEl>
                                          <p:spTgt spid="5"/>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750"/>
                                        <p:tgtEl>
                                          <p:spTgt spid="10"/>
                                        </p:tgtEl>
                                      </p:cBhvr>
                                    </p:animEffect>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750" fill="hold"/>
                                        <p:tgtEl>
                                          <p:spTgt spid="3"/>
                                        </p:tgtEl>
                                        <p:attrNameLst>
                                          <p:attrName>ppt_x</p:attrName>
                                        </p:attrNameLst>
                                      </p:cBhvr>
                                      <p:tavLst>
                                        <p:tav tm="0">
                                          <p:val>
                                            <p:strVal val="#ppt_x"/>
                                          </p:val>
                                        </p:tav>
                                        <p:tav tm="100000">
                                          <p:val>
                                            <p:strVal val="#ppt_x"/>
                                          </p:val>
                                        </p:tav>
                                      </p:tavLst>
                                    </p:anim>
                                    <p:anim calcmode="lin" valueType="num">
                                      <p:cBhvr additive="base">
                                        <p:cTn id="18" dur="750" fill="hold"/>
                                        <p:tgtEl>
                                          <p:spTgt spid="3"/>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12" presetClass="entr" presetSubtype="1"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p:tgtEl>
                                          <p:spTgt spid="6"/>
                                        </p:tgtEl>
                                        <p:attrNameLst>
                                          <p:attrName>ppt_y</p:attrName>
                                        </p:attrNameLst>
                                      </p:cBhvr>
                                      <p:tavLst>
                                        <p:tav tm="0">
                                          <p:val>
                                            <p:strVal val="#ppt_y-#ppt_h*1.125000"/>
                                          </p:val>
                                        </p:tav>
                                        <p:tav tm="100000">
                                          <p:val>
                                            <p:strVal val="#ppt_y"/>
                                          </p:val>
                                        </p:tav>
                                      </p:tavLst>
                                    </p:anim>
                                    <p:animEffect transition="in" filter="wipe(down)">
                                      <p:cBhvr>
                                        <p:cTn id="23" dur="500"/>
                                        <p:tgtEl>
                                          <p:spTgt spid="6"/>
                                        </p:tgtEl>
                                      </p:cBhvr>
                                    </p:animEffect>
                                  </p:childTnLst>
                                </p:cTn>
                              </p:par>
                            </p:childTnLst>
                          </p:cTn>
                        </p:par>
                        <p:par>
                          <p:cTn id="24" fill="hold">
                            <p:stCondLst>
                              <p:cond delay="3500"/>
                            </p:stCondLst>
                            <p:childTnLst>
                              <p:par>
                                <p:cTn id="25" presetID="12" presetClass="entr" presetSubtype="1"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p:tgtEl>
                                          <p:spTgt spid="13"/>
                                        </p:tgtEl>
                                        <p:attrNameLst>
                                          <p:attrName>ppt_y</p:attrName>
                                        </p:attrNameLst>
                                      </p:cBhvr>
                                      <p:tavLst>
                                        <p:tav tm="0">
                                          <p:val>
                                            <p:strVal val="#ppt_y-#ppt_h*1.125000"/>
                                          </p:val>
                                        </p:tav>
                                        <p:tav tm="100000">
                                          <p:val>
                                            <p:strVal val="#ppt_y"/>
                                          </p:val>
                                        </p:tav>
                                      </p:tavLst>
                                    </p:anim>
                                    <p:animEffect transition="in" filter="wipe(down)">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055" y="0"/>
            <a:ext cx="12189889" cy="6858000"/>
          </a:xfrm>
          <a:prstGeom prst="rect">
            <a:avLst/>
          </a:prstGeom>
        </p:spPr>
      </p:pic>
      <p:grpSp>
        <p:nvGrpSpPr>
          <p:cNvPr id="2" name="组合 1"/>
          <p:cNvGrpSpPr/>
          <p:nvPr/>
        </p:nvGrpSpPr>
        <p:grpSpPr>
          <a:xfrm>
            <a:off x="254643" y="1783080"/>
            <a:ext cx="11772260" cy="4364898"/>
            <a:chOff x="254643" y="1783080"/>
            <a:chExt cx="11772260" cy="4364898"/>
          </a:xfrm>
        </p:grpSpPr>
        <p:sp>
          <p:nvSpPr>
            <p:cNvPr id="5" name="矩形 4"/>
            <p:cNvSpPr/>
            <p:nvPr/>
          </p:nvSpPr>
          <p:spPr>
            <a:xfrm>
              <a:off x="254643" y="1783080"/>
              <a:ext cx="11644132" cy="3291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pic>
          <p:nvPicPr>
            <p:cNvPr id="21" name="Picture 15"/>
            <p:cNvPicPr>
              <a:picLocks noChangeAspect="1"/>
            </p:cNvPicPr>
            <p:nvPr/>
          </p:nvPicPr>
          <p:blipFill>
            <a:blip r:embed="rId2"/>
            <a:stretch>
              <a:fillRect/>
            </a:stretch>
          </p:blipFill>
          <p:spPr>
            <a:xfrm rot="5400000" flipH="1">
              <a:off x="5604244" y="-274681"/>
              <a:ext cx="1073059" cy="11772259"/>
            </a:xfrm>
            <a:prstGeom prst="rect">
              <a:avLst/>
            </a:prstGeom>
            <a:ln>
              <a:noFill/>
            </a:ln>
          </p:spPr>
        </p:pic>
      </p:grpSp>
      <p:sp>
        <p:nvSpPr>
          <p:cNvPr id="6" name="TextBox 143"/>
          <p:cNvSpPr txBox="1"/>
          <p:nvPr/>
        </p:nvSpPr>
        <p:spPr>
          <a:xfrm>
            <a:off x="1508565" y="3234530"/>
            <a:ext cx="9174868"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6000" b="1" spc="600" noProof="0" dirty="0">
                <a:ln w="6350">
                  <a:noFill/>
                </a:ln>
                <a:solidFill>
                  <a:prstClr val="black">
                    <a:lumMod val="95000"/>
                    <a:lumOff val="5000"/>
                  </a:prstClr>
                </a:solidFill>
                <a:cs typeface="+mn-ea"/>
                <a:sym typeface="+mn-lt"/>
              </a:rPr>
              <a:t>感 谢 您 的 欣 赏</a:t>
            </a:r>
            <a:endParaRPr kumimoji="0" lang="en-US" altLang="zh-CN" sz="6000" b="1" i="0" u="none" strike="noStrike" kern="1200" cap="none" spc="600" normalizeH="0" baseline="0" noProof="0" dirty="0">
              <a:ln w="6350">
                <a:noFill/>
              </a:ln>
              <a:solidFill>
                <a:prstClr val="black">
                  <a:lumMod val="95000"/>
                  <a:lumOff val="5000"/>
                </a:prstClr>
              </a:solidFill>
              <a:effectLst/>
              <a:uLnTx/>
              <a:uFillTx/>
              <a:cs typeface="+mn-ea"/>
              <a:sym typeface="+mn-lt"/>
            </a:endParaRPr>
          </a:p>
        </p:txBody>
      </p:sp>
      <p:sp>
        <p:nvSpPr>
          <p:cNvPr id="20" name="矩形 19"/>
          <p:cNvSpPr/>
          <p:nvPr/>
        </p:nvSpPr>
        <p:spPr>
          <a:xfrm>
            <a:off x="3105871" y="2299496"/>
            <a:ext cx="5980256" cy="769441"/>
          </a:xfrm>
          <a:prstGeom prst="rect">
            <a:avLst/>
          </a:prstGeom>
        </p:spPr>
        <p:txBody>
          <a:bodyPr wrap="square">
            <a:spAutoFit/>
          </a:bodyPr>
          <a:lstStyle/>
          <a:p>
            <a:pPr algn="ctr"/>
            <a:r>
              <a:rPr lang="en-US" altLang="zh-CN" sz="4400" dirty="0">
                <a:solidFill>
                  <a:prstClr val="black">
                    <a:lumMod val="95000"/>
                    <a:lumOff val="5000"/>
                  </a:prstClr>
                </a:solidFill>
                <a:cs typeface="+mn-ea"/>
                <a:sym typeface="+mn-lt"/>
              </a:rPr>
              <a:t>PERSONAL RESUME</a:t>
            </a:r>
            <a:endParaRPr lang="zh-CN" altLang="en-US" sz="4400" dirty="0">
              <a:solidFill>
                <a:prstClr val="black">
                  <a:lumMod val="95000"/>
                  <a:lumOff val="5000"/>
                </a:prstClr>
              </a:solidFill>
              <a:cs typeface="+mn-ea"/>
              <a:sym typeface="+mn-lt"/>
            </a:endParaRPr>
          </a:p>
        </p:txBody>
      </p:sp>
      <p:pic>
        <p:nvPicPr>
          <p:cNvPr id="3" name="图片 2" descr="微信图片_20220528165350"/>
          <p:cNvPicPr>
            <a:picLocks noChangeAspect="1"/>
          </p:cNvPicPr>
          <p:nvPr/>
        </p:nvPicPr>
        <p:blipFill>
          <a:blip r:embed="rId3"/>
          <a:stretch>
            <a:fillRect/>
          </a:stretch>
        </p:blipFill>
        <p:spPr>
          <a:xfrm>
            <a:off x="11472545" y="1925955"/>
            <a:ext cx="235585" cy="2597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75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randombar(horizontal)">
                                      <p:cBhvr>
                                        <p:cTn id="13" dur="750"/>
                                        <p:tgtEl>
                                          <p:spTgt spid="20"/>
                                        </p:tgtEl>
                                      </p:cBhvr>
                                    </p:animEffect>
                                  </p:childTnLst>
                                </p:cTn>
                              </p:par>
                            </p:childTnLst>
                          </p:cTn>
                        </p:par>
                        <p:par>
                          <p:cTn id="14" fill="hold">
                            <p:stCondLst>
                              <p:cond delay="2000"/>
                            </p:stCondLst>
                            <p:childTnLst>
                              <p:par>
                                <p:cTn id="15" presetID="16" presetClass="entr" presetSubtype="37"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outVertical)">
                                      <p:cBhvr>
                                        <p:cTn id="17"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0" grpId="0"/>
    </p:bldLst>
  </p:timing>
</p:sld>
</file>

<file path=ppt/tags/tag1.xml><?xml version="1.0" encoding="utf-8"?>
<p:tagLst xmlns:p="http://schemas.openxmlformats.org/presentationml/2006/main">
  <p:tag name="KSO_WM_DIAGRAM_VIRTUALLY_FRAME" val="{&quot;height&quot;:202.6458267716535,&quot;left&quot;:108.60929133858266,&quot;top&quot;:199.7063779527559,&quot;width&quot;:364.52204724409455}"/>
</p:tagLst>
</file>

<file path=ppt/tags/tag2.xml><?xml version="1.0" encoding="utf-8"?>
<p:tagLst xmlns:p="http://schemas.openxmlformats.org/presentationml/2006/main">
  <p:tag name="KSO_WM_DIAGRAM_VIRTUALLY_FRAME" val="{&quot;height&quot;:202.6458267716535,&quot;left&quot;:108.60929133858266,&quot;top&quot;:199.7063779527559,&quot;width&quot;:364.52204724409455}"/>
</p:tagLst>
</file>

<file path=ppt/tags/tag3.xml><?xml version="1.0" encoding="utf-8"?>
<p:tagLst xmlns:p="http://schemas.openxmlformats.org/presentationml/2006/main">
  <p:tag name="KSO_WM_DIAGRAM_VIRTUALLY_FRAME" val="{&quot;height&quot;:202.6458267716535,&quot;left&quot;:108.60929133858266,&quot;top&quot;:199.7063779527559,&quot;width&quot;:364.52204724409455}"/>
</p:tagLst>
</file>

<file path=ppt/tags/tag4.xml><?xml version="1.0" encoding="utf-8"?>
<p:tagLst xmlns:p="http://schemas.openxmlformats.org/presentationml/2006/main">
  <p:tag name="KSO_WM_DIAGRAM_VIRTUALLY_FRAME" val="{&quot;height&quot;:202.6458267716535,&quot;left&quot;:108.60929133858266,&quot;top&quot;:199.7063779527559,&quot;width&quot;:364.52204724409455}"/>
</p:tagLst>
</file>

<file path=ppt/tags/tag5.xml><?xml version="1.0" encoding="utf-8"?>
<p:tagLst xmlns:p="http://schemas.openxmlformats.org/presentationml/2006/main">
  <p:tag name="MH" val="20160830110146"/>
  <p:tag name="MH_LIBRARY" val="CONTENTS"/>
  <p:tag name="MH_TYPE" val="OTHERS"/>
  <p:tag name="ID" val="553512"/>
</p:tagLst>
</file>

<file path=ppt/tags/tag6.xml><?xml version="1.0" encoding="utf-8"?>
<p:tagLst xmlns:p="http://schemas.openxmlformats.org/presentationml/2006/main">
  <p:tag name="KSO_WM_DIAGRAM_VIRTUALLY_FRAME" val="{&quot;height&quot;:190.91535433070862,&quot;left&quot;:111.56204724409449,&quot;top&quot;:246.83472440944882,&quot;width&quot;:816.1379527559054}"/>
</p:tagLst>
</file>

<file path=ppt/tags/tag7.xml><?xml version="1.0" encoding="utf-8"?>
<p:tagLst xmlns:p="http://schemas.openxmlformats.org/presentationml/2006/main">
  <p:tag name="KSO_WM_DIAGRAM_VIRTUALLY_FRAME" val="{&quot;height&quot;:190.91535433070862,&quot;left&quot;:111.56204724409449,&quot;top&quot;:246.83472440944882,&quot;width&quot;:816.1379527559054}"/>
</p:tagLst>
</file>

<file path=ppt/tags/tag8.xml><?xml version="1.0" encoding="utf-8"?>
<p:tagLst xmlns:p="http://schemas.openxmlformats.org/presentationml/2006/main">
  <p:tag name="KSO_WM_DIAGRAM_VIRTUALLY_FRAME" val="{&quot;height&quot;:190.91535433070862,&quot;left&quot;:111.56204724409449,&quot;top&quot;:246.83472440944882,&quot;width&quot;:816.1379527559054}"/>
</p:tagLst>
</file>

<file path=ppt/tags/tag9.xml><?xml version="1.0" encoding="utf-8"?>
<p:tagLst xmlns:p="http://schemas.openxmlformats.org/presentationml/2006/main">
  <p:tag name="KSO_WM_DIAGRAM_VIRTUALLY_FRAME" val="{&quot;height&quot;:190.91535433070862,&quot;left&quot;:111.56204724409449,&quot;top&quot;:246.83472440944882,&quot;width&quot;:816.1379527559054}"/>
</p:tagLst>
</file>

<file path=ppt/tags/tag10.xml><?xml version="1.0" encoding="utf-8"?>
<p:tagLst xmlns:p="http://schemas.openxmlformats.org/presentationml/2006/main">
  <p:tag name="KSO_WM_DIAGRAM_VIRTUALLY_FRAME" val="{&quot;height&quot;:190.91535433070862,&quot;left&quot;:111.56204724409449,&quot;top&quot;:246.83472440944882,&quot;width&quot;:816.1379527559054}"/>
</p:tagLst>
</file>

<file path=ppt/tags/tag11.xml><?xml version="1.0" encoding="utf-8"?>
<p:tagLst xmlns:p="http://schemas.openxmlformats.org/presentationml/2006/main">
  <p:tag name="KSO_WM_DIAGRAM_VIRTUALLY_FRAME" val="{&quot;height&quot;:190.91535433070862,&quot;left&quot;:111.56204724409449,&quot;top&quot;:246.83472440944882,&quot;width&quot;:816.1379527559054}"/>
</p:tagLst>
</file>

<file path=ppt/tags/tag12.xml><?xml version="1.0" encoding="utf-8"?>
<p:tagLst xmlns:p="http://schemas.openxmlformats.org/presentationml/2006/main">
  <p:tag name="KSO_WM_DIAGRAM_VIRTUALLY_FRAME" val="{&quot;height&quot;:190.91535433070862,&quot;left&quot;:111.56204724409449,&quot;top&quot;:246.83472440944882,&quot;width&quot;:816.1379527559054}"/>
</p:tagLst>
</file>

<file path=ppt/tags/tag13.xml><?xml version="1.0" encoding="utf-8"?>
<p:tagLst xmlns:p="http://schemas.openxmlformats.org/presentationml/2006/main">
  <p:tag name="KSO_WM_DIAGRAM_VIRTUALLY_FRAME" val="{&quot;height&quot;:190.91535433070862,&quot;left&quot;:111.56204724409449,&quot;top&quot;:246.83472440944882,&quot;width&quot;:816.1379527559054}"/>
</p:tagLst>
</file>

<file path=ppt/tags/tag14.xml><?xml version="1.0" encoding="utf-8"?>
<p:tagLst xmlns:p="http://schemas.openxmlformats.org/presentationml/2006/main">
  <p:tag name="KSO_WM_DIAGRAM_VIRTUALLY_FRAME" val="{&quot;height&quot;:273.5,&quot;left&quot;:292.05,&quot;top&quot;:236.35,&quot;width&quot;:594.8}"/>
</p:tagLst>
</file>

<file path=ppt/tags/tag15.xml><?xml version="1.0" encoding="utf-8"?>
<p:tagLst xmlns:p="http://schemas.openxmlformats.org/presentationml/2006/main">
  <p:tag name="KSO_WM_DIAGRAM_VIRTUALLY_FRAME" val="{&quot;height&quot;:275.6763779527559,&quot;left&quot;:79.7896062992126,&quot;top&quot;:163.3236220472441,&quot;width&quot;:834.062755905512}"/>
</p:tagLst>
</file>

<file path=ppt/tags/tag16.xml><?xml version="1.0" encoding="utf-8"?>
<p:tagLst xmlns:p="http://schemas.openxmlformats.org/presentationml/2006/main">
  <p:tag name="KSO_WM_DIAGRAM_VIRTUALLY_FRAME" val="{&quot;height&quot;:275.6763779527559,&quot;left&quot;:79.7896062992126,&quot;top&quot;:163.3236220472441,&quot;width&quot;:834.062755905512}"/>
</p:tagLst>
</file>

<file path=ppt/tags/tag17.xml><?xml version="1.0" encoding="utf-8"?>
<p:tagLst xmlns:p="http://schemas.openxmlformats.org/presentationml/2006/main">
  <p:tag name="KSO_WM_DIAGRAM_VIRTUALLY_FRAME" val="{&quot;height&quot;:275.6763779527559,&quot;left&quot;:79.7896062992126,&quot;top&quot;:163.3236220472441,&quot;width&quot;:834.062755905512}"/>
</p:tagLst>
</file>

<file path=ppt/tags/tag18.xml><?xml version="1.0" encoding="utf-8"?>
<p:tagLst xmlns:p="http://schemas.openxmlformats.org/presentationml/2006/main">
  <p:tag name="KSO_WM_DIAGRAM_VIRTUALLY_FRAME" val="{&quot;height&quot;:275.6763779527559,&quot;left&quot;:79.7896062992126,&quot;top&quot;:163.3236220472441,&quot;width&quot;:834.062755905512}"/>
</p:tagLst>
</file>

<file path=ppt/tags/tag19.xml><?xml version="1.0" encoding="utf-8"?>
<p:tagLst xmlns:p="http://schemas.openxmlformats.org/presentationml/2006/main">
  <p:tag name="KSO_WM_DIAGRAM_VIRTUALLY_FRAME" val="{&quot;height&quot;:275.6763779527559,&quot;left&quot;:79.7896062992126,&quot;top&quot;:163.3236220472441,&quot;width&quot;:834.062755905512}"/>
</p:tagLst>
</file>

<file path=ppt/tags/tag20.xml><?xml version="1.0" encoding="utf-8"?>
<p:tagLst xmlns:p="http://schemas.openxmlformats.org/presentationml/2006/main">
  <p:tag name="KSO_WM_DIAGRAM_VIRTUALLY_FRAME" val="{&quot;height&quot;:275.6763779527559,&quot;left&quot;:79.7896062992126,&quot;top&quot;:163.3236220472441,&quot;width&quot;:834.062755905512}"/>
</p:tagLst>
</file>

<file path=ppt/tags/tag21.xml><?xml version="1.0" encoding="utf-8"?>
<p:tagLst xmlns:p="http://schemas.openxmlformats.org/presentationml/2006/main">
  <p:tag name="KSO_WM_DIAGRAM_VIRTUALLY_FRAME" val="{&quot;height&quot;:275.6763779527559,&quot;left&quot;:79.7896062992126,&quot;top&quot;:163.3236220472441,&quot;width&quot;:834.062755905512}"/>
</p:tagLst>
</file>

<file path=ppt/tags/tag22.xml><?xml version="1.0" encoding="utf-8"?>
<p:tagLst xmlns:p="http://schemas.openxmlformats.org/presentationml/2006/main">
  <p:tag name="KSO_WM_DIAGRAM_VIRTUALLY_FRAME" val="{&quot;height&quot;:275.6763779527559,&quot;left&quot;:79.7896062992126,&quot;top&quot;:163.3236220472441,&quot;width&quot;:834.062755905512}"/>
</p:tagLst>
</file>

<file path=ppt/tags/tag23.xml><?xml version="1.0" encoding="utf-8"?>
<p:tagLst xmlns:p="http://schemas.openxmlformats.org/presentationml/2006/main">
  <p:tag name="KSO_WM_DIAGRAM_VIRTUALLY_FRAME" val="{&quot;height&quot;:275.6763779527559,&quot;left&quot;:79.7896062992126,&quot;top&quot;:163.3236220472441,&quot;width&quot;:834.062755905512}"/>
</p:tagLst>
</file>

<file path=ppt/tags/tag24.xml><?xml version="1.0" encoding="utf-8"?>
<p:tagLst xmlns:p="http://schemas.openxmlformats.org/presentationml/2006/main">
  <p:tag name="KSO_WM_DIAGRAM_VIRTUALLY_FRAME" val="{&quot;height&quot;:275.6763779527559,&quot;left&quot;:79.7896062992126,&quot;top&quot;:163.3236220472441,&quot;width&quot;:834.062755905512}"/>
</p:tagLst>
</file>

<file path=ppt/tags/tag25.xml><?xml version="1.0" encoding="utf-8"?>
<p:tagLst xmlns:p="http://schemas.openxmlformats.org/presentationml/2006/main">
  <p:tag name="KSO_WM_DIAGRAM_VIRTUALLY_FRAME" val="{&quot;height&quot;:275.6763779527559,&quot;left&quot;:79.7896062992126,&quot;top&quot;:163.3236220472441,&quot;width&quot;:834.062755905512}"/>
</p:tagLst>
</file>

<file path=ppt/tags/tag26.xml><?xml version="1.0" encoding="utf-8"?>
<p:tagLst xmlns:p="http://schemas.openxmlformats.org/presentationml/2006/main">
  <p:tag name="KSO_WM_DIAGRAM_VIRTUALLY_FRAME" val="{&quot;height&quot;:275.6763779527559,&quot;left&quot;:79.7896062992126,&quot;top&quot;:163.3236220472441,&quot;width&quot;:834.062755905512}"/>
</p:tagLst>
</file>

<file path=ppt/tags/tag27.xml><?xml version="1.0" encoding="utf-8"?>
<p:tagLst xmlns:p="http://schemas.openxmlformats.org/presentationml/2006/main">
  <p:tag name="KSO_WM_DIAGRAM_VIRTUALLY_FRAME" val="{&quot;height&quot;:275.6763779527559,&quot;left&quot;:79.7896062992126,&quot;top&quot;:163.3236220472441,&quot;width&quot;:834.062755905512}"/>
</p:tagLst>
</file>

<file path=ppt/tags/tag28.xml><?xml version="1.0" encoding="utf-8"?>
<p:tagLst xmlns:p="http://schemas.openxmlformats.org/presentationml/2006/main">
  <p:tag name="KSO_WM_DIAGRAM_VIRTUALLY_FRAME" val="{&quot;height&quot;:358.26677165354334,&quot;left&quot;:117.68173228346457,&quot;top&quot;:135.3666929133858,&quot;width&quot;:711.9429921259841}"/>
</p:tagLst>
</file>

<file path=ppt/tags/tag29.xml><?xml version="1.0" encoding="utf-8"?>
<p:tagLst xmlns:p="http://schemas.openxmlformats.org/presentationml/2006/main">
  <p:tag name="KSO_WM_DIAGRAM_VIRTUALLY_FRAME" val="{&quot;height&quot;:358.26677165354334,&quot;left&quot;:117.68173228346457,&quot;top&quot;:135.3666929133858,&quot;width&quot;:711.9429921259841}"/>
</p:tagLst>
</file>

<file path=ppt/tags/tag30.xml><?xml version="1.0" encoding="utf-8"?>
<p:tagLst xmlns:p="http://schemas.openxmlformats.org/presentationml/2006/main">
  <p:tag name="KSO_WM_DIAGRAM_VIRTUALLY_FRAME" val="{&quot;height&quot;:358.26677165354334,&quot;left&quot;:117.68173228346457,&quot;top&quot;:135.3666929133858,&quot;width&quot;:711.9429921259841}"/>
</p:tagLst>
</file>

<file path=ppt/tags/tag31.xml><?xml version="1.0" encoding="utf-8"?>
<p:tagLst xmlns:p="http://schemas.openxmlformats.org/presentationml/2006/main">
  <p:tag name="KSO_WM_DIAGRAM_VIRTUALLY_FRAME" val="{&quot;height&quot;:358.26677165354334,&quot;left&quot;:117.68173228346457,&quot;top&quot;:135.3666929133858,&quot;width&quot;:711.9429921259841}"/>
</p:tagLst>
</file>

<file path=ppt/tags/tag32.xml><?xml version="1.0" encoding="utf-8"?>
<p:tagLst xmlns:p="http://schemas.openxmlformats.org/presentationml/2006/main">
  <p:tag name="KSO_WM_DIAGRAM_VIRTUALLY_FRAME" val="{&quot;height&quot;:358.26677165354334,&quot;left&quot;:117.68173228346457,&quot;top&quot;:135.3666929133858,&quot;width&quot;:711.9429921259841}"/>
</p:tagLst>
</file>

<file path=ppt/tags/tag33.xml><?xml version="1.0" encoding="utf-8"?>
<p:tagLst xmlns:p="http://schemas.openxmlformats.org/presentationml/2006/main">
  <p:tag name="KSO_WM_DIAGRAM_VIRTUALLY_FRAME" val="{&quot;height&quot;:358.26677165354334,&quot;left&quot;:117.68173228346457,&quot;top&quot;:135.3666929133858,&quot;width&quot;:711.9429921259841}"/>
</p:tagLst>
</file>

<file path=ppt/tags/tag34.xml><?xml version="1.0" encoding="utf-8"?>
<p:tagLst xmlns:p="http://schemas.openxmlformats.org/presentationml/2006/main">
  <p:tag name="KSO_WM_DIAGRAM_VIRTUALLY_FRAME" val="{&quot;height&quot;:358.26677165354334,&quot;left&quot;:117.68173228346457,&quot;top&quot;:135.3666929133858,&quot;width&quot;:711.9429921259841}"/>
</p:tagLst>
</file>

<file path=ppt/tags/tag35.xml><?xml version="1.0" encoding="utf-8"?>
<p:tagLst xmlns:p="http://schemas.openxmlformats.org/presentationml/2006/main">
  <p:tag name="KSO_WM_DIAGRAM_VIRTUALLY_FRAME" val="{&quot;height&quot;:303.0992913385826,&quot;left&quot;:108.08251968503937,&quot;top&quot;:154.3685039370079,&quot;width&quot;:338.88771653543307}"/>
</p:tagLst>
</file>

<file path=ppt/tags/tag36.xml><?xml version="1.0" encoding="utf-8"?>
<p:tagLst xmlns:p="http://schemas.openxmlformats.org/presentationml/2006/main">
  <p:tag name="KSO_WM_DIAGRAM_VIRTUALLY_FRAME" val="{&quot;height&quot;:303.0992913385826,&quot;left&quot;:108.08251968503937,&quot;top&quot;:154.3685039370079,&quot;width&quot;:338.88771653543307}"/>
</p:tagLst>
</file>

<file path=ppt/tags/tag37.xml><?xml version="1.0" encoding="utf-8"?>
<p:tagLst xmlns:p="http://schemas.openxmlformats.org/presentationml/2006/main">
  <p:tag name="KSO_WM_DIAGRAM_VIRTUALLY_FRAME" val="{&quot;height&quot;:303.0992913385826,&quot;left&quot;:108.08251968503937,&quot;top&quot;:154.3685039370079,&quot;width&quot;:338.88771653543307}"/>
</p:tagLst>
</file>

<file path=ppt/tags/tag38.xml><?xml version="1.0" encoding="utf-8"?>
<p:tagLst xmlns:p="http://schemas.openxmlformats.org/presentationml/2006/main">
  <p:tag name="KSO_WM_DIAGRAM_VIRTUALLY_FRAME" val="{&quot;height&quot;:303.0992913385826,&quot;left&quot;:108.08251968503937,&quot;top&quot;:154.3685039370079,&quot;width&quot;:338.88771653543307}"/>
</p:tagLst>
</file>

<file path=ppt/tags/tag39.xml><?xml version="1.0" encoding="utf-8"?>
<p:tagLst xmlns:p="http://schemas.openxmlformats.org/presentationml/2006/main">
  <p:tag name="KSO_WM_DIAGRAM_VIRTUALLY_FRAME" val="{&quot;height&quot;:303.0992913385826,&quot;left&quot;:108.08251968503937,&quot;top&quot;:154.3685039370079,&quot;width&quot;:338.88771653543307}"/>
</p:tagLst>
</file>

<file path=ppt/tags/tag40.xml><?xml version="1.0" encoding="utf-8"?>
<p:tagLst xmlns:p="http://schemas.openxmlformats.org/presentationml/2006/main">
  <p:tag name="KSO_WM_DIAGRAM_VIRTUALLY_FRAME" val="{&quot;height&quot;:303.0992913385826,&quot;left&quot;:108.08251968503937,&quot;top&quot;:154.3685039370079,&quot;width&quot;:338.88771653543307}"/>
</p:tagLst>
</file>

<file path=ppt/tags/tag41.xml><?xml version="1.0" encoding="utf-8"?>
<p:tagLst xmlns:p="http://schemas.openxmlformats.org/presentationml/2006/main">
  <p:tag name="KSO_WM_DIAGRAM_VIRTUALLY_FRAME" val="{&quot;height&quot;:303.0992913385826,&quot;left&quot;:108.08251968503937,&quot;top&quot;:154.3685039370079,&quot;width&quot;:338.88771653543307}"/>
</p:tagLst>
</file>

<file path=ppt/tags/tag42.xml><?xml version="1.0" encoding="utf-8"?>
<p:tagLst xmlns:p="http://schemas.openxmlformats.org/presentationml/2006/main">
  <p:tag name="KSO_WM_DIAGRAM_VIRTUALLY_FRAME" val="{&quot;height&quot;:303.0992913385826,&quot;left&quot;:108.08251968503937,&quot;top&quot;:154.3685039370079,&quot;width&quot;:338.88771653543307}"/>
</p:tagLst>
</file>

<file path=ppt/tags/tag43.xml><?xml version="1.0" encoding="utf-8"?>
<p:tagLst xmlns:p="http://schemas.openxmlformats.org/presentationml/2006/main">
  <p:tag name="KSO_WM_DIAGRAM_VIRTUALLY_FRAME" val="{&quot;height&quot;:303.0992913385826,&quot;left&quot;:108.08251968503937,&quot;top&quot;:154.3685039370079,&quot;width&quot;:338.88771653543307}"/>
</p:tagLst>
</file>

<file path=ppt/tags/tag44.xml><?xml version="1.0" encoding="utf-8"?>
<p:tagLst xmlns:p="http://schemas.openxmlformats.org/presentationml/2006/main">
  <p:tag name="KSO_WM_DIAGRAM_VIRTUALLY_FRAME" val="{&quot;height&quot;:303.0992913385826,&quot;left&quot;:108.08251968503937,&quot;top&quot;:154.3685039370079,&quot;width&quot;:338.88771653543307}"/>
</p:tagLst>
</file>

<file path=ppt/tags/tag45.xml><?xml version="1.0" encoding="utf-8"?>
<p:tagLst xmlns:p="http://schemas.openxmlformats.org/presentationml/2006/main">
  <p:tag name="ISPRING_PRESENTATION_TITLE" val="水彩个人简历1"/>
  <p:tag name="commondata" val="eyJoZGlkIjoiMGI2ZjNhMzViYWY2NGUxZWI1Y2U4ODZhNzY4MzlkYTMifQ=="/>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syhxzusk">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1217</Words>
  <Application>WPS 演示</Application>
  <PresentationFormat>自定义</PresentationFormat>
  <Paragraphs>74</Paragraphs>
  <Slides>10</Slides>
  <Notes>24</Notes>
  <HiddenSlides>0</HiddenSlides>
  <MMClips>0</MMClips>
  <ScaleCrop>false</ScaleCrop>
  <HeadingPairs>
    <vt:vector size="6" baseType="variant">
      <vt:variant>
        <vt:lpstr>已用的字体</vt:lpstr>
      </vt:variant>
      <vt:variant>
        <vt:i4>20</vt:i4>
      </vt:variant>
      <vt:variant>
        <vt:lpstr>主题</vt:lpstr>
      </vt:variant>
      <vt:variant>
        <vt:i4>2</vt:i4>
      </vt:variant>
      <vt:variant>
        <vt:lpstr>幻灯片标题</vt:lpstr>
      </vt:variant>
      <vt:variant>
        <vt:i4>10</vt:i4>
      </vt:variant>
    </vt:vector>
  </HeadingPairs>
  <TitlesOfParts>
    <vt:vector size="32" baseType="lpstr">
      <vt:lpstr>Arial</vt:lpstr>
      <vt:lpstr>宋体</vt:lpstr>
      <vt:lpstr>Wingdings</vt:lpstr>
      <vt:lpstr>Noto Sans S Chinese Bold</vt:lpstr>
      <vt:lpstr>Montserrat Semi</vt:lpstr>
      <vt:lpstr>Segoe Print</vt:lpstr>
      <vt:lpstr>A思源黑体—01</vt:lpstr>
      <vt:lpstr>黑体</vt:lpstr>
      <vt:lpstr>义启粗楷体</vt:lpstr>
      <vt:lpstr>EngraversGothic BT</vt:lpstr>
      <vt:lpstr>Yu Gothic UI</vt:lpstr>
      <vt:lpstr>微软雅黑</vt:lpstr>
      <vt:lpstr>Arial Unicode MS</vt:lpstr>
      <vt:lpstr>等线</vt:lpstr>
      <vt:lpstr>思源黑体 CN Bold</vt:lpstr>
      <vt:lpstr>Open Sans</vt:lpstr>
      <vt:lpstr>Calibri</vt:lpstr>
      <vt:lpstr>方正黑体简体</vt:lpstr>
      <vt:lpstr>汉仪中圆简</vt:lpstr>
      <vt:lpstr>Arial</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紫色油画</dc:title>
  <dc:creator>第一PPT</dc:creator>
  <cp:keywords>www.1ppt.com</cp:keywords>
  <dc:description>www.1ppt.com</dc:description>
  <cp:lastModifiedBy>User</cp:lastModifiedBy>
  <cp:revision>44</cp:revision>
  <dcterms:created xsi:type="dcterms:W3CDTF">2019-01-13T07:30:00Z</dcterms:created>
  <dcterms:modified xsi:type="dcterms:W3CDTF">2024-08-06T07:46:33Z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4FB39F2A4E5A4CDE806D9BC39B320B9B_13</vt:lpwstr>
  </property>
  <property fmtid="{D5CDD505-2E9C-101B-9397-08002B2CF9AE}" pid="3" name="KSOProductBuildVer">
    <vt:lpwstr>2052-12.1.0.17147</vt:lpwstr>
  </property>
</Properties>
</file>