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72" r:id="rId1"/>
    <p:sldMasterId id="2147485909" r:id="rId2"/>
  </p:sldMasterIdLst>
  <p:notesMasterIdLst>
    <p:notesMasterId r:id="rId3"/>
  </p:notesMasterIdLst>
  <p:sldIdLst>
    <p:sldId id="1264" r:id="rId4"/>
    <p:sldId id="1268" r:id="rId5"/>
    <p:sldId id="1273" r:id="rId6"/>
    <p:sldId id="1278" r:id="rId7"/>
    <p:sldId id="1285" r:id="rId9"/>
    <p:sldId id="1288" r:id="rId10"/>
    <p:sldId id="1291" r:id="rId11"/>
    <p:sldId id="1295" r:id="rId12"/>
    <p:sldId id="1302" r:id="rId14"/>
    <p:sldId id="1305" r:id="rId15"/>
    <p:sldId id="1308" r:id="rId16"/>
    <p:sldId id="1312" r:id="rId17"/>
    <p:sldId id="1319" r:id="rId19"/>
    <p:sldId id="1322" r:id="rId20"/>
    <p:sldId id="1325" r:id="rId21"/>
    <p:sldId id="1329" r:id="rId22"/>
    <p:sldId id="1336" r:id="rId24"/>
    <p:sldId id="1339" r:id="rId25"/>
    <p:sldId id="1342" r:id="rId26"/>
    <p:sldId id="1346" r:id="rId27"/>
    <p:sldId id="1353" r:id="rId29"/>
    <p:sldId id="1356" r:id="rId30"/>
    <p:sldId id="1359" r:id="rId31"/>
    <p:sldId id="1363" r:id="rId32"/>
    <p:sldId id="1370" r:id="rId34"/>
    <p:sldId id="1373" r:id="rId35"/>
    <p:sldId id="1376" r:id="rId36"/>
    <p:sldId id="137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73" r:id="rId1"/>
    <p:sldLayoutId id="2147485874" r:id="rId2"/>
    <p:sldLayoutId id="2147485875" r:id="rId3"/>
    <p:sldLayoutId id="2147485876" r:id="rId4"/>
    <p:sldLayoutId id="2147485877" r:id="rId5"/>
    <p:sldLayoutId id="2147485878" r:id="rId6"/>
    <p:sldLayoutId id="2147485879" r:id="rId7"/>
    <p:sldLayoutId id="2147485880" r:id="rId8"/>
    <p:sldLayoutId id="2147485881" r:id="rId9"/>
    <p:sldLayoutId id="2147485882" r:id="rId10"/>
    <p:sldLayoutId id="21474858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10" r:id="rId1"/>
    <p:sldLayoutId id="2147485911" r:id="rId2"/>
    <p:sldLayoutId id="2147485912" r:id="rId3"/>
    <p:sldLayoutId id="2147485913" r:id="rId4"/>
    <p:sldLayoutId id="2147485914" r:id="rId5"/>
    <p:sldLayoutId id="2147485915" r:id="rId6"/>
    <p:sldLayoutId id="2147485916" r:id="rId7"/>
    <p:sldLayoutId id="2147485917" r:id="rId8"/>
    <p:sldLayoutId id="2147485918" r:id="rId9"/>
    <p:sldLayoutId id="2147485919" r:id="rId10"/>
    <p:sldLayoutId id="21474859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数字时代的校园教育与人才培养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数字时代对校园教育的影响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人才培养模式的创新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数字化学习资源的建设与利用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教师信息素养与专业发展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学生信息素养与综合能力提升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数字时代对校园教育的影响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信息技术在教育中的应用</a:t>
            </a:r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信息技术的发展对校园教育产生了深远的影响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信息技术在教育中的应用包括多媒体教学、在线课程、虚拟实验室等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信息技术可以提高教学效率，增强学生的学习体验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未来，信息技术将在校园教育中发挥更加重要的作用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数字化校园建设的成果</a:t>
            </a:r>
            <a:endParaRPr altLang="en-US" lang="zh-CN"/>
          </a:p>
        </p:txBody>
      </p:sp>
      <p:sp>
        <p:nvSpPr>
          <p:cNvPr id="10490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数字化校园建设推动了学校管理模式的创新和改革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数字化校园建设提高了教育教学的效率和质量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数字化校园建设促进了学生的学习方式和思维方式的变革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数字化校园建设为学校的发展注入了新的活力和动力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信息化教学改革的挑战与机遇</a:t>
            </a:r>
            <a:endParaRPr altLang="en-US" lang="zh-CN"/>
          </a:p>
        </p:txBody>
      </p:sp>
      <p:sp>
        <p:nvSpPr>
          <p:cNvPr id="10491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信息化教学改革面临的挑战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信息化教学改革的背景和意义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信息化教学改革带来的机遇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未来信息化教学改革的展望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人才培养模式的创新</a:t>
            </a:r>
            <a:endParaRPr altLang="en-US" dirty="0" lang="zh-CN"/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多元化人才培养目标</a:t>
            </a:r>
            <a:endParaRPr altLang="en-US" lang="zh-CN"/>
          </a:p>
        </p:txBody>
      </p:sp>
      <p:sp>
        <p:nvSpPr>
          <p:cNvPr id="10492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培养创新型人才：注重培养学生的创新思维和创新能力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培养应用型人才：注重培养学生的实践能力和应用技能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培养国际化人才：注重培养学生的国际视野和跨文化交流能力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培养复合型人才：注重培养学生的跨学科知识和技能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个性化教育实施策略</a:t>
            </a:r>
            <a:endParaRPr altLang="en-US" lang="zh-CN"/>
          </a:p>
        </p:txBody>
      </p:sp>
      <p:sp>
        <p:nvSpPr>
          <p:cNvPr id="10493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制定个性化培养方案：根据学生的兴趣、特长和职业规划，制定个性化的培养方案，满足学生的个性化需求。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引入在线教育资源：利用在线教育资源，为学生提供丰富的学习资源和课程，满足学生的学习需求。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开展实践教学：通过实践教学，让学生将理论知识与实践相结合，提高学生的实践能力和解决问题的能力。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建立学生评价体系：建立科学的学生评价体系，关注学生的全面发展，注重学生的个性化和差异化评价。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创新创业教育实践</a:t>
            </a:r>
            <a:endParaRPr altLang="en-US" lang="zh-CN"/>
          </a:p>
        </p:txBody>
      </p:sp>
      <p:sp>
        <p:nvSpPr>
          <p:cNvPr id="104936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创新创业教育成果与影响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创新创业教育实践平台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创新创业教育课程体系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创新创业教育理念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数字化学习资源的建设与利用</a:t>
            </a:r>
            <a:endParaRPr altLang="en-US" dirty="0" lang="zh-CN"/>
          </a:p>
        </p:txBody>
      </p:sp>
      <p:sp>
        <p:nvSpPr>
          <p:cNvPr id="10494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优质数字教育资源的整合与共享</a:t>
            </a:r>
            <a:endParaRPr altLang="en-US" lang="zh-CN"/>
          </a:p>
        </p:txBody>
      </p:sp>
      <p:sp>
        <p:nvSpPr>
          <p:cNvPr id="10494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数字化学习资源的建设：整合各类优质教育资源，建立数字化学习平台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数字化学习资源的利用：利用数字化学习资源，提高教育质量和效率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优质数字教育资源的共享：实现优质数字教育资源的共享，促进教育公平和发展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数字化学习资源的创新：推动数字化学习资源的创新，适应时代发展的需求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在线课程设计与开发技术</a:t>
            </a:r>
            <a:endParaRPr altLang="en-US" lang="zh-CN"/>
          </a:p>
        </p:txBody>
      </p:sp>
      <p:sp>
        <p:nvSpPr>
          <p:cNvPr id="10495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课程设计理念：以学生为中心，注重学习体验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课程开发流程：需求分析、内容规划、教学设计、技术开发、测试与评估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常用开发工具：如Camtasia、Adobe Captivate等，支持多种互动功能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课程设计原则：简洁明了、交互性强、内容丰富、易于扩展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虚拟仿真实验平台的应用</a:t>
            </a:r>
            <a:endParaRPr altLang="en-US" lang="zh-CN"/>
          </a:p>
        </p:txBody>
      </p:sp>
      <p:sp>
        <p:nvSpPr>
          <p:cNvPr id="10495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定义与特点：虚拟仿真实验平台是一种基于计算机技术、网络技术和多媒体技术的实验环境，具有高仿真度、高交互性和高安全性等特点。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建设方式：通过自主研发、合作开发和购买引进等方式建设虚拟仿真实验平台。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应用领域：广泛应用于教学、科研、实践等领域，尤其在工科、医学、生物学等领域具有广泛的应用前景。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优势与挑战：虚拟仿真实验平台具有高效率、低成本、高安全性等优势，但也存在技术难度大、更新周期短等挑战。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教师信息素养与专业发展</a:t>
            </a:r>
            <a:endParaRPr altLang="en-US" dirty="0" lang="zh-CN"/>
          </a:p>
        </p:txBody>
      </p:sp>
      <p:sp>
        <p:nvSpPr>
          <p:cNvPr id="10496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教师信息素养的内涵与要求</a:t>
            </a:r>
            <a:endParaRPr altLang="en-US" lang="zh-CN"/>
          </a:p>
        </p:txBody>
      </p:sp>
      <p:sp>
        <p:nvSpPr>
          <p:cNvPr id="104972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2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2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3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3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3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36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信息素养的内涵：指教师具备获取、处理、分析和应用信息的能力，以适应数字化时代的教学需求。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信息素养的要求：教师需要掌握信息技术的基本知识和技能，能够运用信息技术进行课堂教学、学生管理和教育科研等活动。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信息素养与专业发展的关系：信息素养是教师专业发展的重要组成部分，提高信息素养有助于教师提升教学效果、促进教育创新和推动教育信息化进程。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提升教师信息素养的途径：通过参加培训课程、自主学习和实践探索等方式，不断提高自身的信息素养水平，以适应数字时代的教育变革。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4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教师专业发展的途径与方法</a:t>
            </a:r>
            <a:endParaRPr altLang="en-US" lang="zh-CN"/>
          </a:p>
        </p:txBody>
      </p:sp>
      <p:sp>
        <p:nvSpPr>
          <p:cNvPr id="10497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参加培训课程：通过参加专业培训课程，提高教师的信息素养和教学能力。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自主学习：教师可以通过阅读相关书籍、文章、报告等，了解最新的教育理念和技术，自主进行专业发展。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合作交流：教师可以通过参加学术会议、研讨会等活动，与同行交流教学经验和技术，互相学习，共同进步。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实践探索：教师可以通过教学实践、课程设计、教育科研等方式，不断探索新的教学方法和手段，提高教学效果和水平。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教师培训与评价体系的完善</a:t>
            </a:r>
            <a:endParaRPr altLang="en-US" lang="zh-CN"/>
          </a:p>
        </p:txBody>
      </p:sp>
      <p:sp>
        <p:nvSpPr>
          <p:cNvPr id="10498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教师培训：加强数字技术培训，提高教师信息技术应用能力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激励机制：通过奖励措施，激励教师提高信息素养和专业水平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持续发展：推动教师信息素养和专业发展的持续性和终身性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评价体系：建立科学的评价体系，将教师信息素养纳入评价标准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学生信息素养与综合能力提升</a:t>
            </a:r>
            <a:endParaRPr altLang="en-US" dirty="0" lang="zh-CN"/>
          </a:p>
        </p:txBody>
      </p:sp>
      <p:sp>
        <p:nvSpPr>
          <p:cNvPr id="10498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学生信息素养的培养目标</a:t>
            </a:r>
            <a:endParaRPr altLang="en-US" lang="zh-CN"/>
          </a:p>
        </p:txBody>
      </p:sp>
      <p:sp>
        <p:nvSpPr>
          <p:cNvPr id="10499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掌握信息获取、筛选、评价和利用的能力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具备批判性思维和解决问题的能力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了解信息安全和隐私保护的重要性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掌握数字时代的学习方法和技能，提高自主学习能力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学生综合能力的提升途径</a:t>
            </a:r>
            <a:endParaRPr altLang="en-US" lang="zh-CN"/>
          </a:p>
        </p:txBody>
      </p:sp>
      <p:sp>
        <p:nvSpPr>
          <p:cNvPr id="10500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开展信息素养教育：通过课程设置、实践活动等方式，提高学生的信息获取、处理、评价和利用能力。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拓展课外学习空间：鼓励学生参与课外活动、社团组织等，培养团队协作、创新思维和实践能力。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强化实践教学环节：增加实验、实训、课程设计等实践教学环节，提高学生的动手能力和解决问题的能力。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推进产学研合作：与企业、科研机构等合作，开展实践教学、实习实训等活动，培养学生的职业素养和实践能力。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学生评价体系的改革与创新</a:t>
            </a:r>
            <a:endParaRPr altLang="en-US" lang="zh-CN"/>
          </a:p>
        </p:txBody>
      </p:sp>
      <p:sp>
        <p:nvSpPr>
          <p:cNvPr id="10500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多元化、综合性评价方法的探索与实践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信息技术在评价中的应用与优势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传统学生评价体系的局限性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数字时代学生评价体系的变革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数字化校园管理与服务体系的建设</a:t>
            </a:r>
            <a:endParaRPr altLang="en-US" dirty="0" lang="zh-CN"/>
          </a:p>
        </p:txBody>
      </p:sp>
      <p:sp>
        <p:nvSpPr>
          <p:cNvPr id="10501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数字化校园管理平台的搭建</a:t>
            </a:r>
            <a:endParaRPr altLang="en-US" lang="zh-CN"/>
          </a:p>
        </p:txBody>
      </p:sp>
      <p:sp>
        <p:nvSpPr>
          <p:cNvPr id="10501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数字化校园管理平台的定义和功能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数字化校园管理平台的搭建方式和步骤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数字化校园管理平台的应用场景和案例分析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数字化校园管理平台的架构和组成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信息化服务体系的完善与优化</a:t>
            </a:r>
            <a:endParaRPr altLang="en-US" lang="zh-CN"/>
          </a:p>
        </p:txBody>
      </p:sp>
      <p:sp>
        <p:nvSpPr>
          <p:cNvPr id="10502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信息化服务体系的建设目标：提高校园管理效率和服务质量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信息化服务体系的建设内容：包括基础设施建设、应用系统建设、信息资源建设等方面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信息化服务体系的完善措施：加强信息安全管理，提高信息化服务水平，推动信息化与教育教学的深度融合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信息化服务体系的优化方向：以用户需求为导向，加强个性化服务，提高服务质量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网络安全与数据保护的措施</a:t>
            </a:r>
            <a:endParaRPr altLang="en-US" lang="zh-CN"/>
          </a:p>
        </p:txBody>
      </p:sp>
      <p:sp>
        <p:nvSpPr>
          <p:cNvPr id="10503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用户隐私保护：加强用户信息保护意识，规范用户信息管理流程，防止用户信息泄露和滥用。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网络安全：采用防火墙、入侵检测系统等防护措施，确保校园网络的安全稳定。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数据保护：对重要数据进行加密存储和传输，采用数据备份和恢复机制，确保数据的安全可靠。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应急响应机制：建立完善的应急响应机制，及时发现和处理网络安全事件，减少损失和影响。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9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9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0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9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4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2023-12-15T16:17:32Z</dcterms:created>
  <dcterms:modified xsi:type="dcterms:W3CDTF">2023-12-15T16:17:32Z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738d04804c4e4b32ad79b857135e93ce_21</vt:lpwstr>
  </property>
</Properties>
</file>