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68" r:id="rId1"/>
    <p:sldMasterId id="2147486305" r:id="rId2"/>
  </p:sldMasterIdLst>
  <p:notesMasterIdLst>
    <p:notesMasterId r:id="rId3"/>
  </p:notesMasterIdLst>
  <p:sldIdLst>
    <p:sldId id="1420" r:id="rId4"/>
    <p:sldId id="1423" r:id="rId5"/>
    <p:sldId id="1426" r:id="rId6"/>
    <p:sldId id="1429" r:id="rId7"/>
    <p:sldId id="1435" r:id="rId9"/>
    <p:sldId id="1438" r:id="rId10"/>
    <p:sldId id="1441" r:id="rId11"/>
    <p:sldId id="1444" r:id="rId12"/>
    <p:sldId id="1447" r:id="rId13"/>
    <p:sldId id="1453" r:id="rId15"/>
    <p:sldId id="1456" r:id="rId16"/>
    <p:sldId id="1459" r:id="rId17"/>
    <p:sldId id="1462" r:id="rId18"/>
    <p:sldId id="1465" r:id="rId19"/>
    <p:sldId id="1471" r:id="rId21"/>
    <p:sldId id="1474" r:id="rId22"/>
    <p:sldId id="1477" r:id="rId23"/>
    <p:sldId id="1480" r:id="rId24"/>
    <p:sldId id="1483" r:id="rId25"/>
    <p:sldId id="1489" r:id="rId27"/>
    <p:sldId id="1492" r:id="rId28"/>
    <p:sldId id="1495" r:id="rId29"/>
    <p:sldId id="1498" r:id="rId30"/>
    <p:sldId id="1501" r:id="rId31"/>
    <p:sldId id="1507" r:id="rId33"/>
    <p:sldId id="1510" r:id="rId34"/>
    <p:sldId id="1513" r:id="rId35"/>
    <p:sldId id="1516" r:id="rId36"/>
    <p:sldId id="1519" r:id="rId37"/>
    <p:sldId id="1525" r:id="rId39"/>
    <p:sldId id="1528" r:id="rId40"/>
    <p:sldId id="1531"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69" r:id="rId1"/>
    <p:sldLayoutId id="2147486270" r:id="rId2"/>
    <p:sldLayoutId id="2147486271" r:id="rId3"/>
    <p:sldLayoutId id="2147486272" r:id="rId4"/>
    <p:sldLayoutId id="2147486273" r:id="rId5"/>
    <p:sldLayoutId id="2147486274" r:id="rId6"/>
    <p:sldLayoutId id="2147486275" r:id="rId7"/>
    <p:sldLayoutId id="2147486276" r:id="rId8"/>
    <p:sldLayoutId id="2147486277" r:id="rId9"/>
    <p:sldLayoutId id="2147486278" r:id="rId10"/>
    <p:sldLayoutId id="214748627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306" r:id="rId1"/>
    <p:sldLayoutId id="2147486307" r:id="rId2"/>
    <p:sldLayoutId id="2147486308" r:id="rId3"/>
    <p:sldLayoutId id="2147486309" r:id="rId4"/>
    <p:sldLayoutId id="2147486310" r:id="rId5"/>
    <p:sldLayoutId id="2147486311" r:id="rId6"/>
    <p:sldLayoutId id="2147486312" r:id="rId7"/>
    <p:sldLayoutId id="2147486313" r:id="rId8"/>
    <p:sldLayoutId id="2147486314" r:id="rId9"/>
    <p:sldLayoutId id="2147486315" r:id="rId10"/>
    <p:sldLayoutId id="21474863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tags" Target="../tags/tag157.xml"/><Relationship Id="rId22" Type="http://schemas.openxmlformats.org/officeDocument/2006/relationships/tags" Target="../tags/tag158.xml"/><Relationship Id="rId23" Type="http://schemas.openxmlformats.org/officeDocument/2006/relationships/tags" Target="../tags/tag159.xml"/><Relationship Id="rId24" Type="http://schemas.openxmlformats.org/officeDocument/2006/relationships/tags" Target="../tags/tag160.xml"/><Relationship Id="rId25" Type="http://schemas.openxmlformats.org/officeDocument/2006/relationships/tags" Target="../tags/tag161.xml"/><Relationship Id="rId26" Type="http://schemas.openxmlformats.org/officeDocument/2006/relationships/tags" Target="../tags/tag162.xml"/><Relationship Id="rId27" Type="http://schemas.openxmlformats.org/officeDocument/2006/relationships/tags" Target="../tags/tag163.xml"/><Relationship Id="rId28" Type="http://schemas.openxmlformats.org/officeDocument/2006/relationships/tags" Target="../tags/tag164.xml"/><Relationship Id="rId29" Type="http://schemas.openxmlformats.org/officeDocument/2006/relationships/tags" Target="../tags/tag165.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tags" Target="../tags/tag178.xml"/><Relationship Id="rId14" Type="http://schemas.openxmlformats.org/officeDocument/2006/relationships/tags" Target="../tags/tag179.xml"/><Relationship Id="rId15" Type="http://schemas.openxmlformats.org/officeDocument/2006/relationships/tags" Target="../tags/tag180.xml"/><Relationship Id="rId16" Type="http://schemas.openxmlformats.org/officeDocument/2006/relationships/tags" Target="../tags/tag181.xml"/><Relationship Id="rId17" Type="http://schemas.openxmlformats.org/officeDocument/2006/relationships/tags" Target="../tags/tag182.xml"/><Relationship Id="rId18" Type="http://schemas.openxmlformats.org/officeDocument/2006/relationships/tags" Target="../tags/tag183.xml"/><Relationship Id="rId19" Type="http://schemas.openxmlformats.org/officeDocument/2006/relationships/tags" Target="../tags/tag184.xml"/><Relationship Id="rId20" Type="http://schemas.openxmlformats.org/officeDocument/2006/relationships/tags" Target="../tags/tag185.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tags" Target="../tags/tag242.xml"/><Relationship Id="rId14" Type="http://schemas.openxmlformats.org/officeDocument/2006/relationships/tags" Target="../tags/tag243.xml"/><Relationship Id="rId15" Type="http://schemas.openxmlformats.org/officeDocument/2006/relationships/tags" Target="../tags/tag244.xml"/><Relationship Id="rId16" Type="http://schemas.openxmlformats.org/officeDocument/2006/relationships/tags" Target="../tags/tag245.xml"/><Relationship Id="rId17" Type="http://schemas.openxmlformats.org/officeDocument/2006/relationships/tags" Target="../tags/tag246.xml"/><Relationship Id="rId18" Type="http://schemas.openxmlformats.org/officeDocument/2006/relationships/tags" Target="../tags/tag247.xml"/><Relationship Id="rId1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tags" Target="../tags/tag293.xml"/><Relationship Id="rId16" Type="http://schemas.openxmlformats.org/officeDocument/2006/relationships/tags" Target="../tags/tag294.xml"/><Relationship Id="rId17" Type="http://schemas.openxmlformats.org/officeDocument/2006/relationships/tags" Target="../tags/tag295.xml"/><Relationship Id="rId18" Type="http://schemas.openxmlformats.org/officeDocument/2006/relationships/tags" Target="../tags/tag296.xml"/><Relationship Id="rId19" Type="http://schemas.openxmlformats.org/officeDocument/2006/relationships/tags" Target="../tags/tag297.xml"/><Relationship Id="rId20" Type="http://schemas.openxmlformats.org/officeDocument/2006/relationships/tags" Target="../tags/tag298.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tags" Target="../tags/tag396.xml"/><Relationship Id="rId14" Type="http://schemas.openxmlformats.org/officeDocument/2006/relationships/tags" Target="../tags/tag397.xml"/><Relationship Id="rId15" Type="http://schemas.openxmlformats.org/officeDocument/2006/relationships/tags" Target="../tags/tag398.xml"/><Relationship Id="rId16"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tags" Target="../tags/tag404.xml"/><Relationship Id="rId7" Type="http://schemas.openxmlformats.org/officeDocument/2006/relationships/tags" Target="../tags/tag405.xml"/><Relationship Id="rId8" Type="http://schemas.openxmlformats.org/officeDocument/2006/relationships/tags" Target="../tags/tag406.xml"/><Relationship Id="rId9" Type="http://schemas.openxmlformats.org/officeDocument/2006/relationships/tags" Target="../tags/tag407.xml"/><Relationship Id="rId10" Type="http://schemas.openxmlformats.org/officeDocument/2006/relationships/tags" Target="../tags/tag408.xml"/><Relationship Id="rId11" Type="http://schemas.openxmlformats.org/officeDocument/2006/relationships/tags" Target="../tags/tag409.xml"/><Relationship Id="rId12" Type="http://schemas.openxmlformats.org/officeDocument/2006/relationships/tags" Target="../tags/tag410.xml"/><Relationship Id="rId13" Type="http://schemas.openxmlformats.org/officeDocument/2006/relationships/tags" Target="../tags/tag411.xml"/><Relationship Id="rId14" Type="http://schemas.openxmlformats.org/officeDocument/2006/relationships/tags" Target="../tags/tag412.xml"/><Relationship Id="rId15" Type="http://schemas.openxmlformats.org/officeDocument/2006/relationships/tags" Target="../tags/tag413.xml"/><Relationship Id="rId16" Type="http://schemas.openxmlformats.org/officeDocument/2006/relationships/tags" Target="../tags/tag414.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tags" Target="../tags/tag434.xml"/><Relationship Id="rId14" Type="http://schemas.openxmlformats.org/officeDocument/2006/relationships/tags" Target="../tags/tag435.xml"/><Relationship Id="rId15" Type="http://schemas.openxmlformats.org/officeDocument/2006/relationships/tags" Target="../tags/tag436.xml"/><Relationship Id="rId16" Type="http://schemas.openxmlformats.org/officeDocument/2006/relationships/tags" Target="../tags/tag437.xml"/><Relationship Id="rId17" Type="http://schemas.openxmlformats.org/officeDocument/2006/relationships/tags" Target="../tags/tag438.xml"/><Relationship Id="rId18" Type="http://schemas.openxmlformats.org/officeDocument/2006/relationships/tags" Target="../tags/tag439.xml"/><Relationship Id="rId19" Type="http://schemas.openxmlformats.org/officeDocument/2006/relationships/tags" Target="../tags/tag440.xml"/><Relationship Id="rId20" Type="http://schemas.openxmlformats.org/officeDocument/2006/relationships/tags" Target="../tags/tag441.xml"/><Relationship Id="rId21" Type="http://schemas.openxmlformats.org/officeDocument/2006/relationships/tags" Target="../tags/tag442.xml"/><Relationship Id="rId22" Type="http://schemas.openxmlformats.org/officeDocument/2006/relationships/tags" Target="../tags/tag443.xml"/><Relationship Id="rId23" Type="http://schemas.openxmlformats.org/officeDocument/2006/relationships/tags" Target="../tags/tag444.xml"/><Relationship Id="rId24" Type="http://schemas.openxmlformats.org/officeDocument/2006/relationships/tags" Target="../tags/tag445.xml"/><Relationship Id="rId25" Type="http://schemas.openxmlformats.org/officeDocument/2006/relationships/tags" Target="../tags/tag446.xml"/><Relationship Id="rId26" Type="http://schemas.openxmlformats.org/officeDocument/2006/relationships/tags" Target="../tags/tag447.xml"/><Relationship Id="rId27" Type="http://schemas.openxmlformats.org/officeDocument/2006/relationships/tags" Target="../tags/tag448.xml"/><Relationship Id="rId28" Type="http://schemas.openxmlformats.org/officeDocument/2006/relationships/tags" Target="../tags/tag449.xml"/><Relationship Id="rId29" Type="http://schemas.openxmlformats.org/officeDocument/2006/relationships/tags" Target="../tags/tag450.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1.xml"/><Relationship Id="rId2" Type="http://schemas.openxmlformats.org/officeDocument/2006/relationships/tags" Target="../tags/tag452.xml"/><Relationship Id="rId3" Type="http://schemas.openxmlformats.org/officeDocument/2006/relationships/tags" Target="../tags/tag453.xml"/><Relationship Id="rId4" Type="http://schemas.openxmlformats.org/officeDocument/2006/relationships/tags" Target="../tags/tag454.xml"/><Relationship Id="rId5" Type="http://schemas.openxmlformats.org/officeDocument/2006/relationships/tags" Target="../tags/tag455.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人工智能在智能化决策与管理中的应用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单击输入目录标题</a:t>
            </a:r>
            <a:endParaRPr altLang="en-US" b="1" dirty="0" sz="11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人工智能的发展与趋势</a:t>
            </a:r>
            <a:endParaRPr altLang="en-US" b="1" dirty="0" sz="11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智能化决策与管理概述</a:t>
            </a:r>
            <a:endParaRPr altLang="en-US" b="1" dirty="0" sz="11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人工智能在智能化决策与管理中的应用场景</a:t>
            </a:r>
            <a:endParaRPr altLang="en-US" b="1" dirty="0" sz="11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人工智能在智能化决策与管理中的优势与挑战</a:t>
            </a:r>
            <a:endParaRPr altLang="en-US" b="1" dirty="0" sz="11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43571"/>
          </a:bodyPr>
          <a:p>
            <a:pPr>
              <a:lnSpc>
                <a:spcPct val="100000"/>
              </a:lnSpc>
            </a:pPr>
            <a:r>
              <a:rPr altLang="en-US" b="1" dirty="0" sz="2800" kern="0" lang="zh-CN" spc="100">
                <a:solidFill>
                  <a:schemeClr val="lt1">
                    <a:lumMod val="100000"/>
                  </a:schemeClr>
                </a:solidFill>
                <a:effectLst/>
                <a:latin typeface="+中文标题" charset="0"/>
                <a:ea typeface="+mj-ea"/>
              </a:rPr>
              <a:t>案例分析：人工智能在智能化决策与管理中的应用实践</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人工智能的发展与趋势</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人工智能的定义与发展历程</a:t>
            </a:r>
            <a:endParaRPr altLang="en-US" lang="zh-CN"/>
          </a:p>
        </p:txBody>
      </p:sp>
      <p:sp>
        <p:nvSpPr>
          <p:cNvPr id="1049056"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8"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0"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2"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4"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6"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8"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0"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2"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6"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4"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6"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8"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0"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2"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人工智能的定义：指计算机系统能够执行类似于人类所能做的任务的能力</a:t>
            </a:r>
            <a:endParaRPr altLang="en-US" dirty="0" sz="1200" lang="zh-CN" spc="150">
              <a:solidFill>
                <a:schemeClr val="tx1">
                  <a:lumMod val="65000"/>
                  <a:lumOff val="35000"/>
                </a:schemeClr>
              </a:solidFill>
              <a:latin typeface="+mn-ea"/>
              <a:sym typeface="+mn-ea"/>
            </a:endParaRPr>
          </a:p>
        </p:txBody>
      </p:sp>
      <p:sp>
        <p:nvSpPr>
          <p:cNvPr id="1049094"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人工智能的发展趋势：从弱人工智能到强人工智能，再到超人工智能</a:t>
            </a:r>
            <a:endParaRPr altLang="en-US" dirty="0" sz="1200" lang="zh-CN" spc="150">
              <a:solidFill>
                <a:schemeClr val="tx1">
                  <a:lumMod val="65000"/>
                  <a:lumOff val="35000"/>
                </a:schemeClr>
              </a:solidFill>
              <a:latin typeface="+mn-ea"/>
              <a:sym typeface="+mn-ea"/>
            </a:endParaRPr>
          </a:p>
        </p:txBody>
      </p:sp>
      <p:sp>
        <p:nvSpPr>
          <p:cNvPr id="1049096"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人工智能的应用领域：自然语言处理、计算机视觉、机器学习等</a:t>
            </a:r>
            <a:endParaRPr altLang="en-US" dirty="0" sz="1200" lang="zh-CN" spc="150">
              <a:solidFill>
                <a:schemeClr val="tx1">
                  <a:lumMod val="65000"/>
                  <a:lumOff val="35000"/>
                </a:schemeClr>
              </a:solidFill>
              <a:latin typeface="+mn-ea"/>
              <a:sym typeface="+mn-ea"/>
            </a:endParaRPr>
          </a:p>
        </p:txBody>
      </p:sp>
      <p:sp>
        <p:nvSpPr>
          <p:cNvPr id="1049098"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人工智能的发展历程：从符号主义到连接主义再到深度学习</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6" name="标题 1"/>
          <p:cNvSpPr>
            <a:spLocks noGrp="1"/>
          </p:cNvSpPr>
          <p:nvPr>
            <p:ph type="title"/>
          </p:nvPr>
        </p:nvSpPr>
        <p:spPr/>
        <p:txBody>
          <a:bodyPr/>
          <a:p>
            <a:r>
              <a:rPr altLang="en-US" lang="zh-CN"/>
              <a:t>人工智能的技术原理与分类</a:t>
            </a:r>
            <a:endParaRPr altLang="en-US" lang="zh-CN"/>
          </a:p>
        </p:txBody>
      </p:sp>
      <p:sp>
        <p:nvSpPr>
          <p:cNvPr id="104913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人工智能的定义与分类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自然语言处理技术原理</a:t>
            </a:r>
            <a:endParaRPr dirty="0" sz="2000" err="1">
              <a:solidFill>
                <a:schemeClr val="tx1">
                  <a:lumMod val="75000"/>
                  <a:lumOff val="25000"/>
                </a:schemeClr>
              </a:solidFill>
              <a:latin typeface="+mn-ea"/>
              <a:ea typeface="+mn-ea"/>
              <a:cs typeface="+mn-ea"/>
              <a:sym typeface="+mn-lt"/>
            </a:endParaRPr>
          </a:p>
        </p:txBody>
      </p:sp>
      <p:sp>
        <p:nvSpPr>
          <p:cNvPr id="104915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6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计算机视觉技术原理</a:t>
            </a:r>
            <a:endParaRPr dirty="0" sz="2000" err="1">
              <a:solidFill>
                <a:schemeClr val="tx1">
                  <a:lumMod val="75000"/>
                  <a:lumOff val="25000"/>
                </a:schemeClr>
              </a:solidFill>
              <a:latin typeface="+mn-ea"/>
              <a:ea typeface="+mn-ea"/>
              <a:cs typeface="+mn-ea"/>
              <a:sym typeface="+mn-lt"/>
            </a:endParaRPr>
          </a:p>
        </p:txBody>
      </p:sp>
      <p:sp>
        <p:nvSpPr>
          <p:cNvPr id="1049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机器学习与深度学习技术原理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人工智能在各领域的应用现状</a:t>
            </a:r>
            <a:endParaRPr altLang="en-US" lang="zh-CN"/>
          </a:p>
        </p:txBody>
      </p:sp>
      <p:sp>
        <p:nvSpPr>
          <p:cNvPr id="1049216" name="正文"/>
          <p:cNvSpPr txBox="1"/>
          <p:nvPr>
            <p:custDataLst>
              <p:tags r:id="rId1"/>
            </p:custDataLst>
          </p:nvPr>
        </p:nvSpPr>
        <p:spPr>
          <a:xfrm>
            <a:off x="2847422"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医疗领域：辅助医生进行疾病诊断和治疗方案制定</a:t>
            </a:r>
            <a:endParaRPr altLang="en-US" dirty="0" sz="1200" lang="zh-CN" spc="150">
              <a:solidFill>
                <a:schemeClr val="tx1">
                  <a:lumMod val="65000"/>
                  <a:lumOff val="35000"/>
                </a:schemeClr>
              </a:solidFill>
              <a:latin typeface="+mn-ea"/>
              <a:sym typeface="+mn-ea"/>
            </a:endParaRPr>
          </a:p>
        </p:txBody>
      </p:sp>
      <p:sp>
        <p:nvSpPr>
          <p:cNvPr id="1049218" name="正文"/>
          <p:cNvSpPr txBox="1"/>
          <p:nvPr>
            <p:custDataLst>
              <p:tags r:id="rId2"/>
            </p:custDataLst>
          </p:nvPr>
        </p:nvSpPr>
        <p:spPr>
          <a:xfrm>
            <a:off x="2847422"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金融领域：风险评估、投资决策、客户服务等</a:t>
            </a:r>
            <a:endParaRPr altLang="en-US" dirty="0" sz="1200" lang="zh-CN" spc="150">
              <a:solidFill>
                <a:schemeClr val="tx1">
                  <a:lumMod val="65000"/>
                  <a:lumOff val="35000"/>
                </a:schemeClr>
              </a:solidFill>
              <a:latin typeface="+mn-ea"/>
              <a:sym typeface="+mn-ea"/>
            </a:endParaRPr>
          </a:p>
        </p:txBody>
      </p:sp>
      <p:sp>
        <p:nvSpPr>
          <p:cNvPr id="1049220" name="正文"/>
          <p:cNvSpPr txBox="1"/>
          <p:nvPr>
            <p:custDataLst>
              <p:tags r:id="rId3"/>
            </p:custDataLst>
          </p:nvPr>
        </p:nvSpPr>
        <p:spPr>
          <a:xfrm>
            <a:off x="2847422"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交通领域：智能驾驶、交通流量管理、智能停车等</a:t>
            </a:r>
            <a:endParaRPr altLang="en-US" dirty="0" sz="1200" lang="zh-CN" spc="150">
              <a:solidFill>
                <a:schemeClr val="tx1">
                  <a:lumMod val="65000"/>
                  <a:lumOff val="35000"/>
                </a:schemeClr>
              </a:solidFill>
              <a:latin typeface="+mn-ea"/>
              <a:sym typeface="+mn-ea"/>
            </a:endParaRPr>
          </a:p>
        </p:txBody>
      </p:sp>
      <p:sp>
        <p:nvSpPr>
          <p:cNvPr id="1049222" name="正文"/>
          <p:cNvSpPr txBox="1"/>
          <p:nvPr>
            <p:custDataLst>
              <p:tags r:id="rId4"/>
            </p:custDataLst>
          </p:nvPr>
        </p:nvSpPr>
        <p:spPr>
          <a:xfrm>
            <a:off x="2847422"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教育领域：个性化教学、智能评估、智能答疑等</a:t>
            </a:r>
            <a:endParaRPr altLang="en-US" dirty="0" sz="1200" lang="zh-CN" spc="150">
              <a:solidFill>
                <a:schemeClr val="tx1">
                  <a:lumMod val="65000"/>
                  <a:lumOff val="35000"/>
                </a:schemeClr>
              </a:solidFill>
              <a:latin typeface="+mn-ea"/>
              <a:sym typeface="+mn-ea"/>
            </a:endParaRPr>
          </a:p>
        </p:txBody>
      </p:sp>
      <p:sp>
        <p:nvSpPr>
          <p:cNvPr id="1049224" name="正文"/>
          <p:cNvSpPr txBox="1"/>
          <p:nvPr>
            <p:custDataLst>
              <p:tags r:id="rId5"/>
            </p:custDataLst>
          </p:nvPr>
        </p:nvSpPr>
        <p:spPr>
          <a:xfrm>
            <a:off x="2847422"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工业领域：智能制造、工业自动化、智能供应链管理等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人工智能的发展趋势与前景</a:t>
            </a:r>
            <a:endParaRPr altLang="en-US" lang="zh-CN"/>
          </a:p>
        </p:txBody>
      </p:sp>
      <p:sp>
        <p:nvSpPr>
          <p:cNvPr id="1049264" name="Freeform 27"/>
          <p:cNvSpPr/>
          <p:nvPr>
            <p:custDataLst>
              <p:tags r:id="rId1"/>
            </p:custDataLst>
          </p:nvPr>
        </p:nvSpPr>
        <p:spPr bwMode="auto">
          <a:xfrm>
            <a:off x="632664" y="5912777"/>
            <a:ext cx="189078" cy="173785"/>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66" name="矩形: 圆角 32"/>
          <p:cNvSpPr/>
          <p:nvPr>
            <p:custDataLst>
              <p:tags r:id="rId2"/>
            </p:custDataLst>
          </p:nvPr>
        </p:nvSpPr>
        <p:spPr>
          <a:xfrm flipH="1">
            <a:off x="762176" y="1364400"/>
            <a:ext cx="2233151" cy="481288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8" name="任意多边形: 形状 33"/>
          <p:cNvSpPr/>
          <p:nvPr>
            <p:custDataLst>
              <p:tags r:id="rId3"/>
            </p:custDataLst>
          </p:nvPr>
        </p:nvSpPr>
        <p:spPr bwMode="auto">
          <a:xfrm>
            <a:off x="632664" y="5104778"/>
            <a:ext cx="2208620" cy="91410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70" name="正文"/>
          <p:cNvSpPr txBox="1"/>
          <p:nvPr>
            <p:custDataLst>
              <p:tags r:id="rId4"/>
            </p:custDataLst>
          </p:nvPr>
        </p:nvSpPr>
        <p:spPr>
          <a:xfrm>
            <a:off x="896842" y="1455252"/>
            <a:ext cx="1964022" cy="3629810"/>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人工智能技术的快速发展：随着计算机技术和数据处理技术的不断进步，人工智能技术得到了快速发展，为智能化决策和管理提供了更多的可能性。</a:t>
            </a:r>
            <a:endParaRPr altLang="en-US" dirty="0" sz="1600" lang="zh-CN" spc="150">
              <a:solidFill>
                <a:schemeClr val="tx1">
                  <a:lumMod val="65000"/>
                  <a:lumOff val="35000"/>
                </a:schemeClr>
              </a:solidFill>
              <a:latin typeface="+mn-ea"/>
            </a:endParaRPr>
          </a:p>
        </p:txBody>
      </p:sp>
      <p:sp>
        <p:nvSpPr>
          <p:cNvPr id="1049272" name="标题"/>
          <p:cNvSpPr txBox="1"/>
          <p:nvPr>
            <p:custDataLst>
              <p:tags r:id="rId5"/>
            </p:custDataLst>
          </p:nvPr>
        </p:nvSpPr>
        <p:spPr>
          <a:xfrm>
            <a:off x="702252" y="5154392"/>
            <a:ext cx="2111553" cy="66618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74" name="Freeform 27"/>
          <p:cNvSpPr/>
          <p:nvPr>
            <p:custDataLst>
              <p:tags r:id="rId6"/>
            </p:custDataLst>
          </p:nvPr>
        </p:nvSpPr>
        <p:spPr bwMode="auto">
          <a:xfrm>
            <a:off x="3487078" y="5912777"/>
            <a:ext cx="189078" cy="173785"/>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76" name="矩形: 圆角 38"/>
          <p:cNvSpPr/>
          <p:nvPr>
            <p:custDataLst>
              <p:tags r:id="rId7"/>
            </p:custDataLst>
          </p:nvPr>
        </p:nvSpPr>
        <p:spPr>
          <a:xfrm flipH="1">
            <a:off x="3616590" y="1364400"/>
            <a:ext cx="2233151" cy="481288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8" name="任意多边形: 形状 39"/>
          <p:cNvSpPr/>
          <p:nvPr>
            <p:custDataLst>
              <p:tags r:id="rId8"/>
            </p:custDataLst>
          </p:nvPr>
        </p:nvSpPr>
        <p:spPr bwMode="auto">
          <a:xfrm>
            <a:off x="3487078" y="5104778"/>
            <a:ext cx="2208620" cy="91410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80" name="正文"/>
          <p:cNvSpPr txBox="1"/>
          <p:nvPr>
            <p:custDataLst>
              <p:tags r:id="rId9"/>
            </p:custDataLst>
          </p:nvPr>
        </p:nvSpPr>
        <p:spPr>
          <a:xfrm>
            <a:off x="3751256" y="1455252"/>
            <a:ext cx="1964022" cy="3629810"/>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深度学习技术的广泛应用：深度学习技术是人工智能领域的重要分支，在语音识别、图像识别、自然语言处理等领域得到了广泛应用，为智能化决策和管理提供了更高效、更准确的技术支持。</a:t>
            </a:r>
            <a:endParaRPr altLang="en-US" dirty="0" sz="1600" lang="zh-CN" spc="150">
              <a:solidFill>
                <a:schemeClr val="tx1">
                  <a:lumMod val="65000"/>
                  <a:lumOff val="35000"/>
                </a:schemeClr>
              </a:solidFill>
              <a:latin typeface="+mn-ea"/>
            </a:endParaRPr>
          </a:p>
        </p:txBody>
      </p:sp>
      <p:sp>
        <p:nvSpPr>
          <p:cNvPr id="1049282" name="标题"/>
          <p:cNvSpPr txBox="1"/>
          <p:nvPr>
            <p:custDataLst>
              <p:tags r:id="rId10"/>
            </p:custDataLst>
          </p:nvPr>
        </p:nvSpPr>
        <p:spPr>
          <a:xfrm>
            <a:off x="3556667" y="5154392"/>
            <a:ext cx="2111553" cy="66618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84" name="Freeform 27"/>
          <p:cNvSpPr/>
          <p:nvPr>
            <p:custDataLst>
              <p:tags r:id="rId11"/>
            </p:custDataLst>
          </p:nvPr>
        </p:nvSpPr>
        <p:spPr bwMode="auto">
          <a:xfrm>
            <a:off x="6341493" y="5912777"/>
            <a:ext cx="189078" cy="173785"/>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86" name="矩形: 圆角 68"/>
          <p:cNvSpPr/>
          <p:nvPr>
            <p:custDataLst>
              <p:tags r:id="rId12"/>
            </p:custDataLst>
          </p:nvPr>
        </p:nvSpPr>
        <p:spPr>
          <a:xfrm flipH="1">
            <a:off x="6471004" y="1364400"/>
            <a:ext cx="2233151" cy="481288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8" name="任意多边形: 形状 69"/>
          <p:cNvSpPr/>
          <p:nvPr>
            <p:custDataLst>
              <p:tags r:id="rId13"/>
            </p:custDataLst>
          </p:nvPr>
        </p:nvSpPr>
        <p:spPr bwMode="auto">
          <a:xfrm>
            <a:off x="6341493" y="5104778"/>
            <a:ext cx="2208620" cy="91410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90" name="正文"/>
          <p:cNvSpPr txBox="1"/>
          <p:nvPr>
            <p:custDataLst>
              <p:tags r:id="rId14"/>
            </p:custDataLst>
          </p:nvPr>
        </p:nvSpPr>
        <p:spPr>
          <a:xfrm>
            <a:off x="6605671" y="1455252"/>
            <a:ext cx="1964022" cy="3629810"/>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人工智能与大数据的结合：大数据技术为人工智能提供了更广泛的数据来源和更强大的数据处理能力，使得人工智能在智能化决策和管理中的应用更加广泛。</a:t>
            </a:r>
            <a:endParaRPr altLang="en-US" dirty="0" sz="1600" lang="zh-CN" spc="150">
              <a:solidFill>
                <a:schemeClr val="tx1">
                  <a:lumMod val="65000"/>
                  <a:lumOff val="35000"/>
                </a:schemeClr>
              </a:solidFill>
              <a:latin typeface="+mn-ea"/>
            </a:endParaRPr>
          </a:p>
        </p:txBody>
      </p:sp>
      <p:sp>
        <p:nvSpPr>
          <p:cNvPr id="1049292" name="标题"/>
          <p:cNvSpPr txBox="1"/>
          <p:nvPr>
            <p:custDataLst>
              <p:tags r:id="rId15"/>
            </p:custDataLst>
          </p:nvPr>
        </p:nvSpPr>
        <p:spPr>
          <a:xfrm>
            <a:off x="6411081" y="5154392"/>
            <a:ext cx="2111553" cy="66618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94" name="Freeform 27"/>
          <p:cNvSpPr/>
          <p:nvPr>
            <p:custDataLst>
              <p:tags r:id="rId16"/>
            </p:custDataLst>
          </p:nvPr>
        </p:nvSpPr>
        <p:spPr bwMode="auto">
          <a:xfrm>
            <a:off x="9195907" y="5912777"/>
            <a:ext cx="189078" cy="173785"/>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96" name="矩形: 圆角 74"/>
          <p:cNvSpPr/>
          <p:nvPr>
            <p:custDataLst>
              <p:tags r:id="rId17"/>
            </p:custDataLst>
          </p:nvPr>
        </p:nvSpPr>
        <p:spPr>
          <a:xfrm flipH="1">
            <a:off x="9326063" y="1364400"/>
            <a:ext cx="2233151" cy="481288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8" name="任意多边形: 形状 75"/>
          <p:cNvSpPr/>
          <p:nvPr>
            <p:custDataLst>
              <p:tags r:id="rId18"/>
            </p:custDataLst>
          </p:nvPr>
        </p:nvSpPr>
        <p:spPr bwMode="auto">
          <a:xfrm>
            <a:off x="9195907" y="5104778"/>
            <a:ext cx="2208620" cy="91410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00" name="正文"/>
          <p:cNvSpPr txBox="1"/>
          <p:nvPr>
            <p:custDataLst>
              <p:tags r:id="rId19"/>
            </p:custDataLst>
          </p:nvPr>
        </p:nvSpPr>
        <p:spPr>
          <a:xfrm>
            <a:off x="9460085" y="1455252"/>
            <a:ext cx="1964022" cy="3629810"/>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人工智能在各行业的应用前景：随着人工智能技术的不断发展，其在各行业的应用前景也越来越广阔，如智能制造、智能医疗、智能交通等，将为各行业带来更多的创新和变革。</a:t>
            </a:r>
            <a:endParaRPr altLang="en-US" dirty="0" sz="1600" lang="zh-CN" spc="150">
              <a:solidFill>
                <a:schemeClr val="tx1">
                  <a:lumMod val="65000"/>
                  <a:lumOff val="35000"/>
                </a:schemeClr>
              </a:solidFill>
              <a:latin typeface="+mn-ea"/>
            </a:endParaRPr>
          </a:p>
        </p:txBody>
      </p:sp>
      <p:sp>
        <p:nvSpPr>
          <p:cNvPr id="1049302" name="标题"/>
          <p:cNvSpPr txBox="1"/>
          <p:nvPr>
            <p:custDataLst>
              <p:tags r:id="rId20"/>
            </p:custDataLst>
          </p:nvPr>
        </p:nvSpPr>
        <p:spPr>
          <a:xfrm>
            <a:off x="9266140" y="5154392"/>
            <a:ext cx="2111553" cy="66618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4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智能化决策与管理概述</a:t>
            </a:r>
            <a:endParaRPr altLang="en-US" dirty="0" lang="zh-CN">
              <a:solidFill>
                <a:schemeClr val="lt1">
                  <a:lumMod val="100000"/>
                </a:schemeClr>
              </a:solidFill>
            </a:endParaRPr>
          </a:p>
        </p:txBody>
      </p:sp>
      <p:sp>
        <p:nvSpPr>
          <p:cNvPr id="1049342"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智能化决策与管理的定义与特点</a:t>
            </a:r>
            <a:endParaRPr altLang="en-US" lang="zh-CN"/>
          </a:p>
        </p:txBody>
      </p:sp>
      <p:cxnSp>
        <p:nvCxnSpPr>
          <p:cNvPr id="3145767" name="直接连接符 155"/>
          <p:cNvCxnSpPr>
            <a:cxnSpLocks/>
          </p:cNvCxnSpPr>
          <p:nvPr>
            <p:custDataLst>
              <p:tags r:id="rId1"/>
            </p:custDataLst>
          </p:nvPr>
        </p:nvCxnSpPr>
        <p:spPr>
          <a:xfrm flipV="1">
            <a:off x="8780762" y="3006870"/>
            <a:ext cx="2664147" cy="440474"/>
          </a:xfrm>
          <a:prstGeom prst="line"/>
          <a:ln w="3175">
            <a:gradFill>
              <a:gsLst>
                <a:gs pos="34000">
                  <a:schemeClr val="accent4">
                    <a:lumMod val="40000"/>
                    <a:lumOff val="60000"/>
                  </a:schemeClr>
                </a:gs>
                <a:gs pos="36000">
                  <a:srgbClr val="FFFFFF"/>
                </a:gs>
                <a:gs pos="65000">
                  <a:srgbClr val="FFFFFF"/>
                </a:gs>
                <a:gs pos="66000">
                  <a:schemeClr val="accent4">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769" name="直接连接符 156"/>
          <p:cNvCxnSpPr>
            <a:cxnSpLocks/>
          </p:cNvCxnSpPr>
          <p:nvPr>
            <p:custDataLst>
              <p:tags r:id="rId2"/>
            </p:custDataLst>
          </p:nvPr>
        </p:nvCxnSpPr>
        <p:spPr>
          <a:xfrm>
            <a:off x="6111805" y="4460229"/>
            <a:ext cx="2632538" cy="410926"/>
          </a:xfrm>
          <a:prstGeom prst="line"/>
          <a:ln w="3175">
            <a:gradFill>
              <a:gsLst>
                <a:gs pos="34000">
                  <a:schemeClr val="accent1">
                    <a:lumMod val="40000"/>
                    <a:lumOff val="60000"/>
                  </a:schemeClr>
                </a:gs>
                <a:gs pos="36000">
                  <a:srgbClr val="FFFFFF"/>
                </a:gs>
                <a:gs pos="65000">
                  <a:srgbClr val="FFFFFF"/>
                </a:gs>
                <a:gs pos="66000">
                  <a:schemeClr val="accent1">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771" name="直接连接符 157"/>
          <p:cNvCxnSpPr>
            <a:cxnSpLocks/>
          </p:cNvCxnSpPr>
          <p:nvPr>
            <p:custDataLst>
              <p:tags r:id="rId3"/>
            </p:custDataLst>
          </p:nvPr>
        </p:nvCxnSpPr>
        <p:spPr>
          <a:xfrm>
            <a:off x="3450406" y="2606252"/>
            <a:ext cx="2602989" cy="388937"/>
          </a:xfrm>
          <a:prstGeom prst="line"/>
          <a:ln w="3175">
            <a:gradFill>
              <a:gsLst>
                <a:gs pos="34000">
                  <a:schemeClr val="accent4">
                    <a:lumMod val="40000"/>
                    <a:lumOff val="60000"/>
                  </a:schemeClr>
                </a:gs>
                <a:gs pos="36000">
                  <a:srgbClr val="FFFFFF"/>
                </a:gs>
                <a:gs pos="65000">
                  <a:srgbClr val="FFFFFF"/>
                </a:gs>
                <a:gs pos="66000">
                  <a:schemeClr val="accent4">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773" name="直接连接符 158"/>
          <p:cNvCxnSpPr>
            <a:cxnSpLocks/>
          </p:cNvCxnSpPr>
          <p:nvPr>
            <p:custDataLst>
              <p:tags r:id="rId4"/>
            </p:custDataLst>
          </p:nvPr>
        </p:nvCxnSpPr>
        <p:spPr>
          <a:xfrm flipV="1">
            <a:off x="787633" y="4032123"/>
            <a:ext cx="2649111" cy="417798"/>
          </a:xfrm>
          <a:prstGeom prst="line"/>
          <a:ln w="3175">
            <a:gradFill>
              <a:gsLst>
                <a:gs pos="35000">
                  <a:schemeClr val="accent1">
                    <a:lumMod val="40000"/>
                    <a:lumOff val="60000"/>
                  </a:schemeClr>
                </a:gs>
                <a:gs pos="36000">
                  <a:srgbClr val="FFFFFF"/>
                </a:gs>
                <a:gs pos="62000">
                  <a:srgbClr val="FFFFFF"/>
                </a:gs>
                <a:gs pos="63000">
                  <a:schemeClr val="accent1">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sp>
        <p:nvSpPr>
          <p:cNvPr id="1049418" name="任意多边形: 形状 25"/>
          <p:cNvSpPr/>
          <p:nvPr>
            <p:custDataLst>
              <p:tags r:id="rId5"/>
            </p:custDataLst>
          </p:nvPr>
        </p:nvSpPr>
        <p:spPr>
          <a:xfrm>
            <a:off x="752588" y="2680466"/>
            <a:ext cx="2658650" cy="1661570"/>
          </a:xfrm>
          <a:custGeom>
            <a:avLst/>
            <a:gdLst>
              <a:gd name="connsiteX0" fmla="*/ 2697959 w 2697959"/>
              <a:gd name="connsiteY0" fmla="*/ 0 h 1685925"/>
              <a:gd name="connsiteX1" fmla="*/ 2695580 w 2697959"/>
              <a:gd name="connsiteY1" fmla="*/ 1271588 h 1685925"/>
              <a:gd name="connsiteX2" fmla="*/ 1652286 w 2697959"/>
              <a:gd name="connsiteY2" fmla="*/ 1432664 h 1685925"/>
              <a:gd name="connsiteX3" fmla="*/ 1645164 w 2697959"/>
              <a:gd name="connsiteY3" fmla="*/ 1419543 h 1685925"/>
              <a:gd name="connsiteX4" fmla="*/ 1348979 w 2697959"/>
              <a:gd name="connsiteY4" fmla="*/ 1262063 h 1685925"/>
              <a:gd name="connsiteX5" fmla="*/ 1019862 w 2697959"/>
              <a:gd name="connsiteY5" fmla="*/ 1480217 h 1685925"/>
              <a:gd name="connsiteX6" fmla="*/ 1003531 w 2697959"/>
              <a:gd name="connsiteY6" fmla="*/ 1532827 h 1685925"/>
              <a:gd name="connsiteX7" fmla="*/ 11909 w 2697959"/>
              <a:gd name="connsiteY7" fmla="*/ 1685925 h 1685925"/>
              <a:gd name="connsiteX8" fmla="*/ 0 w 2697959"/>
              <a:gd name="connsiteY8" fmla="*/ 419100 h 1685925"/>
              <a:gd name="connsiteX9" fmla="*/ 2697959 w 2697959"/>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959" h="1685925">
                <a:moveTo>
                  <a:pt x="2697959" y="0"/>
                </a:moveTo>
                <a:cubicBezTo>
                  <a:pt x="2695579" y="415925"/>
                  <a:pt x="2697960" y="855663"/>
                  <a:pt x="2695580" y="1271588"/>
                </a:cubicBezTo>
                <a:lnTo>
                  <a:pt x="1652286" y="1432664"/>
                </a:lnTo>
                <a:lnTo>
                  <a:pt x="1645164" y="1419543"/>
                </a:lnTo>
                <a:cubicBezTo>
                  <a:pt x="1580975" y="1324531"/>
                  <a:pt x="1472272" y="1262063"/>
                  <a:pt x="1348979" y="1262063"/>
                </a:cubicBezTo>
                <a:cubicBezTo>
                  <a:pt x="1201027" y="1262063"/>
                  <a:pt x="1074086" y="1352017"/>
                  <a:pt x="1019862" y="1480217"/>
                </a:cubicBezTo>
                <a:lnTo>
                  <a:pt x="1003531" y="1532827"/>
                </a:lnTo>
                <a:lnTo>
                  <a:pt x="11909" y="1685925"/>
                </a:lnTo>
                <a:lnTo>
                  <a:pt x="0" y="419100"/>
                </a:lnTo>
                <a:lnTo>
                  <a:pt x="2697959" y="0"/>
                </a:lnTo>
                <a:close/>
              </a:path>
            </a:pathLst>
          </a:custGeom>
          <a:gradFill>
            <a:gsLst>
              <a:gs pos="0">
                <a:schemeClr val="accent1">
                  <a:lumMod val="60000"/>
                  <a:lumOff val="40000"/>
                </a:schemeClr>
              </a:gs>
              <a:gs pos="90000">
                <a:schemeClr val="accent1"/>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107950" compatLnSpc="1" forceAA="0" fromWordArt="0" horzOverflow="overflow" numCol="1" rtlCol="0" spcCol="0" tIns="71755" vert="horz" vertOverflow="overflow" wrap="square">
            <a:normAutofit lnSpcReduction="2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dirty="0" lang="en-US">
                <a:solidFill>
                  <a:schemeClr val="lt1"/>
                </a:solidFill>
                <a:latin typeface="+mj-ea"/>
                <a:ea typeface="+mj-ea"/>
                <a:sym typeface="+mn-ea"/>
              </a:rPr>
              <a:t>定义：利用人工智能技术，通过数据分析和模型预测，实现决策和管理的智能化和自动化。  智能化决策与管理的特点</a:t>
            </a:r>
            <a:endParaRPr altLang="zh-CN" b="1" dirty="0" lang="en-US">
              <a:solidFill>
                <a:schemeClr val="lt1"/>
              </a:solidFill>
              <a:latin typeface="+mj-ea"/>
              <a:ea typeface="+mj-ea"/>
              <a:sym typeface="+mn-ea"/>
            </a:endParaRPr>
          </a:p>
        </p:txBody>
      </p:sp>
      <p:sp>
        <p:nvSpPr>
          <p:cNvPr id="1049420" name="椭圆 160"/>
          <p:cNvSpPr/>
          <p:nvPr>
            <p:custDataLst>
              <p:tags r:id="rId6"/>
            </p:custDataLst>
          </p:nvPr>
        </p:nvSpPr>
        <p:spPr>
          <a:xfrm>
            <a:off x="1767534" y="3961345"/>
            <a:ext cx="628758" cy="628758"/>
          </a:xfrm>
          <a:prstGeom prst="ellipse"/>
          <a:gradFill>
            <a:gsLst>
              <a:gs pos="0">
                <a:schemeClr val="accent1">
                  <a:lumMod val="40000"/>
                  <a:lumOff val="60000"/>
                </a:schemeClr>
              </a:gs>
              <a:gs pos="44000">
                <a:schemeClr val="accent1"/>
              </a:gs>
              <a:gs pos="66000">
                <a:schemeClr val="accent1"/>
              </a:gs>
              <a:gs pos="100000">
                <a:schemeClr val="accent1"/>
              </a:gs>
            </a:gsLst>
            <a:path path="circle">
              <a:fillToRect r="100000" b="100000"/>
            </a:path>
            <a:tileRect l="-100000" t="-100000"/>
          </a:gradFill>
          <a:ln>
            <a:gradFill>
              <a:gsLst>
                <a:gs pos="0">
                  <a:schemeClr val="accent1">
                    <a:lumMod val="45000"/>
                    <a:lumOff val="55000"/>
                  </a:schemeClr>
                </a:gs>
                <a:gs pos="37000">
                  <a:schemeClr val="accent1">
                    <a:lumMod val="0"/>
                    <a:lumOff val="100000"/>
                  </a:schemeClr>
                </a:gs>
                <a:gs pos="71000">
                  <a:schemeClr val="accent1">
                    <a:lumMod val="30000"/>
                    <a:lumOff val="70000"/>
                  </a:schemeClr>
                </a:gs>
                <a:gs pos="100000">
                  <a:schemeClr val="accent1">
                    <a:lumMod val="0"/>
                    <a:lumOff val="100000"/>
                  </a:schemeClr>
                </a:gs>
              </a:gsLst>
              <a:lin ang="16200000" scaled="0"/>
            </a:gradFill>
          </a:ln>
          <a:effectLst>
            <a:outerShdw blurRad="177800" dir="5400000" rotWithShape="0" sx="90000" sy="-1900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R</a:t>
            </a:r>
            <a:endParaRPr altLang="en-US" b="1" sz="1400" lang="zh-CN">
              <a:solidFill>
                <a:schemeClr val="lt1"/>
              </a:solidFill>
              <a:latin typeface="+mj-ea"/>
              <a:ea typeface="+mj-ea"/>
              <a:sym typeface="+mn-ea"/>
            </a:endParaRPr>
          </a:p>
        </p:txBody>
      </p:sp>
      <p:sp>
        <p:nvSpPr>
          <p:cNvPr id="1049422" name="任意多边形: 形状 43"/>
          <p:cNvSpPr/>
          <p:nvPr>
            <p:custDataLst>
              <p:tags r:id="rId7"/>
            </p:custDataLst>
          </p:nvPr>
        </p:nvSpPr>
        <p:spPr>
          <a:xfrm>
            <a:off x="3436663" y="2680466"/>
            <a:ext cx="2639409" cy="1661570"/>
          </a:xfrm>
          <a:custGeom>
            <a:avLst/>
            <a:gdLst>
              <a:gd name="connsiteX0" fmla="*/ 0 w 2678910"/>
              <a:gd name="connsiteY0" fmla="*/ 0 h 1685925"/>
              <a:gd name="connsiteX1" fmla="*/ 1016889 w 2678910"/>
              <a:gd name="connsiteY1" fmla="*/ 159087 h 1685925"/>
              <a:gd name="connsiteX2" fmla="*/ 1010841 w 2678910"/>
              <a:gd name="connsiteY2" fmla="*/ 219078 h 1685925"/>
              <a:gd name="connsiteX3" fmla="*/ 1368028 w 2678910"/>
              <a:gd name="connsiteY3" fmla="*/ 576265 h 1685925"/>
              <a:gd name="connsiteX4" fmla="*/ 1717958 w 2678910"/>
              <a:gd name="connsiteY4" fmla="*/ 291064 h 1685925"/>
              <a:gd name="connsiteX5" fmla="*/ 1720171 w 2678910"/>
              <a:gd name="connsiteY5" fmla="*/ 269111 h 1685925"/>
              <a:gd name="connsiteX6" fmla="*/ 2678910 w 2678910"/>
              <a:gd name="connsiteY6" fmla="*/ 419100 h 1685925"/>
              <a:gd name="connsiteX7" fmla="*/ 2667085 w 2678910"/>
              <a:gd name="connsiteY7" fmla="*/ 1685925 h 1685925"/>
              <a:gd name="connsiteX8" fmla="*/ 2362 w 2678910"/>
              <a:gd name="connsiteY8" fmla="*/ 1271588 h 1685925"/>
              <a:gd name="connsiteX9" fmla="*/ 0 w 2678910"/>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910" h="1685925">
                <a:moveTo>
                  <a:pt x="0" y="0"/>
                </a:moveTo>
                <a:lnTo>
                  <a:pt x="1016889" y="159087"/>
                </a:lnTo>
                <a:lnTo>
                  <a:pt x="1010841" y="219078"/>
                </a:lnTo>
                <a:cubicBezTo>
                  <a:pt x="1010841" y="416347"/>
                  <a:pt x="1170759" y="576265"/>
                  <a:pt x="1368028" y="576265"/>
                </a:cubicBezTo>
                <a:cubicBezTo>
                  <a:pt x="1540639" y="576265"/>
                  <a:pt x="1684652" y="453828"/>
                  <a:pt x="1717958" y="291064"/>
                </a:cubicBezTo>
                <a:lnTo>
                  <a:pt x="1720171" y="269111"/>
                </a:lnTo>
                <a:lnTo>
                  <a:pt x="2678910" y="419100"/>
                </a:lnTo>
                <a:lnTo>
                  <a:pt x="2667085" y="1685925"/>
                </a:lnTo>
                <a:lnTo>
                  <a:pt x="2362" y="1271588"/>
                </a:lnTo>
                <a:cubicBezTo>
                  <a:pt x="-1" y="855663"/>
                  <a:pt x="2363" y="415925"/>
                  <a:pt x="0" y="0"/>
                </a:cubicBezTo>
                <a:close/>
              </a:path>
            </a:pathLst>
          </a:custGeom>
          <a:gradFill>
            <a:gsLst>
              <a:gs pos="0">
                <a:schemeClr val="accent4">
                  <a:lumMod val="60000"/>
                  <a:lumOff val="40000"/>
                </a:schemeClr>
              </a:gs>
              <a:gs pos="90000">
                <a:schemeClr val="accent4"/>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numCol="1" rtlCol="0" spcCol="0" tIns="17970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lang="en-US">
                <a:solidFill>
                  <a:schemeClr val="lt1"/>
                </a:solidFill>
                <a:latin typeface="+mj-ea"/>
                <a:ea typeface="+mj-ea"/>
                <a:cs typeface="微软雅黑" panose="020B0503020204020204" charset="-122"/>
                <a:sym typeface="+mn-ea"/>
              </a:rPr>
              <a:t>特点：数据驱动、自动化、智能优化、预测未来。  智能化决策与管理的应用</a:t>
            </a:r>
            <a:endParaRPr altLang="zh-CN" b="1" lang="en-US">
              <a:solidFill>
                <a:schemeClr val="lt1"/>
              </a:solidFill>
              <a:latin typeface="+mj-ea"/>
              <a:ea typeface="+mj-ea"/>
              <a:cs typeface="微软雅黑" panose="020B0503020204020204" charset="-122"/>
              <a:sym typeface="+mn-ea"/>
            </a:endParaRPr>
          </a:p>
        </p:txBody>
      </p:sp>
      <p:sp>
        <p:nvSpPr>
          <p:cNvPr id="1049424" name="椭圆 162"/>
          <p:cNvSpPr/>
          <p:nvPr>
            <p:custDataLst>
              <p:tags r:id="rId8"/>
            </p:custDataLst>
          </p:nvPr>
        </p:nvSpPr>
        <p:spPr>
          <a:xfrm>
            <a:off x="4465352" y="2582201"/>
            <a:ext cx="628758" cy="628758"/>
          </a:xfrm>
          <a:prstGeom prst="ellipse"/>
          <a:gradFill>
            <a:gsLst>
              <a:gs pos="0">
                <a:schemeClr val="accent4">
                  <a:lumMod val="40000"/>
                  <a:lumOff val="60000"/>
                </a:schemeClr>
              </a:gs>
              <a:gs pos="44000">
                <a:schemeClr val="accent4"/>
              </a:gs>
            </a:gsLst>
            <a:path path="circle">
              <a:fillToRect r="100000" b="100000"/>
            </a:path>
            <a:tileRect l="-100000" t="-100000"/>
          </a:gradFill>
          <a:ln>
            <a:gradFill>
              <a:gsLst>
                <a:gs pos="0">
                  <a:schemeClr val="accent4">
                    <a:lumMod val="20000"/>
                    <a:lumOff val="80000"/>
                  </a:schemeClr>
                </a:gs>
                <a:gs pos="37000">
                  <a:schemeClr val="accent4">
                    <a:lumMod val="0"/>
                    <a:lumOff val="100000"/>
                  </a:schemeClr>
                </a:gs>
                <a:gs pos="71000">
                  <a:schemeClr val="accent4">
                    <a:lumMod val="20000"/>
                    <a:lumOff val="80000"/>
                  </a:schemeClr>
                </a:gs>
                <a:gs pos="100000">
                  <a:schemeClr val="accent4">
                    <a:lumMod val="0"/>
                    <a:lumOff val="100000"/>
                  </a:schemeClr>
                </a:gs>
              </a:gsLst>
              <a:lin ang="16200000" scaled="0"/>
            </a:gradFill>
          </a:ln>
          <a:effectLst>
            <a:outerShdw blurRad="177800" dir="5400000" rotWithShape="0" sx="90000" sy="-19000">
              <a:schemeClr val="accent4">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A</a:t>
            </a:r>
            <a:endParaRPr altLang="en-US" b="1" sz="1400" lang="zh-CN">
              <a:solidFill>
                <a:schemeClr val="lt1"/>
              </a:solidFill>
              <a:latin typeface="+mj-ea"/>
              <a:ea typeface="+mj-ea"/>
              <a:sym typeface="+mn-ea"/>
            </a:endParaRPr>
          </a:p>
        </p:txBody>
      </p:sp>
      <p:sp>
        <p:nvSpPr>
          <p:cNvPr id="1049426" name="任意多边形: 形状 41"/>
          <p:cNvSpPr/>
          <p:nvPr>
            <p:custDataLst>
              <p:tags r:id="rId9"/>
            </p:custDataLst>
          </p:nvPr>
        </p:nvSpPr>
        <p:spPr>
          <a:xfrm>
            <a:off x="6111805" y="3103073"/>
            <a:ext cx="2639409" cy="1661570"/>
          </a:xfrm>
          <a:custGeom>
            <a:avLst/>
            <a:gdLst>
              <a:gd name="connsiteX0" fmla="*/ 0 w 2678910"/>
              <a:gd name="connsiteY0" fmla="*/ 0 h 1685925"/>
              <a:gd name="connsiteX1" fmla="*/ 2678910 w 2678910"/>
              <a:gd name="connsiteY1" fmla="*/ 419100 h 1685925"/>
              <a:gd name="connsiteX2" fmla="*/ 2667085 w 2678910"/>
              <a:gd name="connsiteY2" fmla="*/ 1685925 h 1685925"/>
              <a:gd name="connsiteX3" fmla="*/ 1695784 w 2678910"/>
              <a:gd name="connsiteY3" fmla="*/ 1534898 h 1685925"/>
              <a:gd name="connsiteX4" fmla="*/ 1696642 w 2678910"/>
              <a:gd name="connsiteY4" fmla="*/ 1526381 h 1685925"/>
              <a:gd name="connsiteX5" fmla="*/ 1339455 w 2678910"/>
              <a:gd name="connsiteY5" fmla="*/ 1169194 h 1685925"/>
              <a:gd name="connsiteX6" fmla="*/ 1010338 w 2678910"/>
              <a:gd name="connsiteY6" fmla="*/ 1387348 h 1685925"/>
              <a:gd name="connsiteX7" fmla="*/ 998206 w 2678910"/>
              <a:gd name="connsiteY7" fmla="*/ 1426432 h 1685925"/>
              <a:gd name="connsiteX8" fmla="*/ 2362 w 2678910"/>
              <a:gd name="connsiteY8" fmla="*/ 1271588 h 1685925"/>
              <a:gd name="connsiteX9" fmla="*/ 0 w 2678910"/>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910" h="1685925">
                <a:moveTo>
                  <a:pt x="0" y="0"/>
                </a:moveTo>
                <a:lnTo>
                  <a:pt x="2678910" y="419100"/>
                </a:lnTo>
                <a:lnTo>
                  <a:pt x="2667085" y="1685925"/>
                </a:lnTo>
                <a:lnTo>
                  <a:pt x="1695784" y="1534898"/>
                </a:lnTo>
                <a:lnTo>
                  <a:pt x="1696642" y="1526381"/>
                </a:lnTo>
                <a:cubicBezTo>
                  <a:pt x="1696642" y="1329112"/>
                  <a:pt x="1536724" y="1169194"/>
                  <a:pt x="1339455" y="1169194"/>
                </a:cubicBezTo>
                <a:cubicBezTo>
                  <a:pt x="1191503" y="1169194"/>
                  <a:pt x="1064562" y="1259148"/>
                  <a:pt x="1010338" y="1387348"/>
                </a:cubicBezTo>
                <a:lnTo>
                  <a:pt x="998206" y="1426432"/>
                </a:lnTo>
                <a:lnTo>
                  <a:pt x="2362" y="1271588"/>
                </a:lnTo>
                <a:cubicBezTo>
                  <a:pt x="-1" y="855663"/>
                  <a:pt x="2363" y="415925"/>
                  <a:pt x="0" y="0"/>
                </a:cubicBezTo>
                <a:close/>
              </a:path>
            </a:pathLst>
          </a:custGeom>
          <a:gradFill>
            <a:gsLst>
              <a:gs pos="0">
                <a:schemeClr val="accent1">
                  <a:lumMod val="60000"/>
                  <a:lumOff val="40000"/>
                </a:schemeClr>
              </a:gs>
              <a:gs pos="90000">
                <a:schemeClr val="accent1"/>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144145" compatLnSpc="1" forceAA="0" fromWordArt="0" horzOverflow="overflow" numCol="1" rtlCol="0" spcCol="0" tIns="71755" vert="horz" vertOverflow="overflow" wrap="square">
            <a:normAutofit lnSpcReduction="2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dirty="0" lang="en-US">
                <a:solidFill>
                  <a:schemeClr val="lt1"/>
                </a:solidFill>
                <a:latin typeface="+mj-ea"/>
                <a:ea typeface="+mj-ea"/>
                <a:sym typeface="+mn-ea"/>
              </a:rPr>
              <a:t>应用：在各个领域，如医疗、金融、教育等，实现智能化决策和管理，提高效率和准确性。  智能化决策与管理的挑战</a:t>
            </a:r>
            <a:endParaRPr altLang="zh-CN" b="1" dirty="0" lang="en-US">
              <a:solidFill>
                <a:schemeClr val="lt1"/>
              </a:solidFill>
              <a:latin typeface="+mj-ea"/>
              <a:ea typeface="+mj-ea"/>
              <a:sym typeface="+mn-ea"/>
            </a:endParaRPr>
          </a:p>
        </p:txBody>
      </p:sp>
      <p:sp>
        <p:nvSpPr>
          <p:cNvPr id="1049428" name="椭圆 164"/>
          <p:cNvSpPr/>
          <p:nvPr>
            <p:custDataLst>
              <p:tags r:id="rId10"/>
            </p:custDataLst>
          </p:nvPr>
        </p:nvSpPr>
        <p:spPr>
          <a:xfrm>
            <a:off x="7117131" y="4292560"/>
            <a:ext cx="628758" cy="628758"/>
          </a:xfrm>
          <a:prstGeom prst="ellipse"/>
          <a:gradFill>
            <a:gsLst>
              <a:gs pos="0">
                <a:schemeClr val="accent1">
                  <a:lumMod val="40000"/>
                  <a:lumOff val="60000"/>
                </a:schemeClr>
              </a:gs>
              <a:gs pos="44000">
                <a:schemeClr val="accent1"/>
              </a:gs>
              <a:gs pos="66000">
                <a:schemeClr val="accent1"/>
              </a:gs>
              <a:gs pos="100000">
                <a:schemeClr val="accent1"/>
              </a:gs>
            </a:gsLst>
            <a:path path="circle">
              <a:fillToRect r="100000" b="100000"/>
            </a:path>
            <a:tileRect l="-100000" t="-100000"/>
          </a:gradFill>
          <a:ln>
            <a:gradFill>
              <a:gsLst>
                <a:gs pos="0">
                  <a:schemeClr val="accent1">
                    <a:lumMod val="45000"/>
                    <a:lumOff val="55000"/>
                  </a:schemeClr>
                </a:gs>
                <a:gs pos="37000">
                  <a:schemeClr val="accent1">
                    <a:lumMod val="0"/>
                    <a:lumOff val="100000"/>
                  </a:schemeClr>
                </a:gs>
                <a:gs pos="71000">
                  <a:schemeClr val="accent1">
                    <a:lumMod val="30000"/>
                    <a:lumOff val="70000"/>
                  </a:schemeClr>
                </a:gs>
                <a:gs pos="100000">
                  <a:schemeClr val="accent1">
                    <a:lumMod val="0"/>
                    <a:lumOff val="100000"/>
                  </a:schemeClr>
                </a:gs>
              </a:gsLst>
              <a:lin ang="16200000" scaled="0"/>
            </a:gradFill>
          </a:ln>
          <a:effectLst>
            <a:outerShdw blurRad="177800" dir="5400000" rotWithShape="0" sx="90000" sy="-1900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C</a:t>
            </a:r>
            <a:endParaRPr altLang="en-US" b="1" sz="1400" lang="zh-CN">
              <a:solidFill>
                <a:schemeClr val="lt1"/>
              </a:solidFill>
              <a:latin typeface="+mj-ea"/>
              <a:ea typeface="+mj-ea"/>
              <a:sym typeface="+mn-ea"/>
            </a:endParaRPr>
          </a:p>
        </p:txBody>
      </p:sp>
      <p:sp>
        <p:nvSpPr>
          <p:cNvPr id="1049430" name="任意多边形: 形状 37"/>
          <p:cNvSpPr/>
          <p:nvPr>
            <p:custDataLst>
              <p:tags r:id="rId11"/>
            </p:custDataLst>
          </p:nvPr>
        </p:nvSpPr>
        <p:spPr>
          <a:xfrm>
            <a:off x="8786260" y="3107196"/>
            <a:ext cx="2649030" cy="1675314"/>
          </a:xfrm>
          <a:custGeom>
            <a:avLst/>
            <a:gdLst>
              <a:gd name="connsiteX0" fmla="*/ 2688435 w 2688435"/>
              <a:gd name="connsiteY0" fmla="*/ 0 h 1700212"/>
              <a:gd name="connsiteX1" fmla="*/ 2688435 w 2688435"/>
              <a:gd name="connsiteY1" fmla="*/ 1266825 h 1700212"/>
              <a:gd name="connsiteX2" fmla="*/ 0 w 2688435"/>
              <a:gd name="connsiteY2" fmla="*/ 1700212 h 1700212"/>
              <a:gd name="connsiteX3" fmla="*/ 0 w 2688435"/>
              <a:gd name="connsiteY3" fmla="*/ 428625 h 1700212"/>
              <a:gd name="connsiteX4" fmla="*/ 996229 w 2688435"/>
              <a:gd name="connsiteY4" fmla="*/ 269793 h 1700212"/>
              <a:gd name="connsiteX5" fmla="*/ 1010338 w 2688435"/>
              <a:gd name="connsiteY5" fmla="*/ 315245 h 1700212"/>
              <a:gd name="connsiteX6" fmla="*/ 1339455 w 2688435"/>
              <a:gd name="connsiteY6" fmla="*/ 533399 h 1700212"/>
              <a:gd name="connsiteX7" fmla="*/ 1696642 w 2688435"/>
              <a:gd name="connsiteY7" fmla="*/ 176212 h 1700212"/>
              <a:gd name="connsiteX8" fmla="*/ 1694847 w 2688435"/>
              <a:gd name="connsiteY8" fmla="*/ 158411 h 1700212"/>
              <a:gd name="connsiteX9" fmla="*/ 2688435 w 2688435"/>
              <a:gd name="connsiteY9" fmla="*/ 0 h 170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8435" h="1700212">
                <a:moveTo>
                  <a:pt x="2688435" y="0"/>
                </a:moveTo>
                <a:lnTo>
                  <a:pt x="2688435" y="1266825"/>
                </a:lnTo>
                <a:lnTo>
                  <a:pt x="0" y="1700212"/>
                </a:lnTo>
                <a:lnTo>
                  <a:pt x="0" y="428625"/>
                </a:lnTo>
                <a:lnTo>
                  <a:pt x="996229" y="269793"/>
                </a:lnTo>
                <a:lnTo>
                  <a:pt x="1010338" y="315245"/>
                </a:lnTo>
                <a:cubicBezTo>
                  <a:pt x="1064561" y="443445"/>
                  <a:pt x="1191503" y="533399"/>
                  <a:pt x="1339455" y="533399"/>
                </a:cubicBezTo>
                <a:cubicBezTo>
                  <a:pt x="1536724" y="533399"/>
                  <a:pt x="1696642" y="373481"/>
                  <a:pt x="1696642" y="176212"/>
                </a:cubicBezTo>
                <a:lnTo>
                  <a:pt x="1694847" y="158411"/>
                </a:lnTo>
                <a:lnTo>
                  <a:pt x="2688435" y="0"/>
                </a:lnTo>
                <a:close/>
              </a:path>
            </a:pathLst>
          </a:custGeom>
          <a:gradFill>
            <a:gsLst>
              <a:gs pos="0">
                <a:schemeClr val="accent4">
                  <a:lumMod val="60000"/>
                  <a:lumOff val="40000"/>
                </a:schemeClr>
              </a:gs>
              <a:gs pos="90000">
                <a:schemeClr val="accent4"/>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numCol="1" rtlCol="0" spcCol="0" tIns="17970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lang="en-US">
                <a:latin typeface="+mj-ea"/>
                <a:ea typeface="+mj-ea"/>
                <a:cs typeface="微软雅黑" panose="020B0503020204020204" charset="-122"/>
                <a:sym typeface="+mn-ea"/>
              </a:rPr>
              <a:t>挑战：数据安全、算法透明性、可解释性、技术成熟度等问题需要解决。</a:t>
            </a:r>
            <a:endParaRPr altLang="zh-CN" b="1" lang="en-US">
              <a:latin typeface="+mj-ea"/>
              <a:ea typeface="+mj-ea"/>
              <a:cs typeface="微软雅黑" panose="020B0503020204020204" charset="-122"/>
              <a:sym typeface="+mn-ea"/>
            </a:endParaRPr>
          </a:p>
        </p:txBody>
      </p:sp>
      <p:sp>
        <p:nvSpPr>
          <p:cNvPr id="1049432" name="椭圆 166"/>
          <p:cNvSpPr/>
          <p:nvPr>
            <p:custDataLst>
              <p:tags r:id="rId12"/>
            </p:custDataLst>
          </p:nvPr>
        </p:nvSpPr>
        <p:spPr>
          <a:xfrm>
            <a:off x="9791585" y="2967014"/>
            <a:ext cx="628758" cy="628758"/>
          </a:xfrm>
          <a:prstGeom prst="ellipse"/>
          <a:gradFill>
            <a:gsLst>
              <a:gs pos="0">
                <a:schemeClr val="accent4">
                  <a:lumMod val="40000"/>
                  <a:lumOff val="60000"/>
                </a:schemeClr>
              </a:gs>
              <a:gs pos="44000">
                <a:schemeClr val="accent4"/>
              </a:gs>
            </a:gsLst>
            <a:path path="circle">
              <a:fillToRect r="100000" b="100000"/>
            </a:path>
            <a:tileRect l="-100000" t="-100000"/>
          </a:gradFill>
          <a:ln>
            <a:gradFill>
              <a:gsLst>
                <a:gs pos="0">
                  <a:schemeClr val="accent4">
                    <a:lumMod val="20000"/>
                    <a:lumOff val="80000"/>
                  </a:schemeClr>
                </a:gs>
                <a:gs pos="37000">
                  <a:schemeClr val="accent4">
                    <a:lumMod val="0"/>
                    <a:lumOff val="100000"/>
                  </a:schemeClr>
                </a:gs>
                <a:gs pos="71000">
                  <a:schemeClr val="accent4">
                    <a:lumMod val="20000"/>
                    <a:lumOff val="80000"/>
                  </a:schemeClr>
                </a:gs>
                <a:gs pos="100000">
                  <a:schemeClr val="accent4">
                    <a:lumMod val="0"/>
                    <a:lumOff val="100000"/>
                  </a:schemeClr>
                </a:gs>
              </a:gsLst>
              <a:lin ang="16200000" scaled="0"/>
            </a:gradFill>
          </a:ln>
          <a:effectLst>
            <a:outerShdw blurRad="177800" dir="5400000" rotWithShape="0" sx="90000" sy="-19000">
              <a:schemeClr val="accent4">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latin typeface="+mj-ea"/>
                <a:ea typeface="+mj-ea"/>
                <a:sym typeface="+mn-ea"/>
              </a:rPr>
              <a:t>I</a:t>
            </a:r>
            <a:endParaRPr altLang="en-US" b="1" sz="1400" lang="zh-CN">
              <a:latin typeface="+mj-ea"/>
              <a:ea typeface="+mj-ea"/>
              <a:sym typeface="+mn-ea"/>
            </a:endParaRPr>
          </a:p>
        </p:txBody>
      </p:sp>
      <p:sp>
        <p:nvSpPr>
          <p:cNvPr id="1049434" name="正文"/>
          <p:cNvSpPr txBox="1"/>
          <p:nvPr>
            <p:custDataLst>
              <p:tags r:id="rId13"/>
            </p:custDataLst>
          </p:nvPr>
        </p:nvSpPr>
        <p:spPr>
          <a:xfrm>
            <a:off x="551935" y="4670502"/>
            <a:ext cx="3059956" cy="854836"/>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智能化决策与管理的特点</a:t>
            </a:r>
            <a:endParaRPr altLang="en-US" dirty="0" sz="1200" lang="zh-CN" spc="150">
              <a:solidFill>
                <a:schemeClr val="dk1">
                  <a:lumMod val="65000"/>
                  <a:lumOff val="35000"/>
                </a:schemeClr>
              </a:solidFill>
              <a:latin typeface="+mn-ea"/>
              <a:cs typeface="+mn-ea"/>
              <a:sym typeface="+mn-ea"/>
            </a:endParaRPr>
          </a:p>
        </p:txBody>
      </p:sp>
      <p:sp>
        <p:nvSpPr>
          <p:cNvPr id="1049436" name="正文"/>
          <p:cNvSpPr txBox="1"/>
          <p:nvPr>
            <p:custDataLst>
              <p:tags r:id="rId14"/>
            </p:custDataLst>
          </p:nvPr>
        </p:nvSpPr>
        <p:spPr>
          <a:xfrm>
            <a:off x="3249753" y="1596803"/>
            <a:ext cx="3059956" cy="854836"/>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智能化决策与管理的应用</a:t>
            </a:r>
            <a:endParaRPr altLang="en-US" dirty="0" sz="1200" lang="zh-CN" spc="150">
              <a:solidFill>
                <a:schemeClr val="dk1">
                  <a:lumMod val="65000"/>
                  <a:lumOff val="35000"/>
                </a:schemeClr>
              </a:solidFill>
              <a:latin typeface="+mn-ea"/>
              <a:cs typeface="+mn-ea"/>
              <a:sym typeface="+mn-ea"/>
            </a:endParaRPr>
          </a:p>
        </p:txBody>
      </p:sp>
      <p:sp>
        <p:nvSpPr>
          <p:cNvPr id="1049438" name="正文"/>
          <p:cNvSpPr txBox="1"/>
          <p:nvPr>
            <p:custDataLst>
              <p:tags r:id="rId15"/>
            </p:custDataLst>
          </p:nvPr>
        </p:nvSpPr>
        <p:spPr>
          <a:xfrm>
            <a:off x="5901532" y="5090361"/>
            <a:ext cx="3059956" cy="854836"/>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智能化决策与管理的挑战</a:t>
            </a:r>
            <a:endParaRPr altLang="en-US" dirty="0" sz="1200" lang="zh-CN" spc="150">
              <a:solidFill>
                <a:schemeClr val="dk1">
                  <a:lumMod val="65000"/>
                  <a:lumOff val="35000"/>
                </a:schemeClr>
              </a:solidFill>
              <a:latin typeface="+mn-ea"/>
              <a:cs typeface="+mn-ea"/>
              <a:sym typeface="+mn-ea"/>
            </a:endParaRPr>
          </a:p>
        </p:txBody>
      </p:sp>
      <p:sp>
        <p:nvSpPr>
          <p:cNvPr id="1049440" name="正文"/>
          <p:cNvSpPr txBox="1"/>
          <p:nvPr>
            <p:custDataLst>
              <p:tags r:id="rId16"/>
            </p:custDataLst>
          </p:nvPr>
        </p:nvSpPr>
        <p:spPr>
          <a:xfrm>
            <a:off x="8580797" y="1944510"/>
            <a:ext cx="3059956" cy="854836"/>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智能化决策与管理的应用范围</a:t>
            </a:r>
            <a:endParaRPr altLang="en-US" lang="zh-CN"/>
          </a:p>
        </p:txBody>
      </p:sp>
      <p:sp>
        <p:nvSpPr>
          <p:cNvPr id="1049480" name="任意多边形 20"/>
          <p:cNvSpPr/>
          <p:nvPr>
            <p:custDataLst>
              <p:tags r:id="rId1"/>
            </p:custDataLst>
          </p:nvPr>
        </p:nvSpPr>
        <p:spPr>
          <a:xfrm rot="2700000">
            <a:off x="800412" y="1527303"/>
            <a:ext cx="1204339" cy="12064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2" name="文本框 24"/>
          <p:cNvSpPr txBox="1"/>
          <p:nvPr>
            <p:custDataLst>
              <p:tags r:id="rId2"/>
            </p:custDataLst>
          </p:nvPr>
        </p:nvSpPr>
        <p:spPr bwMode="auto">
          <a:xfrm>
            <a:off x="551935" y="3157854"/>
            <a:ext cx="1702951" cy="285708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金融领域：智能投顾、风险控制、智能信贷等</a:t>
            </a:r>
            <a:endParaRPr altLang="en-US" dirty="0" lang="zh-CN" spc="150">
              <a:solidFill>
                <a:schemeClr val="tx1">
                  <a:lumMod val="75000"/>
                  <a:lumOff val="25000"/>
                </a:schemeClr>
              </a:solidFill>
              <a:latin typeface="+mn-ea"/>
              <a:sym typeface="+mn-ea"/>
            </a:endParaRPr>
          </a:p>
        </p:txBody>
      </p:sp>
      <p:sp>
        <p:nvSpPr>
          <p:cNvPr id="1049484" name="矩形 42"/>
          <p:cNvSpPr/>
          <p:nvPr>
            <p:custDataLst>
              <p:tags r:id="rId3"/>
            </p:custDataLst>
          </p:nvPr>
        </p:nvSpPr>
        <p:spPr>
          <a:xfrm>
            <a:off x="590558" y="2803162"/>
            <a:ext cx="1624846" cy="11506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6" name="任意多边形 18"/>
          <p:cNvSpPr/>
          <p:nvPr>
            <p:custDataLst>
              <p:tags r:id="rId4"/>
            </p:custDataLst>
          </p:nvPr>
        </p:nvSpPr>
        <p:spPr>
          <a:xfrm rot="5400000">
            <a:off x="2678796" y="1527303"/>
            <a:ext cx="1204339" cy="12064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8" name="文本框 27"/>
          <p:cNvSpPr txBox="1"/>
          <p:nvPr>
            <p:custDataLst>
              <p:tags r:id="rId5"/>
            </p:custDataLst>
          </p:nvPr>
        </p:nvSpPr>
        <p:spPr bwMode="auto">
          <a:xfrm>
            <a:off x="2429032" y="3157854"/>
            <a:ext cx="1702951" cy="285708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医疗领域：智能诊断、个性化治疗方案、医疗资源优化等</a:t>
            </a:r>
            <a:endParaRPr altLang="en-US" dirty="0" lang="zh-CN" spc="150">
              <a:solidFill>
                <a:schemeClr val="tx1">
                  <a:lumMod val="75000"/>
                  <a:lumOff val="25000"/>
                </a:schemeClr>
              </a:solidFill>
              <a:latin typeface="+mn-ea"/>
              <a:sym typeface="+mn-ea"/>
            </a:endParaRPr>
          </a:p>
        </p:txBody>
      </p:sp>
      <p:sp>
        <p:nvSpPr>
          <p:cNvPr id="1049490" name="矩形 43"/>
          <p:cNvSpPr/>
          <p:nvPr>
            <p:custDataLst>
              <p:tags r:id="rId6"/>
            </p:custDataLst>
          </p:nvPr>
        </p:nvSpPr>
        <p:spPr>
          <a:xfrm>
            <a:off x="2467655" y="2803162"/>
            <a:ext cx="1624846" cy="11506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2" name="任意多边形 21"/>
          <p:cNvSpPr/>
          <p:nvPr>
            <p:custDataLst>
              <p:tags r:id="rId7"/>
            </p:custDataLst>
          </p:nvPr>
        </p:nvSpPr>
        <p:spPr>
          <a:xfrm rot="18900000" flipH="1">
            <a:off x="4555249" y="1527303"/>
            <a:ext cx="1204339" cy="12064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4" name="文本框 30"/>
          <p:cNvSpPr txBox="1"/>
          <p:nvPr>
            <p:custDataLst>
              <p:tags r:id="rId8"/>
            </p:custDataLst>
          </p:nvPr>
        </p:nvSpPr>
        <p:spPr bwMode="auto">
          <a:xfrm>
            <a:off x="4306128" y="3157854"/>
            <a:ext cx="1702951" cy="285708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交通领域：智能交通信号控制、智能车辆导航、智能停车管理等</a:t>
            </a:r>
            <a:endParaRPr altLang="en-US" dirty="0" lang="zh-CN" spc="150">
              <a:solidFill>
                <a:schemeClr val="tx1">
                  <a:lumMod val="75000"/>
                  <a:lumOff val="25000"/>
                </a:schemeClr>
              </a:solidFill>
              <a:latin typeface="+mn-ea"/>
              <a:sym typeface="+mn-ea"/>
            </a:endParaRPr>
          </a:p>
        </p:txBody>
      </p:sp>
      <p:sp>
        <p:nvSpPr>
          <p:cNvPr id="1049496" name="矩形 44"/>
          <p:cNvSpPr/>
          <p:nvPr>
            <p:custDataLst>
              <p:tags r:id="rId9"/>
            </p:custDataLst>
          </p:nvPr>
        </p:nvSpPr>
        <p:spPr>
          <a:xfrm>
            <a:off x="4344751" y="2803162"/>
            <a:ext cx="1624846" cy="115064"/>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8" name="任意多边形 22"/>
          <p:cNvSpPr/>
          <p:nvPr>
            <p:custDataLst>
              <p:tags r:id="rId10"/>
            </p:custDataLst>
          </p:nvPr>
        </p:nvSpPr>
        <p:spPr>
          <a:xfrm rot="2700000" flipH="1" flipV="1">
            <a:off x="6432345" y="1527303"/>
            <a:ext cx="1204339" cy="12064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0" name="文本框 33"/>
          <p:cNvSpPr txBox="1"/>
          <p:nvPr>
            <p:custDataLst>
              <p:tags r:id="rId11"/>
            </p:custDataLst>
          </p:nvPr>
        </p:nvSpPr>
        <p:spPr bwMode="auto">
          <a:xfrm>
            <a:off x="6183225" y="3157854"/>
            <a:ext cx="1702951" cy="285708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教育领域：智能教学、个性化学习推荐、教育资源优化等</a:t>
            </a:r>
            <a:endParaRPr altLang="en-US" dirty="0" lang="zh-CN" spc="150">
              <a:solidFill>
                <a:schemeClr val="tx1">
                  <a:lumMod val="75000"/>
                  <a:lumOff val="25000"/>
                </a:schemeClr>
              </a:solidFill>
              <a:latin typeface="+mn-ea"/>
              <a:sym typeface="+mn-ea"/>
            </a:endParaRPr>
          </a:p>
        </p:txBody>
      </p:sp>
      <p:sp>
        <p:nvSpPr>
          <p:cNvPr id="1049502" name="矩形 45"/>
          <p:cNvSpPr/>
          <p:nvPr>
            <p:custDataLst>
              <p:tags r:id="rId12"/>
            </p:custDataLst>
          </p:nvPr>
        </p:nvSpPr>
        <p:spPr>
          <a:xfrm>
            <a:off x="6222492" y="2803162"/>
            <a:ext cx="1624846" cy="115064"/>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4" name="任意多边形 19"/>
          <p:cNvSpPr/>
          <p:nvPr>
            <p:custDataLst>
              <p:tags r:id="rId13"/>
            </p:custDataLst>
          </p:nvPr>
        </p:nvSpPr>
        <p:spPr>
          <a:xfrm rot="16200000" flipV="1">
            <a:off x="8311373" y="1527303"/>
            <a:ext cx="1204339" cy="12064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6" name="文本框 36"/>
          <p:cNvSpPr txBox="1"/>
          <p:nvPr>
            <p:custDataLst>
              <p:tags r:id="rId14"/>
            </p:custDataLst>
          </p:nvPr>
        </p:nvSpPr>
        <p:spPr bwMode="auto">
          <a:xfrm>
            <a:off x="8060965" y="3157854"/>
            <a:ext cx="1702951" cy="285708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工业领域：智能制造、质量控制、供应链优化等</a:t>
            </a:r>
            <a:endParaRPr altLang="en-US" dirty="0" lang="zh-CN" spc="150">
              <a:solidFill>
                <a:schemeClr val="tx1">
                  <a:lumMod val="75000"/>
                  <a:lumOff val="25000"/>
                </a:schemeClr>
              </a:solidFill>
              <a:latin typeface="+mn-ea"/>
              <a:sym typeface="+mn-ea"/>
            </a:endParaRPr>
          </a:p>
        </p:txBody>
      </p:sp>
      <p:sp>
        <p:nvSpPr>
          <p:cNvPr id="1049508" name="矩形 46"/>
          <p:cNvSpPr/>
          <p:nvPr>
            <p:custDataLst>
              <p:tags r:id="rId15"/>
            </p:custDataLst>
          </p:nvPr>
        </p:nvSpPr>
        <p:spPr>
          <a:xfrm>
            <a:off x="8099588" y="2803162"/>
            <a:ext cx="1624846" cy="115064"/>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0" name="任意多边形 23"/>
          <p:cNvSpPr/>
          <p:nvPr>
            <p:custDataLst>
              <p:tags r:id="rId16"/>
            </p:custDataLst>
          </p:nvPr>
        </p:nvSpPr>
        <p:spPr>
          <a:xfrm rot="18900000" flipV="1">
            <a:off x="10187182" y="1527303"/>
            <a:ext cx="1204339" cy="12064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2" name="文本框 39"/>
          <p:cNvSpPr txBox="1"/>
          <p:nvPr>
            <p:custDataLst>
              <p:tags r:id="rId17"/>
            </p:custDataLst>
          </p:nvPr>
        </p:nvSpPr>
        <p:spPr bwMode="auto">
          <a:xfrm>
            <a:off x="9938061" y="3157854"/>
            <a:ext cx="1702951" cy="285708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政府领域：智能政务服务、城市管理、应急响应等</a:t>
            </a:r>
            <a:endParaRPr altLang="en-US" dirty="0" lang="zh-CN" spc="150">
              <a:solidFill>
                <a:schemeClr val="tx1">
                  <a:lumMod val="75000"/>
                  <a:lumOff val="25000"/>
                </a:schemeClr>
              </a:solidFill>
              <a:latin typeface="+mn-ea"/>
              <a:sym typeface="+mn-ea"/>
            </a:endParaRPr>
          </a:p>
        </p:txBody>
      </p:sp>
      <p:sp>
        <p:nvSpPr>
          <p:cNvPr id="1049514" name="矩形 47"/>
          <p:cNvSpPr/>
          <p:nvPr>
            <p:custDataLst>
              <p:tags r:id="rId18"/>
            </p:custDataLst>
          </p:nvPr>
        </p:nvSpPr>
        <p:spPr>
          <a:xfrm>
            <a:off x="9977328" y="2803162"/>
            <a:ext cx="1624846" cy="115064"/>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52" name="标题 1"/>
          <p:cNvSpPr>
            <a:spLocks noGrp="1"/>
          </p:cNvSpPr>
          <p:nvPr>
            <p:ph type="title"/>
          </p:nvPr>
        </p:nvSpPr>
        <p:spPr/>
        <p:txBody>
          <a:bodyPr/>
          <a:p>
            <a:r>
              <a:rPr altLang="en-US" lang="zh-CN"/>
              <a:t>智能化决策与管理的主要技术</a:t>
            </a:r>
            <a:endParaRPr altLang="en-US" lang="zh-CN"/>
          </a:p>
        </p:txBody>
      </p:sp>
      <p:sp>
        <p:nvSpPr>
          <p:cNvPr id="10495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人工智能技术：包括机器学习、深度学习、自然语言处理等技术，为智能化决策与管理提供技术支持。</a:t>
            </a:r>
            <a:endParaRPr altLang="en-US" dirty="0" sz="1200" lang="zh-CN" spc="150">
              <a:solidFill>
                <a:schemeClr val="tx1">
                  <a:lumMod val="85000"/>
                  <a:lumOff val="15000"/>
                </a:schemeClr>
              </a:solidFill>
              <a:latin typeface="+mn-ea"/>
              <a:sym typeface="+mn-ea"/>
            </a:endParaRPr>
          </a:p>
        </p:txBody>
      </p:sp>
      <p:sp>
        <p:nvSpPr>
          <p:cNvPr id="10495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大数据分析技术：通过对大量数据的挖掘和分析，为决策和管理提供准确、全面的信息。</a:t>
            </a:r>
            <a:endParaRPr altLang="en-US" dirty="0" sz="1200" lang="zh-CN" spc="150">
              <a:solidFill>
                <a:schemeClr val="tx1">
                  <a:lumMod val="85000"/>
                  <a:lumOff val="15000"/>
                </a:schemeClr>
              </a:solidFill>
              <a:latin typeface="+mn-ea"/>
              <a:sym typeface="+mn-ea"/>
            </a:endParaRPr>
          </a:p>
        </p:txBody>
      </p:sp>
      <p:sp>
        <p:nvSpPr>
          <p:cNvPr id="10495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云计算技术：通过云计算平台，实现数据存储、处理和分析的集中化，提高决策和管理的效率和准确性。</a:t>
            </a:r>
            <a:endParaRPr altLang="en-US" dirty="0" sz="1200" lang="zh-CN" spc="150">
              <a:solidFill>
                <a:schemeClr val="tx1">
                  <a:lumMod val="85000"/>
                  <a:lumOff val="15000"/>
                </a:schemeClr>
              </a:solidFill>
              <a:latin typeface="+mn-ea"/>
              <a:sym typeface="+mn-ea"/>
            </a:endParaRPr>
          </a:p>
        </p:txBody>
      </p:sp>
      <p:sp>
        <p:nvSpPr>
          <p:cNvPr id="10495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物联网技术：通过物联网设备的数据采集和传输，为决策和管理提供实时、准确的数据支持。</a:t>
            </a:r>
            <a:endParaRPr altLang="en-US" dirty="0" sz="1200" lang="zh-CN" spc="150">
              <a:solidFill>
                <a:schemeClr val="tx1">
                  <a:lumMod val="85000"/>
                  <a:lumOff val="15000"/>
                </a:schemeClr>
              </a:solidFill>
              <a:latin typeface="+mn-ea"/>
              <a:sym typeface="+mn-ea"/>
            </a:endParaRPr>
          </a:p>
        </p:txBody>
      </p:sp>
      <p:sp>
        <p:nvSpPr>
          <p:cNvPr id="10495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智能化决策与管理的发展趋势</a:t>
            </a:r>
            <a:endParaRPr altLang="en-US" lang="zh-CN"/>
          </a:p>
        </p:txBody>
      </p:sp>
      <p:sp>
        <p:nvSpPr>
          <p:cNvPr id="10496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智能化决策与管理将更加注重数据分析和挖掘</a:t>
            </a:r>
            <a:endParaRPr altLang="zh-CN" dirty="0" lang="en-US">
              <a:solidFill>
                <a:schemeClr val="dk1">
                  <a:lumMod val="80000"/>
                  <a:lumOff val="20000"/>
                </a:schemeClr>
              </a:solidFill>
              <a:latin typeface="+mn-ea"/>
              <a:sym typeface="+mn-ea"/>
            </a:endParaRPr>
          </a:p>
        </p:txBody>
      </p:sp>
      <p:sp>
        <p:nvSpPr>
          <p:cNvPr id="10496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智能化决策与管理将成为未来发展的重要趋势</a:t>
            </a:r>
            <a:endParaRPr altLang="en-US" dirty="0" lang="zh-CN">
              <a:solidFill>
                <a:schemeClr val="dk1">
                  <a:lumMod val="80000"/>
                  <a:lumOff val="20000"/>
                </a:schemeClr>
              </a:solidFill>
              <a:latin typeface="+mn-ea"/>
              <a:sym typeface="+mn-ea"/>
            </a:endParaRPr>
          </a:p>
        </p:txBody>
      </p:sp>
      <p:sp>
        <p:nvSpPr>
          <p:cNvPr id="10496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人工智能技术将不断推动智能化决策与管理的发展</a:t>
            </a:r>
            <a:endParaRPr altLang="en-US" dirty="0" lang="zh-CN">
              <a:solidFill>
                <a:schemeClr val="dk1">
                  <a:lumMod val="80000"/>
                  <a:lumOff val="20000"/>
                </a:schemeClr>
              </a:solidFill>
              <a:latin typeface="+mn-ea"/>
              <a:sym typeface="+mn-ea"/>
            </a:endParaRPr>
          </a:p>
        </p:txBody>
      </p:sp>
      <p:sp>
        <p:nvSpPr>
          <p:cNvPr id="10496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智能化决策与管理将更加注重人机交互和协同工作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8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人工智能在智能化决策与管理中的应用场景</a:t>
            </a:r>
            <a:endParaRPr altLang="en-US" dirty="0" lang="zh-CN">
              <a:solidFill>
                <a:schemeClr val="lt1">
                  <a:lumMod val="100000"/>
                </a:schemeClr>
              </a:solidFill>
            </a:endParaRPr>
          </a:p>
        </p:txBody>
      </p:sp>
      <p:sp>
        <p:nvSpPr>
          <p:cNvPr id="1049686"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智能推荐系统在个性化服务中的应用</a:t>
            </a:r>
            <a:endParaRPr altLang="en-US" lang="zh-CN"/>
          </a:p>
        </p:txBody>
      </p:sp>
      <p:sp>
        <p:nvSpPr>
          <p:cNvPr id="104976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智能推荐系统的定义和原理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智能推荐系统在个性化服务中的优势和挑战</a:t>
            </a:r>
            <a:endParaRPr dirty="0" sz="2000" err="1">
              <a:solidFill>
                <a:schemeClr val="tx1">
                  <a:lumMod val="75000"/>
                  <a:lumOff val="25000"/>
                </a:schemeClr>
              </a:solidFill>
              <a:latin typeface="+mn-ea"/>
              <a:ea typeface="+mn-ea"/>
              <a:cs typeface="+mn-ea"/>
              <a:sym typeface="+mn-lt"/>
            </a:endParaRPr>
          </a:p>
        </p:txBody>
      </p:sp>
      <p:sp>
        <p:nvSpPr>
          <p:cNvPr id="104978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智能推荐系统在个性化服务中的未来发展趋势</a:t>
            </a:r>
            <a:endParaRPr dirty="0" sz="2000" err="1">
              <a:solidFill>
                <a:schemeClr val="tx1">
                  <a:lumMod val="75000"/>
                  <a:lumOff val="25000"/>
                </a:schemeClr>
              </a:solidFill>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智能推荐系统在个性化服务中的应用场景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机器学习在风险评估和预测中的应用</a:t>
            </a:r>
            <a:endParaRPr altLang="en-US" lang="zh-CN"/>
          </a:p>
        </p:txBody>
      </p:sp>
      <p:sp>
        <p:nvSpPr>
          <p:cNvPr id="104984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预测未来：通过机器学习模型对未来可能发生的风险事件进行预测，提前采取措施进行防范。</a:t>
            </a:r>
            <a:endParaRPr altLang="en-US" sz="1400" lang="zh-CN" spc="150">
              <a:solidFill>
                <a:schemeClr val="tx1"/>
              </a:solidFill>
              <a:effectLst/>
              <a:latin typeface="+mn-ea"/>
              <a:sym typeface="+mn-ea"/>
            </a:endParaRPr>
          </a:p>
        </p:txBody>
      </p:sp>
      <p:sp>
        <p:nvSpPr>
          <p:cNvPr id="104985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风险评估：利用机器学习算法对历史数据进行分析，识别潜在的风险因素，为决策者提供参考。</a:t>
            </a:r>
            <a:endParaRPr altLang="en-US" dirty="0" sz="1400" lang="zh-CN" spc="150">
              <a:solidFill>
                <a:schemeClr val="tx1"/>
              </a:solidFill>
              <a:effectLst/>
              <a:latin typeface="+mn-ea"/>
              <a:sym typeface="+mn-ea"/>
            </a:endParaRPr>
          </a:p>
        </p:txBody>
      </p:sp>
      <p:sp>
        <p:nvSpPr>
          <p:cNvPr id="104985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个性化推荐：利用机器学习技术对用户行为进行分析，为用户提供个性化的产品或服务推荐。</a:t>
            </a:r>
            <a:endParaRPr altLang="en-US" sz="1400" lang="zh-CN" spc="150">
              <a:solidFill>
                <a:schemeClr val="tx1"/>
              </a:solidFill>
              <a:effectLst/>
              <a:latin typeface="+mn-ea"/>
              <a:sym typeface="+mn-ea"/>
            </a:endParaRPr>
          </a:p>
        </p:txBody>
      </p:sp>
      <p:sp>
        <p:nvSpPr>
          <p:cNvPr id="104985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智能客服：通过机器学习技术对用户提出的问题进行自动回答，提高客户服务效率和质量。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92" name="标题 1"/>
          <p:cNvSpPr>
            <a:spLocks noGrp="1"/>
          </p:cNvSpPr>
          <p:nvPr>
            <p:ph type="title"/>
          </p:nvPr>
        </p:nvSpPr>
        <p:spPr/>
        <p:txBody>
          <a:bodyPr/>
          <a:p>
            <a:r>
              <a:rPr altLang="en-US" lang="zh-CN"/>
              <a:t>深度学习在图像和语音识别中的应用</a:t>
            </a:r>
            <a:endParaRPr altLang="en-US" lang="zh-CN"/>
          </a:p>
        </p:txBody>
      </p:sp>
      <p:sp>
        <p:nvSpPr>
          <p:cNvPr id="104989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语音识别应用场景</a:t>
            </a:r>
            <a:endParaRPr altLang="en-US" dirty="0" sz="2400" lang="zh-CN">
              <a:latin typeface="+mn-ea"/>
              <a:ea typeface="+mn-ea"/>
            </a:endParaRPr>
          </a:p>
        </p:txBody>
      </p:sp>
      <p:sp>
        <p:nvSpPr>
          <p:cNvPr id="104991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深度学习在图像和语音识别中的优势与挑战</a:t>
            </a:r>
            <a:endParaRPr altLang="en-US" dirty="0" sz="2400" lang="zh-CN">
              <a:latin typeface="+mn-ea"/>
              <a:ea typeface="+mn-ea"/>
            </a:endParaRPr>
          </a:p>
        </p:txBody>
      </p:sp>
      <p:sp>
        <p:nvSpPr>
          <p:cNvPr id="104991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深度学习技术介绍</a:t>
            </a:r>
            <a:endParaRPr altLang="en-US" dirty="0" sz="2400" lang="zh-CN">
              <a:latin typeface="+mn-ea"/>
              <a:ea typeface="+mn-ea"/>
            </a:endParaRPr>
          </a:p>
        </p:txBody>
      </p:sp>
      <p:sp>
        <p:nvSpPr>
          <p:cNvPr id="104991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图像识别应用场景</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自然语言处理在智能客服和语义理解中的应用</a:t>
            </a:r>
            <a:endParaRPr altLang="en-US" lang="zh-CN"/>
          </a:p>
        </p:txBody>
      </p:sp>
      <p:sp>
        <p:nvSpPr>
          <p:cNvPr id="104995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6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自然语言处理技术：介绍自然语言处理技术的基本原理和应用领域，包括语音识别、文本分析、机器翻译等。</a:t>
            </a:r>
            <a:endParaRPr altLang="en-US" dirty="0" sz="2000" lang="zh-CN" spc="200">
              <a:solidFill>
                <a:schemeClr val="tx1">
                  <a:lumMod val="85000"/>
                  <a:lumOff val="15000"/>
                </a:schemeClr>
              </a:solidFill>
              <a:latin typeface="+mn-ea"/>
              <a:sym typeface="+mn-ea"/>
            </a:endParaRPr>
          </a:p>
        </p:txBody>
      </p:sp>
      <p:sp>
        <p:nvSpPr>
          <p:cNvPr id="104996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6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智能客服应用：介绍智能客服如何利用自然语言处理技术实现自动化回复、智能推荐、情感分析等功能，提高客户满意度和效率。</a:t>
            </a:r>
            <a:endParaRPr altLang="en-US" dirty="0" sz="2000" lang="zh-CN" spc="200">
              <a:solidFill>
                <a:schemeClr val="tx1">
                  <a:lumMod val="85000"/>
                  <a:lumOff val="15000"/>
                </a:schemeClr>
              </a:solidFill>
              <a:latin typeface="+mn-ea"/>
              <a:sym typeface="+mn-ea"/>
            </a:endParaRPr>
          </a:p>
        </p:txBody>
      </p:sp>
      <p:sp>
        <p:nvSpPr>
          <p:cNvPr id="104996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72" name="文本框 5"/>
          <p:cNvSpPr txBox="1"/>
          <p:nvPr>
            <p:custDataLst>
              <p:tags r:id="rId9"/>
            </p:custDataLst>
          </p:nvPr>
        </p:nvSpPr>
        <p:spPr>
          <a:xfrm>
            <a:off x="6355387" y="2174232"/>
            <a:ext cx="2304824" cy="3443453"/>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语义理解应用：介绍语义理解技术如何对文本进行深入分析和理解，实现信息抽取、问答系统、智能推荐等功能，提高智能化决策的准确性和效率。</a:t>
            </a:r>
            <a:endParaRPr altLang="en-US" dirty="0" sz="2000" lang="zh-CN" spc="200">
              <a:solidFill>
                <a:schemeClr val="tx1">
                  <a:lumMod val="85000"/>
                  <a:lumOff val="15000"/>
                </a:schemeClr>
              </a:solidFill>
              <a:latin typeface="+mn-ea"/>
              <a:sym typeface="+mn-ea"/>
            </a:endParaRPr>
          </a:p>
        </p:txBody>
      </p:sp>
      <p:sp>
        <p:nvSpPr>
          <p:cNvPr id="104997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78" name="文本框 10"/>
          <p:cNvSpPr txBox="1"/>
          <p:nvPr>
            <p:custDataLst>
              <p:tags r:id="rId12"/>
            </p:custDataLst>
          </p:nvPr>
        </p:nvSpPr>
        <p:spPr>
          <a:xfrm>
            <a:off x="9177820" y="2174232"/>
            <a:ext cx="2304824" cy="3443453"/>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实际案例分析：介绍一些自然语言处理在智能客服和语义理解中的实际应用案例，包括智能客服系统、语义搜索引擎、智能推荐系统等。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1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人工智能在智能化决策与管理中的优势与挑战</a:t>
            </a:r>
            <a:endParaRPr altLang="en-US" dirty="0" lang="zh-CN">
              <a:solidFill>
                <a:schemeClr val="lt1">
                  <a:lumMod val="100000"/>
                </a:schemeClr>
              </a:solidFill>
            </a:endParaRPr>
          </a:p>
        </p:txBody>
      </p:sp>
      <p:sp>
        <p:nvSpPr>
          <p:cNvPr id="105001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92" name="标题 1"/>
          <p:cNvSpPr>
            <a:spLocks noGrp="1"/>
          </p:cNvSpPr>
          <p:nvPr>
            <p:ph type="title"/>
          </p:nvPr>
        </p:nvSpPr>
        <p:spPr/>
        <p:txBody>
          <a:bodyPr/>
          <a:p>
            <a:r>
              <a:rPr altLang="en-US" lang="zh-CN"/>
              <a:t>人工智能在智能化决策与管理中的优势</a:t>
            </a:r>
            <a:endParaRPr altLang="en-US" lang="zh-CN"/>
          </a:p>
        </p:txBody>
      </p:sp>
      <p:sp>
        <p:nvSpPr>
          <p:cNvPr id="1050094"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促进创新和变革：人工智能可以激发新的想法和解决方案，推动企业进行创新和变革，适应不断变化的市场环境。</a:t>
            </a:r>
            <a:endParaRPr altLang="en-US" dirty="0" sz="1400" lang="zh-CN" spc="150">
              <a:solidFill>
                <a:schemeClr val="tx1">
                  <a:lumMod val="65000"/>
                  <a:lumOff val="35000"/>
                </a:schemeClr>
              </a:solidFill>
              <a:latin typeface="+mn-ea"/>
              <a:sym typeface="+mn-ea"/>
            </a:endParaRPr>
          </a:p>
        </p:txBody>
      </p:sp>
      <p:sp>
        <p:nvSpPr>
          <p:cNvPr id="1050096"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98"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增强预测和规划能力：人工智能可以对未来趋势进行预测和规划，为企业提供更加科学、合理的决策依据。</a:t>
            </a:r>
            <a:endParaRPr altLang="en-US" dirty="0" sz="1400" lang="zh-CN" spc="150">
              <a:solidFill>
                <a:schemeClr val="tx1">
                  <a:lumMod val="65000"/>
                  <a:lumOff val="35000"/>
                </a:schemeClr>
              </a:solidFill>
              <a:latin typeface="+mn-ea"/>
              <a:sym typeface="+mn-ea"/>
            </a:endParaRPr>
          </a:p>
        </p:txBody>
      </p:sp>
      <p:sp>
        <p:nvSpPr>
          <p:cNvPr id="1050100"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102"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提高决策效率和准确性：人工智能通过数据分析和模式识别，能够快速、准确地做出决策，减少人为因素干扰。</a:t>
            </a:r>
            <a:endParaRPr altLang="en-US" dirty="0" sz="1400" lang="zh-CN" spc="150">
              <a:solidFill>
                <a:schemeClr val="tx1">
                  <a:lumMod val="65000"/>
                  <a:lumOff val="35000"/>
                </a:schemeClr>
              </a:solidFill>
              <a:latin typeface="+mn-ea"/>
              <a:sym typeface="+mn-ea"/>
            </a:endParaRPr>
          </a:p>
        </p:txBody>
      </p:sp>
      <p:sp>
        <p:nvSpPr>
          <p:cNvPr id="1050104"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106"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降低成本和提高资源利用效率：人工智能可以自动化处理大量数据和任务，减少人力成本，同时优化资源配置，提高资源利用效率。</a:t>
            </a:r>
            <a:endParaRPr altLang="en-US" dirty="0" sz="1400" lang="zh-CN" spc="150">
              <a:solidFill>
                <a:schemeClr val="tx1">
                  <a:lumMod val="65000"/>
                  <a:lumOff val="35000"/>
                </a:schemeClr>
              </a:solidFill>
              <a:latin typeface="+mn-ea"/>
              <a:sym typeface="+mn-ea"/>
            </a:endParaRPr>
          </a:p>
        </p:txBody>
      </p:sp>
      <p:sp>
        <p:nvSpPr>
          <p:cNvPr id="1050108"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46" name="标题 1"/>
          <p:cNvSpPr>
            <a:spLocks noGrp="1"/>
          </p:cNvSpPr>
          <p:nvPr>
            <p:ph type="title"/>
          </p:nvPr>
        </p:nvSpPr>
        <p:spPr/>
        <p:txBody>
          <a:bodyPr/>
          <a:p>
            <a:r>
              <a:rPr altLang="en-US" lang="zh-CN"/>
              <a:t>人工智能在智能化决策与管理中的挑战</a:t>
            </a:r>
            <a:endParaRPr altLang="en-US" lang="zh-CN"/>
          </a:p>
        </p:txBody>
      </p:sp>
      <p:sp>
        <p:nvSpPr>
          <p:cNvPr id="105014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5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15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数据安全与隐私保护：人工智能需要大量数据支持，但数据安全和隐私保护成为一大挑战</a:t>
            </a:r>
            <a:endParaRPr altLang="en-US" dirty="0" sz="2000" lang="zh-CN" spc="200">
              <a:solidFill>
                <a:schemeClr val="tx1">
                  <a:lumMod val="85000"/>
                  <a:lumOff val="15000"/>
                </a:schemeClr>
              </a:solidFill>
              <a:latin typeface="+mn-ea"/>
              <a:sym typeface="+mn-ea"/>
            </a:endParaRPr>
          </a:p>
        </p:txBody>
      </p:sp>
      <p:sp>
        <p:nvSpPr>
          <p:cNvPr id="105015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5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15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算法偏见与歧视：算法可能存在偏见和歧视，导致决策结果不公平</a:t>
            </a:r>
            <a:endParaRPr altLang="en-US" dirty="0" sz="2000" lang="zh-CN" spc="200">
              <a:solidFill>
                <a:schemeClr val="tx1">
                  <a:lumMod val="85000"/>
                  <a:lumOff val="15000"/>
                </a:schemeClr>
              </a:solidFill>
              <a:latin typeface="+mn-ea"/>
              <a:sym typeface="+mn-ea"/>
            </a:endParaRPr>
          </a:p>
        </p:txBody>
      </p:sp>
      <p:sp>
        <p:nvSpPr>
          <p:cNvPr id="105016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6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16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人类与机器的协作：人工智能在决策与管理中的应用需要人类与机器的紧密协作，如何实现有效沟通是一大挑战</a:t>
            </a:r>
            <a:endParaRPr altLang="en-US" dirty="0" sz="2000" lang="zh-CN" spc="200">
              <a:solidFill>
                <a:schemeClr val="tx1">
                  <a:lumMod val="85000"/>
                  <a:lumOff val="15000"/>
                </a:schemeClr>
              </a:solidFill>
              <a:latin typeface="+mn-ea"/>
              <a:sym typeface="+mn-ea"/>
            </a:endParaRPr>
          </a:p>
        </p:txBody>
      </p:sp>
      <p:sp>
        <p:nvSpPr>
          <p:cNvPr id="105016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6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17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技术更新与迭代：人工智能技术不断更新迭代，如何保持技术的领先地位并适应新的需求是一大挑战</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08" name="标题 1"/>
          <p:cNvSpPr>
            <a:spLocks noGrp="1"/>
          </p:cNvSpPr>
          <p:nvPr>
            <p:ph type="title"/>
          </p:nvPr>
        </p:nvSpPr>
        <p:spPr/>
        <p:txBody>
          <a:bodyPr/>
          <a:p>
            <a:r>
              <a:rPr altLang="en-US" lang="zh-CN"/>
              <a:t>人工智能在智能化决策与管理中的风险与防范措施</a:t>
            </a:r>
            <a:endParaRPr altLang="en-US" lang="zh-CN"/>
          </a:p>
        </p:txBody>
      </p:sp>
      <p:sp>
        <p:nvSpPr>
          <p:cNvPr id="10502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数据安全风险：人工智能依赖于大量数据，数据泄露或篡改可能导致决策失误</a:t>
            </a:r>
            <a:endParaRPr altLang="en-US" dirty="0" sz="1200" lang="zh-CN" spc="150">
              <a:solidFill>
                <a:schemeClr val="tx1">
                  <a:lumMod val="65000"/>
                  <a:lumOff val="35000"/>
                </a:schemeClr>
              </a:solidFill>
              <a:latin typeface="+mn-ea"/>
              <a:sym typeface="+mn-ea"/>
            </a:endParaRPr>
          </a:p>
        </p:txBody>
      </p:sp>
      <p:sp>
        <p:nvSpPr>
          <p:cNvPr id="10502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算法偏见风险：算法可能存在偏见，导致决策结果不公正或不合理</a:t>
            </a:r>
            <a:endParaRPr altLang="en-US" dirty="0" sz="1200" lang="zh-CN" spc="150">
              <a:solidFill>
                <a:schemeClr val="tx1">
                  <a:lumMod val="65000"/>
                  <a:lumOff val="35000"/>
                </a:schemeClr>
              </a:solidFill>
              <a:latin typeface="+mn-ea"/>
              <a:sym typeface="+mn-ea"/>
            </a:endParaRPr>
          </a:p>
        </p:txBody>
      </p:sp>
      <p:sp>
        <p:nvSpPr>
          <p:cNvPr id="10502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法律与伦理风险：人工智能应用可能涉及法律和伦理问题，需要制定相关法规和规范</a:t>
            </a:r>
            <a:endParaRPr altLang="en-US" dirty="0" sz="1200" lang="zh-CN" spc="150">
              <a:solidFill>
                <a:schemeClr val="tx1">
                  <a:lumMod val="65000"/>
                  <a:lumOff val="35000"/>
                </a:schemeClr>
              </a:solidFill>
              <a:latin typeface="+mn-ea"/>
              <a:sym typeface="+mn-ea"/>
            </a:endParaRPr>
          </a:p>
        </p:txBody>
      </p:sp>
      <p:sp>
        <p:nvSpPr>
          <p:cNvPr id="10502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防范措施：加强数据安全保护，建立算法审查机制，推动伦理法规建设</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54" name="标题 1"/>
          <p:cNvSpPr>
            <a:spLocks noGrp="1"/>
          </p:cNvSpPr>
          <p:nvPr>
            <p:ph type="title"/>
          </p:nvPr>
        </p:nvSpPr>
        <p:spPr/>
        <p:txBody>
          <a:bodyPr/>
          <a:p>
            <a:r>
              <a:rPr altLang="en-US" lang="zh-CN"/>
              <a:t>人工智能在智能化决策与管理中的未来发展方向</a:t>
            </a:r>
            <a:endParaRPr altLang="en-US" lang="zh-CN"/>
          </a:p>
        </p:txBody>
      </p:sp>
      <p:sp>
        <p:nvSpPr>
          <p:cNvPr id="105025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5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跨领域应用，拓展人工智能在决策与管理中的应用范围</a:t>
            </a:r>
            <a:endParaRPr altLang="en-US" sz="1400" lang="zh-CN" spc="150">
              <a:solidFill>
                <a:schemeClr val="tx1"/>
              </a:solidFill>
              <a:effectLst/>
              <a:latin typeface="+mn-ea"/>
              <a:sym typeface="+mn-ea"/>
            </a:endParaRPr>
          </a:p>
        </p:txBody>
      </p:sp>
      <p:sp>
        <p:nvSpPr>
          <p:cNvPr id="105026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深度学习与强化学习相结合，提高决策精度和效率</a:t>
            </a:r>
            <a:endParaRPr altLang="en-US" dirty="0" sz="1400" lang="zh-CN" spc="150">
              <a:solidFill>
                <a:schemeClr val="tx1"/>
              </a:solidFill>
              <a:effectLst/>
              <a:latin typeface="+mn-ea"/>
              <a:sym typeface="+mn-ea"/>
            </a:endParaRPr>
          </a:p>
        </p:txBody>
      </p:sp>
      <p:sp>
        <p:nvSpPr>
          <p:cNvPr id="105026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结合大数据技术，实现更精准的预测和决策</a:t>
            </a:r>
            <a:endParaRPr altLang="en-US" sz="1400" lang="zh-CN" spc="150">
              <a:solidFill>
                <a:schemeClr val="tx1"/>
              </a:solidFill>
              <a:effectLst/>
              <a:latin typeface="+mn-ea"/>
              <a:sym typeface="+mn-ea"/>
            </a:endParaRPr>
          </a:p>
        </p:txBody>
      </p:sp>
      <p:sp>
        <p:nvSpPr>
          <p:cNvPr id="105027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注重伦理和隐私保护，确保人工智能在决策与管理中的合规性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0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案例分析：人工智能在智能化决策与管理中的应用实践</a:t>
            </a:r>
            <a:endParaRPr altLang="en-US" dirty="0" lang="zh-CN">
              <a:solidFill>
                <a:schemeClr val="lt1">
                  <a:lumMod val="100000"/>
                </a:schemeClr>
              </a:solidFill>
            </a:endParaRPr>
          </a:p>
        </p:txBody>
      </p:sp>
      <p:sp>
        <p:nvSpPr>
          <p:cNvPr id="1050310"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84" name="标题 1"/>
          <p:cNvSpPr>
            <a:spLocks noGrp="1"/>
          </p:cNvSpPr>
          <p:nvPr>
            <p:ph type="title"/>
          </p:nvPr>
        </p:nvSpPr>
        <p:spPr/>
        <p:txBody>
          <a:bodyPr/>
          <a:p>
            <a:r>
              <a:rPr altLang="en-US" lang="zh-CN"/>
              <a:t>案例一：智能推荐系统在电商领域的应用实践</a:t>
            </a:r>
            <a:endParaRPr altLang="en-US" lang="zh-CN"/>
          </a:p>
        </p:txBody>
      </p:sp>
      <p:sp>
        <p:nvSpPr>
          <p:cNvPr id="1050386" name="内容占位符 2"/>
          <p:cNvSpPr>
            <a:spLocks noGrp="1"/>
          </p:cNvSpPr>
          <p:nvPr>
            <p:ph idx="1"/>
          </p:nvPr>
        </p:nvSpPr>
        <p:spPr/>
        <p:txBody>
          <a:bodyPr>
            <a:normAutofit fontScale="60000"/>
          </a:bodyPr>
          <a:p>
            <a:r>
              <a:rPr altLang="en-US" lang="zh-CN"/>
              <a:t>背景介绍：智能推荐系统在电商领域的应用背景和意义</a:t>
            </a:r>
            <a:endParaRPr altLang="en-US" lang="zh-CN"/>
          </a:p>
          <a:p>
            <a:r>
              <a:rPr altLang="en-US" lang="zh-CN"/>
              <a:t>系统架构：智能推荐系统的基本架构和关键技术</a:t>
            </a:r>
            <a:endParaRPr altLang="en-US" lang="zh-CN"/>
          </a:p>
          <a:p>
            <a:r>
              <a:rPr altLang="en-US" lang="zh-CN"/>
              <a:t>应用实践：智能推荐系统在电商领域的具体应用和实践案例</a:t>
            </a:r>
            <a:endParaRPr altLang="en-US" lang="zh-CN"/>
          </a:p>
          <a:p>
            <a:r>
              <a:rPr altLang="en-US" lang="zh-CN"/>
              <a:t>效果评估：智能推荐系统在电商领域的实际效果和评估方法  案例二：智能客服在客户服务领域的应用实践</a:t>
            </a:r>
            <a:endParaRPr altLang="en-US" lang="zh-CN"/>
          </a:p>
          <a:p>
            <a:pPr lvl="1"/>
            <a:r>
              <a:rPr altLang="en-US" lang="zh-CN"/>
              <a:t>案例二：智能客服在客户服务领域的应用实践</a:t>
            </a:r>
            <a:endParaRPr altLang="en-US" lang="zh-CN"/>
          </a:p>
          <a:p>
            <a:r>
              <a:rPr altLang="en-US" lang="zh-CN"/>
              <a:t>背景介绍：智能客服在客户服务领域的应用背景和意义</a:t>
            </a:r>
            <a:endParaRPr altLang="en-US" lang="zh-CN"/>
          </a:p>
          <a:p>
            <a:r>
              <a:rPr altLang="en-US" lang="zh-CN"/>
              <a:t>系统架构：智能客服的基本架构和关键技术</a:t>
            </a:r>
            <a:endParaRPr altLang="en-US" lang="zh-CN"/>
          </a:p>
          <a:p>
            <a:r>
              <a:rPr altLang="en-US" lang="zh-CN"/>
              <a:t>应用实践：智能客服在客户服务领域的具体应用和实践案例</a:t>
            </a:r>
            <a:endParaRPr altLang="en-US" lang="zh-CN"/>
          </a:p>
          <a:p>
            <a:r>
              <a:rPr altLang="en-US" lang="zh-CN"/>
              <a:t>效果评估：智能客服在客户服务领域的实际效果和评估方法  案例三：智能调度在物流领域的应用实践</a:t>
            </a:r>
            <a:endParaRPr altLang="en-US" lang="zh-CN"/>
          </a:p>
          <a:p>
            <a:pPr lvl="1"/>
            <a:r>
              <a:rPr altLang="en-US" lang="zh-CN"/>
              <a:t>案例三：智能调度在物流领域的应用实践</a:t>
            </a:r>
            <a:endParaRPr altLang="en-US" lang="zh-CN"/>
          </a:p>
          <a:p>
            <a:r>
              <a:rPr altLang="en-US" lang="zh-CN"/>
              <a:t>背景介绍：智能调度在物流领域的应用背景和意义</a:t>
            </a:r>
            <a:endParaRPr altLang="en-US" lang="zh-CN"/>
          </a:p>
          <a:p>
            <a:r>
              <a:rPr altLang="en-US" lang="zh-CN"/>
              <a:t>系统架构：智能调度的基本架构和关键技术</a:t>
            </a:r>
            <a:endParaRPr altLang="en-US" lang="zh-CN"/>
          </a:p>
          <a:p>
            <a:r>
              <a:rPr altLang="en-US" lang="zh-CN"/>
              <a:t>应用实践：智能调度在物流领域的具体应用和实践案例</a:t>
            </a:r>
            <a:endParaRPr altLang="en-US" lang="zh-CN"/>
          </a:p>
          <a:p>
            <a:r>
              <a:rPr altLang="en-US" lang="zh-CN"/>
              <a:t>效果评估：智能调度在物流领域的实际效果和评估方法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24" name="标题 1"/>
          <p:cNvSpPr>
            <a:spLocks noGrp="1"/>
          </p:cNvSpPr>
          <p:nvPr>
            <p:ph type="title"/>
          </p:nvPr>
        </p:nvSpPr>
        <p:spPr/>
        <p:txBody>
          <a:bodyPr/>
          <a:p>
            <a:r>
              <a:rPr altLang="en-US" lang="zh-CN"/>
              <a:t>案例二：机器学习在金融风险管理中的应用实践</a:t>
            </a:r>
            <a:endParaRPr altLang="en-US" lang="zh-CN"/>
          </a:p>
        </p:txBody>
      </p:sp>
      <p:sp>
        <p:nvSpPr>
          <p:cNvPr id="1050426" name="圆角矩形 3"/>
          <p:cNvSpPr/>
          <p:nvPr>
            <p:custDataLst>
              <p:tags r:id="rId1"/>
            </p:custDataLst>
          </p:nvPr>
        </p:nvSpPr>
        <p:spPr>
          <a:xfrm rot="16200000">
            <a:off x="5701129" y="-2509560"/>
            <a:ext cx="789742" cy="1054973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8" name="圆角矩形 4"/>
          <p:cNvSpPr/>
          <p:nvPr>
            <p:custDataLst>
              <p:tags r:id="rId2"/>
            </p:custDataLst>
          </p:nvPr>
        </p:nvSpPr>
        <p:spPr>
          <a:xfrm rot="16200000">
            <a:off x="496633" y="2695586"/>
            <a:ext cx="788442" cy="13923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30" name="圆角矩形 5"/>
          <p:cNvSpPr/>
          <p:nvPr>
            <p:custDataLst>
              <p:tags r:id="rId3"/>
            </p:custDataLst>
          </p:nvPr>
        </p:nvSpPr>
        <p:spPr>
          <a:xfrm rot="16200000">
            <a:off x="5701129" y="-3515099"/>
            <a:ext cx="789742" cy="105489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2" name="圆角矩形 6"/>
          <p:cNvSpPr/>
          <p:nvPr>
            <p:custDataLst>
              <p:tags r:id="rId4"/>
            </p:custDataLst>
          </p:nvPr>
        </p:nvSpPr>
        <p:spPr>
          <a:xfrm rot="16200000">
            <a:off x="496633" y="1689397"/>
            <a:ext cx="788442" cy="13923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34" name="圆角矩形 11"/>
          <p:cNvSpPr/>
          <p:nvPr>
            <p:custDataLst>
              <p:tags r:id="rId5"/>
            </p:custDataLst>
          </p:nvPr>
        </p:nvSpPr>
        <p:spPr>
          <a:xfrm rot="16200000">
            <a:off x="5701129" y="-497831"/>
            <a:ext cx="789742" cy="1054973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6" name="圆角矩形 12"/>
          <p:cNvSpPr/>
          <p:nvPr>
            <p:custDataLst>
              <p:tags r:id="rId6"/>
            </p:custDataLst>
          </p:nvPr>
        </p:nvSpPr>
        <p:spPr>
          <a:xfrm rot="16200000">
            <a:off x="496633" y="4707315"/>
            <a:ext cx="788442" cy="13923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38" name="圆角矩形 9"/>
          <p:cNvSpPr/>
          <p:nvPr>
            <p:custDataLst>
              <p:tags r:id="rId7"/>
            </p:custDataLst>
          </p:nvPr>
        </p:nvSpPr>
        <p:spPr>
          <a:xfrm rot="16200000">
            <a:off x="5701129" y="-1503370"/>
            <a:ext cx="789742" cy="105489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40" name="圆角矩形 10"/>
          <p:cNvSpPr/>
          <p:nvPr>
            <p:custDataLst>
              <p:tags r:id="rId8"/>
            </p:custDataLst>
          </p:nvPr>
        </p:nvSpPr>
        <p:spPr>
          <a:xfrm rot="16200000">
            <a:off x="496633" y="3701126"/>
            <a:ext cx="788442" cy="13923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42" name="圆角矩形 7"/>
          <p:cNvSpPr/>
          <p:nvPr>
            <p:custDataLst>
              <p:tags r:id="rId9"/>
            </p:custDataLst>
          </p:nvPr>
        </p:nvSpPr>
        <p:spPr>
          <a:xfrm rot="16200000">
            <a:off x="5701129" y="507059"/>
            <a:ext cx="789742" cy="1054973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44" name="圆角矩形 8"/>
          <p:cNvSpPr/>
          <p:nvPr>
            <p:custDataLst>
              <p:tags r:id="rId10"/>
            </p:custDataLst>
          </p:nvPr>
        </p:nvSpPr>
        <p:spPr>
          <a:xfrm rot="16200000">
            <a:off x="496633" y="5712205"/>
            <a:ext cx="788442" cy="13923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46" name="文本框 14"/>
          <p:cNvSpPr txBox="1"/>
          <p:nvPr>
            <p:custDataLst>
              <p:tags r:id="rId11"/>
            </p:custDataLst>
          </p:nvPr>
        </p:nvSpPr>
        <p:spPr>
          <a:xfrm>
            <a:off x="1264275" y="5388508"/>
            <a:ext cx="10106018" cy="789092"/>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总结与展望：总结机器学习在金融风险管理中的应用实践，并探讨未来发展方向</a:t>
            </a:r>
            <a:endParaRPr altLang="en-US" dirty="0" sz="2000" lang="zh-CN">
              <a:latin typeface="+mn-ea"/>
              <a:ea typeface="+mn-ea"/>
            </a:endParaRPr>
          </a:p>
        </p:txBody>
      </p:sp>
      <p:sp>
        <p:nvSpPr>
          <p:cNvPr id="1050448" name="文本框 15"/>
          <p:cNvSpPr txBox="1"/>
          <p:nvPr>
            <p:custDataLst>
              <p:tags r:id="rId12"/>
            </p:custDataLst>
          </p:nvPr>
        </p:nvSpPr>
        <p:spPr>
          <a:xfrm>
            <a:off x="1264925" y="3376129"/>
            <a:ext cx="10106018" cy="78974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实际应用案例：分享一个或多个成功应用机器学习技术的金融风险管理案例</a:t>
            </a:r>
            <a:endParaRPr altLang="en-US" dirty="0" sz="2000" lang="zh-CN">
              <a:latin typeface="+mn-ea"/>
              <a:ea typeface="+mn-ea"/>
            </a:endParaRPr>
          </a:p>
        </p:txBody>
      </p:sp>
      <p:sp>
        <p:nvSpPr>
          <p:cNvPr id="1050450" name="文本框 16"/>
          <p:cNvSpPr txBox="1"/>
          <p:nvPr>
            <p:custDataLst>
              <p:tags r:id="rId13"/>
            </p:custDataLst>
          </p:nvPr>
        </p:nvSpPr>
        <p:spPr>
          <a:xfrm>
            <a:off x="1264275" y="4382969"/>
            <a:ext cx="10106018" cy="789092"/>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效果评估：对应用机器学习技术前后的效果进行对比和分析</a:t>
            </a:r>
            <a:endParaRPr altLang="en-US" dirty="0" sz="2000" lang="zh-CN">
              <a:latin typeface="+mn-ea"/>
              <a:ea typeface="+mn-ea"/>
            </a:endParaRPr>
          </a:p>
        </p:txBody>
      </p:sp>
      <p:sp>
        <p:nvSpPr>
          <p:cNvPr id="1050452" name="文本框 17"/>
          <p:cNvSpPr txBox="1"/>
          <p:nvPr>
            <p:custDataLst>
              <p:tags r:id="rId14"/>
            </p:custDataLst>
          </p:nvPr>
        </p:nvSpPr>
        <p:spPr>
          <a:xfrm>
            <a:off x="1264925" y="1364400"/>
            <a:ext cx="10106018" cy="78974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背景介绍：金融风险管理的重要性以及传统方法的局限性</a:t>
            </a:r>
            <a:endParaRPr altLang="en-US" dirty="0" sz="2000" lang="zh-CN">
              <a:latin typeface="+mn-ea"/>
              <a:ea typeface="+mn-ea"/>
            </a:endParaRPr>
          </a:p>
        </p:txBody>
      </p:sp>
      <p:sp>
        <p:nvSpPr>
          <p:cNvPr id="1050454" name="文本框 18"/>
          <p:cNvSpPr txBox="1"/>
          <p:nvPr>
            <p:custDataLst>
              <p:tags r:id="rId15"/>
            </p:custDataLst>
          </p:nvPr>
        </p:nvSpPr>
        <p:spPr>
          <a:xfrm>
            <a:off x="1264275" y="2371239"/>
            <a:ext cx="10106018" cy="789092"/>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机器学习技术应用：介绍具体的算法和模型，如支持向量机、随机森林等</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92" name="标题 1"/>
          <p:cNvSpPr>
            <a:spLocks noGrp="1"/>
          </p:cNvSpPr>
          <p:nvPr>
            <p:ph type="title"/>
          </p:nvPr>
        </p:nvSpPr>
        <p:spPr/>
        <p:txBody>
          <a:bodyPr/>
          <a:p>
            <a:r>
              <a:rPr altLang="en-US" lang="zh-CN"/>
              <a:t>案例三：深度学习在医疗影像诊断中的应用实践</a:t>
            </a:r>
            <a:endParaRPr altLang="en-US" lang="zh-CN"/>
          </a:p>
        </p:txBody>
      </p:sp>
      <p:sp>
        <p:nvSpPr>
          <p:cNvPr id="1050494" name="矩形 3"/>
          <p:cNvSpPr/>
          <p:nvPr>
            <p:custDataLst>
              <p:tags r:id="rId1"/>
            </p:custDataLst>
          </p:nvPr>
        </p:nvSpPr>
        <p:spPr>
          <a:xfrm>
            <a:off x="920199" y="1653480"/>
            <a:ext cx="4971415" cy="125504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96" name="矩形 13"/>
          <p:cNvSpPr/>
          <p:nvPr>
            <p:custDataLst>
              <p:tags r:id="rId2"/>
            </p:custDataLst>
          </p:nvPr>
        </p:nvSpPr>
        <p:spPr>
          <a:xfrm>
            <a:off x="551935" y="1653480"/>
            <a:ext cx="179594" cy="125504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498" name="文本框 4"/>
          <p:cNvSpPr txBox="1"/>
          <p:nvPr>
            <p:custDataLst>
              <p:tags r:id="rId3"/>
            </p:custDataLst>
          </p:nvPr>
        </p:nvSpPr>
        <p:spPr>
          <a:xfrm>
            <a:off x="1110167" y="1761755"/>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背景介绍：深度学习在医疗影像诊断中的应用背景和意义</a:t>
            </a:r>
            <a:endParaRPr altLang="en-US" dirty="0" sz="2000" lang="zh-CN" spc="150">
              <a:solidFill>
                <a:schemeClr val="tx1">
                  <a:lumMod val="85000"/>
                  <a:lumOff val="15000"/>
                </a:schemeClr>
              </a:solidFill>
              <a:latin typeface="+mn-ea"/>
              <a:sym typeface="+mn-ea"/>
            </a:endParaRPr>
          </a:p>
        </p:txBody>
      </p:sp>
      <p:sp>
        <p:nvSpPr>
          <p:cNvPr id="1050500" name="矩形 39"/>
          <p:cNvSpPr/>
          <p:nvPr>
            <p:custDataLst>
              <p:tags r:id="rId4"/>
            </p:custDataLst>
          </p:nvPr>
        </p:nvSpPr>
        <p:spPr>
          <a:xfrm>
            <a:off x="920199" y="3143394"/>
            <a:ext cx="4971415" cy="125504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02" name="矩形 5"/>
          <p:cNvSpPr/>
          <p:nvPr>
            <p:custDataLst>
              <p:tags r:id="rId5"/>
            </p:custDataLst>
          </p:nvPr>
        </p:nvSpPr>
        <p:spPr>
          <a:xfrm>
            <a:off x="551935" y="3143394"/>
            <a:ext cx="179594" cy="125504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04" name="文本框 41"/>
          <p:cNvSpPr txBox="1"/>
          <p:nvPr>
            <p:custDataLst>
              <p:tags r:id="rId6"/>
            </p:custDataLst>
          </p:nvPr>
        </p:nvSpPr>
        <p:spPr>
          <a:xfrm>
            <a:off x="1110167" y="3251669"/>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技术原理：深度学习的基本原理和在医疗影像诊断中的应用技术</a:t>
            </a:r>
            <a:endParaRPr altLang="en-US" dirty="0" sz="2000" lang="zh-CN" spc="150">
              <a:solidFill>
                <a:schemeClr val="tx1">
                  <a:lumMod val="85000"/>
                  <a:lumOff val="15000"/>
                </a:schemeClr>
              </a:solidFill>
              <a:latin typeface="+mn-ea"/>
              <a:sym typeface="+mn-ea"/>
            </a:endParaRPr>
          </a:p>
        </p:txBody>
      </p:sp>
      <p:sp>
        <p:nvSpPr>
          <p:cNvPr id="1050506" name="矩形 12"/>
          <p:cNvSpPr/>
          <p:nvPr>
            <p:custDataLst>
              <p:tags r:id="rId7"/>
            </p:custDataLst>
          </p:nvPr>
        </p:nvSpPr>
        <p:spPr>
          <a:xfrm>
            <a:off x="920199" y="4633309"/>
            <a:ext cx="4971415" cy="125504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08" name="矩形 17"/>
          <p:cNvSpPr/>
          <p:nvPr>
            <p:custDataLst>
              <p:tags r:id="rId8"/>
            </p:custDataLst>
          </p:nvPr>
        </p:nvSpPr>
        <p:spPr>
          <a:xfrm>
            <a:off x="551935" y="4633309"/>
            <a:ext cx="179594" cy="125504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10" name="文本框 19"/>
          <p:cNvSpPr txBox="1"/>
          <p:nvPr>
            <p:custDataLst>
              <p:tags r:id="rId9"/>
            </p:custDataLst>
          </p:nvPr>
        </p:nvSpPr>
        <p:spPr>
          <a:xfrm>
            <a:off x="1110167" y="4741584"/>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应用实践：具体案例介绍深度学习在医疗影像诊断中的应用实践过程</a:t>
            </a:r>
            <a:endParaRPr altLang="en-US" dirty="0" sz="2000" lang="zh-CN" spc="150">
              <a:solidFill>
                <a:schemeClr val="tx1">
                  <a:lumMod val="85000"/>
                  <a:lumOff val="15000"/>
                </a:schemeClr>
              </a:solidFill>
              <a:latin typeface="+mn-ea"/>
              <a:sym typeface="+mn-ea"/>
            </a:endParaRPr>
          </a:p>
        </p:txBody>
      </p:sp>
      <p:sp>
        <p:nvSpPr>
          <p:cNvPr id="1050512" name="矩形 49"/>
          <p:cNvSpPr/>
          <p:nvPr>
            <p:custDataLst>
              <p:tags r:id="rId10"/>
            </p:custDataLst>
          </p:nvPr>
        </p:nvSpPr>
        <p:spPr>
          <a:xfrm>
            <a:off x="6668496" y="1653480"/>
            <a:ext cx="4971415" cy="125504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14" name="矩形 26"/>
          <p:cNvSpPr/>
          <p:nvPr>
            <p:custDataLst>
              <p:tags r:id="rId11"/>
            </p:custDataLst>
          </p:nvPr>
        </p:nvSpPr>
        <p:spPr>
          <a:xfrm>
            <a:off x="6300231" y="1653480"/>
            <a:ext cx="179594" cy="125504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16" name="文本框 27"/>
          <p:cNvSpPr txBox="1"/>
          <p:nvPr>
            <p:custDataLst>
              <p:tags r:id="rId12"/>
            </p:custDataLst>
          </p:nvPr>
        </p:nvSpPr>
        <p:spPr>
          <a:xfrm>
            <a:off x="6858463" y="1761755"/>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效果评估：对深度学习在医疗影像诊断中的应用效果进行评估和分析</a:t>
            </a:r>
            <a:endParaRPr altLang="en-US" dirty="0" sz="2000" lang="zh-CN" spc="150">
              <a:solidFill>
                <a:schemeClr val="tx1">
                  <a:lumMod val="85000"/>
                  <a:lumOff val="15000"/>
                </a:schemeClr>
              </a:solidFill>
              <a:latin typeface="+mn-ea"/>
              <a:sym typeface="+mn-ea"/>
            </a:endParaRPr>
          </a:p>
        </p:txBody>
      </p:sp>
      <p:sp>
        <p:nvSpPr>
          <p:cNvPr id="1050518" name="矩形 64"/>
          <p:cNvSpPr/>
          <p:nvPr>
            <p:custDataLst>
              <p:tags r:id="rId13"/>
            </p:custDataLst>
          </p:nvPr>
        </p:nvSpPr>
        <p:spPr>
          <a:xfrm>
            <a:off x="6668496" y="3143394"/>
            <a:ext cx="4971415" cy="1255048"/>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20" name="矩形 65"/>
          <p:cNvSpPr/>
          <p:nvPr>
            <p:custDataLst>
              <p:tags r:id="rId14"/>
            </p:custDataLst>
          </p:nvPr>
        </p:nvSpPr>
        <p:spPr>
          <a:xfrm>
            <a:off x="6300231" y="3143394"/>
            <a:ext cx="179594" cy="1255048"/>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22" name="文本框 66"/>
          <p:cNvSpPr txBox="1"/>
          <p:nvPr>
            <p:custDataLst>
              <p:tags r:id="rId15"/>
            </p:custDataLst>
          </p:nvPr>
        </p:nvSpPr>
        <p:spPr>
          <a:xfrm>
            <a:off x="6858463" y="3251669"/>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挑战与展望：探讨深度学习在医疗影像诊断中面临的挑战和未来发展前景</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60" name="标题 1"/>
          <p:cNvSpPr>
            <a:spLocks noGrp="1"/>
          </p:cNvSpPr>
          <p:nvPr>
            <p:ph type="title"/>
          </p:nvPr>
        </p:nvSpPr>
        <p:spPr/>
        <p:txBody>
          <a:bodyPr/>
          <a:p>
            <a:r>
              <a:rPr altLang="en-US" lang="zh-CN"/>
              <a:t>案例四：自然语言处理在智能客服和语义理解中的应用实践</a:t>
            </a:r>
            <a:endParaRPr altLang="en-US" lang="zh-CN"/>
          </a:p>
        </p:txBody>
      </p:sp>
      <p:sp>
        <p:nvSpPr>
          <p:cNvPr id="10505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语义理解应用：介绍自然语言处理技术在语义理解中的应用，包括文本分类、情感分析、问答系统等方面的应用。</a:t>
            </a:r>
            <a:endParaRPr altLang="zh-CN" dirty="0" lang="en-US">
              <a:solidFill>
                <a:schemeClr val="dk1">
                  <a:lumMod val="80000"/>
                  <a:lumOff val="20000"/>
                </a:schemeClr>
              </a:solidFill>
              <a:latin typeface="+mn-ea"/>
              <a:sym typeface="+mn-ea"/>
            </a:endParaRPr>
          </a:p>
        </p:txBody>
      </p:sp>
      <p:sp>
        <p:nvSpPr>
          <p:cNvPr id="10505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自然语言处理技术：介绍自然语言处理技术的原理、应用领域和发展趋势。</a:t>
            </a:r>
            <a:endParaRPr altLang="en-US" dirty="0" sz="1600" lang="zh-CN">
              <a:solidFill>
                <a:schemeClr val="dk1">
                  <a:lumMod val="80000"/>
                  <a:lumOff val="20000"/>
                </a:schemeClr>
              </a:solidFill>
              <a:latin typeface="+mn-ea"/>
              <a:sym typeface="+mn-ea"/>
            </a:endParaRPr>
          </a:p>
        </p:txBody>
      </p:sp>
      <p:sp>
        <p:nvSpPr>
          <p:cNvPr id="10505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智能客服应用：介绍自然语言处理技术在智能客服中的应用，包括自动回复、智能推荐、语音识别等方面的应用。</a:t>
            </a:r>
            <a:endParaRPr altLang="en-US" dirty="0" lang="zh-CN">
              <a:solidFill>
                <a:schemeClr val="dk1">
                  <a:lumMod val="80000"/>
                  <a:lumOff val="20000"/>
                </a:schemeClr>
              </a:solidFill>
              <a:latin typeface="+mn-ea"/>
              <a:sym typeface="+mn-ea"/>
            </a:endParaRPr>
          </a:p>
        </p:txBody>
      </p:sp>
      <p:sp>
        <p:nvSpPr>
          <p:cNvPr id="10505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应用实践案例：介绍一个自然语言处理在智能客服和语义理解中的应用实践案例，包括应用场景、技术实现、效果评估等方面的内容。</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6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总结与展望</a:t>
            </a:r>
            <a:endParaRPr altLang="en-US" dirty="0" lang="zh-CN">
              <a:solidFill>
                <a:schemeClr val="lt1">
                  <a:lumMod val="100000"/>
                </a:schemeClr>
              </a:solidFill>
            </a:endParaRPr>
          </a:p>
        </p:txBody>
      </p:sp>
      <p:sp>
        <p:nvSpPr>
          <p:cNvPr id="1050632"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706" name="标题 1"/>
          <p:cNvSpPr>
            <a:spLocks noGrp="1"/>
          </p:cNvSpPr>
          <p:nvPr>
            <p:ph type="title"/>
          </p:nvPr>
        </p:nvSpPr>
        <p:spPr/>
        <p:txBody>
          <a:bodyPr/>
          <a:p>
            <a:r>
              <a:rPr altLang="en-US" lang="zh-CN"/>
              <a:t>总结：人工智能在智能化决策与管理中的应用价值与前景</a:t>
            </a:r>
            <a:endParaRPr altLang="en-US" lang="zh-CN"/>
          </a:p>
        </p:txBody>
      </p:sp>
      <p:sp>
        <p:nvSpPr>
          <p:cNvPr id="1050708" name="正文"/>
          <p:cNvSpPr txBox="1"/>
          <p:nvPr>
            <p:custDataLst>
              <p:tags r:id="rId1"/>
            </p:custDataLst>
          </p:nvPr>
        </p:nvSpPr>
        <p:spPr>
          <a:xfrm>
            <a:off x="3354640" y="4602627"/>
            <a:ext cx="5483501" cy="1574973"/>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 拓展应用领域和范围</a:t>
            </a:r>
            <a:endParaRPr altLang="en-US" dirty="0" sz="1400" lang="zh-CN" spc="150">
              <a:solidFill>
                <a:schemeClr val="tx1">
                  <a:lumMod val="50000"/>
                  <a:lumOff val="50000"/>
                </a:schemeClr>
              </a:solidFill>
              <a:latin typeface="+mn-ea"/>
              <a:sym typeface="+mn-ea"/>
            </a:endParaRPr>
          </a:p>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 推动产业升级和创新发展</a:t>
            </a:r>
            <a:endParaRPr altLang="en-US" dirty="0" sz="1400" lang="zh-CN" spc="150">
              <a:solidFill>
                <a:schemeClr val="tx1">
                  <a:lumMod val="50000"/>
                  <a:lumOff val="50000"/>
                </a:schemeClr>
              </a:solidFill>
              <a:latin typeface="+mn-ea"/>
              <a:sym typeface="+mn-ea"/>
            </a:endParaRPr>
          </a:p>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 促进社会进步和可持续发展</a:t>
            </a:r>
            <a:endParaRPr altLang="en-US" dirty="0" sz="1400" lang="zh-CN" spc="150">
              <a:solidFill>
                <a:schemeClr val="tx1">
                  <a:lumMod val="50000"/>
                  <a:lumOff val="50000"/>
                </a:schemeClr>
              </a:solidFill>
              <a:latin typeface="+mn-ea"/>
              <a:sym typeface="+mn-ea"/>
            </a:endParaRPr>
          </a:p>
        </p:txBody>
      </p:sp>
      <p:sp>
        <p:nvSpPr>
          <p:cNvPr id="1050710" name="标题"/>
          <p:cNvSpPr txBox="1"/>
          <p:nvPr>
            <p:custDataLst>
              <p:tags r:id="rId2"/>
            </p:custDataLst>
          </p:nvPr>
        </p:nvSpPr>
        <p:spPr>
          <a:xfrm>
            <a:off x="3354640" y="3858889"/>
            <a:ext cx="5483501" cy="692176"/>
          </a:xfrm>
          <a:prstGeom prst="rect"/>
          <a:noFill/>
        </p:spPr>
        <p:txBody>
          <a:bodyPr anchor="b" bIns="0" lIns="0" rIns="0" rtlCol="0" tIns="0" wrap="square">
            <a:normAutofit fontScale="95556" lnSpcReduction="10000"/>
          </a:bodyPr>
          <a:p>
            <a:r>
              <a:rPr altLang="en-US" b="1" dirty="0" lang="zh-CN" spc="300">
                <a:solidFill>
                  <a:schemeClr val="tx1">
                    <a:lumMod val="75000"/>
                    <a:lumOff val="25000"/>
                  </a:schemeClr>
                </a:solidFill>
                <a:latin typeface="+mj-ea"/>
                <a:ea typeface="+mj-ea"/>
                <a:sym typeface="+mn-ea"/>
              </a:rPr>
              <a:t>人工智能在智能化决策与管理中的前景  * 拓展应用领域和范围 * 推动产业升级和创新发展 * 促进社会进步和可持续发展</a:t>
            </a:r>
            <a:endParaRPr altLang="en-US" b="1" dirty="0" lang="zh-CN" spc="300">
              <a:solidFill>
                <a:schemeClr val="tx1">
                  <a:lumMod val="75000"/>
                  <a:lumOff val="25000"/>
                </a:schemeClr>
              </a:solidFill>
              <a:latin typeface="+mj-ea"/>
              <a:ea typeface="+mj-ea"/>
              <a:sym typeface="+mn-ea"/>
            </a:endParaRPr>
          </a:p>
        </p:txBody>
      </p:sp>
      <p:sp>
        <p:nvSpPr>
          <p:cNvPr id="1050712" name="正文"/>
          <p:cNvSpPr txBox="1"/>
          <p:nvPr>
            <p:custDataLst>
              <p:tags r:id="rId3"/>
            </p:custDataLst>
          </p:nvPr>
        </p:nvSpPr>
        <p:spPr>
          <a:xfrm>
            <a:off x="3354640" y="2108137"/>
            <a:ext cx="5483501" cy="1574973"/>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 提高决策效率和准确性</a:t>
            </a:r>
            <a:endParaRPr altLang="en-US" dirty="0" sz="1400" lang="zh-CN" spc="150">
              <a:solidFill>
                <a:schemeClr val="tx1">
                  <a:lumMod val="50000"/>
                  <a:lumOff val="50000"/>
                </a:schemeClr>
              </a:solidFill>
              <a:latin typeface="+mn-ea"/>
              <a:sym typeface="+mn-ea"/>
            </a:endParaRPr>
          </a:p>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 优化资源配置和降低成本</a:t>
            </a:r>
            <a:endParaRPr altLang="en-US" dirty="0" sz="1400" lang="zh-CN" spc="150">
              <a:solidFill>
                <a:schemeClr val="tx1">
                  <a:lumMod val="50000"/>
                  <a:lumOff val="50000"/>
                </a:schemeClr>
              </a:solidFill>
              <a:latin typeface="+mn-ea"/>
              <a:sym typeface="+mn-ea"/>
            </a:endParaRPr>
          </a:p>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 增强企业竞争力</a:t>
            </a:r>
            <a:endParaRPr altLang="en-US" dirty="0" sz="1400" lang="zh-CN" spc="150">
              <a:solidFill>
                <a:schemeClr val="tx1">
                  <a:lumMod val="50000"/>
                  <a:lumOff val="50000"/>
                </a:schemeClr>
              </a:solidFill>
              <a:latin typeface="+mn-ea"/>
              <a:sym typeface="+mn-ea"/>
            </a:endParaRPr>
          </a:p>
        </p:txBody>
      </p:sp>
      <p:sp>
        <p:nvSpPr>
          <p:cNvPr id="1050714" name="标题"/>
          <p:cNvSpPr txBox="1"/>
          <p:nvPr>
            <p:custDataLst>
              <p:tags r:id="rId4"/>
            </p:custDataLst>
          </p:nvPr>
        </p:nvSpPr>
        <p:spPr>
          <a:xfrm>
            <a:off x="3354640" y="1364400"/>
            <a:ext cx="5483501" cy="692176"/>
          </a:xfrm>
          <a:prstGeom prst="rect"/>
          <a:noFill/>
        </p:spPr>
        <p:txBody>
          <a:bodyPr anchor="b" bIns="0" lIns="0" rIns="0" rtlCol="0" tIns="0" wrap="square">
            <a:normAutofit fontScale="95556" lnSpcReduction="10000"/>
          </a:bodyPr>
          <a:p>
            <a:r>
              <a:rPr altLang="en-US" b="1" dirty="0" lang="zh-CN" spc="300">
                <a:solidFill>
                  <a:schemeClr val="tx1">
                    <a:lumMod val="75000"/>
                    <a:lumOff val="25000"/>
                  </a:schemeClr>
                </a:solidFill>
                <a:latin typeface="+mj-ea"/>
                <a:ea typeface="+mj-ea"/>
                <a:sym typeface="+mn-ea"/>
              </a:rPr>
              <a:t>人工智能在智能化决策与管理中的应用价值  * 提高决策效率和准确性 * 优化资源配置和降低成本 * 增强企业竞争力</a:t>
            </a:r>
            <a:endParaRPr altLang="en-US" b="1" dirty="0" lang="zh-CN" spc="300">
              <a:solidFill>
                <a:schemeClr val="tx1">
                  <a:lumMod val="75000"/>
                  <a:lumOff val="25000"/>
                </a:schemeClr>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752" name="标题 1"/>
          <p:cNvSpPr>
            <a:spLocks noGrp="1"/>
          </p:cNvSpPr>
          <p:nvPr>
            <p:ph type="title"/>
          </p:nvPr>
        </p:nvSpPr>
        <p:spPr/>
        <p:txBody>
          <a:bodyPr/>
          <a:p>
            <a:r>
              <a:rPr altLang="en-US" lang="zh-CN"/>
              <a:t>展望：未来人工智能在智能化决策与管理中的发展趋势与创新方向</a:t>
            </a:r>
            <a:endParaRPr altLang="en-US" lang="zh-CN"/>
          </a:p>
        </p:txBody>
      </p:sp>
      <p:sp>
        <p:nvSpPr>
          <p:cNvPr id="1050754"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6"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8"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0"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2"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4"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6"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8"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0"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2"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4"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6"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8"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0"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2"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4"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6"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8"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90"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人工智能技术不断创新，未来将更加智能化、自主化</a:t>
            </a:r>
            <a:endParaRPr altLang="en-US" dirty="0" sz="1200" lang="zh-CN" spc="150">
              <a:solidFill>
                <a:schemeClr val="tx1">
                  <a:lumMod val="65000"/>
                  <a:lumOff val="35000"/>
                </a:schemeClr>
              </a:solidFill>
              <a:latin typeface="+mn-ea"/>
              <a:sym typeface="+mn-ea"/>
            </a:endParaRPr>
          </a:p>
        </p:txBody>
      </p:sp>
      <p:sp>
        <p:nvSpPr>
          <p:cNvPr id="1050792"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未来需要关注人工智能的伦理、法律等问题，确保其可持续发展</a:t>
            </a:r>
            <a:endParaRPr altLang="en-US" dirty="0" sz="1200" lang="zh-CN" spc="150">
              <a:solidFill>
                <a:schemeClr val="tx1">
                  <a:lumMod val="65000"/>
                  <a:lumOff val="35000"/>
                </a:schemeClr>
              </a:solidFill>
              <a:latin typeface="+mn-ea"/>
              <a:sym typeface="+mn-ea"/>
            </a:endParaRPr>
          </a:p>
        </p:txBody>
      </p:sp>
      <p:sp>
        <p:nvSpPr>
          <p:cNvPr id="1050794"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人工智能将与大数据、云计算等技术融合，提高决策效率与准确性</a:t>
            </a:r>
            <a:endParaRPr altLang="en-US" dirty="0" sz="1200" lang="zh-CN" spc="150">
              <a:solidFill>
                <a:schemeClr val="tx1">
                  <a:lumMod val="65000"/>
                  <a:lumOff val="35000"/>
                </a:schemeClr>
              </a:solidFill>
              <a:latin typeface="+mn-ea"/>
              <a:sym typeface="+mn-ea"/>
            </a:endParaRPr>
          </a:p>
        </p:txBody>
      </p:sp>
      <p:sp>
        <p:nvSpPr>
          <p:cNvPr id="1050796"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人工智能在决策与管理中的应用将更加广泛，涉及更多领域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5083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836"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83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84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1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1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020_1*l_h_i*1_4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8,&quot;pos&quot;:0.6600000262260437,&quot;transparency&quot;:0},{&quot;brightness&quot;:0.6000000238418579,&quot;colorType&quot;:1,&quot;foreColorIndex&quot;:8,&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020_1*l_h_i*1_3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5,&quot;pos&quot;:0.6600000262260437,&quot;transparency&quot;:0},{&quot;brightness&quot;:0.6000000238418579,&quot;colorType&quot;:1,&quot;foreColorIndex&quot;:5,&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20_1*l_h_i*1_2_1"/>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8,&quot;pos&quot;:0.6600000262260437,&quot;transparency&quot;:0},{&quot;brightness&quot;:0.6000000238418579,&quot;colorType&quot;:1,&quot;foreColorIndex&quot;:8,&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20_1*l_h_i*1_1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5,&quot;pos&quot;:0.3499999940395355,&quot;transparency&quot;:0},{&quot;brightness&quot;:0,&quot;colorType&quot;:2,&quot;pos&quot;:0.6200000047683716,&quot;rgb&quot;:&quot;#ffffff&quot;,&quot;transparency&quot;:0},{&quot;brightness&quot;:0.6000000238418579,&quot;colorType&quot;:1,&quot;foreColorIndex&quot;:5,&quot;pos&quot;:0.6299999952316284,&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20_1*l_h_a*1_1_1"/>
  <p:tag name="KSO_WM_TEMPLATE_CATEGORY" val="diagram"/>
  <p:tag name="KSO_WM_TEMPLATE_INDEX" val="20231020"/>
  <p:tag name="KSO_WM_UNIT_LAYERLEVEL" val="1_1_1"/>
  <p:tag name="KSO_WM_TAG_VERSION" val="3.0"/>
  <p:tag name="KSO_WM_BEAUTIFY_FLAG" val="#wm#"/>
  <p:tag name="KSO_WM_UNIT_PRESET_TEXT" val="谁执行"/>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5,&quot;pos&quot;:0,&quot;transparency&quot;:0},{&quot;brightness&quot;:0,&quot;colorType&quot;:1,&quot;foreColorIndex&quot;:5,&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20_1*l_h_i*1_1_1"/>
  <p:tag name="KSO_WM_TEMPLATE_CATEGORY" val="diagram"/>
  <p:tag name="KSO_WM_TEMPLATE_INDEX" val="20231020"/>
  <p:tag name="KSO_WM_UNIT_LAYERLEVEL" val="1_1_1"/>
  <p:tag name="KSO_WM_TAG_VERSION" val="3.0"/>
  <p:tag name="KSO_WM_BEAUTIFY_FLAG" val="#wm#"/>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1,&quot;colorType&quot;:1,&quot;foreColorIndex&quot;:5,&quot;pos&quot;:0.3700000047683716,&quot;transparency&quot;:0},{&quot;brightness&quot;:0.550000011920929,&quot;colorType&quot;:1,&quot;foreColorIndex&quot;:5,&quot;pos&quot;:0,&quot;transparency&quot;:0},{&quot;brightness&quot;:1,&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20_1*l_h_a*1_2_1"/>
  <p:tag name="KSO_WM_TEMPLATE_CATEGORY" val="diagram"/>
  <p:tag name="KSO_WM_TEMPLATE_INDEX" val="20231020"/>
  <p:tag name="KSO_WM_UNIT_LAYERLEVEL" val="1_1_1"/>
  <p:tag name="KSO_WM_TAG_VERSION" val="3.0"/>
  <p:tag name="KSO_WM_BEAUTIFY_FLAG" val="#wm#"/>
  <p:tag name="KSO_WM_UNIT_PRESET_TEXT" val="谁负责"/>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8,&quot;pos&quot;:0,&quot;transparency&quot;:0},{&quot;brightness&quot;:0,&quot;colorType&quot;:1,&quot;foreColorIndex&quot;:8,&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20_1*l_h_i*1_2_2"/>
  <p:tag name="KSO_WM_TEMPLATE_CATEGORY" val="diagram"/>
  <p:tag name="KSO_WM_TEMPLATE_INDEX" val="20231020"/>
  <p:tag name="KSO_WM_UNIT_LAYERLEVEL" val="1_1_1"/>
  <p:tag name="KSO_WM_TAG_VERSION" val="3.0"/>
  <p:tag name="KSO_WM_BEAUTIFY_FLAG" val="#wm#"/>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1,&quot;colorType&quot;:1,&quot;foreColorIndex&quot;:8,&quot;pos&quot;:0.3700000047683716,&quot;transparency&quot;:0},{&quot;brightness&quot;:0.800000011920929,&quot;colorType&quot;:1,&quot;foreColorIndex&quot;:8,&quot;pos&quot;:0,&quot;transparency&quot;:0},{&quot;brightness&quot;:1,&quot;colorType&quot;:1,&quot;foreColorIndex&quot;:8,&quot;pos&quot;:1,&quot;transparency&quot;:0},{&quot;brightness&quot;:0.800000011920929,&quot;colorType&quot;:1,&quot;foreColorIndex&quot;:8,&quot;pos&quot;:0.7099999785423279,&quot;transparency&quot;:0}],&quot;type&quot;:2},&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020_1*l_h_a*1_3_1"/>
  <p:tag name="KSO_WM_TEMPLATE_CATEGORY" val="diagram"/>
  <p:tag name="KSO_WM_TEMPLATE_INDEX" val="20231020"/>
  <p:tag name="KSO_WM_UNIT_LAYERLEVEL" val="1_1_1"/>
  <p:tag name="KSO_WM_TAG_VERSION" val="3.0"/>
  <p:tag name="KSO_WM_BEAUTIFY_FLAG" val="#wm#"/>
  <p:tag name="KSO_WM_UNIT_PRESET_TEXT" val="咨询谁"/>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5,&quot;pos&quot;:0,&quot;transparency&quot;:0},{&quot;brightness&quot;:0,&quot;colorType&quot;:1,&quot;foreColorIndex&quot;:5,&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020_1*l_h_i*1_3_1"/>
  <p:tag name="KSO_WM_TEMPLATE_CATEGORY" val="diagram"/>
  <p:tag name="KSO_WM_TEMPLATE_INDEX" val="20231020"/>
  <p:tag name="KSO_WM_UNIT_LAYERLEVEL" val="1_1_1"/>
  <p:tag name="KSO_WM_TAG_VERSION" val="3.0"/>
  <p:tag name="KSO_WM_BEAUTIFY_FLAG" val="#wm#"/>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1,&quot;colorType&quot;:1,&quot;foreColorIndex&quot;:5,&quot;pos&quot;:0.3700000047683716,&quot;transparency&quot;:0},{&quot;brightness&quot;:0.550000011920929,&quot;colorType&quot;:1,&quot;foreColorIndex&quot;:5,&quot;pos&quot;:0,&quot;transparency&quot;:0},{&quot;brightness&quot;:1,&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020_1*l_h_a*1_4_1"/>
  <p:tag name="KSO_WM_TEMPLATE_CATEGORY" val="diagram"/>
  <p:tag name="KSO_WM_TEMPLATE_INDEX" val="20231020"/>
  <p:tag name="KSO_WM_UNIT_LAYERLEVEL" val="1_1_1"/>
  <p:tag name="KSO_WM_TAG_VERSION" val="3.0"/>
  <p:tag name="KSO_WM_BEAUTIFY_FLAG" val="#wm#"/>
  <p:tag name="KSO_WM_UNIT_PRESET_TEXT" val="告知谁"/>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8,&quot;pos&quot;:0,&quot;transparency&quot;:0},{&quot;brightness&quot;:0,&quot;colorType&quot;:1,&quot;foreColorIndex&quot;:8,&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020_1*l_h_i*1_4_1"/>
  <p:tag name="KSO_WM_TEMPLATE_CATEGORY" val="diagram"/>
  <p:tag name="KSO_WM_TEMPLATE_INDEX" val="20231020"/>
  <p:tag name="KSO_WM_UNIT_LAYERLEVEL" val="1_1_1"/>
  <p:tag name="KSO_WM_TAG_VERSION" val="3.0"/>
  <p:tag name="KSO_WM_BEAUTIFY_FLAG" val="#wm#"/>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1,&quot;colorType&quot;:1,&quot;foreColorIndex&quot;:8,&quot;pos&quot;:0.3700000047683716,&quot;transparency&quot;:0},{&quot;brightness&quot;:0.800000011920929,&quot;colorType&quot;:1,&quot;foreColorIndex&quot;:8,&quot;pos&quot;:0,&quot;transparency&quot;:0},{&quot;brightness&quot;:1,&quot;colorType&quot;:1,&quot;foreColorIndex&quot;:8,&quot;pos&quot;:1,&quot;transparency&quot;:0},{&quot;brightness&quot;:0.800000011920929,&quot;colorType&quot;:1,&quot;foreColorIndex&quot;:8,&quot;pos&quot;:0.7099999785423279,&quot;transparency&quot;:0}],&quot;type&quot;:2},&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20_1*l_h_f*1_1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20_1*l_h_f*1_2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020_1*l_h_f*1_3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020_1*l_h_f*1_4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7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6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41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TEMPLATE_CATEGORY" val="diagram"/>
  <p:tag name="KSO_WM_UNIT_LAYERLEVEL" val="1_1_1"/>
  <p:tag name="KSO_WM_TAG_VERSION" val="3.0"/>
  <p:tag name="KSO_WM_BEAUTIFY_FLAG" val="#wm#"/>
  <p:tag name="KSO_WM_TEMPLATE_INDEX" val="20231713"/>
  <p:tag name="KSO_WM_UNIT_ID" val="diagram20231713_2*l_h_f*1_2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TEMPLATE_CATEGORY" val="diagram"/>
  <p:tag name="KSO_WM_UNIT_LAYERLEVEL" val="1_1_1"/>
  <p:tag name="KSO_WM_TAG_VERSION" val="3.0"/>
  <p:tag name="KSO_WM_BEAUTIFY_FLAG" val="#wm#"/>
  <p:tag name="KSO_WM_TEMPLATE_INDEX" val="20231713"/>
  <p:tag name="KSO_WM_UNIT_ID" val="diagram20231713_2*l_h_a*1_2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TEMPLATE_CATEGORY" val="diagram"/>
  <p:tag name="KSO_WM_UNIT_LAYERLEVEL" val="1_1_1"/>
  <p:tag name="KSO_WM_TAG_VERSION" val="3.0"/>
  <p:tag name="KSO_WM_BEAUTIFY_FLAG" val="#wm#"/>
  <p:tag name="KSO_WM_TEMPLATE_INDEX" val="20231713"/>
  <p:tag name="KSO_WM_UNIT_ID" val="diagram20231713_2*l_h_f*1_1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TEMPLATE_CATEGORY" val="diagram"/>
  <p:tag name="KSO_WM_UNIT_LAYERLEVEL" val="1_1_1"/>
  <p:tag name="KSO_WM_TAG_VERSION" val="3.0"/>
  <p:tag name="KSO_WM_BEAUTIFY_FLAG" val="#wm#"/>
  <p:tag name="KSO_WM_TEMPLATE_INDEX" val="20231713"/>
  <p:tag name="KSO_WM_UNIT_ID" val="diagram20231713_2*l_h_a*1_1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55.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2023-12-16T13:53:16Z</dcterms:created>
  <dcterms:modified xsi:type="dcterms:W3CDTF">2023-12-16T13:53:16Z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742bbe92190e4ff3bb1e19e48b7cc2eb_21</vt:lpwstr>
  </property>
</Properties>
</file>