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330" r:id="rId3"/>
    <p:sldId id="334" r:id="rId4"/>
    <p:sldId id="331" r:id="rId5"/>
    <p:sldId id="335" r:id="rId6"/>
    <p:sldId id="325" r:id="rId7"/>
    <p:sldId id="328" r:id="rId8"/>
    <p:sldId id="327" r:id="rId9"/>
    <p:sldId id="326" r:id="rId10"/>
    <p:sldId id="329" r:id="rId11"/>
    <p:sldId id="322" r:id="rId12"/>
    <p:sldId id="313" r:id="rId13"/>
    <p:sldId id="314" r:id="rId14"/>
    <p:sldId id="321" r:id="rId15"/>
    <p:sldId id="299" r:id="rId16"/>
    <p:sldId id="30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9BF"/>
    <a:srgbClr val="1A75B4"/>
    <a:srgbClr val="C2E416"/>
    <a:srgbClr val="A4FA3C"/>
    <a:srgbClr val="F6F640"/>
    <a:srgbClr val="CCEB31"/>
    <a:srgbClr val="A0BC12"/>
    <a:srgbClr val="30274D"/>
    <a:srgbClr val="8C8D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79351" autoAdjust="0"/>
  </p:normalViewPr>
  <p:slideViewPr>
    <p:cSldViewPr snapToGrid="0">
      <p:cViewPr>
        <p:scale>
          <a:sx n="60" d="100"/>
          <a:sy n="60" d="100"/>
        </p:scale>
        <p:origin x="-796" y="-252"/>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51" d="100"/>
          <a:sy n="51" d="100"/>
        </p:scale>
        <p:origin x="-27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E026E-5821-4914-88D2-30408802E002}" type="datetimeFigureOut">
              <a:rPr lang="zh-CN" altLang="en-US" smtClean="0"/>
              <a:t>2022/12/5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8D247-7245-4E89-ABFF-FE914D202D35}" type="slidenum">
              <a:rPr lang="zh-CN" altLang="en-US" smtClean="0"/>
              <a:t>‹#›</a:t>
            </a:fld>
            <a:endParaRPr lang="zh-CN" altLang="en-US"/>
          </a:p>
        </p:txBody>
      </p:sp>
    </p:spTree>
    <p:extLst>
      <p:ext uri="{BB962C8B-B14F-4D97-AF65-F5344CB8AC3E}">
        <p14:creationId xmlns:p14="http://schemas.microsoft.com/office/powerpoint/2010/main" val="1814740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dirty="0"/>
          </a:p>
        </p:txBody>
      </p:sp>
      <p:sp>
        <p:nvSpPr>
          <p:cNvPr id="4" name="灯片编号占位符 3"/>
          <p:cNvSpPr>
            <a:spLocks noGrp="1"/>
          </p:cNvSpPr>
          <p:nvPr>
            <p:ph type="sldNum" sz="quarter" idx="10"/>
          </p:nvPr>
        </p:nvSpPr>
        <p:spPr/>
        <p:txBody>
          <a:bodyPr/>
          <a:lstStyle/>
          <a:p>
            <a:fld id="{6138D247-7245-4E89-ABFF-FE914D202D35}" type="slidenum">
              <a:rPr lang="zh-CN" altLang="en-US" smtClean="0"/>
              <a:t>1</a:t>
            </a:fld>
            <a:endParaRPr lang="zh-CN" altLang="en-US"/>
          </a:p>
        </p:txBody>
      </p:sp>
    </p:spTree>
    <p:extLst>
      <p:ext uri="{BB962C8B-B14F-4D97-AF65-F5344CB8AC3E}">
        <p14:creationId xmlns:p14="http://schemas.microsoft.com/office/powerpoint/2010/main" val="4232134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组合 13"/>
          <p:cNvGrpSpPr/>
          <p:nvPr userDrawn="1"/>
        </p:nvGrpSpPr>
        <p:grpSpPr>
          <a:xfrm>
            <a:off x="195872" y="5053131"/>
            <a:ext cx="5146148" cy="807317"/>
            <a:chOff x="12666304" y="9218286"/>
            <a:chExt cx="11479713" cy="1800914"/>
          </a:xfrm>
        </p:grpSpPr>
        <p:sp>
          <p:nvSpPr>
            <p:cNvPr id="15"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9"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8"/>
            <p:cNvGrpSpPr/>
            <p:nvPr/>
          </p:nvGrpSpPr>
          <p:grpSpPr>
            <a:xfrm>
              <a:off x="20411556" y="9665676"/>
              <a:ext cx="905522" cy="906114"/>
              <a:chOff x="2524463" y="4766967"/>
              <a:chExt cx="618725" cy="618888"/>
            </a:xfrm>
            <a:solidFill>
              <a:schemeClr val="bg1"/>
            </a:solidFill>
          </p:grpSpPr>
          <p:sp>
            <p:nvSpPr>
              <p:cNvPr id="39"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3"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4"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21"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a:extLst/>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2" name="Group 67"/>
            <p:cNvGrpSpPr/>
            <p:nvPr/>
          </p:nvGrpSpPr>
          <p:grpSpPr>
            <a:xfrm>
              <a:off x="15607551" y="9704047"/>
              <a:ext cx="789822" cy="829308"/>
              <a:chOff x="6550342" y="10834538"/>
              <a:chExt cx="593638" cy="623070"/>
            </a:xfrm>
            <a:solidFill>
              <a:srgbClr val="FFFFFF"/>
            </a:solidFill>
          </p:grpSpPr>
          <p:sp>
            <p:nvSpPr>
              <p:cNvPr id="30"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7"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3" name="Group 77"/>
            <p:cNvGrpSpPr/>
            <p:nvPr/>
          </p:nvGrpSpPr>
          <p:grpSpPr>
            <a:xfrm>
              <a:off x="17960356" y="9740260"/>
              <a:ext cx="845450" cy="756950"/>
              <a:chOff x="13222514" y="10847085"/>
              <a:chExt cx="635447" cy="568706"/>
            </a:xfrm>
            <a:solidFill>
              <a:srgbClr val="FFFFFF"/>
            </a:solidFill>
          </p:grpSpPr>
          <p:sp>
            <p:nvSpPr>
              <p:cNvPr id="27"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4" name="Group 81"/>
            <p:cNvGrpSpPr/>
            <p:nvPr/>
          </p:nvGrpSpPr>
          <p:grpSpPr>
            <a:xfrm>
              <a:off x="22833930" y="9704084"/>
              <a:ext cx="823198" cy="829298"/>
              <a:chOff x="15935700" y="10788544"/>
              <a:chExt cx="618722" cy="623064"/>
            </a:xfrm>
            <a:solidFill>
              <a:srgbClr val="FFFFFF"/>
            </a:solidFill>
          </p:grpSpPr>
          <p:sp>
            <p:nvSpPr>
              <p:cNvPr id="25"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2" name="日期占位符 1"/>
          <p:cNvSpPr>
            <a:spLocks noGrp="1"/>
          </p:cNvSpPr>
          <p:nvPr>
            <p:ph type="dt" sz="half" idx="10"/>
          </p:nvPr>
        </p:nvSpPr>
        <p:spPr/>
        <p:txBody>
          <a:bodyPr/>
          <a:lstStyle/>
          <a:p>
            <a:endParaRPr lang="zh-CN" altLang="en-US"/>
          </a:p>
        </p:txBody>
      </p:sp>
      <p:sp>
        <p:nvSpPr>
          <p:cNvPr id="3"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a:p>
        </p:txBody>
      </p:sp>
      <p:sp>
        <p:nvSpPr>
          <p:cNvPr id="4" name="矩形 3"/>
          <p:cNvSpPr/>
          <p:nvPr userDrawn="1"/>
        </p:nvSpPr>
        <p:spPr>
          <a:xfrm>
            <a:off x="0" y="-1"/>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975845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五边形 1"/>
          <p:cNvSpPr/>
          <p:nvPr userDrawn="1"/>
        </p:nvSpPr>
        <p:spPr>
          <a:xfrm>
            <a:off x="0" y="0"/>
            <a:ext cx="3867807" cy="6858000"/>
          </a:xfrm>
          <a:prstGeom prst="homePlate">
            <a:avLst>
              <a:gd name="adj" fmla="val 17328"/>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800" b="1" spc="300" dirty="0" smtClean="0">
                <a:latin typeface="+mj-ea"/>
                <a:ea typeface="+mj-ea"/>
              </a:rPr>
              <a:t>目 录</a:t>
            </a:r>
            <a:endParaRPr lang="en-US" altLang="zh-CN" sz="4800" b="1" spc="300" dirty="0" smtClean="0">
              <a:latin typeface="+mj-ea"/>
              <a:ea typeface="+mj-ea"/>
            </a:endParaRPr>
          </a:p>
          <a:p>
            <a:pPr algn="ctr">
              <a:lnSpc>
                <a:spcPct val="150000"/>
              </a:lnSpc>
            </a:pPr>
            <a:r>
              <a:rPr lang="en-US" altLang="zh-CN" sz="4800" b="1" spc="300" dirty="0" smtClean="0">
                <a:ea typeface="+mj-ea"/>
              </a:rPr>
              <a:t>Content</a:t>
            </a:r>
            <a:endParaRPr lang="zh-CN" altLang="en-US" sz="4800" b="1" spc="300" dirty="0">
              <a:ea typeface="+mj-ea"/>
            </a:endParaRPr>
          </a:p>
        </p:txBody>
      </p:sp>
      <p:sp>
        <p:nvSpPr>
          <p:cNvPr id="3" name="日期占位符 2"/>
          <p:cNvSpPr>
            <a:spLocks noGrp="1"/>
          </p:cNvSpPr>
          <p:nvPr>
            <p:ph type="dt" sz="half" idx="10"/>
          </p:nvPr>
        </p:nvSpPr>
        <p:spPr/>
        <p:txBody>
          <a:bodyPr/>
          <a:lstStyle/>
          <a:p>
            <a:endParaRPr lang="zh-CN" altLang="en-US"/>
          </a:p>
        </p:txBody>
      </p:sp>
      <p:sp>
        <p:nvSpPr>
          <p:cNvPr id="4" name="灯片编号占位符 3"/>
          <p:cNvSpPr>
            <a:spLocks noGrp="1"/>
          </p:cNvSpPr>
          <p:nvPr>
            <p:ph type="sldNum" sz="quarter" idx="11"/>
          </p:nvPr>
        </p:nvSpPr>
        <p:spPr>
          <a:xfrm>
            <a:off x="9273101"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dirty="0"/>
          </a:p>
        </p:txBody>
      </p:sp>
    </p:spTree>
    <p:extLst>
      <p:ext uri="{BB962C8B-B14F-4D97-AF65-F5344CB8AC3E}">
        <p14:creationId xmlns:p14="http://schemas.microsoft.com/office/powerpoint/2010/main" val="42364010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796" y="798"/>
          <a:ext cx="793" cy="793"/>
        </p:xfrm>
        <a:graphic>
          <a:graphicData uri="http://schemas.openxmlformats.org/presentationml/2006/ole">
            <mc:AlternateContent xmlns:mc="http://schemas.openxmlformats.org/markup-compatibility/2006">
              <mc:Choice xmlns:v="urn:schemas-microsoft-com:vml" Requires="v">
                <p:oleObj spid="_x0000_s2125" name="think-cell Slide" r:id="rId4" imgW="480" imgH="479" progId="TCLayout.ActiveDocument.1">
                  <p:embed/>
                </p:oleObj>
              </mc:Choice>
              <mc:Fallback>
                <p:oleObj name="think-cell Slide" r:id="rId4" imgW="480" imgH="479" progId="TCLayout.ActiveDocument.1">
                  <p:embed/>
                  <p:pic>
                    <p:nvPicPr>
                      <p:cNvPr id="3" name="Object 2" hidden="1"/>
                      <p:cNvPicPr/>
                      <p:nvPr/>
                    </p:nvPicPr>
                    <p:blipFill>
                      <a:blip r:embed="rId5"/>
                      <a:stretch>
                        <a:fillRect/>
                      </a:stretch>
                    </p:blipFill>
                    <p:spPr>
                      <a:xfrm>
                        <a:off x="796" y="798"/>
                        <a:ext cx="793" cy="793"/>
                      </a:xfrm>
                      <a:prstGeom prst="rect">
                        <a:avLst/>
                      </a:prstGeom>
                    </p:spPr>
                  </p:pic>
                </p:oleObj>
              </mc:Fallback>
            </mc:AlternateContent>
          </a:graphicData>
        </a:graphic>
      </p:graphicFrame>
      <p:sp>
        <p:nvSpPr>
          <p:cNvPr id="8" name="矩形 7"/>
          <p:cNvSpPr/>
          <p:nvPr userDrawn="1"/>
        </p:nvSpPr>
        <p:spPr>
          <a:xfrm>
            <a:off x="0" y="185738"/>
            <a:ext cx="481263" cy="603534"/>
          </a:xfrm>
          <a:prstGeom prst="rect">
            <a:avLst/>
          </a:prstGeom>
          <a:solidFill>
            <a:srgbClr val="B7C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endParaRPr lang="zh-CN" altLang="en-US"/>
          </a:p>
        </p:txBody>
      </p:sp>
      <p:sp>
        <p:nvSpPr>
          <p:cNvPr id="7" name="灯片编号占位符 2"/>
          <p:cNvSpPr>
            <a:spLocks noGrp="1"/>
          </p:cNvSpPr>
          <p:nvPr>
            <p:ph type="sldNum" sz="quarter" idx="11"/>
          </p:nvPr>
        </p:nvSpPr>
        <p:spPr>
          <a:xfrm>
            <a:off x="9263770" y="6356350"/>
            <a:ext cx="2743200" cy="365125"/>
          </a:xfrm>
          <a:prstGeom prst="rect">
            <a:avLst/>
          </a:prstGeom>
        </p:spPr>
        <p:txBody>
          <a:bodyPr/>
          <a:lstStyle>
            <a:lvl1pPr algn="r">
              <a:defRPr/>
            </a:lvl1pPr>
          </a:lstStyle>
          <a:p>
            <a:fld id="{2F864A25-9965-4F61-8E8F-250006C6D194}" type="slidenum">
              <a:rPr lang="zh-CN" altLang="en-US" smtClean="0"/>
              <a:pPr/>
              <a:t>‹#›</a:t>
            </a:fld>
            <a:endParaRPr lang="zh-CN" altLang="en-US"/>
          </a:p>
        </p:txBody>
      </p:sp>
    </p:spTree>
    <p:extLst>
      <p:ext uri="{BB962C8B-B14F-4D97-AF65-F5344CB8AC3E}">
        <p14:creationId xmlns:p14="http://schemas.microsoft.com/office/powerpoint/2010/main" val="890670655"/>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49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endParaRPr lang="zh-CN" altLang="en-US" dirty="0"/>
          </a:p>
        </p:txBody>
      </p:sp>
      <p:sp>
        <p:nvSpPr>
          <p:cNvPr id="10" name="灯片编号占位符 3"/>
          <p:cNvSpPr>
            <a:spLocks noGrp="1"/>
          </p:cNvSpPr>
          <p:nvPr>
            <p:ph type="sldNum" sz="quarter" idx="11"/>
          </p:nvPr>
        </p:nvSpPr>
        <p:spPr>
          <a:xfrm>
            <a:off x="9273101" y="6356350"/>
            <a:ext cx="2743200" cy="365125"/>
          </a:xfrm>
          <a:prstGeom prst="rect">
            <a:avLst/>
          </a:prstGeom>
        </p:spPr>
        <p:txBody>
          <a:bodyPr/>
          <a:lstStyle/>
          <a:p>
            <a:fld id="{2F864A25-9965-4F61-8E8F-250006C6D194}" type="slidenum">
              <a:rPr lang="zh-CN" altLang="en-US" smtClean="0"/>
              <a:t>‹#›</a:t>
            </a:fld>
            <a:endParaRPr lang="zh-CN" altLang="en-US"/>
          </a:p>
        </p:txBody>
      </p:sp>
      <p:grpSp>
        <p:nvGrpSpPr>
          <p:cNvPr id="12" name="组合 11"/>
          <p:cNvGrpSpPr/>
          <p:nvPr userDrawn="1"/>
        </p:nvGrpSpPr>
        <p:grpSpPr>
          <a:xfrm>
            <a:off x="195872" y="5053131"/>
            <a:ext cx="5146148" cy="807317"/>
            <a:chOff x="12666304" y="9218286"/>
            <a:chExt cx="11479713" cy="1800914"/>
          </a:xfrm>
        </p:grpSpPr>
        <p:sp>
          <p:nvSpPr>
            <p:cNvPr id="13" name="Oval 29"/>
            <p:cNvSpPr/>
            <p:nvPr/>
          </p:nvSpPr>
          <p:spPr>
            <a:xfrm>
              <a:off x="12666304" y="9218286"/>
              <a:ext cx="1800913" cy="180091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1"/>
            <p:cNvSpPr/>
            <p:nvPr/>
          </p:nvSpPr>
          <p:spPr>
            <a:xfrm>
              <a:off x="15086005" y="9218286"/>
              <a:ext cx="1800913" cy="180091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42"/>
            <p:cNvSpPr/>
            <p:nvPr/>
          </p:nvSpPr>
          <p:spPr>
            <a:xfrm>
              <a:off x="17505705" y="9218286"/>
              <a:ext cx="1800913" cy="1800914"/>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45"/>
            <p:cNvSpPr/>
            <p:nvPr/>
          </p:nvSpPr>
          <p:spPr>
            <a:xfrm>
              <a:off x="19925403" y="9218286"/>
              <a:ext cx="1800913" cy="180091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17" name="Oval 46"/>
            <p:cNvSpPr/>
            <p:nvPr/>
          </p:nvSpPr>
          <p:spPr>
            <a:xfrm>
              <a:off x="22345104" y="9218286"/>
              <a:ext cx="1800913" cy="1800914"/>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531" tIns="22776" rIns="45531" bIns="22776" rtlCol="0" anchor="ctr"/>
            <a:lstStyle/>
            <a:p>
              <a:pPr algn="ctr"/>
              <a:endParaRPr lang="en-US" sz="90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8"/>
            <p:cNvGrpSpPr/>
            <p:nvPr/>
          </p:nvGrpSpPr>
          <p:grpSpPr>
            <a:xfrm>
              <a:off x="20411556" y="9665676"/>
              <a:ext cx="905522" cy="906114"/>
              <a:chOff x="2524463" y="4766967"/>
              <a:chExt cx="618725" cy="618888"/>
            </a:xfrm>
            <a:solidFill>
              <a:schemeClr val="bg1"/>
            </a:solidFill>
          </p:grpSpPr>
          <p:sp>
            <p:nvSpPr>
              <p:cNvPr id="37" name="Freeform 67"/>
              <p:cNvSpPr>
                <a:spLocks noChangeArrowheads="1"/>
              </p:cNvSpPr>
              <p:nvPr/>
            </p:nvSpPr>
            <p:spPr bwMode="auto">
              <a:xfrm>
                <a:off x="2704225" y="4779511"/>
                <a:ext cx="117056" cy="117086"/>
              </a:xfrm>
              <a:custGeom>
                <a:avLst/>
                <a:gdLst>
                  <a:gd name="T0" fmla="*/ 0 w 123"/>
                  <a:gd name="T1" fmla="*/ 122 h 123"/>
                  <a:gd name="T2" fmla="*/ 0 w 123"/>
                  <a:gd name="T3" fmla="*/ 122 h 123"/>
                  <a:gd name="T4" fmla="*/ 122 w 123"/>
                  <a:gd name="T5" fmla="*/ 122 h 123"/>
                  <a:gd name="T6" fmla="*/ 122 w 123"/>
                  <a:gd name="T7" fmla="*/ 0 h 123"/>
                  <a:gd name="T8" fmla="*/ 0 w 123"/>
                  <a:gd name="T9" fmla="*/ 122 h 123"/>
                </a:gdLst>
                <a:ahLst/>
                <a:cxnLst>
                  <a:cxn ang="0">
                    <a:pos x="T0" y="T1"/>
                  </a:cxn>
                  <a:cxn ang="0">
                    <a:pos x="T2" y="T3"/>
                  </a:cxn>
                  <a:cxn ang="0">
                    <a:pos x="T4" y="T5"/>
                  </a:cxn>
                  <a:cxn ang="0">
                    <a:pos x="T6" y="T7"/>
                  </a:cxn>
                  <a:cxn ang="0">
                    <a:pos x="T8" y="T9"/>
                  </a:cxn>
                </a:cxnLst>
                <a:rect l="0" t="0" r="r" b="b"/>
                <a:pathLst>
                  <a:path w="123" h="123">
                    <a:moveTo>
                      <a:pt x="0" y="122"/>
                    </a:moveTo>
                    <a:lnTo>
                      <a:pt x="0" y="122"/>
                    </a:lnTo>
                    <a:cubicBezTo>
                      <a:pt x="122" y="122"/>
                      <a:pt x="122" y="122"/>
                      <a:pt x="122" y="122"/>
                    </a:cubicBezTo>
                    <a:cubicBezTo>
                      <a:pt x="122" y="0"/>
                      <a:pt x="122" y="0"/>
                      <a:pt x="122" y="0"/>
                    </a:cubicBezTo>
                    <a:cubicBezTo>
                      <a:pt x="68" y="0"/>
                      <a:pt x="26" y="54"/>
                      <a:pt x="0" y="12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Freeform 68"/>
              <p:cNvSpPr>
                <a:spLocks noChangeArrowheads="1"/>
              </p:cNvSpPr>
              <p:nvPr/>
            </p:nvSpPr>
            <p:spPr bwMode="auto">
              <a:xfrm>
                <a:off x="2666603" y="4934235"/>
                <a:ext cx="154681" cy="129630"/>
              </a:xfrm>
              <a:custGeom>
                <a:avLst/>
                <a:gdLst>
                  <a:gd name="T0" fmla="*/ 163 w 164"/>
                  <a:gd name="T1" fmla="*/ 136 h 137"/>
                  <a:gd name="T2" fmla="*/ 163 w 164"/>
                  <a:gd name="T3" fmla="*/ 136 h 137"/>
                  <a:gd name="T4" fmla="*/ 163 w 164"/>
                  <a:gd name="T5" fmla="*/ 0 h 137"/>
                  <a:gd name="T6" fmla="*/ 27 w 164"/>
                  <a:gd name="T7" fmla="*/ 0 h 137"/>
                  <a:gd name="T8" fmla="*/ 0 w 164"/>
                  <a:gd name="T9" fmla="*/ 136 h 137"/>
                  <a:gd name="T10" fmla="*/ 163 w 164"/>
                  <a:gd name="T11" fmla="*/ 136 h 137"/>
                </a:gdLst>
                <a:ahLst/>
                <a:cxnLst>
                  <a:cxn ang="0">
                    <a:pos x="T0" y="T1"/>
                  </a:cxn>
                  <a:cxn ang="0">
                    <a:pos x="T2" y="T3"/>
                  </a:cxn>
                  <a:cxn ang="0">
                    <a:pos x="T4" y="T5"/>
                  </a:cxn>
                  <a:cxn ang="0">
                    <a:pos x="T6" y="T7"/>
                  </a:cxn>
                  <a:cxn ang="0">
                    <a:pos x="T8" y="T9"/>
                  </a:cxn>
                  <a:cxn ang="0">
                    <a:pos x="T10" y="T11"/>
                  </a:cxn>
                </a:cxnLst>
                <a:rect l="0" t="0" r="r" b="b"/>
                <a:pathLst>
                  <a:path w="164" h="137">
                    <a:moveTo>
                      <a:pt x="163" y="136"/>
                    </a:moveTo>
                    <a:lnTo>
                      <a:pt x="163" y="136"/>
                    </a:lnTo>
                    <a:cubicBezTo>
                      <a:pt x="163" y="0"/>
                      <a:pt x="163" y="0"/>
                      <a:pt x="163" y="0"/>
                    </a:cubicBezTo>
                    <a:cubicBezTo>
                      <a:pt x="27" y="0"/>
                      <a:pt x="27" y="0"/>
                      <a:pt x="27" y="0"/>
                    </a:cubicBezTo>
                    <a:cubicBezTo>
                      <a:pt x="13" y="40"/>
                      <a:pt x="0" y="82"/>
                      <a:pt x="0" y="136"/>
                    </a:cubicBezTo>
                    <a:lnTo>
                      <a:pt x="163"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9" name="Freeform 69"/>
              <p:cNvSpPr>
                <a:spLocks noChangeArrowheads="1"/>
              </p:cNvSpPr>
              <p:nvPr/>
            </p:nvSpPr>
            <p:spPr bwMode="auto">
              <a:xfrm>
                <a:off x="2850546" y="4779511"/>
                <a:ext cx="117056" cy="117086"/>
              </a:xfrm>
              <a:custGeom>
                <a:avLst/>
                <a:gdLst>
                  <a:gd name="T0" fmla="*/ 0 w 122"/>
                  <a:gd name="T1" fmla="*/ 0 h 123"/>
                  <a:gd name="T2" fmla="*/ 0 w 122"/>
                  <a:gd name="T3" fmla="*/ 0 h 123"/>
                  <a:gd name="T4" fmla="*/ 0 w 122"/>
                  <a:gd name="T5" fmla="*/ 122 h 123"/>
                  <a:gd name="T6" fmla="*/ 121 w 122"/>
                  <a:gd name="T7" fmla="*/ 122 h 123"/>
                  <a:gd name="T8" fmla="*/ 0 w 122"/>
                  <a:gd name="T9" fmla="*/ 0 h 123"/>
                </a:gdLst>
                <a:ahLst/>
                <a:cxnLst>
                  <a:cxn ang="0">
                    <a:pos x="T0" y="T1"/>
                  </a:cxn>
                  <a:cxn ang="0">
                    <a:pos x="T2" y="T3"/>
                  </a:cxn>
                  <a:cxn ang="0">
                    <a:pos x="T4" y="T5"/>
                  </a:cxn>
                  <a:cxn ang="0">
                    <a:pos x="T6" y="T7"/>
                  </a:cxn>
                  <a:cxn ang="0">
                    <a:pos x="T8" y="T9"/>
                  </a:cxn>
                </a:cxnLst>
                <a:rect l="0" t="0" r="r" b="b"/>
                <a:pathLst>
                  <a:path w="122" h="123">
                    <a:moveTo>
                      <a:pt x="0" y="0"/>
                    </a:moveTo>
                    <a:lnTo>
                      <a:pt x="0" y="0"/>
                    </a:lnTo>
                    <a:cubicBezTo>
                      <a:pt x="0" y="122"/>
                      <a:pt x="0" y="122"/>
                      <a:pt x="0" y="122"/>
                    </a:cubicBezTo>
                    <a:cubicBezTo>
                      <a:pt x="121" y="122"/>
                      <a:pt x="121" y="122"/>
                      <a:pt x="121" y="122"/>
                    </a:cubicBezTo>
                    <a:cubicBezTo>
                      <a:pt x="95" y="54"/>
                      <a:pt x="41" y="0"/>
                      <a:pt x="0"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0" name="Freeform 70"/>
              <p:cNvSpPr>
                <a:spLocks noChangeArrowheads="1"/>
              </p:cNvSpPr>
              <p:nvPr/>
            </p:nvSpPr>
            <p:spPr bwMode="auto">
              <a:xfrm>
                <a:off x="2524463" y="5088955"/>
                <a:ext cx="142140" cy="142175"/>
              </a:xfrm>
              <a:custGeom>
                <a:avLst/>
                <a:gdLst>
                  <a:gd name="T0" fmla="*/ 122 w 151"/>
                  <a:gd name="T1" fmla="*/ 0 h 150"/>
                  <a:gd name="T2" fmla="*/ 122 w 151"/>
                  <a:gd name="T3" fmla="*/ 0 h 150"/>
                  <a:gd name="T4" fmla="*/ 0 w 151"/>
                  <a:gd name="T5" fmla="*/ 0 h 150"/>
                  <a:gd name="T6" fmla="*/ 42 w 151"/>
                  <a:gd name="T7" fmla="*/ 149 h 150"/>
                  <a:gd name="T8" fmla="*/ 42 w 151"/>
                  <a:gd name="T9" fmla="*/ 149 h 150"/>
                  <a:gd name="T10" fmla="*/ 150 w 151"/>
                  <a:gd name="T11" fmla="*/ 149 h 150"/>
                  <a:gd name="T12" fmla="*/ 122 w 151"/>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1" h="150">
                    <a:moveTo>
                      <a:pt x="122" y="0"/>
                    </a:moveTo>
                    <a:lnTo>
                      <a:pt x="122" y="0"/>
                    </a:lnTo>
                    <a:cubicBezTo>
                      <a:pt x="0" y="0"/>
                      <a:pt x="0" y="0"/>
                      <a:pt x="0" y="0"/>
                    </a:cubicBezTo>
                    <a:cubicBezTo>
                      <a:pt x="0" y="54"/>
                      <a:pt x="14" y="109"/>
                      <a:pt x="42" y="149"/>
                    </a:cubicBezTo>
                    <a:lnTo>
                      <a:pt x="42" y="149"/>
                    </a:lnTo>
                    <a:cubicBezTo>
                      <a:pt x="150" y="149"/>
                      <a:pt x="150" y="149"/>
                      <a:pt x="150" y="149"/>
                    </a:cubicBezTo>
                    <a:cubicBezTo>
                      <a:pt x="136" y="109"/>
                      <a:pt x="122" y="54"/>
                      <a:pt x="122"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Freeform 71"/>
              <p:cNvSpPr>
                <a:spLocks noChangeArrowheads="1"/>
              </p:cNvSpPr>
              <p:nvPr/>
            </p:nvSpPr>
            <p:spPr bwMode="auto">
              <a:xfrm>
                <a:off x="3001048" y="5088955"/>
                <a:ext cx="142140" cy="142175"/>
              </a:xfrm>
              <a:custGeom>
                <a:avLst/>
                <a:gdLst>
                  <a:gd name="T0" fmla="*/ 14 w 150"/>
                  <a:gd name="T1" fmla="*/ 0 h 150"/>
                  <a:gd name="T2" fmla="*/ 14 w 150"/>
                  <a:gd name="T3" fmla="*/ 0 h 150"/>
                  <a:gd name="T4" fmla="*/ 0 w 150"/>
                  <a:gd name="T5" fmla="*/ 149 h 150"/>
                  <a:gd name="T6" fmla="*/ 95 w 150"/>
                  <a:gd name="T7" fmla="*/ 149 h 150"/>
                  <a:gd name="T8" fmla="*/ 109 w 150"/>
                  <a:gd name="T9" fmla="*/ 149 h 150"/>
                  <a:gd name="T10" fmla="*/ 149 w 150"/>
                  <a:gd name="T11" fmla="*/ 0 h 150"/>
                  <a:gd name="T12" fmla="*/ 14 w 150"/>
                  <a:gd name="T13" fmla="*/ 0 h 150"/>
                </a:gdLst>
                <a:ahLst/>
                <a:cxnLst>
                  <a:cxn ang="0">
                    <a:pos x="T0" y="T1"/>
                  </a:cxn>
                  <a:cxn ang="0">
                    <a:pos x="T2" y="T3"/>
                  </a:cxn>
                  <a:cxn ang="0">
                    <a:pos x="T4" y="T5"/>
                  </a:cxn>
                  <a:cxn ang="0">
                    <a:pos x="T6" y="T7"/>
                  </a:cxn>
                  <a:cxn ang="0">
                    <a:pos x="T8" y="T9"/>
                  </a:cxn>
                  <a:cxn ang="0">
                    <a:pos x="T10" y="T11"/>
                  </a:cxn>
                  <a:cxn ang="0">
                    <a:pos x="T12" y="T13"/>
                  </a:cxn>
                </a:cxnLst>
                <a:rect l="0" t="0" r="r" b="b"/>
                <a:pathLst>
                  <a:path w="150" h="150">
                    <a:moveTo>
                      <a:pt x="14" y="0"/>
                    </a:moveTo>
                    <a:lnTo>
                      <a:pt x="14" y="0"/>
                    </a:lnTo>
                    <a:cubicBezTo>
                      <a:pt x="14" y="54"/>
                      <a:pt x="0" y="109"/>
                      <a:pt x="0" y="149"/>
                    </a:cubicBezTo>
                    <a:cubicBezTo>
                      <a:pt x="95" y="149"/>
                      <a:pt x="95" y="149"/>
                      <a:pt x="95" y="149"/>
                    </a:cubicBezTo>
                    <a:lnTo>
                      <a:pt x="109" y="149"/>
                    </a:lnTo>
                    <a:cubicBezTo>
                      <a:pt x="122" y="109"/>
                      <a:pt x="149" y="54"/>
                      <a:pt x="149" y="0"/>
                    </a:cubicBezTo>
                    <a:lnTo>
                      <a:pt x="14"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2" name="Freeform 72"/>
              <p:cNvSpPr>
                <a:spLocks noChangeArrowheads="1"/>
              </p:cNvSpPr>
              <p:nvPr/>
            </p:nvSpPr>
            <p:spPr bwMode="auto">
              <a:xfrm>
                <a:off x="2666603" y="5088955"/>
                <a:ext cx="154681" cy="142175"/>
              </a:xfrm>
              <a:custGeom>
                <a:avLst/>
                <a:gdLst>
                  <a:gd name="T0" fmla="*/ 163 w 164"/>
                  <a:gd name="T1" fmla="*/ 0 h 150"/>
                  <a:gd name="T2" fmla="*/ 163 w 164"/>
                  <a:gd name="T3" fmla="*/ 0 h 150"/>
                  <a:gd name="T4" fmla="*/ 0 w 164"/>
                  <a:gd name="T5" fmla="*/ 0 h 150"/>
                  <a:gd name="T6" fmla="*/ 27 w 164"/>
                  <a:gd name="T7" fmla="*/ 149 h 150"/>
                  <a:gd name="T8" fmla="*/ 163 w 164"/>
                  <a:gd name="T9" fmla="*/ 149 h 150"/>
                  <a:gd name="T10" fmla="*/ 163 w 164"/>
                  <a:gd name="T11" fmla="*/ 0 h 150"/>
                </a:gdLst>
                <a:ahLst/>
                <a:cxnLst>
                  <a:cxn ang="0">
                    <a:pos x="T0" y="T1"/>
                  </a:cxn>
                  <a:cxn ang="0">
                    <a:pos x="T2" y="T3"/>
                  </a:cxn>
                  <a:cxn ang="0">
                    <a:pos x="T4" y="T5"/>
                  </a:cxn>
                  <a:cxn ang="0">
                    <a:pos x="T6" y="T7"/>
                  </a:cxn>
                  <a:cxn ang="0">
                    <a:pos x="T8" y="T9"/>
                  </a:cxn>
                  <a:cxn ang="0">
                    <a:pos x="T10" y="T11"/>
                  </a:cxn>
                </a:cxnLst>
                <a:rect l="0" t="0" r="r" b="b"/>
                <a:pathLst>
                  <a:path w="164" h="150">
                    <a:moveTo>
                      <a:pt x="163" y="0"/>
                    </a:moveTo>
                    <a:lnTo>
                      <a:pt x="163" y="0"/>
                    </a:lnTo>
                    <a:cubicBezTo>
                      <a:pt x="0" y="0"/>
                      <a:pt x="0" y="0"/>
                      <a:pt x="0" y="0"/>
                    </a:cubicBezTo>
                    <a:cubicBezTo>
                      <a:pt x="0" y="54"/>
                      <a:pt x="13" y="109"/>
                      <a:pt x="27" y="149"/>
                    </a:cubicBezTo>
                    <a:cubicBezTo>
                      <a:pt x="163" y="149"/>
                      <a:pt x="163" y="149"/>
                      <a:pt x="163" y="149"/>
                    </a:cubicBezTo>
                    <a:lnTo>
                      <a:pt x="163"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3" name="Freeform 73"/>
              <p:cNvSpPr>
                <a:spLocks noChangeArrowheads="1"/>
              </p:cNvSpPr>
              <p:nvPr/>
            </p:nvSpPr>
            <p:spPr bwMode="auto">
              <a:xfrm>
                <a:off x="2524463" y="4921688"/>
                <a:ext cx="142140" cy="142175"/>
              </a:xfrm>
              <a:custGeom>
                <a:avLst/>
                <a:gdLst>
                  <a:gd name="T0" fmla="*/ 122 w 151"/>
                  <a:gd name="T1" fmla="*/ 150 h 151"/>
                  <a:gd name="T2" fmla="*/ 122 w 151"/>
                  <a:gd name="T3" fmla="*/ 150 h 151"/>
                  <a:gd name="T4" fmla="*/ 150 w 151"/>
                  <a:gd name="T5" fmla="*/ 14 h 151"/>
                  <a:gd name="T6" fmla="*/ 42 w 151"/>
                  <a:gd name="T7" fmla="*/ 14 h 151"/>
                  <a:gd name="T8" fmla="*/ 42 w 151"/>
                  <a:gd name="T9" fmla="*/ 0 h 151"/>
                  <a:gd name="T10" fmla="*/ 0 w 151"/>
                  <a:gd name="T11" fmla="*/ 150 h 151"/>
                  <a:gd name="T12" fmla="*/ 122 w 151"/>
                  <a:gd name="T13" fmla="*/ 15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22" y="150"/>
                    </a:moveTo>
                    <a:lnTo>
                      <a:pt x="122" y="150"/>
                    </a:lnTo>
                    <a:cubicBezTo>
                      <a:pt x="122" y="96"/>
                      <a:pt x="136" y="54"/>
                      <a:pt x="150" y="14"/>
                    </a:cubicBezTo>
                    <a:cubicBezTo>
                      <a:pt x="42" y="14"/>
                      <a:pt x="42" y="14"/>
                      <a:pt x="42" y="14"/>
                    </a:cubicBezTo>
                    <a:lnTo>
                      <a:pt x="42" y="0"/>
                    </a:lnTo>
                    <a:cubicBezTo>
                      <a:pt x="14" y="54"/>
                      <a:pt x="0" y="96"/>
                      <a:pt x="0" y="150"/>
                    </a:cubicBezTo>
                    <a:lnTo>
                      <a:pt x="122" y="15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4" name="Freeform 74"/>
              <p:cNvSpPr>
                <a:spLocks noChangeArrowheads="1"/>
              </p:cNvSpPr>
              <p:nvPr/>
            </p:nvSpPr>
            <p:spPr bwMode="auto">
              <a:xfrm>
                <a:off x="2850547" y="4934235"/>
                <a:ext cx="142140" cy="129630"/>
              </a:xfrm>
              <a:custGeom>
                <a:avLst/>
                <a:gdLst>
                  <a:gd name="T0" fmla="*/ 149 w 150"/>
                  <a:gd name="T1" fmla="*/ 136 h 137"/>
                  <a:gd name="T2" fmla="*/ 149 w 150"/>
                  <a:gd name="T3" fmla="*/ 136 h 137"/>
                  <a:gd name="T4" fmla="*/ 121 w 150"/>
                  <a:gd name="T5" fmla="*/ 0 h 137"/>
                  <a:gd name="T6" fmla="*/ 0 w 150"/>
                  <a:gd name="T7" fmla="*/ 0 h 137"/>
                  <a:gd name="T8" fmla="*/ 0 w 150"/>
                  <a:gd name="T9" fmla="*/ 136 h 137"/>
                  <a:gd name="T10" fmla="*/ 149 w 150"/>
                  <a:gd name="T11" fmla="*/ 136 h 137"/>
                </a:gdLst>
                <a:ahLst/>
                <a:cxnLst>
                  <a:cxn ang="0">
                    <a:pos x="T0" y="T1"/>
                  </a:cxn>
                  <a:cxn ang="0">
                    <a:pos x="T2" y="T3"/>
                  </a:cxn>
                  <a:cxn ang="0">
                    <a:pos x="T4" y="T5"/>
                  </a:cxn>
                  <a:cxn ang="0">
                    <a:pos x="T6" y="T7"/>
                  </a:cxn>
                  <a:cxn ang="0">
                    <a:pos x="T8" y="T9"/>
                  </a:cxn>
                  <a:cxn ang="0">
                    <a:pos x="T10" y="T11"/>
                  </a:cxn>
                </a:cxnLst>
                <a:rect l="0" t="0" r="r" b="b"/>
                <a:pathLst>
                  <a:path w="150" h="137">
                    <a:moveTo>
                      <a:pt x="149" y="136"/>
                    </a:moveTo>
                    <a:lnTo>
                      <a:pt x="149" y="136"/>
                    </a:lnTo>
                    <a:cubicBezTo>
                      <a:pt x="149" y="82"/>
                      <a:pt x="135" y="40"/>
                      <a:pt x="121" y="0"/>
                    </a:cubicBezTo>
                    <a:cubicBezTo>
                      <a:pt x="0" y="0"/>
                      <a:pt x="0" y="0"/>
                      <a:pt x="0" y="0"/>
                    </a:cubicBezTo>
                    <a:cubicBezTo>
                      <a:pt x="0" y="136"/>
                      <a:pt x="0" y="136"/>
                      <a:pt x="0" y="136"/>
                    </a:cubicBezTo>
                    <a:lnTo>
                      <a:pt x="14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5" name="Freeform 75"/>
              <p:cNvSpPr>
                <a:spLocks noChangeArrowheads="1"/>
              </p:cNvSpPr>
              <p:nvPr/>
            </p:nvSpPr>
            <p:spPr bwMode="auto">
              <a:xfrm>
                <a:off x="2574630" y="4766967"/>
                <a:ext cx="183944" cy="129630"/>
              </a:xfrm>
              <a:custGeom>
                <a:avLst/>
                <a:gdLst>
                  <a:gd name="T0" fmla="*/ 109 w 192"/>
                  <a:gd name="T1" fmla="*/ 136 h 137"/>
                  <a:gd name="T2" fmla="*/ 109 w 192"/>
                  <a:gd name="T3" fmla="*/ 136 h 137"/>
                  <a:gd name="T4" fmla="*/ 191 w 192"/>
                  <a:gd name="T5" fmla="*/ 0 h 137"/>
                  <a:gd name="T6" fmla="*/ 0 w 192"/>
                  <a:gd name="T7" fmla="*/ 136 h 137"/>
                  <a:gd name="T8" fmla="*/ 109 w 192"/>
                  <a:gd name="T9" fmla="*/ 136 h 137"/>
                </a:gdLst>
                <a:ahLst/>
                <a:cxnLst>
                  <a:cxn ang="0">
                    <a:pos x="T0" y="T1"/>
                  </a:cxn>
                  <a:cxn ang="0">
                    <a:pos x="T2" y="T3"/>
                  </a:cxn>
                  <a:cxn ang="0">
                    <a:pos x="T4" y="T5"/>
                  </a:cxn>
                  <a:cxn ang="0">
                    <a:pos x="T6" y="T7"/>
                  </a:cxn>
                  <a:cxn ang="0">
                    <a:pos x="T8" y="T9"/>
                  </a:cxn>
                </a:cxnLst>
                <a:rect l="0" t="0" r="r" b="b"/>
                <a:pathLst>
                  <a:path w="192" h="137">
                    <a:moveTo>
                      <a:pt x="109" y="136"/>
                    </a:moveTo>
                    <a:lnTo>
                      <a:pt x="109" y="136"/>
                    </a:lnTo>
                    <a:cubicBezTo>
                      <a:pt x="123" y="82"/>
                      <a:pt x="151" y="28"/>
                      <a:pt x="191" y="0"/>
                    </a:cubicBezTo>
                    <a:cubicBezTo>
                      <a:pt x="109" y="28"/>
                      <a:pt x="42" y="82"/>
                      <a:pt x="0" y="136"/>
                    </a:cubicBezTo>
                    <a:lnTo>
                      <a:pt x="109"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6" name="Freeform 76"/>
              <p:cNvSpPr>
                <a:spLocks noChangeArrowheads="1"/>
              </p:cNvSpPr>
              <p:nvPr/>
            </p:nvSpPr>
            <p:spPr bwMode="auto">
              <a:xfrm>
                <a:off x="2574630" y="5256222"/>
                <a:ext cx="183944" cy="129633"/>
              </a:xfrm>
              <a:custGeom>
                <a:avLst/>
                <a:gdLst>
                  <a:gd name="T0" fmla="*/ 109 w 192"/>
                  <a:gd name="T1" fmla="*/ 0 h 136"/>
                  <a:gd name="T2" fmla="*/ 109 w 192"/>
                  <a:gd name="T3" fmla="*/ 0 h 136"/>
                  <a:gd name="T4" fmla="*/ 0 w 192"/>
                  <a:gd name="T5" fmla="*/ 0 h 136"/>
                  <a:gd name="T6" fmla="*/ 191 w 192"/>
                  <a:gd name="T7" fmla="*/ 135 h 136"/>
                  <a:gd name="T8" fmla="*/ 109 w 192"/>
                  <a:gd name="T9" fmla="*/ 0 h 136"/>
                </a:gdLst>
                <a:ahLst/>
                <a:cxnLst>
                  <a:cxn ang="0">
                    <a:pos x="T0" y="T1"/>
                  </a:cxn>
                  <a:cxn ang="0">
                    <a:pos x="T2" y="T3"/>
                  </a:cxn>
                  <a:cxn ang="0">
                    <a:pos x="T4" y="T5"/>
                  </a:cxn>
                  <a:cxn ang="0">
                    <a:pos x="T6" y="T7"/>
                  </a:cxn>
                  <a:cxn ang="0">
                    <a:pos x="T8" y="T9"/>
                  </a:cxn>
                </a:cxnLst>
                <a:rect l="0" t="0" r="r" b="b"/>
                <a:pathLst>
                  <a:path w="192" h="136">
                    <a:moveTo>
                      <a:pt x="109" y="0"/>
                    </a:moveTo>
                    <a:lnTo>
                      <a:pt x="109" y="0"/>
                    </a:lnTo>
                    <a:cubicBezTo>
                      <a:pt x="0" y="0"/>
                      <a:pt x="0" y="0"/>
                      <a:pt x="0" y="0"/>
                    </a:cubicBezTo>
                    <a:cubicBezTo>
                      <a:pt x="42" y="67"/>
                      <a:pt x="109" y="121"/>
                      <a:pt x="191" y="135"/>
                    </a:cubicBezTo>
                    <a:cubicBezTo>
                      <a:pt x="151" y="109"/>
                      <a:pt x="123" y="67"/>
                      <a:pt x="109"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7" name="Freeform 77"/>
              <p:cNvSpPr>
                <a:spLocks noChangeArrowheads="1"/>
              </p:cNvSpPr>
              <p:nvPr/>
            </p:nvSpPr>
            <p:spPr bwMode="auto">
              <a:xfrm>
                <a:off x="2900713" y="4766967"/>
                <a:ext cx="179762" cy="129630"/>
              </a:xfrm>
              <a:custGeom>
                <a:avLst/>
                <a:gdLst>
                  <a:gd name="T0" fmla="*/ 95 w 191"/>
                  <a:gd name="T1" fmla="*/ 136 h 137"/>
                  <a:gd name="T2" fmla="*/ 95 w 191"/>
                  <a:gd name="T3" fmla="*/ 136 h 137"/>
                  <a:gd name="T4" fmla="*/ 190 w 191"/>
                  <a:gd name="T5" fmla="*/ 136 h 137"/>
                  <a:gd name="T6" fmla="*/ 0 w 191"/>
                  <a:gd name="T7" fmla="*/ 0 h 137"/>
                  <a:gd name="T8" fmla="*/ 95 w 191"/>
                  <a:gd name="T9" fmla="*/ 136 h 137"/>
                </a:gdLst>
                <a:ahLst/>
                <a:cxnLst>
                  <a:cxn ang="0">
                    <a:pos x="T0" y="T1"/>
                  </a:cxn>
                  <a:cxn ang="0">
                    <a:pos x="T2" y="T3"/>
                  </a:cxn>
                  <a:cxn ang="0">
                    <a:pos x="T4" y="T5"/>
                  </a:cxn>
                  <a:cxn ang="0">
                    <a:pos x="T6" y="T7"/>
                  </a:cxn>
                  <a:cxn ang="0">
                    <a:pos x="T8" y="T9"/>
                  </a:cxn>
                </a:cxnLst>
                <a:rect l="0" t="0" r="r" b="b"/>
                <a:pathLst>
                  <a:path w="191" h="137">
                    <a:moveTo>
                      <a:pt x="95" y="136"/>
                    </a:moveTo>
                    <a:lnTo>
                      <a:pt x="95" y="136"/>
                    </a:lnTo>
                    <a:cubicBezTo>
                      <a:pt x="190" y="136"/>
                      <a:pt x="190" y="136"/>
                      <a:pt x="190" y="136"/>
                    </a:cubicBezTo>
                    <a:cubicBezTo>
                      <a:pt x="150" y="82"/>
                      <a:pt x="81" y="28"/>
                      <a:pt x="0" y="0"/>
                    </a:cubicBezTo>
                    <a:cubicBezTo>
                      <a:pt x="41" y="28"/>
                      <a:pt x="67" y="82"/>
                      <a:pt x="95" y="136"/>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8" name="Freeform 78"/>
              <p:cNvSpPr>
                <a:spLocks noChangeArrowheads="1"/>
              </p:cNvSpPr>
              <p:nvPr/>
            </p:nvSpPr>
            <p:spPr bwMode="auto">
              <a:xfrm>
                <a:off x="2900713" y="5256222"/>
                <a:ext cx="179762" cy="129633"/>
              </a:xfrm>
              <a:custGeom>
                <a:avLst/>
                <a:gdLst>
                  <a:gd name="T0" fmla="*/ 95 w 191"/>
                  <a:gd name="T1" fmla="*/ 0 h 136"/>
                  <a:gd name="T2" fmla="*/ 95 w 191"/>
                  <a:gd name="T3" fmla="*/ 0 h 136"/>
                  <a:gd name="T4" fmla="*/ 0 w 191"/>
                  <a:gd name="T5" fmla="*/ 135 h 136"/>
                  <a:gd name="T6" fmla="*/ 190 w 191"/>
                  <a:gd name="T7" fmla="*/ 0 h 136"/>
                  <a:gd name="T8" fmla="*/ 95 w 191"/>
                  <a:gd name="T9" fmla="*/ 0 h 136"/>
                </a:gdLst>
                <a:ahLst/>
                <a:cxnLst>
                  <a:cxn ang="0">
                    <a:pos x="T0" y="T1"/>
                  </a:cxn>
                  <a:cxn ang="0">
                    <a:pos x="T2" y="T3"/>
                  </a:cxn>
                  <a:cxn ang="0">
                    <a:pos x="T4" y="T5"/>
                  </a:cxn>
                  <a:cxn ang="0">
                    <a:pos x="T6" y="T7"/>
                  </a:cxn>
                  <a:cxn ang="0">
                    <a:pos x="T8" y="T9"/>
                  </a:cxn>
                </a:cxnLst>
                <a:rect l="0" t="0" r="r" b="b"/>
                <a:pathLst>
                  <a:path w="191" h="136">
                    <a:moveTo>
                      <a:pt x="95" y="0"/>
                    </a:moveTo>
                    <a:lnTo>
                      <a:pt x="95" y="0"/>
                    </a:lnTo>
                    <a:cubicBezTo>
                      <a:pt x="67" y="67"/>
                      <a:pt x="41" y="109"/>
                      <a:pt x="0" y="135"/>
                    </a:cubicBezTo>
                    <a:cubicBezTo>
                      <a:pt x="81" y="121"/>
                      <a:pt x="150" y="67"/>
                      <a:pt x="190" y="0"/>
                    </a:cubicBezTo>
                    <a:lnTo>
                      <a:pt x="95"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9" name="Freeform 79"/>
              <p:cNvSpPr>
                <a:spLocks noChangeArrowheads="1"/>
              </p:cNvSpPr>
              <p:nvPr/>
            </p:nvSpPr>
            <p:spPr bwMode="auto">
              <a:xfrm>
                <a:off x="3001048" y="4921688"/>
                <a:ext cx="142140" cy="142175"/>
              </a:xfrm>
              <a:custGeom>
                <a:avLst/>
                <a:gdLst>
                  <a:gd name="T0" fmla="*/ 95 w 150"/>
                  <a:gd name="T1" fmla="*/ 14 h 151"/>
                  <a:gd name="T2" fmla="*/ 95 w 150"/>
                  <a:gd name="T3" fmla="*/ 14 h 151"/>
                  <a:gd name="T4" fmla="*/ 0 w 150"/>
                  <a:gd name="T5" fmla="*/ 14 h 151"/>
                  <a:gd name="T6" fmla="*/ 14 w 150"/>
                  <a:gd name="T7" fmla="*/ 150 h 151"/>
                  <a:gd name="T8" fmla="*/ 149 w 150"/>
                  <a:gd name="T9" fmla="*/ 150 h 151"/>
                  <a:gd name="T10" fmla="*/ 109 w 150"/>
                  <a:gd name="T11" fmla="*/ 0 h 151"/>
                  <a:gd name="T12" fmla="*/ 95 w 150"/>
                  <a:gd name="T13" fmla="*/ 14 h 151"/>
                </a:gdLst>
                <a:ahLst/>
                <a:cxnLst>
                  <a:cxn ang="0">
                    <a:pos x="T0" y="T1"/>
                  </a:cxn>
                  <a:cxn ang="0">
                    <a:pos x="T2" y="T3"/>
                  </a:cxn>
                  <a:cxn ang="0">
                    <a:pos x="T4" y="T5"/>
                  </a:cxn>
                  <a:cxn ang="0">
                    <a:pos x="T6" y="T7"/>
                  </a:cxn>
                  <a:cxn ang="0">
                    <a:pos x="T8" y="T9"/>
                  </a:cxn>
                  <a:cxn ang="0">
                    <a:pos x="T10" y="T11"/>
                  </a:cxn>
                  <a:cxn ang="0">
                    <a:pos x="T12" y="T13"/>
                  </a:cxn>
                </a:cxnLst>
                <a:rect l="0" t="0" r="r" b="b"/>
                <a:pathLst>
                  <a:path w="150" h="151">
                    <a:moveTo>
                      <a:pt x="95" y="14"/>
                    </a:moveTo>
                    <a:lnTo>
                      <a:pt x="95" y="14"/>
                    </a:lnTo>
                    <a:cubicBezTo>
                      <a:pt x="0" y="14"/>
                      <a:pt x="0" y="14"/>
                      <a:pt x="0" y="14"/>
                    </a:cubicBezTo>
                    <a:cubicBezTo>
                      <a:pt x="0" y="54"/>
                      <a:pt x="14" y="96"/>
                      <a:pt x="14" y="150"/>
                    </a:cubicBezTo>
                    <a:cubicBezTo>
                      <a:pt x="149" y="150"/>
                      <a:pt x="149" y="150"/>
                      <a:pt x="149" y="150"/>
                    </a:cubicBezTo>
                    <a:cubicBezTo>
                      <a:pt x="149" y="96"/>
                      <a:pt x="122" y="54"/>
                      <a:pt x="109" y="0"/>
                    </a:cubicBezTo>
                    <a:lnTo>
                      <a:pt x="95" y="14"/>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0" name="Freeform 80"/>
              <p:cNvSpPr>
                <a:spLocks noChangeArrowheads="1"/>
              </p:cNvSpPr>
              <p:nvPr/>
            </p:nvSpPr>
            <p:spPr bwMode="auto">
              <a:xfrm>
                <a:off x="2850546" y="5256222"/>
                <a:ext cx="117056" cy="129633"/>
              </a:xfrm>
              <a:custGeom>
                <a:avLst/>
                <a:gdLst>
                  <a:gd name="T0" fmla="*/ 121 w 122"/>
                  <a:gd name="T1" fmla="*/ 0 h 136"/>
                  <a:gd name="T2" fmla="*/ 121 w 122"/>
                  <a:gd name="T3" fmla="*/ 0 h 136"/>
                  <a:gd name="T4" fmla="*/ 0 w 122"/>
                  <a:gd name="T5" fmla="*/ 0 h 136"/>
                  <a:gd name="T6" fmla="*/ 0 w 122"/>
                  <a:gd name="T7" fmla="*/ 135 h 136"/>
                  <a:gd name="T8" fmla="*/ 121 w 122"/>
                  <a:gd name="T9" fmla="*/ 0 h 136"/>
                </a:gdLst>
                <a:ahLst/>
                <a:cxnLst>
                  <a:cxn ang="0">
                    <a:pos x="T0" y="T1"/>
                  </a:cxn>
                  <a:cxn ang="0">
                    <a:pos x="T2" y="T3"/>
                  </a:cxn>
                  <a:cxn ang="0">
                    <a:pos x="T4" y="T5"/>
                  </a:cxn>
                  <a:cxn ang="0">
                    <a:pos x="T6" y="T7"/>
                  </a:cxn>
                  <a:cxn ang="0">
                    <a:pos x="T8" y="T9"/>
                  </a:cxn>
                </a:cxnLst>
                <a:rect l="0" t="0" r="r" b="b"/>
                <a:pathLst>
                  <a:path w="122" h="136">
                    <a:moveTo>
                      <a:pt x="121" y="0"/>
                    </a:moveTo>
                    <a:lnTo>
                      <a:pt x="121" y="0"/>
                    </a:lnTo>
                    <a:cubicBezTo>
                      <a:pt x="0" y="0"/>
                      <a:pt x="0" y="0"/>
                      <a:pt x="0" y="0"/>
                    </a:cubicBezTo>
                    <a:cubicBezTo>
                      <a:pt x="0" y="135"/>
                      <a:pt x="0" y="135"/>
                      <a:pt x="0" y="135"/>
                    </a:cubicBezTo>
                    <a:cubicBezTo>
                      <a:pt x="41" y="135"/>
                      <a:pt x="95" y="81"/>
                      <a:pt x="121"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1" name="Freeform 81"/>
              <p:cNvSpPr>
                <a:spLocks noChangeArrowheads="1"/>
              </p:cNvSpPr>
              <p:nvPr/>
            </p:nvSpPr>
            <p:spPr bwMode="auto">
              <a:xfrm>
                <a:off x="2850547" y="5088955"/>
                <a:ext cx="142140" cy="142175"/>
              </a:xfrm>
              <a:custGeom>
                <a:avLst/>
                <a:gdLst>
                  <a:gd name="T0" fmla="*/ 0 w 150"/>
                  <a:gd name="T1" fmla="*/ 0 h 150"/>
                  <a:gd name="T2" fmla="*/ 0 w 150"/>
                  <a:gd name="T3" fmla="*/ 0 h 150"/>
                  <a:gd name="T4" fmla="*/ 0 w 150"/>
                  <a:gd name="T5" fmla="*/ 149 h 150"/>
                  <a:gd name="T6" fmla="*/ 121 w 150"/>
                  <a:gd name="T7" fmla="*/ 149 h 150"/>
                  <a:gd name="T8" fmla="*/ 149 w 150"/>
                  <a:gd name="T9" fmla="*/ 0 h 150"/>
                  <a:gd name="T10" fmla="*/ 0 w 150"/>
                  <a:gd name="T11" fmla="*/ 0 h 150"/>
                </a:gdLst>
                <a:ahLst/>
                <a:cxnLst>
                  <a:cxn ang="0">
                    <a:pos x="T0" y="T1"/>
                  </a:cxn>
                  <a:cxn ang="0">
                    <a:pos x="T2" y="T3"/>
                  </a:cxn>
                  <a:cxn ang="0">
                    <a:pos x="T4" y="T5"/>
                  </a:cxn>
                  <a:cxn ang="0">
                    <a:pos x="T6" y="T7"/>
                  </a:cxn>
                  <a:cxn ang="0">
                    <a:pos x="T8" y="T9"/>
                  </a:cxn>
                  <a:cxn ang="0">
                    <a:pos x="T10" y="T11"/>
                  </a:cxn>
                </a:cxnLst>
                <a:rect l="0" t="0" r="r" b="b"/>
                <a:pathLst>
                  <a:path w="150" h="150">
                    <a:moveTo>
                      <a:pt x="0" y="0"/>
                    </a:moveTo>
                    <a:lnTo>
                      <a:pt x="0" y="0"/>
                    </a:lnTo>
                    <a:cubicBezTo>
                      <a:pt x="0" y="149"/>
                      <a:pt x="0" y="149"/>
                      <a:pt x="0" y="149"/>
                    </a:cubicBezTo>
                    <a:cubicBezTo>
                      <a:pt x="121" y="149"/>
                      <a:pt x="121" y="149"/>
                      <a:pt x="121" y="149"/>
                    </a:cubicBezTo>
                    <a:cubicBezTo>
                      <a:pt x="135" y="109"/>
                      <a:pt x="149" y="54"/>
                      <a:pt x="149" y="0"/>
                    </a:cubicBezTo>
                    <a:lnTo>
                      <a:pt x="0"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52" name="Freeform 82"/>
              <p:cNvSpPr>
                <a:spLocks noChangeArrowheads="1"/>
              </p:cNvSpPr>
              <p:nvPr/>
            </p:nvSpPr>
            <p:spPr bwMode="auto">
              <a:xfrm>
                <a:off x="2704225" y="5256222"/>
                <a:ext cx="117056" cy="129633"/>
              </a:xfrm>
              <a:custGeom>
                <a:avLst/>
                <a:gdLst>
                  <a:gd name="T0" fmla="*/ 122 w 123"/>
                  <a:gd name="T1" fmla="*/ 135 h 136"/>
                  <a:gd name="T2" fmla="*/ 122 w 123"/>
                  <a:gd name="T3" fmla="*/ 135 h 136"/>
                  <a:gd name="T4" fmla="*/ 122 w 123"/>
                  <a:gd name="T5" fmla="*/ 0 h 136"/>
                  <a:gd name="T6" fmla="*/ 0 w 123"/>
                  <a:gd name="T7" fmla="*/ 0 h 136"/>
                  <a:gd name="T8" fmla="*/ 122 w 123"/>
                  <a:gd name="T9" fmla="*/ 135 h 136"/>
                </a:gdLst>
                <a:ahLst/>
                <a:cxnLst>
                  <a:cxn ang="0">
                    <a:pos x="T0" y="T1"/>
                  </a:cxn>
                  <a:cxn ang="0">
                    <a:pos x="T2" y="T3"/>
                  </a:cxn>
                  <a:cxn ang="0">
                    <a:pos x="T4" y="T5"/>
                  </a:cxn>
                  <a:cxn ang="0">
                    <a:pos x="T6" y="T7"/>
                  </a:cxn>
                  <a:cxn ang="0">
                    <a:pos x="T8" y="T9"/>
                  </a:cxn>
                </a:cxnLst>
                <a:rect l="0" t="0" r="r" b="b"/>
                <a:pathLst>
                  <a:path w="123" h="136">
                    <a:moveTo>
                      <a:pt x="122" y="135"/>
                    </a:moveTo>
                    <a:lnTo>
                      <a:pt x="122" y="135"/>
                    </a:lnTo>
                    <a:cubicBezTo>
                      <a:pt x="122" y="0"/>
                      <a:pt x="122" y="0"/>
                      <a:pt x="122" y="0"/>
                    </a:cubicBezTo>
                    <a:cubicBezTo>
                      <a:pt x="0" y="0"/>
                      <a:pt x="0" y="0"/>
                      <a:pt x="0" y="0"/>
                    </a:cubicBezTo>
                    <a:cubicBezTo>
                      <a:pt x="26" y="81"/>
                      <a:pt x="68" y="135"/>
                      <a:pt x="122"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sp>
          <p:nvSpPr>
            <p:cNvPr id="19" name="Freeform 182"/>
            <p:cNvSpPr>
              <a:spLocks noChangeArrowheads="1"/>
            </p:cNvSpPr>
            <p:nvPr/>
          </p:nvSpPr>
          <p:spPr bwMode="auto">
            <a:xfrm>
              <a:off x="13169449" y="9706778"/>
              <a:ext cx="823591" cy="823914"/>
            </a:xfrm>
            <a:custGeom>
              <a:avLst/>
              <a:gdLst>
                <a:gd name="T0" fmla="*/ 822259 w 654"/>
                <a:gd name="T1" fmla="*/ 0 h 654"/>
                <a:gd name="T2" fmla="*/ 0 w 654"/>
                <a:gd name="T3" fmla="*/ 17633 h 654"/>
                <a:gd name="T4" fmla="*/ 0 w 654"/>
                <a:gd name="T5" fmla="*/ 822474 h 654"/>
                <a:gd name="T6" fmla="*/ 342503 w 654"/>
                <a:gd name="T7" fmla="*/ 822474 h 654"/>
                <a:gd name="T8" fmla="*/ 478497 w 654"/>
                <a:gd name="T9" fmla="*/ 566789 h 654"/>
                <a:gd name="T10" fmla="*/ 478497 w 654"/>
                <a:gd name="T11" fmla="*/ 822474 h 654"/>
                <a:gd name="T12" fmla="*/ 822259 w 654"/>
                <a:gd name="T13" fmla="*/ 822474 h 654"/>
                <a:gd name="T14" fmla="*/ 822259 w 654"/>
                <a:gd name="T15" fmla="*/ 0 h 654"/>
                <a:gd name="T16" fmla="*/ 222879 w 654"/>
                <a:gd name="T17" fmla="*/ 566789 h 654"/>
                <a:gd name="T18" fmla="*/ 101995 w 654"/>
                <a:gd name="T19" fmla="*/ 702819 h 654"/>
                <a:gd name="T20" fmla="*/ 222879 w 654"/>
                <a:gd name="T21" fmla="*/ 566789 h 654"/>
                <a:gd name="T22" fmla="*/ 101995 w 654"/>
                <a:gd name="T23" fmla="*/ 463508 h 654"/>
                <a:gd name="T24" fmla="*/ 222879 w 654"/>
                <a:gd name="T25" fmla="*/ 326219 h 654"/>
                <a:gd name="T26" fmla="*/ 101995 w 654"/>
                <a:gd name="T27" fmla="*/ 463508 h 654"/>
                <a:gd name="T28" fmla="*/ 101995 w 654"/>
                <a:gd name="T29" fmla="*/ 222937 h 654"/>
                <a:gd name="T30" fmla="*/ 222879 w 654"/>
                <a:gd name="T31" fmla="*/ 85648 h 654"/>
                <a:gd name="T32" fmla="*/ 101995 w 654"/>
                <a:gd name="T33" fmla="*/ 222937 h 654"/>
                <a:gd name="T34" fmla="*/ 478497 w 654"/>
                <a:gd name="T35" fmla="*/ 326219 h 654"/>
                <a:gd name="T36" fmla="*/ 342503 w 654"/>
                <a:gd name="T37" fmla="*/ 463508 h 654"/>
                <a:gd name="T38" fmla="*/ 478497 w 654"/>
                <a:gd name="T39" fmla="*/ 326219 h 654"/>
                <a:gd name="T40" fmla="*/ 342503 w 654"/>
                <a:gd name="T41" fmla="*/ 222937 h 654"/>
                <a:gd name="T42" fmla="*/ 478497 w 654"/>
                <a:gd name="T43" fmla="*/ 85648 h 654"/>
                <a:gd name="T44" fmla="*/ 342503 w 654"/>
                <a:gd name="T45" fmla="*/ 222937 h 654"/>
                <a:gd name="T46" fmla="*/ 719004 w 654"/>
                <a:gd name="T47" fmla="*/ 566789 h 654"/>
                <a:gd name="T48" fmla="*/ 599380 w 654"/>
                <a:gd name="T49" fmla="*/ 702819 h 654"/>
                <a:gd name="T50" fmla="*/ 719004 w 654"/>
                <a:gd name="T51" fmla="*/ 566789 h 654"/>
                <a:gd name="T52" fmla="*/ 599380 w 654"/>
                <a:gd name="T53" fmla="*/ 463508 h 654"/>
                <a:gd name="T54" fmla="*/ 719004 w 654"/>
                <a:gd name="T55" fmla="*/ 326219 h 654"/>
                <a:gd name="T56" fmla="*/ 599380 w 654"/>
                <a:gd name="T57" fmla="*/ 463508 h 654"/>
                <a:gd name="T58" fmla="*/ 599380 w 654"/>
                <a:gd name="T59" fmla="*/ 222937 h 654"/>
                <a:gd name="T60" fmla="*/ 719004 w 654"/>
                <a:gd name="T61" fmla="*/ 85648 h 654"/>
                <a:gd name="T62" fmla="*/ 599380 w 654"/>
                <a:gd name="T63" fmla="*/ 222937 h 6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4" h="654">
                  <a:moveTo>
                    <a:pt x="653" y="0"/>
                  </a:moveTo>
                  <a:lnTo>
                    <a:pt x="653" y="0"/>
                  </a:lnTo>
                  <a:cubicBezTo>
                    <a:pt x="0" y="0"/>
                    <a:pt x="0" y="0"/>
                    <a:pt x="0" y="0"/>
                  </a:cubicBezTo>
                  <a:cubicBezTo>
                    <a:pt x="0" y="0"/>
                    <a:pt x="0" y="0"/>
                    <a:pt x="0" y="14"/>
                  </a:cubicBezTo>
                  <a:cubicBezTo>
                    <a:pt x="0" y="653"/>
                    <a:pt x="0" y="653"/>
                    <a:pt x="0" y="653"/>
                  </a:cubicBezTo>
                  <a:cubicBezTo>
                    <a:pt x="272" y="653"/>
                    <a:pt x="272" y="653"/>
                    <a:pt x="272" y="653"/>
                  </a:cubicBezTo>
                  <a:cubicBezTo>
                    <a:pt x="272" y="450"/>
                    <a:pt x="272" y="450"/>
                    <a:pt x="272" y="450"/>
                  </a:cubicBezTo>
                  <a:cubicBezTo>
                    <a:pt x="380" y="450"/>
                    <a:pt x="380" y="450"/>
                    <a:pt x="380" y="450"/>
                  </a:cubicBezTo>
                  <a:cubicBezTo>
                    <a:pt x="380" y="653"/>
                    <a:pt x="380" y="653"/>
                    <a:pt x="380" y="653"/>
                  </a:cubicBezTo>
                  <a:cubicBezTo>
                    <a:pt x="653" y="653"/>
                    <a:pt x="653" y="653"/>
                    <a:pt x="653" y="653"/>
                  </a:cubicBezTo>
                  <a:cubicBezTo>
                    <a:pt x="653" y="14"/>
                    <a:pt x="653" y="14"/>
                    <a:pt x="653" y="14"/>
                  </a:cubicBezTo>
                  <a:cubicBezTo>
                    <a:pt x="653" y="0"/>
                    <a:pt x="653" y="0"/>
                    <a:pt x="653" y="0"/>
                  </a:cubicBezTo>
                  <a:close/>
                  <a:moveTo>
                    <a:pt x="177" y="450"/>
                  </a:moveTo>
                  <a:lnTo>
                    <a:pt x="177" y="450"/>
                  </a:lnTo>
                  <a:cubicBezTo>
                    <a:pt x="177" y="558"/>
                    <a:pt x="177" y="558"/>
                    <a:pt x="177" y="558"/>
                  </a:cubicBezTo>
                  <a:cubicBezTo>
                    <a:pt x="81" y="558"/>
                    <a:pt x="81" y="558"/>
                    <a:pt x="81" y="558"/>
                  </a:cubicBezTo>
                  <a:cubicBezTo>
                    <a:pt x="81" y="450"/>
                    <a:pt x="81" y="450"/>
                    <a:pt x="81" y="450"/>
                  </a:cubicBezTo>
                  <a:lnTo>
                    <a:pt x="177" y="450"/>
                  </a:lnTo>
                  <a:close/>
                  <a:moveTo>
                    <a:pt x="81" y="368"/>
                  </a:moveTo>
                  <a:lnTo>
                    <a:pt x="81" y="368"/>
                  </a:lnTo>
                  <a:cubicBezTo>
                    <a:pt x="81" y="259"/>
                    <a:pt x="81" y="259"/>
                    <a:pt x="81" y="259"/>
                  </a:cubicBezTo>
                  <a:cubicBezTo>
                    <a:pt x="177" y="259"/>
                    <a:pt x="177" y="259"/>
                    <a:pt x="177" y="259"/>
                  </a:cubicBezTo>
                  <a:cubicBezTo>
                    <a:pt x="177" y="368"/>
                    <a:pt x="177" y="368"/>
                    <a:pt x="177" y="368"/>
                  </a:cubicBezTo>
                  <a:lnTo>
                    <a:pt x="81" y="368"/>
                  </a:lnTo>
                  <a:close/>
                  <a:moveTo>
                    <a:pt x="81" y="177"/>
                  </a:moveTo>
                  <a:lnTo>
                    <a:pt x="81" y="177"/>
                  </a:lnTo>
                  <a:cubicBezTo>
                    <a:pt x="81" y="68"/>
                    <a:pt x="81" y="68"/>
                    <a:pt x="81" y="68"/>
                  </a:cubicBezTo>
                  <a:cubicBezTo>
                    <a:pt x="177" y="68"/>
                    <a:pt x="177" y="68"/>
                    <a:pt x="177" y="68"/>
                  </a:cubicBezTo>
                  <a:cubicBezTo>
                    <a:pt x="177" y="177"/>
                    <a:pt x="177" y="177"/>
                    <a:pt x="177" y="177"/>
                  </a:cubicBezTo>
                  <a:lnTo>
                    <a:pt x="81" y="177"/>
                  </a:lnTo>
                  <a:close/>
                  <a:moveTo>
                    <a:pt x="380" y="259"/>
                  </a:moveTo>
                  <a:lnTo>
                    <a:pt x="380" y="259"/>
                  </a:lnTo>
                  <a:cubicBezTo>
                    <a:pt x="380" y="368"/>
                    <a:pt x="380" y="368"/>
                    <a:pt x="380" y="368"/>
                  </a:cubicBezTo>
                  <a:cubicBezTo>
                    <a:pt x="272" y="368"/>
                    <a:pt x="272" y="368"/>
                    <a:pt x="272" y="368"/>
                  </a:cubicBezTo>
                  <a:cubicBezTo>
                    <a:pt x="272" y="259"/>
                    <a:pt x="272" y="259"/>
                    <a:pt x="272" y="259"/>
                  </a:cubicBezTo>
                  <a:lnTo>
                    <a:pt x="380" y="259"/>
                  </a:lnTo>
                  <a:close/>
                  <a:moveTo>
                    <a:pt x="272" y="177"/>
                  </a:moveTo>
                  <a:lnTo>
                    <a:pt x="272" y="177"/>
                  </a:lnTo>
                  <a:cubicBezTo>
                    <a:pt x="272" y="68"/>
                    <a:pt x="272" y="68"/>
                    <a:pt x="272" y="68"/>
                  </a:cubicBezTo>
                  <a:cubicBezTo>
                    <a:pt x="380" y="68"/>
                    <a:pt x="380" y="68"/>
                    <a:pt x="380" y="68"/>
                  </a:cubicBezTo>
                  <a:cubicBezTo>
                    <a:pt x="380" y="177"/>
                    <a:pt x="380" y="177"/>
                    <a:pt x="380" y="177"/>
                  </a:cubicBezTo>
                  <a:lnTo>
                    <a:pt x="272" y="177"/>
                  </a:lnTo>
                  <a:close/>
                  <a:moveTo>
                    <a:pt x="571" y="450"/>
                  </a:moveTo>
                  <a:lnTo>
                    <a:pt x="571" y="450"/>
                  </a:lnTo>
                  <a:cubicBezTo>
                    <a:pt x="571" y="558"/>
                    <a:pt x="571" y="558"/>
                    <a:pt x="571" y="558"/>
                  </a:cubicBezTo>
                  <a:cubicBezTo>
                    <a:pt x="476" y="558"/>
                    <a:pt x="476" y="558"/>
                    <a:pt x="476" y="558"/>
                  </a:cubicBezTo>
                  <a:cubicBezTo>
                    <a:pt x="476" y="450"/>
                    <a:pt x="476" y="450"/>
                    <a:pt x="476" y="450"/>
                  </a:cubicBezTo>
                  <a:lnTo>
                    <a:pt x="571" y="450"/>
                  </a:lnTo>
                  <a:close/>
                  <a:moveTo>
                    <a:pt x="476" y="368"/>
                  </a:moveTo>
                  <a:lnTo>
                    <a:pt x="476" y="368"/>
                  </a:lnTo>
                  <a:cubicBezTo>
                    <a:pt x="476" y="259"/>
                    <a:pt x="476" y="259"/>
                    <a:pt x="476" y="259"/>
                  </a:cubicBezTo>
                  <a:cubicBezTo>
                    <a:pt x="571" y="259"/>
                    <a:pt x="571" y="259"/>
                    <a:pt x="571" y="259"/>
                  </a:cubicBezTo>
                  <a:cubicBezTo>
                    <a:pt x="571" y="368"/>
                    <a:pt x="571" y="368"/>
                    <a:pt x="571" y="368"/>
                  </a:cubicBezTo>
                  <a:lnTo>
                    <a:pt x="476" y="368"/>
                  </a:lnTo>
                  <a:close/>
                  <a:moveTo>
                    <a:pt x="476" y="177"/>
                  </a:moveTo>
                  <a:lnTo>
                    <a:pt x="476" y="177"/>
                  </a:lnTo>
                  <a:cubicBezTo>
                    <a:pt x="476" y="68"/>
                    <a:pt x="476" y="68"/>
                    <a:pt x="476" y="68"/>
                  </a:cubicBezTo>
                  <a:cubicBezTo>
                    <a:pt x="571" y="68"/>
                    <a:pt x="571" y="68"/>
                    <a:pt x="571" y="68"/>
                  </a:cubicBezTo>
                  <a:cubicBezTo>
                    <a:pt x="571" y="177"/>
                    <a:pt x="571" y="177"/>
                    <a:pt x="571" y="177"/>
                  </a:cubicBezTo>
                  <a:lnTo>
                    <a:pt x="476" y="177"/>
                  </a:lnTo>
                  <a:close/>
                </a:path>
              </a:pathLst>
            </a:custGeom>
            <a:solidFill>
              <a:srgbClr val="FFFFFF"/>
            </a:solidFill>
            <a:ln>
              <a:noFill/>
            </a:ln>
            <a:extLst/>
          </p:spPr>
          <p:txBody>
            <a:bodyPr wrap="none" lIns="75868" tIns="37945" rIns="75868" bIns="37945" anchor="ctr"/>
            <a:lstStyle/>
            <a:p>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20" name="Group 67"/>
            <p:cNvGrpSpPr/>
            <p:nvPr/>
          </p:nvGrpSpPr>
          <p:grpSpPr>
            <a:xfrm>
              <a:off x="15607551" y="9704047"/>
              <a:ext cx="789822" cy="829308"/>
              <a:chOff x="6550342" y="10834538"/>
              <a:chExt cx="593638" cy="623070"/>
            </a:xfrm>
            <a:solidFill>
              <a:srgbClr val="FFFFFF"/>
            </a:solidFill>
          </p:grpSpPr>
          <p:sp>
            <p:nvSpPr>
              <p:cNvPr id="28" name="Freeform 220"/>
              <p:cNvSpPr>
                <a:spLocks noChangeArrowheads="1"/>
              </p:cNvSpPr>
              <p:nvPr/>
            </p:nvSpPr>
            <p:spPr bwMode="auto">
              <a:xfrm>
                <a:off x="6550342" y="10834540"/>
                <a:ext cx="209028" cy="401438"/>
              </a:xfrm>
              <a:custGeom>
                <a:avLst/>
                <a:gdLst>
                  <a:gd name="T0" fmla="*/ 218 w 219"/>
                  <a:gd name="T1" fmla="*/ 136 h 423"/>
                  <a:gd name="T2" fmla="*/ 218 w 219"/>
                  <a:gd name="T3" fmla="*/ 136 h 423"/>
                  <a:gd name="T4" fmla="*/ 54 w 219"/>
                  <a:gd name="T5" fmla="*/ 0 h 423"/>
                  <a:gd name="T6" fmla="*/ 0 w 219"/>
                  <a:gd name="T7" fmla="*/ 0 h 423"/>
                  <a:gd name="T8" fmla="*/ 0 w 219"/>
                  <a:gd name="T9" fmla="*/ 422 h 423"/>
                  <a:gd name="T10" fmla="*/ 41 w 219"/>
                  <a:gd name="T11" fmla="*/ 381 h 423"/>
                  <a:gd name="T12" fmla="*/ 54 w 219"/>
                  <a:gd name="T13" fmla="*/ 381 h 423"/>
                  <a:gd name="T14" fmla="*/ 218 w 219"/>
                  <a:gd name="T15" fmla="*/ 163 h 423"/>
                  <a:gd name="T16" fmla="*/ 218 w 219"/>
                  <a:gd name="T17" fmla="*/ 13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23">
                    <a:moveTo>
                      <a:pt x="218" y="136"/>
                    </a:moveTo>
                    <a:lnTo>
                      <a:pt x="218" y="136"/>
                    </a:lnTo>
                    <a:cubicBezTo>
                      <a:pt x="54" y="0"/>
                      <a:pt x="54" y="0"/>
                      <a:pt x="54" y="0"/>
                    </a:cubicBezTo>
                    <a:cubicBezTo>
                      <a:pt x="0" y="0"/>
                      <a:pt x="0" y="0"/>
                      <a:pt x="0" y="0"/>
                    </a:cubicBezTo>
                    <a:cubicBezTo>
                      <a:pt x="0" y="422"/>
                      <a:pt x="0" y="422"/>
                      <a:pt x="0" y="422"/>
                    </a:cubicBezTo>
                    <a:cubicBezTo>
                      <a:pt x="41" y="381"/>
                      <a:pt x="41" y="381"/>
                      <a:pt x="41" y="381"/>
                    </a:cubicBezTo>
                    <a:cubicBezTo>
                      <a:pt x="41" y="381"/>
                      <a:pt x="41" y="381"/>
                      <a:pt x="54" y="381"/>
                    </a:cubicBezTo>
                    <a:cubicBezTo>
                      <a:pt x="218" y="163"/>
                      <a:pt x="218" y="163"/>
                      <a:pt x="218" y="163"/>
                    </a:cubicBezTo>
                    <a:lnTo>
                      <a:pt x="218" y="136"/>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9" name="Freeform 221"/>
              <p:cNvSpPr>
                <a:spLocks noChangeArrowheads="1"/>
              </p:cNvSpPr>
              <p:nvPr/>
            </p:nvSpPr>
            <p:spPr bwMode="auto">
              <a:xfrm>
                <a:off x="6654855" y="11311249"/>
                <a:ext cx="50167" cy="37636"/>
              </a:xfrm>
              <a:custGeom>
                <a:avLst/>
                <a:gdLst>
                  <a:gd name="T0" fmla="*/ 26 w 55"/>
                  <a:gd name="T1" fmla="*/ 0 h 41"/>
                  <a:gd name="T2" fmla="*/ 26 w 55"/>
                  <a:gd name="T3" fmla="*/ 0 h 41"/>
                  <a:gd name="T4" fmla="*/ 12 w 55"/>
                  <a:gd name="T5" fmla="*/ 0 h 41"/>
                  <a:gd name="T6" fmla="*/ 12 w 55"/>
                  <a:gd name="T7" fmla="*/ 27 h 41"/>
                  <a:gd name="T8" fmla="*/ 40 w 55"/>
                  <a:gd name="T9" fmla="*/ 27 h 41"/>
                  <a:gd name="T10" fmla="*/ 40 w 55"/>
                  <a:gd name="T11" fmla="*/ 0 h 41"/>
                  <a:gd name="T12" fmla="*/ 26 w 5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5" h="41">
                    <a:moveTo>
                      <a:pt x="26" y="0"/>
                    </a:moveTo>
                    <a:lnTo>
                      <a:pt x="26" y="0"/>
                    </a:lnTo>
                    <a:lnTo>
                      <a:pt x="12" y="0"/>
                    </a:lnTo>
                    <a:cubicBezTo>
                      <a:pt x="0" y="12"/>
                      <a:pt x="12" y="27"/>
                      <a:pt x="12" y="27"/>
                    </a:cubicBezTo>
                    <a:cubicBezTo>
                      <a:pt x="26" y="40"/>
                      <a:pt x="40" y="40"/>
                      <a:pt x="40" y="27"/>
                    </a:cubicBezTo>
                    <a:cubicBezTo>
                      <a:pt x="54" y="12"/>
                      <a:pt x="54" y="0"/>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0" name="Freeform 222"/>
              <p:cNvSpPr>
                <a:spLocks noChangeArrowheads="1"/>
              </p:cNvSpPr>
              <p:nvPr/>
            </p:nvSpPr>
            <p:spPr bwMode="auto">
              <a:xfrm>
                <a:off x="6604690" y="11261068"/>
                <a:ext cx="54346" cy="54363"/>
              </a:xfrm>
              <a:custGeom>
                <a:avLst/>
                <a:gdLst>
                  <a:gd name="T0" fmla="*/ 28 w 57"/>
                  <a:gd name="T1" fmla="*/ 0 h 56"/>
                  <a:gd name="T2" fmla="*/ 28 w 57"/>
                  <a:gd name="T3" fmla="*/ 0 h 56"/>
                  <a:gd name="T4" fmla="*/ 14 w 57"/>
                  <a:gd name="T5" fmla="*/ 13 h 56"/>
                  <a:gd name="T6" fmla="*/ 14 w 57"/>
                  <a:gd name="T7" fmla="*/ 41 h 56"/>
                  <a:gd name="T8" fmla="*/ 42 w 57"/>
                  <a:gd name="T9" fmla="*/ 41 h 56"/>
                  <a:gd name="T10" fmla="*/ 42 w 57"/>
                  <a:gd name="T11" fmla="*/ 13 h 56"/>
                  <a:gd name="T12" fmla="*/ 28 w 5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7" h="56">
                    <a:moveTo>
                      <a:pt x="28" y="0"/>
                    </a:moveTo>
                    <a:lnTo>
                      <a:pt x="28" y="0"/>
                    </a:lnTo>
                    <a:lnTo>
                      <a:pt x="14" y="13"/>
                    </a:lnTo>
                    <a:cubicBezTo>
                      <a:pt x="0" y="27"/>
                      <a:pt x="14" y="41"/>
                      <a:pt x="14" y="41"/>
                    </a:cubicBezTo>
                    <a:cubicBezTo>
                      <a:pt x="28" y="55"/>
                      <a:pt x="42" y="55"/>
                      <a:pt x="42" y="41"/>
                    </a:cubicBezTo>
                    <a:cubicBezTo>
                      <a:pt x="56" y="27"/>
                      <a:pt x="56" y="13"/>
                      <a:pt x="42" y="13"/>
                    </a:cubicBezTo>
                    <a:cubicBezTo>
                      <a:pt x="42" y="0"/>
                      <a:pt x="42" y="0"/>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Freeform 223"/>
              <p:cNvSpPr>
                <a:spLocks noChangeArrowheads="1"/>
              </p:cNvSpPr>
              <p:nvPr/>
            </p:nvSpPr>
            <p:spPr bwMode="auto">
              <a:xfrm>
                <a:off x="6964218" y="10834538"/>
                <a:ext cx="179762" cy="334532"/>
              </a:xfrm>
              <a:custGeom>
                <a:avLst/>
                <a:gdLst>
                  <a:gd name="T0" fmla="*/ 108 w 191"/>
                  <a:gd name="T1" fmla="*/ 0 h 354"/>
                  <a:gd name="T2" fmla="*/ 0 w 191"/>
                  <a:gd name="T3" fmla="*/ 122 h 354"/>
                  <a:gd name="T4" fmla="*/ 190 w 191"/>
                  <a:gd name="T5" fmla="*/ 353 h 354"/>
                  <a:gd name="T6" fmla="*/ 190 w 191"/>
                  <a:gd name="T7" fmla="*/ 0 h 354"/>
                  <a:gd name="T8" fmla="*/ 108 w 191"/>
                  <a:gd name="T9" fmla="*/ 0 h 354"/>
                </a:gdLst>
                <a:ahLst/>
                <a:cxnLst>
                  <a:cxn ang="0">
                    <a:pos x="T0" y="T1"/>
                  </a:cxn>
                  <a:cxn ang="0">
                    <a:pos x="T2" y="T3"/>
                  </a:cxn>
                  <a:cxn ang="0">
                    <a:pos x="T4" y="T5"/>
                  </a:cxn>
                  <a:cxn ang="0">
                    <a:pos x="T6" y="T7"/>
                  </a:cxn>
                  <a:cxn ang="0">
                    <a:pos x="T8" y="T9"/>
                  </a:cxn>
                </a:cxnLst>
                <a:rect l="0" t="0" r="r" b="b"/>
                <a:pathLst>
                  <a:path w="191" h="354">
                    <a:moveTo>
                      <a:pt x="108" y="0"/>
                    </a:moveTo>
                    <a:lnTo>
                      <a:pt x="0" y="122"/>
                    </a:lnTo>
                    <a:lnTo>
                      <a:pt x="190" y="353"/>
                    </a:lnTo>
                    <a:lnTo>
                      <a:pt x="190" y="0"/>
                    </a:lnTo>
                    <a:lnTo>
                      <a:pt x="108" y="0"/>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Freeform 224"/>
              <p:cNvSpPr>
                <a:spLocks noChangeArrowheads="1"/>
              </p:cNvSpPr>
              <p:nvPr/>
            </p:nvSpPr>
            <p:spPr bwMode="auto">
              <a:xfrm>
                <a:off x="6705022" y="11348885"/>
                <a:ext cx="50167" cy="41816"/>
              </a:xfrm>
              <a:custGeom>
                <a:avLst/>
                <a:gdLst>
                  <a:gd name="T0" fmla="*/ 26 w 55"/>
                  <a:gd name="T1" fmla="*/ 0 h 42"/>
                  <a:gd name="T2" fmla="*/ 26 w 55"/>
                  <a:gd name="T3" fmla="*/ 0 h 42"/>
                  <a:gd name="T4" fmla="*/ 14 w 55"/>
                  <a:gd name="T5" fmla="*/ 0 h 42"/>
                  <a:gd name="T6" fmla="*/ 14 w 55"/>
                  <a:gd name="T7" fmla="*/ 41 h 42"/>
                  <a:gd name="T8" fmla="*/ 40 w 55"/>
                  <a:gd name="T9" fmla="*/ 28 h 42"/>
                  <a:gd name="T10" fmla="*/ 40 w 55"/>
                  <a:gd name="T11" fmla="*/ 0 h 42"/>
                  <a:gd name="T12" fmla="*/ 26 w 5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5" h="42">
                    <a:moveTo>
                      <a:pt x="26" y="0"/>
                    </a:moveTo>
                    <a:lnTo>
                      <a:pt x="26" y="0"/>
                    </a:lnTo>
                    <a:lnTo>
                      <a:pt x="14" y="0"/>
                    </a:lnTo>
                    <a:cubicBezTo>
                      <a:pt x="0" y="14"/>
                      <a:pt x="14" y="28"/>
                      <a:pt x="14" y="41"/>
                    </a:cubicBezTo>
                    <a:cubicBezTo>
                      <a:pt x="26" y="41"/>
                      <a:pt x="40" y="41"/>
                      <a:pt x="40" y="28"/>
                    </a:cubicBezTo>
                    <a:cubicBezTo>
                      <a:pt x="54" y="28"/>
                      <a:pt x="54" y="14"/>
                      <a:pt x="40" y="0"/>
                    </a:cubicBezTo>
                    <a:cubicBezTo>
                      <a:pt x="40" y="0"/>
                      <a:pt x="40" y="0"/>
                      <a:pt x="26"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3" name="Freeform 225"/>
              <p:cNvSpPr>
                <a:spLocks noChangeArrowheads="1"/>
              </p:cNvSpPr>
              <p:nvPr/>
            </p:nvSpPr>
            <p:spPr bwMode="auto">
              <a:xfrm>
                <a:off x="6759368" y="10976718"/>
                <a:ext cx="351166" cy="246719"/>
              </a:xfrm>
              <a:custGeom>
                <a:avLst/>
                <a:gdLst>
                  <a:gd name="T0" fmla="*/ 14 w 369"/>
                  <a:gd name="T1" fmla="*/ 135 h 259"/>
                  <a:gd name="T2" fmla="*/ 14 w 369"/>
                  <a:gd name="T3" fmla="*/ 135 h 259"/>
                  <a:gd name="T4" fmla="*/ 0 w 369"/>
                  <a:gd name="T5" fmla="*/ 177 h 259"/>
                  <a:gd name="T6" fmla="*/ 41 w 369"/>
                  <a:gd name="T7" fmla="*/ 177 h 259"/>
                  <a:gd name="T8" fmla="*/ 123 w 369"/>
                  <a:gd name="T9" fmla="*/ 109 h 259"/>
                  <a:gd name="T10" fmla="*/ 123 w 369"/>
                  <a:gd name="T11" fmla="*/ 109 h 259"/>
                  <a:gd name="T12" fmla="*/ 135 w 369"/>
                  <a:gd name="T13" fmla="*/ 109 h 259"/>
                  <a:gd name="T14" fmla="*/ 135 w 369"/>
                  <a:gd name="T15" fmla="*/ 109 h 259"/>
                  <a:gd name="T16" fmla="*/ 135 w 369"/>
                  <a:gd name="T17" fmla="*/ 109 h 259"/>
                  <a:gd name="T18" fmla="*/ 135 w 369"/>
                  <a:gd name="T19" fmla="*/ 109 h 259"/>
                  <a:gd name="T20" fmla="*/ 135 w 369"/>
                  <a:gd name="T21" fmla="*/ 109 h 259"/>
                  <a:gd name="T22" fmla="*/ 231 w 369"/>
                  <a:gd name="T23" fmla="*/ 191 h 259"/>
                  <a:gd name="T24" fmla="*/ 231 w 369"/>
                  <a:gd name="T25" fmla="*/ 191 h 259"/>
                  <a:gd name="T26" fmla="*/ 300 w 369"/>
                  <a:gd name="T27" fmla="*/ 258 h 259"/>
                  <a:gd name="T28" fmla="*/ 368 w 369"/>
                  <a:gd name="T29" fmla="*/ 203 h 259"/>
                  <a:gd name="T30" fmla="*/ 204 w 369"/>
                  <a:gd name="T31" fmla="*/ 0 h 259"/>
                  <a:gd name="T32" fmla="*/ 14 w 369"/>
                  <a:gd name="T33" fmla="*/ 13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259">
                    <a:moveTo>
                      <a:pt x="14" y="135"/>
                    </a:moveTo>
                    <a:lnTo>
                      <a:pt x="14" y="135"/>
                    </a:lnTo>
                    <a:cubicBezTo>
                      <a:pt x="0" y="135"/>
                      <a:pt x="0" y="163"/>
                      <a:pt x="0" y="177"/>
                    </a:cubicBezTo>
                    <a:cubicBezTo>
                      <a:pt x="14" y="177"/>
                      <a:pt x="41" y="177"/>
                      <a:pt x="41" y="177"/>
                    </a:cubicBezTo>
                    <a:cubicBezTo>
                      <a:pt x="55" y="163"/>
                      <a:pt x="109" y="109"/>
                      <a:pt x="123" y="109"/>
                    </a:cubicBezTo>
                    <a:lnTo>
                      <a:pt x="123" y="109"/>
                    </a:lnTo>
                    <a:cubicBezTo>
                      <a:pt x="123" y="109"/>
                      <a:pt x="123" y="109"/>
                      <a:pt x="135" y="109"/>
                    </a:cubicBezTo>
                    <a:lnTo>
                      <a:pt x="135" y="109"/>
                    </a:lnTo>
                    <a:lnTo>
                      <a:pt x="135" y="109"/>
                    </a:lnTo>
                    <a:lnTo>
                      <a:pt x="135" y="109"/>
                    </a:lnTo>
                    <a:lnTo>
                      <a:pt x="135" y="109"/>
                    </a:lnTo>
                    <a:cubicBezTo>
                      <a:pt x="231" y="191"/>
                      <a:pt x="231" y="191"/>
                      <a:pt x="231" y="191"/>
                    </a:cubicBezTo>
                    <a:lnTo>
                      <a:pt x="231" y="191"/>
                    </a:lnTo>
                    <a:cubicBezTo>
                      <a:pt x="300" y="258"/>
                      <a:pt x="300" y="258"/>
                      <a:pt x="300" y="258"/>
                    </a:cubicBezTo>
                    <a:cubicBezTo>
                      <a:pt x="368" y="203"/>
                      <a:pt x="368" y="203"/>
                      <a:pt x="368" y="203"/>
                    </a:cubicBezTo>
                    <a:cubicBezTo>
                      <a:pt x="204" y="0"/>
                      <a:pt x="204" y="0"/>
                      <a:pt x="204" y="0"/>
                    </a:cubicBezTo>
                    <a:cubicBezTo>
                      <a:pt x="177" y="13"/>
                      <a:pt x="55" y="67"/>
                      <a:pt x="14" y="135"/>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4" name="Freeform 226"/>
              <p:cNvSpPr>
                <a:spLocks noChangeArrowheads="1"/>
              </p:cNvSpPr>
              <p:nvPr/>
            </p:nvSpPr>
            <p:spPr bwMode="auto">
              <a:xfrm>
                <a:off x="6629773" y="11001807"/>
                <a:ext cx="438957" cy="426529"/>
              </a:xfrm>
              <a:custGeom>
                <a:avLst/>
                <a:gdLst>
                  <a:gd name="T0" fmla="*/ 259 w 463"/>
                  <a:gd name="T1" fmla="*/ 108 h 450"/>
                  <a:gd name="T2" fmla="*/ 259 w 463"/>
                  <a:gd name="T3" fmla="*/ 108 h 450"/>
                  <a:gd name="T4" fmla="*/ 204 w 463"/>
                  <a:gd name="T5" fmla="*/ 164 h 450"/>
                  <a:gd name="T6" fmla="*/ 122 w 463"/>
                  <a:gd name="T7" fmla="*/ 164 h 450"/>
                  <a:gd name="T8" fmla="*/ 122 w 463"/>
                  <a:gd name="T9" fmla="*/ 94 h 450"/>
                  <a:gd name="T10" fmla="*/ 217 w 463"/>
                  <a:gd name="T11" fmla="*/ 0 h 450"/>
                  <a:gd name="T12" fmla="*/ 150 w 463"/>
                  <a:gd name="T13" fmla="*/ 13 h 450"/>
                  <a:gd name="T14" fmla="*/ 0 w 463"/>
                  <a:gd name="T15" fmla="*/ 218 h 450"/>
                  <a:gd name="T16" fmla="*/ 271 w 463"/>
                  <a:gd name="T17" fmla="*/ 449 h 450"/>
                  <a:gd name="T18" fmla="*/ 286 w 463"/>
                  <a:gd name="T19" fmla="*/ 449 h 450"/>
                  <a:gd name="T20" fmla="*/ 286 w 463"/>
                  <a:gd name="T21" fmla="*/ 449 h 450"/>
                  <a:gd name="T22" fmla="*/ 299 w 463"/>
                  <a:gd name="T23" fmla="*/ 449 h 450"/>
                  <a:gd name="T24" fmla="*/ 313 w 463"/>
                  <a:gd name="T25" fmla="*/ 435 h 450"/>
                  <a:gd name="T26" fmla="*/ 299 w 463"/>
                  <a:gd name="T27" fmla="*/ 422 h 450"/>
                  <a:gd name="T28" fmla="*/ 204 w 463"/>
                  <a:gd name="T29" fmla="*/ 339 h 450"/>
                  <a:gd name="T30" fmla="*/ 204 w 463"/>
                  <a:gd name="T31" fmla="*/ 313 h 450"/>
                  <a:gd name="T32" fmla="*/ 231 w 463"/>
                  <a:gd name="T33" fmla="*/ 313 h 450"/>
                  <a:gd name="T34" fmla="*/ 245 w 463"/>
                  <a:gd name="T35" fmla="*/ 327 h 450"/>
                  <a:gd name="T36" fmla="*/ 245 w 463"/>
                  <a:gd name="T37" fmla="*/ 327 h 450"/>
                  <a:gd name="T38" fmla="*/ 327 w 463"/>
                  <a:gd name="T39" fmla="*/ 395 h 450"/>
                  <a:gd name="T40" fmla="*/ 327 w 463"/>
                  <a:gd name="T41" fmla="*/ 395 h 450"/>
                  <a:gd name="T42" fmla="*/ 340 w 463"/>
                  <a:gd name="T43" fmla="*/ 408 h 450"/>
                  <a:gd name="T44" fmla="*/ 354 w 463"/>
                  <a:gd name="T45" fmla="*/ 408 h 450"/>
                  <a:gd name="T46" fmla="*/ 367 w 463"/>
                  <a:gd name="T47" fmla="*/ 408 h 450"/>
                  <a:gd name="T48" fmla="*/ 367 w 463"/>
                  <a:gd name="T49" fmla="*/ 381 h 450"/>
                  <a:gd name="T50" fmla="*/ 271 w 463"/>
                  <a:gd name="T51" fmla="*/ 299 h 450"/>
                  <a:gd name="T52" fmla="*/ 271 w 463"/>
                  <a:gd name="T53" fmla="*/ 272 h 450"/>
                  <a:gd name="T54" fmla="*/ 286 w 463"/>
                  <a:gd name="T55" fmla="*/ 272 h 450"/>
                  <a:gd name="T56" fmla="*/ 299 w 463"/>
                  <a:gd name="T57" fmla="*/ 285 h 450"/>
                  <a:gd name="T58" fmla="*/ 381 w 463"/>
                  <a:gd name="T59" fmla="*/ 354 h 450"/>
                  <a:gd name="T60" fmla="*/ 381 w 463"/>
                  <a:gd name="T61" fmla="*/ 367 h 450"/>
                  <a:gd name="T62" fmla="*/ 394 w 463"/>
                  <a:gd name="T63" fmla="*/ 367 h 450"/>
                  <a:gd name="T64" fmla="*/ 394 w 463"/>
                  <a:gd name="T65" fmla="*/ 367 h 450"/>
                  <a:gd name="T66" fmla="*/ 394 w 463"/>
                  <a:gd name="T67" fmla="*/ 367 h 450"/>
                  <a:gd name="T68" fmla="*/ 394 w 463"/>
                  <a:gd name="T69" fmla="*/ 367 h 450"/>
                  <a:gd name="T70" fmla="*/ 394 w 463"/>
                  <a:gd name="T71" fmla="*/ 367 h 450"/>
                  <a:gd name="T72" fmla="*/ 408 w 463"/>
                  <a:gd name="T73" fmla="*/ 354 h 450"/>
                  <a:gd name="T74" fmla="*/ 408 w 463"/>
                  <a:gd name="T75" fmla="*/ 327 h 450"/>
                  <a:gd name="T76" fmla="*/ 313 w 463"/>
                  <a:gd name="T77" fmla="*/ 245 h 450"/>
                  <a:gd name="T78" fmla="*/ 313 w 463"/>
                  <a:gd name="T79" fmla="*/ 245 h 450"/>
                  <a:gd name="T80" fmla="*/ 313 w 463"/>
                  <a:gd name="T81" fmla="*/ 245 h 450"/>
                  <a:gd name="T82" fmla="*/ 313 w 463"/>
                  <a:gd name="T83" fmla="*/ 218 h 450"/>
                  <a:gd name="T84" fmla="*/ 327 w 463"/>
                  <a:gd name="T85" fmla="*/ 218 h 450"/>
                  <a:gd name="T86" fmla="*/ 422 w 463"/>
                  <a:gd name="T87" fmla="*/ 299 h 450"/>
                  <a:gd name="T88" fmla="*/ 422 w 463"/>
                  <a:gd name="T89" fmla="*/ 299 h 450"/>
                  <a:gd name="T90" fmla="*/ 436 w 463"/>
                  <a:gd name="T91" fmla="*/ 299 h 450"/>
                  <a:gd name="T92" fmla="*/ 436 w 463"/>
                  <a:gd name="T93" fmla="*/ 299 h 450"/>
                  <a:gd name="T94" fmla="*/ 450 w 463"/>
                  <a:gd name="T95" fmla="*/ 299 h 450"/>
                  <a:gd name="T96" fmla="*/ 450 w 463"/>
                  <a:gd name="T97" fmla="*/ 272 h 450"/>
                  <a:gd name="T98" fmla="*/ 259 w 463"/>
                  <a:gd name="T99" fmla="*/ 1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3" h="450">
                    <a:moveTo>
                      <a:pt x="259" y="108"/>
                    </a:moveTo>
                    <a:lnTo>
                      <a:pt x="259" y="108"/>
                    </a:lnTo>
                    <a:cubicBezTo>
                      <a:pt x="245" y="122"/>
                      <a:pt x="217" y="136"/>
                      <a:pt x="204" y="164"/>
                    </a:cubicBezTo>
                    <a:cubicBezTo>
                      <a:pt x="177" y="190"/>
                      <a:pt x="150" y="190"/>
                      <a:pt x="122" y="164"/>
                    </a:cubicBezTo>
                    <a:cubicBezTo>
                      <a:pt x="96" y="150"/>
                      <a:pt x="108" y="108"/>
                      <a:pt x="122" y="94"/>
                    </a:cubicBezTo>
                    <a:cubicBezTo>
                      <a:pt x="136" y="54"/>
                      <a:pt x="177" y="27"/>
                      <a:pt x="217" y="0"/>
                    </a:cubicBezTo>
                    <a:cubicBezTo>
                      <a:pt x="150" y="13"/>
                      <a:pt x="150" y="13"/>
                      <a:pt x="150" y="13"/>
                    </a:cubicBezTo>
                    <a:cubicBezTo>
                      <a:pt x="0" y="218"/>
                      <a:pt x="0" y="218"/>
                      <a:pt x="0" y="218"/>
                    </a:cubicBezTo>
                    <a:cubicBezTo>
                      <a:pt x="271" y="449"/>
                      <a:pt x="271" y="449"/>
                      <a:pt x="271" y="449"/>
                    </a:cubicBezTo>
                    <a:cubicBezTo>
                      <a:pt x="286" y="449"/>
                      <a:pt x="286" y="449"/>
                      <a:pt x="286" y="449"/>
                    </a:cubicBezTo>
                    <a:lnTo>
                      <a:pt x="286" y="449"/>
                    </a:lnTo>
                    <a:cubicBezTo>
                      <a:pt x="299" y="449"/>
                      <a:pt x="299" y="449"/>
                      <a:pt x="299" y="449"/>
                    </a:cubicBezTo>
                    <a:cubicBezTo>
                      <a:pt x="313" y="435"/>
                      <a:pt x="313" y="435"/>
                      <a:pt x="313" y="435"/>
                    </a:cubicBezTo>
                    <a:cubicBezTo>
                      <a:pt x="313" y="422"/>
                      <a:pt x="313" y="422"/>
                      <a:pt x="299" y="422"/>
                    </a:cubicBezTo>
                    <a:cubicBezTo>
                      <a:pt x="204" y="339"/>
                      <a:pt x="204" y="339"/>
                      <a:pt x="204" y="339"/>
                    </a:cubicBezTo>
                    <a:cubicBezTo>
                      <a:pt x="204" y="339"/>
                      <a:pt x="204" y="327"/>
                      <a:pt x="204" y="313"/>
                    </a:cubicBezTo>
                    <a:cubicBezTo>
                      <a:pt x="217" y="313"/>
                      <a:pt x="217" y="313"/>
                      <a:pt x="231" y="313"/>
                    </a:cubicBezTo>
                    <a:cubicBezTo>
                      <a:pt x="245" y="327"/>
                      <a:pt x="245" y="327"/>
                      <a:pt x="245" y="327"/>
                    </a:cubicBezTo>
                    <a:lnTo>
                      <a:pt x="245" y="327"/>
                    </a:lnTo>
                    <a:cubicBezTo>
                      <a:pt x="327" y="395"/>
                      <a:pt x="327" y="395"/>
                      <a:pt x="327" y="395"/>
                    </a:cubicBezTo>
                    <a:lnTo>
                      <a:pt x="327" y="395"/>
                    </a:lnTo>
                    <a:cubicBezTo>
                      <a:pt x="340" y="408"/>
                      <a:pt x="340" y="408"/>
                      <a:pt x="340" y="408"/>
                    </a:cubicBezTo>
                    <a:cubicBezTo>
                      <a:pt x="340" y="408"/>
                      <a:pt x="340" y="408"/>
                      <a:pt x="354" y="408"/>
                    </a:cubicBezTo>
                    <a:cubicBezTo>
                      <a:pt x="354" y="408"/>
                      <a:pt x="354" y="408"/>
                      <a:pt x="367" y="408"/>
                    </a:cubicBezTo>
                    <a:cubicBezTo>
                      <a:pt x="367" y="395"/>
                      <a:pt x="367" y="381"/>
                      <a:pt x="367" y="381"/>
                    </a:cubicBezTo>
                    <a:cubicBezTo>
                      <a:pt x="271" y="299"/>
                      <a:pt x="271" y="299"/>
                      <a:pt x="271" y="299"/>
                    </a:cubicBezTo>
                    <a:cubicBezTo>
                      <a:pt x="259" y="285"/>
                      <a:pt x="259" y="285"/>
                      <a:pt x="271" y="272"/>
                    </a:cubicBezTo>
                    <a:lnTo>
                      <a:pt x="286" y="272"/>
                    </a:lnTo>
                    <a:cubicBezTo>
                      <a:pt x="299" y="285"/>
                      <a:pt x="299" y="285"/>
                      <a:pt x="299" y="285"/>
                    </a:cubicBezTo>
                    <a:cubicBezTo>
                      <a:pt x="381" y="354"/>
                      <a:pt x="381" y="354"/>
                      <a:pt x="381" y="354"/>
                    </a:cubicBezTo>
                    <a:cubicBezTo>
                      <a:pt x="381" y="367"/>
                      <a:pt x="381" y="367"/>
                      <a:pt x="381" y="367"/>
                    </a:cubicBezTo>
                    <a:cubicBezTo>
                      <a:pt x="394" y="367"/>
                      <a:pt x="394" y="367"/>
                      <a:pt x="394" y="367"/>
                    </a:cubicBezTo>
                    <a:lnTo>
                      <a:pt x="394" y="367"/>
                    </a:lnTo>
                    <a:lnTo>
                      <a:pt x="394" y="367"/>
                    </a:lnTo>
                    <a:lnTo>
                      <a:pt x="394" y="367"/>
                    </a:lnTo>
                    <a:lnTo>
                      <a:pt x="394" y="367"/>
                    </a:lnTo>
                    <a:cubicBezTo>
                      <a:pt x="408" y="367"/>
                      <a:pt x="408" y="354"/>
                      <a:pt x="408" y="354"/>
                    </a:cubicBezTo>
                    <a:cubicBezTo>
                      <a:pt x="422" y="339"/>
                      <a:pt x="422" y="339"/>
                      <a:pt x="408" y="327"/>
                    </a:cubicBezTo>
                    <a:cubicBezTo>
                      <a:pt x="313" y="245"/>
                      <a:pt x="313" y="245"/>
                      <a:pt x="313" y="245"/>
                    </a:cubicBezTo>
                    <a:lnTo>
                      <a:pt x="313" y="245"/>
                    </a:lnTo>
                    <a:lnTo>
                      <a:pt x="313" y="245"/>
                    </a:lnTo>
                    <a:cubicBezTo>
                      <a:pt x="299" y="231"/>
                      <a:pt x="299" y="231"/>
                      <a:pt x="313" y="218"/>
                    </a:cubicBezTo>
                    <a:lnTo>
                      <a:pt x="327" y="218"/>
                    </a:lnTo>
                    <a:cubicBezTo>
                      <a:pt x="422" y="299"/>
                      <a:pt x="422" y="299"/>
                      <a:pt x="422" y="299"/>
                    </a:cubicBezTo>
                    <a:lnTo>
                      <a:pt x="422" y="299"/>
                    </a:lnTo>
                    <a:lnTo>
                      <a:pt x="436" y="299"/>
                    </a:lnTo>
                    <a:lnTo>
                      <a:pt x="436" y="299"/>
                    </a:lnTo>
                    <a:lnTo>
                      <a:pt x="450" y="299"/>
                    </a:lnTo>
                    <a:cubicBezTo>
                      <a:pt x="462" y="285"/>
                      <a:pt x="450" y="272"/>
                      <a:pt x="450" y="272"/>
                    </a:cubicBezTo>
                    <a:lnTo>
                      <a:pt x="259" y="108"/>
                    </a:ln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Freeform 227"/>
              <p:cNvSpPr>
                <a:spLocks noChangeArrowheads="1"/>
              </p:cNvSpPr>
              <p:nvPr/>
            </p:nvSpPr>
            <p:spPr bwMode="auto">
              <a:xfrm>
                <a:off x="6759368" y="11390700"/>
                <a:ext cx="54349" cy="50180"/>
              </a:xfrm>
              <a:custGeom>
                <a:avLst/>
                <a:gdLst>
                  <a:gd name="T0" fmla="*/ 27 w 56"/>
                  <a:gd name="T1" fmla="*/ 0 h 55"/>
                  <a:gd name="T2" fmla="*/ 27 w 56"/>
                  <a:gd name="T3" fmla="*/ 0 h 55"/>
                  <a:gd name="T4" fmla="*/ 14 w 56"/>
                  <a:gd name="T5" fmla="*/ 14 h 55"/>
                  <a:gd name="T6" fmla="*/ 14 w 56"/>
                  <a:gd name="T7" fmla="*/ 41 h 55"/>
                  <a:gd name="T8" fmla="*/ 41 w 56"/>
                  <a:gd name="T9" fmla="*/ 41 h 55"/>
                  <a:gd name="T10" fmla="*/ 41 w 56"/>
                  <a:gd name="T11" fmla="*/ 0 h 55"/>
                  <a:gd name="T12" fmla="*/ 27 w 5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6" h="55">
                    <a:moveTo>
                      <a:pt x="27" y="0"/>
                    </a:moveTo>
                    <a:lnTo>
                      <a:pt x="27" y="0"/>
                    </a:lnTo>
                    <a:cubicBezTo>
                      <a:pt x="27" y="0"/>
                      <a:pt x="14" y="0"/>
                      <a:pt x="14" y="14"/>
                    </a:cubicBezTo>
                    <a:cubicBezTo>
                      <a:pt x="0" y="14"/>
                      <a:pt x="14" y="27"/>
                      <a:pt x="14" y="41"/>
                    </a:cubicBezTo>
                    <a:cubicBezTo>
                      <a:pt x="27" y="54"/>
                      <a:pt x="41" y="41"/>
                      <a:pt x="41" y="41"/>
                    </a:cubicBezTo>
                    <a:cubicBezTo>
                      <a:pt x="55" y="27"/>
                      <a:pt x="55" y="14"/>
                      <a:pt x="41" y="0"/>
                    </a:cubicBezTo>
                    <a:cubicBezTo>
                      <a:pt x="41" y="0"/>
                      <a:pt x="41" y="0"/>
                      <a:pt x="27"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6" name="Freeform 228"/>
              <p:cNvSpPr>
                <a:spLocks noChangeArrowheads="1"/>
              </p:cNvSpPr>
              <p:nvPr/>
            </p:nvSpPr>
            <p:spPr bwMode="auto">
              <a:xfrm>
                <a:off x="6901508" y="11453424"/>
                <a:ext cx="4181" cy="4184"/>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1" name="Group 77"/>
            <p:cNvGrpSpPr/>
            <p:nvPr/>
          </p:nvGrpSpPr>
          <p:grpSpPr>
            <a:xfrm>
              <a:off x="17960356" y="9740260"/>
              <a:ext cx="845450" cy="756950"/>
              <a:chOff x="13222514" y="10847085"/>
              <a:chExt cx="635447" cy="568706"/>
            </a:xfrm>
            <a:solidFill>
              <a:srgbClr val="FFFFFF"/>
            </a:solidFill>
          </p:grpSpPr>
          <p:sp>
            <p:nvSpPr>
              <p:cNvPr id="25" name="Freeform 245"/>
              <p:cNvSpPr>
                <a:spLocks noChangeArrowheads="1"/>
              </p:cNvSpPr>
              <p:nvPr/>
            </p:nvSpPr>
            <p:spPr bwMode="auto">
              <a:xfrm>
                <a:off x="13276865" y="11323795"/>
                <a:ext cx="41805" cy="41816"/>
              </a:xfrm>
              <a:custGeom>
                <a:avLst/>
                <a:gdLst>
                  <a:gd name="T0" fmla="*/ 14 w 42"/>
                  <a:gd name="T1" fmla="*/ 42 h 43"/>
                  <a:gd name="T2" fmla="*/ 14 w 42"/>
                  <a:gd name="T3" fmla="*/ 42 h 43"/>
                  <a:gd name="T4" fmla="*/ 41 w 42"/>
                  <a:gd name="T5" fmla="*/ 28 h 43"/>
                  <a:gd name="T6" fmla="*/ 14 w 42"/>
                  <a:gd name="T7" fmla="*/ 0 h 43"/>
                  <a:gd name="T8" fmla="*/ 0 w 42"/>
                  <a:gd name="T9" fmla="*/ 28 h 43"/>
                  <a:gd name="T10" fmla="*/ 14 w 42"/>
                  <a:gd name="T11" fmla="*/ 42 h 43"/>
                </a:gdLst>
                <a:ahLst/>
                <a:cxnLst>
                  <a:cxn ang="0">
                    <a:pos x="T0" y="T1"/>
                  </a:cxn>
                  <a:cxn ang="0">
                    <a:pos x="T2" y="T3"/>
                  </a:cxn>
                  <a:cxn ang="0">
                    <a:pos x="T4" y="T5"/>
                  </a:cxn>
                  <a:cxn ang="0">
                    <a:pos x="T6" y="T7"/>
                  </a:cxn>
                  <a:cxn ang="0">
                    <a:pos x="T8" y="T9"/>
                  </a:cxn>
                  <a:cxn ang="0">
                    <a:pos x="T10" y="T11"/>
                  </a:cxn>
                </a:cxnLst>
                <a:rect l="0" t="0" r="r" b="b"/>
                <a:pathLst>
                  <a:path w="42" h="43">
                    <a:moveTo>
                      <a:pt x="14" y="42"/>
                    </a:moveTo>
                    <a:lnTo>
                      <a:pt x="14" y="42"/>
                    </a:lnTo>
                    <a:cubicBezTo>
                      <a:pt x="28" y="42"/>
                      <a:pt x="41" y="42"/>
                      <a:pt x="41" y="28"/>
                    </a:cubicBezTo>
                    <a:cubicBezTo>
                      <a:pt x="41" y="15"/>
                      <a:pt x="28" y="0"/>
                      <a:pt x="14" y="0"/>
                    </a:cubicBezTo>
                    <a:cubicBezTo>
                      <a:pt x="14" y="0"/>
                      <a:pt x="0" y="15"/>
                      <a:pt x="0" y="28"/>
                    </a:cubicBezTo>
                    <a:cubicBezTo>
                      <a:pt x="0" y="42"/>
                      <a:pt x="14" y="42"/>
                      <a:pt x="14" y="42"/>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Freeform 246"/>
              <p:cNvSpPr>
                <a:spLocks noChangeArrowheads="1"/>
              </p:cNvSpPr>
              <p:nvPr/>
            </p:nvSpPr>
            <p:spPr bwMode="auto">
              <a:xfrm>
                <a:off x="13222514" y="11068713"/>
                <a:ext cx="167223" cy="347078"/>
              </a:xfrm>
              <a:custGeom>
                <a:avLst/>
                <a:gdLst>
                  <a:gd name="T0" fmla="*/ 0 w 177"/>
                  <a:gd name="T1" fmla="*/ 367 h 368"/>
                  <a:gd name="T2" fmla="*/ 0 w 177"/>
                  <a:gd name="T3" fmla="*/ 367 h 368"/>
                  <a:gd name="T4" fmla="*/ 176 w 177"/>
                  <a:gd name="T5" fmla="*/ 367 h 368"/>
                  <a:gd name="T6" fmla="*/ 176 w 177"/>
                  <a:gd name="T7" fmla="*/ 0 h 368"/>
                  <a:gd name="T8" fmla="*/ 0 w 177"/>
                  <a:gd name="T9" fmla="*/ 0 h 368"/>
                  <a:gd name="T10" fmla="*/ 0 w 177"/>
                  <a:gd name="T11" fmla="*/ 367 h 368"/>
                  <a:gd name="T12" fmla="*/ 95 w 177"/>
                  <a:gd name="T13" fmla="*/ 26 h 368"/>
                  <a:gd name="T14" fmla="*/ 95 w 177"/>
                  <a:gd name="T15" fmla="*/ 26 h 368"/>
                  <a:gd name="T16" fmla="*/ 122 w 177"/>
                  <a:gd name="T17" fmla="*/ 26 h 368"/>
                  <a:gd name="T18" fmla="*/ 122 w 177"/>
                  <a:gd name="T19" fmla="*/ 231 h 368"/>
                  <a:gd name="T20" fmla="*/ 95 w 177"/>
                  <a:gd name="T21" fmla="*/ 231 h 368"/>
                  <a:gd name="T22" fmla="*/ 95 w 177"/>
                  <a:gd name="T23" fmla="*/ 26 h 368"/>
                  <a:gd name="T24" fmla="*/ 68 w 177"/>
                  <a:gd name="T25" fmla="*/ 245 h 368"/>
                  <a:gd name="T26" fmla="*/ 68 w 177"/>
                  <a:gd name="T27" fmla="*/ 245 h 368"/>
                  <a:gd name="T28" fmla="*/ 122 w 177"/>
                  <a:gd name="T29" fmla="*/ 299 h 368"/>
                  <a:gd name="T30" fmla="*/ 68 w 177"/>
                  <a:gd name="T31" fmla="*/ 340 h 368"/>
                  <a:gd name="T32" fmla="*/ 27 w 177"/>
                  <a:gd name="T33" fmla="*/ 299 h 368"/>
                  <a:gd name="T34" fmla="*/ 68 w 177"/>
                  <a:gd name="T35"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368">
                    <a:moveTo>
                      <a:pt x="0" y="367"/>
                    </a:moveTo>
                    <a:lnTo>
                      <a:pt x="0" y="367"/>
                    </a:lnTo>
                    <a:cubicBezTo>
                      <a:pt x="176" y="367"/>
                      <a:pt x="176" y="367"/>
                      <a:pt x="176" y="367"/>
                    </a:cubicBezTo>
                    <a:cubicBezTo>
                      <a:pt x="176" y="0"/>
                      <a:pt x="176" y="0"/>
                      <a:pt x="176" y="0"/>
                    </a:cubicBezTo>
                    <a:cubicBezTo>
                      <a:pt x="0" y="0"/>
                      <a:pt x="0" y="0"/>
                      <a:pt x="0" y="0"/>
                    </a:cubicBezTo>
                    <a:lnTo>
                      <a:pt x="0" y="367"/>
                    </a:lnTo>
                    <a:close/>
                    <a:moveTo>
                      <a:pt x="95" y="26"/>
                    </a:moveTo>
                    <a:lnTo>
                      <a:pt x="95" y="26"/>
                    </a:lnTo>
                    <a:cubicBezTo>
                      <a:pt x="122" y="26"/>
                      <a:pt x="122" y="26"/>
                      <a:pt x="122" y="26"/>
                    </a:cubicBezTo>
                    <a:cubicBezTo>
                      <a:pt x="122" y="231"/>
                      <a:pt x="122" y="231"/>
                      <a:pt x="122" y="231"/>
                    </a:cubicBezTo>
                    <a:cubicBezTo>
                      <a:pt x="95" y="231"/>
                      <a:pt x="95" y="231"/>
                      <a:pt x="95" y="231"/>
                    </a:cubicBezTo>
                    <a:lnTo>
                      <a:pt x="95" y="26"/>
                    </a:lnTo>
                    <a:close/>
                    <a:moveTo>
                      <a:pt x="68" y="245"/>
                    </a:moveTo>
                    <a:lnTo>
                      <a:pt x="68" y="245"/>
                    </a:lnTo>
                    <a:cubicBezTo>
                      <a:pt x="95" y="245"/>
                      <a:pt x="122" y="271"/>
                      <a:pt x="122" y="299"/>
                    </a:cubicBezTo>
                    <a:cubicBezTo>
                      <a:pt x="122" y="327"/>
                      <a:pt x="95" y="340"/>
                      <a:pt x="68" y="340"/>
                    </a:cubicBezTo>
                    <a:cubicBezTo>
                      <a:pt x="41" y="340"/>
                      <a:pt x="27" y="327"/>
                      <a:pt x="27" y="299"/>
                    </a:cubicBezTo>
                    <a:cubicBezTo>
                      <a:pt x="27" y="271"/>
                      <a:pt x="41" y="245"/>
                      <a:pt x="68" y="245"/>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Freeform 247"/>
              <p:cNvSpPr>
                <a:spLocks noChangeArrowheads="1"/>
              </p:cNvSpPr>
              <p:nvPr/>
            </p:nvSpPr>
            <p:spPr bwMode="auto">
              <a:xfrm>
                <a:off x="13419004" y="10847085"/>
                <a:ext cx="438957" cy="518524"/>
              </a:xfrm>
              <a:custGeom>
                <a:avLst/>
                <a:gdLst>
                  <a:gd name="T0" fmla="*/ 436 w 464"/>
                  <a:gd name="T1" fmla="*/ 300 h 546"/>
                  <a:gd name="T2" fmla="*/ 436 w 464"/>
                  <a:gd name="T3" fmla="*/ 300 h 546"/>
                  <a:gd name="T4" fmla="*/ 463 w 464"/>
                  <a:gd name="T5" fmla="*/ 258 h 546"/>
                  <a:gd name="T6" fmla="*/ 408 w 464"/>
                  <a:gd name="T7" fmla="*/ 218 h 546"/>
                  <a:gd name="T8" fmla="*/ 314 w 464"/>
                  <a:gd name="T9" fmla="*/ 218 h 546"/>
                  <a:gd name="T10" fmla="*/ 394 w 464"/>
                  <a:gd name="T11" fmla="*/ 95 h 546"/>
                  <a:gd name="T12" fmla="*/ 382 w 464"/>
                  <a:gd name="T13" fmla="*/ 27 h 546"/>
                  <a:gd name="T14" fmla="*/ 326 w 464"/>
                  <a:gd name="T15" fmla="*/ 0 h 546"/>
                  <a:gd name="T16" fmla="*/ 326 w 464"/>
                  <a:gd name="T17" fmla="*/ 0 h 546"/>
                  <a:gd name="T18" fmla="*/ 326 w 464"/>
                  <a:gd name="T19" fmla="*/ 0 h 546"/>
                  <a:gd name="T20" fmla="*/ 218 w 464"/>
                  <a:gd name="T21" fmla="*/ 123 h 546"/>
                  <a:gd name="T22" fmla="*/ 41 w 464"/>
                  <a:gd name="T23" fmla="*/ 272 h 546"/>
                  <a:gd name="T24" fmla="*/ 0 w 464"/>
                  <a:gd name="T25" fmla="*/ 272 h 546"/>
                  <a:gd name="T26" fmla="*/ 0 w 464"/>
                  <a:gd name="T27" fmla="*/ 518 h 546"/>
                  <a:gd name="T28" fmla="*/ 0 w 464"/>
                  <a:gd name="T29" fmla="*/ 518 h 546"/>
                  <a:gd name="T30" fmla="*/ 14 w 464"/>
                  <a:gd name="T31" fmla="*/ 518 h 546"/>
                  <a:gd name="T32" fmla="*/ 81 w 464"/>
                  <a:gd name="T33" fmla="*/ 531 h 546"/>
                  <a:gd name="T34" fmla="*/ 135 w 464"/>
                  <a:gd name="T35" fmla="*/ 545 h 546"/>
                  <a:gd name="T36" fmla="*/ 231 w 464"/>
                  <a:gd name="T37" fmla="*/ 531 h 546"/>
                  <a:gd name="T38" fmla="*/ 368 w 464"/>
                  <a:gd name="T39" fmla="*/ 531 h 546"/>
                  <a:gd name="T40" fmla="*/ 408 w 464"/>
                  <a:gd name="T41" fmla="*/ 491 h 546"/>
                  <a:gd name="T42" fmla="*/ 394 w 464"/>
                  <a:gd name="T43" fmla="*/ 449 h 546"/>
                  <a:gd name="T44" fmla="*/ 394 w 464"/>
                  <a:gd name="T45" fmla="*/ 449 h 546"/>
                  <a:gd name="T46" fmla="*/ 449 w 464"/>
                  <a:gd name="T47" fmla="*/ 409 h 546"/>
                  <a:gd name="T48" fmla="*/ 422 w 464"/>
                  <a:gd name="T49" fmla="*/ 382 h 546"/>
                  <a:gd name="T50" fmla="*/ 463 w 464"/>
                  <a:gd name="T51" fmla="*/ 328 h 546"/>
                  <a:gd name="T52" fmla="*/ 436 w 464"/>
                  <a:gd name="T53" fmla="*/ 300 h 546"/>
                  <a:gd name="T54" fmla="*/ 204 w 464"/>
                  <a:gd name="T55" fmla="*/ 204 h 546"/>
                  <a:gd name="T56" fmla="*/ 204 w 464"/>
                  <a:gd name="T57" fmla="*/ 204 h 546"/>
                  <a:gd name="T58" fmla="*/ 123 w 464"/>
                  <a:gd name="T59" fmla="*/ 300 h 546"/>
                  <a:gd name="T60" fmla="*/ 109 w 464"/>
                  <a:gd name="T61" fmla="*/ 314 h 546"/>
                  <a:gd name="T62" fmla="*/ 109 w 464"/>
                  <a:gd name="T63" fmla="*/ 314 h 546"/>
                  <a:gd name="T64" fmla="*/ 95 w 464"/>
                  <a:gd name="T65" fmla="*/ 286 h 546"/>
                  <a:gd name="T66" fmla="*/ 191 w 464"/>
                  <a:gd name="T67" fmla="*/ 191 h 546"/>
                  <a:gd name="T68" fmla="*/ 218 w 464"/>
                  <a:gd name="T69" fmla="*/ 191 h 546"/>
                  <a:gd name="T70" fmla="*/ 204 w 464"/>
                  <a:gd name="T71" fmla="*/ 20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4" h="546">
                    <a:moveTo>
                      <a:pt x="436" y="300"/>
                    </a:moveTo>
                    <a:lnTo>
                      <a:pt x="436" y="300"/>
                    </a:lnTo>
                    <a:cubicBezTo>
                      <a:pt x="449" y="286"/>
                      <a:pt x="463" y="272"/>
                      <a:pt x="463" y="258"/>
                    </a:cubicBezTo>
                    <a:cubicBezTo>
                      <a:pt x="463" y="232"/>
                      <a:pt x="436" y="218"/>
                      <a:pt x="408" y="218"/>
                    </a:cubicBezTo>
                    <a:cubicBezTo>
                      <a:pt x="314" y="218"/>
                      <a:pt x="314" y="218"/>
                      <a:pt x="314" y="218"/>
                    </a:cubicBezTo>
                    <a:cubicBezTo>
                      <a:pt x="340" y="191"/>
                      <a:pt x="382" y="150"/>
                      <a:pt x="394" y="95"/>
                    </a:cubicBezTo>
                    <a:cubicBezTo>
                      <a:pt x="394" y="69"/>
                      <a:pt x="394" y="41"/>
                      <a:pt x="382" y="27"/>
                    </a:cubicBezTo>
                    <a:cubicBezTo>
                      <a:pt x="368" y="0"/>
                      <a:pt x="326" y="0"/>
                      <a:pt x="326" y="0"/>
                    </a:cubicBezTo>
                    <a:lnTo>
                      <a:pt x="326" y="0"/>
                    </a:lnTo>
                    <a:lnTo>
                      <a:pt x="326" y="0"/>
                    </a:lnTo>
                    <a:cubicBezTo>
                      <a:pt x="326" y="27"/>
                      <a:pt x="314" y="69"/>
                      <a:pt x="218" y="123"/>
                    </a:cubicBezTo>
                    <a:cubicBezTo>
                      <a:pt x="123" y="191"/>
                      <a:pt x="55" y="258"/>
                      <a:pt x="41" y="272"/>
                    </a:cubicBezTo>
                    <a:cubicBezTo>
                      <a:pt x="0" y="272"/>
                      <a:pt x="0" y="272"/>
                      <a:pt x="0" y="272"/>
                    </a:cubicBezTo>
                    <a:cubicBezTo>
                      <a:pt x="0" y="518"/>
                      <a:pt x="0" y="518"/>
                      <a:pt x="0" y="518"/>
                    </a:cubicBezTo>
                    <a:lnTo>
                      <a:pt x="0" y="518"/>
                    </a:lnTo>
                    <a:cubicBezTo>
                      <a:pt x="0" y="518"/>
                      <a:pt x="0" y="518"/>
                      <a:pt x="14" y="518"/>
                    </a:cubicBezTo>
                    <a:cubicBezTo>
                      <a:pt x="27" y="518"/>
                      <a:pt x="55" y="518"/>
                      <a:pt x="81" y="531"/>
                    </a:cubicBezTo>
                    <a:cubicBezTo>
                      <a:pt x="95" y="531"/>
                      <a:pt x="109" y="545"/>
                      <a:pt x="135" y="545"/>
                    </a:cubicBezTo>
                    <a:cubicBezTo>
                      <a:pt x="177" y="545"/>
                      <a:pt x="231" y="531"/>
                      <a:pt x="231" y="531"/>
                    </a:cubicBezTo>
                    <a:cubicBezTo>
                      <a:pt x="368" y="531"/>
                      <a:pt x="368" y="531"/>
                      <a:pt x="368" y="531"/>
                    </a:cubicBezTo>
                    <a:cubicBezTo>
                      <a:pt x="394" y="531"/>
                      <a:pt x="408" y="518"/>
                      <a:pt x="408" y="491"/>
                    </a:cubicBezTo>
                    <a:cubicBezTo>
                      <a:pt x="408" y="477"/>
                      <a:pt x="408" y="463"/>
                      <a:pt x="394" y="449"/>
                    </a:cubicBezTo>
                    <a:lnTo>
                      <a:pt x="394" y="449"/>
                    </a:lnTo>
                    <a:cubicBezTo>
                      <a:pt x="422" y="449"/>
                      <a:pt x="449" y="436"/>
                      <a:pt x="449" y="409"/>
                    </a:cubicBezTo>
                    <a:cubicBezTo>
                      <a:pt x="449" y="395"/>
                      <a:pt x="436" y="382"/>
                      <a:pt x="422" y="382"/>
                    </a:cubicBezTo>
                    <a:cubicBezTo>
                      <a:pt x="449" y="368"/>
                      <a:pt x="463" y="354"/>
                      <a:pt x="463" y="328"/>
                    </a:cubicBezTo>
                    <a:cubicBezTo>
                      <a:pt x="463" y="314"/>
                      <a:pt x="449" y="300"/>
                      <a:pt x="436" y="300"/>
                    </a:cubicBezTo>
                    <a:close/>
                    <a:moveTo>
                      <a:pt x="204" y="204"/>
                    </a:moveTo>
                    <a:lnTo>
                      <a:pt x="204" y="204"/>
                    </a:lnTo>
                    <a:cubicBezTo>
                      <a:pt x="163" y="246"/>
                      <a:pt x="123" y="300"/>
                      <a:pt x="123" y="300"/>
                    </a:cubicBezTo>
                    <a:cubicBezTo>
                      <a:pt x="123" y="314"/>
                      <a:pt x="123" y="314"/>
                      <a:pt x="109" y="314"/>
                    </a:cubicBezTo>
                    <a:lnTo>
                      <a:pt x="109" y="314"/>
                    </a:lnTo>
                    <a:cubicBezTo>
                      <a:pt x="95" y="300"/>
                      <a:pt x="95" y="300"/>
                      <a:pt x="95" y="286"/>
                    </a:cubicBezTo>
                    <a:cubicBezTo>
                      <a:pt x="95" y="286"/>
                      <a:pt x="135" y="218"/>
                      <a:pt x="191" y="191"/>
                    </a:cubicBezTo>
                    <a:cubicBezTo>
                      <a:pt x="204" y="177"/>
                      <a:pt x="218" y="191"/>
                      <a:pt x="218" y="191"/>
                    </a:cubicBezTo>
                    <a:cubicBezTo>
                      <a:pt x="218" y="204"/>
                      <a:pt x="218" y="204"/>
                      <a:pt x="204" y="204"/>
                    </a:cubicBez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nvGrpSpPr>
            <p:cNvPr id="22" name="Group 81"/>
            <p:cNvGrpSpPr/>
            <p:nvPr/>
          </p:nvGrpSpPr>
          <p:grpSpPr>
            <a:xfrm>
              <a:off x="22833930" y="9704084"/>
              <a:ext cx="823198" cy="829298"/>
              <a:chOff x="15935700" y="10788544"/>
              <a:chExt cx="618722" cy="623064"/>
            </a:xfrm>
            <a:solidFill>
              <a:srgbClr val="FFFFFF"/>
            </a:solidFill>
          </p:grpSpPr>
          <p:sp>
            <p:nvSpPr>
              <p:cNvPr id="23" name="Freeform 584"/>
              <p:cNvSpPr>
                <a:spLocks noChangeArrowheads="1"/>
              </p:cNvSpPr>
              <p:nvPr/>
            </p:nvSpPr>
            <p:spPr bwMode="auto">
              <a:xfrm>
                <a:off x="15935700" y="10788544"/>
                <a:ext cx="618722" cy="623064"/>
              </a:xfrm>
              <a:custGeom>
                <a:avLst/>
                <a:gdLst>
                  <a:gd name="T0" fmla="*/ 641 w 654"/>
                  <a:gd name="T1" fmla="*/ 258 h 655"/>
                  <a:gd name="T2" fmla="*/ 341 w 654"/>
                  <a:gd name="T3" fmla="*/ 13 h 655"/>
                  <a:gd name="T4" fmla="*/ 68 w 654"/>
                  <a:gd name="T5" fmla="*/ 258 h 655"/>
                  <a:gd name="T6" fmla="*/ 0 w 654"/>
                  <a:gd name="T7" fmla="*/ 258 h 655"/>
                  <a:gd name="T8" fmla="*/ 0 w 654"/>
                  <a:gd name="T9" fmla="*/ 654 h 655"/>
                  <a:gd name="T10" fmla="*/ 653 w 654"/>
                  <a:gd name="T11" fmla="*/ 654 h 655"/>
                  <a:gd name="T12" fmla="*/ 641 w 654"/>
                  <a:gd name="T13" fmla="*/ 258 h 655"/>
                  <a:gd name="T14" fmla="*/ 327 w 654"/>
                  <a:gd name="T15" fmla="*/ 55 h 655"/>
                  <a:gd name="T16" fmla="*/ 122 w 654"/>
                  <a:gd name="T17" fmla="*/ 258 h 655"/>
                  <a:gd name="T18" fmla="*/ 96 w 654"/>
                  <a:gd name="T19" fmla="*/ 558 h 655"/>
                  <a:gd name="T20" fmla="*/ 54 w 654"/>
                  <a:gd name="T21" fmla="*/ 545 h 655"/>
                  <a:gd name="T22" fmla="*/ 110 w 654"/>
                  <a:gd name="T23" fmla="*/ 545 h 655"/>
                  <a:gd name="T24" fmla="*/ 110 w 654"/>
                  <a:gd name="T25" fmla="*/ 477 h 655"/>
                  <a:gd name="T26" fmla="*/ 122 w 654"/>
                  <a:gd name="T27" fmla="*/ 381 h 655"/>
                  <a:gd name="T28" fmla="*/ 150 w 654"/>
                  <a:gd name="T29" fmla="*/ 409 h 655"/>
                  <a:gd name="T30" fmla="*/ 82 w 654"/>
                  <a:gd name="T31" fmla="*/ 422 h 655"/>
                  <a:gd name="T32" fmla="*/ 164 w 654"/>
                  <a:gd name="T33" fmla="*/ 504 h 655"/>
                  <a:gd name="T34" fmla="*/ 313 w 654"/>
                  <a:gd name="T35" fmla="*/ 558 h 655"/>
                  <a:gd name="T36" fmla="*/ 287 w 654"/>
                  <a:gd name="T37" fmla="*/ 504 h 655"/>
                  <a:gd name="T38" fmla="*/ 205 w 654"/>
                  <a:gd name="T39" fmla="*/ 558 h 655"/>
                  <a:gd name="T40" fmla="*/ 245 w 654"/>
                  <a:gd name="T41" fmla="*/ 381 h 655"/>
                  <a:gd name="T42" fmla="*/ 341 w 654"/>
                  <a:gd name="T43" fmla="*/ 558 h 655"/>
                  <a:gd name="T44" fmla="*/ 462 w 654"/>
                  <a:gd name="T45" fmla="*/ 558 h 655"/>
                  <a:gd name="T46" fmla="*/ 368 w 654"/>
                  <a:gd name="T47" fmla="*/ 558 h 655"/>
                  <a:gd name="T48" fmla="*/ 382 w 654"/>
                  <a:gd name="T49" fmla="*/ 381 h 655"/>
                  <a:gd name="T50" fmla="*/ 462 w 654"/>
                  <a:gd name="T51" fmla="*/ 545 h 655"/>
                  <a:gd name="T52" fmla="*/ 585 w 654"/>
                  <a:gd name="T53" fmla="*/ 558 h 655"/>
                  <a:gd name="T54" fmla="*/ 490 w 654"/>
                  <a:gd name="T55" fmla="*/ 558 h 655"/>
                  <a:gd name="T56" fmla="*/ 585 w 654"/>
                  <a:gd name="T57" fmla="*/ 381 h 655"/>
                  <a:gd name="T58" fmla="*/ 518 w 654"/>
                  <a:gd name="T59" fmla="*/ 395 h 655"/>
                  <a:gd name="T60" fmla="*/ 585 w 654"/>
                  <a:gd name="T61" fmla="*/ 449 h 655"/>
                  <a:gd name="T62" fmla="*/ 518 w 654"/>
                  <a:gd name="T63" fmla="*/ 477 h 655"/>
                  <a:gd name="T64" fmla="*/ 585 w 654"/>
                  <a:gd name="T65" fmla="*/ 54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655">
                    <a:moveTo>
                      <a:pt x="641" y="258"/>
                    </a:moveTo>
                    <a:lnTo>
                      <a:pt x="641" y="258"/>
                    </a:lnTo>
                    <a:cubicBezTo>
                      <a:pt x="585" y="258"/>
                      <a:pt x="585" y="258"/>
                      <a:pt x="585" y="258"/>
                    </a:cubicBezTo>
                    <a:cubicBezTo>
                      <a:pt x="341" y="13"/>
                      <a:pt x="341" y="13"/>
                      <a:pt x="341" y="13"/>
                    </a:cubicBezTo>
                    <a:cubicBezTo>
                      <a:pt x="327" y="0"/>
                      <a:pt x="313" y="0"/>
                      <a:pt x="313" y="13"/>
                    </a:cubicBezTo>
                    <a:cubicBezTo>
                      <a:pt x="68" y="258"/>
                      <a:pt x="68" y="258"/>
                      <a:pt x="68" y="258"/>
                    </a:cubicBezTo>
                    <a:cubicBezTo>
                      <a:pt x="0" y="258"/>
                      <a:pt x="0" y="258"/>
                      <a:pt x="0" y="258"/>
                    </a:cubicBezTo>
                    <a:lnTo>
                      <a:pt x="0" y="258"/>
                    </a:lnTo>
                    <a:cubicBezTo>
                      <a:pt x="0" y="654"/>
                      <a:pt x="0" y="654"/>
                      <a:pt x="0" y="654"/>
                    </a:cubicBezTo>
                    <a:lnTo>
                      <a:pt x="0" y="654"/>
                    </a:lnTo>
                    <a:cubicBezTo>
                      <a:pt x="641" y="654"/>
                      <a:pt x="641" y="654"/>
                      <a:pt x="641" y="654"/>
                    </a:cubicBezTo>
                    <a:cubicBezTo>
                      <a:pt x="653" y="654"/>
                      <a:pt x="653" y="654"/>
                      <a:pt x="653" y="654"/>
                    </a:cubicBezTo>
                    <a:cubicBezTo>
                      <a:pt x="653" y="258"/>
                      <a:pt x="653" y="258"/>
                      <a:pt x="653" y="258"/>
                    </a:cubicBezTo>
                    <a:cubicBezTo>
                      <a:pt x="653" y="258"/>
                      <a:pt x="653" y="258"/>
                      <a:pt x="641" y="258"/>
                    </a:cubicBezTo>
                    <a:close/>
                    <a:moveTo>
                      <a:pt x="327" y="55"/>
                    </a:moveTo>
                    <a:lnTo>
                      <a:pt x="327" y="55"/>
                    </a:lnTo>
                    <a:cubicBezTo>
                      <a:pt x="518" y="258"/>
                      <a:pt x="518" y="258"/>
                      <a:pt x="518" y="258"/>
                    </a:cubicBezTo>
                    <a:cubicBezTo>
                      <a:pt x="122" y="258"/>
                      <a:pt x="122" y="258"/>
                      <a:pt x="122" y="258"/>
                    </a:cubicBezTo>
                    <a:lnTo>
                      <a:pt x="327" y="55"/>
                    </a:lnTo>
                    <a:close/>
                    <a:moveTo>
                      <a:pt x="96" y="558"/>
                    </a:moveTo>
                    <a:lnTo>
                      <a:pt x="96" y="558"/>
                    </a:lnTo>
                    <a:cubicBezTo>
                      <a:pt x="82" y="558"/>
                      <a:pt x="68" y="558"/>
                      <a:pt x="54" y="545"/>
                    </a:cubicBezTo>
                    <a:cubicBezTo>
                      <a:pt x="68" y="531"/>
                      <a:pt x="68" y="531"/>
                      <a:pt x="68" y="531"/>
                    </a:cubicBezTo>
                    <a:cubicBezTo>
                      <a:pt x="68" y="531"/>
                      <a:pt x="82" y="545"/>
                      <a:pt x="110" y="545"/>
                    </a:cubicBezTo>
                    <a:cubicBezTo>
                      <a:pt x="122" y="545"/>
                      <a:pt x="136" y="531"/>
                      <a:pt x="136" y="517"/>
                    </a:cubicBezTo>
                    <a:cubicBezTo>
                      <a:pt x="136" y="489"/>
                      <a:pt x="136" y="489"/>
                      <a:pt x="110" y="477"/>
                    </a:cubicBezTo>
                    <a:cubicBezTo>
                      <a:pt x="82" y="463"/>
                      <a:pt x="54" y="449"/>
                      <a:pt x="54" y="422"/>
                    </a:cubicBezTo>
                    <a:cubicBezTo>
                      <a:pt x="54" y="395"/>
                      <a:pt x="82" y="381"/>
                      <a:pt x="122" y="381"/>
                    </a:cubicBezTo>
                    <a:cubicBezTo>
                      <a:pt x="136" y="381"/>
                      <a:pt x="150" y="381"/>
                      <a:pt x="164" y="381"/>
                    </a:cubicBezTo>
                    <a:cubicBezTo>
                      <a:pt x="150" y="409"/>
                      <a:pt x="150" y="409"/>
                      <a:pt x="150" y="409"/>
                    </a:cubicBezTo>
                    <a:cubicBezTo>
                      <a:pt x="150" y="395"/>
                      <a:pt x="136" y="395"/>
                      <a:pt x="122" y="395"/>
                    </a:cubicBezTo>
                    <a:cubicBezTo>
                      <a:pt x="96" y="395"/>
                      <a:pt x="82" y="409"/>
                      <a:pt x="82" y="422"/>
                    </a:cubicBezTo>
                    <a:cubicBezTo>
                      <a:pt x="82" y="435"/>
                      <a:pt x="96" y="449"/>
                      <a:pt x="122" y="449"/>
                    </a:cubicBezTo>
                    <a:cubicBezTo>
                      <a:pt x="150" y="463"/>
                      <a:pt x="164" y="477"/>
                      <a:pt x="164" y="504"/>
                    </a:cubicBezTo>
                    <a:cubicBezTo>
                      <a:pt x="164" y="531"/>
                      <a:pt x="150" y="558"/>
                      <a:pt x="96" y="558"/>
                    </a:cubicBezTo>
                    <a:close/>
                    <a:moveTo>
                      <a:pt x="313" y="558"/>
                    </a:moveTo>
                    <a:lnTo>
                      <a:pt x="313" y="558"/>
                    </a:lnTo>
                    <a:cubicBezTo>
                      <a:pt x="287" y="504"/>
                      <a:pt x="287" y="504"/>
                      <a:pt x="287" y="504"/>
                    </a:cubicBezTo>
                    <a:cubicBezTo>
                      <a:pt x="231" y="504"/>
                      <a:pt x="231" y="504"/>
                      <a:pt x="231" y="504"/>
                    </a:cubicBezTo>
                    <a:cubicBezTo>
                      <a:pt x="205" y="558"/>
                      <a:pt x="205" y="558"/>
                      <a:pt x="205" y="558"/>
                    </a:cubicBezTo>
                    <a:cubicBezTo>
                      <a:pt x="177" y="558"/>
                      <a:pt x="177" y="558"/>
                      <a:pt x="177" y="558"/>
                    </a:cubicBezTo>
                    <a:cubicBezTo>
                      <a:pt x="245" y="381"/>
                      <a:pt x="245" y="381"/>
                      <a:pt x="245" y="381"/>
                    </a:cubicBezTo>
                    <a:cubicBezTo>
                      <a:pt x="273" y="381"/>
                      <a:pt x="273" y="381"/>
                      <a:pt x="273" y="381"/>
                    </a:cubicBezTo>
                    <a:cubicBezTo>
                      <a:pt x="341" y="558"/>
                      <a:pt x="341" y="558"/>
                      <a:pt x="341" y="558"/>
                    </a:cubicBezTo>
                    <a:lnTo>
                      <a:pt x="313" y="558"/>
                    </a:lnTo>
                    <a:close/>
                    <a:moveTo>
                      <a:pt x="462" y="558"/>
                    </a:moveTo>
                    <a:lnTo>
                      <a:pt x="462" y="558"/>
                    </a:lnTo>
                    <a:cubicBezTo>
                      <a:pt x="368" y="558"/>
                      <a:pt x="368" y="558"/>
                      <a:pt x="368" y="558"/>
                    </a:cubicBezTo>
                    <a:cubicBezTo>
                      <a:pt x="368" y="381"/>
                      <a:pt x="368" y="381"/>
                      <a:pt x="368" y="381"/>
                    </a:cubicBezTo>
                    <a:cubicBezTo>
                      <a:pt x="382" y="381"/>
                      <a:pt x="382" y="381"/>
                      <a:pt x="382" y="381"/>
                    </a:cubicBezTo>
                    <a:cubicBezTo>
                      <a:pt x="382" y="545"/>
                      <a:pt x="382" y="545"/>
                      <a:pt x="382" y="545"/>
                    </a:cubicBezTo>
                    <a:cubicBezTo>
                      <a:pt x="462" y="545"/>
                      <a:pt x="462" y="545"/>
                      <a:pt x="462" y="545"/>
                    </a:cubicBezTo>
                    <a:lnTo>
                      <a:pt x="462" y="558"/>
                    </a:lnTo>
                    <a:close/>
                    <a:moveTo>
                      <a:pt x="585" y="558"/>
                    </a:moveTo>
                    <a:lnTo>
                      <a:pt x="585" y="558"/>
                    </a:lnTo>
                    <a:cubicBezTo>
                      <a:pt x="490" y="558"/>
                      <a:pt x="490" y="558"/>
                      <a:pt x="490" y="558"/>
                    </a:cubicBezTo>
                    <a:cubicBezTo>
                      <a:pt x="490" y="381"/>
                      <a:pt x="490" y="381"/>
                      <a:pt x="490" y="381"/>
                    </a:cubicBezTo>
                    <a:cubicBezTo>
                      <a:pt x="585" y="381"/>
                      <a:pt x="585" y="381"/>
                      <a:pt x="585" y="381"/>
                    </a:cubicBezTo>
                    <a:cubicBezTo>
                      <a:pt x="585" y="395"/>
                      <a:pt x="585" y="395"/>
                      <a:pt x="585" y="395"/>
                    </a:cubicBezTo>
                    <a:cubicBezTo>
                      <a:pt x="518" y="395"/>
                      <a:pt x="518" y="395"/>
                      <a:pt x="518" y="395"/>
                    </a:cubicBezTo>
                    <a:cubicBezTo>
                      <a:pt x="518" y="449"/>
                      <a:pt x="518" y="449"/>
                      <a:pt x="518" y="449"/>
                    </a:cubicBezTo>
                    <a:cubicBezTo>
                      <a:pt x="585" y="449"/>
                      <a:pt x="585" y="449"/>
                      <a:pt x="585" y="449"/>
                    </a:cubicBezTo>
                    <a:cubicBezTo>
                      <a:pt x="585" y="477"/>
                      <a:pt x="585" y="477"/>
                      <a:pt x="585" y="477"/>
                    </a:cubicBezTo>
                    <a:cubicBezTo>
                      <a:pt x="518" y="477"/>
                      <a:pt x="518" y="477"/>
                      <a:pt x="518" y="477"/>
                    </a:cubicBezTo>
                    <a:cubicBezTo>
                      <a:pt x="518" y="545"/>
                      <a:pt x="518" y="545"/>
                      <a:pt x="518" y="545"/>
                    </a:cubicBezTo>
                    <a:cubicBezTo>
                      <a:pt x="585" y="545"/>
                      <a:pt x="585" y="545"/>
                      <a:pt x="585" y="545"/>
                    </a:cubicBezTo>
                    <a:lnTo>
                      <a:pt x="585" y="558"/>
                    </a:lnTo>
                    <a:close/>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Freeform 585"/>
              <p:cNvSpPr>
                <a:spLocks noChangeArrowheads="1"/>
              </p:cNvSpPr>
              <p:nvPr/>
            </p:nvSpPr>
            <p:spPr bwMode="auto">
              <a:xfrm>
                <a:off x="16153089" y="11160709"/>
                <a:ext cx="54346" cy="79454"/>
              </a:xfrm>
              <a:custGeom>
                <a:avLst/>
                <a:gdLst>
                  <a:gd name="T0" fmla="*/ 28 w 57"/>
                  <a:gd name="T1" fmla="*/ 0 h 83"/>
                  <a:gd name="T2" fmla="*/ 28 w 57"/>
                  <a:gd name="T3" fmla="*/ 0 h 83"/>
                  <a:gd name="T4" fmla="*/ 28 w 57"/>
                  <a:gd name="T5" fmla="*/ 0 h 83"/>
                  <a:gd name="T6" fmla="*/ 14 w 57"/>
                  <a:gd name="T7" fmla="*/ 40 h 83"/>
                  <a:gd name="T8" fmla="*/ 0 w 57"/>
                  <a:gd name="T9" fmla="*/ 82 h 83"/>
                  <a:gd name="T10" fmla="*/ 56 w 57"/>
                  <a:gd name="T11" fmla="*/ 82 h 83"/>
                  <a:gd name="T12" fmla="*/ 42 w 57"/>
                  <a:gd name="T13" fmla="*/ 40 h 83"/>
                  <a:gd name="T14" fmla="*/ 28 w 57"/>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3">
                    <a:moveTo>
                      <a:pt x="28" y="0"/>
                    </a:moveTo>
                    <a:lnTo>
                      <a:pt x="28" y="0"/>
                    </a:lnTo>
                    <a:lnTo>
                      <a:pt x="28" y="0"/>
                    </a:lnTo>
                    <a:cubicBezTo>
                      <a:pt x="28" y="14"/>
                      <a:pt x="28" y="27"/>
                      <a:pt x="14" y="40"/>
                    </a:cubicBezTo>
                    <a:cubicBezTo>
                      <a:pt x="0" y="82"/>
                      <a:pt x="0" y="82"/>
                      <a:pt x="0" y="82"/>
                    </a:cubicBezTo>
                    <a:cubicBezTo>
                      <a:pt x="56" y="82"/>
                      <a:pt x="56" y="82"/>
                      <a:pt x="56" y="82"/>
                    </a:cubicBezTo>
                    <a:cubicBezTo>
                      <a:pt x="42" y="40"/>
                      <a:pt x="42" y="40"/>
                      <a:pt x="42" y="40"/>
                    </a:cubicBezTo>
                    <a:cubicBezTo>
                      <a:pt x="28" y="27"/>
                      <a:pt x="28" y="14"/>
                      <a:pt x="28" y="0"/>
                    </a:cubicBezTo>
                  </a:path>
                </a:pathLst>
              </a:custGeom>
              <a:grpFill/>
              <a:ln>
                <a:noFill/>
              </a:ln>
              <a:effectLst/>
            </p:spPr>
            <p:txBody>
              <a:bodyPr wrap="none" lIns="76183" tIns="38092" rIns="76183" bIns="38092" anchor="ctr"/>
              <a:lstStyle/>
              <a:p>
                <a:pPr defTabSz="542046">
                  <a:defRPr/>
                </a:pPr>
                <a:endParaRPr lang="en-US" sz="900">
                  <a:latin typeface="Arial" panose="020B0604020202020204" pitchFamily="34" charset="0"/>
                  <a:ea typeface="微软雅黑" panose="020B0503020204020204" pitchFamily="34" charset="-122"/>
                  <a:cs typeface="Lato Light"/>
                  <a:sym typeface="Arial" panose="020B0604020202020204" pitchFamily="34" charset="0"/>
                </a:endParaRPr>
              </a:p>
            </p:txBody>
          </p:sp>
        </p:grpSp>
      </p:grpSp>
      <p:sp>
        <p:nvSpPr>
          <p:cNvPr id="53" name="矩形 52"/>
          <p:cNvSpPr/>
          <p:nvPr userDrawn="1"/>
        </p:nvSpPr>
        <p:spPr>
          <a:xfrm>
            <a:off x="0" y="-2"/>
            <a:ext cx="12192000" cy="499229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902081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10" name="TextBox 9"/>
          <p:cNvSpPr txBox="1"/>
          <p:nvPr userDrawn="1"/>
        </p:nvSpPr>
        <p:spPr>
          <a:xfrm>
            <a:off x="1" y="6370376"/>
            <a:ext cx="12168554" cy="338554"/>
          </a:xfrm>
          <a:prstGeom prst="rect">
            <a:avLst/>
          </a:prstGeom>
          <a:noFill/>
        </p:spPr>
        <p:txBody>
          <a:bodyPr wrap="square" rtlCol="0">
            <a:spAutoFit/>
          </a:bodyPr>
          <a:lstStyle/>
          <a:p>
            <a:pPr algn="ctr"/>
            <a:r>
              <a:rPr lang="en-US" altLang="zh-CN" sz="1600" b="1" dirty="0" smtClean="0">
                <a:solidFill>
                  <a:srgbClr val="1A75B4"/>
                </a:solidFill>
                <a:latin typeface="+mn-ea"/>
              </a:rPr>
              <a:t>——</a:t>
            </a:r>
            <a:r>
              <a:rPr lang="en-US" altLang="zh-CN" sz="1600" b="1" baseline="0" dirty="0" smtClean="0">
                <a:solidFill>
                  <a:srgbClr val="1A75B4"/>
                </a:solidFill>
                <a:latin typeface="+mn-ea"/>
              </a:rPr>
              <a:t> </a:t>
            </a:r>
            <a:r>
              <a:rPr lang="en-US" altLang="zh-CN" sz="1600" b="1" dirty="0" smtClean="0">
                <a:solidFill>
                  <a:srgbClr val="1A75B4"/>
                </a:solidFill>
                <a:latin typeface="+mn-ea"/>
              </a:rPr>
              <a:t>LUXCASE-</a:t>
            </a:r>
            <a:r>
              <a:rPr lang="en-US" altLang="zh-CN" sz="1600" b="1" dirty="0" smtClean="0">
                <a:solidFill>
                  <a:srgbClr val="C2E416"/>
                </a:solidFill>
                <a:latin typeface="+mn-ea"/>
              </a:rPr>
              <a:t>ICT</a:t>
            </a:r>
            <a:r>
              <a:rPr lang="en-US" altLang="zh-CN" sz="1600" b="1" dirty="0" smtClean="0">
                <a:solidFill>
                  <a:srgbClr val="A0BC12"/>
                </a:solidFill>
                <a:latin typeface="+mn-ea"/>
              </a:rPr>
              <a:t> </a:t>
            </a:r>
            <a:r>
              <a:rPr lang="en-US" altLang="zh-CN" sz="1600" b="1" dirty="0" smtClean="0">
                <a:solidFill>
                  <a:srgbClr val="1A75B4"/>
                </a:solidFill>
                <a:latin typeface="+mn-ea"/>
              </a:rPr>
              <a:t>——</a:t>
            </a:r>
            <a:endParaRPr lang="zh-TW" altLang="en-US" sz="1600" b="1" dirty="0">
              <a:solidFill>
                <a:srgbClr val="1A75B4"/>
              </a:solidFill>
              <a:latin typeface="+mn-ea"/>
            </a:endParaRPr>
          </a:p>
        </p:txBody>
      </p:sp>
      <p:pic>
        <p:nvPicPr>
          <p:cNvPr id="11" name="Picture 2"/>
          <p:cNvPicPr>
            <a:picLocks noChangeAspect="1" noChangeArrowheads="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4735" y="14452"/>
            <a:ext cx="2013820" cy="59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灯片编号占位符 3"/>
          <p:cNvSpPr>
            <a:spLocks noGrp="1"/>
          </p:cNvSpPr>
          <p:nvPr>
            <p:ph type="sldNum" sz="quarter" idx="4"/>
          </p:nvPr>
        </p:nvSpPr>
        <p:spPr>
          <a:xfrm>
            <a:off x="9273101" y="6356350"/>
            <a:ext cx="2743200" cy="365125"/>
          </a:xfrm>
          <a:prstGeom prst="rect">
            <a:avLst/>
          </a:prstGeom>
        </p:spPr>
        <p:txBody>
          <a:bodyPr/>
          <a:lstStyle>
            <a:lvl1pPr algn="r">
              <a:defRPr sz="1400"/>
            </a:lvl1pPr>
          </a:lstStyle>
          <a:p>
            <a:fld id="{2F864A25-9965-4F61-8E8F-250006C6D194}" type="slidenum">
              <a:rPr lang="zh-CN" altLang="en-US" smtClean="0"/>
              <a:pPr/>
              <a:t>‹#›</a:t>
            </a:fld>
            <a:endParaRPr lang="zh-CN" altLang="en-US"/>
          </a:p>
        </p:txBody>
      </p:sp>
    </p:spTree>
    <p:extLst>
      <p:ext uri="{BB962C8B-B14F-4D97-AF65-F5344CB8AC3E}">
        <p14:creationId xmlns:p14="http://schemas.microsoft.com/office/powerpoint/2010/main" val="3364911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hemeOverride" Target="../theme/themeOverride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2867" y="1450436"/>
            <a:ext cx="10447282" cy="2862322"/>
          </a:xfrm>
          <a:prstGeom prst="rect">
            <a:avLst/>
          </a:prstGeom>
          <a:noFill/>
        </p:spPr>
        <p:txBody>
          <a:bodyPr wrap="square" rtlCol="0">
            <a:spAutoFit/>
          </a:bodyPr>
          <a:lstStyle/>
          <a:p>
            <a:pPr algn="ctr">
              <a:lnSpc>
                <a:spcPct val="150000"/>
              </a:lnSpc>
            </a:pPr>
            <a:r>
              <a:rPr lang="zh-CN" altLang="en-US" sz="6600" b="1" dirty="0" smtClean="0">
                <a:solidFill>
                  <a:srgbClr val="0069BF"/>
                </a:solidFill>
                <a:latin typeface="+mj-ea"/>
                <a:ea typeface="+mj-ea"/>
              </a:rPr>
              <a:t>化学品资料审核培训</a:t>
            </a:r>
            <a:endParaRPr lang="en-US" altLang="zh-CN" sz="6600" b="1" dirty="0" smtClean="0">
              <a:solidFill>
                <a:srgbClr val="0069BF"/>
              </a:solidFill>
              <a:latin typeface="+mj-ea"/>
              <a:ea typeface="+mj-ea"/>
            </a:endParaRPr>
          </a:p>
          <a:p>
            <a:pPr algn="ctr">
              <a:lnSpc>
                <a:spcPct val="150000"/>
              </a:lnSpc>
            </a:pPr>
            <a:endParaRPr lang="zh-CN" altLang="en-US" sz="5400" b="1" dirty="0">
              <a:solidFill>
                <a:srgbClr val="0069BF"/>
              </a:solidFill>
              <a:latin typeface="+mj-ea"/>
              <a:ea typeface="+mj-ea"/>
            </a:endParaRPr>
          </a:p>
        </p:txBody>
      </p:sp>
      <p:sp>
        <p:nvSpPr>
          <p:cNvPr id="4" name="文本框 3"/>
          <p:cNvSpPr txBox="1"/>
          <p:nvPr/>
        </p:nvSpPr>
        <p:spPr>
          <a:xfrm>
            <a:off x="8397765" y="4971392"/>
            <a:ext cx="3584027" cy="923330"/>
          </a:xfrm>
          <a:prstGeom prst="rect">
            <a:avLst/>
          </a:prstGeom>
          <a:noFill/>
        </p:spPr>
        <p:txBody>
          <a:bodyPr wrap="square" rtlCol="0">
            <a:spAutoFit/>
          </a:bodyPr>
          <a:lstStyle/>
          <a:p>
            <a:pPr>
              <a:lnSpc>
                <a:spcPct val="150000"/>
              </a:lnSpc>
            </a:pPr>
            <a:r>
              <a:rPr lang="zh-CN" altLang="en-US" dirty="0" smtClean="0">
                <a:solidFill>
                  <a:srgbClr val="4E5A62"/>
                </a:solidFill>
              </a:rPr>
              <a:t>制作单位：</a:t>
            </a:r>
            <a:r>
              <a:rPr lang="zh-CN" altLang="en-US" dirty="0">
                <a:solidFill>
                  <a:srgbClr val="4E5A62"/>
                </a:solidFill>
              </a:rPr>
              <a:t>环安部</a:t>
            </a:r>
            <a:endParaRPr lang="en-US" altLang="zh-CN" dirty="0" smtClean="0">
              <a:solidFill>
                <a:srgbClr val="4E5A62"/>
              </a:solidFill>
            </a:endParaRPr>
          </a:p>
          <a:p>
            <a:pPr>
              <a:lnSpc>
                <a:spcPct val="150000"/>
              </a:lnSpc>
            </a:pPr>
            <a:r>
              <a:rPr lang="zh-CN" altLang="en-US" dirty="0">
                <a:solidFill>
                  <a:srgbClr val="4E5A62"/>
                </a:solidFill>
              </a:rPr>
              <a:t>发布</a:t>
            </a:r>
            <a:r>
              <a:rPr lang="zh-CN" altLang="en-US" dirty="0" smtClean="0">
                <a:solidFill>
                  <a:srgbClr val="4E5A62"/>
                </a:solidFill>
              </a:rPr>
              <a:t>日期：</a:t>
            </a:r>
            <a:r>
              <a:rPr lang="en-US" altLang="zh-CN" dirty="0" smtClean="0">
                <a:solidFill>
                  <a:srgbClr val="4E5A62"/>
                </a:solidFill>
              </a:rPr>
              <a:t>2022/12/5</a:t>
            </a:r>
            <a:endParaRPr lang="zh-CN" altLang="en-US" dirty="0">
              <a:solidFill>
                <a:srgbClr val="4E5A62"/>
              </a:solidFill>
            </a:endParaRPr>
          </a:p>
        </p:txBody>
      </p:sp>
    </p:spTree>
    <p:extLst>
      <p:ext uri="{BB962C8B-B14F-4D97-AF65-F5344CB8AC3E}">
        <p14:creationId xmlns:p14="http://schemas.microsoft.com/office/powerpoint/2010/main" val="10309057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2</a:t>
            </a:fld>
            <a:endParaRPr lang="zh-CN" altLang="en-US" dirty="0"/>
          </a:p>
        </p:txBody>
      </p:sp>
      <p:sp>
        <p:nvSpPr>
          <p:cNvPr id="3" name="Oval 165"/>
          <p:cNvSpPr>
            <a:spLocks noChangeArrowheads="1"/>
          </p:cNvSpPr>
          <p:nvPr>
            <p:custDataLst>
              <p:tags r:id="rId1"/>
            </p:custDataLst>
          </p:nvPr>
        </p:nvSpPr>
        <p:spPr bwMode="gray">
          <a:xfrm>
            <a:off x="5232526" y="626101"/>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1</a:t>
            </a:r>
          </a:p>
        </p:txBody>
      </p:sp>
      <p:sp>
        <p:nvSpPr>
          <p:cNvPr id="4" name="Oval 166"/>
          <p:cNvSpPr>
            <a:spLocks noChangeArrowheads="1"/>
          </p:cNvSpPr>
          <p:nvPr>
            <p:custDataLst>
              <p:tags r:id="rId2"/>
            </p:custDataLst>
          </p:nvPr>
        </p:nvSpPr>
        <p:spPr bwMode="gray">
          <a:xfrm>
            <a:off x="5232526" y="1435369"/>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2</a:t>
            </a:r>
          </a:p>
        </p:txBody>
      </p:sp>
      <p:sp>
        <p:nvSpPr>
          <p:cNvPr id="5" name="Oval 167"/>
          <p:cNvSpPr>
            <a:spLocks noChangeArrowheads="1"/>
          </p:cNvSpPr>
          <p:nvPr>
            <p:custDataLst>
              <p:tags r:id="rId3"/>
            </p:custDataLst>
          </p:nvPr>
        </p:nvSpPr>
        <p:spPr bwMode="gray">
          <a:xfrm>
            <a:off x="5232526" y="2201859"/>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3</a:t>
            </a:r>
          </a:p>
        </p:txBody>
      </p:sp>
      <p:sp>
        <p:nvSpPr>
          <p:cNvPr id="6" name="Oval 168"/>
          <p:cNvSpPr>
            <a:spLocks noChangeArrowheads="1"/>
          </p:cNvSpPr>
          <p:nvPr>
            <p:custDataLst>
              <p:tags r:id="rId4"/>
            </p:custDataLst>
          </p:nvPr>
        </p:nvSpPr>
        <p:spPr bwMode="gray">
          <a:xfrm>
            <a:off x="5232526" y="3032148"/>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a:solidFill>
                  <a:srgbClr val="FFFFFF"/>
                </a:solidFill>
                <a:latin typeface="Arial" panose="020B0604020202020204" pitchFamily="34" charset="0"/>
                <a:cs typeface="Arial" panose="020B0604020202020204" pitchFamily="34" charset="0"/>
              </a:rPr>
              <a:t>4</a:t>
            </a:r>
          </a:p>
        </p:txBody>
      </p:sp>
      <p:sp>
        <p:nvSpPr>
          <p:cNvPr id="7" name="文本框 27"/>
          <p:cNvSpPr txBox="1"/>
          <p:nvPr/>
        </p:nvSpPr>
        <p:spPr>
          <a:xfrm>
            <a:off x="6285187" y="502327"/>
            <a:ext cx="3563008" cy="661848"/>
          </a:xfrm>
          <a:prstGeom prst="rect">
            <a:avLst/>
          </a:prstGeom>
          <a:noFill/>
        </p:spPr>
        <p:txBody>
          <a:bodyPr wrap="square" rtlCol="0">
            <a:spAutoFit/>
          </a:bodyPr>
          <a:lstStyle/>
          <a:p>
            <a:pPr>
              <a:lnSpc>
                <a:spcPct val="150000"/>
              </a:lnSpc>
            </a:pPr>
            <a:r>
              <a:rPr lang="zh-CN" altLang="en-US" sz="2800" b="1" dirty="0">
                <a:solidFill>
                  <a:srgbClr val="4E5A62"/>
                </a:solidFill>
              </a:rPr>
              <a:t>化学品资料审核清单</a:t>
            </a:r>
            <a:endParaRPr lang="en-US" altLang="zh-CN" sz="2800" dirty="0" smtClean="0">
              <a:solidFill>
                <a:srgbClr val="4E5A62"/>
              </a:solidFill>
            </a:endParaRPr>
          </a:p>
        </p:txBody>
      </p:sp>
      <p:sp>
        <p:nvSpPr>
          <p:cNvPr id="8" name="文本框 28"/>
          <p:cNvSpPr txBox="1"/>
          <p:nvPr/>
        </p:nvSpPr>
        <p:spPr>
          <a:xfrm>
            <a:off x="6285187" y="1332615"/>
            <a:ext cx="3563008"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en-US" altLang="zh-TW" dirty="0"/>
              <a:t>MSDS</a:t>
            </a:r>
            <a:r>
              <a:rPr lang="zh-CN" altLang="en-US" dirty="0"/>
              <a:t>要求</a:t>
            </a:r>
          </a:p>
        </p:txBody>
      </p:sp>
      <p:sp>
        <p:nvSpPr>
          <p:cNvPr id="9" name="文本框 29"/>
          <p:cNvSpPr txBox="1"/>
          <p:nvPr/>
        </p:nvSpPr>
        <p:spPr>
          <a:xfrm>
            <a:off x="6285186" y="2141637"/>
            <a:ext cx="4719511"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en-US" altLang="zh-CN" dirty="0"/>
              <a:t>RSS</a:t>
            </a:r>
            <a:r>
              <a:rPr lang="zh-CN" altLang="en-US" dirty="0"/>
              <a:t>限用物质管控要求</a:t>
            </a:r>
          </a:p>
        </p:txBody>
      </p:sp>
      <p:sp>
        <p:nvSpPr>
          <p:cNvPr id="10" name="文本框 30"/>
          <p:cNvSpPr txBox="1"/>
          <p:nvPr/>
        </p:nvSpPr>
        <p:spPr>
          <a:xfrm>
            <a:off x="6285187" y="2929394"/>
            <a:ext cx="3563008"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en-US" altLang="zh-CN" dirty="0"/>
              <a:t>VOC</a:t>
            </a:r>
            <a:r>
              <a:rPr lang="zh-CN" altLang="en-US" dirty="0"/>
              <a:t>含量限值要求</a:t>
            </a:r>
          </a:p>
        </p:txBody>
      </p:sp>
      <p:sp>
        <p:nvSpPr>
          <p:cNvPr id="12" name="Oval 168"/>
          <p:cNvSpPr>
            <a:spLocks noChangeArrowheads="1"/>
          </p:cNvSpPr>
          <p:nvPr>
            <p:custDataLst>
              <p:tags r:id="rId5"/>
            </p:custDataLst>
          </p:nvPr>
        </p:nvSpPr>
        <p:spPr bwMode="gray">
          <a:xfrm>
            <a:off x="5236064" y="3843794"/>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smtClean="0">
                <a:solidFill>
                  <a:srgbClr val="FFFFFF"/>
                </a:solidFill>
                <a:latin typeface="Arial" panose="020B0604020202020204" pitchFamily="34" charset="0"/>
                <a:cs typeface="Arial" panose="020B0604020202020204" pitchFamily="34" charset="0"/>
              </a:rPr>
              <a:t>5</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13" name="文本框 30"/>
          <p:cNvSpPr txBox="1"/>
          <p:nvPr/>
        </p:nvSpPr>
        <p:spPr>
          <a:xfrm>
            <a:off x="6288725" y="3741040"/>
            <a:ext cx="3563008"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zh-CN" altLang="en-US" dirty="0"/>
              <a:t>测试报告要求</a:t>
            </a:r>
          </a:p>
        </p:txBody>
      </p:sp>
      <p:sp>
        <p:nvSpPr>
          <p:cNvPr id="15" name="Oval 168"/>
          <p:cNvSpPr>
            <a:spLocks noChangeArrowheads="1"/>
          </p:cNvSpPr>
          <p:nvPr>
            <p:custDataLst>
              <p:tags r:id="rId6"/>
            </p:custDataLst>
          </p:nvPr>
        </p:nvSpPr>
        <p:spPr bwMode="gray">
          <a:xfrm>
            <a:off x="5239602" y="4634174"/>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smtClean="0">
                <a:solidFill>
                  <a:srgbClr val="FFFFFF"/>
                </a:solidFill>
                <a:latin typeface="Arial" panose="020B0604020202020204" pitchFamily="34" charset="0"/>
                <a:cs typeface="Arial" panose="020B0604020202020204" pitchFamily="34" charset="0"/>
              </a:rPr>
              <a:t>6</a:t>
            </a:r>
            <a:endParaRPr lang="en-US" altLang="ko-KR" sz="2000" b="1" dirty="0">
              <a:solidFill>
                <a:srgbClr val="FFFFFF"/>
              </a:solidFill>
              <a:latin typeface="Arial" panose="020B0604020202020204" pitchFamily="34" charset="0"/>
              <a:cs typeface="Arial" panose="020B0604020202020204" pitchFamily="34" charset="0"/>
            </a:endParaRPr>
          </a:p>
        </p:txBody>
      </p:sp>
      <p:sp>
        <p:nvSpPr>
          <p:cNvPr id="16" name="文本框 30"/>
          <p:cNvSpPr txBox="1"/>
          <p:nvPr/>
        </p:nvSpPr>
        <p:spPr>
          <a:xfrm>
            <a:off x="6292263" y="4531420"/>
            <a:ext cx="3563008"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zh-CN" altLang="en-US" dirty="0"/>
              <a:t>化学品包装要求</a:t>
            </a:r>
          </a:p>
        </p:txBody>
      </p:sp>
      <p:sp>
        <p:nvSpPr>
          <p:cNvPr id="17" name="Oval 168"/>
          <p:cNvSpPr>
            <a:spLocks noChangeArrowheads="1"/>
          </p:cNvSpPr>
          <p:nvPr>
            <p:custDataLst>
              <p:tags r:id="rId7"/>
            </p:custDataLst>
          </p:nvPr>
        </p:nvSpPr>
        <p:spPr bwMode="gray">
          <a:xfrm>
            <a:off x="5243140" y="5403288"/>
            <a:ext cx="539148" cy="533156"/>
          </a:xfrm>
          <a:prstGeom prst="ellipse">
            <a:avLst/>
          </a:prstGeom>
          <a:solidFill>
            <a:srgbClr val="B7CC3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none" lIns="0" tIns="47972" rIns="0" bIns="47972" rtlCol="0" anchor="ctr"/>
          <a:lstStyle/>
          <a:p>
            <a:pPr algn="ctr" defTabSz="1218438" fontAlgn="base">
              <a:spcBef>
                <a:spcPct val="0"/>
              </a:spcBef>
              <a:spcAft>
                <a:spcPct val="0"/>
              </a:spcAft>
            </a:pPr>
            <a:r>
              <a:rPr lang="en-US" altLang="ko-KR" sz="2000" b="1" dirty="0">
                <a:solidFill>
                  <a:srgbClr val="FFFFFF"/>
                </a:solidFill>
                <a:latin typeface="Arial" panose="020B0604020202020204" pitchFamily="34" charset="0"/>
                <a:cs typeface="Arial" panose="020B0604020202020204" pitchFamily="34" charset="0"/>
              </a:rPr>
              <a:t>7</a:t>
            </a:r>
          </a:p>
        </p:txBody>
      </p:sp>
      <p:sp>
        <p:nvSpPr>
          <p:cNvPr id="18" name="文本框 30"/>
          <p:cNvSpPr txBox="1"/>
          <p:nvPr/>
        </p:nvSpPr>
        <p:spPr>
          <a:xfrm>
            <a:off x="6295801" y="5300534"/>
            <a:ext cx="3563008" cy="661848"/>
          </a:xfrm>
          <a:prstGeom prst="rect">
            <a:avLst/>
          </a:prstGeom>
          <a:noFill/>
        </p:spPr>
        <p:txBody>
          <a:bodyPr wrap="square" rtlCol="0">
            <a:spAutoFit/>
          </a:bodyPr>
          <a:lstStyle>
            <a:defPPr>
              <a:defRPr lang="zh-CN"/>
            </a:defPPr>
            <a:lvl1pPr>
              <a:lnSpc>
                <a:spcPct val="150000"/>
              </a:lnSpc>
              <a:defRPr sz="2800" b="1">
                <a:solidFill>
                  <a:srgbClr val="4E5A62"/>
                </a:solidFill>
              </a:defRPr>
            </a:lvl1pPr>
          </a:lstStyle>
          <a:p>
            <a:r>
              <a:rPr lang="zh-CN" altLang="en-US" dirty="0"/>
              <a:t>供应商沟通记录</a:t>
            </a:r>
          </a:p>
        </p:txBody>
      </p:sp>
    </p:spTree>
    <p:extLst>
      <p:ext uri="{BB962C8B-B14F-4D97-AF65-F5344CB8AC3E}">
        <p14:creationId xmlns:p14="http://schemas.microsoft.com/office/powerpoint/2010/main" val="959584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3</a:t>
            </a:fld>
            <a:endParaRPr lang="zh-CN" altLang="en-US"/>
          </a:p>
        </p:txBody>
      </p:sp>
      <p:sp>
        <p:nvSpPr>
          <p:cNvPr id="3" name="文本框 1"/>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1.</a:t>
            </a:r>
            <a:r>
              <a:rPr lang="zh-CN" altLang="en-US" sz="2800" b="1" dirty="0" smtClean="0">
                <a:solidFill>
                  <a:srgbClr val="4E5A62"/>
                </a:solidFill>
              </a:rPr>
              <a:t>化学品资料审核清单</a:t>
            </a:r>
            <a:endParaRPr lang="zh-CN" altLang="en-US" sz="2800" b="1" dirty="0">
              <a:solidFill>
                <a:srgbClr val="4E5A62"/>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2053849654"/>
              </p:ext>
            </p:extLst>
          </p:nvPr>
        </p:nvGraphicFramePr>
        <p:xfrm>
          <a:off x="362689" y="836608"/>
          <a:ext cx="11445073" cy="3809819"/>
        </p:xfrm>
        <a:graphic>
          <a:graphicData uri="http://schemas.openxmlformats.org/drawingml/2006/table">
            <a:tbl>
              <a:tblPr firstRow="1" bandRow="1">
                <a:tableStyleId>{5940675A-B579-460E-94D1-54222C63F5DA}</a:tableStyleId>
              </a:tblPr>
              <a:tblGrid>
                <a:gridCol w="1731925"/>
                <a:gridCol w="2232837"/>
                <a:gridCol w="3085270"/>
                <a:gridCol w="4395041"/>
              </a:tblGrid>
              <a:tr h="522437">
                <a:tc>
                  <a:txBody>
                    <a:bodyPr/>
                    <a:lstStyle/>
                    <a:p>
                      <a:pPr algn="ctr"/>
                      <a:endParaRPr lang="zh-TW" altLang="en-US" sz="1600" b="1" dirty="0">
                        <a:latin typeface="+mn-ea"/>
                        <a:ea typeface="+mn-ea"/>
                      </a:endParaRPr>
                    </a:p>
                  </a:txBody>
                  <a:tcPr anchor="ctr"/>
                </a:tc>
                <a:tc>
                  <a:txBody>
                    <a:bodyPr/>
                    <a:lstStyle/>
                    <a:p>
                      <a:pPr algn="ctr"/>
                      <a:r>
                        <a:rPr lang="zh-CN" altLang="en-US" sz="1600" b="1" dirty="0" smtClean="0">
                          <a:latin typeface="+mn-ea"/>
                          <a:ea typeface="+mn-ea"/>
                        </a:rPr>
                        <a:t>分类</a:t>
                      </a:r>
                      <a:endParaRPr lang="zh-TW" altLang="en-US" sz="1600" b="1" dirty="0">
                        <a:latin typeface="+mn-ea"/>
                        <a:ea typeface="+mn-ea"/>
                      </a:endParaRPr>
                    </a:p>
                  </a:txBody>
                  <a:tcPr anchor="ctr"/>
                </a:tc>
                <a:tc>
                  <a:txBody>
                    <a:bodyPr/>
                    <a:lstStyle/>
                    <a:p>
                      <a:pPr algn="ctr"/>
                      <a:r>
                        <a:rPr lang="zh-CN" altLang="en-US" sz="1600" b="1" dirty="0" smtClean="0">
                          <a:latin typeface="+mn-ea"/>
                          <a:ea typeface="+mn-ea"/>
                        </a:rPr>
                        <a:t>资料名称</a:t>
                      </a:r>
                      <a:endParaRPr lang="zh-TW" altLang="en-US" sz="1600" b="1" dirty="0">
                        <a:latin typeface="+mn-ea"/>
                        <a:ea typeface="+mn-ea"/>
                      </a:endParaRPr>
                    </a:p>
                  </a:txBody>
                  <a:tcPr anchor="ctr"/>
                </a:tc>
                <a:tc>
                  <a:txBody>
                    <a:bodyPr/>
                    <a:lstStyle/>
                    <a:p>
                      <a:pPr algn="ctr"/>
                      <a:r>
                        <a:rPr lang="zh-CN" altLang="en-US" sz="1600" b="1" dirty="0" smtClean="0">
                          <a:latin typeface="+mn-ea"/>
                          <a:ea typeface="+mn-ea"/>
                        </a:rPr>
                        <a:t>要求</a:t>
                      </a:r>
                      <a:endParaRPr lang="zh-TW" altLang="en-US" sz="1600" b="1" dirty="0">
                        <a:latin typeface="+mn-ea"/>
                        <a:ea typeface="+mn-ea"/>
                      </a:endParaRPr>
                    </a:p>
                  </a:txBody>
                  <a:tcPr anchor="ctr"/>
                </a:tc>
              </a:tr>
              <a:tr h="522437">
                <a:tc>
                  <a:txBody>
                    <a:bodyPr/>
                    <a:lstStyle/>
                    <a:p>
                      <a:pPr algn="ctr"/>
                      <a:r>
                        <a:rPr lang="zh-CN" altLang="en-US" sz="1400" dirty="0" smtClean="0">
                          <a:latin typeface="+mn-ea"/>
                          <a:ea typeface="+mn-ea"/>
                        </a:rPr>
                        <a:t>一般要求</a:t>
                      </a:r>
                      <a:endParaRPr lang="zh-TW" altLang="en-US" sz="1400" dirty="0">
                        <a:latin typeface="+mn-ea"/>
                        <a:ea typeface="+mn-ea"/>
                      </a:endParaRPr>
                    </a:p>
                  </a:txBody>
                  <a:tcPr anchor="ctr"/>
                </a:tc>
                <a:tc>
                  <a:txBody>
                    <a:bodyPr/>
                    <a:lstStyle/>
                    <a:p>
                      <a:pPr algn="ctr"/>
                      <a:r>
                        <a:rPr lang="zh-CN" altLang="en-US" sz="1400" dirty="0" smtClean="0">
                          <a:latin typeface="+mn-ea"/>
                          <a:ea typeface="+mn-ea"/>
                        </a:rPr>
                        <a:t>所有化学品</a:t>
                      </a:r>
                      <a:endParaRPr lang="zh-TW" altLang="en-US" sz="1400" dirty="0">
                        <a:latin typeface="+mn-ea"/>
                        <a:ea typeface="+mn-ea"/>
                      </a:endParaRPr>
                    </a:p>
                  </a:txBody>
                  <a:tcPr anchor="ctr"/>
                </a:tc>
                <a:tc>
                  <a:txBody>
                    <a:bodyPr/>
                    <a:lstStyle/>
                    <a:p>
                      <a:r>
                        <a:rPr lang="en-US" altLang="zh-TW" sz="1400" dirty="0" smtClean="0">
                          <a:latin typeface="+mn-ea"/>
                          <a:ea typeface="+mn-ea"/>
                        </a:rPr>
                        <a:t>MSDS</a:t>
                      </a:r>
                      <a:r>
                        <a:rPr lang="en-US" altLang="zh-CN" sz="1400" dirty="0" smtClean="0">
                          <a:latin typeface="+mn-ea"/>
                          <a:ea typeface="+mn-ea"/>
                        </a:rPr>
                        <a:t>+</a:t>
                      </a:r>
                      <a:r>
                        <a:rPr lang="zh-CN" altLang="en-US" sz="1400" dirty="0" smtClean="0">
                          <a:latin typeface="+mn-ea"/>
                          <a:ea typeface="+mn-ea"/>
                        </a:rPr>
                        <a:t>公章</a:t>
                      </a:r>
                      <a:endParaRPr lang="zh-TW" altLang="en-US" sz="1400" dirty="0">
                        <a:latin typeface="+mn-ea"/>
                        <a:ea typeface="+mn-ea"/>
                      </a:endParaRPr>
                    </a:p>
                  </a:txBody>
                  <a:tcPr anchor="ctr"/>
                </a:tc>
                <a:tc>
                  <a:txBody>
                    <a:bodyPr/>
                    <a:lstStyle/>
                    <a:p>
                      <a:endParaRPr lang="zh-TW" altLang="en-US" sz="1400">
                        <a:latin typeface="+mn-ea"/>
                        <a:ea typeface="+mn-ea"/>
                      </a:endParaRPr>
                    </a:p>
                  </a:txBody>
                  <a:tcPr anchor="ctr"/>
                </a:tc>
              </a:tr>
              <a:tr h="675197">
                <a:tc rowSpan="5">
                  <a:txBody>
                    <a:bodyPr/>
                    <a:lstStyle/>
                    <a:p>
                      <a:pPr algn="ctr"/>
                      <a:r>
                        <a:rPr lang="zh-CN" altLang="en-US" sz="1400" dirty="0" smtClean="0">
                          <a:latin typeface="+mn-ea"/>
                          <a:ea typeface="+mn-ea"/>
                        </a:rPr>
                        <a:t>特殊要求</a:t>
                      </a:r>
                      <a:endParaRPr lang="zh-TW" altLang="en-US" sz="1400" dirty="0">
                        <a:latin typeface="+mn-ea"/>
                        <a:ea typeface="+mn-ea"/>
                      </a:endParaRPr>
                    </a:p>
                  </a:txBody>
                  <a:tcPr anchor="ct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rgbClr val="0000FF"/>
                          </a:solidFill>
                          <a:latin typeface="+mn-ea"/>
                          <a:ea typeface="+mn-ea"/>
                        </a:rPr>
                        <a:t>清洗剂</a:t>
                      </a:r>
                      <a:endParaRPr lang="en-US" altLang="zh-CN" sz="1400" b="1" dirty="0" smtClean="0">
                        <a:latin typeface="+mn-ea"/>
                        <a:ea typeface="+mn-ea"/>
                      </a:endParaRPr>
                    </a:p>
                    <a:p>
                      <a:pPr algn="ctr"/>
                      <a:r>
                        <a:rPr lang="zh-CN" altLang="en-US" sz="1400" dirty="0" smtClean="0">
                          <a:latin typeface="+mn-ea"/>
                          <a:ea typeface="+mn-ea"/>
                        </a:rPr>
                        <a:t>脱脂剂</a:t>
                      </a:r>
                      <a:endParaRPr lang="en-US" altLang="zh-CN" sz="1400" dirty="0" smtClean="0">
                        <a:latin typeface="+mn-ea"/>
                        <a:ea typeface="+mn-ea"/>
                      </a:endParaRPr>
                    </a:p>
                    <a:p>
                      <a:pPr algn="ctr"/>
                      <a:r>
                        <a:rPr lang="zh-CN" altLang="en-US" sz="1400" dirty="0" smtClean="0">
                          <a:latin typeface="+mn-ea"/>
                          <a:ea typeface="+mn-ea"/>
                        </a:rPr>
                        <a:t>脱模剂</a:t>
                      </a:r>
                      <a:endParaRPr lang="zh-TW" altLang="en-US" sz="1400" dirty="0">
                        <a:latin typeface="+mn-ea"/>
                        <a:ea typeface="+mn-ea"/>
                      </a:endParaRPr>
                    </a:p>
                  </a:txBody>
                  <a:tcPr anchor="ctr">
                    <a:solidFill>
                      <a:schemeClr val="accent5">
                        <a:lumMod val="20000"/>
                        <a:lumOff val="80000"/>
                      </a:schemeClr>
                    </a:solidFill>
                  </a:tcPr>
                </a:tc>
                <a:tc>
                  <a:txBody>
                    <a:bodyPr/>
                    <a:lstStyle/>
                    <a:p>
                      <a:r>
                        <a:rPr lang="en-US" altLang="zh-TW" sz="1400" dirty="0" smtClean="0">
                          <a:latin typeface="+mn-ea"/>
                          <a:ea typeface="+mn-ea"/>
                        </a:rPr>
                        <a:t>1</a:t>
                      </a:r>
                      <a:r>
                        <a:rPr lang="zh-CN" altLang="en-US" sz="1400" dirty="0" smtClean="0">
                          <a:latin typeface="+mn-ea"/>
                          <a:ea typeface="+mn-ea"/>
                        </a:rPr>
                        <a:t>）</a:t>
                      </a:r>
                      <a:r>
                        <a:rPr lang="en-US" altLang="zh-CN" sz="1400" dirty="0" smtClean="0">
                          <a:latin typeface="+mn-ea"/>
                          <a:ea typeface="+mn-ea"/>
                        </a:rPr>
                        <a:t>RSS</a:t>
                      </a:r>
                      <a:r>
                        <a:rPr lang="zh-CN" altLang="en-US" sz="1400" dirty="0" smtClean="0">
                          <a:latin typeface="+mn-ea"/>
                          <a:ea typeface="+mn-ea"/>
                        </a:rPr>
                        <a:t>限用物质检测报告</a:t>
                      </a:r>
                      <a:endParaRPr lang="zh-TW" altLang="en-US" sz="1400" dirty="0">
                        <a:latin typeface="+mn-ea"/>
                        <a:ea typeface="+mn-ea"/>
                      </a:endParaRPr>
                    </a:p>
                  </a:txBody>
                  <a:tcPr anchor="ctr">
                    <a:solidFill>
                      <a:schemeClr val="accent5">
                        <a:lumMod val="20000"/>
                        <a:lumOff val="80000"/>
                      </a:schemeClr>
                    </a:solidFill>
                  </a:tcPr>
                </a:tc>
                <a:tc>
                  <a:txBody>
                    <a:bodyPr/>
                    <a:lstStyle/>
                    <a:p>
                      <a:r>
                        <a:rPr lang="zh-CN" altLang="en-US" sz="1400" dirty="0" smtClean="0">
                          <a:latin typeface="+mn-ea"/>
                          <a:ea typeface="+mn-ea"/>
                        </a:rPr>
                        <a:t>检测项目：</a:t>
                      </a:r>
                      <a:endParaRPr lang="en-US" altLang="zh-CN" sz="1400" dirty="0" smtClean="0">
                        <a:latin typeface="+mn-ea"/>
                        <a:ea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smtClean="0">
                          <a:latin typeface="+mn-ea"/>
                          <a:ea typeface="+mn-ea"/>
                        </a:rPr>
                        <a:t>检测报告：</a:t>
                      </a:r>
                      <a:r>
                        <a:rPr lang="zh-CN" altLang="en-US" sz="1400" b="1" kern="1200" dirty="0" smtClean="0">
                          <a:solidFill>
                            <a:srgbClr val="0000FF"/>
                          </a:solidFill>
                          <a:latin typeface="+mn-ea"/>
                          <a:ea typeface="+mn-ea"/>
                          <a:cs typeface="+mn-cs"/>
                        </a:rPr>
                        <a:t>有效期</a:t>
                      </a:r>
                      <a:r>
                        <a:rPr lang="en-US" altLang="zh-CN" sz="1400" b="1" kern="1200" dirty="0" smtClean="0">
                          <a:solidFill>
                            <a:srgbClr val="0000FF"/>
                          </a:solidFill>
                          <a:latin typeface="+mn-ea"/>
                          <a:ea typeface="+mn-ea"/>
                          <a:cs typeface="+mn-cs"/>
                        </a:rPr>
                        <a:t>2</a:t>
                      </a:r>
                      <a:r>
                        <a:rPr lang="zh-CN" altLang="en-US" sz="1400" b="1" kern="1200" dirty="0" smtClean="0">
                          <a:solidFill>
                            <a:srgbClr val="0000FF"/>
                          </a:solidFill>
                          <a:latin typeface="+mn-ea"/>
                          <a:ea typeface="+mn-ea"/>
                          <a:cs typeface="+mn-cs"/>
                        </a:rPr>
                        <a:t>年</a:t>
                      </a:r>
                      <a:endParaRPr lang="zh-TW" altLang="en-US" sz="1400" b="1" kern="1200" dirty="0">
                        <a:solidFill>
                          <a:srgbClr val="0000FF"/>
                        </a:solidFill>
                        <a:latin typeface="+mn-ea"/>
                        <a:ea typeface="+mn-ea"/>
                        <a:cs typeface="+mn-cs"/>
                      </a:endParaRPr>
                    </a:p>
                  </a:txBody>
                  <a:tcPr anchor="ctr">
                    <a:solidFill>
                      <a:schemeClr val="accent5">
                        <a:lumMod val="20000"/>
                        <a:lumOff val="80000"/>
                      </a:schemeClr>
                    </a:solidFill>
                  </a:tcPr>
                </a:tc>
              </a:tr>
              <a:tr h="522437">
                <a:tc vMerge="1">
                  <a:txBody>
                    <a:bodyPr/>
                    <a:lstStyle/>
                    <a:p>
                      <a:endParaRPr lang="zh-TW" altLang="en-US" sz="1400" dirty="0">
                        <a:latin typeface="+mn-ea"/>
                        <a:ea typeface="+mn-ea"/>
                      </a:endParaRPr>
                    </a:p>
                  </a:txBody>
                  <a:tcPr anchor="ctr"/>
                </a:tc>
                <a:tc vMerge="1">
                  <a:txBody>
                    <a:bodyPr/>
                    <a:lstStyle/>
                    <a:p>
                      <a:endParaRPr lang="zh-TW" altLang="en-US" dirty="0"/>
                    </a:p>
                  </a:txBody>
                  <a:tcPr/>
                </a:tc>
                <a:tc>
                  <a:txBody>
                    <a:bodyPr/>
                    <a:lstStyle/>
                    <a:p>
                      <a:r>
                        <a:rPr lang="en-US" altLang="zh-TW" sz="1400" dirty="0" smtClean="0">
                          <a:latin typeface="+mn-ea"/>
                          <a:ea typeface="+mn-ea"/>
                        </a:rPr>
                        <a:t>2</a:t>
                      </a:r>
                      <a:r>
                        <a:rPr lang="zh-CN" altLang="en-US" sz="1400" dirty="0" smtClean="0">
                          <a:latin typeface="+mn-ea"/>
                          <a:ea typeface="+mn-ea"/>
                        </a:rPr>
                        <a:t>）不含甲醇申明</a:t>
                      </a:r>
                      <a:endParaRPr lang="zh-TW" altLang="en-US" sz="1400" dirty="0">
                        <a:latin typeface="+mn-ea"/>
                        <a:ea typeface="+mn-ea"/>
                      </a:endParaRPr>
                    </a:p>
                  </a:txBody>
                  <a:tcPr anchor="ctr">
                    <a:solidFill>
                      <a:schemeClr val="accent5">
                        <a:lumMod val="20000"/>
                        <a:lumOff val="80000"/>
                      </a:schemeClr>
                    </a:solidFill>
                  </a:tcPr>
                </a:tc>
                <a:tc>
                  <a:txBody>
                    <a:bodyPr/>
                    <a:lstStyle/>
                    <a:p>
                      <a:r>
                        <a:rPr lang="zh-CN" altLang="en-US" sz="1400" dirty="0" smtClean="0">
                          <a:latin typeface="+mn-ea"/>
                          <a:ea typeface="+mn-ea"/>
                        </a:rPr>
                        <a:t>生产商出具并盖章</a:t>
                      </a:r>
                      <a:endParaRPr lang="zh-TW" altLang="en-US" sz="1400" dirty="0">
                        <a:latin typeface="+mn-ea"/>
                        <a:ea typeface="+mn-ea"/>
                      </a:endParaRPr>
                    </a:p>
                  </a:txBody>
                  <a:tcPr anchor="ctr">
                    <a:solidFill>
                      <a:schemeClr val="accent5">
                        <a:lumMod val="20000"/>
                        <a:lumOff val="80000"/>
                      </a:schemeClr>
                    </a:solidFill>
                  </a:tcPr>
                </a:tc>
              </a:tr>
              <a:tr h="522437">
                <a:tc vMerge="1">
                  <a:txBody>
                    <a:bodyPr/>
                    <a:lstStyle/>
                    <a:p>
                      <a:endParaRPr lang="zh-TW" altLang="en-US" sz="1400" dirty="0">
                        <a:latin typeface="+mn-ea"/>
                        <a:ea typeface="+mn-ea"/>
                      </a:endParaRPr>
                    </a:p>
                  </a:txBody>
                  <a:tcPr anchor="ct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smtClean="0">
                          <a:solidFill>
                            <a:srgbClr val="0000FF"/>
                          </a:solidFill>
                          <a:latin typeface="+mn-ea"/>
                          <a:ea typeface="+mn-ea"/>
                        </a:rPr>
                        <a:t>清洗剂</a:t>
                      </a:r>
                      <a:endParaRPr lang="en-US" altLang="zh-CN" sz="1400" b="1" dirty="0" smtClean="0">
                        <a:solidFill>
                          <a:srgbClr val="0000FF"/>
                        </a:solidFill>
                        <a:latin typeface="+mn-ea"/>
                        <a:ea typeface="+mn-ea"/>
                      </a:endParaRPr>
                    </a:p>
                    <a:p>
                      <a:pPr algn="ctr"/>
                      <a:r>
                        <a:rPr lang="zh-CN" altLang="en-US" sz="1400" dirty="0" smtClean="0">
                          <a:latin typeface="+mn-ea"/>
                          <a:ea typeface="+mn-ea"/>
                        </a:rPr>
                        <a:t>涂料</a:t>
                      </a:r>
                      <a:endParaRPr lang="en-US" altLang="zh-CN" sz="1400" dirty="0" smtClean="0">
                        <a:latin typeface="+mn-ea"/>
                        <a:ea typeface="+mn-ea"/>
                      </a:endParaRPr>
                    </a:p>
                    <a:p>
                      <a:pPr algn="ctr"/>
                      <a:r>
                        <a:rPr lang="zh-CN" altLang="en-US" sz="1400" dirty="0" smtClean="0">
                          <a:latin typeface="+mn-ea"/>
                          <a:ea typeface="+mn-ea"/>
                        </a:rPr>
                        <a:t>油墨</a:t>
                      </a:r>
                      <a:endParaRPr lang="en-US" altLang="zh-CN" sz="1400" dirty="0" smtClean="0">
                        <a:latin typeface="+mn-ea"/>
                        <a:ea typeface="+mn-ea"/>
                      </a:endParaRPr>
                    </a:p>
                    <a:p>
                      <a:pPr algn="ctr"/>
                      <a:r>
                        <a:rPr lang="zh-CN" altLang="en-US" sz="1400" dirty="0" smtClean="0">
                          <a:latin typeface="+mn-ea"/>
                          <a:ea typeface="+mn-ea"/>
                        </a:rPr>
                        <a:t>胶粘剂</a:t>
                      </a:r>
                      <a:endParaRPr lang="zh-TW" altLang="en-US" sz="1400" dirty="0">
                        <a:latin typeface="+mn-ea"/>
                        <a:ea typeface="+mn-ea"/>
                      </a:endParaRPr>
                    </a:p>
                  </a:txBody>
                  <a:tcPr anchor="ctr">
                    <a:solidFill>
                      <a:schemeClr val="accent6">
                        <a:lumMod val="20000"/>
                        <a:lumOff val="80000"/>
                      </a:schemeClr>
                    </a:solidFill>
                  </a:tcPr>
                </a:tc>
                <a:tc>
                  <a:txBody>
                    <a:bodyPr/>
                    <a:lstStyle/>
                    <a:p>
                      <a:r>
                        <a:rPr lang="en-US" altLang="zh-CN" sz="1400" dirty="0" smtClean="0">
                          <a:latin typeface="+mn-ea"/>
                          <a:ea typeface="+mn-ea"/>
                        </a:rPr>
                        <a:t>1</a:t>
                      </a:r>
                      <a:r>
                        <a:rPr lang="zh-CN" altLang="en-US" sz="1400" dirty="0" smtClean="0">
                          <a:latin typeface="+mn-ea"/>
                          <a:ea typeface="+mn-ea"/>
                        </a:rPr>
                        <a:t>）</a:t>
                      </a:r>
                      <a:r>
                        <a:rPr lang="en-US" altLang="zh-CN" sz="1400" dirty="0" smtClean="0">
                          <a:latin typeface="+mn-ea"/>
                          <a:ea typeface="+mn-ea"/>
                        </a:rPr>
                        <a:t>VOC</a:t>
                      </a:r>
                      <a:r>
                        <a:rPr lang="zh-CN" altLang="en-US" sz="1400" dirty="0" smtClean="0">
                          <a:latin typeface="+mn-ea"/>
                          <a:ea typeface="+mn-ea"/>
                        </a:rPr>
                        <a:t>检测报告</a:t>
                      </a:r>
                      <a:endParaRPr lang="zh-TW" altLang="en-US" sz="1400" dirty="0">
                        <a:latin typeface="+mn-ea"/>
                        <a:ea typeface="+mn-ea"/>
                      </a:endParaRPr>
                    </a:p>
                  </a:txBody>
                  <a:tcPr anchor="c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smtClean="0">
                          <a:latin typeface="+mn-ea"/>
                          <a:ea typeface="+mn-ea"/>
                        </a:rPr>
                        <a:t>检测报告：</a:t>
                      </a:r>
                      <a:r>
                        <a:rPr lang="zh-CN" altLang="en-US" sz="1400" b="1" dirty="0" smtClean="0">
                          <a:solidFill>
                            <a:srgbClr val="0000FF"/>
                          </a:solidFill>
                          <a:latin typeface="+mn-ea"/>
                          <a:ea typeface="+mn-ea"/>
                        </a:rPr>
                        <a:t>有效期</a:t>
                      </a:r>
                      <a:r>
                        <a:rPr lang="en-US" altLang="zh-CN" sz="1400" b="1" dirty="0" smtClean="0">
                          <a:solidFill>
                            <a:srgbClr val="0000FF"/>
                          </a:solidFill>
                          <a:latin typeface="+mn-ea"/>
                          <a:ea typeface="+mn-ea"/>
                        </a:rPr>
                        <a:t>1</a:t>
                      </a:r>
                      <a:r>
                        <a:rPr lang="zh-CN" altLang="en-US" sz="1400" b="1" dirty="0" smtClean="0">
                          <a:solidFill>
                            <a:srgbClr val="0000FF"/>
                          </a:solidFill>
                          <a:latin typeface="+mn-ea"/>
                          <a:ea typeface="+mn-ea"/>
                        </a:rPr>
                        <a:t>年</a:t>
                      </a:r>
                      <a:endParaRPr lang="zh-TW" altLang="en-US" sz="1400" b="1" dirty="0" smtClean="0">
                        <a:solidFill>
                          <a:srgbClr val="0000FF"/>
                        </a:solidFill>
                        <a:latin typeface="+mn-ea"/>
                        <a:ea typeface="+mn-ea"/>
                      </a:endParaRPr>
                    </a:p>
                  </a:txBody>
                  <a:tcPr anchor="ctr">
                    <a:solidFill>
                      <a:schemeClr val="accent6">
                        <a:lumMod val="20000"/>
                        <a:lumOff val="80000"/>
                      </a:schemeClr>
                    </a:solidFill>
                  </a:tcPr>
                </a:tc>
              </a:tr>
              <a:tr h="522437">
                <a:tc vMerge="1">
                  <a:txBody>
                    <a:bodyPr/>
                    <a:lstStyle/>
                    <a:p>
                      <a:endParaRPr lang="zh-TW" altLang="en-US" sz="1400" dirty="0">
                        <a:latin typeface="+mn-ea"/>
                        <a:ea typeface="+mn-ea"/>
                      </a:endParaRPr>
                    </a:p>
                  </a:txBody>
                  <a:tcPr anchor="ctr"/>
                </a:tc>
                <a:tc vMerge="1">
                  <a:txBody>
                    <a:bodyPr/>
                    <a:lstStyle/>
                    <a:p>
                      <a:endParaRPr lang="zh-TW" altLang="en-US" sz="1400" dirty="0">
                        <a:latin typeface="+mn-ea"/>
                        <a:ea typeface="+mn-ea"/>
                      </a:endParaRPr>
                    </a:p>
                  </a:txBody>
                  <a:tcPr anchor="ctr"/>
                </a:tc>
                <a:tc>
                  <a:txBody>
                    <a:bodyPr/>
                    <a:lstStyle/>
                    <a:p>
                      <a:r>
                        <a:rPr lang="en-US" altLang="zh-CN" sz="1400" dirty="0" smtClean="0">
                          <a:latin typeface="+mn-ea"/>
                          <a:ea typeface="+mn-ea"/>
                        </a:rPr>
                        <a:t>2</a:t>
                      </a:r>
                      <a:r>
                        <a:rPr lang="zh-CN" altLang="en-US" sz="1400" dirty="0" smtClean="0">
                          <a:latin typeface="+mn-ea"/>
                          <a:ea typeface="+mn-ea"/>
                        </a:rPr>
                        <a:t>）</a:t>
                      </a:r>
                      <a:r>
                        <a:rPr lang="en-US" altLang="zh-CN" sz="1400" dirty="0" smtClean="0">
                          <a:latin typeface="+mn-ea"/>
                          <a:ea typeface="+mn-ea"/>
                        </a:rPr>
                        <a:t>VOC</a:t>
                      </a:r>
                      <a:r>
                        <a:rPr lang="zh-CN" altLang="en-US" sz="1400" dirty="0" smtClean="0">
                          <a:latin typeface="+mn-ea"/>
                          <a:ea typeface="+mn-ea"/>
                        </a:rPr>
                        <a:t>合规性声明</a:t>
                      </a:r>
                      <a:endParaRPr lang="zh-TW" altLang="en-US" sz="1400" dirty="0">
                        <a:latin typeface="+mn-ea"/>
                        <a:ea typeface="+mn-ea"/>
                      </a:endParaRPr>
                    </a:p>
                  </a:txBody>
                  <a:tcPr anchor="c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smtClean="0">
                          <a:latin typeface="+mn-ea"/>
                          <a:ea typeface="+mn-ea"/>
                        </a:rPr>
                        <a:t>生产商出具并盖章</a:t>
                      </a:r>
                      <a:endParaRPr lang="zh-TW" altLang="en-US" sz="1400" dirty="0" smtClean="0">
                        <a:latin typeface="+mn-ea"/>
                        <a:ea typeface="+mn-ea"/>
                      </a:endParaRPr>
                    </a:p>
                  </a:txBody>
                  <a:tcPr anchor="ctr">
                    <a:solidFill>
                      <a:schemeClr val="accent6">
                        <a:lumMod val="20000"/>
                        <a:lumOff val="80000"/>
                      </a:schemeClr>
                    </a:solidFill>
                  </a:tcPr>
                </a:tc>
              </a:tr>
              <a:tr h="522437">
                <a:tc vMerge="1">
                  <a:txBody>
                    <a:bodyPr/>
                    <a:lstStyle/>
                    <a:p>
                      <a:endParaRPr lang="zh-TW" altLang="en-US" sz="1400" dirty="0">
                        <a:latin typeface="+mn-ea"/>
                        <a:ea typeface="+mn-ea"/>
                      </a:endParaRPr>
                    </a:p>
                  </a:txBody>
                  <a:tcPr anchor="ctr"/>
                </a:tc>
                <a:tc vMerge="1">
                  <a:txBody>
                    <a:bodyPr/>
                    <a:lstStyle/>
                    <a:p>
                      <a:endParaRPr lang="zh-TW" altLang="en-US" sz="1400" dirty="0">
                        <a:latin typeface="+mn-ea"/>
                        <a:ea typeface="+mn-ea"/>
                      </a:endParaRPr>
                    </a:p>
                  </a:txBody>
                  <a:tcPr anchor="ctr"/>
                </a:tc>
                <a:tc>
                  <a:txBody>
                    <a:bodyPr/>
                    <a:lstStyle/>
                    <a:p>
                      <a:r>
                        <a:rPr lang="en-US" altLang="zh-CN" sz="1400" dirty="0" smtClean="0">
                          <a:latin typeface="+mn-ea"/>
                          <a:ea typeface="+mn-ea"/>
                        </a:rPr>
                        <a:t>3</a:t>
                      </a:r>
                      <a:r>
                        <a:rPr lang="zh-CN" altLang="en-US" sz="1400" dirty="0" smtClean="0">
                          <a:latin typeface="+mn-ea"/>
                          <a:ea typeface="+mn-ea"/>
                        </a:rPr>
                        <a:t>）</a:t>
                      </a:r>
                      <a:r>
                        <a:rPr lang="en-US" altLang="zh-CN" sz="1400" dirty="0" smtClean="0">
                          <a:latin typeface="+mn-ea"/>
                          <a:ea typeface="+mn-ea"/>
                        </a:rPr>
                        <a:t>TDS</a:t>
                      </a:r>
                      <a:r>
                        <a:rPr lang="zh-CN" altLang="en-US" sz="1400" dirty="0" smtClean="0">
                          <a:latin typeface="+mn-ea"/>
                          <a:ea typeface="+mn-ea"/>
                        </a:rPr>
                        <a:t>使用说明</a:t>
                      </a:r>
                      <a:endParaRPr lang="zh-TW" altLang="en-US" sz="1400" dirty="0">
                        <a:latin typeface="+mn-ea"/>
                        <a:ea typeface="+mn-ea"/>
                      </a:endParaRPr>
                    </a:p>
                  </a:txBody>
                  <a:tcPr anchor="ctr">
                    <a:solidFill>
                      <a:schemeClr val="accent6">
                        <a:lumMod val="20000"/>
                        <a:lumOff val="80000"/>
                      </a:schemeClr>
                    </a:solidFill>
                  </a:tcPr>
                </a:tc>
                <a:tc>
                  <a:txBody>
                    <a:bodyPr/>
                    <a:lstStyle/>
                    <a:p>
                      <a:endParaRPr lang="zh-TW" altLang="en-US" sz="1400" dirty="0">
                        <a:latin typeface="+mn-ea"/>
                        <a:ea typeface="+mn-ea"/>
                      </a:endParaRPr>
                    </a:p>
                  </a:txBody>
                  <a:tcPr anchor="ctr">
                    <a:solidFill>
                      <a:schemeClr val="accent6">
                        <a:lumMod val="20000"/>
                        <a:lumOff val="80000"/>
                      </a:schemeClr>
                    </a:solidFill>
                  </a:tcPr>
                </a:tc>
              </a:tr>
            </a:tbl>
          </a:graphicData>
        </a:graphic>
      </p:graphicFrame>
      <p:sp>
        <p:nvSpPr>
          <p:cNvPr id="5" name="文字方塊 4"/>
          <p:cNvSpPr txBox="1"/>
          <p:nvPr/>
        </p:nvSpPr>
        <p:spPr>
          <a:xfrm>
            <a:off x="329609" y="5367187"/>
            <a:ext cx="10802679" cy="461665"/>
          </a:xfrm>
          <a:prstGeom prst="rect">
            <a:avLst/>
          </a:prstGeom>
          <a:noFill/>
        </p:spPr>
        <p:txBody>
          <a:bodyPr wrap="square" rtlCol="0">
            <a:spAutoFit/>
          </a:bodyPr>
          <a:lstStyle/>
          <a:p>
            <a:r>
              <a:rPr lang="zh-CN" altLang="en-US" sz="1200" dirty="0" smtClean="0"/>
              <a:t>参考资料：</a:t>
            </a:r>
            <a:r>
              <a:rPr lang="en-US" altLang="zh-CN" sz="1200" dirty="0"/>
              <a:t>069-0135-L </a:t>
            </a:r>
            <a:r>
              <a:rPr lang="en-US" altLang="zh-CN" sz="1200" dirty="0" err="1" smtClean="0"/>
              <a:t>Apple_RSS_CN</a:t>
            </a:r>
            <a:endParaRPr lang="en-US" altLang="zh-CN" sz="1200" dirty="0" smtClean="0"/>
          </a:p>
          <a:p>
            <a:r>
              <a:rPr lang="en-US" altLang="zh-TW" sz="1200" dirty="0"/>
              <a:t>                  099-22549-B </a:t>
            </a:r>
            <a:r>
              <a:rPr lang="en-US" altLang="zh-TW" sz="1200" dirty="0" err="1"/>
              <a:t>Apple_VOC_CN</a:t>
            </a:r>
            <a:endParaRPr lang="zh-TW" altLang="en-US" sz="1200" dirty="0"/>
          </a:p>
        </p:txBody>
      </p:sp>
    </p:spTree>
    <p:extLst>
      <p:ext uri="{BB962C8B-B14F-4D97-AF65-F5344CB8AC3E}">
        <p14:creationId xmlns:p14="http://schemas.microsoft.com/office/powerpoint/2010/main" val="1404069060"/>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4</a:t>
            </a:fld>
            <a:endParaRPr lang="zh-CN" altLang="en-US"/>
          </a:p>
        </p:txBody>
      </p:sp>
      <p:pic>
        <p:nvPicPr>
          <p:cNvPr id="3074" name="Picture 2" descr="D:\Users\GRACE2~1\AppData\Local\Temp\企业微信截图_166244730492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282" y="914400"/>
            <a:ext cx="4032236" cy="5539234"/>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4646428" y="914400"/>
            <a:ext cx="5890437" cy="5047536"/>
          </a:xfrm>
          <a:prstGeom prst="rect">
            <a:avLst/>
          </a:prstGeom>
          <a:noFill/>
        </p:spPr>
        <p:txBody>
          <a:bodyPr wrap="square" rtlCol="0">
            <a:spAutoFit/>
          </a:bodyPr>
          <a:lstStyle/>
          <a:p>
            <a:r>
              <a:rPr lang="zh-CN" altLang="en-US" dirty="0"/>
              <a:t>化学品安全技术说明书（</a:t>
            </a:r>
            <a:r>
              <a:rPr lang="en-US" altLang="zh-CN" dirty="0"/>
              <a:t>Material Safety Data Sheet</a:t>
            </a:r>
            <a:r>
              <a:rPr lang="zh-CN" altLang="en-US" dirty="0" smtClean="0"/>
              <a:t>），简称</a:t>
            </a:r>
            <a:r>
              <a:rPr lang="en-US" altLang="zh-CN" dirty="0" smtClean="0"/>
              <a:t>MSDS</a:t>
            </a:r>
            <a:r>
              <a:rPr lang="zh-CN" altLang="en-US" dirty="0"/>
              <a:t/>
            </a:r>
            <a:br>
              <a:rPr lang="zh-CN" altLang="en-US" dirty="0"/>
            </a:br>
            <a:endParaRPr lang="en-US" altLang="zh-CN" dirty="0" smtClean="0"/>
          </a:p>
          <a:p>
            <a:r>
              <a:rPr lang="zh-CN" altLang="en-US" sz="1600" b="1" dirty="0" smtClean="0">
                <a:solidFill>
                  <a:srgbClr val="0000FF"/>
                </a:solidFill>
              </a:rPr>
              <a:t>信息齐全（</a:t>
            </a:r>
            <a:r>
              <a:rPr lang="en-US" altLang="zh-CN" sz="1600" b="1" dirty="0" smtClean="0">
                <a:solidFill>
                  <a:srgbClr val="0000FF"/>
                </a:solidFill>
              </a:rPr>
              <a:t>16</a:t>
            </a:r>
            <a:r>
              <a:rPr lang="zh-CN" altLang="en-US" sz="1600" b="1" dirty="0" smtClean="0">
                <a:solidFill>
                  <a:srgbClr val="0000FF"/>
                </a:solidFill>
              </a:rPr>
              <a:t>项信息）</a:t>
            </a:r>
            <a:endParaRPr lang="en-US" altLang="zh-CN" sz="1600" b="1" dirty="0" smtClean="0">
              <a:solidFill>
                <a:srgbClr val="0000FF"/>
              </a:solidFill>
            </a:endParaRPr>
          </a:p>
          <a:p>
            <a:r>
              <a:rPr lang="en-US" altLang="zh-CN" sz="1400" dirty="0"/>
              <a:t>1 </a:t>
            </a:r>
            <a:r>
              <a:rPr lang="zh-CN" altLang="en-US" sz="1400" dirty="0"/>
              <a:t>化学品及企业标</a:t>
            </a:r>
            <a:r>
              <a:rPr lang="zh-CN" altLang="en-US" sz="1400" dirty="0" smtClean="0"/>
              <a:t>识</a:t>
            </a:r>
            <a:endParaRPr lang="en-US" altLang="zh-CN" sz="1400" dirty="0" smtClean="0"/>
          </a:p>
          <a:p>
            <a:r>
              <a:rPr lang="en-US" altLang="zh-CN" sz="1400" b="1" dirty="0">
                <a:solidFill>
                  <a:srgbClr val="0000FF"/>
                </a:solidFill>
              </a:rPr>
              <a:t>2 </a:t>
            </a:r>
            <a:r>
              <a:rPr lang="zh-CN" altLang="en-US" sz="1400" b="1" dirty="0">
                <a:solidFill>
                  <a:srgbClr val="0000FF"/>
                </a:solidFill>
              </a:rPr>
              <a:t>成分</a:t>
            </a:r>
            <a:r>
              <a:rPr lang="en-US" altLang="zh-CN" sz="1400" b="1" dirty="0">
                <a:solidFill>
                  <a:srgbClr val="0000FF"/>
                </a:solidFill>
              </a:rPr>
              <a:t>/</a:t>
            </a:r>
            <a:r>
              <a:rPr lang="zh-CN" altLang="en-US" sz="1400" b="1" dirty="0">
                <a:solidFill>
                  <a:srgbClr val="0000FF"/>
                </a:solidFill>
              </a:rPr>
              <a:t>组成</a:t>
            </a:r>
            <a:r>
              <a:rPr lang="zh-CN" altLang="en-US" sz="1400" b="1" dirty="0" smtClean="0">
                <a:solidFill>
                  <a:srgbClr val="0000FF"/>
                </a:solidFill>
              </a:rPr>
              <a:t>信息</a:t>
            </a:r>
            <a:endParaRPr lang="en-US" altLang="zh-CN" sz="1400" b="1" dirty="0" smtClean="0">
              <a:solidFill>
                <a:srgbClr val="0000FF"/>
              </a:solidFill>
            </a:endParaRPr>
          </a:p>
          <a:p>
            <a:r>
              <a:rPr lang="en-US" altLang="zh-TW" sz="1400" dirty="0"/>
              <a:t>3 </a:t>
            </a:r>
            <a:r>
              <a:rPr lang="zh-TW" altLang="en-US" sz="1400" dirty="0"/>
              <a:t>危险性</a:t>
            </a:r>
            <a:r>
              <a:rPr lang="zh-TW" altLang="en-US" sz="1400" dirty="0" smtClean="0"/>
              <a:t>概述</a:t>
            </a:r>
            <a:endParaRPr lang="en-US" altLang="zh-TW" sz="1400" dirty="0" smtClean="0"/>
          </a:p>
          <a:p>
            <a:r>
              <a:rPr lang="en-US" altLang="zh-TW" sz="1400" dirty="0"/>
              <a:t>4 </a:t>
            </a:r>
            <a:r>
              <a:rPr lang="zh-TW" altLang="en-US" sz="1400" dirty="0"/>
              <a:t>急救</a:t>
            </a:r>
            <a:r>
              <a:rPr lang="zh-TW" altLang="en-US" sz="1400" dirty="0" smtClean="0"/>
              <a:t>措施</a:t>
            </a:r>
            <a:endParaRPr lang="en-US" altLang="zh-TW" sz="1400" dirty="0" smtClean="0"/>
          </a:p>
          <a:p>
            <a:r>
              <a:rPr lang="en-US" altLang="zh-TW" sz="1400" dirty="0"/>
              <a:t>5 </a:t>
            </a:r>
            <a:r>
              <a:rPr lang="zh-TW" altLang="en-US" sz="1400" dirty="0"/>
              <a:t>消防</a:t>
            </a:r>
            <a:r>
              <a:rPr lang="zh-TW" altLang="en-US" sz="1400" dirty="0" smtClean="0"/>
              <a:t>措施</a:t>
            </a:r>
            <a:endParaRPr lang="en-US" altLang="zh-TW" sz="1400" dirty="0" smtClean="0"/>
          </a:p>
          <a:p>
            <a:r>
              <a:rPr lang="en-US" altLang="zh-CN" sz="1400" dirty="0"/>
              <a:t>6 </a:t>
            </a:r>
            <a:r>
              <a:rPr lang="zh-CN" altLang="en-US" sz="1400" dirty="0"/>
              <a:t>泄露应急处</a:t>
            </a:r>
            <a:r>
              <a:rPr lang="zh-CN" altLang="en-US" sz="1400" dirty="0" smtClean="0"/>
              <a:t>理</a:t>
            </a:r>
            <a:endParaRPr lang="en-US" altLang="zh-CN" sz="1400" dirty="0" smtClean="0"/>
          </a:p>
          <a:p>
            <a:r>
              <a:rPr lang="en-US" altLang="zh-CN" sz="1400" dirty="0"/>
              <a:t>7 </a:t>
            </a:r>
            <a:r>
              <a:rPr lang="zh-CN" altLang="en-US" sz="1400" dirty="0"/>
              <a:t>操作处置与储</a:t>
            </a:r>
            <a:r>
              <a:rPr lang="zh-CN" altLang="en-US" sz="1400" dirty="0" smtClean="0"/>
              <a:t>存</a:t>
            </a:r>
            <a:endParaRPr lang="en-US" altLang="zh-CN" sz="1400" dirty="0" smtClean="0"/>
          </a:p>
          <a:p>
            <a:r>
              <a:rPr lang="en-US" altLang="zh-CN" sz="1400" dirty="0"/>
              <a:t>8 </a:t>
            </a:r>
            <a:r>
              <a:rPr lang="zh-CN" altLang="en-US" sz="1400" dirty="0"/>
              <a:t>接触控制</a:t>
            </a:r>
            <a:r>
              <a:rPr lang="en-US" altLang="zh-CN" sz="1400" dirty="0"/>
              <a:t>/</a:t>
            </a:r>
            <a:r>
              <a:rPr lang="zh-CN" altLang="en-US" sz="1400" dirty="0"/>
              <a:t>个体防</a:t>
            </a:r>
            <a:r>
              <a:rPr lang="zh-CN" altLang="en-US" sz="1400" dirty="0" smtClean="0"/>
              <a:t>护</a:t>
            </a:r>
            <a:endParaRPr lang="en-US" altLang="zh-CN" sz="1400" dirty="0" smtClean="0"/>
          </a:p>
          <a:p>
            <a:r>
              <a:rPr lang="en-US" altLang="zh-TW" sz="1400" dirty="0"/>
              <a:t>9 </a:t>
            </a:r>
            <a:r>
              <a:rPr lang="zh-TW" altLang="en-US" sz="1400" dirty="0"/>
              <a:t>理化</a:t>
            </a:r>
            <a:r>
              <a:rPr lang="zh-TW" altLang="en-US" sz="1400" dirty="0" smtClean="0"/>
              <a:t>特性</a:t>
            </a:r>
            <a:endParaRPr lang="en-US" altLang="zh-TW" sz="1400" dirty="0" smtClean="0"/>
          </a:p>
          <a:p>
            <a:r>
              <a:rPr lang="en-US" altLang="zh-CN" sz="1400" dirty="0"/>
              <a:t>10 </a:t>
            </a:r>
            <a:r>
              <a:rPr lang="zh-CN" altLang="en-US" sz="1400" dirty="0"/>
              <a:t>稳定性和反应</a:t>
            </a:r>
            <a:r>
              <a:rPr lang="zh-CN" altLang="en-US" sz="1400" dirty="0" smtClean="0"/>
              <a:t>性</a:t>
            </a:r>
            <a:endParaRPr lang="en-US" altLang="zh-CN" sz="1400" dirty="0" smtClean="0"/>
          </a:p>
          <a:p>
            <a:r>
              <a:rPr lang="en-US" altLang="zh-TW" sz="1400" dirty="0"/>
              <a:t>11 </a:t>
            </a:r>
            <a:r>
              <a:rPr lang="zh-TW" altLang="en-US" sz="1400" dirty="0"/>
              <a:t>毒理学资</a:t>
            </a:r>
            <a:r>
              <a:rPr lang="zh-TW" altLang="en-US" sz="1400" dirty="0" smtClean="0"/>
              <a:t>料</a:t>
            </a:r>
            <a:endParaRPr lang="en-US" altLang="zh-TW" sz="1400" dirty="0" smtClean="0"/>
          </a:p>
          <a:p>
            <a:r>
              <a:rPr lang="en-US" altLang="zh-TW" sz="1400" dirty="0"/>
              <a:t>12 </a:t>
            </a:r>
            <a:r>
              <a:rPr lang="zh-TW" altLang="en-US" sz="1400" dirty="0"/>
              <a:t>生态学资</a:t>
            </a:r>
            <a:r>
              <a:rPr lang="zh-TW" altLang="en-US" sz="1400" dirty="0" smtClean="0"/>
              <a:t>料</a:t>
            </a:r>
            <a:endParaRPr lang="en-US" altLang="zh-TW" sz="1400" dirty="0" smtClean="0"/>
          </a:p>
          <a:p>
            <a:r>
              <a:rPr lang="en-US" altLang="zh-TW" sz="1400" dirty="0"/>
              <a:t>13 </a:t>
            </a:r>
            <a:r>
              <a:rPr lang="zh-TW" altLang="en-US" sz="1400" dirty="0"/>
              <a:t>废弃处</a:t>
            </a:r>
            <a:r>
              <a:rPr lang="zh-TW" altLang="en-US" sz="1400" dirty="0" smtClean="0"/>
              <a:t>置</a:t>
            </a:r>
            <a:endParaRPr lang="en-US" altLang="zh-TW" sz="1400" dirty="0" smtClean="0"/>
          </a:p>
          <a:p>
            <a:r>
              <a:rPr lang="en-US" altLang="zh-TW" sz="1400" dirty="0"/>
              <a:t>14 </a:t>
            </a:r>
            <a:r>
              <a:rPr lang="zh-TW" altLang="en-US" sz="1400" dirty="0"/>
              <a:t>运输</a:t>
            </a:r>
            <a:r>
              <a:rPr lang="zh-TW" altLang="en-US" sz="1400" dirty="0" smtClean="0"/>
              <a:t>信息</a:t>
            </a:r>
            <a:endParaRPr lang="en-US" altLang="zh-TW" sz="1400" dirty="0" smtClean="0"/>
          </a:p>
          <a:p>
            <a:r>
              <a:rPr lang="en-US" altLang="zh-TW" sz="1400" dirty="0"/>
              <a:t>15 </a:t>
            </a:r>
            <a:r>
              <a:rPr lang="zh-TW" altLang="en-US" sz="1400" dirty="0"/>
              <a:t>法规</a:t>
            </a:r>
            <a:r>
              <a:rPr lang="zh-TW" altLang="en-US" sz="1400" dirty="0" smtClean="0"/>
              <a:t>信息</a:t>
            </a:r>
            <a:endParaRPr lang="en-US" altLang="zh-TW" sz="1400" dirty="0" smtClean="0"/>
          </a:p>
          <a:p>
            <a:r>
              <a:rPr lang="en-US" altLang="zh-TW" sz="1400" dirty="0"/>
              <a:t>16 </a:t>
            </a:r>
            <a:r>
              <a:rPr lang="zh-TW" altLang="en-US" sz="1400" dirty="0"/>
              <a:t>其他</a:t>
            </a:r>
            <a:r>
              <a:rPr lang="zh-TW" altLang="en-US" sz="1400" dirty="0" smtClean="0"/>
              <a:t>信息</a:t>
            </a:r>
            <a:endParaRPr lang="en-US" altLang="zh-TW" sz="1400" dirty="0" smtClean="0"/>
          </a:p>
          <a:p>
            <a:endParaRPr lang="en-US" altLang="zh-TW" sz="1400" dirty="0">
              <a:solidFill>
                <a:srgbClr val="0000FF"/>
              </a:solidFill>
            </a:endParaRPr>
          </a:p>
          <a:p>
            <a:r>
              <a:rPr lang="zh-CN" altLang="en-US" sz="1600" b="1" dirty="0">
                <a:solidFill>
                  <a:srgbClr val="0000FF"/>
                </a:solidFill>
              </a:rPr>
              <a:t>资料加盖公章</a:t>
            </a:r>
            <a:r>
              <a:rPr lang="en-US" altLang="zh-CN" sz="1600" b="1" dirty="0">
                <a:solidFill>
                  <a:srgbClr val="0000FF"/>
                </a:solidFill>
              </a:rPr>
              <a:t>+</a:t>
            </a:r>
            <a:r>
              <a:rPr lang="zh-CN" altLang="en-US" sz="1600" b="1" dirty="0">
                <a:solidFill>
                  <a:srgbClr val="0000FF"/>
                </a:solidFill>
              </a:rPr>
              <a:t>骑缝章</a:t>
            </a:r>
            <a:endParaRPr lang="zh-TW" altLang="en-US" sz="1600" b="1" dirty="0">
              <a:solidFill>
                <a:srgbClr val="0000FF"/>
              </a:solidFill>
            </a:endParaRPr>
          </a:p>
        </p:txBody>
      </p:sp>
      <p:sp>
        <p:nvSpPr>
          <p:cNvPr id="6" name="文本框 1"/>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2.MSDS</a:t>
            </a:r>
            <a:r>
              <a:rPr lang="zh-CN" altLang="en-US" sz="2800" b="1" dirty="0" smtClean="0">
                <a:solidFill>
                  <a:srgbClr val="4E5A62"/>
                </a:solidFill>
              </a:rPr>
              <a:t>要求</a:t>
            </a:r>
            <a:endParaRPr lang="zh-CN" altLang="en-US" sz="2800" b="1" dirty="0">
              <a:solidFill>
                <a:srgbClr val="4E5A62"/>
              </a:solidFill>
            </a:endParaRPr>
          </a:p>
        </p:txBody>
      </p:sp>
      <p:sp>
        <p:nvSpPr>
          <p:cNvPr id="5" name="向右箭號 4"/>
          <p:cNvSpPr/>
          <p:nvPr/>
        </p:nvSpPr>
        <p:spPr>
          <a:xfrm>
            <a:off x="6560288" y="2285999"/>
            <a:ext cx="499731" cy="1382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7506585" y="1765005"/>
            <a:ext cx="4301175" cy="1919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标明该化学品是纯化学品还是混合物</a:t>
            </a:r>
            <a:r>
              <a:rPr lang="zh-CN" altLang="en-US" sz="1600" dirty="0" smtClean="0"/>
              <a:t>。</a:t>
            </a:r>
            <a:endParaRPr lang="en-US" altLang="zh-CN" sz="1600" dirty="0" smtClean="0"/>
          </a:p>
          <a:p>
            <a:r>
              <a:rPr lang="zh-CN" altLang="en-US" sz="1600" dirty="0" smtClean="0"/>
              <a:t>纯</a:t>
            </a:r>
            <a:r>
              <a:rPr lang="zh-CN" altLang="en-US" sz="1600" dirty="0"/>
              <a:t>化学品，应给出其化学品名称或商品名和通用名</a:t>
            </a:r>
            <a:r>
              <a:rPr lang="zh-CN" altLang="en-US" sz="1600" dirty="0" smtClean="0"/>
              <a:t>。</a:t>
            </a:r>
            <a:endParaRPr lang="en-US" altLang="zh-CN" sz="1600" dirty="0" smtClean="0"/>
          </a:p>
          <a:p>
            <a:r>
              <a:rPr lang="zh-CN" altLang="en-US" sz="1600" dirty="0" smtClean="0"/>
              <a:t>混合物</a:t>
            </a:r>
            <a:r>
              <a:rPr lang="zh-CN" altLang="en-US" sz="1600" dirty="0"/>
              <a:t>，应给出危害性组分的浓度或浓度范围</a:t>
            </a:r>
            <a:r>
              <a:rPr lang="zh-CN" altLang="en-US" sz="1600" dirty="0" smtClean="0"/>
              <a:t>。各成分百分比合计应为</a:t>
            </a:r>
            <a:r>
              <a:rPr lang="en-US" altLang="zh-CN" sz="1600" dirty="0" smtClean="0"/>
              <a:t>100%</a:t>
            </a:r>
          </a:p>
          <a:p>
            <a:r>
              <a:rPr lang="zh-CN" altLang="en-US" sz="1600" dirty="0" smtClean="0"/>
              <a:t>成分涉及有害</a:t>
            </a:r>
            <a:r>
              <a:rPr lang="zh-CN" altLang="en-US" sz="1600" dirty="0"/>
              <a:t>性组分</a:t>
            </a:r>
            <a:r>
              <a:rPr lang="zh-CN" altLang="en-US" sz="1600" dirty="0" smtClean="0"/>
              <a:t>，应注明</a:t>
            </a:r>
            <a:r>
              <a:rPr lang="en-US" altLang="zh-CN" sz="1600" dirty="0" smtClean="0"/>
              <a:t>CAS</a:t>
            </a:r>
            <a:r>
              <a:rPr lang="zh-CN" altLang="en-US" sz="1600" dirty="0" smtClean="0"/>
              <a:t>号</a:t>
            </a:r>
            <a:endParaRPr lang="zh-TW" altLang="en-US" sz="1600" dirty="0"/>
          </a:p>
        </p:txBody>
      </p:sp>
    </p:spTree>
    <p:extLst>
      <p:ext uri="{BB962C8B-B14F-4D97-AF65-F5344CB8AC3E}">
        <p14:creationId xmlns:p14="http://schemas.microsoft.com/office/powerpoint/2010/main" val="3965641709"/>
      </p:ext>
    </p:extLst>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5</a:t>
            </a:fld>
            <a:endParaRPr lang="zh-CN" altLang="en-US"/>
          </a:p>
        </p:txBody>
      </p:sp>
      <p:sp>
        <p:nvSpPr>
          <p:cNvPr id="3" name="文本框 1"/>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3.RSS</a:t>
            </a:r>
            <a:r>
              <a:rPr lang="zh-CN" altLang="en-US" sz="2800" b="1" dirty="0" smtClean="0">
                <a:solidFill>
                  <a:srgbClr val="4E5A62"/>
                </a:solidFill>
              </a:rPr>
              <a:t>限用物质管控要求</a:t>
            </a:r>
            <a:endParaRPr lang="zh-CN" altLang="en-US" sz="2800" b="1" dirty="0">
              <a:solidFill>
                <a:srgbClr val="4E5A62"/>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1805054734"/>
              </p:ext>
            </p:extLst>
          </p:nvPr>
        </p:nvGraphicFramePr>
        <p:xfrm>
          <a:off x="341423" y="1836115"/>
          <a:ext cx="6782391" cy="4006852"/>
        </p:xfrm>
        <a:graphic>
          <a:graphicData uri="http://schemas.openxmlformats.org/drawingml/2006/table">
            <a:tbl>
              <a:tblPr firstRow="1" bandRow="1">
                <a:tableStyleId>{5940675A-B579-460E-94D1-54222C63F5DA}</a:tableStyleId>
              </a:tblPr>
              <a:tblGrid>
                <a:gridCol w="2146596"/>
                <a:gridCol w="4635795"/>
              </a:tblGrid>
              <a:tr h="471172">
                <a:tc>
                  <a:txBody>
                    <a:bodyPr/>
                    <a:lstStyle/>
                    <a:p>
                      <a:pPr algn="ctr"/>
                      <a:r>
                        <a:rPr lang="zh-CN" altLang="en-US" sz="1400" b="1" dirty="0" smtClean="0"/>
                        <a:t>化学品或化学基团</a:t>
                      </a:r>
                      <a:endParaRPr lang="zh-TW" altLang="en-US" sz="1400" b="1" dirty="0"/>
                    </a:p>
                  </a:txBody>
                  <a:tcPr anchor="ctr"/>
                </a:tc>
                <a:tc>
                  <a:txBody>
                    <a:bodyPr/>
                    <a:lstStyle/>
                    <a:p>
                      <a:pPr algn="ctr"/>
                      <a:r>
                        <a:rPr lang="zh-TW" altLang="en-US" sz="1400" b="1" dirty="0" smtClean="0"/>
                        <a:t>检测</a:t>
                      </a:r>
                      <a:r>
                        <a:rPr lang="zh-CN" altLang="en-US" sz="1400" b="1" dirty="0" smtClean="0"/>
                        <a:t>方</a:t>
                      </a:r>
                      <a:r>
                        <a:rPr lang="zh-TW" altLang="en-US" sz="1400" b="1" dirty="0" smtClean="0"/>
                        <a:t>法</a:t>
                      </a:r>
                      <a:endParaRPr lang="zh-TW" altLang="en-US" sz="1400" b="1" dirty="0"/>
                    </a:p>
                  </a:txBody>
                  <a:tcPr anchor="ctr"/>
                </a:tc>
              </a:tr>
              <a:tr h="370840">
                <a:tc>
                  <a:txBody>
                    <a:bodyPr/>
                    <a:lstStyle/>
                    <a:p>
                      <a:pPr algn="ctr"/>
                      <a:r>
                        <a:rPr lang="zh-TW" altLang="en-US" sz="1400" dirty="0" smtClean="0"/>
                        <a:t>苯 </a:t>
                      </a:r>
                      <a:endParaRPr lang="zh-TW" altLang="en-US" sz="1400" dirty="0"/>
                    </a:p>
                  </a:txBody>
                  <a:tcPr anchor="ctr"/>
                </a:tc>
                <a:tc>
                  <a:txBody>
                    <a:bodyPr/>
                    <a:lstStyle/>
                    <a:p>
                      <a:r>
                        <a:rPr lang="zh-CN" altLang="en-US" sz="1400" dirty="0" smtClean="0"/>
                        <a:t>溶剂萃取，通过 </a:t>
                      </a:r>
                      <a:r>
                        <a:rPr lang="en-US" altLang="zh-CN" sz="1400" dirty="0" smtClean="0"/>
                        <a:t>GC-MS </a:t>
                      </a:r>
                      <a:r>
                        <a:rPr lang="zh-CN" altLang="en-US" sz="1400" dirty="0" smtClean="0"/>
                        <a:t>或 </a:t>
                      </a:r>
                      <a:r>
                        <a:rPr lang="en-US" altLang="zh-CN" sz="1400" dirty="0" smtClean="0"/>
                        <a:t>HPLC-MS </a:t>
                      </a:r>
                      <a:r>
                        <a:rPr lang="zh-CN" altLang="en-US" sz="1400" dirty="0" smtClean="0"/>
                        <a:t>进行分析</a:t>
                      </a:r>
                      <a:endParaRPr lang="en-US" altLang="zh-CN" sz="1400" dirty="0" smtClean="0"/>
                    </a:p>
                    <a:p>
                      <a:r>
                        <a:rPr lang="zh-CN" altLang="en-US" sz="1400" dirty="0" smtClean="0"/>
                        <a:t> </a:t>
                      </a:r>
                      <a:r>
                        <a:rPr lang="en-US" altLang="zh-CN" sz="1400" dirty="0" smtClean="0"/>
                        <a:t>5 ppm </a:t>
                      </a:r>
                      <a:r>
                        <a:rPr lang="zh-CN" altLang="en-US" sz="1400" dirty="0" smtClean="0"/>
                        <a:t>最低检出限 </a:t>
                      </a:r>
                      <a:endParaRPr lang="zh-TW" altLang="en-US" sz="1400" dirty="0"/>
                    </a:p>
                  </a:txBody>
                  <a:tcPr/>
                </a:tc>
              </a:tr>
              <a:tr h="370840">
                <a:tc>
                  <a:txBody>
                    <a:bodyPr/>
                    <a:lstStyle/>
                    <a:p>
                      <a:pPr algn="ctr"/>
                      <a:r>
                        <a:rPr lang="zh-CN" altLang="en-US" sz="1400" dirty="0" smtClean="0"/>
                        <a:t>溴</a:t>
                      </a:r>
                      <a:endParaRPr lang="zh-TW" altLang="en-US" sz="1400" dirty="0"/>
                    </a:p>
                  </a:txBody>
                  <a:tcPr anchor="ctr"/>
                </a:tc>
                <a:tc>
                  <a:txBody>
                    <a:bodyPr/>
                    <a:lstStyle/>
                    <a:p>
                      <a:r>
                        <a:rPr lang="zh-TW" altLang="en-US" sz="1400" dirty="0" smtClean="0"/>
                        <a:t>针对总溴含</a:t>
                      </a:r>
                      <a:r>
                        <a:rPr lang="zh-CN" altLang="en-US" sz="1400" dirty="0" smtClean="0"/>
                        <a:t>量</a:t>
                      </a:r>
                      <a:r>
                        <a:rPr lang="zh-TW" altLang="en-US" sz="1400" dirty="0" smtClean="0"/>
                        <a:t>的 </a:t>
                      </a:r>
                      <a:r>
                        <a:rPr lang="en-US" altLang="zh-TW" sz="1400" dirty="0" smtClean="0"/>
                        <a:t>EN 14582 </a:t>
                      </a:r>
                      <a:r>
                        <a:rPr lang="zh-TW" altLang="en-US" sz="1400" dirty="0" smtClean="0"/>
                        <a:t>或 </a:t>
                      </a:r>
                      <a:r>
                        <a:rPr lang="en-US" altLang="zh-TW" sz="1400" dirty="0" smtClean="0"/>
                        <a:t>US EPA SW-846 5050/9056</a:t>
                      </a:r>
                    </a:p>
                    <a:p>
                      <a:r>
                        <a:rPr lang="en-US" altLang="zh-TW" sz="1400" dirty="0" smtClean="0"/>
                        <a:t>50 ppm </a:t>
                      </a:r>
                      <a:r>
                        <a:rPr lang="zh-TW" altLang="en-US" sz="1400" dirty="0" smtClean="0"/>
                        <a:t>最低检出限</a:t>
                      </a:r>
                    </a:p>
                  </a:txBody>
                  <a:tcPr/>
                </a:tc>
              </a:tr>
              <a:tr h="370840">
                <a:tc>
                  <a:txBody>
                    <a:bodyPr/>
                    <a:lstStyle/>
                    <a:p>
                      <a:pPr algn="ctr"/>
                      <a:r>
                        <a:rPr lang="zh-CN" altLang="en-US" sz="1400" dirty="0" smtClean="0"/>
                        <a:t>氯</a:t>
                      </a:r>
                      <a:endParaRPr lang="zh-TW" altLang="en-US" sz="1400" dirty="0"/>
                    </a:p>
                  </a:txBody>
                  <a:tcPr anchor="ctr"/>
                </a:tc>
                <a:tc>
                  <a:txBody>
                    <a:bodyPr/>
                    <a:lstStyle/>
                    <a:p>
                      <a:r>
                        <a:rPr lang="zh-TW" altLang="en-US" sz="1400" dirty="0" smtClean="0"/>
                        <a:t>针对总溴</a:t>
                      </a:r>
                      <a:r>
                        <a:rPr lang="zh-CN" altLang="en-US" sz="1400" dirty="0" smtClean="0"/>
                        <a:t>含量</a:t>
                      </a:r>
                      <a:r>
                        <a:rPr lang="zh-TW" altLang="en-US" sz="1400" dirty="0" smtClean="0"/>
                        <a:t>的 </a:t>
                      </a:r>
                      <a:r>
                        <a:rPr lang="en-US" altLang="zh-TW" sz="1400" dirty="0" smtClean="0"/>
                        <a:t>EN 14582 </a:t>
                      </a:r>
                      <a:r>
                        <a:rPr lang="zh-TW" altLang="en-US" sz="1400" dirty="0" smtClean="0"/>
                        <a:t>或 </a:t>
                      </a:r>
                      <a:r>
                        <a:rPr lang="en-US" altLang="zh-TW" sz="1400" dirty="0" smtClean="0"/>
                        <a:t>US EPA SW-846 5050/9056</a:t>
                      </a:r>
                    </a:p>
                    <a:p>
                      <a:r>
                        <a:rPr lang="en-US" altLang="zh-TW" sz="1400" dirty="0" smtClean="0"/>
                        <a:t>50 ppm </a:t>
                      </a:r>
                      <a:r>
                        <a:rPr lang="zh-TW" altLang="en-US" sz="1400" dirty="0" smtClean="0"/>
                        <a:t>最低检出限</a:t>
                      </a:r>
                    </a:p>
                  </a:txBody>
                  <a:tcPr/>
                </a:tc>
              </a:tr>
              <a:tr h="370840">
                <a:tc>
                  <a:txBody>
                    <a:bodyPr/>
                    <a:lstStyle/>
                    <a:p>
                      <a:pPr algn="ctr"/>
                      <a:r>
                        <a:rPr lang="zh-TW" altLang="en-US" sz="1400" dirty="0" smtClean="0"/>
                        <a:t>正</a:t>
                      </a:r>
                      <a:r>
                        <a:rPr lang="zh-CN" altLang="en-US" sz="1400" dirty="0" smtClean="0"/>
                        <a:t>己</a:t>
                      </a:r>
                      <a:r>
                        <a:rPr lang="zh-TW" altLang="en-US" sz="1400" dirty="0" smtClean="0"/>
                        <a:t>烷</a:t>
                      </a:r>
                      <a:endParaRPr lang="zh-TW" altLang="en-US" sz="1400" dirty="0"/>
                    </a:p>
                  </a:txBody>
                  <a:tcPr anchor="ctr"/>
                </a:tc>
                <a:tc>
                  <a:txBody>
                    <a:bodyPr/>
                    <a:lstStyle/>
                    <a:p>
                      <a:r>
                        <a:rPr lang="zh-CN" altLang="en-US" sz="1400" dirty="0" smtClean="0"/>
                        <a:t>溶剂萃取，通过 </a:t>
                      </a:r>
                      <a:r>
                        <a:rPr lang="en-US" altLang="zh-CN" sz="1400" dirty="0" smtClean="0"/>
                        <a:t>GC-MS </a:t>
                      </a:r>
                      <a:r>
                        <a:rPr lang="zh-CN" altLang="en-US" sz="1400" dirty="0" smtClean="0"/>
                        <a:t>或 </a:t>
                      </a:r>
                      <a:r>
                        <a:rPr lang="en-US" altLang="zh-CN" sz="1400" dirty="0" smtClean="0"/>
                        <a:t>HPLC-MS </a:t>
                      </a:r>
                      <a:r>
                        <a:rPr lang="zh-CN" altLang="en-US" sz="1400" dirty="0" smtClean="0"/>
                        <a:t>进行分析</a:t>
                      </a:r>
                      <a:endParaRPr lang="en-US" altLang="zh-CN" sz="1400" dirty="0" smtClean="0"/>
                    </a:p>
                    <a:p>
                      <a:r>
                        <a:rPr lang="zh-CN" altLang="en-US" sz="1400" dirty="0" smtClean="0"/>
                        <a:t> </a:t>
                      </a:r>
                      <a:r>
                        <a:rPr lang="en-US" altLang="zh-CN" sz="1400" dirty="0" smtClean="0"/>
                        <a:t>5 ppm </a:t>
                      </a:r>
                      <a:r>
                        <a:rPr lang="zh-CN" altLang="en-US" sz="1400" dirty="0" smtClean="0"/>
                        <a:t>最低检出限 </a:t>
                      </a:r>
                      <a:endParaRPr lang="zh-TW" altLang="en-US" sz="1400" dirty="0" smtClean="0"/>
                    </a:p>
                  </a:txBody>
                  <a:tcPr/>
                </a:tc>
              </a:tr>
              <a:tr h="370840">
                <a:tc>
                  <a:txBody>
                    <a:bodyPr/>
                    <a:lstStyle/>
                    <a:p>
                      <a:pPr algn="ctr"/>
                      <a:r>
                        <a:rPr lang="en-US" altLang="zh-TW" sz="1400" dirty="0" smtClean="0"/>
                        <a:t>N-</a:t>
                      </a:r>
                      <a:r>
                        <a:rPr lang="zh-TW" altLang="en-US" sz="1400" dirty="0" smtClean="0"/>
                        <a:t>甲基吡咯烷酮 </a:t>
                      </a:r>
                      <a:r>
                        <a:rPr lang="en-US" altLang="zh-TW" sz="1400" dirty="0" smtClean="0"/>
                        <a:t>(NMP</a:t>
                      </a:r>
                      <a:r>
                        <a:rPr lang="zh-CN" altLang="en-US" sz="1400" dirty="0" smtClean="0"/>
                        <a:t>）</a:t>
                      </a:r>
                      <a:endParaRPr lang="zh-TW" altLang="en-US" sz="1400" dirty="0"/>
                    </a:p>
                  </a:txBody>
                  <a:tcPr anchor="ctr"/>
                </a:tc>
                <a:tc>
                  <a:txBody>
                    <a:bodyPr/>
                    <a:lstStyle/>
                    <a:p>
                      <a:r>
                        <a:rPr lang="zh-CN" altLang="en-US" sz="1400" dirty="0" smtClean="0"/>
                        <a:t>溶剂萃取，通过 </a:t>
                      </a:r>
                      <a:r>
                        <a:rPr lang="en-US" altLang="zh-CN" sz="1400" dirty="0" smtClean="0"/>
                        <a:t>GC-MS </a:t>
                      </a:r>
                      <a:r>
                        <a:rPr lang="zh-CN" altLang="en-US" sz="1400" dirty="0" smtClean="0"/>
                        <a:t>或 </a:t>
                      </a:r>
                      <a:r>
                        <a:rPr lang="en-US" altLang="zh-CN" sz="1400" dirty="0" smtClean="0"/>
                        <a:t>HPLC-MS </a:t>
                      </a:r>
                      <a:r>
                        <a:rPr lang="zh-CN" altLang="en-US" sz="1400" dirty="0" smtClean="0"/>
                        <a:t>进行分析</a:t>
                      </a:r>
                      <a:endParaRPr lang="en-US" altLang="zh-CN" sz="1400" dirty="0" smtClean="0"/>
                    </a:p>
                    <a:p>
                      <a:r>
                        <a:rPr lang="zh-CN" altLang="en-US" sz="1400" dirty="0" smtClean="0"/>
                        <a:t> </a:t>
                      </a:r>
                      <a:r>
                        <a:rPr lang="en-US" altLang="zh-CN" sz="1400" dirty="0" smtClean="0"/>
                        <a:t>5 ppm </a:t>
                      </a:r>
                      <a:r>
                        <a:rPr lang="zh-CN" altLang="en-US" sz="1400" dirty="0" smtClean="0"/>
                        <a:t>最低检出限 </a:t>
                      </a:r>
                      <a:endParaRPr lang="zh-TW" altLang="en-US" sz="1400" dirty="0" smtClean="0"/>
                    </a:p>
                  </a:txBody>
                  <a:tcPr/>
                </a:tc>
              </a:tr>
              <a:tr h="370840">
                <a:tc>
                  <a:txBody>
                    <a:bodyPr/>
                    <a:lstStyle/>
                    <a:p>
                      <a:pPr algn="ctr"/>
                      <a:r>
                        <a:rPr lang="zh-TW" altLang="en-US" sz="1400" dirty="0" smtClean="0"/>
                        <a:t>甲苯</a:t>
                      </a:r>
                      <a:endParaRPr lang="zh-TW" altLang="en-US" sz="1400" dirty="0"/>
                    </a:p>
                  </a:txBody>
                  <a:tcPr anchor="ctr"/>
                </a:tc>
                <a:tc>
                  <a:txBody>
                    <a:bodyPr/>
                    <a:lstStyle/>
                    <a:p>
                      <a:r>
                        <a:rPr lang="zh-CN" altLang="en-US" sz="1400" dirty="0" smtClean="0"/>
                        <a:t>溶剂萃取，通过 </a:t>
                      </a:r>
                      <a:r>
                        <a:rPr lang="en-US" altLang="zh-CN" sz="1400" dirty="0" smtClean="0"/>
                        <a:t>GC-MS </a:t>
                      </a:r>
                      <a:r>
                        <a:rPr lang="zh-CN" altLang="en-US" sz="1400" dirty="0" smtClean="0"/>
                        <a:t>或 </a:t>
                      </a:r>
                      <a:r>
                        <a:rPr lang="en-US" altLang="zh-CN" sz="1400" dirty="0" smtClean="0"/>
                        <a:t>HPLC-MS </a:t>
                      </a:r>
                      <a:r>
                        <a:rPr lang="zh-CN" altLang="en-US" sz="1400" dirty="0" smtClean="0"/>
                        <a:t>进行分析</a:t>
                      </a:r>
                      <a:endParaRPr lang="en-US" altLang="zh-CN" sz="1400" dirty="0" smtClean="0"/>
                    </a:p>
                    <a:p>
                      <a:r>
                        <a:rPr lang="zh-CN" altLang="en-US" sz="1400" dirty="0" smtClean="0"/>
                        <a:t> </a:t>
                      </a:r>
                      <a:r>
                        <a:rPr lang="en-US" altLang="zh-CN" sz="1400" dirty="0" smtClean="0"/>
                        <a:t>5 ppm </a:t>
                      </a:r>
                      <a:r>
                        <a:rPr lang="zh-CN" altLang="en-US" sz="1400" dirty="0" smtClean="0"/>
                        <a:t>最低检出限 </a:t>
                      </a:r>
                      <a:endParaRPr lang="zh-TW" altLang="en-US" sz="1400" dirty="0" smtClean="0"/>
                    </a:p>
                  </a:txBody>
                  <a:tcPr/>
                </a:tc>
              </a:tr>
            </a:tbl>
          </a:graphicData>
        </a:graphic>
      </p:graphicFrame>
      <p:sp>
        <p:nvSpPr>
          <p:cNvPr id="5" name="矩形 4"/>
          <p:cNvSpPr/>
          <p:nvPr/>
        </p:nvSpPr>
        <p:spPr>
          <a:xfrm>
            <a:off x="315432" y="904896"/>
            <a:ext cx="6829648" cy="954107"/>
          </a:xfrm>
          <a:prstGeom prst="rect">
            <a:avLst/>
          </a:prstGeom>
        </p:spPr>
        <p:txBody>
          <a:bodyPr wrap="square">
            <a:spAutoFit/>
          </a:bodyPr>
          <a:lstStyle/>
          <a:p>
            <a:r>
              <a:rPr lang="zh-CN" altLang="en-US" sz="2000" b="1" dirty="0">
                <a:solidFill>
                  <a:srgbClr val="0000FF"/>
                </a:solidFill>
              </a:rPr>
              <a:t>清洁剂、脱脂剂、脱模</a:t>
            </a:r>
            <a:r>
              <a:rPr lang="zh-CN" altLang="en-US" sz="2000" b="1" dirty="0" smtClean="0">
                <a:solidFill>
                  <a:srgbClr val="0000FF"/>
                </a:solidFill>
              </a:rPr>
              <a:t>剂</a:t>
            </a:r>
            <a:r>
              <a:rPr lang="zh-CN" altLang="en-US" dirty="0" smtClean="0"/>
              <a:t>，</a:t>
            </a:r>
            <a:endParaRPr lang="en-US" altLang="zh-CN" dirty="0" smtClean="0"/>
          </a:p>
          <a:p>
            <a:r>
              <a:rPr lang="en-US" altLang="zh-CN" dirty="0" smtClean="0"/>
              <a:t>1</a:t>
            </a:r>
            <a:r>
              <a:rPr lang="zh-CN" altLang="en-US" dirty="0" smtClean="0"/>
              <a:t>）须要求</a:t>
            </a:r>
            <a:r>
              <a:rPr lang="zh-CN" altLang="en-US" dirty="0"/>
              <a:t>提供经认证的实验室所出具的检测报告，以证明未</a:t>
            </a:r>
            <a:r>
              <a:rPr lang="zh-CN" altLang="en-US" dirty="0" smtClean="0"/>
              <a:t>使用以下</a:t>
            </a:r>
            <a:r>
              <a:rPr lang="zh-CN" altLang="en-US" dirty="0"/>
              <a:t>制程化学品： </a:t>
            </a:r>
            <a:endParaRPr lang="zh-TW" altLang="en-US" dirty="0"/>
          </a:p>
        </p:txBody>
      </p:sp>
      <p:sp>
        <p:nvSpPr>
          <p:cNvPr id="6" name="文字方塊 5"/>
          <p:cNvSpPr txBox="1"/>
          <p:nvPr/>
        </p:nvSpPr>
        <p:spPr>
          <a:xfrm>
            <a:off x="315431" y="6351520"/>
            <a:ext cx="10802679" cy="276999"/>
          </a:xfrm>
          <a:prstGeom prst="rect">
            <a:avLst/>
          </a:prstGeom>
          <a:noFill/>
        </p:spPr>
        <p:txBody>
          <a:bodyPr wrap="square" rtlCol="0">
            <a:spAutoFit/>
          </a:bodyPr>
          <a:lstStyle/>
          <a:p>
            <a:r>
              <a:rPr lang="zh-CN" altLang="en-US" sz="1200" dirty="0" smtClean="0"/>
              <a:t>参考资料：</a:t>
            </a:r>
            <a:r>
              <a:rPr lang="en-US" altLang="zh-CN" sz="1200" dirty="0"/>
              <a:t>069-0135-L </a:t>
            </a:r>
            <a:r>
              <a:rPr lang="en-US" altLang="zh-CN" sz="1200" dirty="0" err="1" smtClean="0"/>
              <a:t>Apple_RSS_CN</a:t>
            </a:r>
            <a:endParaRPr lang="en-US" altLang="zh-CN" sz="1200" dirty="0" smtClean="0"/>
          </a:p>
        </p:txBody>
      </p:sp>
      <p:sp>
        <p:nvSpPr>
          <p:cNvPr id="7" name="矩形 6"/>
          <p:cNvSpPr/>
          <p:nvPr/>
        </p:nvSpPr>
        <p:spPr>
          <a:xfrm>
            <a:off x="7145080" y="5160075"/>
            <a:ext cx="4662681" cy="1169551"/>
          </a:xfrm>
          <a:prstGeom prst="rect">
            <a:avLst/>
          </a:prstGeom>
          <a:solidFill>
            <a:schemeClr val="bg2"/>
          </a:solidFill>
        </p:spPr>
        <p:txBody>
          <a:bodyPr wrap="square">
            <a:spAutoFit/>
          </a:bodyPr>
          <a:lstStyle/>
          <a:p>
            <a:r>
              <a:rPr lang="zh-CN" altLang="en-US" sz="1400" dirty="0" smtClean="0">
                <a:latin typeface="+mn-ea"/>
              </a:rPr>
              <a:t>限制</a:t>
            </a:r>
            <a:r>
              <a:rPr lang="zh-CN" altLang="en-US" sz="1400" dirty="0">
                <a:latin typeface="+mn-ea"/>
              </a:rPr>
              <a:t>适⽤</a:t>
            </a:r>
            <a:r>
              <a:rPr lang="zh-CN" altLang="en-US" sz="1400" dirty="0" smtClean="0">
                <a:latin typeface="+mn-ea"/>
              </a:rPr>
              <a:t>于在</a:t>
            </a:r>
            <a:r>
              <a:rPr lang="zh-CN" altLang="en-US" sz="1400" dirty="0">
                <a:latin typeface="+mn-ea"/>
              </a:rPr>
              <a:t>⽣产过程中直接使⽤或在维护过程中间接⽤于⽣产设备、机器</a:t>
            </a:r>
            <a:r>
              <a:rPr lang="zh-CN" altLang="en-US" sz="1400" dirty="0" smtClean="0">
                <a:latin typeface="+mn-ea"/>
              </a:rPr>
              <a:t>或工具。</a:t>
            </a:r>
            <a:r>
              <a:rPr lang="zh-CN" altLang="en-US" sz="1400" dirty="0">
                <a:solidFill>
                  <a:srgbClr val="0000FF"/>
                </a:solidFill>
                <a:latin typeface="+mn-ea"/>
              </a:rPr>
              <a:t>限制包</a:t>
            </a:r>
            <a:r>
              <a:rPr lang="zh-CN" altLang="en-US" sz="1400" dirty="0" smtClean="0">
                <a:solidFill>
                  <a:srgbClr val="0000FF"/>
                </a:solidFill>
                <a:latin typeface="+mn-ea"/>
              </a:rPr>
              <a:t>括、酒精、除锈剂、模具清洗剂</a:t>
            </a:r>
            <a:endParaRPr lang="en-US" altLang="zh-CN" sz="1400" dirty="0" smtClean="0">
              <a:solidFill>
                <a:srgbClr val="0000FF"/>
              </a:solidFill>
              <a:latin typeface="+mn-ea"/>
            </a:endParaRPr>
          </a:p>
          <a:p>
            <a:r>
              <a:rPr lang="zh-CN" altLang="en-US" sz="1400" dirty="0" smtClean="0">
                <a:latin typeface="+mn-ea"/>
              </a:rPr>
              <a:t>限制不</a:t>
            </a:r>
            <a:r>
              <a:rPr lang="zh-CN" altLang="en-US" sz="1400" dirty="0">
                <a:latin typeface="+mn-ea"/>
              </a:rPr>
              <a:t>适⽤于实验室、保洁</a:t>
            </a:r>
            <a:r>
              <a:rPr lang="zh-CN" altLang="en-US" sz="1400" dirty="0" smtClean="0">
                <a:latin typeface="+mn-ea"/>
              </a:rPr>
              <a:t>、</a:t>
            </a:r>
            <a:r>
              <a:rPr lang="zh-CN" altLang="en-US" sz="1400" dirty="0">
                <a:latin typeface="+mn-ea"/>
              </a:rPr>
              <a:t>污水</a:t>
            </a:r>
            <a:r>
              <a:rPr lang="zh-CN" altLang="en-US" sz="1400" dirty="0" smtClean="0">
                <a:latin typeface="+mn-ea"/>
              </a:rPr>
              <a:t>处</a:t>
            </a:r>
            <a:r>
              <a:rPr lang="zh-CN" altLang="en-US" sz="1400" dirty="0">
                <a:latin typeface="+mn-ea"/>
              </a:rPr>
              <a:t>理设施或</a:t>
            </a:r>
            <a:r>
              <a:rPr lang="zh-CN" altLang="en-US" sz="1400" dirty="0" smtClean="0">
                <a:latin typeface="+mn-ea"/>
              </a:rPr>
              <a:t>其他非生产</a:t>
            </a:r>
            <a:r>
              <a:rPr lang="zh-CN" altLang="en-US" sz="1400" dirty="0">
                <a:latin typeface="+mn-ea"/>
              </a:rPr>
              <a:t>过程</a:t>
            </a:r>
            <a:r>
              <a:rPr lang="zh-CN" altLang="en-US" sz="1400" dirty="0" smtClean="0">
                <a:latin typeface="+mn-ea"/>
              </a:rPr>
              <a:t>。（</a:t>
            </a:r>
            <a:r>
              <a:rPr lang="zh-CN" altLang="en-US" sz="1400" dirty="0" smtClean="0">
                <a:solidFill>
                  <a:srgbClr val="0000FF"/>
                </a:solidFill>
                <a:latin typeface="+mn-ea"/>
              </a:rPr>
              <a:t>粉状、固状的脱脂剂、脱模剂无限制要求</a:t>
            </a:r>
            <a:r>
              <a:rPr lang="zh-CN" altLang="en-US" sz="1400" dirty="0" smtClean="0">
                <a:latin typeface="+mn-ea"/>
              </a:rPr>
              <a:t>）</a:t>
            </a:r>
            <a:endParaRPr lang="zh-TW" altLang="en-US" sz="1400" dirty="0">
              <a:latin typeface="+mn-ea"/>
            </a:endParaRPr>
          </a:p>
        </p:txBody>
      </p:sp>
      <p:pic>
        <p:nvPicPr>
          <p:cNvPr id="4098" name="Picture 2" descr="D:\Users\GRACE2~1\AppData\Local\Temp\企业微信截图_166244982541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4439" y="1520177"/>
            <a:ext cx="3019646" cy="3639898"/>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7520763" y="1197012"/>
            <a:ext cx="4286998" cy="646331"/>
          </a:xfrm>
          <a:prstGeom prst="rect">
            <a:avLst/>
          </a:prstGeom>
        </p:spPr>
        <p:txBody>
          <a:bodyPr wrap="square">
            <a:spAutoFit/>
          </a:bodyPr>
          <a:lstStyle/>
          <a:p>
            <a:r>
              <a:rPr lang="en-US" altLang="zh-CN" dirty="0" smtClean="0"/>
              <a:t>2</a:t>
            </a:r>
            <a:r>
              <a:rPr lang="zh-CN" altLang="en-US" dirty="0" smtClean="0"/>
              <a:t>）需要提供申明，以证明成分中未添加甲醇</a:t>
            </a:r>
            <a:endParaRPr lang="zh-TW" altLang="en-US" dirty="0"/>
          </a:p>
        </p:txBody>
      </p:sp>
    </p:spTree>
    <p:extLst>
      <p:ext uri="{BB962C8B-B14F-4D97-AF65-F5344CB8AC3E}">
        <p14:creationId xmlns:p14="http://schemas.microsoft.com/office/powerpoint/2010/main" val="1737781646"/>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813" t="1650" r="43493" b="2689"/>
          <a:stretch/>
        </p:blipFill>
        <p:spPr bwMode="auto">
          <a:xfrm>
            <a:off x="3232290" y="3427386"/>
            <a:ext cx="1496144" cy="149612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https://www.loctitechina.com.cn/d/file/l/21/2019-05-17/64816cef88d90c71bb2b262c8d181c60.jpg"/>
          <p:cNvPicPr>
            <a:picLocks noChangeAspect="1" noChangeArrowheads="1"/>
          </p:cNvPicPr>
          <p:nvPr/>
        </p:nvPicPr>
        <p:blipFill rotWithShape="1">
          <a:blip r:embed="rId3">
            <a:extLst>
              <a:ext uri="{28A0092B-C50C-407E-A947-70E740481C1C}">
                <a14:useLocalDpi xmlns:a14="http://schemas.microsoft.com/office/drawing/2010/main" val="0"/>
              </a:ext>
            </a:extLst>
          </a:blip>
          <a:srcRect l="6455" r="58781" b="2013"/>
          <a:stretch/>
        </p:blipFill>
        <p:spPr bwMode="auto">
          <a:xfrm>
            <a:off x="5992525" y="3427386"/>
            <a:ext cx="1496144" cy="1496123"/>
          </a:xfrm>
          <a:prstGeom prst="ellipse">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4. </a:t>
            </a:r>
            <a:r>
              <a:rPr lang="zh-TW" altLang="en-US" sz="2800" b="1" dirty="0" smtClean="0">
                <a:solidFill>
                  <a:srgbClr val="4E5A62"/>
                </a:solidFill>
              </a:rPr>
              <a:t>含</a:t>
            </a:r>
            <a:r>
              <a:rPr lang="en-US" altLang="zh-TW" sz="2800" b="1" dirty="0">
                <a:solidFill>
                  <a:srgbClr val="4E5A62"/>
                </a:solidFill>
              </a:rPr>
              <a:t>VOC</a:t>
            </a:r>
            <a:r>
              <a:rPr lang="zh-TW" altLang="en-US" sz="2800" b="1" dirty="0">
                <a:solidFill>
                  <a:srgbClr val="4E5A62"/>
                </a:solidFill>
              </a:rPr>
              <a:t>材</a:t>
            </a:r>
            <a:r>
              <a:rPr lang="zh-TW" altLang="en-US" sz="2800" b="1" dirty="0" smtClean="0">
                <a:solidFill>
                  <a:srgbClr val="4E5A62"/>
                </a:solidFill>
              </a:rPr>
              <a:t>料</a:t>
            </a:r>
            <a:endParaRPr lang="zh-CN" altLang="en-US" sz="2800" b="1" dirty="0">
              <a:solidFill>
                <a:srgbClr val="4E5A62"/>
              </a:solidFill>
            </a:endParaRPr>
          </a:p>
        </p:txBody>
      </p:sp>
      <p:grpSp>
        <p:nvGrpSpPr>
          <p:cNvPr id="6" name="群組 5"/>
          <p:cNvGrpSpPr/>
          <p:nvPr/>
        </p:nvGrpSpPr>
        <p:grpSpPr>
          <a:xfrm>
            <a:off x="2742833" y="3297796"/>
            <a:ext cx="1985601" cy="1625714"/>
            <a:chOff x="2946582" y="3288171"/>
            <a:chExt cx="1781852" cy="1458894"/>
          </a:xfrm>
        </p:grpSpPr>
        <p:sp>
          <p:nvSpPr>
            <p:cNvPr id="32" name="išḻîḋè"/>
            <p:cNvSpPr/>
            <p:nvPr/>
          </p:nvSpPr>
          <p:spPr>
            <a:xfrm>
              <a:off x="3385814" y="3404464"/>
              <a:ext cx="1342620" cy="1342601"/>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noFill/>
            <a:ln w="57150">
              <a:solidFill>
                <a:srgbClr val="1B6194"/>
              </a:soli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33" name="işļïḍê"/>
            <p:cNvSpPr/>
            <p:nvPr/>
          </p:nvSpPr>
          <p:spPr>
            <a:xfrm rot="3695988">
              <a:off x="3463094" y="2919161"/>
              <a:ext cx="307609" cy="1045630"/>
            </a:xfrm>
            <a:custGeom>
              <a:avLst/>
              <a:gdLst>
                <a:gd name="connsiteX0" fmla="*/ 64360 w 291108"/>
                <a:gd name="connsiteY0" fmla="*/ 29893 h 989538"/>
                <a:gd name="connsiteX1" fmla="*/ 197060 w 291108"/>
                <a:gd name="connsiteY1" fmla="*/ 0 h 989538"/>
                <a:gd name="connsiteX2" fmla="*/ 197820 w 291108"/>
                <a:gd name="connsiteY2" fmla="*/ 133682 h 989538"/>
                <a:gd name="connsiteX3" fmla="*/ 154483 w 291108"/>
                <a:gd name="connsiteY3" fmla="*/ 99979 h 989538"/>
                <a:gd name="connsiteX4" fmla="*/ 111704 w 291108"/>
                <a:gd name="connsiteY4" fmla="*/ 167894 h 989538"/>
                <a:gd name="connsiteX5" fmla="*/ 291108 w 291108"/>
                <a:gd name="connsiteY5" fmla="*/ 952925 h 989538"/>
                <a:gd name="connsiteX6" fmla="*/ 262632 w 291108"/>
                <a:gd name="connsiteY6" fmla="*/ 989538 h 989538"/>
                <a:gd name="connsiteX7" fmla="*/ 71078 w 291108"/>
                <a:gd name="connsiteY7" fmla="*/ 146053 h 989538"/>
                <a:gd name="connsiteX8" fmla="*/ 117888 w 291108"/>
                <a:gd name="connsiteY8" fmla="*/ 71521 h 98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108" h="989538">
                  <a:moveTo>
                    <a:pt x="64360" y="29893"/>
                  </a:moveTo>
                  <a:cubicBezTo>
                    <a:pt x="64360" y="29893"/>
                    <a:pt x="197060" y="0"/>
                    <a:pt x="197060" y="0"/>
                  </a:cubicBezTo>
                  <a:lnTo>
                    <a:pt x="197820" y="133682"/>
                  </a:lnTo>
                  <a:lnTo>
                    <a:pt x="154483" y="99979"/>
                  </a:lnTo>
                  <a:lnTo>
                    <a:pt x="111704" y="167894"/>
                  </a:lnTo>
                  <a:cubicBezTo>
                    <a:pt x="-21801" y="436213"/>
                    <a:pt x="48317" y="764053"/>
                    <a:pt x="291108" y="952925"/>
                  </a:cubicBezTo>
                  <a:lnTo>
                    <a:pt x="262632" y="989538"/>
                  </a:lnTo>
                  <a:cubicBezTo>
                    <a:pt x="2127" y="786925"/>
                    <a:pt x="-70312" y="431583"/>
                    <a:pt x="71078" y="146053"/>
                  </a:cubicBezTo>
                  <a:lnTo>
                    <a:pt x="117888" y="71521"/>
                  </a:lnTo>
                  <a:close/>
                </a:path>
              </a:pathLst>
            </a:custGeom>
            <a:solidFill>
              <a:srgbClr val="1B6194"/>
            </a:solidFill>
            <a:ln w="12700" cap="flat">
              <a:noFill/>
              <a:miter lim="400000"/>
            </a:ln>
            <a:effectLst/>
          </p:spPr>
          <p:txBody>
            <a:bodyPr wrap="square" lIns="91440" tIns="45720" rIns="91440" bIns="45720" numCol="1"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34" name="îŝḻíďé"/>
            <p:cNvSpPr/>
            <p:nvPr/>
          </p:nvSpPr>
          <p:spPr>
            <a:xfrm>
              <a:off x="2946582" y="4105116"/>
              <a:ext cx="311708" cy="311708"/>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62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7" name="群組 6"/>
          <p:cNvGrpSpPr/>
          <p:nvPr/>
        </p:nvGrpSpPr>
        <p:grpSpPr>
          <a:xfrm>
            <a:off x="5720074" y="3399291"/>
            <a:ext cx="2184087" cy="1731257"/>
            <a:chOff x="5720074" y="3389666"/>
            <a:chExt cx="1885793" cy="1494809"/>
          </a:xfrm>
        </p:grpSpPr>
        <p:sp>
          <p:nvSpPr>
            <p:cNvPr id="20" name="îślíḋè"/>
            <p:cNvSpPr/>
            <p:nvPr/>
          </p:nvSpPr>
          <p:spPr>
            <a:xfrm>
              <a:off x="5929910" y="3389666"/>
              <a:ext cx="1342616" cy="1342588"/>
            </a:xfrm>
            <a:custGeom>
              <a:avLst/>
              <a:gdLst/>
              <a:ahLst/>
              <a:cxnLst>
                <a:cxn ang="0">
                  <a:pos x="wd2" y="hd2"/>
                </a:cxn>
                <a:cxn ang="5400000">
                  <a:pos x="wd2" y="hd2"/>
                </a:cxn>
                <a:cxn ang="10800000">
                  <a:pos x="wd2" y="hd2"/>
                </a:cxn>
                <a:cxn ang="16200000">
                  <a:pos x="wd2" y="hd2"/>
                </a:cxn>
              </a:cxnLst>
              <a:rect l="0" t="0" r="r" b="b"/>
              <a:pathLst>
                <a:path w="19331" h="19331" extrusionOk="0">
                  <a:moveTo>
                    <a:pt x="423" y="12487"/>
                  </a:moveTo>
                  <a:cubicBezTo>
                    <a:pt x="1982" y="17591"/>
                    <a:pt x="7383" y="20465"/>
                    <a:pt x="12487" y="18906"/>
                  </a:cubicBezTo>
                  <a:cubicBezTo>
                    <a:pt x="17591" y="17348"/>
                    <a:pt x="20465" y="11947"/>
                    <a:pt x="18906" y="6843"/>
                  </a:cubicBezTo>
                  <a:cubicBezTo>
                    <a:pt x="17348" y="1739"/>
                    <a:pt x="11947" y="-1135"/>
                    <a:pt x="6843" y="424"/>
                  </a:cubicBezTo>
                  <a:cubicBezTo>
                    <a:pt x="1739" y="1982"/>
                    <a:pt x="-1135" y="7383"/>
                    <a:pt x="423" y="12487"/>
                  </a:cubicBezTo>
                  <a:close/>
                </a:path>
              </a:pathLst>
            </a:custGeom>
            <a:noFill/>
            <a:ln w="57150">
              <a:solidFill>
                <a:srgbClr val="4E5A62"/>
              </a:soli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21" name="iSľïḋe"/>
            <p:cNvSpPr/>
            <p:nvPr/>
          </p:nvSpPr>
          <p:spPr>
            <a:xfrm rot="3695988">
              <a:off x="5335706" y="4191918"/>
              <a:ext cx="1076925" cy="308190"/>
            </a:xfrm>
            <a:custGeom>
              <a:avLst/>
              <a:gdLst>
                <a:gd name="connsiteX0" fmla="*/ 0 w 1019154"/>
                <a:gd name="connsiteY0" fmla="*/ 28457 h 291657"/>
                <a:gd name="connsiteX1" fmla="*/ 36653 w 1019154"/>
                <a:gd name="connsiteY1" fmla="*/ 0 h 291657"/>
                <a:gd name="connsiteX2" fmla="*/ 821482 w 1019154"/>
                <a:gd name="connsiteY2" fmla="*/ 180252 h 291657"/>
                <a:gd name="connsiteX3" fmla="*/ 923342 w 1019154"/>
                <a:gd name="connsiteY3" fmla="*/ 116253 h 291657"/>
                <a:gd name="connsiteX4" fmla="*/ 885470 w 1019154"/>
                <a:gd name="connsiteY4" fmla="*/ 67450 h 291657"/>
                <a:gd name="connsiteX5" fmla="*/ 1019154 w 1019154"/>
                <a:gd name="connsiteY5" fmla="*/ 68365 h 291657"/>
                <a:gd name="connsiteX6" fmla="*/ 989125 w 1019154"/>
                <a:gd name="connsiteY6" fmla="*/ 201021 h 291657"/>
                <a:gd name="connsiteX7" fmla="*/ 951784 w 1019154"/>
                <a:gd name="connsiteY7" fmla="*/ 152904 h 291657"/>
                <a:gd name="connsiteX8" fmla="*/ 843287 w 1019154"/>
                <a:gd name="connsiteY8" fmla="*/ 220891 h 291657"/>
                <a:gd name="connsiteX9" fmla="*/ 0 w 1019154"/>
                <a:gd name="connsiteY9" fmla="*/ 28457 h 29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9154" h="291657">
                  <a:moveTo>
                    <a:pt x="0" y="28457"/>
                  </a:moveTo>
                  <a:lnTo>
                    <a:pt x="36653" y="0"/>
                  </a:lnTo>
                  <a:cubicBezTo>
                    <a:pt x="225228" y="242994"/>
                    <a:pt x="552992" y="313465"/>
                    <a:pt x="821482" y="180252"/>
                  </a:cubicBezTo>
                  <a:lnTo>
                    <a:pt x="923342" y="116253"/>
                  </a:lnTo>
                  <a:lnTo>
                    <a:pt x="885470" y="67450"/>
                  </a:lnTo>
                  <a:lnTo>
                    <a:pt x="1019154" y="68365"/>
                  </a:lnTo>
                  <a:cubicBezTo>
                    <a:pt x="1019154" y="68365"/>
                    <a:pt x="989125" y="201021"/>
                    <a:pt x="989125" y="201021"/>
                  </a:cubicBezTo>
                  <a:lnTo>
                    <a:pt x="951784" y="152904"/>
                  </a:lnTo>
                  <a:lnTo>
                    <a:pt x="843287" y="220891"/>
                  </a:lnTo>
                  <a:cubicBezTo>
                    <a:pt x="557611" y="361989"/>
                    <a:pt x="202314" y="289183"/>
                    <a:pt x="0" y="28457"/>
                  </a:cubicBezTo>
                  <a:close/>
                </a:path>
              </a:pathLst>
            </a:custGeom>
            <a:solidFill>
              <a:srgbClr val="4E5A62"/>
            </a:solidFill>
            <a:ln w="12700" cap="flat">
              <a:noFill/>
              <a:miter lim="400000"/>
            </a:ln>
            <a:effectLst/>
          </p:spPr>
          <p:txBody>
            <a:bodyPr wrap="square" lIns="91440" tIns="45720" rIns="91440" bIns="45720" numCol="1" anchor="ctr">
              <a:normAutofit fontScale="700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22" name="í$ľîḋê"/>
            <p:cNvSpPr/>
            <p:nvPr/>
          </p:nvSpPr>
          <p:spPr>
            <a:xfrm>
              <a:off x="7312862" y="3896548"/>
              <a:ext cx="293005" cy="293005"/>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62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grpSp>
      <p:sp>
        <p:nvSpPr>
          <p:cNvPr id="36" name="ïṧľíďe">
            <a:extLst>
              <a:ext uri="{FF2B5EF4-FFF2-40B4-BE49-F238E27FC236}">
                <a16:creationId xmlns:a16="http://schemas.microsoft.com/office/drawing/2014/main" xmlns="" id="{D4121C54-52B9-4165-8864-887C7A7B1CC9}"/>
              </a:ext>
            </a:extLst>
          </p:cNvPr>
          <p:cNvSpPr txBox="1"/>
          <p:nvPr/>
        </p:nvSpPr>
        <p:spPr>
          <a:xfrm>
            <a:off x="2742833" y="1925009"/>
            <a:ext cx="2935892" cy="388226"/>
          </a:xfrm>
          <a:prstGeom prst="rect">
            <a:avLst/>
          </a:prstGeom>
          <a:noFill/>
        </p:spPr>
        <p:txBody>
          <a:bodyPr wrap="square" lIns="91440" tIns="45720" rIns="91440" bIns="45720" anchor="b" anchorCtr="0">
            <a:normAutofit/>
          </a:bodyPr>
          <a:lstStyle>
            <a:defPPr>
              <a:defRPr lang="zh-CN"/>
            </a:defPPr>
            <a:lvl1pPr algn="ctr" defTabSz="1371257">
              <a:defRPr b="1">
                <a:solidFill>
                  <a:srgbClr val="4E5A62"/>
                </a:solidFill>
                <a:latin typeface="+mn-ea"/>
                <a:cs typeface="+mn-ea"/>
              </a:defRPr>
            </a:lvl1pPr>
          </a:lstStyle>
          <a:p>
            <a:r>
              <a:rPr lang="zh-TW" altLang="en-US" dirty="0" smtClean="0"/>
              <a:t>工业防护涂料</a:t>
            </a:r>
            <a:endParaRPr lang="zh-CN" altLang="en-US" dirty="0"/>
          </a:p>
        </p:txBody>
      </p:sp>
      <p:sp>
        <p:nvSpPr>
          <p:cNvPr id="38" name="ïṧľíďe">
            <a:extLst>
              <a:ext uri="{FF2B5EF4-FFF2-40B4-BE49-F238E27FC236}">
                <a16:creationId xmlns:a16="http://schemas.microsoft.com/office/drawing/2014/main" xmlns="" id="{D4121C54-52B9-4165-8864-887C7A7B1CC9}"/>
              </a:ext>
            </a:extLst>
          </p:cNvPr>
          <p:cNvSpPr txBox="1"/>
          <p:nvPr/>
        </p:nvSpPr>
        <p:spPr>
          <a:xfrm>
            <a:off x="6436215" y="4533990"/>
            <a:ext cx="2935892" cy="388226"/>
          </a:xfrm>
          <a:prstGeom prst="rect">
            <a:avLst/>
          </a:prstGeom>
          <a:noFill/>
        </p:spPr>
        <p:txBody>
          <a:bodyPr wrap="square" lIns="91440" tIns="45720" rIns="91440" bIns="45720" anchor="b" anchorCtr="0">
            <a:normAutofit/>
          </a:bodyPr>
          <a:lstStyle>
            <a:defPPr>
              <a:defRPr lang="zh-CN"/>
            </a:defPPr>
            <a:lvl1pPr algn="ctr" defTabSz="1371257">
              <a:defRPr b="1">
                <a:solidFill>
                  <a:srgbClr val="4E5A62"/>
                </a:solidFill>
                <a:latin typeface="+mn-ea"/>
                <a:cs typeface="+mn-ea"/>
              </a:defRPr>
            </a:lvl1pPr>
          </a:lstStyle>
          <a:p>
            <a:r>
              <a:rPr lang="zh-TW" altLang="en-US" dirty="0" smtClean="0"/>
              <a:t>胶粘剂</a:t>
            </a:r>
            <a:endParaRPr lang="zh-CN" altLang="en-US" dirty="0"/>
          </a:p>
        </p:txBody>
      </p:sp>
      <p:sp>
        <p:nvSpPr>
          <p:cNvPr id="40" name="ïṧľíďe">
            <a:extLst>
              <a:ext uri="{FF2B5EF4-FFF2-40B4-BE49-F238E27FC236}">
                <a16:creationId xmlns:a16="http://schemas.microsoft.com/office/drawing/2014/main" xmlns="" id="{D4121C54-52B9-4165-8864-887C7A7B1CC9}"/>
              </a:ext>
            </a:extLst>
          </p:cNvPr>
          <p:cNvSpPr txBox="1"/>
          <p:nvPr/>
        </p:nvSpPr>
        <p:spPr>
          <a:xfrm>
            <a:off x="7258196" y="1818445"/>
            <a:ext cx="2935892" cy="388226"/>
          </a:xfrm>
          <a:prstGeom prst="rect">
            <a:avLst/>
          </a:prstGeom>
          <a:noFill/>
        </p:spPr>
        <p:txBody>
          <a:bodyPr wrap="square" lIns="91440" tIns="45720" rIns="91440" bIns="45720" anchor="b" anchorCtr="0">
            <a:normAutofit/>
          </a:bodyPr>
          <a:lstStyle>
            <a:defPPr>
              <a:defRPr lang="zh-CN"/>
            </a:defPPr>
            <a:lvl1pPr algn="ctr" defTabSz="1371257">
              <a:defRPr b="1">
                <a:solidFill>
                  <a:srgbClr val="4E5A62"/>
                </a:solidFill>
                <a:latin typeface="+mn-ea"/>
                <a:cs typeface="+mn-ea"/>
              </a:defRPr>
            </a:lvl1pPr>
          </a:lstStyle>
          <a:p>
            <a:r>
              <a:rPr lang="zh-TW" altLang="en-US" dirty="0" smtClean="0"/>
              <a:t>清洗剂</a:t>
            </a:r>
            <a:endParaRPr lang="zh-CN" altLang="en-US" dirty="0"/>
          </a:p>
        </p:txBody>
      </p:sp>
      <p:sp>
        <p:nvSpPr>
          <p:cNvPr id="42" name="ïṧľíďe">
            <a:extLst>
              <a:ext uri="{FF2B5EF4-FFF2-40B4-BE49-F238E27FC236}">
                <a16:creationId xmlns:a16="http://schemas.microsoft.com/office/drawing/2014/main" xmlns="" id="{D4121C54-52B9-4165-8864-887C7A7B1CC9}"/>
              </a:ext>
            </a:extLst>
          </p:cNvPr>
          <p:cNvSpPr txBox="1"/>
          <p:nvPr/>
        </p:nvSpPr>
        <p:spPr>
          <a:xfrm>
            <a:off x="1147904" y="4501052"/>
            <a:ext cx="2935892" cy="388226"/>
          </a:xfrm>
          <a:prstGeom prst="rect">
            <a:avLst/>
          </a:prstGeom>
          <a:noFill/>
        </p:spPr>
        <p:txBody>
          <a:bodyPr wrap="square" lIns="91440" tIns="45720" rIns="91440" bIns="45720" anchor="b" anchorCtr="0">
            <a:normAutofit/>
          </a:bodyPr>
          <a:lstStyle>
            <a:defPPr>
              <a:defRPr lang="zh-CN"/>
            </a:defPPr>
            <a:lvl1pPr algn="ctr" defTabSz="1371257">
              <a:defRPr b="1">
                <a:solidFill>
                  <a:srgbClr val="4E5A62"/>
                </a:solidFill>
                <a:latin typeface="+mn-ea"/>
                <a:cs typeface="+mn-ea"/>
              </a:defRPr>
            </a:lvl1pPr>
          </a:lstStyle>
          <a:p>
            <a:r>
              <a:rPr lang="zh-TW" altLang="en-US" dirty="0" smtClean="0"/>
              <a:t>油墨</a:t>
            </a:r>
            <a:endParaRPr lang="zh-CN" altLang="en-US" dirty="0"/>
          </a:p>
        </p:txBody>
      </p:sp>
      <p:sp>
        <p:nvSpPr>
          <p:cNvPr id="5" name="灯片编号占位符 4"/>
          <p:cNvSpPr>
            <a:spLocks noGrp="1"/>
          </p:cNvSpPr>
          <p:nvPr>
            <p:ph type="sldNum" sz="quarter" idx="11"/>
          </p:nvPr>
        </p:nvSpPr>
        <p:spPr/>
        <p:txBody>
          <a:bodyPr/>
          <a:lstStyle/>
          <a:p>
            <a:fld id="{2F864A25-9965-4F61-8E8F-250006C6D194}" type="slidenum">
              <a:rPr lang="zh-CN" altLang="en-US" smtClean="0"/>
              <a:pPr/>
              <a:t>6</a:t>
            </a:fld>
            <a:endParaRPr lang="zh-CN" altLang="en-US"/>
          </a:p>
        </p:txBody>
      </p:sp>
      <p:sp>
        <p:nvSpPr>
          <p:cNvPr id="44" name="矩形 43"/>
          <p:cNvSpPr/>
          <p:nvPr/>
        </p:nvSpPr>
        <p:spPr>
          <a:xfrm>
            <a:off x="1005586" y="926779"/>
            <a:ext cx="81429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371257">
              <a:lnSpc>
                <a:spcPct val="150000"/>
              </a:lnSpc>
            </a:pPr>
            <a:r>
              <a:rPr lang="zh-CN" altLang="en-US" sz="1600" kern="3000" spc="47" dirty="0">
                <a:solidFill>
                  <a:srgbClr val="4E5A62"/>
                </a:solidFill>
                <a:latin typeface="+mn-ea"/>
              </a:rPr>
              <a:t>随着新</a:t>
            </a:r>
            <a:r>
              <a:rPr lang="en-US" altLang="zh-CN" sz="1600" kern="3000" spc="47" dirty="0">
                <a:solidFill>
                  <a:srgbClr val="4E5A62"/>
                </a:solidFill>
                <a:latin typeface="+mn-ea"/>
              </a:rPr>
              <a:t>GB</a:t>
            </a:r>
            <a:r>
              <a:rPr lang="zh-CN" altLang="en-US" sz="1600" kern="3000" spc="47" dirty="0">
                <a:solidFill>
                  <a:srgbClr val="4E5A62"/>
                </a:solidFill>
                <a:latin typeface="+mn-ea"/>
              </a:rPr>
              <a:t>标准的颁布</a:t>
            </a:r>
            <a:r>
              <a:rPr lang="zh-CN" altLang="en-US" sz="1600" kern="3000" spc="47" dirty="0" smtClean="0">
                <a:solidFill>
                  <a:srgbClr val="4E5A62"/>
                </a:solidFill>
                <a:latin typeface="+mn-ea"/>
              </a:rPr>
              <a:t>，含</a:t>
            </a:r>
            <a:r>
              <a:rPr lang="en-US" altLang="zh-CN" sz="1600" kern="3000" spc="47" dirty="0" smtClean="0">
                <a:solidFill>
                  <a:srgbClr val="4E5A62"/>
                </a:solidFill>
                <a:latin typeface="+mn-ea"/>
              </a:rPr>
              <a:t>VOC</a:t>
            </a:r>
            <a:r>
              <a:rPr lang="zh-CN" altLang="en-US" sz="1600" kern="3000" spc="47" dirty="0" smtClean="0">
                <a:solidFill>
                  <a:srgbClr val="4E5A62"/>
                </a:solidFill>
                <a:latin typeface="+mn-ea"/>
              </a:rPr>
              <a:t>材料分为四大类：</a:t>
            </a:r>
            <a:endParaRPr lang="en-US" altLang="zh-CN" sz="1600" kern="3000" spc="47" dirty="0" smtClean="0">
              <a:solidFill>
                <a:srgbClr val="4E5A62"/>
              </a:solidFill>
              <a:latin typeface="+mn-ea"/>
            </a:endParaRPr>
          </a:p>
        </p:txBody>
      </p:sp>
      <p:grpSp>
        <p:nvGrpSpPr>
          <p:cNvPr id="4" name="群組 3"/>
          <p:cNvGrpSpPr/>
          <p:nvPr/>
        </p:nvGrpSpPr>
        <p:grpSpPr>
          <a:xfrm>
            <a:off x="4186416" y="2061311"/>
            <a:ext cx="2014785" cy="1715756"/>
            <a:chOff x="4436297" y="2264480"/>
            <a:chExt cx="1764904" cy="1502962"/>
          </a:xfrm>
        </p:grpSpPr>
        <p:grpSp>
          <p:nvGrpSpPr>
            <p:cNvPr id="3" name="群組 2"/>
            <p:cNvGrpSpPr/>
            <p:nvPr/>
          </p:nvGrpSpPr>
          <p:grpSpPr>
            <a:xfrm>
              <a:off x="4436297" y="2264480"/>
              <a:ext cx="1764904" cy="1502962"/>
              <a:chOff x="4436297" y="2264480"/>
              <a:chExt cx="1764904" cy="1502962"/>
            </a:xfrm>
          </p:grpSpPr>
          <p:sp>
            <p:nvSpPr>
              <p:cNvPr id="29" name="îşliḍe"/>
              <p:cNvSpPr/>
              <p:nvPr/>
            </p:nvSpPr>
            <p:spPr>
              <a:xfrm rot="3695988">
                <a:off x="5519300" y="2613742"/>
                <a:ext cx="1031164" cy="332639"/>
              </a:xfrm>
              <a:custGeom>
                <a:avLst/>
                <a:gdLst>
                  <a:gd name="connsiteX0" fmla="*/ 0 w 975848"/>
                  <a:gd name="connsiteY0" fmla="*/ 149385 h 314795"/>
                  <a:gd name="connsiteX1" fmla="*/ 864937 w 975848"/>
                  <a:gd name="connsiteY1" fmla="*/ 158450 h 314795"/>
                  <a:gd name="connsiteX2" fmla="*/ 924973 w 975848"/>
                  <a:gd name="connsiteY2" fmla="*/ 219597 h 314795"/>
                  <a:gd name="connsiteX3" fmla="*/ 975848 w 975848"/>
                  <a:gd name="connsiteY3" fmla="*/ 178794 h 314795"/>
                  <a:gd name="connsiteX4" fmla="*/ 974187 w 975848"/>
                  <a:gd name="connsiteY4" fmla="*/ 314795 h 314795"/>
                  <a:gd name="connsiteX5" fmla="*/ 843952 w 975848"/>
                  <a:gd name="connsiteY5" fmla="*/ 284579 h 314795"/>
                  <a:gd name="connsiteX6" fmla="*/ 888821 w 975848"/>
                  <a:gd name="connsiteY6" fmla="*/ 248593 h 314795"/>
                  <a:gd name="connsiteX7" fmla="*/ 834288 w 975848"/>
                  <a:gd name="connsiteY7" fmla="*/ 192905 h 314795"/>
                  <a:gd name="connsiteX8" fmla="*/ 29041 w 975848"/>
                  <a:gd name="connsiteY8" fmla="*/ 185585 h 31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5848" h="314795">
                    <a:moveTo>
                      <a:pt x="0" y="149385"/>
                    </a:moveTo>
                    <a:cubicBezTo>
                      <a:pt x="257462" y="-57104"/>
                      <a:pt x="619926" y="-45243"/>
                      <a:pt x="864937" y="158450"/>
                    </a:cubicBezTo>
                    <a:lnTo>
                      <a:pt x="924973" y="219597"/>
                    </a:lnTo>
                    <a:lnTo>
                      <a:pt x="975848" y="178794"/>
                    </a:lnTo>
                    <a:cubicBezTo>
                      <a:pt x="975848" y="178794"/>
                      <a:pt x="974187" y="314795"/>
                      <a:pt x="974187" y="314795"/>
                    </a:cubicBezTo>
                    <a:lnTo>
                      <a:pt x="843952" y="284579"/>
                    </a:lnTo>
                    <a:lnTo>
                      <a:pt x="888821" y="248593"/>
                    </a:lnTo>
                    <a:lnTo>
                      <a:pt x="834288" y="192905"/>
                    </a:lnTo>
                    <a:cubicBezTo>
                      <a:pt x="604181" y="862"/>
                      <a:pt x="269004" y="-6881"/>
                      <a:pt x="29041" y="185585"/>
                    </a:cubicBezTo>
                    <a:close/>
                  </a:path>
                </a:pathLst>
              </a:custGeom>
              <a:solidFill>
                <a:srgbClr val="9D2839"/>
              </a:solidFill>
              <a:ln w="12700" cap="flat">
                <a:noFill/>
                <a:miter lim="400000"/>
              </a:ln>
              <a:effectLst/>
            </p:spPr>
            <p:txBody>
              <a:bodyPr wrap="square" lIns="91440" tIns="45720" rIns="91440" bIns="45720" numCol="1" anchor="ctr">
                <a:normAutofit fontScale="77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30" name="ïṣḷíḋê"/>
              <p:cNvSpPr/>
              <p:nvPr/>
            </p:nvSpPr>
            <p:spPr>
              <a:xfrm>
                <a:off x="4436297" y="2487236"/>
                <a:ext cx="224429" cy="224429"/>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400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pic>
            <p:nvPicPr>
              <p:cNvPr id="4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0788" t="9168" r="51102" b="7768"/>
              <a:stretch/>
            </p:blipFill>
            <p:spPr bwMode="auto">
              <a:xfrm>
                <a:off x="4660726" y="2386786"/>
                <a:ext cx="1342619" cy="1380656"/>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îṣľíďê"/>
            <p:cNvSpPr/>
            <p:nvPr/>
          </p:nvSpPr>
          <p:spPr>
            <a:xfrm>
              <a:off x="4659037" y="2391812"/>
              <a:ext cx="1342619" cy="1342595"/>
            </a:xfrm>
            <a:custGeom>
              <a:avLst/>
              <a:gdLst/>
              <a:ahLst/>
              <a:cxnLst>
                <a:cxn ang="0">
                  <a:pos x="wd2" y="hd2"/>
                </a:cxn>
                <a:cxn ang="5400000">
                  <a:pos x="wd2" y="hd2"/>
                </a:cxn>
                <a:cxn ang="10800000">
                  <a:pos x="wd2" y="hd2"/>
                </a:cxn>
                <a:cxn ang="16200000">
                  <a:pos x="wd2" y="hd2"/>
                </a:cxn>
              </a:cxnLst>
              <a:rect l="0" t="0" r="r" b="b"/>
              <a:pathLst>
                <a:path w="19331" h="19331" extrusionOk="0">
                  <a:moveTo>
                    <a:pt x="424" y="12487"/>
                  </a:moveTo>
                  <a:cubicBezTo>
                    <a:pt x="1982" y="17591"/>
                    <a:pt x="7383" y="20465"/>
                    <a:pt x="12487" y="18906"/>
                  </a:cubicBezTo>
                  <a:cubicBezTo>
                    <a:pt x="17591" y="17348"/>
                    <a:pt x="20465" y="11947"/>
                    <a:pt x="18907" y="6843"/>
                  </a:cubicBezTo>
                  <a:cubicBezTo>
                    <a:pt x="17348" y="1739"/>
                    <a:pt x="11947" y="-1135"/>
                    <a:pt x="6843" y="423"/>
                  </a:cubicBezTo>
                  <a:cubicBezTo>
                    <a:pt x="1739" y="1982"/>
                    <a:pt x="-1135" y="7383"/>
                    <a:pt x="424" y="12487"/>
                  </a:cubicBezTo>
                  <a:close/>
                </a:path>
              </a:pathLst>
            </a:custGeom>
            <a:noFill/>
            <a:ln w="57150">
              <a:solidFill>
                <a:srgbClr val="9D2839"/>
              </a:soli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grpSp>
      <p:pic>
        <p:nvPicPr>
          <p:cNvPr id="409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 t="13714" r="1922" b="30858"/>
          <a:stretch/>
        </p:blipFill>
        <p:spPr bwMode="auto">
          <a:xfrm rot="16200000">
            <a:off x="7182892" y="2196104"/>
            <a:ext cx="1556830" cy="152967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群組 7"/>
          <p:cNvGrpSpPr/>
          <p:nvPr/>
        </p:nvGrpSpPr>
        <p:grpSpPr>
          <a:xfrm>
            <a:off x="7196470" y="2196122"/>
            <a:ext cx="1900698" cy="1587457"/>
            <a:chOff x="7196475" y="2380610"/>
            <a:chExt cx="1668283" cy="1393344"/>
          </a:xfrm>
        </p:grpSpPr>
        <p:sp>
          <p:nvSpPr>
            <p:cNvPr id="24" name="iŝļíḑé"/>
            <p:cNvSpPr/>
            <p:nvPr/>
          </p:nvSpPr>
          <p:spPr>
            <a:xfrm>
              <a:off x="7196475" y="2380610"/>
              <a:ext cx="1342626" cy="1342593"/>
            </a:xfrm>
            <a:custGeom>
              <a:avLst/>
              <a:gdLst/>
              <a:ahLst/>
              <a:cxnLst>
                <a:cxn ang="0">
                  <a:pos x="wd2" y="hd2"/>
                </a:cxn>
                <a:cxn ang="5400000">
                  <a:pos x="wd2" y="hd2"/>
                </a:cxn>
                <a:cxn ang="10800000">
                  <a:pos x="wd2" y="hd2"/>
                </a:cxn>
                <a:cxn ang="16200000">
                  <a:pos x="wd2" y="hd2"/>
                </a:cxn>
              </a:cxnLst>
              <a:rect l="0" t="0" r="r" b="b"/>
              <a:pathLst>
                <a:path w="19331" h="19331" extrusionOk="0">
                  <a:moveTo>
                    <a:pt x="424" y="12487"/>
                  </a:moveTo>
                  <a:cubicBezTo>
                    <a:pt x="1982" y="17591"/>
                    <a:pt x="7383" y="20465"/>
                    <a:pt x="12487" y="18906"/>
                  </a:cubicBezTo>
                  <a:cubicBezTo>
                    <a:pt x="17591" y="17348"/>
                    <a:pt x="20465" y="11947"/>
                    <a:pt x="18907" y="6843"/>
                  </a:cubicBezTo>
                  <a:cubicBezTo>
                    <a:pt x="17348" y="1739"/>
                    <a:pt x="11947" y="-1135"/>
                    <a:pt x="6843" y="424"/>
                  </a:cubicBezTo>
                  <a:cubicBezTo>
                    <a:pt x="1739" y="1982"/>
                    <a:pt x="-1135" y="7383"/>
                    <a:pt x="424" y="12487"/>
                  </a:cubicBezTo>
                  <a:close/>
                </a:path>
              </a:pathLst>
            </a:custGeom>
            <a:noFill/>
            <a:ln w="57150">
              <a:solidFill>
                <a:srgbClr val="70AC43"/>
              </a:soli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sp>
          <p:nvSpPr>
            <p:cNvPr id="25" name="ïṥ1ídé"/>
            <p:cNvSpPr/>
            <p:nvPr/>
          </p:nvSpPr>
          <p:spPr>
            <a:xfrm rot="3695988">
              <a:off x="8142502" y="3065258"/>
              <a:ext cx="386523" cy="1030869"/>
            </a:xfrm>
            <a:custGeom>
              <a:avLst/>
              <a:gdLst>
                <a:gd name="connsiteX0" fmla="*/ 0 w 365788"/>
                <a:gd name="connsiteY0" fmla="*/ 14919 h 975569"/>
                <a:gd name="connsiteX1" fmla="*/ 135179 w 365788"/>
                <a:gd name="connsiteY1" fmla="*/ 0 h 975569"/>
                <a:gd name="connsiteX2" fmla="*/ 94951 w 365788"/>
                <a:gd name="connsiteY2" fmla="*/ 61639 h 975569"/>
                <a:gd name="connsiteX3" fmla="*/ 161948 w 365788"/>
                <a:gd name="connsiteY3" fmla="*/ 115653 h 975569"/>
                <a:gd name="connsiteX4" fmla="*/ 255333 w 365788"/>
                <a:gd name="connsiteY4" fmla="*/ 975569 h 975569"/>
                <a:gd name="connsiteX5" fmla="*/ 216473 w 365788"/>
                <a:gd name="connsiteY5" fmla="*/ 950185 h 975569"/>
                <a:gd name="connsiteX6" fmla="*/ 130635 w 365788"/>
                <a:gd name="connsiteY6" fmla="*/ 149526 h 975569"/>
                <a:gd name="connsiteX7" fmla="*/ 69612 w 365788"/>
                <a:gd name="connsiteY7" fmla="*/ 100463 h 975569"/>
                <a:gd name="connsiteX8" fmla="*/ 42775 w 365788"/>
                <a:gd name="connsiteY8" fmla="*/ 141582 h 97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788" h="975569">
                  <a:moveTo>
                    <a:pt x="0" y="14919"/>
                  </a:moveTo>
                  <a:cubicBezTo>
                    <a:pt x="0" y="14919"/>
                    <a:pt x="135179" y="0"/>
                    <a:pt x="135179" y="0"/>
                  </a:cubicBezTo>
                  <a:lnTo>
                    <a:pt x="94951" y="61639"/>
                  </a:lnTo>
                  <a:lnTo>
                    <a:pt x="161948" y="115653"/>
                  </a:lnTo>
                  <a:cubicBezTo>
                    <a:pt x="388567" y="339625"/>
                    <a:pt x="435725" y="699219"/>
                    <a:pt x="255333" y="975569"/>
                  </a:cubicBezTo>
                  <a:lnTo>
                    <a:pt x="216473" y="950185"/>
                  </a:lnTo>
                  <a:cubicBezTo>
                    <a:pt x="384608" y="692632"/>
                    <a:pt x="344203" y="359790"/>
                    <a:pt x="130635" y="149526"/>
                  </a:cubicBezTo>
                  <a:lnTo>
                    <a:pt x="69612" y="100463"/>
                  </a:lnTo>
                  <a:lnTo>
                    <a:pt x="42775" y="141582"/>
                  </a:lnTo>
                  <a:close/>
                </a:path>
              </a:pathLst>
            </a:custGeom>
            <a:solidFill>
              <a:srgbClr val="70AC43"/>
            </a:solidFill>
            <a:ln w="12700" cap="flat">
              <a:noFill/>
              <a:miter lim="400000"/>
            </a:ln>
            <a:effectLst/>
          </p:spPr>
          <p:txBody>
            <a:bodyPr wrap="square" lIns="91440" tIns="45720" rIns="91440" bIns="45720" numCol="1" anchor="ctr">
              <a:normAutofit/>
            </a:bodyPr>
            <a:lstStyle/>
            <a:p>
              <a:pPr algn="ctr" defTabSz="457200"/>
              <a:endParaRPr sz="3000">
                <a:solidFill>
                  <a:srgbClr val="FFFFFF"/>
                </a:solidFill>
                <a:effectLst>
                  <a:outerShdw blurRad="38100" dist="12700" dir="5400000" rotWithShape="0">
                    <a:srgbClr val="000000">
                      <a:alpha val="50000"/>
                    </a:srgbClr>
                  </a:outerShdw>
                </a:effectLst>
              </a:endParaRPr>
            </a:p>
          </p:txBody>
        </p:sp>
        <p:sp>
          <p:nvSpPr>
            <p:cNvPr id="26" name="ïṧ1îḍè"/>
            <p:cNvSpPr/>
            <p:nvPr/>
          </p:nvSpPr>
          <p:spPr>
            <a:xfrm>
              <a:off x="8627860" y="2814612"/>
              <a:ext cx="236898" cy="236898"/>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47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13308551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4.1 </a:t>
            </a:r>
            <a:r>
              <a:rPr lang="zh-CN" altLang="en-US" sz="2800" b="1" dirty="0" smtClean="0">
                <a:solidFill>
                  <a:srgbClr val="4E5A62"/>
                </a:solidFill>
              </a:rPr>
              <a:t>清洗剂</a:t>
            </a:r>
            <a:r>
              <a:rPr lang="en-US" altLang="zh-CN" sz="2800" b="1" dirty="0">
                <a:solidFill>
                  <a:srgbClr val="4E5A62"/>
                </a:solidFill>
              </a:rPr>
              <a:t>VOC</a:t>
            </a:r>
            <a:r>
              <a:rPr lang="zh-CN" altLang="en-US" sz="2800" b="1" dirty="0">
                <a:solidFill>
                  <a:srgbClr val="4E5A62"/>
                </a:solidFill>
              </a:rPr>
              <a:t>含量限值</a:t>
            </a:r>
            <a:r>
              <a:rPr lang="zh-CN" altLang="en-US" sz="2800" b="1" dirty="0" smtClean="0">
                <a:solidFill>
                  <a:srgbClr val="4E5A62"/>
                </a:solidFill>
              </a:rPr>
              <a:t>要求</a:t>
            </a:r>
            <a:endParaRPr lang="zh-CN" altLang="en-US" sz="2800" b="1" dirty="0">
              <a:solidFill>
                <a:srgbClr val="4E5A62"/>
              </a:solidFill>
            </a:endParaRPr>
          </a:p>
        </p:txBody>
      </p:sp>
      <p:sp>
        <p:nvSpPr>
          <p:cNvPr id="9" name="灯片编号占位符 8"/>
          <p:cNvSpPr>
            <a:spLocks noGrp="1"/>
          </p:cNvSpPr>
          <p:nvPr>
            <p:ph type="sldNum" sz="quarter" idx="11"/>
          </p:nvPr>
        </p:nvSpPr>
        <p:spPr/>
        <p:txBody>
          <a:bodyPr/>
          <a:lstStyle/>
          <a:p>
            <a:fld id="{2F864A25-9965-4F61-8E8F-250006C6D194}" type="slidenum">
              <a:rPr lang="zh-CN" altLang="en-US" smtClean="0"/>
              <a:pPr/>
              <a:t>7</a:t>
            </a:fld>
            <a:endParaRPr lang="zh-CN" altLang="en-US"/>
          </a:p>
        </p:txBody>
      </p:sp>
      <p:graphicFrame>
        <p:nvGraphicFramePr>
          <p:cNvPr id="2" name="表格 1"/>
          <p:cNvGraphicFramePr>
            <a:graphicFrameLocks noGrp="1"/>
          </p:cNvGraphicFramePr>
          <p:nvPr>
            <p:extLst>
              <p:ext uri="{D42A27DB-BD31-4B8C-83A1-F6EECF244321}">
                <p14:modId xmlns:p14="http://schemas.microsoft.com/office/powerpoint/2010/main" val="2406069490"/>
              </p:ext>
            </p:extLst>
          </p:nvPr>
        </p:nvGraphicFramePr>
        <p:xfrm>
          <a:off x="330790" y="1123690"/>
          <a:ext cx="11046048" cy="2959200"/>
        </p:xfrm>
        <a:graphic>
          <a:graphicData uri="http://schemas.openxmlformats.org/drawingml/2006/table">
            <a:tbl>
              <a:tblPr firstRow="1" bandRow="1">
                <a:tableStyleId>{5940675A-B579-460E-94D1-54222C63F5DA}</a:tableStyleId>
              </a:tblPr>
              <a:tblGrid>
                <a:gridCol w="4029880"/>
                <a:gridCol w="2355314"/>
                <a:gridCol w="2239715"/>
                <a:gridCol w="2421139"/>
              </a:tblGrid>
              <a:tr h="747667">
                <a:tc>
                  <a:txBody>
                    <a:bodyPr/>
                    <a:lstStyle/>
                    <a:p>
                      <a:r>
                        <a:rPr lang="zh-CN" altLang="en-US" b="1" dirty="0" smtClean="0"/>
                        <a:t>清洗剂挥发性有机化合物含量限值</a:t>
                      </a:r>
                      <a:endParaRPr lang="zh-TW" altLang="en-US" b="1" dirty="0"/>
                    </a:p>
                  </a:txBody>
                  <a:tcPr anchor="ctr"/>
                </a:tc>
                <a:tc>
                  <a:txBody>
                    <a:bodyPr/>
                    <a:lstStyle/>
                    <a:p>
                      <a:pPr algn="ctr"/>
                      <a:r>
                        <a:rPr lang="zh-TW" altLang="en-US" b="1" dirty="0" smtClean="0"/>
                        <a:t>水基清洗剂</a:t>
                      </a:r>
                      <a:endParaRPr lang="zh-TW" altLang="en-US" b="1" dirty="0"/>
                    </a:p>
                  </a:txBody>
                  <a:tcPr anchor="ctr"/>
                </a:tc>
                <a:tc>
                  <a:txBody>
                    <a:bodyPr/>
                    <a:lstStyle/>
                    <a:p>
                      <a:pPr algn="ctr"/>
                      <a:r>
                        <a:rPr lang="zh-CN" altLang="en-US" b="1" dirty="0" smtClean="0"/>
                        <a:t>半</a:t>
                      </a:r>
                      <a:r>
                        <a:rPr lang="zh-TW" altLang="en-US" b="1" dirty="0" smtClean="0"/>
                        <a:t>水基清洗剂</a:t>
                      </a:r>
                      <a:endParaRPr lang="zh-TW" altLang="en-US" b="1" dirty="0"/>
                    </a:p>
                  </a:txBody>
                  <a:tcPr anchor="ctr"/>
                </a:tc>
                <a:tc>
                  <a:txBody>
                    <a:bodyPr/>
                    <a:lstStyle/>
                    <a:p>
                      <a:pPr algn="ctr"/>
                      <a:r>
                        <a:rPr lang="zh-CN" altLang="en-US" b="1" dirty="0" smtClean="0"/>
                        <a:t>有机溶剂清洗剂</a:t>
                      </a:r>
                      <a:endParaRPr lang="zh-TW" altLang="en-US" b="1" dirty="0"/>
                    </a:p>
                  </a:txBody>
                  <a:tcPr anchor="ctr"/>
                </a:tc>
              </a:tr>
              <a:tr h="456811">
                <a:tc>
                  <a:txBody>
                    <a:bodyPr/>
                    <a:lstStyle/>
                    <a:p>
                      <a:r>
                        <a:rPr lang="en-US" altLang="zh-TW" dirty="0" smtClean="0"/>
                        <a:t>VOC</a:t>
                      </a:r>
                      <a:r>
                        <a:rPr lang="zh-CN" altLang="en-US" dirty="0" smtClean="0"/>
                        <a:t>，</a:t>
                      </a:r>
                      <a:r>
                        <a:rPr lang="en-US" altLang="zh-CN" dirty="0" smtClean="0"/>
                        <a:t>g/L</a:t>
                      </a:r>
                      <a:endParaRPr lang="zh-TW" altLang="en-US" dirty="0"/>
                    </a:p>
                  </a:txBody>
                  <a:tcPr anchor="ctr"/>
                </a:tc>
                <a:tc>
                  <a:txBody>
                    <a:bodyPr/>
                    <a:lstStyle/>
                    <a:p>
                      <a:pPr algn="ctr"/>
                      <a:r>
                        <a:rPr lang="zh-TW" altLang="en-US" dirty="0" smtClean="0"/>
                        <a:t>≤</a:t>
                      </a:r>
                      <a:r>
                        <a:rPr lang="en-US" altLang="zh-TW" dirty="0" smtClean="0"/>
                        <a:t>50</a:t>
                      </a:r>
                      <a:endParaRPr lang="zh-TW"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300</a:t>
                      </a:r>
                      <a:endParaRPr lang="zh-TW" alt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900</a:t>
                      </a:r>
                      <a:endParaRPr lang="zh-TW" altLang="en-US" dirty="0" smtClean="0"/>
                    </a:p>
                  </a:txBody>
                  <a:tcPr anchor="ctr"/>
                </a:tc>
              </a:tr>
              <a:tr h="788472">
                <a:tc>
                  <a:txBody>
                    <a:bodyPr/>
                    <a:lstStyle/>
                    <a:p>
                      <a:r>
                        <a:rPr lang="zh-TW" altLang="en-US" dirty="0" smtClean="0"/>
                        <a:t>二氯甲烷、三氯甲烷、三氯乙烯、四氯乙烯，</a:t>
                      </a:r>
                      <a:r>
                        <a:rPr lang="en-US" altLang="zh-TW" dirty="0" smtClean="0"/>
                        <a:t>%</a:t>
                      </a:r>
                      <a:endParaRPr lang="zh-TW" altLang="en-US" dirty="0"/>
                    </a:p>
                  </a:txBody>
                  <a:tcPr anchor="ctr"/>
                </a:tc>
                <a:tc>
                  <a:txBody>
                    <a:bodyPr/>
                    <a:lstStyle/>
                    <a:p>
                      <a:pPr algn="ctr"/>
                      <a:r>
                        <a:rPr lang="zh-TW" altLang="en-US" dirty="0" smtClean="0"/>
                        <a:t>≤</a:t>
                      </a:r>
                      <a:r>
                        <a:rPr lang="en-US" altLang="zh-TW" dirty="0" smtClean="0"/>
                        <a:t>0.5</a:t>
                      </a:r>
                      <a:endParaRPr lang="zh-TW"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2</a:t>
                      </a:r>
                      <a:endParaRPr lang="zh-TW" alt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20</a:t>
                      </a:r>
                      <a:endParaRPr lang="zh-TW" altLang="en-US" dirty="0" smtClean="0"/>
                    </a:p>
                  </a:txBody>
                  <a:tcPr anchor="ctr"/>
                </a:tc>
              </a:tr>
              <a:tr h="456811">
                <a:tc>
                  <a:txBody>
                    <a:bodyPr/>
                    <a:lstStyle/>
                    <a:p>
                      <a:r>
                        <a:rPr lang="zh-TW" altLang="en-US" dirty="0" smtClean="0"/>
                        <a:t>甲醛，</a:t>
                      </a:r>
                      <a:r>
                        <a:rPr lang="en-US" altLang="zh-TW" dirty="0" smtClean="0"/>
                        <a:t>g/kg</a:t>
                      </a:r>
                      <a:endParaRPr lang="zh-TW"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0.5</a:t>
                      </a:r>
                      <a:endParaRPr lang="zh-TW" alt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0.5</a:t>
                      </a:r>
                      <a:endParaRPr lang="zh-TW" altLang="en-US" dirty="0" smtClean="0"/>
                    </a:p>
                  </a:txBody>
                  <a:tcPr anchor="ctr"/>
                </a:tc>
                <a:tc>
                  <a:txBody>
                    <a:bodyPr/>
                    <a:lstStyle/>
                    <a:p>
                      <a:pPr algn="ctr"/>
                      <a:r>
                        <a:rPr lang="zh-CN" altLang="en-US" dirty="0" smtClean="0"/>
                        <a:t>无要求</a:t>
                      </a:r>
                      <a:endParaRPr lang="zh-TW" altLang="en-US" dirty="0"/>
                    </a:p>
                  </a:txBody>
                  <a:tcPr anchor="ctr"/>
                </a:tc>
              </a:tr>
              <a:tr h="509439">
                <a:tc>
                  <a:txBody>
                    <a:bodyPr/>
                    <a:lstStyle/>
                    <a:p>
                      <a:r>
                        <a:rPr lang="zh-TW" altLang="en-US" dirty="0" smtClean="0"/>
                        <a:t>苯、甲苯、二甲苯和乙苯，</a:t>
                      </a:r>
                      <a:r>
                        <a:rPr lang="en-US" altLang="zh-TW" dirty="0" smtClean="0"/>
                        <a:t>%</a:t>
                      </a:r>
                      <a:endParaRPr lang="zh-TW"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0.5</a:t>
                      </a:r>
                      <a:endParaRPr lang="zh-TW" alt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1</a:t>
                      </a:r>
                      <a:endParaRPr lang="zh-TW" alt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t>≤</a:t>
                      </a:r>
                      <a:r>
                        <a:rPr lang="en-US" altLang="zh-TW" dirty="0" smtClean="0"/>
                        <a:t>2</a:t>
                      </a:r>
                      <a:endParaRPr lang="zh-TW" altLang="en-US" dirty="0" smtClean="0"/>
                    </a:p>
                  </a:txBody>
                  <a:tcPr anchor="ctr"/>
                </a:tc>
              </a:tr>
            </a:tbl>
          </a:graphicData>
        </a:graphic>
      </p:graphicFrame>
      <p:sp>
        <p:nvSpPr>
          <p:cNvPr id="17" name="文字方塊 16"/>
          <p:cNvSpPr txBox="1"/>
          <p:nvPr/>
        </p:nvSpPr>
        <p:spPr>
          <a:xfrm>
            <a:off x="315431" y="6011264"/>
            <a:ext cx="10802679" cy="276999"/>
          </a:xfrm>
          <a:prstGeom prst="rect">
            <a:avLst/>
          </a:prstGeom>
          <a:noFill/>
        </p:spPr>
        <p:txBody>
          <a:bodyPr wrap="square" rtlCol="0">
            <a:spAutoFit/>
          </a:bodyPr>
          <a:lstStyle/>
          <a:p>
            <a:r>
              <a:rPr lang="zh-CN" altLang="en-US" sz="1200" dirty="0" smtClean="0"/>
              <a:t>参考资料：</a:t>
            </a:r>
            <a:r>
              <a:rPr lang="en-US" altLang="zh-CN" sz="1200" dirty="0"/>
              <a:t>GB 38508-2020《</a:t>
            </a:r>
            <a:r>
              <a:rPr lang="zh-CN" altLang="en-US" sz="1200" dirty="0"/>
              <a:t>清洗剂挥发性有机化合物含量限值</a:t>
            </a:r>
            <a:r>
              <a:rPr lang="en-US" altLang="zh-CN" sz="1200" dirty="0"/>
              <a:t>》 </a:t>
            </a:r>
            <a:endParaRPr lang="en-US" altLang="zh-CN" sz="1200" dirty="0" smtClean="0"/>
          </a:p>
        </p:txBody>
      </p:sp>
      <p:sp>
        <p:nvSpPr>
          <p:cNvPr id="18" name="矩形 17"/>
          <p:cNvSpPr/>
          <p:nvPr/>
        </p:nvSpPr>
        <p:spPr>
          <a:xfrm>
            <a:off x="315430" y="4503728"/>
            <a:ext cx="6308653" cy="646331"/>
          </a:xfrm>
          <a:prstGeom prst="rect">
            <a:avLst/>
          </a:prstGeom>
        </p:spPr>
        <p:txBody>
          <a:bodyPr wrap="square">
            <a:spAutoFit/>
          </a:bodyPr>
          <a:lstStyle/>
          <a:p>
            <a:r>
              <a:rPr lang="en-US" altLang="zh-CN" dirty="0" smtClean="0"/>
              <a:t>VOC</a:t>
            </a:r>
            <a:r>
              <a:rPr lang="zh-CN" altLang="en-US" dirty="0" smtClean="0"/>
              <a:t>检测： </a:t>
            </a:r>
            <a:r>
              <a:rPr lang="en-US" altLang="zh-CN" dirty="0" smtClean="0"/>
              <a:t>1</a:t>
            </a:r>
            <a:r>
              <a:rPr lang="zh-CN" altLang="en-US" dirty="0" smtClean="0"/>
              <a:t>）须按照清洗剂分类进行检测，检测项目齐全</a:t>
            </a:r>
            <a:endParaRPr lang="en-US" altLang="zh-CN" dirty="0" smtClean="0"/>
          </a:p>
          <a:p>
            <a:r>
              <a:rPr lang="en-US" altLang="zh-TW" dirty="0"/>
              <a:t> </a:t>
            </a:r>
            <a:r>
              <a:rPr lang="en-US" altLang="zh-TW" dirty="0" smtClean="0"/>
              <a:t>                   2</a:t>
            </a:r>
            <a:r>
              <a:rPr lang="zh-CN" altLang="en-US" dirty="0" smtClean="0"/>
              <a:t>）检测报告</a:t>
            </a:r>
            <a:r>
              <a:rPr lang="zh-CN" altLang="en-US" dirty="0" smtClean="0">
                <a:solidFill>
                  <a:srgbClr val="0000FF"/>
                </a:solidFill>
              </a:rPr>
              <a:t>有效期</a:t>
            </a:r>
            <a:r>
              <a:rPr lang="en-US" altLang="zh-CN" dirty="0" smtClean="0">
                <a:solidFill>
                  <a:srgbClr val="0000FF"/>
                </a:solidFill>
              </a:rPr>
              <a:t>1</a:t>
            </a:r>
            <a:r>
              <a:rPr lang="zh-CN" altLang="en-US" dirty="0" smtClean="0">
                <a:solidFill>
                  <a:srgbClr val="0000FF"/>
                </a:solidFill>
              </a:rPr>
              <a:t>年</a:t>
            </a:r>
            <a:r>
              <a:rPr lang="zh-CN" altLang="en-US" dirty="0" smtClean="0"/>
              <a:t>，报告语言</a:t>
            </a:r>
            <a:r>
              <a:rPr lang="zh-CN" altLang="en-US" dirty="0" smtClean="0">
                <a:solidFill>
                  <a:srgbClr val="0000FF"/>
                </a:solidFill>
              </a:rPr>
              <a:t>英文或中英文</a:t>
            </a:r>
            <a:endParaRPr lang="zh-TW" altLang="en-US" dirty="0">
              <a:solidFill>
                <a:srgbClr val="0000FF"/>
              </a:solidFill>
            </a:endParaRPr>
          </a:p>
        </p:txBody>
      </p:sp>
    </p:spTree>
    <p:extLst>
      <p:ext uri="{BB962C8B-B14F-4D97-AF65-F5344CB8AC3E}">
        <p14:creationId xmlns:p14="http://schemas.microsoft.com/office/powerpoint/2010/main" val="41201579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4.2 </a:t>
            </a:r>
            <a:r>
              <a:rPr lang="zh-CN" altLang="en-US" sz="2800" b="1" dirty="0" smtClean="0">
                <a:solidFill>
                  <a:srgbClr val="4E5A62"/>
                </a:solidFill>
              </a:rPr>
              <a:t>胶</a:t>
            </a:r>
            <a:r>
              <a:rPr lang="zh-CN" altLang="en-US" sz="2800" b="1" dirty="0">
                <a:solidFill>
                  <a:srgbClr val="4E5A62"/>
                </a:solidFill>
              </a:rPr>
              <a:t>粘</a:t>
            </a:r>
            <a:r>
              <a:rPr lang="zh-CN" altLang="en-US" sz="2800" b="1" dirty="0" smtClean="0">
                <a:solidFill>
                  <a:srgbClr val="4E5A62"/>
                </a:solidFill>
              </a:rPr>
              <a:t>剂</a:t>
            </a:r>
            <a:r>
              <a:rPr lang="en-US" altLang="zh-CN" sz="2800" b="1" dirty="0">
                <a:solidFill>
                  <a:srgbClr val="4E5A62"/>
                </a:solidFill>
              </a:rPr>
              <a:t>VOC</a:t>
            </a:r>
            <a:r>
              <a:rPr lang="zh-CN" altLang="en-US" sz="2800" b="1" dirty="0">
                <a:solidFill>
                  <a:srgbClr val="4E5A62"/>
                </a:solidFill>
              </a:rPr>
              <a:t>含量限值</a:t>
            </a:r>
            <a:r>
              <a:rPr lang="zh-CN" altLang="en-US" sz="2800" b="1" dirty="0" smtClean="0">
                <a:solidFill>
                  <a:srgbClr val="4E5A62"/>
                </a:solidFill>
              </a:rPr>
              <a:t>要求</a:t>
            </a:r>
            <a:endParaRPr lang="zh-CN" altLang="en-US" sz="2800" b="1" dirty="0">
              <a:solidFill>
                <a:srgbClr val="4E5A62"/>
              </a:solidFill>
            </a:endParaRPr>
          </a:p>
        </p:txBody>
      </p:sp>
      <p:sp>
        <p:nvSpPr>
          <p:cNvPr id="9" name="灯片编号占位符 8"/>
          <p:cNvSpPr>
            <a:spLocks noGrp="1"/>
          </p:cNvSpPr>
          <p:nvPr>
            <p:ph type="sldNum" sz="quarter" idx="11"/>
          </p:nvPr>
        </p:nvSpPr>
        <p:spPr/>
        <p:txBody>
          <a:bodyPr/>
          <a:lstStyle/>
          <a:p>
            <a:fld id="{2F864A25-9965-4F61-8E8F-250006C6D194}" type="slidenum">
              <a:rPr lang="zh-CN" altLang="en-US" smtClean="0"/>
              <a:pPr/>
              <a:t>8</a:t>
            </a:fld>
            <a:endParaRPr lang="zh-CN" altLang="en-US"/>
          </a:p>
        </p:txBody>
      </p:sp>
      <p:sp>
        <p:nvSpPr>
          <p:cNvPr id="15" name="矩形 14"/>
          <p:cNvSpPr/>
          <p:nvPr/>
        </p:nvSpPr>
        <p:spPr>
          <a:xfrm>
            <a:off x="219454" y="1658267"/>
            <a:ext cx="8560067"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371257">
              <a:lnSpc>
                <a:spcPct val="150000"/>
              </a:lnSpc>
            </a:pPr>
            <a:r>
              <a:rPr lang="zh-CN" altLang="en-US" b="1" kern="3000" spc="47" dirty="0">
                <a:solidFill>
                  <a:srgbClr val="4E5A62"/>
                </a:solidFill>
                <a:latin typeface="+mn-ea"/>
              </a:rPr>
              <a:t>分</a:t>
            </a:r>
            <a:r>
              <a:rPr lang="zh-CN" altLang="en-US" b="1" kern="3000" spc="47" dirty="0" smtClean="0">
                <a:solidFill>
                  <a:srgbClr val="4E5A62"/>
                </a:solidFill>
                <a:latin typeface="+mn-ea"/>
              </a:rPr>
              <a:t>类：</a:t>
            </a:r>
            <a:endParaRPr lang="en-US" altLang="zh-CN" b="1" kern="3000" spc="47" dirty="0">
              <a:solidFill>
                <a:srgbClr val="4E5A62"/>
              </a:solidFill>
              <a:latin typeface="+mn-ea"/>
            </a:endParaRPr>
          </a:p>
        </p:txBody>
      </p:sp>
      <p:graphicFrame>
        <p:nvGraphicFramePr>
          <p:cNvPr id="5160" name="表格 5159"/>
          <p:cNvGraphicFramePr>
            <a:graphicFrameLocks noGrp="1"/>
          </p:cNvGraphicFramePr>
          <p:nvPr>
            <p:extLst>
              <p:ext uri="{D42A27DB-BD31-4B8C-83A1-F6EECF244321}">
                <p14:modId xmlns:p14="http://schemas.microsoft.com/office/powerpoint/2010/main" val="2293783126"/>
              </p:ext>
            </p:extLst>
          </p:nvPr>
        </p:nvGraphicFramePr>
        <p:xfrm>
          <a:off x="361049" y="2167472"/>
          <a:ext cx="6042376" cy="3795120"/>
        </p:xfrm>
        <a:graphic>
          <a:graphicData uri="http://schemas.openxmlformats.org/drawingml/2006/table">
            <a:tbl>
              <a:tblPr firstRow="1" bandRow="1">
                <a:tableStyleId>{5940675A-B579-460E-94D1-54222C63F5DA}</a:tableStyleId>
              </a:tblPr>
              <a:tblGrid>
                <a:gridCol w="1802245"/>
                <a:gridCol w="2213509"/>
                <a:gridCol w="2026622"/>
              </a:tblGrid>
              <a:tr h="315000">
                <a:tc rowSpan="5">
                  <a:txBody>
                    <a:bodyPr/>
                    <a:lstStyle/>
                    <a:p>
                      <a:pPr algn="ctr">
                        <a:lnSpc>
                          <a:spcPct val="150000"/>
                        </a:lnSpc>
                      </a:pPr>
                      <a:r>
                        <a:rPr lang="zh-CN" altLang="en-US" sz="1600" b="1" dirty="0" smtClean="0"/>
                        <a:t>本体型</a:t>
                      </a:r>
                      <a:endParaRPr lang="en-US" altLang="zh-CN" sz="1600" b="1" dirty="0" smtClean="0"/>
                    </a:p>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100" kern="3000" spc="47" dirty="0" smtClean="0">
                          <a:solidFill>
                            <a:srgbClr val="4E5A62"/>
                          </a:solidFill>
                          <a:latin typeface="+mn-ea"/>
                        </a:rPr>
                        <a:t>以挥发性有机溶剂为主体分散介质的胶粘剂</a:t>
                      </a:r>
                    </a:p>
                  </a:txBody>
                  <a:tcPr anchor="ctr">
                    <a:solidFill>
                      <a:schemeClr val="bg1">
                        <a:lumMod val="95000"/>
                      </a:schemeClr>
                    </a:solidFill>
                  </a:tcPr>
                </a:tc>
                <a:tc>
                  <a:txBody>
                    <a:bodyPr/>
                    <a:lstStyle/>
                    <a:p>
                      <a:pPr marL="4763" lvl="1" indent="0" algn="ctr"/>
                      <a:r>
                        <a:rPr lang="zh-CN" altLang="en-US" sz="1400" dirty="0" smtClean="0"/>
                        <a:t>有机硅类</a:t>
                      </a:r>
                      <a:endParaRPr lang="en-US" altLang="zh-CN" sz="1400" dirty="0" smtClean="0"/>
                    </a:p>
                  </a:txBody>
                  <a:tcPr>
                    <a:solidFill>
                      <a:schemeClr val="bg1">
                        <a:lumMod val="95000"/>
                      </a:schemeClr>
                    </a:solidFill>
                  </a:tcPr>
                </a:tc>
                <a:tc>
                  <a:txBody>
                    <a:bodyPr/>
                    <a:lstStyle/>
                    <a:p>
                      <a:pPr marL="0" lvl="1" algn="ctr"/>
                      <a:r>
                        <a:rPr lang="zh-CN" altLang="en-US" sz="1400" dirty="0" smtClean="0"/>
                        <a:t>丙烯酸酯类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a:txBody>
                    <a:bodyPr/>
                    <a:lstStyle/>
                    <a:p>
                      <a:pPr marL="4763" lvl="1" indent="0" algn="ctr"/>
                      <a:r>
                        <a:rPr lang="en-US" altLang="zh-CN" sz="1400" dirty="0" smtClean="0"/>
                        <a:t>MS</a:t>
                      </a:r>
                      <a:r>
                        <a:rPr lang="zh-CN" altLang="en-US" sz="1400" dirty="0" smtClean="0"/>
                        <a:t>类</a:t>
                      </a:r>
                      <a:endParaRPr lang="en-US" altLang="zh-CN" sz="1400" dirty="0" smtClean="0"/>
                    </a:p>
                  </a:txBody>
                  <a:tcPr>
                    <a:solidFill>
                      <a:schemeClr val="bg1">
                        <a:lumMod val="95000"/>
                      </a:schemeClr>
                    </a:solidFill>
                  </a:tcPr>
                </a:tc>
                <a:tc>
                  <a:txBody>
                    <a:bodyPr/>
                    <a:lstStyle/>
                    <a:p>
                      <a:pPr marL="0" lvl="1" algn="ctr"/>
                      <a:r>
                        <a:rPr lang="zh-CN" altLang="en-US" sz="1400" dirty="0" smtClean="0"/>
                        <a:t>环氧树脂类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a:txBody>
                    <a:bodyPr/>
                    <a:lstStyle/>
                    <a:p>
                      <a:pPr marL="0" lvl="1" indent="0" algn="ctr"/>
                      <a:r>
                        <a:rPr lang="zh-CN" altLang="en-US" sz="1400" dirty="0" smtClean="0"/>
                        <a:t>聚氨酯类</a:t>
                      </a:r>
                      <a:endParaRPr lang="en-US" altLang="zh-CN" sz="1400" dirty="0" smtClean="0"/>
                    </a:p>
                  </a:txBody>
                  <a:tcPr>
                    <a:solidFill>
                      <a:schemeClr val="bg1">
                        <a:lumMod val="95000"/>
                      </a:schemeClr>
                    </a:solidFill>
                  </a:tcPr>
                </a:tc>
                <a:tc>
                  <a:txBody>
                    <a:bodyPr/>
                    <a:lstStyle/>
                    <a:p>
                      <a:pPr marL="0" lvl="1" algn="ctr"/>
                      <a:r>
                        <a:rPr lang="en-US" altLang="zh-CN" sz="1400" dirty="0" smtClean="0"/>
                        <a:t>α-</a:t>
                      </a:r>
                      <a:r>
                        <a:rPr lang="zh-CN" altLang="en-US" sz="1400" dirty="0" smtClean="0"/>
                        <a:t>氰基丙烯酸类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聚硫类</a:t>
                      </a:r>
                      <a:endParaRPr lang="en-US" altLang="zh-CN" sz="1400" dirty="0" smtClean="0"/>
                    </a:p>
                  </a:txBody>
                  <a:tcPr>
                    <a:solidFill>
                      <a:schemeClr val="bg1">
                        <a:lumMod val="95000"/>
                      </a:schemeClr>
                    </a:solidFill>
                  </a:tcPr>
                </a:tc>
                <a:tc>
                  <a:txBody>
                    <a:bodyPr/>
                    <a:lstStyle/>
                    <a:p>
                      <a:pPr marL="0" lvl="1" algn="ctr"/>
                      <a:r>
                        <a:rPr lang="zh-CN" altLang="en-US" sz="1400" dirty="0" smtClean="0"/>
                        <a:t>热塑类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grid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其他</a:t>
                      </a:r>
                      <a:endParaRPr lang="en-US" altLang="zh-CN" sz="1400" dirty="0" smtClean="0"/>
                    </a:p>
                  </a:txBody>
                  <a:tcPr>
                    <a:solidFill>
                      <a:schemeClr val="bg1">
                        <a:lumMod val="95000"/>
                      </a:schemeClr>
                    </a:solidFill>
                  </a:tcPr>
                </a:tc>
                <a:tc hMerge="1">
                  <a:txBody>
                    <a:bodyPr/>
                    <a:lstStyle/>
                    <a:p>
                      <a:endParaRPr lang="zh-CN" altLang="en-US"/>
                    </a:p>
                  </a:txBody>
                  <a:tcPr/>
                </a:tc>
              </a:tr>
              <a:tr h="315000">
                <a:tc rowSpan="3">
                  <a:txBody>
                    <a:bodyPr/>
                    <a:lstStyle/>
                    <a:p>
                      <a:pPr algn="ctr">
                        <a:lnSpc>
                          <a:spcPct val="150000"/>
                        </a:lnSpc>
                      </a:pPr>
                      <a:r>
                        <a:rPr lang="zh-CN" altLang="en-US" sz="1600" b="1" dirty="0" smtClean="0"/>
                        <a:t>溶剂型</a:t>
                      </a:r>
                      <a:endParaRPr lang="en-US" altLang="zh-CN" sz="1600" b="1" dirty="0" smtClean="0"/>
                    </a:p>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100" kern="3000" spc="47" dirty="0" smtClean="0">
                          <a:solidFill>
                            <a:srgbClr val="4E5A62"/>
                          </a:solidFill>
                          <a:latin typeface="+mn-ea"/>
                          <a:ea typeface="+mn-ea"/>
                          <a:cs typeface="+mn-cs"/>
                        </a:rPr>
                        <a:t>分散介质含量占总量的</a:t>
                      </a:r>
                      <a:r>
                        <a:rPr lang="en-US" altLang="zh-CN" sz="1100" kern="3000" spc="47" dirty="0" smtClean="0">
                          <a:solidFill>
                            <a:srgbClr val="4E5A62"/>
                          </a:solidFill>
                          <a:latin typeface="+mn-ea"/>
                          <a:ea typeface="+mn-ea"/>
                          <a:cs typeface="+mn-cs"/>
                        </a:rPr>
                        <a:t>5%</a:t>
                      </a:r>
                      <a:r>
                        <a:rPr lang="zh-CN" altLang="en-US" sz="1100" kern="3000" spc="47" dirty="0" smtClean="0">
                          <a:solidFill>
                            <a:srgbClr val="4E5A62"/>
                          </a:solidFill>
                          <a:latin typeface="+mn-ea"/>
                          <a:ea typeface="+mn-ea"/>
                          <a:cs typeface="+mn-cs"/>
                        </a:rPr>
                        <a:t>以内的胶粘剂</a:t>
                      </a:r>
                      <a:endParaRPr lang="zh-CN" altLang="en-US" sz="1100" kern="3000" spc="47" dirty="0">
                        <a:solidFill>
                          <a:srgbClr val="4E5A62"/>
                        </a:solidFill>
                        <a:latin typeface="+mn-ea"/>
                        <a:ea typeface="+mn-ea"/>
                        <a:cs typeface="+mn-cs"/>
                      </a:endParaRPr>
                    </a:p>
                  </a:txBody>
                  <a:tcPr anchor="ctr">
                    <a:solidFill>
                      <a:schemeClr val="bg1"/>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氯丁橡胶类</a:t>
                      </a:r>
                      <a:endParaRPr lang="en-US" altLang="zh-CN" sz="1400" dirty="0" smtClean="0"/>
                    </a:p>
                  </a:txBody>
                  <a:tcPr/>
                </a:tc>
                <a:tc>
                  <a:txBody>
                    <a:bodyPr/>
                    <a:lstStyle/>
                    <a:p>
                      <a:pPr marL="0" lvl="1" indent="0" algn="ctr">
                        <a:tabLst>
                          <a:tab pos="363538" algn="l"/>
                        </a:tabLst>
                      </a:pPr>
                      <a:r>
                        <a:rPr lang="zh-CN" altLang="en-US" sz="1400" dirty="0" smtClean="0"/>
                        <a:t>丙烯酸酯类</a:t>
                      </a:r>
                      <a:endParaRPr lang="en-US" altLang="zh-CN" sz="1400" dirty="0" smtClean="0"/>
                    </a:p>
                  </a:txBody>
                  <a:tcPr/>
                </a:tc>
              </a:tr>
              <a:tr h="315000">
                <a:tc vMerge="1">
                  <a:txBody>
                    <a:bodyPr/>
                    <a:lstStyle/>
                    <a:p>
                      <a:endParaRPr lang="zh-CN" altLang="en-US" dirty="0"/>
                    </a:p>
                  </a:txBody>
                  <a:tcPr/>
                </a:tc>
                <a:tc gridSpan="2">
                  <a:txBody>
                    <a:bodyPr/>
                    <a:lstStyle/>
                    <a:p>
                      <a:pPr marL="4763"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苯乙烯</a:t>
                      </a:r>
                      <a:r>
                        <a:rPr lang="en-US" altLang="zh-CN" sz="1400" dirty="0" smtClean="0"/>
                        <a:t>-</a:t>
                      </a:r>
                      <a:r>
                        <a:rPr lang="zh-CN" altLang="en-US" sz="1400" dirty="0" smtClean="0"/>
                        <a:t>丁二烯</a:t>
                      </a:r>
                      <a:r>
                        <a:rPr lang="en-US" altLang="zh-CN" sz="1400" dirty="0" smtClean="0"/>
                        <a:t>-</a:t>
                      </a:r>
                      <a:r>
                        <a:rPr lang="zh-CN" altLang="en-US" sz="1400" dirty="0" smtClean="0"/>
                        <a:t>苯乙烯嵌段共聚物 （</a:t>
                      </a:r>
                      <a:r>
                        <a:rPr lang="en-US" altLang="zh-CN" sz="1400" dirty="0" smtClean="0"/>
                        <a:t>SBS</a:t>
                      </a:r>
                      <a:r>
                        <a:rPr lang="zh-CN" altLang="en-US" sz="1400" dirty="0" smtClean="0"/>
                        <a:t>）橡胶类</a:t>
                      </a:r>
                      <a:endParaRPr lang="en-US" altLang="zh-CN" sz="1400" dirty="0" smtClean="0"/>
                    </a:p>
                  </a:txBody>
                  <a:tcPr/>
                </a:tc>
                <a:tc hMerge="1">
                  <a:txBody>
                    <a:bodyPr/>
                    <a:lstStyle/>
                    <a:p>
                      <a:endParaRPr lang="zh-CN" altLang="en-US"/>
                    </a:p>
                  </a:txBody>
                  <a:tcPr/>
                </a:tc>
              </a:tr>
              <a:tr h="315000">
                <a:tc vMerge="1">
                  <a:txBody>
                    <a:bodyPr/>
                    <a:lstStyle/>
                    <a:p>
                      <a:endParaRPr lang="zh-CN" altLang="en-US" dirty="0"/>
                    </a:p>
                  </a:txBody>
                  <a:tcPr/>
                </a:tc>
                <a:tc>
                  <a:txBody>
                    <a:bodyPr/>
                    <a:lstStyle/>
                    <a:p>
                      <a:pPr marL="0" lvl="1" indent="0" algn="ctr"/>
                      <a:r>
                        <a:rPr lang="zh-CN" altLang="en-US" sz="1400" dirty="0" smtClean="0"/>
                        <a:t>聚氨酯类</a:t>
                      </a:r>
                      <a:endParaRPr lang="en-US" altLang="zh-CN" sz="1400" dirty="0" smtClean="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其他</a:t>
                      </a:r>
                      <a:endParaRPr lang="en-US" altLang="zh-CN" sz="1400" dirty="0" smtClean="0"/>
                    </a:p>
                  </a:txBody>
                  <a:tcPr/>
                </a:tc>
              </a:tr>
              <a:tr h="315000">
                <a:tc rowSpan="4">
                  <a:txBody>
                    <a:bodyPr/>
                    <a:lstStyle/>
                    <a:p>
                      <a:pPr algn="ctr">
                        <a:lnSpc>
                          <a:spcPct val="150000"/>
                        </a:lnSpc>
                      </a:pPr>
                      <a:r>
                        <a:rPr lang="zh-CN" altLang="en-US" sz="1600" b="1" dirty="0" smtClean="0"/>
                        <a:t>水基型</a:t>
                      </a:r>
                      <a:endParaRPr lang="en-US" altLang="zh-CN" sz="1600" b="1" dirty="0" smtClean="0"/>
                    </a:p>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1100" kern="3000" spc="47" dirty="0" smtClean="0">
                          <a:solidFill>
                            <a:srgbClr val="4E5A62"/>
                          </a:solidFill>
                          <a:latin typeface="+mn-ea"/>
                          <a:ea typeface="+mn-ea"/>
                          <a:cs typeface="+mn-cs"/>
                        </a:rPr>
                        <a:t>以⽔为主体分散介质的胶粘剂</a:t>
                      </a:r>
                      <a:endParaRPr lang="zh-CN" altLang="en-US" sz="1100" kern="3000" spc="47" dirty="0">
                        <a:solidFill>
                          <a:srgbClr val="4E5A62"/>
                        </a:solidFill>
                        <a:latin typeface="+mn-ea"/>
                        <a:ea typeface="+mn-ea"/>
                        <a:cs typeface="+mn-cs"/>
                      </a:endParaRPr>
                    </a:p>
                  </a:txBody>
                  <a:tcPr anchor="ctr">
                    <a:solidFill>
                      <a:schemeClr val="bg1">
                        <a:lumMod val="9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聚乙酸乙烯酯类</a:t>
                      </a:r>
                      <a:endParaRPr lang="en-US" altLang="zh-CN" sz="1400" dirty="0" smtClean="0"/>
                    </a:p>
                  </a:txBody>
                  <a:tcPr>
                    <a:solidFill>
                      <a:schemeClr val="bg1">
                        <a:lumMod val="9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聚乙烯醇类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橡胶类</a:t>
                      </a:r>
                      <a:endParaRPr lang="en-US" altLang="zh-CN" sz="1400" dirty="0" smtClean="0"/>
                    </a:p>
                  </a:txBody>
                  <a:tcPr>
                    <a:solidFill>
                      <a:schemeClr val="bg1">
                        <a:lumMod val="9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聚氨酯类</a:t>
                      </a:r>
                      <a:endParaRPr lang="en-US" altLang="zh-CN" sz="1400" dirty="0" smtClean="0"/>
                    </a:p>
                  </a:txBody>
                  <a:tcPr>
                    <a:solidFill>
                      <a:schemeClr val="bg1">
                        <a:lumMod val="95000"/>
                      </a:schemeClr>
                    </a:solidFill>
                  </a:tcPr>
                </a:tc>
              </a:tr>
              <a:tr h="315000">
                <a:tc vMerge="1">
                  <a:txBody>
                    <a:bodyPr/>
                    <a:lstStyle/>
                    <a:p>
                      <a:endParaRPr lang="zh-CN" altLang="en-US" dirty="0"/>
                    </a:p>
                  </a:txBody>
                  <a:tcPr/>
                </a:tc>
                <a:tc gridSpan="2">
                  <a:txBody>
                    <a:bodyPr/>
                    <a:lstStyle/>
                    <a:p>
                      <a:pPr marL="0" lvl="1" indent="0" algn="ctr"/>
                      <a:r>
                        <a:rPr lang="zh-CN" altLang="en-US" sz="1400" dirty="0" smtClean="0"/>
                        <a:t>醋酸乙烯</a:t>
                      </a:r>
                      <a:r>
                        <a:rPr lang="en-US" altLang="zh-CN" sz="1400" dirty="0" smtClean="0"/>
                        <a:t>-</a:t>
                      </a:r>
                      <a:r>
                        <a:rPr lang="zh-CN" altLang="en-US" sz="1400" dirty="0" smtClean="0"/>
                        <a:t>乙烯共聚乳液（</a:t>
                      </a:r>
                      <a:r>
                        <a:rPr lang="en-US" altLang="zh-CN" sz="1400" dirty="0" smtClean="0"/>
                        <a:t>VAE</a:t>
                      </a:r>
                      <a:r>
                        <a:rPr lang="zh-CN" altLang="en-US" sz="1400" dirty="0" smtClean="0"/>
                        <a:t>）类</a:t>
                      </a:r>
                      <a:endParaRPr lang="en-US" altLang="zh-CN" sz="1400" dirty="0" smtClean="0"/>
                    </a:p>
                  </a:txBody>
                  <a:tcPr>
                    <a:solidFill>
                      <a:schemeClr val="bg1">
                        <a:lumMod val="95000"/>
                      </a:schemeClr>
                    </a:solidFill>
                  </a:tcPr>
                </a:tc>
                <a:tc hMerge="1">
                  <a:txBody>
                    <a:bodyPr/>
                    <a:lstStyle/>
                    <a:p>
                      <a:endParaRPr lang="zh-CN" altLang="en-US"/>
                    </a:p>
                  </a:txBody>
                  <a:tcPr/>
                </a:tc>
              </a:tr>
              <a:tr h="315000">
                <a:tc vMerge="1">
                  <a:txBody>
                    <a:bodyPr/>
                    <a:lstStyle/>
                    <a:p>
                      <a:endParaRPr lang="zh-CN" altLang="en-US" dirty="0"/>
                    </a:p>
                  </a:txBody>
                  <a:tcPr/>
                </a:tc>
                <a:tc>
                  <a:txBody>
                    <a:bodyPr/>
                    <a:lstStyle/>
                    <a:p>
                      <a:pPr marL="0" lvl="1" indent="0" algn="ctr"/>
                      <a:r>
                        <a:rPr lang="zh-CN" altLang="en-US" sz="1400" dirty="0" smtClean="0"/>
                        <a:t>丙烯酸酯类</a:t>
                      </a:r>
                      <a:endParaRPr lang="en-US" altLang="zh-CN" sz="1400" dirty="0" smtClean="0"/>
                    </a:p>
                  </a:txBody>
                  <a:tcPr>
                    <a:solidFill>
                      <a:schemeClr val="bg1">
                        <a:lumMod val="9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其他</a:t>
                      </a:r>
                    </a:p>
                  </a:txBody>
                  <a:tcPr>
                    <a:solidFill>
                      <a:schemeClr val="bg1">
                        <a:lumMod val="95000"/>
                      </a:schemeClr>
                    </a:solidFill>
                  </a:tcPr>
                </a:tc>
              </a:tr>
            </a:tbl>
          </a:graphicData>
        </a:graphic>
      </p:graphicFrame>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5122" y="648643"/>
            <a:ext cx="5043734" cy="54466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5" name="矩形 74"/>
          <p:cNvSpPr/>
          <p:nvPr/>
        </p:nvSpPr>
        <p:spPr>
          <a:xfrm>
            <a:off x="219454" y="1141108"/>
            <a:ext cx="10021378"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717550" lvl="0" indent="-717550" defTabSz="1371257">
              <a:lnSpc>
                <a:spcPct val="150000"/>
              </a:lnSpc>
            </a:pPr>
            <a:r>
              <a:rPr lang="zh-CN" altLang="en-US" b="1" kern="3000" spc="47" dirty="0" smtClean="0">
                <a:solidFill>
                  <a:srgbClr val="4E5A62"/>
                </a:solidFill>
                <a:latin typeface="+mn-ea"/>
              </a:rPr>
              <a:t>定义</a:t>
            </a:r>
            <a:r>
              <a:rPr lang="zh-TW" altLang="en-US" b="1" kern="3000" spc="47" dirty="0" smtClean="0">
                <a:solidFill>
                  <a:srgbClr val="4E5A62"/>
                </a:solidFill>
                <a:latin typeface="+mn-ea"/>
              </a:rPr>
              <a:t>：</a:t>
            </a:r>
            <a:r>
              <a:rPr lang="zh-CN" altLang="en-US" sz="1600" kern="3000" spc="47" dirty="0">
                <a:latin typeface="微软雅黑"/>
              </a:rPr>
              <a:t>通过物理或化学作⽤将其他材料粘在⼀起的材料。</a:t>
            </a:r>
          </a:p>
        </p:txBody>
      </p:sp>
      <p:sp>
        <p:nvSpPr>
          <p:cNvPr id="77" name="文字方塊 76"/>
          <p:cNvSpPr txBox="1"/>
          <p:nvPr/>
        </p:nvSpPr>
        <p:spPr>
          <a:xfrm>
            <a:off x="7899972" y="6121755"/>
            <a:ext cx="3354047" cy="400764"/>
          </a:xfrm>
          <a:prstGeom prst="roundRect">
            <a:avLst>
              <a:gd name="adj" fmla="val 27781"/>
            </a:avLst>
          </a:prstGeom>
          <a:solidFill>
            <a:schemeClr val="bg1">
              <a:lumMod val="95000"/>
            </a:schemeClr>
          </a:solidFill>
          <a:ln w="19050">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zh-CN" altLang="en-US" sz="1600" dirty="0"/>
              <a:t>胶粘剂</a:t>
            </a:r>
            <a:r>
              <a:rPr lang="en-US" altLang="zh-CN" sz="1600" dirty="0" smtClean="0"/>
              <a:t>VOC</a:t>
            </a:r>
            <a:r>
              <a:rPr lang="zh-CN" altLang="en-US" sz="1600" dirty="0" smtClean="0"/>
              <a:t>限量值如上图所示</a:t>
            </a:r>
            <a:endParaRPr lang="zh-CN" altLang="en-US" sz="1600" dirty="0"/>
          </a:p>
        </p:txBody>
      </p:sp>
      <p:sp>
        <p:nvSpPr>
          <p:cNvPr id="10" name="文字方塊 9"/>
          <p:cNvSpPr txBox="1"/>
          <p:nvPr/>
        </p:nvSpPr>
        <p:spPr>
          <a:xfrm>
            <a:off x="315431" y="6117594"/>
            <a:ext cx="10802679" cy="276999"/>
          </a:xfrm>
          <a:prstGeom prst="rect">
            <a:avLst/>
          </a:prstGeom>
          <a:noFill/>
        </p:spPr>
        <p:txBody>
          <a:bodyPr wrap="square" rtlCol="0">
            <a:spAutoFit/>
          </a:bodyPr>
          <a:lstStyle/>
          <a:p>
            <a:r>
              <a:rPr lang="zh-CN" altLang="en-US" sz="1200" dirty="0" smtClean="0"/>
              <a:t>参考资料：</a:t>
            </a:r>
            <a:r>
              <a:rPr lang="en-US" altLang="zh-CN" sz="1200" dirty="0"/>
              <a:t>GB 33372-2020</a:t>
            </a:r>
            <a:r>
              <a:rPr lang="zh-CN" altLang="en-US" sz="1200" dirty="0"/>
              <a:t>：胶粘剂挥发性有机化合物限量 </a:t>
            </a:r>
            <a:endParaRPr lang="en-US" altLang="zh-CN" sz="1200" dirty="0" smtClean="0"/>
          </a:p>
        </p:txBody>
      </p:sp>
    </p:spTree>
    <p:extLst>
      <p:ext uri="{BB962C8B-B14F-4D97-AF65-F5344CB8AC3E}">
        <p14:creationId xmlns:p14="http://schemas.microsoft.com/office/powerpoint/2010/main" val="3278323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4.3 </a:t>
            </a:r>
            <a:r>
              <a:rPr lang="zh-CN" altLang="en-US" sz="2800" b="1" dirty="0" smtClean="0">
                <a:solidFill>
                  <a:srgbClr val="4E5A62"/>
                </a:solidFill>
              </a:rPr>
              <a:t>涂料</a:t>
            </a:r>
            <a:r>
              <a:rPr lang="en-US" altLang="zh-CN" sz="2800" b="1" dirty="0" smtClean="0">
                <a:solidFill>
                  <a:srgbClr val="4E5A62"/>
                </a:solidFill>
              </a:rPr>
              <a:t>VOC</a:t>
            </a:r>
            <a:r>
              <a:rPr lang="zh-CN" altLang="en-US" sz="2800" b="1" dirty="0" smtClean="0">
                <a:solidFill>
                  <a:srgbClr val="4E5A62"/>
                </a:solidFill>
              </a:rPr>
              <a:t>含量限值要求</a:t>
            </a:r>
            <a:endParaRPr lang="zh-CN" altLang="en-US" sz="2800" b="1" dirty="0">
              <a:solidFill>
                <a:srgbClr val="4E5A62"/>
              </a:solidFill>
            </a:endParaRPr>
          </a:p>
        </p:txBody>
      </p:sp>
      <p:sp>
        <p:nvSpPr>
          <p:cNvPr id="9" name="灯片编号占位符 8"/>
          <p:cNvSpPr>
            <a:spLocks noGrp="1"/>
          </p:cNvSpPr>
          <p:nvPr>
            <p:ph type="sldNum" sz="quarter" idx="11"/>
          </p:nvPr>
        </p:nvSpPr>
        <p:spPr/>
        <p:txBody>
          <a:bodyPr/>
          <a:lstStyle/>
          <a:p>
            <a:fld id="{2F864A25-9965-4F61-8E8F-250006C6D194}" type="slidenum">
              <a:rPr lang="zh-CN" altLang="en-US" smtClean="0"/>
              <a:pPr/>
              <a:t>9</a:t>
            </a:fld>
            <a:endParaRPr lang="zh-CN" altLang="en-US" dirty="0"/>
          </a:p>
        </p:txBody>
      </p:sp>
      <p:sp>
        <p:nvSpPr>
          <p:cNvPr id="15" name="矩形 14"/>
          <p:cNvSpPr/>
          <p:nvPr/>
        </p:nvSpPr>
        <p:spPr>
          <a:xfrm>
            <a:off x="1018310" y="2560246"/>
            <a:ext cx="5320145"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371257">
              <a:lnSpc>
                <a:spcPct val="150000"/>
              </a:lnSpc>
            </a:pPr>
            <a:r>
              <a:rPr lang="zh-CN" altLang="en-US" b="1" kern="3000" spc="47" dirty="0">
                <a:latin typeface="+mn-ea"/>
              </a:rPr>
              <a:t>分</a:t>
            </a:r>
            <a:r>
              <a:rPr lang="zh-CN" altLang="en-US" b="1" kern="3000" spc="47" dirty="0" smtClean="0">
                <a:latin typeface="+mn-ea"/>
              </a:rPr>
              <a:t>类：</a:t>
            </a:r>
            <a:r>
              <a:rPr lang="en-US" altLang="zh-CN" sz="1600" kern="3000" spc="47" dirty="0" smtClean="0">
                <a:latin typeface="+mn-ea"/>
              </a:rPr>
              <a:t>1</a:t>
            </a:r>
            <a:r>
              <a:rPr lang="zh-CN" altLang="en-US" sz="1600" kern="3000" spc="47" dirty="0" smtClean="0">
                <a:latin typeface="+mn-ea"/>
              </a:rPr>
              <a:t>、区分用途：电子电器涂料</a:t>
            </a:r>
            <a:r>
              <a:rPr lang="en-US" altLang="zh-CN" sz="1600" kern="3000" spc="47" dirty="0" smtClean="0">
                <a:latin typeface="+mn-ea"/>
              </a:rPr>
              <a:t>&amp;</a:t>
            </a:r>
            <a:r>
              <a:rPr lang="zh-CN" altLang="en-US" sz="1600" kern="3000" spc="47" dirty="0" smtClean="0">
                <a:latin typeface="+mn-ea"/>
              </a:rPr>
              <a:t>包装涂料；</a:t>
            </a:r>
            <a:endParaRPr lang="en-US" altLang="zh-CN" sz="1600" kern="3000" spc="47" dirty="0" smtClean="0">
              <a:latin typeface="+mn-ea"/>
            </a:endParaRPr>
          </a:p>
          <a:p>
            <a:pPr marL="717550">
              <a:lnSpc>
                <a:spcPct val="150000"/>
              </a:lnSpc>
            </a:pPr>
            <a:r>
              <a:rPr lang="en-US" altLang="zh-CN" sz="1600" kern="3000" spc="47" dirty="0" smtClean="0">
                <a:latin typeface="+mn-ea"/>
              </a:rPr>
              <a:t>2</a:t>
            </a:r>
            <a:r>
              <a:rPr lang="zh-CN" altLang="en-US" sz="1600" kern="3000" spc="47" dirty="0" smtClean="0">
                <a:latin typeface="+mn-ea"/>
              </a:rPr>
              <a:t>、区分类型：</a:t>
            </a:r>
            <a:r>
              <a:rPr lang="zh-CN" altLang="en-US" sz="1600" dirty="0"/>
              <a:t>水</a:t>
            </a:r>
            <a:r>
              <a:rPr lang="zh-CN" altLang="en-US" sz="1600" dirty="0" smtClean="0"/>
              <a:t>性</a:t>
            </a:r>
            <a:r>
              <a:rPr lang="zh-CN" altLang="en-US" sz="1600" dirty="0"/>
              <a:t>、</a:t>
            </a:r>
            <a:r>
              <a:rPr lang="zh-CN" altLang="en-US" sz="1600" dirty="0" smtClean="0"/>
              <a:t>溶</a:t>
            </a:r>
            <a:r>
              <a:rPr lang="zh-CN" altLang="en-US" sz="1600" dirty="0"/>
              <a:t>剂</a:t>
            </a:r>
            <a:r>
              <a:rPr lang="zh-CN" altLang="en-US" sz="1600" dirty="0" smtClean="0"/>
              <a:t>型、辐</a:t>
            </a:r>
            <a:r>
              <a:rPr lang="zh-CN" altLang="en-US" sz="1600" dirty="0"/>
              <a:t>射固</a:t>
            </a:r>
            <a:r>
              <a:rPr lang="zh-CN" altLang="en-US" sz="1600" dirty="0" smtClean="0"/>
              <a:t>化、粉</a:t>
            </a:r>
            <a:r>
              <a:rPr lang="zh-CN" altLang="en-US" sz="1600" dirty="0"/>
              <a:t>末涂</a:t>
            </a:r>
            <a:r>
              <a:rPr lang="zh-CN" altLang="en-US" sz="1600" dirty="0" smtClean="0"/>
              <a:t>料、包</a:t>
            </a:r>
            <a:r>
              <a:rPr lang="zh-CN" altLang="en-US" sz="1600" dirty="0"/>
              <a:t>装涂</a:t>
            </a:r>
            <a:r>
              <a:rPr lang="zh-CN" altLang="en-US" sz="1600" dirty="0" smtClean="0"/>
              <a:t>料；</a:t>
            </a:r>
            <a:endParaRPr lang="en-US" altLang="zh-CN" sz="1600" kern="3000" spc="47" dirty="0" smtClean="0">
              <a:latin typeface="+mn-ea"/>
            </a:endParaRPr>
          </a:p>
          <a:p>
            <a:pPr marL="720725" defTabSz="1371257">
              <a:lnSpc>
                <a:spcPct val="150000"/>
              </a:lnSpc>
            </a:pPr>
            <a:r>
              <a:rPr lang="en-US" altLang="zh-CN" sz="1600" kern="3000" spc="47" dirty="0" smtClean="0">
                <a:latin typeface="+mn-ea"/>
              </a:rPr>
              <a:t>3</a:t>
            </a:r>
            <a:r>
              <a:rPr lang="zh-CN" altLang="en-US" sz="1600" kern="3000" spc="47" dirty="0" smtClean="0">
                <a:latin typeface="+mn-ea"/>
              </a:rPr>
              <a:t>、区分使用方法：底漆、色漆、清漆、喷涂、片材、卷材、其他。</a:t>
            </a:r>
            <a:endParaRPr lang="en-US" altLang="zh-CN" sz="1600" kern="3000" spc="47" dirty="0">
              <a:latin typeface="+mn-ea"/>
            </a:endParaRPr>
          </a:p>
        </p:txBody>
      </p:sp>
      <p:sp>
        <p:nvSpPr>
          <p:cNvPr id="16" name="矩形 15"/>
          <p:cNvSpPr/>
          <p:nvPr/>
        </p:nvSpPr>
        <p:spPr>
          <a:xfrm>
            <a:off x="1018310" y="1141108"/>
            <a:ext cx="5320145"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717550" lvl="0" indent="-717550" defTabSz="1371257">
              <a:lnSpc>
                <a:spcPct val="150000"/>
              </a:lnSpc>
            </a:pPr>
            <a:r>
              <a:rPr lang="zh-CN" altLang="en-US" b="1" kern="3000" spc="47" dirty="0" smtClean="0">
                <a:latin typeface="+mn-ea"/>
              </a:rPr>
              <a:t>定义</a:t>
            </a:r>
            <a:r>
              <a:rPr lang="zh-TW" altLang="en-US" b="1" kern="3000" spc="47" dirty="0" smtClean="0">
                <a:latin typeface="+mn-ea"/>
              </a:rPr>
              <a:t>：</a:t>
            </a:r>
            <a:r>
              <a:rPr lang="zh-CN" altLang="en-US" sz="1600" kern="3000" spc="47" dirty="0">
                <a:latin typeface="微软雅黑"/>
              </a:rPr>
              <a:t>⼀种液态、膏状或粉末状产品，当将其涂抹在表⾯上时，会形成⼀层具有保</a:t>
            </a:r>
            <a:r>
              <a:rPr lang="zh-CN" altLang="en-US" sz="1600" kern="3000" spc="47" dirty="0" smtClean="0">
                <a:latin typeface="微软雅黑"/>
              </a:rPr>
              <a:t>护性</a:t>
            </a:r>
            <a:r>
              <a:rPr lang="zh-CN" altLang="en-US" sz="1600" kern="3000" spc="47" dirty="0">
                <a:latin typeface="微软雅黑"/>
              </a:rPr>
              <a:t>、装饰性和</a:t>
            </a:r>
            <a:r>
              <a:rPr lang="en-US" altLang="zh-CN" sz="1600" kern="3000" spc="47" dirty="0">
                <a:latin typeface="微软雅黑"/>
              </a:rPr>
              <a:t>/</a:t>
            </a:r>
            <a:r>
              <a:rPr lang="zh-CN" altLang="en-US" sz="1600" kern="3000" spc="47" dirty="0">
                <a:latin typeface="微软雅黑"/>
              </a:rPr>
              <a:t>或特定性能的涂</a:t>
            </a:r>
            <a:r>
              <a:rPr lang="zh-CN" altLang="en-US" sz="1600" kern="3000" spc="47" dirty="0" smtClean="0">
                <a:latin typeface="微软雅黑"/>
              </a:rPr>
              <a:t>层。</a:t>
            </a:r>
            <a:endParaRPr lang="zh-CN" altLang="en-US" sz="1600" kern="3000" spc="47" dirty="0">
              <a:latin typeface="微软雅黑"/>
            </a:endParaRPr>
          </a:p>
        </p:txBody>
      </p:sp>
      <p:pic>
        <p:nvPicPr>
          <p:cNvPr id="1126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761" y="1030023"/>
            <a:ext cx="5207000" cy="4787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 name="文字方塊 18"/>
          <p:cNvSpPr txBox="1"/>
          <p:nvPr/>
        </p:nvSpPr>
        <p:spPr>
          <a:xfrm>
            <a:off x="1194955" y="4961383"/>
            <a:ext cx="2732809" cy="824270"/>
          </a:xfrm>
          <a:prstGeom prst="roundRect">
            <a:avLst>
              <a:gd name="adj" fmla="val 27781"/>
            </a:avLst>
          </a:prstGeom>
          <a:solidFill>
            <a:schemeClr val="bg1">
              <a:lumMod val="95000"/>
            </a:schemeClr>
          </a:solidFill>
          <a:ln w="19050">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zh-CN" altLang="en-US" sz="2000" dirty="0" smtClean="0"/>
              <a:t>工业涂料</a:t>
            </a:r>
            <a:r>
              <a:rPr lang="en-US" altLang="zh-CN" sz="2000" dirty="0" smtClean="0"/>
              <a:t>VOC</a:t>
            </a:r>
            <a:r>
              <a:rPr lang="zh-CN" altLang="en-US" sz="2000" dirty="0" smtClean="0"/>
              <a:t>限量值如右图所示</a:t>
            </a:r>
            <a:endParaRPr lang="zh-CN" altLang="en-US" sz="2000" dirty="0"/>
          </a:p>
        </p:txBody>
      </p:sp>
      <p:sp>
        <p:nvSpPr>
          <p:cNvPr id="3" name="向右箭號 2"/>
          <p:cNvSpPr/>
          <p:nvPr/>
        </p:nvSpPr>
        <p:spPr>
          <a:xfrm>
            <a:off x="4520045" y="5046697"/>
            <a:ext cx="1111827" cy="653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字方塊 9"/>
          <p:cNvSpPr txBox="1"/>
          <p:nvPr/>
        </p:nvSpPr>
        <p:spPr>
          <a:xfrm>
            <a:off x="315431" y="6117594"/>
            <a:ext cx="10802679" cy="276999"/>
          </a:xfrm>
          <a:prstGeom prst="rect">
            <a:avLst/>
          </a:prstGeom>
          <a:noFill/>
        </p:spPr>
        <p:txBody>
          <a:bodyPr wrap="square" rtlCol="0">
            <a:spAutoFit/>
          </a:bodyPr>
          <a:lstStyle/>
          <a:p>
            <a:r>
              <a:rPr lang="zh-CN" altLang="en-US" sz="1200" dirty="0" smtClean="0"/>
              <a:t>参考资料：</a:t>
            </a:r>
            <a:r>
              <a:rPr lang="en-US" altLang="zh-CN" sz="1200" dirty="0"/>
              <a:t>GB 30981-2020</a:t>
            </a:r>
            <a:r>
              <a:rPr lang="zh-CN" altLang="en-US" sz="1200" dirty="0"/>
              <a:t>：工业防护涂料中有害物质限量</a:t>
            </a:r>
            <a:endParaRPr lang="en-US" altLang="zh-CN" sz="1200" dirty="0" smtClean="0"/>
          </a:p>
        </p:txBody>
      </p:sp>
    </p:spTree>
    <p:extLst>
      <p:ext uri="{BB962C8B-B14F-4D97-AF65-F5344CB8AC3E}">
        <p14:creationId xmlns:p14="http://schemas.microsoft.com/office/powerpoint/2010/main" val="34136118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567559" y="231228"/>
            <a:ext cx="11240202" cy="523220"/>
          </a:xfrm>
          <a:prstGeom prst="rect">
            <a:avLst/>
          </a:prstGeom>
          <a:noFill/>
        </p:spPr>
        <p:txBody>
          <a:bodyPr wrap="square" rtlCol="0">
            <a:spAutoFit/>
          </a:bodyPr>
          <a:lstStyle/>
          <a:p>
            <a:r>
              <a:rPr lang="en-US" altLang="zh-TW" sz="2800" b="1" dirty="0" smtClean="0">
                <a:solidFill>
                  <a:srgbClr val="4E5A62"/>
                </a:solidFill>
              </a:rPr>
              <a:t>4.4 </a:t>
            </a:r>
            <a:r>
              <a:rPr lang="zh-CN" altLang="en-US" sz="2800" b="1" dirty="0" smtClean="0">
                <a:solidFill>
                  <a:srgbClr val="4E5A62"/>
                </a:solidFill>
              </a:rPr>
              <a:t>油墨</a:t>
            </a:r>
            <a:r>
              <a:rPr lang="en-US" altLang="zh-CN" sz="2800" b="1" dirty="0">
                <a:solidFill>
                  <a:srgbClr val="4E5A62"/>
                </a:solidFill>
              </a:rPr>
              <a:t>VOC</a:t>
            </a:r>
            <a:r>
              <a:rPr lang="zh-CN" altLang="en-US" sz="2800" b="1" dirty="0">
                <a:solidFill>
                  <a:srgbClr val="4E5A62"/>
                </a:solidFill>
              </a:rPr>
              <a:t>含量限值</a:t>
            </a:r>
            <a:r>
              <a:rPr lang="zh-CN" altLang="en-US" sz="2800" b="1" dirty="0" smtClean="0">
                <a:solidFill>
                  <a:srgbClr val="4E5A62"/>
                </a:solidFill>
              </a:rPr>
              <a:t>要求</a:t>
            </a:r>
            <a:endParaRPr lang="zh-CN" altLang="en-US" sz="2800" b="1" dirty="0">
              <a:solidFill>
                <a:srgbClr val="4E5A62"/>
              </a:solidFill>
            </a:endParaRPr>
          </a:p>
        </p:txBody>
      </p:sp>
      <p:sp>
        <p:nvSpPr>
          <p:cNvPr id="9" name="灯片编号占位符 8"/>
          <p:cNvSpPr>
            <a:spLocks noGrp="1"/>
          </p:cNvSpPr>
          <p:nvPr>
            <p:ph type="sldNum" sz="quarter" idx="11"/>
          </p:nvPr>
        </p:nvSpPr>
        <p:spPr/>
        <p:txBody>
          <a:bodyPr/>
          <a:lstStyle/>
          <a:p>
            <a:fld id="{2F864A25-9965-4F61-8E8F-250006C6D194}" type="slidenum">
              <a:rPr lang="zh-CN" altLang="en-US" smtClean="0"/>
              <a:pPr/>
              <a:t>10</a:t>
            </a:fld>
            <a:endParaRPr lang="zh-CN" altLang="en-US"/>
          </a:p>
        </p:txBody>
      </p:sp>
      <p:pic>
        <p:nvPicPr>
          <p:cNvPr id="921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1711" y="754448"/>
            <a:ext cx="5226050" cy="548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文字方塊 15"/>
          <p:cNvSpPr txBox="1"/>
          <p:nvPr/>
        </p:nvSpPr>
        <p:spPr>
          <a:xfrm>
            <a:off x="1194955" y="5281358"/>
            <a:ext cx="2732809" cy="837962"/>
          </a:xfrm>
          <a:prstGeom prst="roundRect">
            <a:avLst>
              <a:gd name="adj" fmla="val 27781"/>
            </a:avLst>
          </a:prstGeom>
          <a:solidFill>
            <a:schemeClr val="bg1">
              <a:lumMod val="95000"/>
            </a:schemeClr>
          </a:solidFill>
          <a:ln w="19050">
            <a:solidFill>
              <a:schemeClr val="bg1">
                <a:lumMod val="50000"/>
              </a:schemeClr>
            </a:solidFill>
            <a:prstDash val="dash"/>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zh-CN" altLang="en-US" sz="2000" dirty="0" smtClean="0"/>
              <a:t>油墨</a:t>
            </a:r>
            <a:r>
              <a:rPr lang="en-US" altLang="zh-CN" sz="2000" dirty="0" smtClean="0"/>
              <a:t>VOC</a:t>
            </a:r>
            <a:r>
              <a:rPr lang="zh-CN" altLang="en-US" sz="2000" dirty="0" smtClean="0"/>
              <a:t>限量值如右图所示</a:t>
            </a:r>
            <a:endParaRPr lang="zh-CN" altLang="en-US" sz="2000" dirty="0"/>
          </a:p>
        </p:txBody>
      </p:sp>
      <p:sp>
        <p:nvSpPr>
          <p:cNvPr id="17" name="向右箭號 16"/>
          <p:cNvSpPr/>
          <p:nvPr/>
        </p:nvSpPr>
        <p:spPr>
          <a:xfrm>
            <a:off x="4520045" y="5373518"/>
            <a:ext cx="1111827" cy="6536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16929" y="1141113"/>
            <a:ext cx="5471263" cy="83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717550" lvl="0" indent="-717550" defTabSz="1371257">
              <a:lnSpc>
                <a:spcPct val="150000"/>
              </a:lnSpc>
            </a:pPr>
            <a:r>
              <a:rPr lang="zh-CN" altLang="en-US" b="1" kern="3000" spc="47" dirty="0" smtClean="0">
                <a:solidFill>
                  <a:srgbClr val="4E5A62"/>
                </a:solidFill>
                <a:latin typeface="+mn-ea"/>
              </a:rPr>
              <a:t>定义</a:t>
            </a:r>
            <a:r>
              <a:rPr lang="zh-TW" altLang="en-US" b="1" kern="3000" spc="47" dirty="0" smtClean="0">
                <a:solidFill>
                  <a:srgbClr val="4E5A62"/>
                </a:solidFill>
                <a:latin typeface="+mn-ea"/>
              </a:rPr>
              <a:t>：</a:t>
            </a:r>
            <a:r>
              <a:rPr lang="zh-CN" altLang="en-US" sz="1600" kern="3000" spc="47" dirty="0" smtClean="0">
                <a:latin typeface="微软雅黑"/>
              </a:rPr>
              <a:t>在</a:t>
            </a:r>
            <a:r>
              <a:rPr lang="zh-CN" altLang="en-US" sz="1600" kern="3000" spc="47" dirty="0">
                <a:latin typeface="微软雅黑"/>
              </a:rPr>
              <a:t>生</a:t>
            </a:r>
            <a:r>
              <a:rPr lang="zh-CN" altLang="en-US" sz="1600" kern="3000" spc="47" dirty="0" smtClean="0">
                <a:latin typeface="微软雅黑"/>
              </a:rPr>
              <a:t>产</a:t>
            </a:r>
            <a:r>
              <a:rPr lang="zh-CN" altLang="en-US" sz="1600" kern="3000" spc="47" dirty="0">
                <a:latin typeface="微软雅黑"/>
              </a:rPr>
              <a:t>中，通过印</a:t>
            </a:r>
            <a:r>
              <a:rPr lang="zh-CN" altLang="en-US" sz="1600" kern="3000" spc="47" dirty="0" smtClean="0">
                <a:latin typeface="微软雅黑"/>
              </a:rPr>
              <a:t>刷方式</a:t>
            </a:r>
            <a:r>
              <a:rPr lang="zh-CN" altLang="en-US" sz="1600" kern="3000" spc="47" dirty="0">
                <a:latin typeface="微软雅黑"/>
              </a:rPr>
              <a:t>转移图像、字符或功能性</a:t>
            </a:r>
            <a:r>
              <a:rPr lang="zh-CN" altLang="en-US" sz="1600" kern="3000" spc="47" dirty="0" smtClean="0">
                <a:latin typeface="微软雅黑"/>
              </a:rPr>
              <a:t>碎</a:t>
            </a:r>
            <a:r>
              <a:rPr lang="zh-CN" altLang="en-US" sz="1600" kern="3000" spc="47" dirty="0">
                <a:latin typeface="微软雅黑"/>
              </a:rPr>
              <a:t>片</a:t>
            </a:r>
            <a:r>
              <a:rPr lang="zh-CN" altLang="en-US" sz="1600" kern="3000" spc="47" dirty="0" smtClean="0">
                <a:latin typeface="微软雅黑"/>
              </a:rPr>
              <a:t>的</a:t>
            </a:r>
            <a:r>
              <a:rPr lang="zh-CN" altLang="en-US" sz="1600" kern="3000" spc="47" dirty="0">
                <a:latin typeface="微软雅黑"/>
              </a:rPr>
              <a:t>任何⼯序均</a:t>
            </a:r>
            <a:r>
              <a:rPr lang="zh-CN" altLang="en-US" sz="1600" kern="3000" spc="47" dirty="0" smtClean="0">
                <a:latin typeface="微软雅黑"/>
              </a:rPr>
              <a:t>使用油</a:t>
            </a:r>
            <a:r>
              <a:rPr lang="zh-CN" altLang="en-US" sz="1600" kern="3000" spc="47" dirty="0">
                <a:latin typeface="微软雅黑"/>
              </a:rPr>
              <a:t>墨作为转移介质。</a:t>
            </a:r>
          </a:p>
        </p:txBody>
      </p:sp>
      <p:sp>
        <p:nvSpPr>
          <p:cNvPr id="19" name="矩形 18"/>
          <p:cNvSpPr/>
          <p:nvPr/>
        </p:nvSpPr>
        <p:spPr>
          <a:xfrm>
            <a:off x="1025942" y="2144014"/>
            <a:ext cx="5077211"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717550" indent="-717550" defTabSz="1371257">
              <a:lnSpc>
                <a:spcPct val="150000"/>
              </a:lnSpc>
            </a:pPr>
            <a:r>
              <a:rPr lang="zh-CN" altLang="en-US" b="1" kern="3000" spc="47" dirty="0">
                <a:solidFill>
                  <a:srgbClr val="4E5A62"/>
                </a:solidFill>
                <a:latin typeface="+mn-ea"/>
              </a:rPr>
              <a:t>分</a:t>
            </a:r>
            <a:r>
              <a:rPr lang="zh-CN" altLang="en-US" b="1" kern="3000" spc="47" dirty="0" smtClean="0">
                <a:solidFill>
                  <a:srgbClr val="4E5A62"/>
                </a:solidFill>
                <a:latin typeface="+mn-ea"/>
              </a:rPr>
              <a:t>类：</a:t>
            </a:r>
            <a:r>
              <a:rPr lang="en-US" altLang="zh-CN" sz="1600" kern="3000" spc="47" dirty="0">
                <a:latin typeface="+mn-ea"/>
              </a:rPr>
              <a:t>1</a:t>
            </a:r>
            <a:r>
              <a:rPr lang="zh-CN" altLang="en-US" sz="1600" kern="3000" spc="47" dirty="0" smtClean="0">
                <a:latin typeface="+mn-ea"/>
              </a:rPr>
              <a:t>、成分类型：</a:t>
            </a:r>
            <a:r>
              <a:rPr lang="zh-CN" altLang="en-US" sz="1600" dirty="0"/>
              <a:t>溶</a:t>
            </a:r>
            <a:r>
              <a:rPr lang="zh-CN" altLang="en-US" sz="1600" dirty="0" smtClean="0"/>
              <a:t>剂、水性、胶印（</a:t>
            </a:r>
            <a:r>
              <a:rPr lang="en-US" altLang="zh-CN" sz="1600" dirty="0" smtClean="0"/>
              <a:t> </a:t>
            </a:r>
            <a:r>
              <a:rPr lang="zh-CN" altLang="en-US" sz="1600" dirty="0" smtClean="0"/>
              <a:t>据</a:t>
            </a:r>
            <a:r>
              <a:rPr lang="zh-CN" altLang="en-US" sz="1600" dirty="0"/>
              <a:t>进</a:t>
            </a:r>
            <a:r>
              <a:rPr lang="zh-CN" altLang="en-US" sz="1600" dirty="0" smtClean="0"/>
              <a:t>纸</a:t>
            </a:r>
            <a:r>
              <a:rPr lang="en-US" altLang="zh-CN" sz="1600" dirty="0" smtClean="0"/>
              <a:t>&amp;</a:t>
            </a:r>
            <a:r>
              <a:rPr lang="zh-CN" altLang="en-US" sz="1600" dirty="0" smtClean="0"/>
              <a:t>⼲</a:t>
            </a:r>
            <a:r>
              <a:rPr lang="zh-CN" altLang="en-US" sz="1600" dirty="0"/>
              <a:t>燥⽅</a:t>
            </a:r>
            <a:r>
              <a:rPr lang="zh-CN" altLang="en-US" sz="1600" dirty="0" smtClean="0"/>
              <a:t>式进</a:t>
            </a:r>
            <a:r>
              <a:rPr lang="zh-CN" altLang="en-US" sz="1600" dirty="0"/>
              <a:t>⼀</a:t>
            </a:r>
            <a:r>
              <a:rPr lang="zh-CN" altLang="en-US" sz="1600" dirty="0" smtClean="0"/>
              <a:t>步区分）、能</a:t>
            </a:r>
            <a:r>
              <a:rPr lang="zh-CN" altLang="en-US" sz="1600" dirty="0"/>
              <a:t>量固</a:t>
            </a:r>
            <a:r>
              <a:rPr lang="zh-CN" altLang="en-US" sz="1600" dirty="0" smtClean="0"/>
              <a:t>化、雕</a:t>
            </a:r>
            <a:r>
              <a:rPr lang="zh-CN" altLang="en-US" sz="1600" dirty="0"/>
              <a:t>刻凹印油</a:t>
            </a:r>
            <a:r>
              <a:rPr lang="zh-CN" altLang="en-US" sz="1600" dirty="0" smtClean="0"/>
              <a:t>墨</a:t>
            </a:r>
            <a:endParaRPr lang="en-US" altLang="zh-CN" sz="1600" dirty="0" smtClean="0"/>
          </a:p>
          <a:p>
            <a:pPr marL="717550" defTabSz="1371257">
              <a:lnSpc>
                <a:spcPct val="150000"/>
              </a:lnSpc>
            </a:pPr>
            <a:r>
              <a:rPr lang="en-US" altLang="zh-CN" sz="1600" kern="3000" spc="47" dirty="0" smtClean="0">
                <a:latin typeface="+mn-ea"/>
              </a:rPr>
              <a:t>2</a:t>
            </a:r>
            <a:r>
              <a:rPr lang="zh-CN" altLang="en-US" sz="1600" kern="3000" spc="47" dirty="0" smtClean="0">
                <a:latin typeface="+mn-ea"/>
              </a:rPr>
              <a:t>、按</a:t>
            </a:r>
            <a:r>
              <a:rPr lang="zh-CN" altLang="en-US" sz="1600" dirty="0" smtClean="0"/>
              <a:t>印刷方式</a:t>
            </a:r>
            <a:r>
              <a:rPr lang="en-US" altLang="zh-CN" sz="1600" dirty="0" smtClean="0"/>
              <a:t>or</a:t>
            </a:r>
            <a:r>
              <a:rPr lang="zh-CN" altLang="en-US" sz="1600" dirty="0" smtClean="0"/>
              <a:t>进纸</a:t>
            </a:r>
            <a:r>
              <a:rPr lang="en-US" altLang="zh-CN" sz="1600" dirty="0" smtClean="0"/>
              <a:t>&amp;</a:t>
            </a:r>
            <a:r>
              <a:rPr lang="zh-CN" altLang="en-US" sz="1600" dirty="0" smtClean="0"/>
              <a:t>干燥⽅式（</a:t>
            </a:r>
            <a:r>
              <a:rPr lang="zh-CN" altLang="en-US" sz="1600" dirty="0"/>
              <a:t>胶印</a:t>
            </a:r>
            <a:r>
              <a:rPr lang="zh-CN" altLang="en-US" sz="1600" dirty="0" smtClean="0"/>
              <a:t>）区分：</a:t>
            </a:r>
            <a:endParaRPr lang="en-US" altLang="zh-CN" sz="1600" dirty="0" smtClean="0"/>
          </a:p>
          <a:p>
            <a:pPr marL="1003300" indent="-285750" defTabSz="1371257">
              <a:lnSpc>
                <a:spcPct val="150000"/>
              </a:lnSpc>
              <a:buFont typeface="Wingdings" panose="05000000000000000000" pitchFamily="2" charset="2"/>
              <a:buChar char="u"/>
            </a:pPr>
            <a:r>
              <a:rPr lang="zh-CN" altLang="en-US" sz="1600" dirty="0" smtClean="0"/>
              <a:t>印刷方式：凹</a:t>
            </a:r>
            <a:r>
              <a:rPr lang="zh-CN" altLang="en-US" sz="1600" dirty="0"/>
              <a:t>印、柔印、喷墨印刷</a:t>
            </a:r>
            <a:r>
              <a:rPr lang="zh-CN" altLang="en-US" sz="1600" dirty="0" smtClean="0"/>
              <a:t>、网印</a:t>
            </a:r>
            <a:endParaRPr lang="en-US" altLang="zh-CN" sz="1600" dirty="0" smtClean="0"/>
          </a:p>
          <a:p>
            <a:pPr marL="1003300" indent="-285750" defTabSz="1371257">
              <a:lnSpc>
                <a:spcPct val="150000"/>
              </a:lnSpc>
              <a:buFont typeface="Wingdings" panose="05000000000000000000" pitchFamily="2" charset="2"/>
              <a:buChar char="u"/>
            </a:pPr>
            <a:r>
              <a:rPr lang="zh-CN" altLang="en-US" sz="1600" dirty="0"/>
              <a:t>进纸</a:t>
            </a:r>
            <a:r>
              <a:rPr lang="en-US" altLang="zh-CN" sz="1600" dirty="0"/>
              <a:t>&amp;</a:t>
            </a:r>
            <a:r>
              <a:rPr lang="zh-CN" altLang="en-US" sz="1600" dirty="0"/>
              <a:t>干燥⽅</a:t>
            </a:r>
            <a:r>
              <a:rPr lang="zh-CN" altLang="en-US" sz="1600" dirty="0" smtClean="0"/>
              <a:t>式：单</a:t>
            </a:r>
            <a:r>
              <a:rPr lang="zh-CN" altLang="en-US" sz="1600" dirty="0"/>
              <a:t>张胶印、冷固轮转、热固轮</a:t>
            </a:r>
            <a:r>
              <a:rPr lang="zh-CN" altLang="en-US" sz="1600" dirty="0" smtClean="0"/>
              <a:t>转</a:t>
            </a:r>
          </a:p>
        </p:txBody>
      </p:sp>
      <p:sp>
        <p:nvSpPr>
          <p:cNvPr id="10" name="文字方塊 9"/>
          <p:cNvSpPr txBox="1"/>
          <p:nvPr/>
        </p:nvSpPr>
        <p:spPr>
          <a:xfrm>
            <a:off x="315431" y="6223924"/>
            <a:ext cx="10802679" cy="276999"/>
          </a:xfrm>
          <a:prstGeom prst="rect">
            <a:avLst/>
          </a:prstGeom>
          <a:noFill/>
        </p:spPr>
        <p:txBody>
          <a:bodyPr wrap="square" rtlCol="0">
            <a:spAutoFit/>
          </a:bodyPr>
          <a:lstStyle/>
          <a:p>
            <a:r>
              <a:rPr lang="zh-CN" altLang="en-US" sz="1200" dirty="0" smtClean="0"/>
              <a:t>参考资料：</a:t>
            </a:r>
            <a:r>
              <a:rPr lang="en-US" altLang="zh-CN" sz="1200" dirty="0"/>
              <a:t>GB 38507-2020</a:t>
            </a:r>
            <a:r>
              <a:rPr lang="zh-CN" altLang="en-US" sz="1200" dirty="0"/>
              <a:t>：油墨中可挥发性有机化合物 </a:t>
            </a:r>
            <a:r>
              <a:rPr lang="en-US" altLang="zh-CN" sz="1200" dirty="0"/>
              <a:t>(VOCs) </a:t>
            </a:r>
            <a:r>
              <a:rPr lang="zh-CN" altLang="en-US" sz="1200" dirty="0"/>
              <a:t>含量的限值 </a:t>
            </a:r>
            <a:endParaRPr lang="en-US" altLang="zh-CN" sz="1200" dirty="0" smtClean="0"/>
          </a:p>
        </p:txBody>
      </p:sp>
    </p:spTree>
    <p:extLst>
      <p:ext uri="{BB962C8B-B14F-4D97-AF65-F5344CB8AC3E}">
        <p14:creationId xmlns:p14="http://schemas.microsoft.com/office/powerpoint/2010/main" val="4201563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11</a:t>
            </a:fld>
            <a:endParaRPr lang="zh-CN" altLang="en-US"/>
          </a:p>
        </p:txBody>
      </p:sp>
      <p:sp>
        <p:nvSpPr>
          <p:cNvPr id="3" name="文本框 41"/>
          <p:cNvSpPr txBox="1"/>
          <p:nvPr/>
        </p:nvSpPr>
        <p:spPr>
          <a:xfrm>
            <a:off x="567559" y="231228"/>
            <a:ext cx="11240202" cy="523220"/>
          </a:xfrm>
          <a:prstGeom prst="rect">
            <a:avLst/>
          </a:prstGeom>
          <a:noFill/>
        </p:spPr>
        <p:txBody>
          <a:bodyPr wrap="square" rtlCol="0">
            <a:spAutoFit/>
          </a:bodyPr>
          <a:lstStyle/>
          <a:p>
            <a:r>
              <a:rPr lang="en-US" altLang="zh-CN" sz="2800" b="1" kern="0" dirty="0" smtClean="0">
                <a:solidFill>
                  <a:srgbClr val="4E5A62"/>
                </a:solidFill>
                <a:latin typeface="Arial" panose="020B0604020202020204" pitchFamily="34" charset="0"/>
                <a:cs typeface="Arial" panose="020B0604020202020204" pitchFamily="34" charset="0"/>
              </a:rPr>
              <a:t>5.</a:t>
            </a:r>
            <a:r>
              <a:rPr lang="zh-CN" altLang="en-US" sz="2800" b="1" kern="0" dirty="0" smtClean="0">
                <a:solidFill>
                  <a:srgbClr val="4E5A62"/>
                </a:solidFill>
                <a:latin typeface="Arial" panose="020B0604020202020204" pitchFamily="34" charset="0"/>
                <a:cs typeface="Arial" panose="020B0604020202020204" pitchFamily="34" charset="0"/>
              </a:rPr>
              <a:t>测试报告要求</a:t>
            </a:r>
            <a:endParaRPr lang="zh-CN" altLang="en-US" sz="2800" b="1" dirty="0">
              <a:solidFill>
                <a:srgbClr val="4E5A62"/>
              </a:solidFill>
            </a:endParaRPr>
          </a:p>
        </p:txBody>
      </p:sp>
      <p:pic>
        <p:nvPicPr>
          <p:cNvPr id="7170" name="Picture 2" descr="D:\Users\GRACE2~1\AppData\Local\Temp\企业微信截图_1644897074807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534" y="1669304"/>
            <a:ext cx="3363802" cy="4553643"/>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xtLst>
            <a:ext uri="{909E8E84-426E-40DD-AFC4-6F175D3DCCD1}">
              <a14:hiddenFill xmlns:a14="http://schemas.microsoft.com/office/drawing/2010/main">
                <a:solidFill>
                  <a:srgbClr val="FFFFFF"/>
                </a:solidFill>
              </a14:hiddenFill>
            </a:ext>
          </a:extLst>
        </p:spPr>
      </p:pic>
      <p:pic>
        <p:nvPicPr>
          <p:cNvPr id="7172" name="Picture 4" descr="D:\Users\GRACE2~1\AppData\Local\Temp\企业微信截图_1644897145471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7088" y="1669303"/>
            <a:ext cx="3502025" cy="4553643"/>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xtLst>
            <a:ext uri="{909E8E84-426E-40DD-AFC4-6F175D3DCCD1}">
              <a14:hiddenFill xmlns:a14="http://schemas.microsoft.com/office/drawing/2010/main">
                <a:solidFill>
                  <a:srgbClr val="FFFFFF"/>
                </a:solidFill>
              </a14:hiddenFill>
            </a:ext>
          </a:extLst>
        </p:spPr>
      </p:pic>
      <p:pic>
        <p:nvPicPr>
          <p:cNvPr id="6" name="Picture 4" descr="D:\Users\GRACE2~1\AppData\Local\Temp\企业微信截图_1644891724193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034" y="1669303"/>
            <a:ext cx="3751616" cy="4553644"/>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272534" y="935665"/>
            <a:ext cx="11362850" cy="646331"/>
          </a:xfrm>
          <a:prstGeom prst="rect">
            <a:avLst/>
          </a:prstGeom>
          <a:noFill/>
        </p:spPr>
        <p:txBody>
          <a:bodyPr wrap="square" rtlCol="0">
            <a:spAutoFit/>
          </a:bodyPr>
          <a:lstStyle/>
          <a:p>
            <a:r>
              <a:rPr lang="en-US" altLang="zh-TW" dirty="0" smtClean="0"/>
              <a:t>MSDS</a:t>
            </a:r>
            <a:r>
              <a:rPr lang="zh-CN" altLang="en-US" dirty="0" smtClean="0"/>
              <a:t>、</a:t>
            </a:r>
            <a:r>
              <a:rPr lang="en-US" altLang="zh-CN" dirty="0" smtClean="0"/>
              <a:t>TDS</a:t>
            </a:r>
            <a:r>
              <a:rPr lang="zh-CN" altLang="en-US" dirty="0" smtClean="0"/>
              <a:t>、测试报告、化学品包装标识等资料上</a:t>
            </a:r>
            <a:r>
              <a:rPr lang="zh-CN" altLang="en-US" b="1" dirty="0" smtClean="0">
                <a:solidFill>
                  <a:srgbClr val="0000FF"/>
                </a:solidFill>
              </a:rPr>
              <a:t>公司信息（名称、地址）、化学品名称型号</a:t>
            </a:r>
            <a:r>
              <a:rPr lang="zh-CN" altLang="en-US" dirty="0" smtClean="0"/>
              <a:t>应一致</a:t>
            </a:r>
            <a:endParaRPr lang="en-US" altLang="zh-CN" dirty="0" smtClean="0"/>
          </a:p>
          <a:p>
            <a:r>
              <a:rPr lang="en-US" altLang="zh-TW" dirty="0" smtClean="0"/>
              <a:t>TDS</a:t>
            </a:r>
            <a:r>
              <a:rPr lang="zh-CN" altLang="en-US" dirty="0" smtClean="0"/>
              <a:t>上药剂配比</a:t>
            </a:r>
            <a:r>
              <a:rPr lang="zh-TW" altLang="en-US" dirty="0" smtClean="0"/>
              <a:t>、</a:t>
            </a:r>
            <a:r>
              <a:rPr lang="zh-TW" altLang="en-US" dirty="0"/>
              <a:t>内</a:t>
            </a:r>
            <a:r>
              <a:rPr lang="zh-TW" altLang="en-US" dirty="0" smtClean="0"/>
              <a:t>部使用配比</a:t>
            </a:r>
            <a:r>
              <a:rPr lang="zh-CN" altLang="en-US" dirty="0" smtClean="0"/>
              <a:t>要</a:t>
            </a:r>
            <a:r>
              <a:rPr lang="zh-CN" altLang="en-US" b="1" dirty="0" smtClean="0">
                <a:solidFill>
                  <a:srgbClr val="0000FF"/>
                </a:solidFill>
              </a:rPr>
              <a:t>小于或等于</a:t>
            </a:r>
            <a:r>
              <a:rPr lang="en-US" altLang="zh-CN" b="1" dirty="0" smtClean="0">
                <a:solidFill>
                  <a:srgbClr val="0000FF"/>
                </a:solidFill>
              </a:rPr>
              <a:t>VOC</a:t>
            </a:r>
            <a:r>
              <a:rPr lang="zh-CN" altLang="en-US" b="1" dirty="0" smtClean="0">
                <a:solidFill>
                  <a:srgbClr val="0000FF"/>
                </a:solidFill>
              </a:rPr>
              <a:t>检测时的配比值</a:t>
            </a:r>
            <a:r>
              <a:rPr lang="zh-CN" altLang="en-US" dirty="0" smtClean="0"/>
              <a:t>；</a:t>
            </a:r>
            <a:endParaRPr lang="zh-TW" altLang="en-US" dirty="0"/>
          </a:p>
        </p:txBody>
      </p:sp>
      <p:sp>
        <p:nvSpPr>
          <p:cNvPr id="5" name="文字方塊 4"/>
          <p:cNvSpPr txBox="1"/>
          <p:nvPr/>
        </p:nvSpPr>
        <p:spPr>
          <a:xfrm>
            <a:off x="1541721" y="6085735"/>
            <a:ext cx="1127052" cy="369332"/>
          </a:xfrm>
          <a:prstGeom prst="rect">
            <a:avLst/>
          </a:prstGeom>
          <a:noFill/>
        </p:spPr>
        <p:txBody>
          <a:bodyPr wrap="square" rtlCol="0">
            <a:spAutoFit/>
          </a:bodyPr>
          <a:lstStyle/>
          <a:p>
            <a:pPr algn="ctr"/>
            <a:r>
              <a:rPr lang="en-US" altLang="zh-TW" b="1" dirty="0" smtClean="0"/>
              <a:t>MSDS</a:t>
            </a:r>
            <a:endParaRPr lang="zh-TW" altLang="en-US" b="1" dirty="0"/>
          </a:p>
        </p:txBody>
      </p:sp>
      <p:sp>
        <p:nvSpPr>
          <p:cNvPr id="9" name="文字方塊 8"/>
          <p:cNvSpPr txBox="1"/>
          <p:nvPr/>
        </p:nvSpPr>
        <p:spPr>
          <a:xfrm>
            <a:off x="5390433" y="6085735"/>
            <a:ext cx="1127052" cy="369332"/>
          </a:xfrm>
          <a:prstGeom prst="rect">
            <a:avLst/>
          </a:prstGeom>
          <a:noFill/>
        </p:spPr>
        <p:txBody>
          <a:bodyPr wrap="square" rtlCol="0">
            <a:spAutoFit/>
          </a:bodyPr>
          <a:lstStyle/>
          <a:p>
            <a:pPr algn="ctr"/>
            <a:r>
              <a:rPr lang="en-US" altLang="zh-TW" b="1" dirty="0" smtClean="0"/>
              <a:t>TDS</a:t>
            </a:r>
            <a:endParaRPr lang="zh-TW" altLang="en-US" b="1" dirty="0"/>
          </a:p>
        </p:txBody>
      </p:sp>
      <p:sp>
        <p:nvSpPr>
          <p:cNvPr id="10" name="文字方塊 9"/>
          <p:cNvSpPr txBox="1"/>
          <p:nvPr/>
        </p:nvSpPr>
        <p:spPr>
          <a:xfrm>
            <a:off x="9218428" y="6085735"/>
            <a:ext cx="1701209" cy="369332"/>
          </a:xfrm>
          <a:prstGeom prst="rect">
            <a:avLst/>
          </a:prstGeom>
          <a:noFill/>
        </p:spPr>
        <p:txBody>
          <a:bodyPr wrap="square" rtlCol="0">
            <a:spAutoFit/>
          </a:bodyPr>
          <a:lstStyle/>
          <a:p>
            <a:pPr algn="ctr"/>
            <a:r>
              <a:rPr lang="en-US" altLang="zh-TW" b="1" dirty="0" smtClean="0"/>
              <a:t>VOC</a:t>
            </a:r>
            <a:r>
              <a:rPr lang="zh-CN" altLang="en-US" b="1" dirty="0" smtClean="0"/>
              <a:t>检测报告</a:t>
            </a:r>
            <a:endParaRPr lang="zh-TW" altLang="en-US" b="1" dirty="0"/>
          </a:p>
        </p:txBody>
      </p:sp>
    </p:spTree>
    <p:extLst>
      <p:ext uri="{BB962C8B-B14F-4D97-AF65-F5344CB8AC3E}">
        <p14:creationId xmlns:p14="http://schemas.microsoft.com/office/powerpoint/2010/main" val="480220068"/>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12</a:t>
            </a:fld>
            <a:endParaRPr lang="zh-CN" altLang="en-US"/>
          </a:p>
        </p:txBody>
      </p:sp>
      <p:sp>
        <p:nvSpPr>
          <p:cNvPr id="3" name="文本框 41"/>
          <p:cNvSpPr txBox="1"/>
          <p:nvPr/>
        </p:nvSpPr>
        <p:spPr>
          <a:xfrm>
            <a:off x="567559" y="231228"/>
            <a:ext cx="11240202" cy="523220"/>
          </a:xfrm>
          <a:prstGeom prst="rect">
            <a:avLst/>
          </a:prstGeom>
          <a:noFill/>
        </p:spPr>
        <p:txBody>
          <a:bodyPr wrap="square" rtlCol="0">
            <a:spAutoFit/>
          </a:bodyPr>
          <a:lstStyle/>
          <a:p>
            <a:r>
              <a:rPr lang="en-US" altLang="zh-CN" sz="2800" b="1" kern="0" dirty="0" smtClean="0">
                <a:solidFill>
                  <a:srgbClr val="4E5A62"/>
                </a:solidFill>
                <a:latin typeface="Arial" panose="020B0604020202020204" pitchFamily="34" charset="0"/>
                <a:cs typeface="Arial" panose="020B0604020202020204" pitchFamily="34" charset="0"/>
              </a:rPr>
              <a:t>5.</a:t>
            </a:r>
            <a:r>
              <a:rPr lang="zh-CN" altLang="en-US" sz="2800" b="1" kern="0" dirty="0" smtClean="0">
                <a:solidFill>
                  <a:srgbClr val="4E5A62"/>
                </a:solidFill>
                <a:latin typeface="Arial" panose="020B0604020202020204" pitchFamily="34" charset="0"/>
                <a:cs typeface="Arial" panose="020B0604020202020204" pitchFamily="34" charset="0"/>
              </a:rPr>
              <a:t>测试报告要求</a:t>
            </a:r>
            <a:endParaRPr lang="zh-CN" altLang="en-US" sz="2800" b="1" dirty="0">
              <a:solidFill>
                <a:srgbClr val="4E5A62"/>
              </a:solidFill>
            </a:endParaRPr>
          </a:p>
        </p:txBody>
      </p:sp>
      <p:sp>
        <p:nvSpPr>
          <p:cNvPr id="4" name="矩形 3"/>
          <p:cNvSpPr/>
          <p:nvPr/>
        </p:nvSpPr>
        <p:spPr>
          <a:xfrm>
            <a:off x="336884" y="1001030"/>
            <a:ext cx="3080084" cy="1384995"/>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TW" altLang="en-US" sz="1400" dirty="0" smtClean="0">
                <a:latin typeface="+mn-ea"/>
              </a:rPr>
              <a:t>测试报告须有</a:t>
            </a:r>
            <a:r>
              <a:rPr lang="en-US" altLang="zh-CN" sz="1400" b="1" dirty="0" smtClean="0">
                <a:solidFill>
                  <a:srgbClr val="0000FF"/>
                </a:solidFill>
                <a:latin typeface="+mn-ea"/>
              </a:rPr>
              <a:t>CMA</a:t>
            </a:r>
            <a:r>
              <a:rPr lang="zh-CN" altLang="en-US" sz="1400" b="1" dirty="0" smtClean="0">
                <a:solidFill>
                  <a:srgbClr val="0000FF"/>
                </a:solidFill>
                <a:latin typeface="+mn-ea"/>
              </a:rPr>
              <a:t>标</a:t>
            </a:r>
            <a:r>
              <a:rPr lang="zh-TW" altLang="en-US" sz="1400" b="1" dirty="0" smtClean="0">
                <a:solidFill>
                  <a:srgbClr val="0000FF"/>
                </a:solidFill>
                <a:latin typeface="+mn-ea"/>
              </a:rPr>
              <a:t>志</a:t>
            </a:r>
            <a:r>
              <a:rPr lang="zh-CN" altLang="en-US" sz="1400" dirty="0" smtClean="0">
                <a:latin typeface="+mn-ea"/>
              </a:rPr>
              <a:t>，检测机构如</a:t>
            </a:r>
            <a:r>
              <a:rPr lang="en-US" altLang="zh-CN" sz="1400" dirty="0" smtClean="0">
                <a:latin typeface="+mn-ea"/>
              </a:rPr>
              <a:t>SGS,GTI</a:t>
            </a:r>
            <a:r>
              <a:rPr lang="zh-CN" altLang="en-US" sz="1400" dirty="0" smtClean="0">
                <a:latin typeface="+mn-ea"/>
              </a:rPr>
              <a:t>等</a:t>
            </a:r>
            <a:endParaRPr lang="en-US" altLang="zh-CN" sz="1400" dirty="0" smtClean="0">
              <a:latin typeface="+mn-ea"/>
            </a:endParaRPr>
          </a:p>
          <a:p>
            <a:pPr>
              <a:lnSpc>
                <a:spcPct val="150000"/>
              </a:lnSpc>
            </a:pPr>
            <a:r>
              <a:rPr lang="zh-TW" altLang="en-US" sz="1400" dirty="0" smtClean="0">
                <a:latin typeface="+mn-ea"/>
              </a:rPr>
              <a:t>若无</a:t>
            </a:r>
            <a:r>
              <a:rPr lang="en-US" altLang="zh-TW" sz="1400" dirty="0" smtClean="0">
                <a:latin typeface="+mn-ea"/>
              </a:rPr>
              <a:t>CMA</a:t>
            </a:r>
            <a:r>
              <a:rPr lang="zh-TW" altLang="en-US" sz="1400" dirty="0" smtClean="0">
                <a:latin typeface="+mn-ea"/>
              </a:rPr>
              <a:t>，需提供该检测机构的检测范围，确认有</a:t>
            </a:r>
            <a:r>
              <a:rPr lang="en-US" altLang="zh-TW" sz="1400" dirty="0" smtClean="0">
                <a:latin typeface="+mn-ea"/>
              </a:rPr>
              <a:t>VOC</a:t>
            </a:r>
            <a:r>
              <a:rPr lang="zh-TW" altLang="en-US" sz="1400" dirty="0" smtClean="0">
                <a:latin typeface="+mn-ea"/>
              </a:rPr>
              <a:t>检测业务资质</a:t>
            </a:r>
            <a:endParaRPr lang="en-US" altLang="zh-TW" sz="1400" dirty="0" smtClean="0">
              <a:latin typeface="+mn-ea"/>
            </a:endParaRPr>
          </a:p>
        </p:txBody>
      </p:sp>
      <p:pic>
        <p:nvPicPr>
          <p:cNvPr id="3076" name="Picture 4" descr="D:\Users\GRACE2~1\AppData\Local\Temp\企业微信截图_1644891724193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878" y="306289"/>
            <a:ext cx="4726006" cy="63145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矩形 7"/>
          <p:cNvSpPr/>
          <p:nvPr/>
        </p:nvSpPr>
        <p:spPr>
          <a:xfrm>
            <a:off x="354534" y="2674180"/>
            <a:ext cx="3080084" cy="1384995"/>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TW" altLang="en-US" sz="1400" dirty="0" smtClean="0">
                <a:latin typeface="+mn-ea"/>
              </a:rPr>
              <a:t>测试</a:t>
            </a:r>
            <a:r>
              <a:rPr lang="zh-CN" altLang="en-US" sz="1400" dirty="0" smtClean="0">
                <a:latin typeface="+mn-ea"/>
              </a:rPr>
              <a:t>配比与</a:t>
            </a:r>
            <a:r>
              <a:rPr lang="en-US" altLang="zh-CN" sz="1400" dirty="0" smtClean="0">
                <a:latin typeface="+mn-ea"/>
              </a:rPr>
              <a:t>TDS</a:t>
            </a:r>
            <a:r>
              <a:rPr lang="zh-CN" altLang="en-US" sz="1400" dirty="0" smtClean="0">
                <a:latin typeface="+mn-ea"/>
              </a:rPr>
              <a:t>报告、制程</a:t>
            </a:r>
            <a:r>
              <a:rPr lang="en-US" altLang="zh-CN" sz="1400" dirty="0" smtClean="0">
                <a:latin typeface="+mn-ea"/>
              </a:rPr>
              <a:t>SOP</a:t>
            </a:r>
            <a:r>
              <a:rPr lang="zh-CN" altLang="en-US" sz="1400" dirty="0" smtClean="0">
                <a:latin typeface="+mn-ea"/>
              </a:rPr>
              <a:t>确认，是否一致；</a:t>
            </a:r>
            <a:endParaRPr lang="en-US" altLang="zh-CN" sz="1400" dirty="0" smtClean="0">
              <a:latin typeface="+mn-ea"/>
            </a:endParaRPr>
          </a:p>
          <a:p>
            <a:pPr>
              <a:lnSpc>
                <a:spcPct val="150000"/>
              </a:lnSpc>
            </a:pPr>
            <a:r>
              <a:rPr lang="zh-CN" altLang="en-US" sz="1400" dirty="0" smtClean="0">
                <a:latin typeface="+mn-ea"/>
              </a:rPr>
              <a:t>实际应用需小于或等于该清洗剂的配比</a:t>
            </a:r>
          </a:p>
        </p:txBody>
      </p:sp>
      <p:sp>
        <p:nvSpPr>
          <p:cNvPr id="9" name="矩形 8"/>
          <p:cNvSpPr/>
          <p:nvPr/>
        </p:nvSpPr>
        <p:spPr>
          <a:xfrm>
            <a:off x="8438151" y="1505326"/>
            <a:ext cx="3080084" cy="738664"/>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a:latin typeface="+mn-ea"/>
              </a:rPr>
              <a:t>报</a:t>
            </a:r>
            <a:r>
              <a:rPr lang="zh-CN" altLang="en-US" sz="1400" dirty="0" smtClean="0">
                <a:latin typeface="+mn-ea"/>
              </a:rPr>
              <a:t>告上工厂</a:t>
            </a:r>
            <a:r>
              <a:rPr lang="zh-CN" altLang="en-US" sz="1400" b="1" dirty="0" smtClean="0">
                <a:solidFill>
                  <a:srgbClr val="0000FF"/>
                </a:solidFill>
                <a:latin typeface="+mn-ea"/>
              </a:rPr>
              <a:t>名称、地址</a:t>
            </a:r>
            <a:r>
              <a:rPr lang="zh-CN" altLang="en-US" sz="1400" dirty="0" smtClean="0">
                <a:latin typeface="+mn-ea"/>
              </a:rPr>
              <a:t>与</a:t>
            </a:r>
            <a:r>
              <a:rPr lang="en-US" altLang="zh-CN" sz="1400" dirty="0" smtClean="0">
                <a:solidFill>
                  <a:srgbClr val="0000FF"/>
                </a:solidFill>
                <a:latin typeface="+mn-ea"/>
              </a:rPr>
              <a:t>MSDS</a:t>
            </a:r>
            <a:r>
              <a:rPr lang="zh-CN" altLang="en-US" sz="1400" dirty="0" smtClean="0">
                <a:solidFill>
                  <a:srgbClr val="0000FF"/>
                </a:solidFill>
                <a:latin typeface="+mn-ea"/>
              </a:rPr>
              <a:t>、化学品包装标识上的应一致</a:t>
            </a:r>
          </a:p>
        </p:txBody>
      </p:sp>
      <p:sp>
        <p:nvSpPr>
          <p:cNvPr id="10" name="矩形 9"/>
          <p:cNvSpPr/>
          <p:nvPr/>
        </p:nvSpPr>
        <p:spPr>
          <a:xfrm>
            <a:off x="8447433" y="3136612"/>
            <a:ext cx="3080084" cy="377411"/>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a:latin typeface="+mn-ea"/>
              </a:rPr>
              <a:t>报</a:t>
            </a:r>
            <a:r>
              <a:rPr lang="zh-CN" altLang="en-US" sz="1400" dirty="0" smtClean="0">
                <a:latin typeface="+mn-ea"/>
              </a:rPr>
              <a:t>告语言必须是</a:t>
            </a:r>
            <a:r>
              <a:rPr lang="zh-CN" altLang="en-US" sz="1400" b="1" dirty="0" smtClean="0">
                <a:solidFill>
                  <a:srgbClr val="0000FF"/>
                </a:solidFill>
                <a:latin typeface="+mn-ea"/>
              </a:rPr>
              <a:t>英文</a:t>
            </a:r>
            <a:r>
              <a:rPr lang="zh-CN" altLang="en-US" sz="1400" dirty="0" smtClean="0">
                <a:latin typeface="+mn-ea"/>
              </a:rPr>
              <a:t>或</a:t>
            </a:r>
            <a:r>
              <a:rPr lang="zh-CN" altLang="en-US" sz="1400" b="1" dirty="0" smtClean="0">
                <a:solidFill>
                  <a:srgbClr val="0000FF"/>
                </a:solidFill>
                <a:latin typeface="+mn-ea"/>
              </a:rPr>
              <a:t>中英文</a:t>
            </a:r>
          </a:p>
        </p:txBody>
      </p:sp>
      <p:sp>
        <p:nvSpPr>
          <p:cNvPr id="11" name="矩形 10"/>
          <p:cNvSpPr/>
          <p:nvPr/>
        </p:nvSpPr>
        <p:spPr>
          <a:xfrm>
            <a:off x="8447433" y="5311403"/>
            <a:ext cx="3080084" cy="1061829"/>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smtClean="0"/>
              <a:t>报告</a:t>
            </a:r>
            <a:r>
              <a:rPr lang="zh-CN" altLang="zh-TW" sz="1400" dirty="0" smtClean="0"/>
              <a:t>有效期</a:t>
            </a:r>
            <a:r>
              <a:rPr lang="zh-CN" altLang="en-US" sz="1400" dirty="0" smtClean="0"/>
              <a:t>：</a:t>
            </a:r>
            <a:r>
              <a:rPr lang="zh-CN" altLang="zh-TW" sz="1400" dirty="0" smtClean="0"/>
              <a:t>自</a:t>
            </a:r>
            <a:r>
              <a:rPr lang="zh-CN" altLang="zh-TW" sz="1400" dirty="0"/>
              <a:t>测试日期起向后</a:t>
            </a:r>
            <a:r>
              <a:rPr lang="zh-CN" altLang="zh-TW" sz="1400" dirty="0" smtClean="0"/>
              <a:t>推</a:t>
            </a:r>
            <a:endParaRPr lang="en-US" altLang="zh-CN" sz="1400" dirty="0" smtClean="0"/>
          </a:p>
          <a:p>
            <a:pPr>
              <a:lnSpc>
                <a:spcPct val="150000"/>
              </a:lnSpc>
            </a:pPr>
            <a:r>
              <a:rPr lang="en-US" altLang="zh-CN" sz="1400" dirty="0" smtClean="0">
                <a:solidFill>
                  <a:srgbClr val="0000FF"/>
                </a:solidFill>
              </a:rPr>
              <a:t>VOC</a:t>
            </a:r>
            <a:r>
              <a:rPr lang="zh-CN" altLang="en-US" sz="1400" dirty="0" smtClean="0">
                <a:solidFill>
                  <a:srgbClr val="0000FF"/>
                </a:solidFill>
              </a:rPr>
              <a:t>检测报告：</a:t>
            </a:r>
            <a:r>
              <a:rPr lang="en-US" altLang="zh-CN" sz="1400" dirty="0" smtClean="0">
                <a:solidFill>
                  <a:srgbClr val="0000FF"/>
                </a:solidFill>
              </a:rPr>
              <a:t>1</a:t>
            </a:r>
            <a:r>
              <a:rPr lang="zh-CN" altLang="zh-TW" sz="1400" dirty="0" smtClean="0">
                <a:solidFill>
                  <a:srgbClr val="0000FF"/>
                </a:solidFill>
              </a:rPr>
              <a:t>年</a:t>
            </a:r>
            <a:r>
              <a:rPr lang="zh-CN" altLang="zh-TW" sz="1400" dirty="0">
                <a:solidFill>
                  <a:srgbClr val="0000FF"/>
                </a:solidFill>
              </a:rPr>
              <a:t>内</a:t>
            </a:r>
            <a:r>
              <a:rPr lang="zh-CN" altLang="zh-TW" sz="1400" dirty="0" smtClean="0">
                <a:solidFill>
                  <a:srgbClr val="0000FF"/>
                </a:solidFill>
              </a:rPr>
              <a:t>有效</a:t>
            </a:r>
            <a:endParaRPr lang="en-US" altLang="zh-CN" sz="1400" dirty="0" smtClean="0">
              <a:solidFill>
                <a:srgbClr val="0000FF"/>
              </a:solidFill>
            </a:endParaRPr>
          </a:p>
          <a:p>
            <a:pPr>
              <a:lnSpc>
                <a:spcPct val="150000"/>
              </a:lnSpc>
            </a:pPr>
            <a:r>
              <a:rPr lang="en-US" altLang="zh-CN" sz="1400" dirty="0" smtClean="0">
                <a:solidFill>
                  <a:srgbClr val="0000FF"/>
                </a:solidFill>
              </a:rPr>
              <a:t>RSS</a:t>
            </a:r>
            <a:r>
              <a:rPr lang="zh-CN" altLang="en-US" sz="1400" dirty="0" smtClean="0">
                <a:solidFill>
                  <a:srgbClr val="0000FF"/>
                </a:solidFill>
              </a:rPr>
              <a:t>检</a:t>
            </a:r>
            <a:r>
              <a:rPr lang="zh-CN" altLang="en-US" sz="1400" dirty="0">
                <a:solidFill>
                  <a:srgbClr val="0000FF"/>
                </a:solidFill>
              </a:rPr>
              <a:t>测报告</a:t>
            </a:r>
            <a:r>
              <a:rPr lang="zh-CN" altLang="en-US" sz="1400" dirty="0" smtClean="0">
                <a:solidFill>
                  <a:srgbClr val="0000FF"/>
                </a:solidFill>
              </a:rPr>
              <a:t>：</a:t>
            </a:r>
            <a:r>
              <a:rPr lang="en-US" altLang="zh-CN" sz="1400" dirty="0" smtClean="0">
                <a:solidFill>
                  <a:srgbClr val="0000FF"/>
                </a:solidFill>
              </a:rPr>
              <a:t>2</a:t>
            </a:r>
            <a:r>
              <a:rPr lang="zh-CN" altLang="zh-TW" sz="1400" dirty="0" smtClean="0">
                <a:solidFill>
                  <a:srgbClr val="0000FF"/>
                </a:solidFill>
              </a:rPr>
              <a:t>年</a:t>
            </a:r>
            <a:r>
              <a:rPr lang="zh-CN" altLang="zh-TW" sz="1400" dirty="0">
                <a:solidFill>
                  <a:srgbClr val="0000FF"/>
                </a:solidFill>
              </a:rPr>
              <a:t>内</a:t>
            </a:r>
            <a:r>
              <a:rPr lang="zh-CN" altLang="zh-TW" sz="1400" dirty="0" smtClean="0">
                <a:solidFill>
                  <a:srgbClr val="0000FF"/>
                </a:solidFill>
              </a:rPr>
              <a:t>有效</a:t>
            </a:r>
            <a:endParaRPr lang="en-US" altLang="zh-CN" sz="1400" dirty="0">
              <a:solidFill>
                <a:srgbClr val="0000FF"/>
              </a:solidFill>
            </a:endParaRPr>
          </a:p>
        </p:txBody>
      </p:sp>
      <p:sp>
        <p:nvSpPr>
          <p:cNvPr id="7" name="向右箭號 6"/>
          <p:cNvSpPr/>
          <p:nvPr/>
        </p:nvSpPr>
        <p:spPr>
          <a:xfrm>
            <a:off x="7949053" y="5616427"/>
            <a:ext cx="48909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向右箭號 14"/>
          <p:cNvSpPr/>
          <p:nvPr/>
        </p:nvSpPr>
        <p:spPr>
          <a:xfrm>
            <a:off x="7958335" y="3246459"/>
            <a:ext cx="48909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向右箭號 15"/>
          <p:cNvSpPr/>
          <p:nvPr/>
        </p:nvSpPr>
        <p:spPr>
          <a:xfrm>
            <a:off x="7949053" y="1702239"/>
            <a:ext cx="48909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 name="直線接點 13"/>
          <p:cNvCxnSpPr/>
          <p:nvPr/>
        </p:nvCxnSpPr>
        <p:spPr>
          <a:xfrm>
            <a:off x="5220586" y="2806995"/>
            <a:ext cx="1509823"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 name="直線單箭頭接點 5"/>
          <p:cNvCxnSpPr>
            <a:stCxn id="4" idx="3"/>
          </p:cNvCxnSpPr>
          <p:nvPr/>
        </p:nvCxnSpPr>
        <p:spPr>
          <a:xfrm flipV="1">
            <a:off x="3416968" y="839972"/>
            <a:ext cx="1952474" cy="853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a:stCxn id="8" idx="3"/>
          </p:cNvCxnSpPr>
          <p:nvPr/>
        </p:nvCxnSpPr>
        <p:spPr>
          <a:xfrm flipV="1">
            <a:off x="3434618" y="2806995"/>
            <a:ext cx="1498889" cy="5596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306849"/>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13</a:t>
            </a:fld>
            <a:endParaRPr lang="zh-CN" altLang="en-US"/>
          </a:p>
        </p:txBody>
      </p:sp>
      <p:pic>
        <p:nvPicPr>
          <p:cNvPr id="4098" name="Picture 2" descr="D:\Users\GRACE2~1\AppData\Local\Temp\企业微信截图_1644893418325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9259" y="159485"/>
            <a:ext cx="4836140" cy="65587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矩形 3"/>
          <p:cNvSpPr/>
          <p:nvPr/>
        </p:nvSpPr>
        <p:spPr>
          <a:xfrm>
            <a:off x="8438151" y="1590390"/>
            <a:ext cx="3080084" cy="738664"/>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smtClean="0">
                <a:latin typeface="+mn-ea"/>
              </a:rPr>
              <a:t>确认测</a:t>
            </a:r>
            <a:r>
              <a:rPr lang="zh-CN" altLang="en-US" sz="1400" dirty="0">
                <a:latin typeface="+mn-ea"/>
              </a:rPr>
              <a:t>试报告中采用的测试方法是否</a:t>
            </a:r>
            <a:r>
              <a:rPr lang="zh-CN" altLang="en-US" sz="1400" dirty="0" smtClean="0">
                <a:latin typeface="+mn-ea"/>
              </a:rPr>
              <a:t>符合要求</a:t>
            </a:r>
            <a:endParaRPr lang="zh-CN" altLang="en-US" sz="1400" dirty="0" smtClean="0">
              <a:solidFill>
                <a:srgbClr val="0000FF"/>
              </a:solidFill>
              <a:latin typeface="+mn-ea"/>
            </a:endParaRPr>
          </a:p>
        </p:txBody>
      </p:sp>
      <p:sp>
        <p:nvSpPr>
          <p:cNvPr id="5" name="向右箭號 4"/>
          <p:cNvSpPr/>
          <p:nvPr/>
        </p:nvSpPr>
        <p:spPr>
          <a:xfrm>
            <a:off x="7949053" y="1819202"/>
            <a:ext cx="48909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本框 41"/>
          <p:cNvSpPr txBox="1"/>
          <p:nvPr/>
        </p:nvSpPr>
        <p:spPr>
          <a:xfrm>
            <a:off x="567559" y="231228"/>
            <a:ext cx="11240202" cy="523220"/>
          </a:xfrm>
          <a:prstGeom prst="rect">
            <a:avLst/>
          </a:prstGeom>
          <a:noFill/>
        </p:spPr>
        <p:txBody>
          <a:bodyPr wrap="square" rtlCol="0">
            <a:spAutoFit/>
          </a:bodyPr>
          <a:lstStyle/>
          <a:p>
            <a:r>
              <a:rPr lang="en-US" altLang="zh-CN" sz="2800" b="1" kern="0" dirty="0" smtClean="0">
                <a:solidFill>
                  <a:srgbClr val="4E5A62"/>
                </a:solidFill>
                <a:latin typeface="Arial" panose="020B0604020202020204" pitchFamily="34" charset="0"/>
                <a:cs typeface="Arial" panose="020B0604020202020204" pitchFamily="34" charset="0"/>
              </a:rPr>
              <a:t>5.</a:t>
            </a:r>
            <a:r>
              <a:rPr lang="zh-TW" altLang="en-US" sz="2800" b="1" kern="0" dirty="0" smtClean="0">
                <a:solidFill>
                  <a:srgbClr val="4E5A62"/>
                </a:solidFill>
                <a:latin typeface="Arial" panose="020B0604020202020204" pitchFamily="34" charset="0"/>
                <a:cs typeface="Arial" panose="020B0604020202020204" pitchFamily="34" charset="0"/>
              </a:rPr>
              <a:t>测试报告要求</a:t>
            </a:r>
            <a:endParaRPr lang="zh-CN" altLang="en-US" sz="2800" b="1" dirty="0">
              <a:solidFill>
                <a:srgbClr val="4E5A62"/>
              </a:solidFill>
            </a:endParaRPr>
          </a:p>
        </p:txBody>
      </p:sp>
      <p:sp>
        <p:nvSpPr>
          <p:cNvPr id="7" name="矩形 6"/>
          <p:cNvSpPr/>
          <p:nvPr/>
        </p:nvSpPr>
        <p:spPr>
          <a:xfrm>
            <a:off x="8462955" y="3231410"/>
            <a:ext cx="3080084" cy="700576"/>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smtClean="0">
                <a:solidFill>
                  <a:srgbClr val="0000FF"/>
                </a:solidFill>
                <a:latin typeface="+mn-ea"/>
              </a:rPr>
              <a:t>确认检测项目是否齐全</a:t>
            </a:r>
            <a:endParaRPr lang="en-US" altLang="zh-CN" sz="1400" dirty="0" smtClean="0">
              <a:solidFill>
                <a:srgbClr val="0000FF"/>
              </a:solidFill>
              <a:latin typeface="+mn-ea"/>
            </a:endParaRPr>
          </a:p>
          <a:p>
            <a:pPr>
              <a:lnSpc>
                <a:spcPct val="150000"/>
              </a:lnSpc>
            </a:pPr>
            <a:r>
              <a:rPr lang="zh-CN" altLang="en-US" sz="1400" dirty="0">
                <a:solidFill>
                  <a:srgbClr val="0000FF"/>
                </a:solidFill>
                <a:latin typeface="+mn-ea"/>
              </a:rPr>
              <a:t>检</a:t>
            </a:r>
            <a:r>
              <a:rPr lang="zh-CN" altLang="en-US" sz="1400" dirty="0" smtClean="0">
                <a:solidFill>
                  <a:srgbClr val="0000FF"/>
                </a:solidFill>
                <a:latin typeface="+mn-ea"/>
              </a:rPr>
              <a:t>测结果与要求进行核对</a:t>
            </a:r>
          </a:p>
        </p:txBody>
      </p:sp>
      <p:sp>
        <p:nvSpPr>
          <p:cNvPr id="8" name="向右箭號 7"/>
          <p:cNvSpPr/>
          <p:nvPr/>
        </p:nvSpPr>
        <p:spPr>
          <a:xfrm>
            <a:off x="7973857" y="3460222"/>
            <a:ext cx="48909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100" name="Picture 4" descr="D:\Users\GRACE2~1\AppData\Local\Temp\企业微信截图_164489382534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173" y="2218832"/>
            <a:ext cx="3058143" cy="2569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矩形 10"/>
          <p:cNvSpPr/>
          <p:nvPr/>
        </p:nvSpPr>
        <p:spPr>
          <a:xfrm>
            <a:off x="328889" y="5177107"/>
            <a:ext cx="3080084" cy="784830"/>
          </a:xfrm>
          <a:prstGeom prst="rect">
            <a:avLst/>
          </a:prstGeo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nSpc>
                <a:spcPct val="150000"/>
              </a:lnSpc>
            </a:pPr>
            <a:r>
              <a:rPr lang="zh-CN" altLang="en-US" sz="1400" dirty="0">
                <a:solidFill>
                  <a:srgbClr val="0000FF"/>
                </a:solidFill>
                <a:latin typeface="+mn-ea"/>
              </a:rPr>
              <a:t>取</a:t>
            </a:r>
            <a:r>
              <a:rPr lang="zh-CN" altLang="en-US" sz="1400" dirty="0" smtClean="0">
                <a:solidFill>
                  <a:srgbClr val="0000FF"/>
                </a:solidFill>
                <a:latin typeface="+mn-ea"/>
              </a:rPr>
              <a:t>样瓶应张贴</a:t>
            </a:r>
            <a:r>
              <a:rPr lang="zh-CN" altLang="en-US" sz="1600" b="1" dirty="0" smtClean="0">
                <a:solidFill>
                  <a:srgbClr val="0000FF"/>
                </a:solidFill>
                <a:latin typeface="+mn-ea"/>
              </a:rPr>
              <a:t>检测物品名称</a:t>
            </a:r>
            <a:r>
              <a:rPr lang="zh-CN" altLang="en-US" sz="1400" dirty="0" smtClean="0">
                <a:solidFill>
                  <a:srgbClr val="0000FF"/>
                </a:solidFill>
                <a:latin typeface="+mn-ea"/>
              </a:rPr>
              <a:t>的标签</a:t>
            </a:r>
            <a:r>
              <a:rPr lang="en-US" altLang="zh-CN" sz="1400" dirty="0" smtClean="0">
                <a:solidFill>
                  <a:srgbClr val="0000FF"/>
                </a:solidFill>
                <a:latin typeface="+mn-ea"/>
              </a:rPr>
              <a:t>/</a:t>
            </a:r>
            <a:r>
              <a:rPr lang="zh-CN" altLang="en-US" sz="1400" dirty="0" smtClean="0">
                <a:solidFill>
                  <a:srgbClr val="0000FF"/>
                </a:solidFill>
                <a:latin typeface="+mn-ea"/>
              </a:rPr>
              <a:t>标记</a:t>
            </a:r>
          </a:p>
        </p:txBody>
      </p:sp>
    </p:spTree>
    <p:extLst>
      <p:ext uri="{BB962C8B-B14F-4D97-AF65-F5344CB8AC3E}">
        <p14:creationId xmlns:p14="http://schemas.microsoft.com/office/powerpoint/2010/main" val="970066324"/>
      </p:ext>
    </p:extLst>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2F864A25-9965-4F61-8E8F-250006C6D194}" type="slidenum">
              <a:rPr lang="zh-CN" altLang="en-US" smtClean="0"/>
              <a:pPr/>
              <a:t>14</a:t>
            </a:fld>
            <a:endParaRPr lang="zh-CN" altLang="en-US"/>
          </a:p>
        </p:txBody>
      </p:sp>
      <p:sp>
        <p:nvSpPr>
          <p:cNvPr id="3" name="文本框 41"/>
          <p:cNvSpPr txBox="1"/>
          <p:nvPr/>
        </p:nvSpPr>
        <p:spPr>
          <a:xfrm>
            <a:off x="567559" y="231228"/>
            <a:ext cx="11240202" cy="523220"/>
          </a:xfrm>
          <a:prstGeom prst="rect">
            <a:avLst/>
          </a:prstGeom>
          <a:noFill/>
        </p:spPr>
        <p:txBody>
          <a:bodyPr wrap="square" rtlCol="0">
            <a:spAutoFit/>
          </a:bodyPr>
          <a:lstStyle/>
          <a:p>
            <a:r>
              <a:rPr lang="en-US" altLang="zh-CN" sz="2800" b="1" kern="0" dirty="0" smtClean="0">
                <a:solidFill>
                  <a:srgbClr val="4E5A62"/>
                </a:solidFill>
                <a:latin typeface="Arial" panose="020B0604020202020204" pitchFamily="34" charset="0"/>
                <a:cs typeface="Arial" panose="020B0604020202020204" pitchFamily="34" charset="0"/>
              </a:rPr>
              <a:t>6.</a:t>
            </a:r>
            <a:r>
              <a:rPr lang="zh-CN" altLang="en-US" sz="2800" b="1" kern="0" dirty="0" smtClean="0">
                <a:solidFill>
                  <a:srgbClr val="4E5A62"/>
                </a:solidFill>
                <a:latin typeface="Arial" panose="020B0604020202020204" pitchFamily="34" charset="0"/>
                <a:cs typeface="Arial" panose="020B0604020202020204" pitchFamily="34" charset="0"/>
              </a:rPr>
              <a:t>化</a:t>
            </a:r>
            <a:r>
              <a:rPr lang="zh-CN" altLang="en-US" sz="2800" b="1" kern="0" dirty="0">
                <a:solidFill>
                  <a:srgbClr val="4E5A62"/>
                </a:solidFill>
                <a:latin typeface="Arial" panose="020B0604020202020204" pitchFamily="34" charset="0"/>
                <a:cs typeface="Arial" panose="020B0604020202020204" pitchFamily="34" charset="0"/>
              </a:rPr>
              <a:t>学</a:t>
            </a:r>
            <a:r>
              <a:rPr lang="zh-CN" altLang="en-US" sz="2800" b="1" kern="0" dirty="0" smtClean="0">
                <a:solidFill>
                  <a:srgbClr val="4E5A62"/>
                </a:solidFill>
                <a:latin typeface="Arial" panose="020B0604020202020204" pitchFamily="34" charset="0"/>
                <a:cs typeface="Arial" panose="020B0604020202020204" pitchFamily="34" charset="0"/>
              </a:rPr>
              <a:t>品包装要求</a:t>
            </a:r>
            <a:endParaRPr lang="zh-CN" altLang="en-US" sz="2800" b="1" dirty="0">
              <a:solidFill>
                <a:srgbClr val="4E5A62"/>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4256353663"/>
              </p:ext>
            </p:extLst>
          </p:nvPr>
        </p:nvGraphicFramePr>
        <p:xfrm>
          <a:off x="315431" y="4052819"/>
          <a:ext cx="5213499" cy="2576580"/>
        </p:xfrm>
        <a:graphic>
          <a:graphicData uri="http://schemas.openxmlformats.org/drawingml/2006/table">
            <a:tbl>
              <a:tblPr firstRow="1" bandRow="1">
                <a:tableStyleId>{5940675A-B579-460E-94D1-54222C63F5DA}</a:tableStyleId>
              </a:tblPr>
              <a:tblGrid>
                <a:gridCol w="728280"/>
                <a:gridCol w="4485219"/>
              </a:tblGrid>
              <a:tr h="485656">
                <a:tc>
                  <a:txBody>
                    <a:bodyPr/>
                    <a:lstStyle/>
                    <a:p>
                      <a:pPr algn="ctr">
                        <a:lnSpc>
                          <a:spcPct val="100000"/>
                        </a:lnSpc>
                      </a:pPr>
                      <a:r>
                        <a:rPr lang="zh-CN" altLang="en-US" sz="1400" dirty="0" smtClean="0"/>
                        <a:t>化学品</a:t>
                      </a:r>
                      <a:endParaRPr lang="zh-TW" altLang="en-US" sz="1400" dirty="0">
                        <a:latin typeface="+mn-ea"/>
                        <a:ea typeface="+mn-ea"/>
                      </a:endParaRPr>
                    </a:p>
                  </a:txBody>
                  <a:tcPr anchor="ctr"/>
                </a:tc>
                <a:tc>
                  <a:txBody>
                    <a:bodyPr/>
                    <a:lstStyle/>
                    <a:p>
                      <a:pPr algn="ctr">
                        <a:lnSpc>
                          <a:spcPct val="100000"/>
                        </a:lnSpc>
                      </a:pPr>
                      <a:r>
                        <a:rPr lang="zh-CN" altLang="en-US" sz="1400" dirty="0" smtClean="0"/>
                        <a:t>包装要求</a:t>
                      </a:r>
                      <a:endParaRPr lang="zh-TW" altLang="en-US" sz="1400" dirty="0">
                        <a:latin typeface="+mn-ea"/>
                        <a:ea typeface="+mn-ea"/>
                      </a:endParaRPr>
                    </a:p>
                  </a:txBody>
                  <a:tcPr anchor="ctr"/>
                </a:tc>
              </a:tr>
              <a:tr h="919636">
                <a:tc>
                  <a:txBody>
                    <a:bodyPr/>
                    <a:lstStyle/>
                    <a:p>
                      <a:pPr algn="ctr">
                        <a:lnSpc>
                          <a:spcPct val="100000"/>
                        </a:lnSpc>
                      </a:pPr>
                      <a:r>
                        <a:rPr lang="zh-CN" altLang="en-US" sz="1400" dirty="0" smtClean="0"/>
                        <a:t>清洗剂</a:t>
                      </a:r>
                      <a:endParaRPr lang="zh-TW" altLang="en-US" sz="1400" dirty="0">
                        <a:latin typeface="+mn-ea"/>
                        <a:ea typeface="+mn-ea"/>
                      </a:endParaRPr>
                    </a:p>
                  </a:txBody>
                  <a:tcPr anchor="ctr"/>
                </a:tc>
                <a:tc>
                  <a:txBody>
                    <a:bodyPr/>
                    <a:lstStyle/>
                    <a:p>
                      <a:pPr>
                        <a:lnSpc>
                          <a:spcPct val="100000"/>
                        </a:lnSpc>
                      </a:pPr>
                      <a:r>
                        <a:rPr lang="zh-CN" altLang="en-US" sz="1400" dirty="0" smtClean="0"/>
                        <a:t>应在</a:t>
                      </a:r>
                      <a:r>
                        <a:rPr lang="zh-CN" altLang="en-US" sz="1400" b="1" dirty="0" smtClean="0">
                          <a:solidFill>
                            <a:srgbClr val="0000FF"/>
                          </a:solidFill>
                        </a:rPr>
                        <a:t>包装标识上明示所属清洗剂类别</a:t>
                      </a:r>
                      <a:r>
                        <a:rPr lang="zh-CN" altLang="en-US" sz="1400" dirty="0" smtClean="0"/>
                        <a:t>，符合低挥发性清洗剂要求的可明示为“低</a:t>
                      </a:r>
                      <a:r>
                        <a:rPr lang="en-US" altLang="zh-CN" sz="1400" dirty="0" smtClean="0"/>
                        <a:t>VOC</a:t>
                      </a:r>
                      <a:r>
                        <a:rPr lang="zh-CN" altLang="en-US" sz="1400" dirty="0" smtClean="0"/>
                        <a:t>含量清洗剂”</a:t>
                      </a:r>
                      <a:r>
                        <a:rPr lang="en-US" altLang="zh-CN" sz="1400" dirty="0" smtClean="0"/>
                        <a:t>;</a:t>
                      </a:r>
                      <a:r>
                        <a:rPr lang="zh-CN" altLang="en-US" sz="1400" dirty="0" smtClean="0"/>
                        <a:t>在包装标志上或产品说明书中明确产品工作状态下的使用配比；</a:t>
                      </a:r>
                      <a:endParaRPr lang="zh-TW" altLang="en-US" sz="1400" dirty="0">
                        <a:latin typeface="+mn-ea"/>
                        <a:ea typeface="+mn-ea"/>
                      </a:endParaRPr>
                    </a:p>
                  </a:txBody>
                  <a:tcPr anchor="ctr"/>
                </a:tc>
              </a:tr>
              <a:tr h="485656">
                <a:tc>
                  <a:txBody>
                    <a:bodyPr/>
                    <a:lstStyle/>
                    <a:p>
                      <a:pPr algn="ctr">
                        <a:lnSpc>
                          <a:spcPct val="100000"/>
                        </a:lnSpc>
                      </a:pPr>
                      <a:r>
                        <a:rPr lang="zh-CN" altLang="en-US" sz="1400" dirty="0" smtClean="0"/>
                        <a:t>胶</a:t>
                      </a:r>
                      <a:r>
                        <a:rPr lang="zh-TW" altLang="en-US" sz="1400" dirty="0" smtClean="0"/>
                        <a:t>粘剂</a:t>
                      </a:r>
                      <a:endParaRPr lang="zh-TW" altLang="en-US" sz="1400" dirty="0">
                        <a:latin typeface="+mn-ea"/>
                        <a:ea typeface="+mn-ea"/>
                      </a:endParaRPr>
                    </a:p>
                  </a:txBody>
                  <a:tcPr anchor="ctr"/>
                </a:tc>
                <a:tc>
                  <a:txBody>
                    <a:bodyPr/>
                    <a:lstStyle/>
                    <a:p>
                      <a:pPr>
                        <a:lnSpc>
                          <a:spcPct val="100000"/>
                        </a:lnSpc>
                      </a:pPr>
                      <a:r>
                        <a:rPr lang="zh-CN" altLang="en-US" sz="1400" kern="1200" dirty="0" smtClean="0">
                          <a:effectLst/>
                        </a:rPr>
                        <a:t>应</a:t>
                      </a:r>
                      <a:r>
                        <a:rPr lang="zh-CN" altLang="zh-TW" sz="1400" kern="1200" dirty="0" smtClean="0">
                          <a:effectLst/>
                        </a:rPr>
                        <a:t>在包装或产品文件上</a:t>
                      </a:r>
                      <a:r>
                        <a:rPr lang="zh-CN" altLang="zh-TW" sz="1400" b="1" kern="1200" dirty="0" smtClean="0">
                          <a:solidFill>
                            <a:srgbClr val="0000FF"/>
                          </a:solidFill>
                          <a:effectLst/>
                        </a:rPr>
                        <a:t>明示产品符合</a:t>
                      </a:r>
                      <a:r>
                        <a:rPr lang="en-US" altLang="zh-TW" sz="1400" b="1" kern="1200" dirty="0" smtClean="0">
                          <a:solidFill>
                            <a:srgbClr val="0000FF"/>
                          </a:solidFill>
                          <a:effectLst/>
                        </a:rPr>
                        <a:t>GB337-2020</a:t>
                      </a:r>
                      <a:r>
                        <a:rPr lang="zh-CN" altLang="zh-TW" sz="1400" b="1" kern="1200" dirty="0" smtClean="0">
                          <a:solidFill>
                            <a:srgbClr val="0000FF"/>
                          </a:solidFill>
                          <a:effectLst/>
                        </a:rPr>
                        <a:t>标准</a:t>
                      </a:r>
                      <a:endParaRPr lang="zh-TW" altLang="en-US" sz="1400" b="1" dirty="0">
                        <a:solidFill>
                          <a:srgbClr val="0000FF"/>
                        </a:solidFill>
                        <a:latin typeface="+mn-ea"/>
                        <a:ea typeface="+mn-ea"/>
                      </a:endParaRPr>
                    </a:p>
                  </a:txBody>
                  <a:tcPr anchor="ctr"/>
                </a:tc>
              </a:tr>
              <a:tr h="685632">
                <a:tc>
                  <a:txBody>
                    <a:bodyPr/>
                    <a:lstStyle/>
                    <a:p>
                      <a:pPr algn="ctr">
                        <a:lnSpc>
                          <a:spcPct val="100000"/>
                        </a:lnSpc>
                      </a:pPr>
                      <a:r>
                        <a:rPr lang="zh-CN" altLang="en-US" sz="1400" dirty="0" smtClean="0"/>
                        <a:t>油墨</a:t>
                      </a:r>
                      <a:endParaRPr lang="zh-TW" altLang="en-US" sz="1400" dirty="0">
                        <a:latin typeface="+mn-ea"/>
                        <a:ea typeface="+mn-ea"/>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TW" sz="1400" kern="1200" dirty="0" smtClean="0">
                          <a:effectLst/>
                        </a:rPr>
                        <a:t>在</a:t>
                      </a:r>
                      <a:r>
                        <a:rPr lang="zh-CN" altLang="zh-TW" sz="1400" b="1" kern="1200" dirty="0" smtClean="0">
                          <a:solidFill>
                            <a:srgbClr val="0000FF"/>
                          </a:solidFill>
                          <a:effectLst/>
                        </a:rPr>
                        <a:t>包装标志上明示所属油墨类别</a:t>
                      </a:r>
                      <a:r>
                        <a:rPr lang="zh-CN" altLang="zh-TW" sz="1400" kern="1200" dirty="0" smtClean="0">
                          <a:effectLst/>
                        </a:rPr>
                        <a:t>，符合低挥发化学物含量要求的可明示为低挥发性有机化合物含量油墨产品。</a:t>
                      </a:r>
                      <a:endParaRPr lang="zh-TW" altLang="zh-TW" sz="1400" kern="1200" dirty="0" smtClean="0">
                        <a:solidFill>
                          <a:schemeClr val="dk1"/>
                        </a:solidFill>
                        <a:effectLst/>
                        <a:latin typeface="+mn-ea"/>
                        <a:ea typeface="+mn-ea"/>
                        <a:cs typeface="+mn-cs"/>
                      </a:endParaRPr>
                    </a:p>
                  </a:txBody>
                  <a:tcPr anchor="ctr"/>
                </a:tc>
              </a:tr>
            </a:tbl>
          </a:graphicData>
        </a:graphic>
      </p:graphicFrame>
      <p:sp>
        <p:nvSpPr>
          <p:cNvPr id="7" name="矩形 6"/>
          <p:cNvSpPr/>
          <p:nvPr/>
        </p:nvSpPr>
        <p:spPr>
          <a:xfrm>
            <a:off x="315430" y="820950"/>
            <a:ext cx="6308653" cy="338554"/>
          </a:xfrm>
          <a:prstGeom prst="rect">
            <a:avLst/>
          </a:prstGeom>
        </p:spPr>
        <p:txBody>
          <a:bodyPr wrap="square">
            <a:spAutoFit/>
          </a:bodyPr>
          <a:lstStyle/>
          <a:p>
            <a:r>
              <a:rPr lang="zh-CN" altLang="en-US" sz="1600" b="1" dirty="0">
                <a:solidFill>
                  <a:srgbClr val="0000FF"/>
                </a:solidFill>
              </a:rPr>
              <a:t>化学</a:t>
            </a:r>
            <a:r>
              <a:rPr lang="zh-CN" altLang="en-US" sz="1600" b="1" dirty="0" smtClean="0">
                <a:solidFill>
                  <a:srgbClr val="0000FF"/>
                </a:solidFill>
              </a:rPr>
              <a:t>品应张贴包装标识：内容包括以下内容</a:t>
            </a:r>
            <a:endParaRPr lang="zh-TW" altLang="en-US" sz="1600" b="1" dirty="0">
              <a:solidFill>
                <a:srgbClr val="0000FF"/>
              </a:solidFill>
            </a:endParaRPr>
          </a:p>
        </p:txBody>
      </p:sp>
      <p:sp>
        <p:nvSpPr>
          <p:cNvPr id="8" name="矩形 7"/>
          <p:cNvSpPr/>
          <p:nvPr/>
        </p:nvSpPr>
        <p:spPr>
          <a:xfrm>
            <a:off x="315430" y="1204582"/>
            <a:ext cx="4182142" cy="2462213"/>
          </a:xfrm>
          <a:prstGeom prst="rect">
            <a:avLst/>
          </a:prstGeom>
          <a:solidFill>
            <a:schemeClr val="bg2"/>
          </a:solidFill>
        </p:spPr>
        <p:txBody>
          <a:bodyPr wrap="square">
            <a:spAutoFit/>
          </a:bodyPr>
          <a:lstStyle/>
          <a:p>
            <a:r>
              <a:rPr lang="en-US" altLang="zh-CN" sz="1400" dirty="0" smtClean="0">
                <a:latin typeface="+mn-ea"/>
              </a:rPr>
              <a:t>1.</a:t>
            </a:r>
            <a:r>
              <a:rPr lang="zh-CN" altLang="en-US" sz="1400" dirty="0" smtClean="0">
                <a:latin typeface="+mn-ea"/>
              </a:rPr>
              <a:t>化</a:t>
            </a:r>
            <a:r>
              <a:rPr lang="zh-CN" altLang="en-US" sz="1400" dirty="0">
                <a:latin typeface="+mn-ea"/>
              </a:rPr>
              <a:t>学品和其主要有害成分标识</a:t>
            </a:r>
          </a:p>
          <a:p>
            <a:r>
              <a:rPr lang="en-US" altLang="zh-CN" sz="1400" dirty="0" smtClean="0">
                <a:latin typeface="+mn-ea"/>
              </a:rPr>
              <a:t>2.</a:t>
            </a:r>
            <a:r>
              <a:rPr lang="zh-CN" altLang="en-US" sz="1400" dirty="0" smtClean="0">
                <a:latin typeface="+mn-ea"/>
              </a:rPr>
              <a:t>编号：分</a:t>
            </a:r>
            <a:r>
              <a:rPr lang="zh-CN" altLang="en-US" sz="1400" dirty="0">
                <a:latin typeface="+mn-ea"/>
              </a:rPr>
              <a:t>别用</a:t>
            </a:r>
            <a:r>
              <a:rPr lang="en-US" altLang="zh-CN" sz="1400" dirty="0">
                <a:latin typeface="+mn-ea"/>
              </a:rPr>
              <a:t>UN No</a:t>
            </a:r>
            <a:r>
              <a:rPr lang="zh-CN" altLang="en-US" sz="1400" dirty="0">
                <a:latin typeface="+mn-ea"/>
              </a:rPr>
              <a:t>．和</a:t>
            </a:r>
            <a:r>
              <a:rPr lang="en-US" altLang="zh-CN" sz="1400" dirty="0">
                <a:latin typeface="+mn-ea"/>
              </a:rPr>
              <a:t>CN No</a:t>
            </a:r>
            <a:r>
              <a:rPr lang="zh-CN" altLang="en-US" sz="1400" dirty="0">
                <a:latin typeface="+mn-ea"/>
              </a:rPr>
              <a:t>．表 示。</a:t>
            </a:r>
          </a:p>
          <a:p>
            <a:r>
              <a:rPr lang="en-US" altLang="zh-CN" sz="1400" dirty="0" smtClean="0">
                <a:latin typeface="+mn-ea"/>
              </a:rPr>
              <a:t>3.</a:t>
            </a:r>
            <a:r>
              <a:rPr lang="zh-CN" altLang="en-US" sz="1400" dirty="0" smtClean="0">
                <a:latin typeface="+mn-ea"/>
              </a:rPr>
              <a:t>标</a:t>
            </a:r>
            <a:r>
              <a:rPr lang="zh-CN" altLang="en-US" sz="1400" dirty="0">
                <a:latin typeface="+mn-ea"/>
              </a:rPr>
              <a:t>志</a:t>
            </a:r>
          </a:p>
          <a:p>
            <a:r>
              <a:rPr lang="en-US" altLang="zh-CN" sz="1400" dirty="0" smtClean="0">
                <a:latin typeface="+mn-ea"/>
              </a:rPr>
              <a:t>4.</a:t>
            </a:r>
            <a:r>
              <a:rPr lang="zh-CN" altLang="en-US" sz="1400" dirty="0" smtClean="0">
                <a:latin typeface="+mn-ea"/>
              </a:rPr>
              <a:t>警</a:t>
            </a:r>
            <a:r>
              <a:rPr lang="zh-CN" altLang="en-US" sz="1400" dirty="0">
                <a:latin typeface="+mn-ea"/>
              </a:rPr>
              <a:t>示词</a:t>
            </a:r>
          </a:p>
          <a:p>
            <a:r>
              <a:rPr lang="en-US" altLang="zh-CN" sz="1400" dirty="0" smtClean="0">
                <a:latin typeface="+mn-ea"/>
              </a:rPr>
              <a:t>5.</a:t>
            </a:r>
            <a:r>
              <a:rPr lang="zh-CN" altLang="en-US" sz="1400" dirty="0" smtClean="0">
                <a:latin typeface="+mn-ea"/>
              </a:rPr>
              <a:t>危</a:t>
            </a:r>
            <a:r>
              <a:rPr lang="zh-CN" altLang="en-US" sz="1400" dirty="0">
                <a:latin typeface="+mn-ea"/>
              </a:rPr>
              <a:t>险性概述</a:t>
            </a:r>
          </a:p>
          <a:p>
            <a:r>
              <a:rPr lang="en-US" altLang="zh-CN" sz="1400" dirty="0" smtClean="0">
                <a:latin typeface="+mn-ea"/>
              </a:rPr>
              <a:t>6.</a:t>
            </a:r>
            <a:r>
              <a:rPr lang="zh-CN" altLang="en-US" sz="1400" dirty="0" smtClean="0">
                <a:latin typeface="+mn-ea"/>
              </a:rPr>
              <a:t>安全</a:t>
            </a:r>
            <a:r>
              <a:rPr lang="zh-CN" altLang="en-US" sz="1400" dirty="0">
                <a:latin typeface="+mn-ea"/>
              </a:rPr>
              <a:t>措施</a:t>
            </a:r>
          </a:p>
          <a:p>
            <a:r>
              <a:rPr lang="en-US" altLang="zh-CN" sz="1400" dirty="0" smtClean="0">
                <a:latin typeface="+mn-ea"/>
              </a:rPr>
              <a:t>7.</a:t>
            </a:r>
            <a:r>
              <a:rPr lang="zh-CN" altLang="en-US" sz="1400" dirty="0" smtClean="0">
                <a:latin typeface="+mn-ea"/>
              </a:rPr>
              <a:t>灭</a:t>
            </a:r>
            <a:r>
              <a:rPr lang="zh-CN" altLang="en-US" sz="1400" dirty="0">
                <a:latin typeface="+mn-ea"/>
              </a:rPr>
              <a:t>火</a:t>
            </a:r>
          </a:p>
          <a:p>
            <a:r>
              <a:rPr lang="en-US" altLang="zh-CN" sz="1400" dirty="0" smtClean="0">
                <a:latin typeface="+mn-ea"/>
              </a:rPr>
              <a:t>8.</a:t>
            </a:r>
            <a:r>
              <a:rPr lang="zh-CN" altLang="en-US" sz="1400" dirty="0" smtClean="0">
                <a:latin typeface="+mn-ea"/>
              </a:rPr>
              <a:t>批</a:t>
            </a:r>
            <a:r>
              <a:rPr lang="zh-CN" altLang="en-US" sz="1400" dirty="0">
                <a:latin typeface="+mn-ea"/>
              </a:rPr>
              <a:t>号</a:t>
            </a:r>
          </a:p>
          <a:p>
            <a:r>
              <a:rPr lang="en-US" altLang="zh-CN" sz="1400" dirty="0" smtClean="0">
                <a:latin typeface="+mn-ea"/>
              </a:rPr>
              <a:t>9.</a:t>
            </a:r>
            <a:r>
              <a:rPr lang="zh-CN" altLang="en-US" sz="1400" dirty="0" smtClean="0">
                <a:latin typeface="+mn-ea"/>
              </a:rPr>
              <a:t>提示</a:t>
            </a:r>
            <a:r>
              <a:rPr lang="zh-CN" altLang="en-US" sz="1400" dirty="0">
                <a:latin typeface="+mn-ea"/>
              </a:rPr>
              <a:t>向生产销售企业索取安全技术说明书。</a:t>
            </a:r>
          </a:p>
          <a:p>
            <a:r>
              <a:rPr lang="en-US" altLang="zh-CN" sz="1400" dirty="0" smtClean="0">
                <a:latin typeface="+mn-ea"/>
              </a:rPr>
              <a:t>10.</a:t>
            </a:r>
            <a:r>
              <a:rPr lang="zh-CN" altLang="en-US" sz="1400" dirty="0" smtClean="0">
                <a:latin typeface="+mn-ea"/>
              </a:rPr>
              <a:t>生</a:t>
            </a:r>
            <a:r>
              <a:rPr lang="zh-CN" altLang="en-US" sz="1400" dirty="0">
                <a:latin typeface="+mn-ea"/>
              </a:rPr>
              <a:t>产企业名称、地址、邮编、电话。</a:t>
            </a:r>
          </a:p>
          <a:p>
            <a:r>
              <a:rPr lang="en-US" altLang="zh-CN" sz="1400" dirty="0" smtClean="0">
                <a:latin typeface="+mn-ea"/>
              </a:rPr>
              <a:t>11.</a:t>
            </a:r>
            <a:r>
              <a:rPr lang="zh-CN" altLang="en-US" sz="1400" dirty="0" smtClean="0">
                <a:latin typeface="+mn-ea"/>
              </a:rPr>
              <a:t>应</a:t>
            </a:r>
            <a:r>
              <a:rPr lang="zh-CN" altLang="en-US" sz="1400" dirty="0">
                <a:latin typeface="+mn-ea"/>
              </a:rPr>
              <a:t>急咨询电</a:t>
            </a:r>
            <a:r>
              <a:rPr lang="zh-CN" altLang="en-US" sz="1400" dirty="0" smtClean="0">
                <a:latin typeface="+mn-ea"/>
              </a:rPr>
              <a:t>话</a:t>
            </a:r>
            <a:endParaRPr lang="zh-CN" altLang="en-US" sz="1400" dirty="0">
              <a:latin typeface="+mn-ea"/>
            </a:endParaRPr>
          </a:p>
        </p:txBody>
      </p:sp>
      <p:sp>
        <p:nvSpPr>
          <p:cNvPr id="9" name="矩形 8"/>
          <p:cNvSpPr/>
          <p:nvPr/>
        </p:nvSpPr>
        <p:spPr>
          <a:xfrm>
            <a:off x="315429" y="3712450"/>
            <a:ext cx="4501119" cy="338554"/>
          </a:xfrm>
          <a:prstGeom prst="rect">
            <a:avLst/>
          </a:prstGeom>
        </p:spPr>
        <p:txBody>
          <a:bodyPr wrap="square">
            <a:spAutoFit/>
          </a:bodyPr>
          <a:lstStyle/>
          <a:p>
            <a:r>
              <a:rPr lang="zh-CN" altLang="en-US" sz="1600" b="1" dirty="0" smtClean="0">
                <a:solidFill>
                  <a:srgbClr val="0000FF"/>
                </a:solidFill>
              </a:rPr>
              <a:t>含</a:t>
            </a:r>
            <a:r>
              <a:rPr lang="en-US" altLang="zh-CN" sz="1600" b="1" dirty="0" smtClean="0">
                <a:solidFill>
                  <a:srgbClr val="0000FF"/>
                </a:solidFill>
              </a:rPr>
              <a:t>VOC</a:t>
            </a:r>
            <a:r>
              <a:rPr lang="zh-CN" altLang="en-US" sz="1600" b="1" dirty="0" smtClean="0">
                <a:solidFill>
                  <a:srgbClr val="0000FF"/>
                </a:solidFill>
              </a:rPr>
              <a:t>材料特殊要求</a:t>
            </a:r>
            <a:endParaRPr lang="zh-TW" altLang="en-US" sz="1600" b="1" dirty="0">
              <a:solidFill>
                <a:srgbClr val="0000FF"/>
              </a:solidFill>
            </a:endParaRPr>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 t="9342" r="142" b="36892"/>
          <a:stretch/>
        </p:blipFill>
        <p:spPr bwMode="auto">
          <a:xfrm>
            <a:off x="4816548" y="616688"/>
            <a:ext cx="2955852" cy="3224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D:\Users\GRACE2~1\AppData\Local\Temp\企业微信截图_1662453704512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286" y="616689"/>
            <a:ext cx="3064105" cy="3224604"/>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11"/>
          <p:cNvSpPr txBox="1"/>
          <p:nvPr/>
        </p:nvSpPr>
        <p:spPr>
          <a:xfrm>
            <a:off x="6057014" y="5118129"/>
            <a:ext cx="5649434" cy="1015663"/>
          </a:xfrm>
          <a:prstGeom prst="rect">
            <a:avLst/>
          </a:prstGeom>
          <a:noFill/>
        </p:spPr>
        <p:txBody>
          <a:bodyPr wrap="square" rtlCol="0">
            <a:spAutoFit/>
          </a:bodyPr>
          <a:lstStyle/>
          <a:p>
            <a:r>
              <a:rPr lang="zh-CN" altLang="en-US" sz="1200" dirty="0" smtClean="0"/>
              <a:t>参考资料：</a:t>
            </a:r>
            <a:r>
              <a:rPr lang="en-US" altLang="zh-CN" sz="1200" dirty="0"/>
              <a:t>《</a:t>
            </a:r>
            <a:r>
              <a:rPr lang="zh-CN" altLang="en-US" sz="1200" dirty="0"/>
              <a:t>化学品安全标签编写规定</a:t>
            </a:r>
            <a:r>
              <a:rPr lang="en-US" altLang="zh-CN" sz="1200" dirty="0"/>
              <a:t>》</a:t>
            </a:r>
            <a:endParaRPr lang="en-US" altLang="zh-CN" sz="1200" dirty="0" smtClean="0"/>
          </a:p>
          <a:p>
            <a:r>
              <a:rPr lang="en-US" altLang="zh-CN" sz="1200" dirty="0" smtClean="0"/>
              <a:t>                   GB </a:t>
            </a:r>
            <a:r>
              <a:rPr lang="en-US" altLang="zh-CN" sz="1200" dirty="0"/>
              <a:t>38508-2020《</a:t>
            </a:r>
            <a:r>
              <a:rPr lang="zh-CN" altLang="en-US" sz="1200" dirty="0"/>
              <a:t>清洗剂挥发性有机化合物含量限值</a:t>
            </a:r>
            <a:r>
              <a:rPr lang="en-US" altLang="zh-CN" sz="1200" dirty="0" smtClean="0"/>
              <a:t>》</a:t>
            </a:r>
          </a:p>
          <a:p>
            <a:r>
              <a:rPr lang="en-US" altLang="zh-CN" sz="1200" dirty="0" smtClean="0"/>
              <a:t>                   GB 33372-2020《</a:t>
            </a:r>
            <a:r>
              <a:rPr lang="zh-CN" altLang="en-US" sz="1200" dirty="0" smtClean="0"/>
              <a:t>胶</a:t>
            </a:r>
            <a:r>
              <a:rPr lang="zh-CN" altLang="en-US" sz="1200" dirty="0"/>
              <a:t>粘剂挥发性有机化合物</a:t>
            </a:r>
            <a:r>
              <a:rPr lang="zh-CN" altLang="en-US" sz="1200" dirty="0" smtClean="0"/>
              <a:t>限量</a:t>
            </a:r>
            <a:r>
              <a:rPr lang="en-US" altLang="zh-CN" sz="1200" dirty="0" smtClean="0"/>
              <a:t>》</a:t>
            </a:r>
          </a:p>
          <a:p>
            <a:r>
              <a:rPr lang="en-US" altLang="zh-CN" sz="1200" dirty="0"/>
              <a:t>                   GB </a:t>
            </a:r>
            <a:r>
              <a:rPr lang="en-US" altLang="zh-CN" sz="1200" dirty="0" smtClean="0"/>
              <a:t>38507-2020《</a:t>
            </a:r>
            <a:r>
              <a:rPr lang="zh-CN" altLang="en-US" sz="1200" dirty="0" smtClean="0"/>
              <a:t>油墨</a:t>
            </a:r>
            <a:r>
              <a:rPr lang="zh-CN" altLang="en-US" sz="1200" dirty="0"/>
              <a:t>中可挥发性有机化合物 </a:t>
            </a:r>
            <a:r>
              <a:rPr lang="en-US" altLang="zh-CN" sz="1200" dirty="0"/>
              <a:t>(VOCs) </a:t>
            </a:r>
            <a:r>
              <a:rPr lang="zh-CN" altLang="en-US" sz="1200" dirty="0"/>
              <a:t>含量的限</a:t>
            </a:r>
            <a:r>
              <a:rPr lang="zh-CN" altLang="en-US" sz="1200" dirty="0" smtClean="0"/>
              <a:t>值</a:t>
            </a:r>
            <a:r>
              <a:rPr lang="en-US" altLang="zh-CN" sz="1200" dirty="0" smtClean="0"/>
              <a:t>》</a:t>
            </a:r>
          </a:p>
          <a:p>
            <a:r>
              <a:rPr lang="en-US" altLang="zh-CN" sz="1200" dirty="0" smtClean="0"/>
              <a:t>                   GB 30981-2020《</a:t>
            </a:r>
            <a:r>
              <a:rPr lang="zh-CN" altLang="en-US" sz="1200" dirty="0" smtClean="0"/>
              <a:t>工</a:t>
            </a:r>
            <a:r>
              <a:rPr lang="zh-CN" altLang="en-US" sz="1200" dirty="0"/>
              <a:t>业防护涂料中有害物质</a:t>
            </a:r>
            <a:r>
              <a:rPr lang="zh-CN" altLang="en-US" sz="1200" dirty="0" smtClean="0"/>
              <a:t>限量</a:t>
            </a:r>
            <a:r>
              <a:rPr lang="en-US" altLang="zh-CN" sz="1200" dirty="0"/>
              <a:t>》</a:t>
            </a:r>
            <a:r>
              <a:rPr lang="zh-CN" altLang="en-US" sz="1200" dirty="0" smtClean="0"/>
              <a:t> </a:t>
            </a:r>
            <a:endParaRPr lang="en-US" altLang="zh-CN" sz="1200" dirty="0" smtClean="0"/>
          </a:p>
        </p:txBody>
      </p:sp>
      <p:sp>
        <p:nvSpPr>
          <p:cNvPr id="13" name="Freeform 298"/>
          <p:cNvSpPr>
            <a:spLocks/>
          </p:cNvSpPr>
          <p:nvPr/>
        </p:nvSpPr>
        <p:spPr bwMode="auto">
          <a:xfrm>
            <a:off x="4935191" y="643172"/>
            <a:ext cx="509983" cy="516332"/>
          </a:xfrm>
          <a:custGeom>
            <a:avLst/>
            <a:gdLst>
              <a:gd name="T0" fmla="*/ 51 w 336"/>
              <a:gd name="T1" fmla="*/ 74 h 340"/>
              <a:gd name="T2" fmla="*/ 75 w 336"/>
              <a:gd name="T3" fmla="*/ 37 h 340"/>
              <a:gd name="T4" fmla="*/ 111 w 336"/>
              <a:gd name="T5" fmla="*/ 0 h 340"/>
              <a:gd name="T6" fmla="*/ 113 w 336"/>
              <a:gd name="T7" fmla="*/ 33 h 340"/>
              <a:gd name="T8" fmla="*/ 127 w 336"/>
              <a:gd name="T9" fmla="*/ 66 h 340"/>
              <a:gd name="T10" fmla="*/ 159 w 336"/>
              <a:gd name="T11" fmla="*/ 126 h 340"/>
              <a:gd name="T12" fmla="*/ 185 w 336"/>
              <a:gd name="T13" fmla="*/ 97 h 340"/>
              <a:gd name="T14" fmla="*/ 212 w 336"/>
              <a:gd name="T15" fmla="*/ 67 h 340"/>
              <a:gd name="T16" fmla="*/ 250 w 336"/>
              <a:gd name="T17" fmla="*/ 40 h 340"/>
              <a:gd name="T18" fmla="*/ 281 w 336"/>
              <a:gd name="T19" fmla="*/ 37 h 340"/>
              <a:gd name="T20" fmla="*/ 311 w 336"/>
              <a:gd name="T21" fmla="*/ 56 h 340"/>
              <a:gd name="T22" fmla="*/ 325 w 336"/>
              <a:gd name="T23" fmla="*/ 94 h 340"/>
              <a:gd name="T24" fmla="*/ 305 w 336"/>
              <a:gd name="T25" fmla="*/ 99 h 340"/>
              <a:gd name="T26" fmla="*/ 288 w 336"/>
              <a:gd name="T27" fmla="*/ 104 h 340"/>
              <a:gd name="T28" fmla="*/ 212 w 336"/>
              <a:gd name="T29" fmla="*/ 185 h 340"/>
              <a:gd name="T30" fmla="*/ 257 w 336"/>
              <a:gd name="T31" fmla="*/ 224 h 340"/>
              <a:gd name="T32" fmla="*/ 296 w 336"/>
              <a:gd name="T33" fmla="*/ 245 h 340"/>
              <a:gd name="T34" fmla="*/ 336 w 336"/>
              <a:gd name="T35" fmla="*/ 250 h 340"/>
              <a:gd name="T36" fmla="*/ 325 w 336"/>
              <a:gd name="T37" fmla="*/ 275 h 340"/>
              <a:gd name="T38" fmla="*/ 296 w 336"/>
              <a:gd name="T39" fmla="*/ 310 h 340"/>
              <a:gd name="T40" fmla="*/ 267 w 336"/>
              <a:gd name="T41" fmla="*/ 319 h 340"/>
              <a:gd name="T42" fmla="*/ 224 w 336"/>
              <a:gd name="T43" fmla="*/ 297 h 340"/>
              <a:gd name="T44" fmla="*/ 167 w 336"/>
              <a:gd name="T45" fmla="*/ 247 h 340"/>
              <a:gd name="T46" fmla="*/ 135 w 336"/>
              <a:gd name="T47" fmla="*/ 293 h 340"/>
              <a:gd name="T48" fmla="*/ 101 w 336"/>
              <a:gd name="T49" fmla="*/ 330 h 340"/>
              <a:gd name="T50" fmla="*/ 74 w 336"/>
              <a:gd name="T51" fmla="*/ 340 h 340"/>
              <a:gd name="T52" fmla="*/ 33 w 336"/>
              <a:gd name="T53" fmla="*/ 318 h 340"/>
              <a:gd name="T54" fmla="*/ 0 w 336"/>
              <a:gd name="T55" fmla="*/ 274 h 340"/>
              <a:gd name="T56" fmla="*/ 35 w 336"/>
              <a:gd name="T57" fmla="*/ 270 h 340"/>
              <a:gd name="T58" fmla="*/ 67 w 336"/>
              <a:gd name="T59" fmla="*/ 247 h 340"/>
              <a:gd name="T60" fmla="*/ 112 w 336"/>
              <a:gd name="T61" fmla="*/ 188 h 340"/>
              <a:gd name="T62" fmla="*/ 69 w 336"/>
              <a:gd name="T63" fmla="*/ 127 h 340"/>
              <a:gd name="T64" fmla="*/ 57 w 336"/>
              <a:gd name="T65" fmla="*/ 99 h 340"/>
              <a:gd name="T66" fmla="*/ 51 w 336"/>
              <a:gd name="T67" fmla="*/ 74 h 3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6"/>
              <a:gd name="T103" fmla="*/ 0 h 340"/>
              <a:gd name="T104" fmla="*/ 336 w 336"/>
              <a:gd name="T105" fmla="*/ 340 h 3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6" h="340">
                <a:moveTo>
                  <a:pt x="51" y="74"/>
                </a:moveTo>
                <a:lnTo>
                  <a:pt x="75" y="37"/>
                </a:lnTo>
                <a:lnTo>
                  <a:pt x="111" y="0"/>
                </a:lnTo>
                <a:lnTo>
                  <a:pt x="113" y="33"/>
                </a:lnTo>
                <a:lnTo>
                  <a:pt x="127" y="66"/>
                </a:lnTo>
                <a:lnTo>
                  <a:pt x="159" y="126"/>
                </a:lnTo>
                <a:lnTo>
                  <a:pt x="185" y="97"/>
                </a:lnTo>
                <a:lnTo>
                  <a:pt x="212" y="67"/>
                </a:lnTo>
                <a:lnTo>
                  <a:pt x="250" y="40"/>
                </a:lnTo>
                <a:lnTo>
                  <a:pt x="281" y="37"/>
                </a:lnTo>
                <a:lnTo>
                  <a:pt x="311" y="56"/>
                </a:lnTo>
                <a:lnTo>
                  <a:pt x="325" y="94"/>
                </a:lnTo>
                <a:lnTo>
                  <a:pt x="305" y="99"/>
                </a:lnTo>
                <a:lnTo>
                  <a:pt x="288" y="104"/>
                </a:lnTo>
                <a:lnTo>
                  <a:pt x="212" y="185"/>
                </a:lnTo>
                <a:lnTo>
                  <a:pt x="257" y="224"/>
                </a:lnTo>
                <a:lnTo>
                  <a:pt x="296" y="245"/>
                </a:lnTo>
                <a:lnTo>
                  <a:pt x="336" y="250"/>
                </a:lnTo>
                <a:lnTo>
                  <a:pt x="325" y="275"/>
                </a:lnTo>
                <a:lnTo>
                  <a:pt x="296" y="310"/>
                </a:lnTo>
                <a:lnTo>
                  <a:pt x="267" y="319"/>
                </a:lnTo>
                <a:lnTo>
                  <a:pt x="224" y="297"/>
                </a:lnTo>
                <a:lnTo>
                  <a:pt x="167" y="247"/>
                </a:lnTo>
                <a:lnTo>
                  <a:pt x="135" y="293"/>
                </a:lnTo>
                <a:lnTo>
                  <a:pt x="101" y="330"/>
                </a:lnTo>
                <a:lnTo>
                  <a:pt x="74" y="340"/>
                </a:lnTo>
                <a:lnTo>
                  <a:pt x="33" y="318"/>
                </a:lnTo>
                <a:lnTo>
                  <a:pt x="0" y="274"/>
                </a:lnTo>
                <a:lnTo>
                  <a:pt x="35" y="270"/>
                </a:lnTo>
                <a:lnTo>
                  <a:pt x="67" y="247"/>
                </a:lnTo>
                <a:lnTo>
                  <a:pt x="112" y="188"/>
                </a:lnTo>
                <a:lnTo>
                  <a:pt x="69" y="127"/>
                </a:lnTo>
                <a:lnTo>
                  <a:pt x="57" y="99"/>
                </a:lnTo>
                <a:lnTo>
                  <a:pt x="51" y="74"/>
                </a:lnTo>
                <a:close/>
              </a:path>
            </a:pathLst>
          </a:custGeom>
          <a:solidFill>
            <a:srgbClr val="FF0000"/>
          </a:solidFill>
          <a:ln w="9525" cap="flat" cmpd="sng">
            <a:noFill/>
            <a:prstDash val="solid"/>
            <a:round/>
            <a:headEnd type="none" w="med" len="med"/>
            <a:tailEnd type="none" w="med" len="med"/>
          </a:ln>
        </p:spPr>
        <p:txBody>
          <a:bodyPr wrap="none" lIns="45704" tIns="22852" rIns="45704" bIns="22852" anchor="ctr"/>
          <a:lstStyle/>
          <a:p>
            <a:pPr defTabSz="1218438">
              <a:defRPr/>
            </a:pPr>
            <a:endParaRPr lang="en-US" sz="2400" kern="0">
              <a:solidFill>
                <a:sysClr val="windowText" lastClr="000000"/>
              </a:solidFill>
              <a:latin typeface="Arial" panose="020B0604020202020204" pitchFamily="34" charset="0"/>
              <a:cs typeface="Arial" panose="020B0604020202020204" pitchFamily="34" charset="0"/>
            </a:endParaRPr>
          </a:p>
        </p:txBody>
      </p:sp>
      <p:sp>
        <p:nvSpPr>
          <p:cNvPr id="14" name="Freeform 297"/>
          <p:cNvSpPr>
            <a:spLocks/>
          </p:cNvSpPr>
          <p:nvPr/>
        </p:nvSpPr>
        <p:spPr bwMode="auto">
          <a:xfrm>
            <a:off x="8299799" y="565958"/>
            <a:ext cx="581932" cy="509983"/>
          </a:xfrm>
          <a:custGeom>
            <a:avLst/>
            <a:gdLst>
              <a:gd name="T0" fmla="*/ 0 w 648"/>
              <a:gd name="T1" fmla="*/ 374 h 618"/>
              <a:gd name="T2" fmla="*/ 88 w 648"/>
              <a:gd name="T3" fmla="*/ 320 h 618"/>
              <a:gd name="T4" fmla="*/ 122 w 648"/>
              <a:gd name="T5" fmla="*/ 340 h 618"/>
              <a:gd name="T6" fmla="*/ 184 w 648"/>
              <a:gd name="T7" fmla="*/ 452 h 618"/>
              <a:gd name="T8" fmla="*/ 278 w 648"/>
              <a:gd name="T9" fmla="*/ 316 h 618"/>
              <a:gd name="T10" fmla="*/ 434 w 648"/>
              <a:gd name="T11" fmla="*/ 148 h 618"/>
              <a:gd name="T12" fmla="*/ 534 w 648"/>
              <a:gd name="T13" fmla="*/ 60 h 618"/>
              <a:gd name="T14" fmla="*/ 632 w 648"/>
              <a:gd name="T15" fmla="*/ 0 h 618"/>
              <a:gd name="T16" fmla="*/ 648 w 648"/>
              <a:gd name="T17" fmla="*/ 26 h 618"/>
              <a:gd name="T18" fmla="*/ 566 w 648"/>
              <a:gd name="T19" fmla="*/ 98 h 618"/>
              <a:gd name="T20" fmla="*/ 448 w 648"/>
              <a:gd name="T21" fmla="*/ 230 h 618"/>
              <a:gd name="T22" fmla="*/ 346 w 648"/>
              <a:gd name="T23" fmla="*/ 360 h 618"/>
              <a:gd name="T24" fmla="*/ 234 w 648"/>
              <a:gd name="T25" fmla="*/ 554 h 618"/>
              <a:gd name="T26" fmla="*/ 144 w 648"/>
              <a:gd name="T27" fmla="*/ 618 h 618"/>
              <a:gd name="T28" fmla="*/ 82 w 648"/>
              <a:gd name="T29" fmla="*/ 466 h 618"/>
              <a:gd name="T30" fmla="*/ 42 w 648"/>
              <a:gd name="T31" fmla="*/ 404 h 618"/>
              <a:gd name="T32" fmla="*/ 0 w 648"/>
              <a:gd name="T33" fmla="*/ 374 h 6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8"/>
              <a:gd name="T52" fmla="*/ 0 h 618"/>
              <a:gd name="T53" fmla="*/ 648 w 648"/>
              <a:gd name="T54" fmla="*/ 618 h 6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8" h="618">
                <a:moveTo>
                  <a:pt x="0" y="374"/>
                </a:moveTo>
                <a:lnTo>
                  <a:pt x="88" y="320"/>
                </a:lnTo>
                <a:lnTo>
                  <a:pt x="122" y="340"/>
                </a:lnTo>
                <a:lnTo>
                  <a:pt x="184" y="452"/>
                </a:lnTo>
                <a:lnTo>
                  <a:pt x="278" y="316"/>
                </a:lnTo>
                <a:lnTo>
                  <a:pt x="434" y="148"/>
                </a:lnTo>
                <a:lnTo>
                  <a:pt x="534" y="60"/>
                </a:lnTo>
                <a:lnTo>
                  <a:pt x="632" y="0"/>
                </a:lnTo>
                <a:lnTo>
                  <a:pt x="648" y="26"/>
                </a:lnTo>
                <a:lnTo>
                  <a:pt x="566" y="98"/>
                </a:lnTo>
                <a:lnTo>
                  <a:pt x="448" y="230"/>
                </a:lnTo>
                <a:lnTo>
                  <a:pt x="346" y="360"/>
                </a:lnTo>
                <a:lnTo>
                  <a:pt x="234" y="554"/>
                </a:lnTo>
                <a:lnTo>
                  <a:pt x="144" y="618"/>
                </a:lnTo>
                <a:lnTo>
                  <a:pt x="82" y="466"/>
                </a:lnTo>
                <a:lnTo>
                  <a:pt x="42" y="404"/>
                </a:lnTo>
                <a:lnTo>
                  <a:pt x="0" y="374"/>
                </a:lnTo>
                <a:close/>
              </a:path>
            </a:pathLst>
          </a:custGeom>
          <a:solidFill>
            <a:srgbClr val="1A75B4"/>
          </a:solidFill>
          <a:ln w="9525" cap="flat" cmpd="sng">
            <a:noFill/>
            <a:prstDash val="solid"/>
            <a:round/>
            <a:headEnd type="none" w="med" len="med"/>
            <a:tailEnd type="none" w="med" len="med"/>
          </a:ln>
        </p:spPr>
        <p:txBody>
          <a:bodyPr wrap="none" lIns="45704" tIns="22852" rIns="45704" bIns="22852" anchor="ctr"/>
          <a:lstStyle/>
          <a:p>
            <a:pPr defTabSz="1218438">
              <a:defRPr/>
            </a:pPr>
            <a:endParaRPr lang="en-US" sz="2400" kern="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8221715"/>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7559" y="231228"/>
            <a:ext cx="11240202" cy="523220"/>
          </a:xfrm>
          <a:prstGeom prst="rect">
            <a:avLst/>
          </a:prstGeom>
          <a:noFill/>
        </p:spPr>
        <p:txBody>
          <a:bodyPr wrap="square" rtlCol="0">
            <a:spAutoFit/>
          </a:bodyPr>
          <a:lstStyle/>
          <a:p>
            <a:r>
              <a:rPr lang="en-US" altLang="zh-CN" sz="2800" b="1" dirty="0" smtClean="0">
                <a:solidFill>
                  <a:srgbClr val="4E5A62"/>
                </a:solidFill>
              </a:rPr>
              <a:t>7 </a:t>
            </a:r>
            <a:r>
              <a:rPr lang="zh-CN" altLang="en-US" sz="2800" b="1" dirty="0" smtClean="0">
                <a:solidFill>
                  <a:srgbClr val="4E5A62"/>
                </a:solidFill>
              </a:rPr>
              <a:t>供应商沟通记录</a:t>
            </a:r>
            <a:endParaRPr lang="zh-CN" altLang="en-US" sz="2800" b="1" dirty="0">
              <a:solidFill>
                <a:srgbClr val="4E5A62"/>
              </a:solidFill>
            </a:endParaRPr>
          </a:p>
        </p:txBody>
      </p:sp>
      <p:sp>
        <p:nvSpPr>
          <p:cNvPr id="11" name="灯片编号占位符 10"/>
          <p:cNvSpPr>
            <a:spLocks noGrp="1"/>
          </p:cNvSpPr>
          <p:nvPr>
            <p:ph type="sldNum" sz="quarter" idx="11"/>
          </p:nvPr>
        </p:nvSpPr>
        <p:spPr/>
        <p:txBody>
          <a:bodyPr/>
          <a:lstStyle/>
          <a:p>
            <a:fld id="{2F864A25-9965-4F61-8E8F-250006C6D194}" type="slidenum">
              <a:rPr lang="zh-CN" altLang="en-US" smtClean="0"/>
              <a:pPr/>
              <a:t>15</a:t>
            </a:fld>
            <a:endParaRPr lang="zh-CN" altLang="en-US"/>
          </a:p>
        </p:txBody>
      </p:sp>
      <p:sp>
        <p:nvSpPr>
          <p:cNvPr id="9" name="矩形 8"/>
          <p:cNvSpPr/>
          <p:nvPr/>
        </p:nvSpPr>
        <p:spPr>
          <a:xfrm>
            <a:off x="655859" y="1128455"/>
            <a:ext cx="8739444" cy="369332"/>
          </a:xfrm>
          <a:prstGeom prst="rect">
            <a:avLst/>
          </a:prstGeom>
        </p:spPr>
        <p:txBody>
          <a:bodyPr wrap="none">
            <a:spAutoFit/>
          </a:bodyPr>
          <a:lstStyle/>
          <a:p>
            <a:r>
              <a:rPr lang="zh-CN" altLang="en-US" dirty="0" smtClean="0">
                <a:latin typeface="+mn-ea"/>
              </a:rPr>
              <a:t>保留将 </a:t>
            </a:r>
            <a:r>
              <a:rPr lang="en-US" altLang="zh-CN" dirty="0">
                <a:latin typeface="+mn-ea"/>
              </a:rPr>
              <a:t>Apple VOC </a:t>
            </a:r>
            <a:r>
              <a:rPr lang="zh-CN" altLang="en-US" dirty="0">
                <a:latin typeface="+mn-ea"/>
              </a:rPr>
              <a:t>规范传达给上游供应</a:t>
            </a:r>
            <a:r>
              <a:rPr lang="zh-CN" altLang="en-US" dirty="0" smtClean="0">
                <a:latin typeface="+mn-ea"/>
              </a:rPr>
              <a:t>商的记录</a:t>
            </a:r>
            <a:r>
              <a:rPr lang="zh-CN" altLang="en-US" b="1" dirty="0" smtClean="0">
                <a:solidFill>
                  <a:srgbClr val="0000FF"/>
                </a:solidFill>
                <a:latin typeface="+mn-ea"/>
              </a:rPr>
              <a:t>（需涵盖所有的</a:t>
            </a:r>
            <a:r>
              <a:rPr lang="en-US" altLang="zh-CN" b="1" dirty="0" smtClean="0">
                <a:solidFill>
                  <a:srgbClr val="0000FF"/>
                </a:solidFill>
                <a:latin typeface="+mn-ea"/>
              </a:rPr>
              <a:t>VOC</a:t>
            </a:r>
            <a:r>
              <a:rPr lang="zh-CN" altLang="en-US" b="1" dirty="0" smtClean="0">
                <a:solidFill>
                  <a:srgbClr val="0000FF"/>
                </a:solidFill>
                <a:latin typeface="+mn-ea"/>
              </a:rPr>
              <a:t>材料供应商）</a:t>
            </a:r>
            <a:endParaRPr lang="zh-TW" altLang="en-US" b="1" dirty="0">
              <a:solidFill>
                <a:srgbClr val="0000FF"/>
              </a:solidFill>
              <a:latin typeface="+mn-ea"/>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72" y="1935125"/>
            <a:ext cx="4408478" cy="4048280"/>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13316" name="Picture 4" descr="D:\Users\GRACE2~1\AppData\Local\Temp\企业微信截图_1644912443183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8330" y="1935125"/>
            <a:ext cx="3011762" cy="4048279"/>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xtLst>
            <a:ext uri="{909E8E84-426E-40DD-AFC4-6F175D3DCCD1}">
              <a14:hiddenFill xmlns:a14="http://schemas.microsoft.com/office/drawing/2010/main">
                <a:solidFill>
                  <a:srgbClr val="FFFFFF"/>
                </a:solidFill>
              </a14:hiddenFill>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7777" y="1935126"/>
            <a:ext cx="3750031" cy="2077779"/>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230497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95042" y="2359458"/>
            <a:ext cx="2343911" cy="830997"/>
          </a:xfrm>
          <a:prstGeom prst="rect">
            <a:avLst/>
          </a:prstGeom>
          <a:noFill/>
        </p:spPr>
        <p:txBody>
          <a:bodyPr wrap="none" rtlCol="0">
            <a:spAutoFit/>
          </a:bodyPr>
          <a:lstStyle/>
          <a:p>
            <a:r>
              <a:rPr lang="en-US" altLang="zh-CN" sz="4800" b="1" dirty="0" smtClean="0">
                <a:solidFill>
                  <a:srgbClr val="0069BF"/>
                </a:solidFill>
              </a:rPr>
              <a:t>Thanks</a:t>
            </a:r>
            <a:endParaRPr lang="zh-CN" altLang="en-US" sz="4800" b="1" dirty="0">
              <a:solidFill>
                <a:srgbClr val="0069BF"/>
              </a:solidFill>
            </a:endParaRPr>
          </a:p>
        </p:txBody>
      </p:sp>
      <p:sp>
        <p:nvSpPr>
          <p:cNvPr id="5" name="灯片编号占位符 4"/>
          <p:cNvSpPr>
            <a:spLocks noGrp="1"/>
          </p:cNvSpPr>
          <p:nvPr>
            <p:ph type="sldNum" sz="quarter" idx="11"/>
          </p:nvPr>
        </p:nvSpPr>
        <p:spPr/>
        <p:txBody>
          <a:bodyPr/>
          <a:lstStyle/>
          <a:p>
            <a:fld id="{2F864A25-9965-4F61-8E8F-250006C6D194}" type="slidenum">
              <a:rPr lang="zh-CN" altLang="en-US" smtClean="0"/>
              <a:t>16</a:t>
            </a:fld>
            <a:endParaRPr lang="zh-CN" altLang="en-US"/>
          </a:p>
        </p:txBody>
      </p:sp>
    </p:spTree>
    <p:extLst>
      <p:ext uri="{BB962C8B-B14F-4D97-AF65-F5344CB8AC3E}">
        <p14:creationId xmlns:p14="http://schemas.microsoft.com/office/powerpoint/2010/main" val="16439887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ORIGLEFT" val="303.875"/>
  <p:tag name="ORIGTOP" val="139.125"/>
  <p:tag name="ORIGHEIGHT" val="22.25"/>
  <p:tag name="ORIGWIDTH" val="22.5"/>
</p:tagLst>
</file>

<file path=ppt/tags/tag3.xml><?xml version="1.0" encoding="utf-8"?>
<p:tagLst xmlns:a="http://schemas.openxmlformats.org/drawingml/2006/main" xmlns:r="http://schemas.openxmlformats.org/officeDocument/2006/relationships" xmlns:p="http://schemas.openxmlformats.org/presentationml/2006/main">
  <p:tag name="ORIGLEFT" val="331.875"/>
  <p:tag name="ORIGTOP" val="139.125"/>
  <p:tag name="ORIGHEIGHT" val="22.25"/>
  <p:tag name="ORIGWIDTH" val="22.5"/>
</p:tagLst>
</file>

<file path=ppt/tags/tag4.xml><?xml version="1.0" encoding="utf-8"?>
<p:tagLst xmlns:a="http://schemas.openxmlformats.org/drawingml/2006/main" xmlns:r="http://schemas.openxmlformats.org/officeDocument/2006/relationships" xmlns:p="http://schemas.openxmlformats.org/presentationml/2006/main">
  <p:tag name="ORIGLEFT" val="360"/>
  <p:tag name="ORIGTOP" val="139.125"/>
  <p:tag name="ORIGHEIGHT" val="22.25"/>
  <p:tag name="ORIGWIDTH" val="22.5"/>
</p:tagLst>
</file>

<file path=ppt/tags/tag5.xml><?xml version="1.0" encoding="utf-8"?>
<p:tagLst xmlns:a="http://schemas.openxmlformats.org/drawingml/2006/main" xmlns:r="http://schemas.openxmlformats.org/officeDocument/2006/relationships" xmlns:p="http://schemas.openxmlformats.org/presentationml/2006/main">
  <p:tag name="ORIGLEFT" val="388.125"/>
  <p:tag name="ORIGTOP" val="139.125"/>
  <p:tag name="ORIGHEIGHT" val="22.25"/>
  <p:tag name="ORIGWIDTH" val="22.5"/>
</p:tagLst>
</file>

<file path=ppt/tags/tag6.xml><?xml version="1.0" encoding="utf-8"?>
<p:tagLst xmlns:a="http://schemas.openxmlformats.org/drawingml/2006/main" xmlns:r="http://schemas.openxmlformats.org/officeDocument/2006/relationships" xmlns:p="http://schemas.openxmlformats.org/presentationml/2006/main">
  <p:tag name="ORIGLEFT" val="388.125"/>
  <p:tag name="ORIGTOP" val="139.125"/>
  <p:tag name="ORIGHEIGHT" val="22.25"/>
  <p:tag name="ORIGWIDTH" val="22.5"/>
</p:tagLst>
</file>

<file path=ppt/tags/tag7.xml><?xml version="1.0" encoding="utf-8"?>
<p:tagLst xmlns:a="http://schemas.openxmlformats.org/drawingml/2006/main" xmlns:r="http://schemas.openxmlformats.org/officeDocument/2006/relationships" xmlns:p="http://schemas.openxmlformats.org/presentationml/2006/main">
  <p:tag name="ORIGLEFT" val="388.125"/>
  <p:tag name="ORIGTOP" val="139.125"/>
  <p:tag name="ORIGHEIGHT" val="22.25"/>
  <p:tag name="ORIGWIDTH" val="22.5"/>
</p:tagLst>
</file>

<file path=ppt/tags/tag8.xml><?xml version="1.0" encoding="utf-8"?>
<p:tagLst xmlns:a="http://schemas.openxmlformats.org/drawingml/2006/main" xmlns:r="http://schemas.openxmlformats.org/officeDocument/2006/relationships" xmlns:p="http://schemas.openxmlformats.org/presentationml/2006/main">
  <p:tag name="ORIGLEFT" val="388.125"/>
  <p:tag name="ORIGTOP" val="139.125"/>
  <p:tag name="ORIGHEIGHT" val="22.25"/>
  <p:tag name="ORIGWIDTH" val="22.5"/>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fontScheme name="自定义 3">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069BF"/>
    </a:accent1>
    <a:accent2>
      <a:srgbClr val="B0CB1D"/>
    </a:accent2>
    <a:accent3>
      <a:srgbClr val="7752C4"/>
    </a:accent3>
    <a:accent4>
      <a:srgbClr val="034D95"/>
    </a:accent4>
    <a:accent5>
      <a:srgbClr val="3F859B"/>
    </a:accent5>
    <a:accent6>
      <a:srgbClr val="D8172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1111</TotalTime>
  <Words>1997</Words>
  <Application>Microsoft Office PowerPoint</Application>
  <PresentationFormat>自訂</PresentationFormat>
  <Paragraphs>240</Paragraphs>
  <Slides>16</Slides>
  <Notes>1</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16</vt:i4>
      </vt:variant>
    </vt:vector>
  </HeadingPairs>
  <TitlesOfParts>
    <vt:vector size="18" baseType="lpstr">
      <vt:lpstr>Office 主题​​</vt:lpstr>
      <vt:lpstr>think-cell Slide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Winnie</dc:creator>
  <cp:lastModifiedBy>Administrator</cp:lastModifiedBy>
  <cp:revision>109</cp:revision>
  <dcterms:created xsi:type="dcterms:W3CDTF">2020-02-19T05:47:48Z</dcterms:created>
  <dcterms:modified xsi:type="dcterms:W3CDTF">2022-12-05T09:40:22Z</dcterms:modified>
</cp:coreProperties>
</file>