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156" r:id="rId1"/>
    <p:sldMasterId id="2147486193" r:id="rId2"/>
  </p:sldMasterIdLst>
  <p:notesMasterIdLst>
    <p:notesMasterId r:id="rId3"/>
  </p:notesMasterIdLst>
  <p:sldIdLst>
    <p:sldId id="1403" r:id="rId4"/>
    <p:sldId id="1408" r:id="rId5"/>
    <p:sldId id="1413" r:id="rId6"/>
    <p:sldId id="1417" r:id="rId7"/>
    <p:sldId id="1420" r:id="rId8"/>
    <p:sldId id="1423" r:id="rId9"/>
    <p:sldId id="1427" r:id="rId10"/>
    <p:sldId id="1431" r:id="rId11"/>
    <p:sldId id="1434" r:id="rId12"/>
    <p:sldId id="1437" r:id="rId13"/>
    <p:sldId id="1441" r:id="rId14"/>
    <p:sldId id="1445" r:id="rId15"/>
    <p:sldId id="1448" r:id="rId16"/>
    <p:sldId id="1451" r:id="rId17"/>
    <p:sldId id="1454" r:id="rId18"/>
    <p:sldId id="1458" r:id="rId19"/>
    <p:sldId id="1462" r:id="rId20"/>
    <p:sldId id="1465" r:id="rId21"/>
    <p:sldId id="1468" r:id="rId22"/>
    <p:sldId id="1471" r:id="rId23"/>
    <p:sldId id="1475" r:id="rId24"/>
    <p:sldId id="1479" r:id="rId25"/>
    <p:sldId id="1482" r:id="rId26"/>
    <p:sldId id="1485" r:id="rId27"/>
    <p:sldId id="1488" r:id="rId28"/>
    <p:sldId id="1492" r:id="rId29"/>
    <p:sldId id="1496" r:id="rId30"/>
    <p:sldId id="1499" r:id="rId31"/>
    <p:sldId id="1502" r:id="rId32"/>
    <p:sldId id="1506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157" r:id="rId1"/>
    <p:sldLayoutId id="2147486158" r:id="rId2"/>
    <p:sldLayoutId id="2147486159" r:id="rId3"/>
    <p:sldLayoutId id="2147486160" r:id="rId4"/>
    <p:sldLayoutId id="2147486161" r:id="rId5"/>
    <p:sldLayoutId id="2147486162" r:id="rId6"/>
    <p:sldLayoutId id="2147486163" r:id="rId7"/>
    <p:sldLayoutId id="2147486164" r:id="rId8"/>
    <p:sldLayoutId id="2147486165" r:id="rId9"/>
    <p:sldLayoutId id="2147486166" r:id="rId10"/>
    <p:sldLayoutId id="214748616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194" r:id="rId1"/>
    <p:sldLayoutId id="2147486195" r:id="rId2"/>
    <p:sldLayoutId id="2147486196" r:id="rId3"/>
    <p:sldLayoutId id="2147486197" r:id="rId4"/>
    <p:sldLayoutId id="2147486198" r:id="rId5"/>
    <p:sldLayoutId id="2147486199" r:id="rId6"/>
    <p:sldLayoutId id="2147486200" r:id="rId7"/>
    <p:sldLayoutId id="2147486201" r:id="rId8"/>
    <p:sldLayoutId id="2147486202" r:id="rId9"/>
    <p:sldLayoutId id="2147486203" r:id="rId10"/>
    <p:sldLayoutId id="2147486204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tags" Target="../tags/tag114.xml"/><Relationship Id="rId14" Type="http://schemas.openxmlformats.org/officeDocument/2006/relationships/tags" Target="../tags/tag115.xml"/><Relationship Id="rId15" Type="http://schemas.openxmlformats.org/officeDocument/2006/relationships/slideLayout" Target="../slideLayouts/slideLayout14.xml"/><Relationship Id="rId1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tags" Target="../tags/tag143.xml"/><Relationship Id="rId14" Type="http://schemas.openxmlformats.org/officeDocument/2006/relationships/tags" Target="../tags/tag144.xml"/><Relationship Id="rId15" Type="http://schemas.openxmlformats.org/officeDocument/2006/relationships/tags" Target="../tags/tag145.xml"/><Relationship Id="rId16" Type="http://schemas.openxmlformats.org/officeDocument/2006/relationships/tags" Target="../tags/tag146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tags" Target="../tags/tag217.xml"/><Relationship Id="rId14" Type="http://schemas.openxmlformats.org/officeDocument/2006/relationships/tags" Target="../tags/tag218.xml"/><Relationship Id="rId15" Type="http://schemas.openxmlformats.org/officeDocument/2006/relationships/tags" Target="../tags/tag219.xml"/><Relationship Id="rId16" Type="http://schemas.openxmlformats.org/officeDocument/2006/relationships/tags" Target="../tags/tag220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tags" Target="../tags/tag233.xml"/><Relationship Id="rId14" Type="http://schemas.openxmlformats.org/officeDocument/2006/relationships/tags" Target="../tags/tag234.xml"/><Relationship Id="rId15" Type="http://schemas.openxmlformats.org/officeDocument/2006/relationships/tags" Target="../tags/tag235.xml"/><Relationship Id="rId16" Type="http://schemas.openxmlformats.org/officeDocument/2006/relationships/tags" Target="../tags/tag236.xml"/><Relationship Id="rId17" Type="http://schemas.openxmlformats.org/officeDocument/2006/relationships/tags" Target="../tags/tag237.xml"/><Relationship Id="rId18" Type="http://schemas.openxmlformats.org/officeDocument/2006/relationships/tags" Target="../tags/tag238.xml"/><Relationship Id="rId19" Type="http://schemas.openxmlformats.org/officeDocument/2006/relationships/tags" Target="../tags/tag239.xml"/><Relationship Id="rId20" Type="http://schemas.openxmlformats.org/officeDocument/2006/relationships/tags" Target="../tags/tag240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tags" Target="../tags/tag280.xml"/><Relationship Id="rId14" Type="http://schemas.openxmlformats.org/officeDocument/2006/relationships/tags" Target="../tags/tag281.xml"/><Relationship Id="rId15" Type="http://schemas.openxmlformats.org/officeDocument/2006/relationships/tags" Target="../tags/tag282.xml"/><Relationship Id="rId16" Type="http://schemas.openxmlformats.org/officeDocument/2006/relationships/tags" Target="../tags/tag283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tags" Target="../tags/tag296.xml"/><Relationship Id="rId14" Type="http://schemas.openxmlformats.org/officeDocument/2006/relationships/tags" Target="../tags/tag297.xml"/><Relationship Id="rId15" Type="http://schemas.openxmlformats.org/officeDocument/2006/relationships/tags" Target="../tags/tag298.xml"/><Relationship Id="rId16" Type="http://schemas.openxmlformats.org/officeDocument/2006/relationships/tags" Target="../tags/tag299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tags" Target="../tags/tag339.xml"/><Relationship Id="rId14" Type="http://schemas.openxmlformats.org/officeDocument/2006/relationships/tags" Target="../tags/tag340.xml"/><Relationship Id="rId15" Type="http://schemas.openxmlformats.org/officeDocument/2006/relationships/tags" Target="../tags/tag341.xml"/><Relationship Id="rId16" Type="http://schemas.openxmlformats.org/officeDocument/2006/relationships/tags" Target="../tags/tag342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tags" Target="../tags/tag366.xml"/><Relationship Id="rId10" Type="http://schemas.openxmlformats.org/officeDocument/2006/relationships/tags" Target="../tags/tag367.xml"/><Relationship Id="rId11" Type="http://schemas.openxmlformats.org/officeDocument/2006/relationships/tags" Target="../tags/tag368.xml"/><Relationship Id="rId12" Type="http://schemas.openxmlformats.org/officeDocument/2006/relationships/tags" Target="../tags/tag369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tags" Target="../tags/tag374.xml"/><Relationship Id="rId6" Type="http://schemas.openxmlformats.org/officeDocument/2006/relationships/tags" Target="../tags/tag375.xml"/><Relationship Id="rId7" Type="http://schemas.openxmlformats.org/officeDocument/2006/relationships/tags" Target="../tags/tag376.xml"/><Relationship Id="rId8" Type="http://schemas.openxmlformats.org/officeDocument/2006/relationships/tags" Target="../tags/tag377.xml"/><Relationship Id="rId9" Type="http://schemas.openxmlformats.org/officeDocument/2006/relationships/tags" Target="../tags/tag378.xml"/><Relationship Id="rId10" Type="http://schemas.openxmlformats.org/officeDocument/2006/relationships/tags" Target="../tags/tag379.xml"/><Relationship Id="rId11" Type="http://schemas.openxmlformats.org/officeDocument/2006/relationships/tags" Target="../tags/tag380.xml"/><Relationship Id="rId12" Type="http://schemas.openxmlformats.org/officeDocument/2006/relationships/tags" Target="../tags/tag381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tags" Target="../tags/tag386.xml"/><Relationship Id="rId6" Type="http://schemas.openxmlformats.org/officeDocument/2006/relationships/tags" Target="../tags/tag387.xml"/><Relationship Id="rId7" Type="http://schemas.openxmlformats.org/officeDocument/2006/relationships/tags" Target="../tags/tag388.xml"/><Relationship Id="rId8" Type="http://schemas.openxmlformats.org/officeDocument/2006/relationships/tags" Target="../tags/tag389.xml"/><Relationship Id="rId9" Type="http://schemas.openxmlformats.org/officeDocument/2006/relationships/tags" Target="../tags/tag390.xml"/><Relationship Id="rId10" Type="http://schemas.openxmlformats.org/officeDocument/2006/relationships/tags" Target="../tags/tag391.xml"/><Relationship Id="rId11" Type="http://schemas.openxmlformats.org/officeDocument/2006/relationships/tags" Target="../tags/tag392.xml"/><Relationship Id="rId12" Type="http://schemas.openxmlformats.org/officeDocument/2006/relationships/tags" Target="../tags/tag393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4.xml"/><Relationship Id="rId2" Type="http://schemas.openxmlformats.org/officeDocument/2006/relationships/tags" Target="../tags/tag395.xml"/><Relationship Id="rId3" Type="http://schemas.openxmlformats.org/officeDocument/2006/relationships/tags" Target="../tags/tag396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3704"/>
          </a:bodyPr>
          <a:p>
            <a:r>
              <a:rPr altLang="en-US" dirty="0" lang="zh-CN"/>
              <a:t>初中生思想道德素质的培养与提升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342005" y="133921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284980" y="1049020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培养初中生思想道德素质的重要性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534275" y="133921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477250" y="1049020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初中生思想道德素质的现状及问题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342005" y="300355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284980" y="2713355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提升初中生思想道德素质的途径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534275" y="300355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477250" y="2713355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培养初中生思想道德素质的具体措施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0"/>
            </p:custDataLst>
          </p:nvPr>
        </p:nvSpPr>
        <p:spPr>
          <a:xfrm>
            <a:off x="3342005" y="466788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1"/>
            </p:custDataLst>
          </p:nvPr>
        </p:nvSpPr>
        <p:spPr>
          <a:xfrm>
            <a:off x="4284980" y="4377690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培养初中生思想道德素质的实践案例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40" name="序号"/>
          <p:cNvSpPr txBox="1"/>
          <p:nvPr>
            <p:custDataLst>
              <p:tags r:id="rId12"/>
            </p:custDataLst>
          </p:nvPr>
        </p:nvSpPr>
        <p:spPr>
          <a:xfrm>
            <a:off x="7534275" y="466788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06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42" name="标题"/>
          <p:cNvSpPr txBox="1"/>
          <p:nvPr>
            <p:custDataLst>
              <p:tags r:id="rId13"/>
            </p:custDataLst>
          </p:nvPr>
        </p:nvSpPr>
        <p:spPr>
          <a:xfrm>
            <a:off x="8477250" y="4377690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总结与展望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培养初中生思想道德素质的重要性</a:t>
            </a:r>
            <a:endParaRPr altLang="en-US" dirty="0" lang="zh-CN"/>
          </a:p>
        </p:txBody>
      </p:sp>
      <p:sp>
        <p:nvSpPr>
          <p:cNvPr id="104887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思想道德素质对个人发展的影响</a:t>
            </a:r>
            <a:endParaRPr altLang="en-US" lang="zh-CN"/>
          </a:p>
        </p:txBody>
      </p:sp>
      <p:sp>
        <p:nvSpPr>
          <p:cNvPr id="1048922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4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6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提高个人品德修养，塑造健全人格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0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2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增强人际交往能力，促进社会和谐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4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6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8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培养责任感和奉献精神，积极参与社会建设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2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4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提升综合素质，增强竞争力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思想道德素质对社会的影响</a:t>
            </a:r>
            <a:endParaRPr altLang="en-US" lang="zh-CN"/>
          </a:p>
        </p:txBody>
      </p:sp>
      <p:sp>
        <p:nvSpPr>
          <p:cNvPr id="1048980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6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培养合格公民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4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提高社会文明程度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0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2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促进社会稳定发展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6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8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0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推动社会进步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培养初中生思想道德素质的必要性</a:t>
            </a:r>
            <a:endParaRPr altLang="en-US" lang="zh-CN"/>
          </a:p>
        </p:txBody>
      </p:sp>
      <p:sp>
        <p:nvSpPr>
          <p:cNvPr id="1049046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8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0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促进初中生全面发展的必然要求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52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4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6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培养初中生成为合格公民的必要条件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58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0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2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提高初中生综合素质的必经之路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64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6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8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培养初中生树立正确价值观的必要手段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初中生思想道德素质的现状及问题</a:t>
            </a:r>
            <a:endParaRPr altLang="en-US" dirty="0" lang="zh-CN"/>
          </a:p>
        </p:txBody>
      </p:sp>
      <p:sp>
        <p:nvSpPr>
          <p:cNvPr id="104910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初中生思想道德素质的现状</a:t>
            </a:r>
            <a:endParaRPr altLang="en-US" lang="zh-CN"/>
          </a:p>
        </p:txBody>
      </p:sp>
      <p:sp>
        <p:nvSpPr>
          <p:cNvPr id="1049152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4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6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道德观念淡薄：部分初中生缺乏基本的道德观念，行为失范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58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0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2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价值观扭曲：受社会不良风气影响，拜金主义、享乐主义等消极价值观在初中生中有所蔓延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64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6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8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 fontScale="88889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自我中心：部分初中生过于以自我为中心，缺乏关爱他人、尊重他人的意识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70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2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4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责任感缺失：部分初中生对个人、家庭、社会的责任意识淡薄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初中生思想道德素质存在的问题</a:t>
            </a:r>
            <a:endParaRPr altLang="en-US" lang="zh-CN"/>
          </a:p>
        </p:txBody>
      </p:sp>
      <p:sp>
        <p:nvSpPr>
          <p:cNvPr id="1049210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价值观模糊：初中生处于人生观、价值观形成的关键期，易受外界影响，导致价值观模糊、不坚定。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责任感缺失：部分初中生对个人、家庭、社会等方面的责任意识淡薄，缺乏责任感。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道德判断力差：在面对道德问题时，一些初中生难以做出正确的判断和决策，容易受到感性思维的影响。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行为习惯不良：部分初中生在行为习惯方面存在问题，如不尊重师长、不遵守纪律等。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初中生思想道德素质问题产生的原因</a:t>
            </a:r>
            <a:endParaRPr altLang="en-US" lang="zh-CN"/>
          </a:p>
        </p:txBody>
      </p:sp>
      <p:sp>
        <p:nvSpPr>
          <p:cNvPr id="1049252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社会环境的影响：网络信息的泛滥、社会价值观的多元化等导致初中生思想道德观念混乱。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家庭教育缺失：家长忽视或缺乏正确的思想道德教育，导致初中生缺乏正确的道德引导。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学校教育不足：学校过于注重知识教育而忽视思想道德教育，导致初中生缺乏道德认知和情感体验。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个人因素：初中生处于身心发展的关键期，自我认知和价值观尚未完全形成，容易受到外界不良因素的影响。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提升初中生思想道德素质的途径</a:t>
            </a:r>
            <a:endParaRPr altLang="en-US" dirty="0" lang="zh-CN"/>
          </a:p>
        </p:txBody>
      </p:sp>
      <p:sp>
        <p:nvSpPr>
          <p:cNvPr id="10492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加强家庭教育</a:t>
            </a:r>
            <a:endParaRPr altLang="en-US" lang="zh-CN"/>
          </a:p>
        </p:txBody>
      </p:sp>
      <p:sp>
        <p:nvSpPr>
          <p:cNvPr id="10493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父母以身作则，树立良好榜样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培养孩子良好习惯和品德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6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鼓励孩子参与社会实践，增强社会责任感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关注孩子成长，建立亲密关系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强化学校教育</a:t>
            </a:r>
            <a:endParaRPr altLang="en-US" lang="zh-CN"/>
          </a:p>
        </p:txBody>
      </p:sp>
      <p:sp>
        <p:nvSpPr>
          <p:cNvPr id="1049416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8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0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2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发挥教师的榜样作用，引导学生树立正确的价值观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8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0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开设思想道德课程，注重德育教育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6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8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开展社会实践活动，增强学生的社会责任感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建立科学的评价体系，将思想道德素质纳入学生综合素质评价中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优化社会环境</a:t>
            </a:r>
            <a:endParaRPr altLang="en-US" lang="zh-CN"/>
          </a:p>
        </p:txBody>
      </p:sp>
      <p:sp>
        <p:nvSpPr>
          <p:cNvPr id="10494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营造良好的家庭氛围，培养孩子的道德观念和行为习惯。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强化媒体宣传，传播正能量，引导正确的社会风尚。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4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完善法律法规，规范社会行为，为青少年成长提供良好的法治环境。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加强学校德育教育，提高思想道德课程的实效性和针对性。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注重自我修养</a:t>
            </a:r>
            <a:endParaRPr altLang="en-US" lang="zh-CN"/>
          </a:p>
        </p:txBody>
      </p:sp>
      <p:sp>
        <p:nvSpPr>
          <p:cNvPr id="1049556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8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0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培养良好的学习习惯，提高知识水平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62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4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6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加强个人品德修养，树立正确的价值观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68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2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积极参与社会实践，增强社会责任感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74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8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注重身心健康，保持良好的生活习惯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培养初中生思想道德素质的具体措施</a:t>
            </a:r>
            <a:endParaRPr altLang="en-US" dirty="0" lang="zh-CN"/>
          </a:p>
        </p:txBody>
      </p:sp>
      <p:sp>
        <p:nvSpPr>
          <p:cNvPr id="104961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家庭教育中的具体措施</a:t>
            </a:r>
            <a:endParaRPr altLang="en-US" lang="zh-CN"/>
          </a:p>
        </p:txBody>
      </p:sp>
      <p:sp>
        <p:nvSpPr>
          <p:cNvPr id="1049662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4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6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8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培养孩子的道德观念和价值观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2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家长以身作则，树立榜样作用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关注孩子的情感和心理健康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培养孩子的独立自主和责任感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学校教育中的具体措施</a:t>
            </a:r>
            <a:endParaRPr altLang="en-US" lang="zh-CN"/>
          </a:p>
        </p:txBody>
      </p:sp>
      <p:sp>
        <p:nvSpPr>
          <p:cNvPr id="1049712" name="正文"/>
          <p:cNvSpPr txBox="1"/>
          <p:nvPr>
            <p:custDataLst>
              <p:tags r:id="rId1"/>
            </p:custDataLst>
          </p:nvPr>
        </p:nvSpPr>
        <p:spPr>
          <a:xfrm>
            <a:off x="2266284" y="1289050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开设思想道德教育课程，注重培养学生的道德观念和价值观。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正文"/>
          <p:cNvSpPr txBox="1"/>
          <p:nvPr>
            <p:custDataLst>
              <p:tags r:id="rId2"/>
            </p:custDataLst>
          </p:nvPr>
        </p:nvSpPr>
        <p:spPr>
          <a:xfrm>
            <a:off x="2266284" y="2605345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开展多样化的德育活动，如志愿服务、社会实践等，让学生在实践中提升思想道德素质。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正文"/>
          <p:cNvSpPr txBox="1"/>
          <p:nvPr>
            <p:custDataLst>
              <p:tags r:id="rId3"/>
            </p:custDataLst>
          </p:nvPr>
        </p:nvSpPr>
        <p:spPr>
          <a:xfrm>
            <a:off x="2266284" y="3921641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加强心理健康教育，关注学生的心理健康状况，提供心理辅导和咨询。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正文"/>
          <p:cNvSpPr txBox="1"/>
          <p:nvPr>
            <p:custDataLst>
              <p:tags r:id="rId4"/>
            </p:custDataLst>
          </p:nvPr>
        </p:nvSpPr>
        <p:spPr>
          <a:xfrm>
            <a:off x="2266284" y="5237936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营造良好的校园文化氛围，通过校园文化活动、学生组织等方式，培养学生的团队协作和创新能力。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社会环境优化中的具体措施</a:t>
            </a:r>
            <a:endParaRPr altLang="en-US" lang="zh-CN"/>
          </a:p>
        </p:txBody>
      </p:sp>
      <p:sp>
        <p:nvSpPr>
          <p:cNvPr id="1049754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6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8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0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优化社会环境：政府应加强对文化市场的监管，净化网络环境，减少不良信息对青少年的影响。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4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6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8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84444" lnSpcReduction="1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营造良好的家庭氛围：家长应树立正确的教育观念，关注孩子的思想道德发展，营造和谐的家庭环境。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4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84444" lnSpcReduction="1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强化学校德育教育：学校应注重德育课程建设，提高德育教师的专业素养，加强学生思想道德教育。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媒体宣传：媒体应积极宣传社会主义核心价值观，引导社会舆论，提高全民思想道德素质。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自我修养提升的具体措施</a:t>
            </a:r>
            <a:endParaRPr altLang="en-US" lang="zh-CN"/>
          </a:p>
        </p:txBody>
      </p:sp>
      <p:sp>
        <p:nvSpPr>
          <p:cNvPr id="1049820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2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4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积极参与社会实践，增强社会责任感。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0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2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培养良好的学习习惯，提高知识水平。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0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树立正确的价值观，增强道德意识。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8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学会自我反思，不断完善自我。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培养初中生思想道德素质的实践案例</a:t>
            </a:r>
            <a:endParaRPr altLang="en-US" dirty="0" lang="zh-CN"/>
          </a:p>
        </p:txBody>
      </p:sp>
      <p:sp>
        <p:nvSpPr>
          <p:cNvPr id="104988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家庭教育实践案例</a:t>
            </a:r>
            <a:endParaRPr altLang="en-US" lang="zh-CN"/>
          </a:p>
        </p:txBody>
      </p:sp>
      <p:sp>
        <p:nvSpPr>
          <p:cNvPr id="1049934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6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8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案例名称：家庭道德讲堂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2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4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案例简介：通过家长引导、家庭互动等形式，培养孩子的道德观念和行为习惯。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8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0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案例效果：提高孩子的道德素质，促进家庭和谐。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4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6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案例推广：可以在社区、学校等场合推广，让更多家庭受益。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学校教育实践案例</a:t>
            </a:r>
            <a:endParaRPr altLang="en-US" lang="zh-CN"/>
          </a:p>
        </p:txBody>
      </p:sp>
      <p:sp>
        <p:nvSpPr>
          <p:cNvPr id="104999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9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0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案例效果：主题班会活动取得了良好的效果，学生的思想道德素质得到明显提升，班级凝聚力增强。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案例总结：主题班会是一种有效的思想道德教育方式，需要学校和教师精心组织，注重学生的参与和体验。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案例名称：开展主题班会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案例描述：通过主题班会的形式，引导学生树立正确的价值观和道德观念，增强集体荣誉感和团队协作精神。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社会环境优化实践案例</a:t>
            </a:r>
            <a:endParaRPr altLang="en-US" lang="zh-CN"/>
          </a:p>
        </p:txBody>
      </p:sp>
      <p:sp>
        <p:nvSpPr>
          <p:cNvPr id="1050050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2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4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6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实施方式：学校与社区合作，安排学生参与社区活动，如环保、文化传承等。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0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2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4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案例名称：社区共建活动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8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0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2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案例简介：组织初中生参与社区志愿服务，培养社会责任感和团结协作精神。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6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8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0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实践效果：通过参与社区活动，学生增强了社会责任感和团结协作精神，提高了思想道德素质。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自我修养提升实践案例</a:t>
            </a:r>
            <a:endParaRPr altLang="en-US" lang="zh-CN"/>
          </a:p>
        </p:txBody>
      </p:sp>
      <p:sp>
        <p:nvSpPr>
          <p:cNvPr id="1050116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案例名称：初中生道德讲堂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0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2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案例内容：通过开展道德讲堂活动，引导学生树立正确的价值观和道德观念，提高自我修养水平。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6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8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案例效果：学生在活动中积极参与，思想道德素质得到明显提升。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2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4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案例推广：将该实践案例在其他学校进行推广，以促进初中生思想道德素质的普遍提升。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8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17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06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8333"/>
          </a:bodyPr>
          <a:p>
            <a:r>
              <a:rPr altLang="en-US" lang="zh-CN"/>
              <a:t>总结初中生思想道德素质培养与提升的成果与经验</a:t>
            </a:r>
            <a:endParaRPr altLang="en-US" lang="zh-CN"/>
          </a:p>
        </p:txBody>
      </p:sp>
      <p:sp>
        <p:nvSpPr>
          <p:cNvPr id="105022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56363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24" name="矩形 65"/>
          <p:cNvSpPr/>
          <p:nvPr>
            <p:custDataLst>
              <p:tags r:id="rId2"/>
            </p:custDataLst>
          </p:nvPr>
        </p:nvSpPr>
        <p:spPr>
          <a:xfrm>
            <a:off x="1038552" y="1664323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6" name="文本框 66"/>
          <p:cNvSpPr txBox="1"/>
          <p:nvPr>
            <p:custDataLst>
              <p:tags r:id="rId3"/>
            </p:custDataLst>
          </p:nvPr>
        </p:nvSpPr>
        <p:spPr>
          <a:xfrm>
            <a:off x="1432357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成果：初中生思想道德素质得到显著提升，违法犯罪率下降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2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2701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30" name="矩形 69"/>
          <p:cNvSpPr/>
          <p:nvPr>
            <p:custDataLst>
              <p:tags r:id="rId5"/>
            </p:custDataLst>
          </p:nvPr>
        </p:nvSpPr>
        <p:spPr>
          <a:xfrm>
            <a:off x="6404229" y="1664323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2" name="文本框 70"/>
          <p:cNvSpPr txBox="1"/>
          <p:nvPr>
            <p:custDataLst>
              <p:tags r:id="rId6"/>
            </p:custDataLst>
          </p:nvPr>
        </p:nvSpPr>
        <p:spPr>
          <a:xfrm>
            <a:off x="6798696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经验：学校、家庭、社会共同参与，注重实践与体验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3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56363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36" name="文本框 74"/>
          <p:cNvSpPr txBox="1"/>
          <p:nvPr>
            <p:custDataLst>
              <p:tags r:id="rId8"/>
            </p:custDataLst>
          </p:nvPr>
        </p:nvSpPr>
        <p:spPr>
          <a:xfrm>
            <a:off x="1432357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挑战：如何持续有效地推进初中生思想道德素质培养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38" name="矩形 73"/>
          <p:cNvSpPr/>
          <p:nvPr>
            <p:custDataLst>
              <p:tags r:id="rId9"/>
            </p:custDataLst>
          </p:nvPr>
        </p:nvSpPr>
        <p:spPr>
          <a:xfrm>
            <a:off x="1038552" y="4299177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82930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42" name="矩形 84"/>
          <p:cNvSpPr/>
          <p:nvPr>
            <p:custDataLst>
              <p:tags r:id="rId11"/>
            </p:custDataLst>
          </p:nvPr>
        </p:nvSpPr>
        <p:spPr>
          <a:xfrm>
            <a:off x="6465120" y="4299177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4" name="文本框 85"/>
          <p:cNvSpPr txBox="1"/>
          <p:nvPr>
            <p:custDataLst>
              <p:tags r:id="rId12"/>
            </p:custDataLst>
          </p:nvPr>
        </p:nvSpPr>
        <p:spPr>
          <a:xfrm>
            <a:off x="6858925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展望：未来发展方向和重点任务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分析当前存在的问题与不足</a:t>
            </a:r>
            <a:endParaRPr altLang="en-US" lang="zh-CN"/>
          </a:p>
        </p:txBody>
      </p:sp>
      <p:sp>
        <p:nvSpPr>
          <p:cNvPr id="1050280" name="圆角矩形 26"/>
          <p:cNvSpPr/>
          <p:nvPr>
            <p:custDataLst>
              <p:tags r:id="rId1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82" name="圆角矩形 28"/>
          <p:cNvSpPr/>
          <p:nvPr>
            <p:custDataLst>
              <p:tags r:id="rId2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84" name="文本框 31"/>
          <p:cNvSpPr txBox="1"/>
          <p:nvPr>
            <p:custDataLst>
              <p:tags r:id="rId3"/>
            </p:custDataLst>
          </p:nvPr>
        </p:nvSpPr>
        <p:spPr>
          <a:xfrm>
            <a:off x="763306" y="218974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家庭教育缺失：家长缺乏对孩子的思想道德教育，导致孩子价值观模糊。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圆角矩形 29"/>
          <p:cNvSpPr/>
          <p:nvPr>
            <p:custDataLst>
              <p:tags r:id="rId4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88" name="圆角矩形 32"/>
          <p:cNvSpPr/>
          <p:nvPr>
            <p:custDataLst>
              <p:tags r:id="rId5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90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学校教育不足：学校过于注重知识传授，忽视了学生的思想道德教育。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圆角矩形 3"/>
          <p:cNvSpPr/>
          <p:nvPr>
            <p:custDataLst>
              <p:tags r:id="rId7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94" name="圆角矩形 4"/>
          <p:cNvSpPr/>
          <p:nvPr>
            <p:custDataLst>
              <p:tags r:id="rId8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96" name="文本框 5"/>
          <p:cNvSpPr txBox="1"/>
          <p:nvPr>
            <p:custDataLst>
              <p:tags r:id="rId9"/>
            </p:custDataLst>
          </p:nvPr>
        </p:nvSpPr>
        <p:spPr>
          <a:xfrm>
            <a:off x="6349425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社会环境影响：不良社会风气和网络环境对初中生思想道德素质的负面影响。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8" name="圆角矩形 8"/>
          <p:cNvSpPr/>
          <p:nvPr>
            <p:custDataLst>
              <p:tags r:id="rId10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00" name="圆角矩形 9"/>
          <p:cNvSpPr/>
          <p:nvPr>
            <p:custDataLst>
              <p:tags r:id="rId11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02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学生自身问题：部分初中生缺乏自我约束力，容易受到不良诱惑和影响。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对未来初中生思想道德素质培养与提升的展望</a:t>
            </a:r>
            <a:endParaRPr altLang="en-US" lang="zh-CN"/>
          </a:p>
        </p:txBody>
      </p:sp>
      <p:sp>
        <p:nvSpPr>
          <p:cNvPr id="10503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培养目标：培养具有高度道德自觉、社会责任感的公民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2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教育方式：注重实践与体验，强化家庭教育和社会教育的协同作用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8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教育内容：与时俱进，融入新时代价值观和道德规范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4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评价体系：建立多元化、动态化的评价机制，鼓励初中生自我评价与同伴互评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0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  <p:sp>
        <p:nvSpPr>
          <p:cNvPr id="105039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6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6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6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6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6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0_6*l_h_i*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5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80_6*l_h_i*1_6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6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SLIDE_ID" val="custom2023028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8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6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61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8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84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5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55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30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302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3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6"/>
</p:tagLst>
</file>

<file path=ppt/tags/tag357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96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2023-12-31T13:28:23Z</dcterms:created>
  <dcterms:modified xsi:type="dcterms:W3CDTF">2023-12-31T13:28:23Z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d115d1bf30074d079576100082302027_21</vt:lpwstr>
  </property>
</Properties>
</file>