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748" r:id="rId1"/>
    <p:sldMasterId id="2147485785" r:id="rId2"/>
  </p:sldMasterIdLst>
  <p:notesMasterIdLst>
    <p:notesMasterId r:id="rId3"/>
  </p:notesMasterIdLst>
  <p:sldIdLst>
    <p:sldId id="1230" r:id="rId4"/>
    <p:sldId id="1234" r:id="rId5"/>
    <p:sldId id="1238" r:id="rId6"/>
    <p:sldId id="1241" r:id="rId7"/>
    <p:sldId id="1244" r:id="rId8"/>
    <p:sldId id="1247" r:id="rId9"/>
    <p:sldId id="1250" r:id="rId10"/>
    <p:sldId id="1253" r:id="rId11"/>
    <p:sldId id="1256" r:id="rId12"/>
    <p:sldId id="1259" r:id="rId13"/>
    <p:sldId id="1262" r:id="rId14"/>
    <p:sldId id="1265" r:id="rId15"/>
    <p:sldId id="1268" r:id="rId16"/>
    <p:sldId id="1271" r:id="rId17"/>
    <p:sldId id="1274" r:id="rId18"/>
    <p:sldId id="1277" r:id="rId19"/>
    <p:sldId id="1280" r:id="rId20"/>
    <p:sldId id="1283" r:id="rId21"/>
    <p:sldId id="1286" r:id="rId22"/>
    <p:sldId id="1289" r:id="rId23"/>
    <p:sldId id="1292" r:id="rId24"/>
    <p:sldId id="1295" r:id="rId25"/>
    <p:sldId id="1298" r:id="rId26"/>
    <p:sldId id="1301" r:id="rId27"/>
    <p:sldId id="1304" r:id="rId28"/>
    <p:sldId id="1307" r:id="rId29"/>
    <p:sldId id="1310" r:id="rId30"/>
    <p:sldId id="1313" r:id="rId31"/>
    <p:sldId id="1316" r:id="rId32"/>
    <p:sldId id="1319" r:id="rId33"/>
    <p:sldId id="1322" r:id="rId34"/>
    <p:sldId id="1325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749" r:id="rId1"/>
    <p:sldLayoutId id="2147485750" r:id="rId2"/>
    <p:sldLayoutId id="2147485751" r:id="rId3"/>
    <p:sldLayoutId id="2147485752" r:id="rId4"/>
    <p:sldLayoutId id="2147485753" r:id="rId5"/>
    <p:sldLayoutId id="2147485754" r:id="rId6"/>
    <p:sldLayoutId id="2147485755" r:id="rId7"/>
    <p:sldLayoutId id="2147485756" r:id="rId8"/>
    <p:sldLayoutId id="2147485757" r:id="rId9"/>
    <p:sldLayoutId id="2147485758" r:id="rId10"/>
    <p:sldLayoutId id="21474857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786" r:id="rId1"/>
    <p:sldLayoutId id="2147485787" r:id="rId2"/>
    <p:sldLayoutId id="2147485788" r:id="rId3"/>
    <p:sldLayoutId id="2147485789" r:id="rId4"/>
    <p:sldLayoutId id="2147485790" r:id="rId5"/>
    <p:sldLayoutId id="2147485791" r:id="rId6"/>
    <p:sldLayoutId id="2147485792" r:id="rId7"/>
    <p:sldLayoutId id="2147485793" r:id="rId8"/>
    <p:sldLayoutId id="2147485794" r:id="rId9"/>
    <p:sldLayoutId id="2147485795" r:id="rId10"/>
    <p:sldLayoutId id="214748579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ags" Target="../tags/tag98.xml"/><Relationship Id="rId20" Type="http://schemas.openxmlformats.org/officeDocument/2006/relationships/slideLayout" Target="../slideLayouts/slideLayout14.xml"/><Relationship Id="rId21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tags" Target="../tags/tag204.xml"/><Relationship Id="rId22" Type="http://schemas.openxmlformats.org/officeDocument/2006/relationships/tags" Target="../tags/tag205.xml"/><Relationship Id="rId23" Type="http://schemas.openxmlformats.org/officeDocument/2006/relationships/tags" Target="../tags/tag206.xml"/><Relationship Id="rId24" Type="http://schemas.openxmlformats.org/officeDocument/2006/relationships/tags" Target="../tags/tag207.xml"/><Relationship Id="rId25" Type="http://schemas.openxmlformats.org/officeDocument/2006/relationships/tags" Target="../tags/tag208.xml"/><Relationship Id="rId26" Type="http://schemas.openxmlformats.org/officeDocument/2006/relationships/tags" Target="../tags/tag209.xml"/><Relationship Id="rId27" Type="http://schemas.openxmlformats.org/officeDocument/2006/relationships/tags" Target="../tags/tag210.xml"/><Relationship Id="rId28" Type="http://schemas.openxmlformats.org/officeDocument/2006/relationships/tags" Target="../tags/tag211.xml"/><Relationship Id="rId29" Type="http://schemas.openxmlformats.org/officeDocument/2006/relationships/tags" Target="../tags/tag212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tags" Target="../tags/tag241.xml"/><Relationship Id="rId18" Type="http://schemas.openxmlformats.org/officeDocument/2006/relationships/tags" Target="../tags/tag242.xml"/><Relationship Id="rId19" Type="http://schemas.openxmlformats.org/officeDocument/2006/relationships/tags" Target="../tags/tag243.xml"/><Relationship Id="rId20" Type="http://schemas.openxmlformats.org/officeDocument/2006/relationships/tags" Target="../tags/tag244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tags" Target="../tags/tag276.xml"/><Relationship Id="rId18" Type="http://schemas.openxmlformats.org/officeDocument/2006/relationships/tags" Target="../tags/tag277.xml"/><Relationship Id="rId19" Type="http://schemas.openxmlformats.org/officeDocument/2006/relationships/tags" Target="../tags/tag278.xml"/><Relationship Id="rId20" Type="http://schemas.openxmlformats.org/officeDocument/2006/relationships/tags" Target="../tags/tag279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tags" Target="../tags/tag357.xml"/><Relationship Id="rId18" Type="http://schemas.openxmlformats.org/officeDocument/2006/relationships/tags" Target="../tags/tag358.xml"/><Relationship Id="rId19" Type="http://schemas.openxmlformats.org/officeDocument/2006/relationships/tags" Target="../tags/tag359.xml"/><Relationship Id="rId20" Type="http://schemas.openxmlformats.org/officeDocument/2006/relationships/tags" Target="../tags/tag360.xml"/><Relationship Id="rId21" Type="http://schemas.openxmlformats.org/officeDocument/2006/relationships/tags" Target="../tags/tag361.xml"/><Relationship Id="rId22" Type="http://schemas.openxmlformats.org/officeDocument/2006/relationships/tags" Target="../tags/tag362.xml"/><Relationship Id="rId23" Type="http://schemas.openxmlformats.org/officeDocument/2006/relationships/tags" Target="../tags/tag363.xml"/><Relationship Id="rId24" Type="http://schemas.openxmlformats.org/officeDocument/2006/relationships/tags" Target="../tags/tag364.xml"/><Relationship Id="rId25" Type="http://schemas.openxmlformats.org/officeDocument/2006/relationships/tags" Target="../tags/tag365.xml"/><Relationship Id="rId26" Type="http://schemas.openxmlformats.org/officeDocument/2006/relationships/tags" Target="../tags/tag366.xml"/><Relationship Id="rId27" Type="http://schemas.openxmlformats.org/officeDocument/2006/relationships/tags" Target="../tags/tag367.xml"/><Relationship Id="rId28" Type="http://schemas.openxmlformats.org/officeDocument/2006/relationships/tags" Target="../tags/tag368.xml"/><Relationship Id="rId29" Type="http://schemas.openxmlformats.org/officeDocument/2006/relationships/tags" Target="../tags/tag369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tags" Target="../tags/tag402.xml"/><Relationship Id="rId7" Type="http://schemas.openxmlformats.org/officeDocument/2006/relationships/tags" Target="../tags/tag403.xml"/><Relationship Id="rId8" Type="http://schemas.openxmlformats.org/officeDocument/2006/relationships/tags" Target="../tags/tag404.xml"/><Relationship Id="rId9" Type="http://schemas.openxmlformats.org/officeDocument/2006/relationships/tags" Target="../tags/tag405.xml"/><Relationship Id="rId10" Type="http://schemas.openxmlformats.org/officeDocument/2006/relationships/tags" Target="../tags/tag406.xml"/><Relationship Id="rId11" Type="http://schemas.openxmlformats.org/officeDocument/2006/relationships/tags" Target="../tags/tag407.xml"/><Relationship Id="rId12" Type="http://schemas.openxmlformats.org/officeDocument/2006/relationships/tags" Target="../tags/tag408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tags" Target="../tags/tag412.xml"/><Relationship Id="rId5" Type="http://schemas.openxmlformats.org/officeDocument/2006/relationships/tags" Target="../tags/tag413.xml"/><Relationship Id="rId6" Type="http://schemas.openxmlformats.org/officeDocument/2006/relationships/tags" Target="../tags/tag414.xml"/><Relationship Id="rId7" Type="http://schemas.openxmlformats.org/officeDocument/2006/relationships/tags" Target="../tags/tag415.xml"/><Relationship Id="rId8" Type="http://schemas.openxmlformats.org/officeDocument/2006/relationships/tags" Target="../tags/tag416.xml"/><Relationship Id="rId9" Type="http://schemas.openxmlformats.org/officeDocument/2006/relationships/tags" Target="../tags/tag417.xml"/><Relationship Id="rId10" Type="http://schemas.openxmlformats.org/officeDocument/2006/relationships/tags" Target="../tags/tag418.xml"/><Relationship Id="rId11" Type="http://schemas.openxmlformats.org/officeDocument/2006/relationships/tags" Target="../tags/tag419.xml"/><Relationship Id="rId12" Type="http://schemas.openxmlformats.org/officeDocument/2006/relationships/tags" Target="../tags/tag420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tags" Target="../tags/tag432.xml"/><Relationship Id="rId5" Type="http://schemas.openxmlformats.org/officeDocument/2006/relationships/tags" Target="../tags/tag433.xml"/><Relationship Id="rId6" Type="http://schemas.openxmlformats.org/officeDocument/2006/relationships/tags" Target="../tags/tag434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 fontScale="90000"/>
          </a:bodyPr>
          <a:p>
            <a:r>
              <a:rPr altLang="en-US" dirty="0" lang="zh-CN"/>
              <a:t>技能人才培训：构建2024年产业发展新动力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1399928" y="3867561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技能人才培训的重要性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5091844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 fontScale="9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2024年技能人才培训的发展趋势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8526135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技能人才培训的挑战与机遇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1399930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1399928" y="5479324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技能人才培训的政策支持与市场机制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5091845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5091844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技能人才培训的实践探索与创新发展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30" name="序号"/>
          <p:cNvSpPr txBox="1"/>
          <p:nvPr>
            <p:custDataLst>
              <p:tags r:id="rId13"/>
            </p:custDataLst>
          </p:nvPr>
        </p:nvSpPr>
        <p:spPr>
          <a:xfrm>
            <a:off x="852613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Six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14"/>
            </p:custDataLst>
          </p:nvPr>
        </p:nvSpPr>
        <p:spPr>
          <a:xfrm>
            <a:off x="8526135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未来展望与建议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4468557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"/>
          <p:cNvCxnSpPr>
            <a:cxnSpLocks/>
          </p:cNvCxnSpPr>
          <p:nvPr>
            <p:custDataLst>
              <p:tags r:id="rId16"/>
            </p:custDataLst>
          </p:nvPr>
        </p:nvCxnSpPr>
        <p:spPr>
          <a:xfrm flipV="1">
            <a:off x="7974045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"/>
          <p:cNvCxnSpPr>
            <a:cxnSpLocks/>
          </p:cNvCxnSpPr>
          <p:nvPr>
            <p:custDataLst>
              <p:tags r:id="rId17"/>
            </p:custDataLst>
          </p:nvPr>
        </p:nvCxnSpPr>
        <p:spPr>
          <a:xfrm flipV="1">
            <a:off x="4460818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7"/>
          <p:cNvCxnSpPr>
            <a:cxnSpLocks/>
          </p:cNvCxnSpPr>
          <p:nvPr>
            <p:custDataLst>
              <p:tags r:id="rId18"/>
            </p:custDataLst>
          </p:nvPr>
        </p:nvCxnSpPr>
        <p:spPr>
          <a:xfrm flipV="1">
            <a:off x="7966306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技能人才培训的重要性</a:t>
            </a:r>
            <a:endParaRPr altLang="en-US" dirty="0" lang="zh-CN"/>
          </a:p>
        </p:txBody>
      </p:sp>
      <p:sp>
        <p:nvSpPr>
          <p:cNvPr id="10488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满足产业发展需求</a:t>
            </a:r>
            <a:endParaRPr altLang="en-US" lang="zh-CN"/>
          </a:p>
        </p:txBody>
      </p:sp>
      <p:sp>
        <p:nvSpPr>
          <p:cNvPr id="10489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技能人才培训能够推动产业升级和转型，促进新技术的应用和推广，增强产业的核心竞争力和创新能力。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技能人才培训能够提供产业发展所需的专业技能和知识，提高劳动力的素质和生产效率。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技能人才培训能够为企业提供稳定的人力资源供给，降低人才流失率，提高员工忠诚度和工作满意度。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技能人才培训能够促进社会公平和就业，提高技能人才的就业能力和收入水平，推动社会经济的可持续发展。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提高劳动者素质和就业能力</a:t>
            </a:r>
            <a:endParaRPr altLang="en-US" lang="zh-CN"/>
          </a:p>
        </p:txBody>
      </p:sp>
      <p:sp>
        <p:nvSpPr>
          <p:cNvPr id="10489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技能人才培训有助于提高个人职业素质和就业能力，增加个人收入和社会地位。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政府和社会应该加大对技能人才培训的投入和支持，提高技能人才培养的质量和数量。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培养技能人才是提高劳动者素质的重要途径，能够提升劳动生产率和就业竞争力。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技能人才培训能够满足产业发展需求，推动产业升级和经济发展。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促进经济高质量发展</a:t>
            </a:r>
            <a:endParaRPr altLang="en-US" lang="zh-CN"/>
          </a:p>
        </p:txBody>
      </p:sp>
      <p:sp>
        <p:nvSpPr>
          <p:cNvPr id="10490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优化产业结构：通过技能人才培训，可以推动产业向高技术、高附加值方向发展，优化产业结构，提高经济发展质量。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提升产业竞争力：技能人才培训有助于培养高素质劳动力，提高产业的整体竞争力。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推动技术创新：技能人才培训鼓励员工不断学习和探索新技术，促进企业技术创新和转型升级。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增强国际竞争力：加强技能人才培训，提高劳动力素质，有助于增强企业在国际市场的竞争力。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2024年技能人才培训的发展趋势</a:t>
            </a:r>
            <a:endParaRPr altLang="en-US" dirty="0" lang="zh-CN"/>
          </a:p>
        </p:txBody>
      </p:sp>
      <p:sp>
        <p:nvSpPr>
          <p:cNvPr id="10490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数字化技能培训的普及</a:t>
            </a:r>
            <a:endParaRPr altLang="en-US" lang="zh-CN"/>
          </a:p>
        </p:txBody>
      </p:sp>
      <p:sp>
        <p:nvSpPr>
          <p:cNvPr id="104911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数字化技能培训的优势和特点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数字化技能培训的发展背景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数字化技能培训的应用场景和案例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数字化技能培训的未来发展趋势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个性化培训需求的增长</a:t>
            </a:r>
            <a:endParaRPr altLang="en-US" lang="zh-CN"/>
          </a:p>
        </p:txBody>
      </p:sp>
      <p:sp>
        <p:nvSpPr>
          <p:cNvPr id="104916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随着产业升级和技能需求的变化，个性化培训需求逐渐增加。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培训内容需要更加贴近实际需求，满足不同岗位和层次的人才发展需要。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培训形式更加灵活多样，包括在线培训、定制化课程等，以满足不同学习方式和时间的需求。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培训效果评估需要更加科学和客观，以准确反映培训成果和改进方向。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跨界融合培训的发展</a:t>
            </a:r>
            <a:endParaRPr altLang="en-US" lang="zh-CN"/>
          </a:p>
        </p:txBody>
      </p:sp>
      <p:sp>
        <p:nvSpPr>
          <p:cNvPr id="1049218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跨界融合培训的定义：将不同领域的知识和技能进行整合，以培养具备综合素质的技能人才。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2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4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培训的实践案例：一些知名的企业和培训机构已经开始尝试跨界融合培训，并取得了良好的效果。例如，阿里巴巴的“新零售人才计划”，将线上线下的营销、供应链、物流等领域的知识和技能进行整合，培养了一批具备新零售思维和能力的优秀人才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跨界融合培训的发展趋势：随着产业升级和转型，越来越多的企业和培训机构开始注重跨界融合培训，以满足产业发展对复合型人才的需求。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30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32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跨界融合培训的优势：跨界融合培训能够拓宽人才的视野，增强创新能力，提高综合素质，增强人才的竞争力。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培训模式的创新和变革</a:t>
            </a:r>
            <a:endParaRPr altLang="en-US" lang="zh-CN"/>
          </a:p>
        </p:txBody>
      </p:sp>
      <p:sp>
        <p:nvSpPr>
          <p:cNvPr id="104926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线上培训的普及和优化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培训内容和课程更加贴近实际需求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培训模式更加灵活多样，满足不同层次和需求的学员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培训与实际工作结合更紧密，提高学员的实践能力和应用能力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技能人才培训的挑战与机遇</a:t>
            </a:r>
            <a:endParaRPr altLang="en-US" dirty="0" lang="zh-CN"/>
          </a:p>
        </p:txBody>
      </p:sp>
      <p:sp>
        <p:nvSpPr>
          <p:cNvPr id="10493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培训内容与市场需求脱节</a:t>
            </a:r>
            <a:endParaRPr altLang="en-US" lang="zh-CN"/>
          </a:p>
        </p:txBody>
      </p:sp>
      <p:sp>
        <p:nvSpPr>
          <p:cNvPr id="104936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培训内容过于传统，缺乏创新和前瞻性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技能人才培训与产业发展趋势不匹配，无法满足市场需求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培训内容与实际工作场景脱节，缺乏实践性和应用性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技能人才培训周期长，难以适应市场需求变化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培训质量参差不齐</a:t>
            </a:r>
            <a:endParaRPr altLang="en-US" lang="zh-CN"/>
          </a:p>
        </p:txBody>
      </p:sp>
      <p:sp>
        <p:nvSpPr>
          <p:cNvPr id="10494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培训机构的资质和教学质量差异大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学员的学习能力和学习效果各不相同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培训内容与实际需求的匹配度不够高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培训成果的评估和认证体系不完善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培训资源分布不均</a:t>
            </a:r>
            <a:endParaRPr altLang="en-US" lang="zh-CN"/>
          </a:p>
        </p:txBody>
      </p:sp>
      <p:sp>
        <p:nvSpPr>
          <p:cNvPr id="10494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地区间资源差异：发达地区与欠发达地区的培训资源分布不均衡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培训内容与市场需求不匹配：当前培训内容与产业发展需求存在一定差距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培训质量参差不齐：不同培训机构和培训项目的质量差异较大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行业间资源差异：不同行业间的培训资源分布不均衡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跨界融合的风险和挑战</a:t>
            </a:r>
            <a:endParaRPr altLang="en-US" lang="zh-CN"/>
          </a:p>
        </p:txBody>
      </p:sp>
      <p:sp>
        <p:nvSpPr>
          <p:cNvPr id="10495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7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技能人才培训与产业发展不匹配的风险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8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跨界融合过程中的文化冲突和融合难题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跨界融合可能带来的组织结构和管理模式变革的挑战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跨界融合需要应对不同行业和领域的法律法规和政策要求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技能人才培训的政策支持与市场机制</a:t>
            </a:r>
            <a:endParaRPr altLang="en-US" dirty="0" lang="zh-CN"/>
          </a:p>
        </p:txBody>
      </p:sp>
      <p:sp>
        <p:nvSpPr>
          <p:cNvPr id="10496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政策支持体系的建设</a:t>
            </a:r>
            <a:endParaRPr altLang="en-US" lang="zh-CN"/>
          </a:p>
        </p:txBody>
      </p:sp>
      <p:sp>
        <p:nvSpPr>
          <p:cNvPr id="10496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政府出台相关政策，为技能人才培训提供资金支持和税收优惠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加强与产业界的合作，推动产学研一体化，提高技能人才的实践能力和创新能力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完善技能人才评价体系，建立职业技能等级制度和职业资格认证制度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建立技能人才培训基地，提供实践平台和技能提升机会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市场机制的完善与创新</a:t>
            </a:r>
            <a:endParaRPr altLang="en-US" lang="zh-CN"/>
          </a:p>
        </p:txBody>
      </p:sp>
      <p:sp>
        <p:nvSpPr>
          <p:cNvPr id="104974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4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政策引导：政府出台相关政策，鼓励企业加大技能人才培训投入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市场竞争：通过市场竞争机制，推动培训机构提高培训质量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创新培训模式：采用线上线下结合、产学研一体化等新型培训模式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激励机制：建立技能人才评价体系和奖励机制，激发人才创新创造活力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社会参与和多元投入</a:t>
            </a:r>
            <a:endParaRPr altLang="en-US" lang="zh-CN"/>
          </a:p>
        </p:txBody>
      </p:sp>
      <p:sp>
        <p:nvSpPr>
          <p:cNvPr id="10497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政府引导：制定政策，鼓励社会力量参与技能人才培训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企业主体：发挥企业在技能人才培养中的主体作用，加大投入力度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社会组织参与：鼓励社会组织参与技能人才培训，形成多元投入机制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个人参与：提高个人参与技能人才培训的积极性，形成良好的社会氛围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国际交流与合作</a:t>
            </a:r>
            <a:endParaRPr altLang="en-US" lang="zh-CN"/>
          </a:p>
        </p:txBody>
      </p:sp>
      <p:sp>
        <p:nvSpPr>
          <p:cNvPr id="10498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市场机制：通过市场竞争机制，推动技能人才培训的国际化进程，提高培训质量和水平。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政策支持：国家出台相关政策，鼓励企业与国际接轨，加强技能人才培训的国际交流与合作。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合作模式：企业与国际知名培训机构合作，引进先进培训理念和教学方法，共同培养具有国际竞争力的技能人才。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经验借鉴：学习国际先进经验，结合国内实际情况，制定符合国情的技能人才培训政策和措施。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技能人才培训的实践探索与创新发展</a:t>
            </a:r>
            <a:endParaRPr altLang="en-US" dirty="0" lang="zh-CN"/>
          </a:p>
        </p:txBody>
      </p:sp>
      <p:sp>
        <p:nvSpPr>
          <p:cNvPr id="10499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数字化技能培训平台的搭建与实践</a:t>
            </a:r>
            <a:endParaRPr altLang="en-US" lang="zh-CN"/>
          </a:p>
        </p:txBody>
      </p:sp>
      <p:sp>
        <p:nvSpPr>
          <p:cNvPr id="104994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数字化技能培训平台的发展趋势和未来展望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5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数字化技能培训平台的实践案例和效果评估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搭建数字化技能培训平台的关键要素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6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数字化技能培训平台的定义和功能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个性化培训服务的创新与实践</a:t>
            </a:r>
            <a:endParaRPr altLang="en-US" lang="zh-CN"/>
          </a:p>
        </p:txBody>
      </p:sp>
      <p:sp>
        <p:nvSpPr>
          <p:cNvPr id="10500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培训内容个性化：根据学员需求和特点，定制个性化的培训课程，满足不同层次、不同领域的需求。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培训方式个性化：采用线上、线下相结合的方式，提供灵活多样的培训形式，如一对一辅导、小组讨论、实践操作等，提高学员的参与度和学习效果。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培训师资个性化：建立专业化的培训师资队伍，邀请具有丰富实践经验和教学经验的专家学者授课，提高培训质量和效果。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培训管理个性化：建立完善的培训管理制度和评估体系，对学员的学习情况进行跟踪管理，及时反馈学习效果，为学员提供个性化的学习建议和改进方案。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跨界融合培训的案例与实践</a:t>
            </a:r>
            <a:endParaRPr altLang="en-US" lang="zh-CN"/>
          </a:p>
        </p:txBody>
      </p:sp>
      <p:sp>
        <p:nvSpPr>
          <p:cNvPr id="105006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案例：京东物流与高校合作，开展仓储配送技能培训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实践：政府出台政策，鼓励企业开展内部培训和认证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实践：企业与培训机构合作，共同制定培训计划和课程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案例：华为与高校合作，开展5G通信技术培训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培训模式的创新与实践</a:t>
            </a:r>
            <a:endParaRPr altLang="en-US" lang="zh-CN"/>
          </a:p>
        </p:txBody>
      </p:sp>
      <p:sp>
        <p:nvSpPr>
          <p:cNvPr id="10501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线上线下结合：提供灵活的学习方式，满足不同需求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校企合作：加强与企业的合作，提高培训的针对性和实用性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技能竞赛：通过竞赛激发学习热情，提高技能水平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培训与就业对接：促进培训成果转化为实际生产力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未来展望与建议</a:t>
            </a:r>
            <a:endParaRPr altLang="en-US" dirty="0" lang="zh-CN"/>
          </a:p>
        </p:txBody>
      </p:sp>
      <p:sp>
        <p:nvSpPr>
          <p:cNvPr id="10501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完善政策支持体系，加强市场机制建设</a:t>
            </a:r>
            <a:endParaRPr altLang="en-US" lang="zh-CN"/>
          </a:p>
        </p:txBody>
      </p:sp>
      <p:sp>
        <p:nvSpPr>
          <p:cNvPr id="105023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3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3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政策支持：制定针对技能人才培训的优惠政策，如税收减免、资金扶持等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4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市场机制：建立技能人才培训与市场需求对接的机制，促进供需平衡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5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激励机制：设立技能人才奖励制度，激发人才创新创造活力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5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培训体系：完善技能人才培训体系，提高培训质量和效果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加强跨界合作，推动资源共享和优势互补</a:t>
            </a:r>
            <a:endParaRPr altLang="en-US" lang="zh-CN"/>
          </a:p>
        </p:txBody>
      </p:sp>
      <p:sp>
        <p:nvSpPr>
          <p:cNvPr id="10502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跨界合作的意义：通过不同领域的合作，实现资源共享和优势互补，提高产业整体竞争力。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跨界合作的实践案例：分享跨界合作的具体案例，展示合作带来的实际效果和价值。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推动资源共享的建议：提出政策、机制等方面的建议，促进企业间资源的共享和优化配置。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加强优势互补的措施：探讨如何通过技术交流、人才培养等方式加强企业间的优势互补，提升产业整体水平。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提高培训质量，加强监督评估</a:t>
            </a:r>
            <a:endParaRPr altLang="en-US" lang="zh-CN"/>
          </a:p>
        </p:txBody>
      </p:sp>
      <p:sp>
        <p:nvSpPr>
          <p:cNvPr id="105035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建立完善的培训体系，提高培训质量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5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引入第三方评估机构，对培训效果进行客观评估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6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定期对培训课程进行更新和优化，确保培训内容与产业发展同步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6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加强培训师资队伍建设，提高培训教师的专业素养和教学水平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鼓励创新发展，培育新型业态和商业模式</a:t>
            </a:r>
            <a:endParaRPr altLang="en-US" lang="zh-CN"/>
          </a:p>
        </p:txBody>
      </p:sp>
      <p:sp>
        <p:nvSpPr>
          <p:cNvPr id="10504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培育新兴产业和业态，拓展新的商业模式和市场空间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鼓励企业加大研发投入，推动技术创新和产品升级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加强产学研合作，促进科技成果转化和应用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优化创新环境和政策支持，激发企业和人才的创新活力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458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46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462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50464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6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6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6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6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1_6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6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6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6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1_6*l_h_i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iv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1_6*l_h_a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1_6*l_h_i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Six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1_6*l_h_a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5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6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.xml><?xml version="1.0" encoding="utf-8"?>
<p:tagLst xmlns:p="http://schemas.openxmlformats.org/presentationml/2006/main">
  <p:tag name="KSO_WM_SLIDE_ID" val="custom2023098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0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3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9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4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84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433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434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2024-01-06T10:45:46Z</dcterms:created>
  <dcterms:modified xsi:type="dcterms:W3CDTF">2024-01-06T10:45:46Z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2a40822064924cf48dc4e83e644540bc_21</vt:lpwstr>
  </property>
</Properties>
</file>