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59" r:id="rId1"/>
    <p:sldMasterId id="2147492096" r:id="rId2"/>
  </p:sldMasterIdLst>
  <p:notesMasterIdLst>
    <p:notesMasterId r:id="rId3"/>
  </p:notesMasterIdLst>
  <p:sldIdLst>
    <p:sldId id="4004" r:id="rId4"/>
    <p:sldId id="4009" r:id="rId5"/>
    <p:sldId id="4013" r:id="rId6"/>
    <p:sldId id="4016" r:id="rId7"/>
    <p:sldId id="4019" r:id="rId8"/>
    <p:sldId id="4022" r:id="rId9"/>
    <p:sldId id="4025" r:id="rId10"/>
    <p:sldId id="4028" r:id="rId11"/>
    <p:sldId id="4031" r:id="rId12"/>
    <p:sldId id="4034" r:id="rId13"/>
    <p:sldId id="4037" r:id="rId14"/>
    <p:sldId id="4040" r:id="rId15"/>
    <p:sldId id="4043" r:id="rId16"/>
    <p:sldId id="4046" r:id="rId17"/>
    <p:sldId id="4049" r:id="rId18"/>
    <p:sldId id="4052" r:id="rId19"/>
    <p:sldId id="4055" r:id="rId20"/>
    <p:sldId id="4058" r:id="rId21"/>
    <p:sldId id="4061" r:id="rId22"/>
    <p:sldId id="4064" r:id="rId23"/>
    <p:sldId id="4067" r:id="rId24"/>
    <p:sldId id="4070" r:id="rId25"/>
    <p:sldId id="4073" r:id="rId26"/>
    <p:sldId id="4076" r:id="rId27"/>
    <p:sldId id="4079" r:id="rId28"/>
    <p:sldId id="4082" r:id="rId29"/>
    <p:sldId id="4085" r:id="rId30"/>
    <p:sldId id="4088" r:id="rId31"/>
    <p:sldId id="4091" r:id="rId32"/>
    <p:sldId id="4094" r:id="rId33"/>
    <p:sldId id="4097" r:id="rId34"/>
    <p:sldId id="410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tags" Target="../tags/tag56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3421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7662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单击编辑文本</a:t>
            </a:r>
            <a:endParaRPr dirty="0">
              <a:sym typeface="+mn-ea"/>
            </a:endParaRPr>
          </a:p>
        </p:txBody>
      </p:sp>
      <p:sp>
        <p:nvSpPr>
          <p:cNvPr id="104868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/>
          <a:noFill/>
        </p:spPr>
        <p:txBody>
          <a:bodyPr anchor="t" bIns="45720" lIns="91440" rIns="14414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400" i="0" kern="1200" kumimoji="0" lang="zh-CN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8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59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509010" y="1475105"/>
            <a:ext cx="0" cy="4572000"/>
          </a:xfrm>
          <a:prstGeom prst="line"/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ju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2000" i="0" kern="1200" kumimoji="0" lang="en-US" noProof="1" normalizeH="0" spc="0" strike="noStrike" u="none">
                <a:solidFill>
                  <a:schemeClr val="bg1">
                    <a:lumMod val="8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ju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6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2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4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6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8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6000" i="0" kern="1200" kumimoji="0" lang="en-US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48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6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2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8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1262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5503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3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7200" i="0" kern="1200" kumimoji="0" lang="en-US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3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60" r:id="rId1"/>
    <p:sldLayoutId id="2147492061" r:id="rId2"/>
    <p:sldLayoutId id="2147492062" r:id="rId3"/>
    <p:sldLayoutId id="2147492063" r:id="rId4"/>
    <p:sldLayoutId id="2147492064" r:id="rId5"/>
    <p:sldLayoutId id="2147492065" r:id="rId6"/>
    <p:sldLayoutId id="2147492066" r:id="rId7"/>
    <p:sldLayoutId id="2147492067" r:id="rId8"/>
    <p:sldLayoutId id="2147492068" r:id="rId9"/>
    <p:sldLayoutId id="2147492069" r:id="rId10"/>
    <p:sldLayoutId id="21474920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9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2097" r:id="rId1"/>
    <p:sldLayoutId id="2147492098" r:id="rId2"/>
    <p:sldLayoutId id="2147492099" r:id="rId3"/>
    <p:sldLayoutId id="2147492100" r:id="rId4"/>
    <p:sldLayoutId id="2147492101" r:id="rId5"/>
    <p:sldLayoutId id="2147492102" r:id="rId6"/>
    <p:sldLayoutId id="2147492103" r:id="rId7"/>
    <p:sldLayoutId id="2147492104" r:id="rId8"/>
    <p:sldLayoutId id="2147492105" r:id="rId9"/>
    <p:sldLayoutId id="2147492106" r:id="rId10"/>
    <p:sldLayoutId id="214749210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tags" Target="../tags/tag200.xml"/><Relationship Id="rId22" Type="http://schemas.openxmlformats.org/officeDocument/2006/relationships/tags" Target="../tags/tag201.xml"/><Relationship Id="rId23" Type="http://schemas.openxmlformats.org/officeDocument/2006/relationships/tags" Target="../tags/tag202.xml"/><Relationship Id="rId24" Type="http://schemas.openxmlformats.org/officeDocument/2006/relationships/tags" Target="../tags/tag203.xml"/><Relationship Id="rId25" Type="http://schemas.openxmlformats.org/officeDocument/2006/relationships/tags" Target="../tags/tag204.xml"/><Relationship Id="rId26" Type="http://schemas.openxmlformats.org/officeDocument/2006/relationships/tags" Target="../tags/tag205.xml"/><Relationship Id="rId27" Type="http://schemas.openxmlformats.org/officeDocument/2006/relationships/tags" Target="../tags/tag206.xml"/><Relationship Id="rId28" Type="http://schemas.openxmlformats.org/officeDocument/2006/relationships/tags" Target="../tags/tag207.xml"/><Relationship Id="rId29" Type="http://schemas.openxmlformats.org/officeDocument/2006/relationships/tags" Target="../tags/tag20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tags" Target="../tags/tag429.xml"/><Relationship Id="rId14" Type="http://schemas.openxmlformats.org/officeDocument/2006/relationships/tags" Target="../tags/tag430.xml"/><Relationship Id="rId15" Type="http://schemas.openxmlformats.org/officeDocument/2006/relationships/tags" Target="../tags/tag431.xml"/><Relationship Id="rId16" Type="http://schemas.openxmlformats.org/officeDocument/2006/relationships/tags" Target="../tags/tag432.xml"/><Relationship Id="rId17" Type="http://schemas.openxmlformats.org/officeDocument/2006/relationships/tags" Target="../tags/tag433.xml"/><Relationship Id="rId18" Type="http://schemas.openxmlformats.org/officeDocument/2006/relationships/tags" Target="../tags/tag434.xml"/><Relationship Id="rId19" Type="http://schemas.openxmlformats.org/officeDocument/2006/relationships/tags" Target="../tags/tag435.xml"/><Relationship Id="rId20" Type="http://schemas.openxmlformats.org/officeDocument/2006/relationships/tags" Target="../tags/tag436.xml"/><Relationship Id="rId21" Type="http://schemas.openxmlformats.org/officeDocument/2006/relationships/tags" Target="../tags/tag437.xml"/><Relationship Id="rId22" Type="http://schemas.openxmlformats.org/officeDocument/2006/relationships/tags" Target="../tags/tag438.xml"/><Relationship Id="rId23" Type="http://schemas.openxmlformats.org/officeDocument/2006/relationships/tags" Target="../tags/tag439.xml"/><Relationship Id="rId24" Type="http://schemas.openxmlformats.org/officeDocument/2006/relationships/tags" Target="../tags/tag440.xml"/><Relationship Id="rId25" Type="http://schemas.openxmlformats.org/officeDocument/2006/relationships/tags" Target="../tags/tag441.xml"/><Relationship Id="rId26" Type="http://schemas.openxmlformats.org/officeDocument/2006/relationships/tags" Target="../tags/tag442.xml"/><Relationship Id="rId27" Type="http://schemas.openxmlformats.org/officeDocument/2006/relationships/tags" Target="../tags/tag443.xml"/><Relationship Id="rId28" Type="http://schemas.openxmlformats.org/officeDocument/2006/relationships/tags" Target="../tags/tag444.xml"/><Relationship Id="rId29" Type="http://schemas.openxmlformats.org/officeDocument/2006/relationships/tags" Target="../tags/tag445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tags" Target="../tags/tag458.xml"/><Relationship Id="rId14" Type="http://schemas.openxmlformats.org/officeDocument/2006/relationships/tags" Target="../tags/tag459.xml"/><Relationship Id="rId15" Type="http://schemas.openxmlformats.org/officeDocument/2006/relationships/tags" Target="../tags/tag460.xml"/><Relationship Id="rId16" Type="http://schemas.openxmlformats.org/officeDocument/2006/relationships/tags" Target="../tags/tag461.xml"/><Relationship Id="rId17" Type="http://schemas.openxmlformats.org/officeDocument/2006/relationships/tags" Target="../tags/tag462.xml"/><Relationship Id="rId18" Type="http://schemas.openxmlformats.org/officeDocument/2006/relationships/tags" Target="../tags/tag463.xml"/><Relationship Id="rId19" Type="http://schemas.openxmlformats.org/officeDocument/2006/relationships/tags" Target="../tags/tag464.xml"/><Relationship Id="rId20" Type="http://schemas.openxmlformats.org/officeDocument/2006/relationships/tags" Target="../tags/tag465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初中教育的学习态度与学业成就的关系及干预研究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j-ea"/>
                <a:ea typeface="+mj-ea"/>
              </a:rPr>
              <a:t>CONTENTS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868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70" name="圆角矩形 1"/>
          <p:cNvSpPr/>
          <p:nvPr>
            <p:custDataLst>
              <p:tags r:id="rId3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4404995" y="63563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5"/>
            </p:custDataLst>
          </p:nvPr>
        </p:nvSpPr>
        <p:spPr>
          <a:xfrm>
            <a:off x="5392420" y="650875"/>
            <a:ext cx="3803650" cy="71501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研究背景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圆角矩形 7"/>
          <p:cNvSpPr/>
          <p:nvPr>
            <p:custDataLst>
              <p:tags r:id="rId6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7"/>
            </p:custDataLst>
          </p:nvPr>
        </p:nvSpPr>
        <p:spPr>
          <a:xfrm>
            <a:off x="4404995" y="162877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0" name="标题"/>
          <p:cNvSpPr txBox="1"/>
          <p:nvPr>
            <p:custDataLst>
              <p:tags r:id="rId8"/>
            </p:custDataLst>
          </p:nvPr>
        </p:nvSpPr>
        <p:spPr>
          <a:xfrm>
            <a:off x="5392420" y="1620520"/>
            <a:ext cx="3803650" cy="738505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学习态度的定义与构成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2" name="圆角矩形 9"/>
          <p:cNvSpPr/>
          <p:nvPr>
            <p:custDataLst>
              <p:tags r:id="rId9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4404995" y="262191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标题"/>
          <p:cNvSpPr txBox="1"/>
          <p:nvPr>
            <p:custDataLst>
              <p:tags r:id="rId11"/>
            </p:custDataLst>
          </p:nvPr>
        </p:nvSpPr>
        <p:spPr>
          <a:xfrm>
            <a:off x="5392420" y="2625725"/>
            <a:ext cx="3803650" cy="733425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学业成就的评估指标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8" name="圆角矩形 16"/>
          <p:cNvSpPr/>
          <p:nvPr>
            <p:custDataLst>
              <p:tags r:id="rId12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0" name="序号"/>
          <p:cNvSpPr txBox="1"/>
          <p:nvPr>
            <p:custDataLst>
              <p:tags r:id="rId13"/>
            </p:custDataLst>
          </p:nvPr>
        </p:nvSpPr>
        <p:spPr>
          <a:xfrm>
            <a:off x="4404995" y="361505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标题"/>
          <p:cNvSpPr txBox="1"/>
          <p:nvPr>
            <p:custDataLst>
              <p:tags r:id="rId14"/>
            </p:custDataLst>
          </p:nvPr>
        </p:nvSpPr>
        <p:spPr>
          <a:xfrm>
            <a:off x="5392420" y="3606800"/>
            <a:ext cx="3803650" cy="73850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学习态度与学业成就的关系研究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94" name="圆角矩形 20"/>
          <p:cNvSpPr/>
          <p:nvPr>
            <p:custDataLst>
              <p:tags r:id="rId15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16"/>
            </p:custDataLst>
          </p:nvPr>
        </p:nvSpPr>
        <p:spPr>
          <a:xfrm>
            <a:off x="4404995" y="460819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17"/>
            </p:custDataLst>
          </p:nvPr>
        </p:nvSpPr>
        <p:spPr>
          <a:xfrm>
            <a:off x="5392420" y="4608195"/>
            <a:ext cx="3803650" cy="73596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学习态度的干预措施及效果评估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00" name="圆角矩形 24"/>
          <p:cNvSpPr/>
          <p:nvPr>
            <p:custDataLst>
              <p:tags r:id="rId18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902" name="序号"/>
          <p:cNvSpPr txBox="1"/>
          <p:nvPr>
            <p:custDataLst>
              <p:tags r:id="rId19"/>
            </p:custDataLst>
          </p:nvPr>
        </p:nvSpPr>
        <p:spPr>
          <a:xfrm>
            <a:off x="4404995" y="560133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20"/>
            </p:custDataLst>
          </p:nvPr>
        </p:nvSpPr>
        <p:spPr>
          <a:xfrm>
            <a:off x="5392420" y="5601335"/>
            <a:ext cx="3803650" cy="741045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结论与展望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01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94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研究背景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初中教育是基础教育的关键阶段，对于学生的知识储备和学习能力有着至关重要的影响。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初中阶段是学生个性形成和价值观确立的重要时期，对于学生的成长和发展具有决定性的作用。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初中教育对于提升国民素质和社会发展具有重要意义，能够为社会培养出更多高素质的人才。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初中教育在教育体系中起到了承上启下的作用，对于学生的升学和未来职业发展具有重要影响。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625"/>
          </a:bodyPr>
          <a:p>
            <a:r>
              <a:rPr altLang="en-US" lang="zh-CN"/>
              <a:t>学习态度对学业成就的影响</a:t>
            </a:r>
            <a:endParaRPr altLang="en-US" lang="zh-CN"/>
          </a:p>
        </p:txBody>
      </p:sp>
      <p:sp>
        <p:nvSpPr>
          <p:cNvPr id="10490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初中阶段是学生学习态度形成的关键时期，因此对学习态度的干预和引导尤为重要。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通过研究学习态度与学业成就的关系，可以为教育工作者提供更有针对性的教学策略和干预措施，提高学生的学习效果和全面发展。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学习态度是影响学业成就的重要因素之一，积极的学习态度可以提高学习效率和成绩。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学习态度不仅影响学生的学业成就，还对其未来的职业发展和社会成就产生深远影响。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干预措施的必要性</a:t>
            </a:r>
            <a:endParaRPr altLang="en-US" lang="zh-CN"/>
          </a:p>
        </p:txBody>
      </p:sp>
      <p:sp>
        <p:nvSpPr>
          <p:cNvPr id="10491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干预措施能够帮助学生树立正确的学习态度，提高学业成就，进而促进学生的个人发展和社会进步。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通过对干预措施的研究，可以深入了解学生学习态度和学业成就的关系，为制定更加科学合理的干预措施提供理论支持和实践指导。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初中教育阶段是学生学习态度和学业成就形成的关键时期，需要采取干预措施来促进学生的发展。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当前初中教育中存在一些问题，如学生学习态度不端正、学业成就偏低等，需要采取有效的干预措施来改善现状。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研究目的和意义</a:t>
            </a:r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深入了解初中教育阶段学生的学习态度与学业成就的关系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探究有效的干预措施，以提高学生的学习态度和学业成就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为教育实践提供理论支持，促进教育质量的提高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培养学生的学习积极性和主动性，为其未来的学习和成长奠定基础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02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26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学习态度的定义与构成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学习态度的定义</a:t>
            </a:r>
            <a:endParaRPr altLang="en-US" lang="zh-CN"/>
          </a:p>
        </p:txBody>
      </p:sp>
      <p:sp>
        <p:nvSpPr>
          <p:cNvPr id="10493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学习态度是指学习者对学习持有的一种相对稳定的心理倾向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情感成分涉及学习者对学习的情感体验和评价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认知成分涉及学习者对学习目标的了解和信念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学习态度由认知、情感和行为三个成分构成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学习态度的构成要素</a:t>
            </a:r>
            <a:endParaRPr altLang="en-US" lang="zh-CN"/>
          </a:p>
        </p:txBody>
      </p:sp>
      <p:sp>
        <p:nvSpPr>
          <p:cNvPr id="10494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学习情感：学生在学习过程中的情感体验，如兴趣、热情、自信等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学习认知：学生对学习任务、学习目标和学习价值的认识和评价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学习行为：学生在学习过程中的行为表现，如勤奋、自律、专注等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学习意志：学生克服学习困难、保持学习动力的决心和毅力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学习态度对学业成就的影响机制</a:t>
            </a:r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学习态度的定义：个体对学习活动的认知、情感和行为倾向，直接影响学习动力和学业成就。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学习态度的构成：包括认知、情感和行为三个维度，相互影响，共同构成学习态度的整体。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学习态度对学业成就的影响：积极的学习态度能够增强学习动力，提高学习效率和学业成就；相反，消极的学习态度则可能导致学习困难和学业成就低下。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干预措施：通过培养积极的学习态度，提高学生的学习动力和学业成就。具体措施包括激发学习兴趣、培养自主学习能力、提供学习支持和心理辅导等。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学习态度的测量方法</a:t>
            </a:r>
            <a:endParaRPr altLang="en-US" lang="zh-CN"/>
          </a:p>
        </p:txBody>
      </p:sp>
      <p:sp>
        <p:nvSpPr>
          <p:cNvPr id="10495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访谈法：通过与被试者进行面对面的交流，了解其学习态度和价值观等方面的信息。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问卷调查法：通过设计问卷收集被试者的学习态度信息，常用的问卷包括学习态度量表、学习价值观问卷等。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观察法：通过观察被试者在课堂、作业、考试等方面的表现，评估其学习态度。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作品分析法：通过分析被试者的作业、笔记、试卷等作品，评估其学习态度和努力程度。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03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578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学业成就的评估指标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学业成绩的评估指标</a:t>
            </a:r>
            <a:endParaRPr altLang="en-US" lang="zh-CN"/>
          </a:p>
        </p:txBody>
      </p:sp>
      <p:sp>
        <p:nvSpPr>
          <p:cNvPr id="10496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考试成绩：主要依据考试成绩来评估学生的学习效果和学业成就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学习进步：关注学生在学习过程中的进步和成长，以评估他们的学业成就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课堂表现：通过观察学生在课堂上的表现来评估他们的学习态度和学业成就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作业完成情况：通过检查作业的完成情况来评估学生的学习态度和学业成就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学业成就的构成要素</a:t>
            </a:r>
            <a:endParaRPr altLang="en-US" lang="zh-CN"/>
          </a:p>
        </p:txBody>
      </p:sp>
      <p:sp>
        <p:nvSpPr>
          <p:cNvPr id="104972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学科成绩：学生在各学科考试中的分数和等级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学习态度：学生对待学习的态度和情感，如积极、消极、认真、马虎等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学习方法：学生采用的学习策略和技巧，如记忆、理解、应用等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学习习惯：学生形成的学习行为和习惯，如按时完成作业、复习、预习等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学业成就的影响因素</a:t>
            </a:r>
            <a:endParaRPr altLang="en-US" lang="zh-CN"/>
          </a:p>
        </p:txBody>
      </p:sp>
      <p:sp>
        <p:nvSpPr>
          <p:cNvPr id="10497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学习方法：有效的学习方法能够提高学习效率，进而提升学业成就。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学习态度：学习态度积极的学生通常能够取得更好的学业成就。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学习环境：良好的学习环境有助于学生更好地集中注意力，提高学习效果。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家庭和社会支持：家庭和社会支持是影响学生学业成就的重要因素。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学业成就的评估方法</a:t>
            </a:r>
            <a:endParaRPr altLang="en-US" lang="zh-CN"/>
          </a:p>
        </p:txBody>
      </p:sp>
      <p:sp>
        <p:nvSpPr>
          <p:cNvPr id="10498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学习态度：如学习积极性、课堂参与度等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考试成绩：包括期中、期末、平时测验等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作业完成情况：包括课堂作业、家庭作业等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学业发展：如学习进步、学科特长等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04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912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学习态度与学业成就的关系研究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学习态度与学业成绩的相关性研究</a:t>
            </a:r>
            <a:endParaRPr altLang="en-US" lang="zh-CN"/>
          </a:p>
        </p:txBody>
      </p:sp>
      <p:sp>
        <p:nvSpPr>
          <p:cNvPr id="1049970" name="文本框 5"/>
          <p:cNvSpPr txBox="1"/>
          <p:nvPr>
            <p:custDataLst>
              <p:tags r:id="rId1"/>
            </p:custDataLst>
          </p:nvPr>
        </p:nvSpPr>
        <p:spPr>
          <a:xfrm>
            <a:off x="3358489" y="2679401"/>
            <a:ext cx="5469023" cy="359703"/>
          </a:xfrm>
          <a:prstGeom prst="rect"/>
          <a:noFill/>
        </p:spPr>
        <p:txBody>
          <a:bodyPr anchor="b" anchorCtr="0" bIns="0" lIns="0" rtlCol="0" wrap="square">
            <a:normAutofit fontScale="75455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972" name="正文"/>
          <p:cNvSpPr txBox="1"/>
          <p:nvPr>
            <p:custDataLst>
              <p:tags r:id="rId2"/>
            </p:custDataLst>
          </p:nvPr>
        </p:nvSpPr>
        <p:spPr>
          <a:xfrm>
            <a:off x="3358489" y="3067855"/>
            <a:ext cx="5469023" cy="6644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学习态度与学业成就的关联性：学习态度不仅影响学生在校内的表现，还可能影响他们未来的职业发展和社会成就。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文本框 7"/>
          <p:cNvSpPr txBox="1"/>
          <p:nvPr>
            <p:custDataLst>
              <p:tags r:id="rId3"/>
            </p:custDataLst>
          </p:nvPr>
        </p:nvSpPr>
        <p:spPr>
          <a:xfrm>
            <a:off x="3358489" y="1490400"/>
            <a:ext cx="5469662" cy="350120"/>
          </a:xfrm>
          <a:prstGeom prst="rect"/>
          <a:noFill/>
        </p:spPr>
        <p:txBody>
          <a:bodyPr anchor="b" anchorCtr="0" bIns="0" lIns="0" rtlCol="0" wrap="square">
            <a:normAutofit fontScale="75455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976" name="正文"/>
          <p:cNvSpPr txBox="1"/>
          <p:nvPr>
            <p:custDataLst>
              <p:tags r:id="rId4"/>
            </p:custDataLst>
          </p:nvPr>
        </p:nvSpPr>
        <p:spPr>
          <a:xfrm>
            <a:off x="3358489" y="1862881"/>
            <a:ext cx="5469023" cy="6465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学习态度对学业成绩的影响：积极的学习态度可以提高学生的学业成绩，而消极的学习态度则可能导致学习成绩下降。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5"/>
            </p:custDataLst>
          </p:nvPr>
        </p:nvSpPr>
        <p:spPr>
          <a:xfrm>
            <a:off x="3358489" y="3902265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4444"/>
          </a:bodyPr>
          <a:p>
            <a:pPr>
              <a:buClrTx/>
              <a:buSzTx/>
              <a:buFontTx/>
            </a:pPr>
            <a:r>
              <a:rPr b="1" dirty="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980" name="正文"/>
          <p:cNvSpPr txBox="1"/>
          <p:nvPr>
            <p:custDataLst>
              <p:tags r:id="rId6"/>
            </p:custDataLst>
          </p:nvPr>
        </p:nvSpPr>
        <p:spPr>
          <a:xfrm>
            <a:off x="3358489" y="4303497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干预措施的效果：通过有效的干预措施，如心理辅导、家长参与等，可以改善学生的学习态度，进而提高学业成绩。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文本框 15"/>
          <p:cNvSpPr txBox="1"/>
          <p:nvPr>
            <p:custDataLst>
              <p:tags r:id="rId7"/>
            </p:custDataLst>
          </p:nvPr>
        </p:nvSpPr>
        <p:spPr>
          <a:xfrm>
            <a:off x="3358489" y="5160907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4444"/>
          </a:bodyPr>
          <a:p>
            <a:pPr>
              <a:buClrTx/>
              <a:buSzTx/>
              <a:buFontTx/>
            </a:pPr>
            <a:r>
              <a:rPr b="1" dirty="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984" name="正文"/>
          <p:cNvSpPr txBox="1"/>
          <p:nvPr>
            <p:custDataLst>
              <p:tags r:id="rId8"/>
            </p:custDataLst>
          </p:nvPr>
        </p:nvSpPr>
        <p:spPr>
          <a:xfrm>
            <a:off x="3358489" y="5562139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研究的局限性和未来展望：尽管已有许多研究探讨了学习态度与学业成绩的关系，但仍需要更多实证研究来深入了解其中的机制和影响因素。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学习态度对学业成就的影响程度分析</a:t>
            </a:r>
            <a:endParaRPr altLang="en-US" lang="zh-CN"/>
          </a:p>
        </p:txBody>
      </p:sp>
      <p:sp>
        <p:nvSpPr>
          <p:cNvPr id="10500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学习态度与学业成就呈正相关关系，即学习态度越积极，学业成就越高。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学习态度对学业成就的影响程度因个体差异而异，但总体上具有显著影响。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积极的学习态度有助于提高学习效率和成绩，对学习成果产生重要影响。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学习态度的培养需要家庭、学校和社会共同努力，通过多种途径进行干预和引导。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学习态度与学业成就关系的模型构建</a:t>
            </a:r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学习态度对学业成就的影响：积极的学习态度可以促进学生的学习动力和参与度，提高学业成就。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干预措施的制定：根据学习态度与学业成就的关系，制定相应的干预措施，如个性化教育计划和心理辅导等。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模型构建的方法：采用问卷调查、观察和实验等方法，收集数据并建立学习态度与学业成就关系的模型。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模型的应用价值：通过模型分析学习态度与学业成就的关系，为教育实践提供理论支持和实践指导，提高教育质量。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学习态度与学业成就关系的实证研究</a:t>
            </a:r>
            <a:endParaRPr altLang="en-US" lang="zh-CN"/>
          </a:p>
        </p:txBody>
      </p:sp>
      <p:sp>
        <p:nvSpPr>
          <p:cNvPr id="10501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研究目的：探讨学习态度与学业成就之间的关系，为提高学生的学习成绩提供理论支持。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研究方法：采用问卷调查法，对初中生进行学习态度和学业成就的调查，并采用统计分析方法对数据进行分析。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研究结果：学习态度与学业成就之间存在显著正相关关系，即学习态度越积极，学业成就越高。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结论：学习态度是影响学业成就的重要因素之一，通过改善学生的学习态度可以有效提高其学习成绩。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05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19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学习态度的干预措施及效果评估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干预措施的类型与实施方式</a:t>
            </a:r>
            <a:endParaRPr altLang="en-US" lang="zh-CN"/>
          </a:p>
        </p:txBody>
      </p:sp>
      <p:sp>
        <p:nvSpPr>
          <p:cNvPr id="10502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认知干预：通过改变学生的思维方式、学习方法和学习策略，提高学习效果。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情感干预：关注学生的情感需求，提供情感支持和心理辅导，增强学习动力和自信心。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环境干预：优化学习环境，提供必要的学习资源和支持，包括学习空间、学习工具、学习资源等。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行为干预：通过奖励、惩罚、引导等方式，纠正学生的学习行为和习惯，提高学习效率。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干预措施的效果评估方法</a:t>
            </a:r>
            <a:endParaRPr altLang="en-US" lang="zh-CN"/>
          </a:p>
        </p:txBody>
      </p:sp>
      <p:sp>
        <p:nvSpPr>
          <p:cNvPr id="105031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1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2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2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2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2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28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前后测对比法：通过对比干预前后的学习态度变化，评估干预措施的效果。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控制组实验法：将学生随机分为实验组和对照组，对实验组进行干预，对照组不进行干预，通过对比两组之间的学习态度差异评估干预措施的效果。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问卷调查法：通过问卷调查了解学生对干预措施的满意度、学习态度的变化等情况，进而评估干预措施的效果。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4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观察法：通过观察学生在干预过程中的表现和变化，评估干预措施的效果。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干预措施的效果分析</a:t>
            </a:r>
            <a:endParaRPr altLang="en-US" lang="zh-CN"/>
          </a:p>
        </p:txBody>
      </p:sp>
      <p:sp>
        <p:nvSpPr>
          <p:cNvPr id="1050378" name="文本框 10"/>
          <p:cNvSpPr txBox="1"/>
          <p:nvPr>
            <p:custDataLst>
              <p:tags r:id="rId1"/>
            </p:custDataLst>
          </p:nvPr>
        </p:nvSpPr>
        <p:spPr>
          <a:xfrm>
            <a:off x="1026223" y="4745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干预措施的有效性：针对不同学习态度的学生采取不同的干预措施，如心理辅导、学习技巧指导等，以改善学生的学习态度。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80" name="矩形 11"/>
          <p:cNvSpPr/>
          <p:nvPr>
            <p:custDataLst>
              <p:tags r:id="rId2"/>
            </p:custDataLst>
          </p:nvPr>
        </p:nvSpPr>
        <p:spPr>
          <a:xfrm>
            <a:off x="1026223" y="457667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82" name="文本框 17"/>
          <p:cNvSpPr txBox="1"/>
          <p:nvPr>
            <p:custDataLst>
              <p:tags r:id="rId3"/>
            </p:custDataLst>
          </p:nvPr>
        </p:nvSpPr>
        <p:spPr>
          <a:xfrm>
            <a:off x="3317300" y="165919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效果评估的方法：采用问卷调查、学习成绩分析、教师和家长反馈等方式，对干预措施的效果进行评估。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84" name="矩形 18"/>
          <p:cNvSpPr/>
          <p:nvPr>
            <p:custDataLst>
              <p:tags r:id="rId4"/>
            </p:custDataLst>
          </p:nvPr>
        </p:nvSpPr>
        <p:spPr>
          <a:xfrm>
            <a:off x="3317300" y="149040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386" name="燕尾形 3"/>
          <p:cNvSpPr/>
          <p:nvPr>
            <p:custDataLst>
              <p:tags r:id="rId5"/>
            </p:custDataLst>
          </p:nvPr>
        </p:nvSpPr>
        <p:spPr>
          <a:xfrm>
            <a:off x="1366058" y="35136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388" name="文本框 13"/>
          <p:cNvSpPr txBox="1"/>
          <p:nvPr>
            <p:custDataLst>
              <p:tags r:id="rId6"/>
            </p:custDataLst>
          </p:nvPr>
        </p:nvSpPr>
        <p:spPr>
          <a:xfrm>
            <a:off x="1622623" y="36321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90" name="燕尾形 25"/>
          <p:cNvSpPr/>
          <p:nvPr>
            <p:custDataLst>
              <p:tags r:id="rId7"/>
            </p:custDataLst>
          </p:nvPr>
        </p:nvSpPr>
        <p:spPr>
          <a:xfrm>
            <a:off x="1429824" y="35571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392" name="燕尾形 29"/>
          <p:cNvSpPr/>
          <p:nvPr>
            <p:custDataLst>
              <p:tags r:id="rId8"/>
            </p:custDataLst>
          </p:nvPr>
        </p:nvSpPr>
        <p:spPr>
          <a:xfrm>
            <a:off x="3693145" y="35151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394" name="文本框 30"/>
          <p:cNvSpPr txBox="1"/>
          <p:nvPr>
            <p:custDataLst>
              <p:tags r:id="rId9"/>
            </p:custDataLst>
          </p:nvPr>
        </p:nvSpPr>
        <p:spPr>
          <a:xfrm>
            <a:off x="3949710" y="36336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96" name="燕尾形 31"/>
          <p:cNvSpPr/>
          <p:nvPr>
            <p:custDataLst>
              <p:tags r:id="rId10"/>
            </p:custDataLst>
          </p:nvPr>
        </p:nvSpPr>
        <p:spPr>
          <a:xfrm>
            <a:off x="3756911" y="35586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398" name="燕尾形 33"/>
          <p:cNvSpPr/>
          <p:nvPr>
            <p:custDataLst>
              <p:tags r:id="rId11"/>
            </p:custDataLst>
          </p:nvPr>
        </p:nvSpPr>
        <p:spPr>
          <a:xfrm>
            <a:off x="6020232" y="35166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400" name="文本框 34"/>
          <p:cNvSpPr txBox="1"/>
          <p:nvPr>
            <p:custDataLst>
              <p:tags r:id="rId12"/>
            </p:custDataLst>
          </p:nvPr>
        </p:nvSpPr>
        <p:spPr>
          <a:xfrm>
            <a:off x="6276796" y="363519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02" name="燕尾形 35"/>
          <p:cNvSpPr/>
          <p:nvPr>
            <p:custDataLst>
              <p:tags r:id="rId13"/>
            </p:custDataLst>
          </p:nvPr>
        </p:nvSpPr>
        <p:spPr>
          <a:xfrm>
            <a:off x="6083998" y="35601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404" name="燕尾形 37"/>
          <p:cNvSpPr/>
          <p:nvPr>
            <p:custDataLst>
              <p:tags r:id="rId14"/>
            </p:custDataLst>
          </p:nvPr>
        </p:nvSpPr>
        <p:spPr>
          <a:xfrm>
            <a:off x="8347318" y="35181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406" name="文本框 38"/>
          <p:cNvSpPr txBox="1"/>
          <p:nvPr>
            <p:custDataLst>
              <p:tags r:id="rId15"/>
            </p:custDataLst>
          </p:nvPr>
        </p:nvSpPr>
        <p:spPr>
          <a:xfrm>
            <a:off x="8603883" y="362543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9"/>
          <p:cNvSpPr/>
          <p:nvPr>
            <p:custDataLst>
              <p:tags r:id="rId16"/>
            </p:custDataLst>
          </p:nvPr>
        </p:nvSpPr>
        <p:spPr>
          <a:xfrm>
            <a:off x="8411084" y="35616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410" name="文本框 53"/>
          <p:cNvSpPr txBox="1"/>
          <p:nvPr>
            <p:custDataLst>
              <p:tags r:id="rId17"/>
            </p:custDataLst>
          </p:nvPr>
        </p:nvSpPr>
        <p:spPr>
          <a:xfrm>
            <a:off x="7971474" y="166144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结论与建议：根据效果评估的结果，得出结论并提出相应的建议，如进一步完善干预措施、加强学生心理辅导等。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12" name="矩形 54"/>
          <p:cNvSpPr/>
          <p:nvPr>
            <p:custDataLst>
              <p:tags r:id="rId18"/>
            </p:custDataLst>
          </p:nvPr>
        </p:nvSpPr>
        <p:spPr>
          <a:xfrm>
            <a:off x="7971474" y="149265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414" name="文本框 63"/>
          <p:cNvSpPr txBox="1"/>
          <p:nvPr>
            <p:custDataLst>
              <p:tags r:id="rId19"/>
            </p:custDataLst>
          </p:nvPr>
        </p:nvSpPr>
        <p:spPr>
          <a:xfrm>
            <a:off x="5644387" y="4748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效果评估的结果：根据评估结果，分析干预措施对学习态度和学业成就的影响，以及不同干预措施之间的差异。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16" name="矩形 64"/>
          <p:cNvSpPr/>
          <p:nvPr>
            <p:custDataLst>
              <p:tags r:id="rId20"/>
            </p:custDataLst>
          </p:nvPr>
        </p:nvSpPr>
        <p:spPr>
          <a:xfrm>
            <a:off x="5644387" y="457967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干预措施的改进与优化建议</a:t>
            </a:r>
            <a:endParaRPr altLang="en-US" lang="zh-CN"/>
          </a:p>
        </p:txBody>
      </p:sp>
      <p:sp>
        <p:nvSpPr>
          <p:cNvPr id="10504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加强家校合作，让家长参与学生的学习过程，共同促进学生的学习进步。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针对不同学生群体制定个性化的干预措施，以满足不同学生的需求。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定期评估干预措施的效果，及时调整和改进方案，以提高学生的学习效果。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注重培养学生的自主学习能力，引导学生养成良好的学习习惯和方法，提高学习效率。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06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53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5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学习态度对学业成就具有显著影响，积极的学习态度能够提高学业成就。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干预措施可以有效改善学生的学习态度，进而提高学业成就。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针对不同学生的特点，应采取个性化的干预措施，以更有效地提高学业成就。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未来的研究可以进一步探讨学习态度与学业成就的关系，以及如何更有效地实施干预措施。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对初中教育的启示和建议</a:t>
            </a:r>
            <a:endParaRPr altLang="en-US" lang="zh-CN"/>
          </a:p>
        </p:txBody>
      </p:sp>
      <p:sp>
        <p:nvSpPr>
          <p:cNvPr id="10506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重视学生的学习态度，培养良好的学习习惯和自主学习能力。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关注学生的心理健康，加强心理辅导和心理干预。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优化课程设置，注重学生的兴趣和特长，提高教学质量。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加强家庭教育，提高家长对教育的重视程度和参与度。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研究的局限性与展望</a:t>
            </a:r>
            <a:endParaRPr altLang="en-US" lang="zh-CN"/>
          </a:p>
        </p:txBody>
      </p:sp>
      <p:sp>
        <p:nvSpPr>
          <p:cNvPr id="1050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样本来源：研究仅针对特定地区和学校，可能存在代表性不足的问题。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结论推广：研究结果适用于特定群体，不能完全推广到所有初中生。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未来研究方向：深入研究学习态度与学业成就之间的机制，探索更多有效的干预措施。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研究方法：采用问卷调查法，可能存在主观偏见和误差。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8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 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10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1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04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6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6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1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14_6*l_h_i*1_1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314_6*l_h_a*1_1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2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14_6*l_h_i*1_2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314_6*l_h_a*1_2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3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14_6*l_h_i*1_3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314_6*l_h_a*1_3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4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14_6*l_h_i*1_4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314_6*l_h_a*1_4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5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14_6*l_h_i*1_5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314_6*l_h_a*1_5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6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14_6*l_h_i*1_6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314_6*l_h_a*1_6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3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1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2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3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9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4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5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6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4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9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汇报人：WPS"/>
</p:tagLst>
</file>

<file path=ppt/tags/tag46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9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THANK  YOU"/>
</p:tagLst>
</file>

<file path=ppt/tags/tag468.xml><?xml version="1.0" encoding="utf-8"?>
<p:tagLst xmlns:p="http://schemas.openxmlformats.org/presentationml/2006/main">
  <p:tag name="KSO_WM_SLIDE_ID" val="custom202303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73.7&quot;,&quot;top&quot;:&quot;78.5&quot;,&quot;width&quot;:&quot;702.55&quot;,&quot;height&quot;:&quot;350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2023-12-31T14:11:13Z</dcterms:created>
  <dcterms:modified xsi:type="dcterms:W3CDTF">2023-12-31T14:11:13Z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2d02dc2d3c3a48ad8991d61e8aab8491_21</vt:lpwstr>
  </property>
</Properties>
</file>