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778" r:id="rId1"/>
    <p:sldMasterId id="2147485815" r:id="rId2"/>
  </p:sldMasterIdLst>
  <p:notesMasterIdLst>
    <p:notesMasterId r:id="rId3"/>
  </p:notesMasterIdLst>
  <p:sldIdLst>
    <p:sldId id="1240" r:id="rId4"/>
    <p:sldId id="1245" r:id="rId5"/>
    <p:sldId id="1249" r:id="rId6"/>
    <p:sldId id="1252" r:id="rId7"/>
    <p:sldId id="1255" r:id="rId8"/>
    <p:sldId id="1258" r:id="rId9"/>
    <p:sldId id="1261" r:id="rId10"/>
    <p:sldId id="1264" r:id="rId11"/>
    <p:sldId id="1267" r:id="rId12"/>
    <p:sldId id="1270" r:id="rId13"/>
    <p:sldId id="1273" r:id="rId14"/>
    <p:sldId id="1276" r:id="rId15"/>
    <p:sldId id="1279" r:id="rId16"/>
    <p:sldId id="1282" r:id="rId17"/>
    <p:sldId id="1285" r:id="rId18"/>
    <p:sldId id="1288" r:id="rId19"/>
    <p:sldId id="1291" r:id="rId20"/>
    <p:sldId id="1294" r:id="rId21"/>
    <p:sldId id="1297" r:id="rId22"/>
    <p:sldId id="1300" r:id="rId23"/>
    <p:sldId id="1303" r:id="rId24"/>
    <p:sldId id="1306" r:id="rId25"/>
    <p:sldId id="1309"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779" r:id="rId1"/>
    <p:sldLayoutId id="2147485780" r:id="rId2"/>
    <p:sldLayoutId id="2147485781" r:id="rId3"/>
    <p:sldLayoutId id="2147485782" r:id="rId4"/>
    <p:sldLayoutId id="2147485783" r:id="rId5"/>
    <p:sldLayoutId id="2147485784" r:id="rId6"/>
    <p:sldLayoutId id="2147485785" r:id="rId7"/>
    <p:sldLayoutId id="2147485786" r:id="rId8"/>
    <p:sldLayoutId id="2147485787" r:id="rId9"/>
    <p:sldLayoutId id="2147485788" r:id="rId10"/>
    <p:sldLayoutId id="214748578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tags" Target="../tags/tag164.xml"/><Relationship Id="rId18" Type="http://schemas.openxmlformats.org/officeDocument/2006/relationships/tags" Target="../tags/tag165.xml"/><Relationship Id="rId19" Type="http://schemas.openxmlformats.org/officeDocument/2006/relationships/tags" Target="../tags/tag166.xml"/><Relationship Id="rId20" Type="http://schemas.openxmlformats.org/officeDocument/2006/relationships/tags" Target="../tags/tag167.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tags" Target="../tags/tag277.xml"/><Relationship Id="rId22" Type="http://schemas.openxmlformats.org/officeDocument/2006/relationships/tags" Target="../tags/tag278.xml"/><Relationship Id="rId23" Type="http://schemas.openxmlformats.org/officeDocument/2006/relationships/tags" Target="../tags/tag279.xml"/><Relationship Id="rId24" Type="http://schemas.openxmlformats.org/officeDocument/2006/relationships/tags" Target="../tags/tag280.xml"/><Relationship Id="rId25" Type="http://schemas.openxmlformats.org/officeDocument/2006/relationships/tags" Target="../tags/tag281.xml"/><Relationship Id="rId2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数字校园与创新教育实验</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创新教育的理念和实践</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数字校园的建设</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数字校园与教育创新的结合</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724090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724090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数字校园与创新教育实验的总结与展望</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360172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360172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创新教育实验在数字校园的应用</a:t>
            </a:r>
            <a:endParaRPr altLang="en-US" b="1" dirty="0" sz="2000" lang="zh-CN" spc="300">
              <a:latin typeface="+mj-ea"/>
              <a:ea typeface="+mj-ea"/>
              <a:cs typeface="微软雅黑" panose="020B0503020204020204" pitchFamily="34" charset="-122"/>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6"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08" name="标题 4"/>
          <p:cNvSpPr>
            <a:spLocks noGrp="1"/>
          </p:cNvSpPr>
          <p:nvPr>
            <p:ph type="title" idx="1"/>
            <p:custDataLst>
              <p:tags r:id="rId2"/>
            </p:custDataLst>
          </p:nvPr>
        </p:nvSpPr>
        <p:spPr/>
        <p:txBody>
          <a:bodyPr/>
          <a:p>
            <a:r>
              <a:rPr altLang="en-US" dirty="0" lang="zh-CN"/>
              <a:t>数字校园的建设</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2"/>
          <p:cNvSpPr>
            <a:spLocks noGrp="1"/>
          </p:cNvSpPr>
          <p:nvPr>
            <p:ph type="title" idx="2"/>
          </p:nvPr>
        </p:nvSpPr>
        <p:spPr/>
        <p:txBody>
          <a:bodyPr/>
          <a:p>
            <a:r>
              <a:rPr altLang="en-US" lang="zh-CN"/>
              <a:t>数字校园的定义和功能</a:t>
            </a:r>
            <a:endParaRPr altLang="en-US" lang="zh-CN"/>
          </a:p>
        </p:txBody>
      </p:sp>
      <p:sp>
        <p:nvSpPr>
          <p:cNvPr id="1048946"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数字校园的定义：数字校园是一种基于互联网和信息技术，将学校各项教育教学活动整合到一个虚拟的数字空间中的新型校园形态。</a:t>
            </a:r>
            <a:endParaRPr altLang="en-US" dirty="0" sz="1200" lang="zh-CN" spc="150">
              <a:solidFill>
                <a:schemeClr val="tx1">
                  <a:lumMod val="65000"/>
                  <a:lumOff val="35000"/>
                </a:schemeClr>
              </a:solidFill>
              <a:latin typeface="+mn-ea"/>
              <a:sym typeface="+mn-ea"/>
            </a:endParaRPr>
          </a:p>
        </p:txBody>
      </p:sp>
      <p:sp>
        <p:nvSpPr>
          <p:cNvPr id="1048948"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数字校园的功能：数字校园具有多种功能，包括在线教学、在线管理、在线服务、在线交流等，它能够提高学校的管理效率、教学质量和学生的学习效果。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8" name="标题 2"/>
          <p:cNvSpPr>
            <a:spLocks noGrp="1"/>
          </p:cNvSpPr>
          <p:nvPr>
            <p:ph type="title" idx="2"/>
          </p:nvPr>
        </p:nvSpPr>
        <p:spPr/>
        <p:txBody>
          <a:bodyPr/>
          <a:p>
            <a:r>
              <a:rPr altLang="en-US" lang="zh-CN"/>
              <a:t>数字校园的建设内容</a:t>
            </a:r>
            <a:endParaRPr altLang="en-US" lang="zh-CN"/>
          </a:p>
        </p:txBody>
      </p:sp>
      <p:sp>
        <p:nvSpPr>
          <p:cNvPr id="10489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建设方式：采用多种技术手段，如云计算、大数据、人工智能等，实现数字化校园的全面覆盖。</a:t>
            </a:r>
            <a:endParaRPr altLang="en-US" dirty="0" sz="2400" lang="zh-CN">
              <a:latin typeface="+mn-ea"/>
              <a:ea typeface="+mn-ea"/>
            </a:endParaRPr>
          </a:p>
        </p:txBody>
      </p:sp>
      <p:sp>
        <p:nvSpPr>
          <p:cNvPr id="10490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建设意义：提高教育质量，推动教育现代化发展，培养创新型人才。</a:t>
            </a:r>
            <a:endParaRPr altLang="en-US" dirty="0" sz="2400" lang="zh-CN">
              <a:latin typeface="+mn-ea"/>
              <a:ea typeface="+mn-ea"/>
            </a:endParaRPr>
          </a:p>
        </p:txBody>
      </p:sp>
      <p:sp>
        <p:nvSpPr>
          <p:cNvPr id="10490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建设目标：实现数字化教育资源共享，促进教育信息化发展。</a:t>
            </a:r>
            <a:endParaRPr altLang="en-US" dirty="0" sz="2400" lang="zh-CN">
              <a:latin typeface="+mn-ea"/>
              <a:ea typeface="+mn-ea"/>
            </a:endParaRPr>
          </a:p>
        </p:txBody>
      </p:sp>
      <p:sp>
        <p:nvSpPr>
          <p:cNvPr id="10490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建设内容：包括数字化教学平台、数字化科研平台、数字化管理平台等。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2" name="标题 2"/>
          <p:cNvSpPr>
            <a:spLocks noGrp="1"/>
          </p:cNvSpPr>
          <p:nvPr>
            <p:ph type="title" idx="2"/>
          </p:nvPr>
        </p:nvSpPr>
        <p:spPr/>
        <p:txBody>
          <a:bodyPr/>
          <a:p>
            <a:r>
              <a:rPr altLang="en-US" lang="zh-CN"/>
              <a:t>数字校园的优势</a:t>
            </a:r>
            <a:endParaRPr altLang="en-US" lang="zh-CN"/>
          </a:p>
        </p:txBody>
      </p:sp>
      <p:sp>
        <p:nvSpPr>
          <p:cNvPr id="104905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互动教学：数字校园支持在线教学、互动交流，增强学生的学习体验</a:t>
            </a:r>
            <a:endParaRPr altLang="en-US" sz="1400" lang="zh-CN" spc="150">
              <a:solidFill>
                <a:schemeClr val="tx1"/>
              </a:solidFill>
              <a:effectLst/>
              <a:latin typeface="+mn-ea"/>
              <a:sym typeface="+mn-ea"/>
            </a:endParaRPr>
          </a:p>
        </p:txBody>
      </p:sp>
      <p:sp>
        <p:nvSpPr>
          <p:cNvPr id="104906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资源共享：数字校园可以实现教育资源的共享，提高教育效率和质量</a:t>
            </a:r>
            <a:endParaRPr altLang="en-US" dirty="0" sz="1400" lang="zh-CN" spc="150">
              <a:solidFill>
                <a:schemeClr val="tx1"/>
              </a:solidFill>
              <a:effectLst/>
              <a:latin typeface="+mn-ea"/>
              <a:sym typeface="+mn-ea"/>
            </a:endParaRPr>
          </a:p>
        </p:txBody>
      </p:sp>
      <p:sp>
        <p:nvSpPr>
          <p:cNvPr id="104906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个性化学习：数字校园可以根据学生的需求和兴趣，提供个性化的学习方案</a:t>
            </a:r>
            <a:endParaRPr altLang="en-US" sz="1400" lang="zh-CN" spc="150">
              <a:solidFill>
                <a:schemeClr val="tx1"/>
              </a:solidFill>
              <a:effectLst/>
              <a:latin typeface="+mn-ea"/>
              <a:sym typeface="+mn-ea"/>
            </a:endParaRPr>
          </a:p>
        </p:txBody>
      </p:sp>
      <p:sp>
        <p:nvSpPr>
          <p:cNvPr id="104906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数据分析与优化：数字校园可以通过数据分析，了解学生的学习情况，优化教学方案</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9110" name="标题 4"/>
          <p:cNvSpPr>
            <a:spLocks noGrp="1"/>
          </p:cNvSpPr>
          <p:nvPr>
            <p:ph type="title" idx="1"/>
            <p:custDataLst>
              <p:tags r:id="rId2"/>
            </p:custDataLst>
          </p:nvPr>
        </p:nvSpPr>
        <p:spPr/>
        <p:txBody>
          <a:bodyPr/>
          <a:p>
            <a:r>
              <a:rPr altLang="en-US" dirty="0" lang="zh-CN"/>
              <a:t>创新教育的理念和实践</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6" name="标题 2"/>
          <p:cNvSpPr>
            <a:spLocks noGrp="1"/>
          </p:cNvSpPr>
          <p:nvPr>
            <p:ph type="title" idx="2"/>
          </p:nvPr>
        </p:nvSpPr>
        <p:spPr/>
        <p:txBody>
          <a:bodyPr/>
          <a:p>
            <a:r>
              <a:rPr altLang="en-US" lang="zh-CN"/>
              <a:t>创新教育的定义和目标</a:t>
            </a:r>
            <a:endParaRPr altLang="en-US" lang="zh-CN"/>
          </a:p>
        </p:txBody>
      </p:sp>
      <p:sp>
        <p:nvSpPr>
          <p:cNvPr id="1049148" name="任意多边形: 形状 47"/>
          <p:cNvSpPr/>
          <p:nvPr>
            <p:custDataLst>
              <p:tags r:id="rId1"/>
            </p:custDataLst>
          </p:nvPr>
        </p:nvSpPr>
        <p:spPr>
          <a:xfrm rot="10800000">
            <a:off x="73802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0" name="矩形 48"/>
          <p:cNvSpPr/>
          <p:nvPr>
            <p:custDataLst>
              <p:tags r:id="rId2"/>
            </p:custDataLst>
          </p:nvPr>
        </p:nvSpPr>
        <p:spPr>
          <a:xfrm>
            <a:off x="608400" y="2583916"/>
            <a:ext cx="259159" cy="2611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文本框 52"/>
          <p:cNvSpPr txBox="1"/>
          <p:nvPr>
            <p:custDataLst>
              <p:tags r:id="rId3"/>
            </p:custDataLst>
          </p:nvPr>
        </p:nvSpPr>
        <p:spPr>
          <a:xfrm>
            <a:off x="1107202" y="2369145"/>
            <a:ext cx="4404883" cy="2438547"/>
          </a:xfrm>
          <a:prstGeom prst="rect"/>
          <a:noFill/>
        </p:spPr>
        <p:txBody>
          <a:bodyPr anchor="t" anchorCtr="0" bIns="46800" lIns="90000" rIns="90000" rtlCol="0" tIns="46800" vert="horz" wrap="square">
            <a:normAutofit/>
          </a:bodyPr>
          <a:p>
            <a:pPr algn="l" lvl="0">
              <a:lnSpc>
                <a:spcPct val="130000"/>
              </a:lnSpc>
              <a:buClrTx/>
              <a:buSzTx/>
              <a:buFontTx/>
            </a:pPr>
            <a:r>
              <a:rPr altLang="en-US" dirty="0" sz="2700" lang="zh-CN" spc="150">
                <a:solidFill>
                  <a:schemeClr val="lt1">
                    <a:lumMod val="100000"/>
                  </a:schemeClr>
                </a:solidFill>
                <a:latin typeface="Arial" panose="02080604020202020204" pitchFamily="34" charset="0"/>
                <a:ea typeface="微软雅黑" panose="020B0503020204020204" pitchFamily="34" charset="-122"/>
                <a:sym typeface="+mn-ea"/>
              </a:rPr>
              <a:t>创新教育的定义：创新教育是一种以培养创新精神和创新能力为目标的教育理念和教育实践。</a:t>
            </a:r>
            <a:endParaRPr altLang="en-US" dirty="0" sz="27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54" name="任意多边形: 形状 19"/>
          <p:cNvSpPr/>
          <p:nvPr>
            <p:custDataLst>
              <p:tags r:id="rId4"/>
            </p:custDataLst>
          </p:nvPr>
        </p:nvSpPr>
        <p:spPr>
          <a:xfrm rot="10800000">
            <a:off x="647774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56" name="矩形 20"/>
          <p:cNvSpPr/>
          <p:nvPr>
            <p:custDataLst>
              <p:tags r:id="rId5"/>
            </p:custDataLst>
          </p:nvPr>
        </p:nvSpPr>
        <p:spPr>
          <a:xfrm>
            <a:off x="6348120" y="2583916"/>
            <a:ext cx="259159" cy="2611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文本框 3"/>
          <p:cNvSpPr txBox="1"/>
          <p:nvPr>
            <p:custDataLst>
              <p:tags r:id="rId6"/>
            </p:custDataLst>
          </p:nvPr>
        </p:nvSpPr>
        <p:spPr>
          <a:xfrm>
            <a:off x="6846922" y="2369145"/>
            <a:ext cx="4404883" cy="2438547"/>
          </a:xfrm>
          <a:prstGeom prst="rect"/>
          <a:noFill/>
        </p:spPr>
        <p:txBody>
          <a:bodyPr anchor="t" anchorCtr="0" bIns="46800" lIns="90000" rIns="90000" rtlCol="0" tIns="46800" vert="horz" wrap="square">
            <a:normAutofit fontScale="93333" lnSpcReduction="2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创新教育的目标：创新教育的目标是培养具有创新精神、创新思维和创新能力的人才，以适应未来社会的需求和发展。</a:t>
            </a:r>
            <a:endParaRPr altLang="en-US" dirty="0" sz="3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8" name="标题 2"/>
          <p:cNvSpPr>
            <a:spLocks noGrp="1"/>
          </p:cNvSpPr>
          <p:nvPr>
            <p:ph type="title" idx="2"/>
          </p:nvPr>
        </p:nvSpPr>
        <p:spPr/>
        <p:txBody>
          <a:bodyPr/>
          <a:p>
            <a:r>
              <a:rPr altLang="en-US" lang="zh-CN"/>
              <a:t>创新教育的实践方法</a:t>
            </a:r>
            <a:endParaRPr altLang="en-US" lang="zh-CN"/>
          </a:p>
        </p:txBody>
      </p:sp>
      <p:sp>
        <p:nvSpPr>
          <p:cNvPr id="104920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开放式创新：鼓励学生自主学习，发挥创造性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个性化学习：针对学生的个性特点，进行差异化教学</a:t>
            </a:r>
            <a:endParaRPr dirty="0" sz="2000" err="1">
              <a:solidFill>
                <a:schemeClr val="tx1">
                  <a:lumMod val="75000"/>
                  <a:lumOff val="25000"/>
                </a:schemeClr>
              </a:solidFill>
              <a:latin typeface="+mn-ea"/>
              <a:ea typeface="+mn-ea"/>
              <a:cs typeface="+mn-ea"/>
              <a:sym typeface="+mn-lt"/>
            </a:endParaRPr>
          </a:p>
        </p:txBody>
      </p:sp>
      <p:sp>
        <p:nvSpPr>
          <p:cNvPr id="104922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2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信息化教学：利用信息技术，提高教学效果</a:t>
            </a:r>
            <a:endParaRPr dirty="0" sz="2000" err="1">
              <a:solidFill>
                <a:schemeClr val="tx1">
                  <a:lumMod val="75000"/>
                  <a:lumOff val="25000"/>
                </a:schemeClr>
              </a:solidFill>
              <a:latin typeface="+mn-ea"/>
              <a:ea typeface="+mn-ea"/>
              <a:cs typeface="+mn-ea"/>
              <a:sym typeface="+mn-lt"/>
            </a:endParaRPr>
          </a:p>
        </p:txBody>
      </p:sp>
      <p:sp>
        <p:nvSpPr>
          <p:cNvPr id="10492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实践性教学：注重实践操作，培养学生的实践能力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8" name="标题 2"/>
          <p:cNvSpPr>
            <a:spLocks noGrp="1"/>
          </p:cNvSpPr>
          <p:nvPr>
            <p:ph type="title" idx="2"/>
          </p:nvPr>
        </p:nvSpPr>
        <p:spPr/>
        <p:txBody>
          <a:bodyPr/>
          <a:p>
            <a:r>
              <a:rPr altLang="en-US" lang="zh-CN"/>
              <a:t>创新教育的挑战和机遇</a:t>
            </a:r>
            <a:endParaRPr altLang="en-US" lang="zh-CN"/>
          </a:p>
        </p:txBody>
      </p:sp>
      <p:sp>
        <p:nvSpPr>
          <p:cNvPr id="10492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实践案例：介绍一些成功的创新教育项目</a:t>
            </a:r>
            <a:endParaRPr altLang="zh-CN" dirty="0" lang="en-US">
              <a:solidFill>
                <a:schemeClr val="dk1">
                  <a:lumMod val="80000"/>
                  <a:lumOff val="20000"/>
                </a:schemeClr>
              </a:solidFill>
              <a:latin typeface="+mn-ea"/>
              <a:sym typeface="+mn-ea"/>
            </a:endParaRPr>
          </a:p>
        </p:txBody>
      </p:sp>
      <p:sp>
        <p:nvSpPr>
          <p:cNvPr id="10492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挑战：如何培养学生的创新思维和创造力</a:t>
            </a:r>
            <a:endParaRPr altLang="en-US" dirty="0" lang="zh-CN">
              <a:solidFill>
                <a:schemeClr val="dk1">
                  <a:lumMod val="80000"/>
                  <a:lumOff val="20000"/>
                </a:schemeClr>
              </a:solidFill>
              <a:latin typeface="+mn-ea"/>
              <a:sym typeface="+mn-ea"/>
            </a:endParaRPr>
          </a:p>
        </p:txBody>
      </p:sp>
      <p:sp>
        <p:nvSpPr>
          <p:cNvPr id="10492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机遇：利用数字技术促进教育创新和改革</a:t>
            </a:r>
            <a:endParaRPr altLang="en-US" dirty="0" lang="zh-CN">
              <a:solidFill>
                <a:schemeClr val="dk1">
                  <a:lumMod val="80000"/>
                  <a:lumOff val="20000"/>
                </a:schemeClr>
              </a:solidFill>
              <a:latin typeface="+mn-ea"/>
              <a:sym typeface="+mn-ea"/>
            </a:endParaRPr>
          </a:p>
        </p:txBody>
      </p:sp>
      <p:sp>
        <p:nvSpPr>
          <p:cNvPr id="10493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未来趋势：探讨数字化时代创新教育的未来发展方向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0"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352" name="标题 4"/>
          <p:cNvSpPr>
            <a:spLocks noGrp="1"/>
          </p:cNvSpPr>
          <p:nvPr>
            <p:ph type="title" idx="1"/>
            <p:custDataLst>
              <p:tags r:id="rId2"/>
            </p:custDataLst>
          </p:nvPr>
        </p:nvSpPr>
        <p:spPr/>
        <p:txBody>
          <a:bodyPr/>
          <a:p>
            <a:r>
              <a:rPr altLang="en-US" dirty="0" lang="zh-CN"/>
              <a:t>数字校园与教育创新的结合</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8" name="标题 2"/>
          <p:cNvSpPr>
            <a:spLocks noGrp="1"/>
          </p:cNvSpPr>
          <p:nvPr>
            <p:ph type="title" idx="2"/>
          </p:nvPr>
        </p:nvSpPr>
        <p:spPr/>
        <p:txBody>
          <a:bodyPr/>
          <a:p>
            <a:r>
              <a:rPr altLang="en-US" lang="zh-CN"/>
              <a:t>数字校园促进教育创新的途径</a:t>
            </a:r>
            <a:endParaRPr altLang="en-US" lang="zh-CN"/>
          </a:p>
        </p:txBody>
      </p:sp>
      <p:sp>
        <p:nvSpPr>
          <p:cNvPr id="10493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数字化教学资源：提供丰富的教学资源，促进教育公平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信息化教学环境：支持线上线下相结合的教学模式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个性化学习体验：根据学生需求，提供定制化的学习方案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智能化教学管理：提高教学管理效率，减轻教师负担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52" name="标题 2"/>
          <p:cNvSpPr>
            <a:spLocks noGrp="1"/>
          </p:cNvSpPr>
          <p:nvPr>
            <p:ph type="title" idx="2"/>
          </p:nvPr>
        </p:nvSpPr>
        <p:spPr/>
        <p:txBody>
          <a:bodyPr/>
          <a:p>
            <a:r>
              <a:rPr altLang="en-US" lang="zh-CN"/>
              <a:t>数字校园与教育创新的融合实践</a:t>
            </a:r>
            <a:endParaRPr altLang="en-US" lang="zh-CN"/>
          </a:p>
        </p:txBody>
      </p:sp>
      <p:sp>
        <p:nvSpPr>
          <p:cNvPr id="104945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7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实践方式：数字化教育资源、在线教育平台、智能化教学工具等</a:t>
            </a:r>
            <a:endParaRPr altLang="en-US" dirty="0" sz="2400" lang="zh-CN">
              <a:latin typeface="+mn-ea"/>
              <a:ea typeface="+mn-ea"/>
            </a:endParaRPr>
          </a:p>
        </p:txBody>
      </p:sp>
      <p:sp>
        <p:nvSpPr>
          <p:cNvPr id="104947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实践效果：提高教育效率，促进教育公平，培养创新思维</a:t>
            </a:r>
            <a:endParaRPr altLang="en-US" dirty="0" sz="2400" lang="zh-CN">
              <a:latin typeface="+mn-ea"/>
              <a:ea typeface="+mn-ea"/>
            </a:endParaRPr>
          </a:p>
        </p:txBody>
      </p:sp>
      <p:sp>
        <p:nvSpPr>
          <p:cNvPr id="104947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背景：信息技术的发展和教育的需求</a:t>
            </a:r>
            <a:endParaRPr altLang="en-US" dirty="0" sz="2400" lang="zh-CN">
              <a:latin typeface="+mn-ea"/>
              <a:ea typeface="+mn-ea"/>
            </a:endParaRPr>
          </a:p>
        </p:txBody>
      </p:sp>
      <p:sp>
        <p:nvSpPr>
          <p:cNvPr id="104947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目的：提高教育质量，培养创新人才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6" name="标题 2"/>
          <p:cNvSpPr>
            <a:spLocks noGrp="1"/>
          </p:cNvSpPr>
          <p:nvPr>
            <p:ph type="title" idx="2"/>
          </p:nvPr>
        </p:nvSpPr>
        <p:spPr/>
        <p:txBody>
          <a:bodyPr/>
          <a:p>
            <a:r>
              <a:rPr altLang="en-US" lang="zh-CN"/>
              <a:t>数字校园与教育创新的未来趋势</a:t>
            </a:r>
            <a:endParaRPr altLang="en-US" lang="zh-CN"/>
          </a:p>
        </p:txBody>
      </p:sp>
      <p:sp>
        <p:nvSpPr>
          <p:cNvPr id="104951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数字化教育资源的应用：利用数字技术提供更加丰富、多样化的教育资源，满足学生的学习需求。</a:t>
            </a:r>
            <a:endParaRPr altLang="en-US" dirty="0" sz="1200" lang="zh-CN" spc="150">
              <a:solidFill>
                <a:schemeClr val="tx1">
                  <a:lumMod val="65000"/>
                  <a:lumOff val="35000"/>
                </a:schemeClr>
              </a:solidFill>
              <a:latin typeface="+mn-ea"/>
              <a:sym typeface="+mn-ea"/>
            </a:endParaRPr>
          </a:p>
        </p:txBody>
      </p:sp>
      <p:sp>
        <p:nvSpPr>
          <p:cNvPr id="104952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智能化教学管理：通过大数据、人工智能等技术手段，实现教学管理的智能化和个性化，提高教育效率和质量。</a:t>
            </a:r>
            <a:endParaRPr altLang="en-US" dirty="0" sz="1200" lang="zh-CN" spc="150">
              <a:solidFill>
                <a:schemeClr val="tx1">
                  <a:lumMod val="65000"/>
                  <a:lumOff val="35000"/>
                </a:schemeClr>
              </a:solidFill>
              <a:latin typeface="+mn-ea"/>
              <a:sym typeface="+mn-ea"/>
            </a:endParaRPr>
          </a:p>
        </p:txBody>
      </p:sp>
      <p:sp>
        <p:nvSpPr>
          <p:cNvPr id="104952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跨学科融合与创新：借助数字技术，促进不同学科之间的融合与创新，培养学生的综合素质和创新能力。</a:t>
            </a:r>
            <a:endParaRPr altLang="en-US" dirty="0" sz="1200" lang="zh-CN" spc="150">
              <a:solidFill>
                <a:schemeClr val="tx1">
                  <a:lumMod val="65000"/>
                  <a:lumOff val="35000"/>
                </a:schemeClr>
              </a:solidFill>
              <a:latin typeface="+mn-ea"/>
              <a:sym typeface="+mn-ea"/>
            </a:endParaRPr>
          </a:p>
        </p:txBody>
      </p:sp>
      <p:sp>
        <p:nvSpPr>
          <p:cNvPr id="104952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国际化合作与交流：加强数字校园建设，推动教育资源的共享和交流，促进国际间的教育合作与交流。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66" name="标题 4"/>
          <p:cNvSpPr>
            <a:spLocks noGrp="1"/>
          </p:cNvSpPr>
          <p:nvPr>
            <p:ph type="title" idx="1"/>
            <p:custDataLst>
              <p:tags r:id="rId2"/>
            </p:custDataLst>
          </p:nvPr>
        </p:nvSpPr>
        <p:spPr/>
        <p:txBody>
          <a:bodyPr/>
          <a:p>
            <a:r>
              <a:rPr altLang="en-US" dirty="0" lang="zh-CN"/>
              <a:t>创新教育实验在数字校园的应用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2" name="标题 2"/>
          <p:cNvSpPr>
            <a:spLocks noGrp="1"/>
          </p:cNvSpPr>
          <p:nvPr>
            <p:ph type="title" idx="2"/>
          </p:nvPr>
        </p:nvSpPr>
        <p:spPr/>
        <p:txBody>
          <a:bodyPr/>
          <a:p>
            <a:r>
              <a:rPr altLang="en-US" lang="zh-CN"/>
              <a:t>创新教育实验的计划和实施</a:t>
            </a:r>
            <a:endParaRPr altLang="en-US" lang="zh-CN"/>
          </a:p>
        </p:txBody>
      </p:sp>
      <p:sp>
        <p:nvSpPr>
          <p:cNvPr id="104960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0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创新教育实验的目标和计划</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1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1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数字校园的建设和优化</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1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1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创新教育实验在数字校园的应用场景</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2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2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创新教育实验的实施过程和效果评估</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66" name="标题 2"/>
          <p:cNvSpPr>
            <a:spLocks noGrp="1"/>
          </p:cNvSpPr>
          <p:nvPr>
            <p:ph type="title" idx="2"/>
          </p:nvPr>
        </p:nvSpPr>
        <p:spPr/>
        <p:txBody>
          <a:bodyPr/>
          <a:p>
            <a:r>
              <a:rPr altLang="en-US" lang="zh-CN"/>
              <a:t>创新教育实验的成果和影响</a:t>
            </a:r>
            <a:endParaRPr altLang="en-US" lang="zh-CN"/>
          </a:p>
        </p:txBody>
      </p:sp>
      <p:sp>
        <p:nvSpPr>
          <p:cNvPr id="1049668"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0"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2"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提高学生创新能力</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674"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6"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8"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增强学生团队协作能力</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680"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2"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4" name="TextBox 2"/>
          <p:cNvSpPr txBox="1"/>
          <p:nvPr>
            <p:custDataLst>
              <p:tags r:id="rId9"/>
            </p:custDataLst>
          </p:nvPr>
        </p:nvSpPr>
        <p:spPr>
          <a:xfrm>
            <a:off x="1765938" y="4301135"/>
            <a:ext cx="3597474" cy="1745263"/>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提升学生学习兴趣和自信心</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686"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0" name="TextBox 2"/>
          <p:cNvSpPr txBox="1"/>
          <p:nvPr>
            <p:custDataLst>
              <p:tags r:id="rId12"/>
            </p:custDataLst>
          </p:nvPr>
        </p:nvSpPr>
        <p:spPr>
          <a:xfrm>
            <a:off x="6843309" y="4301135"/>
            <a:ext cx="3597474" cy="1745263"/>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促进数字校园建设的发展</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0" name="标题 2"/>
          <p:cNvSpPr>
            <a:spLocks noGrp="1"/>
          </p:cNvSpPr>
          <p:nvPr>
            <p:ph type="title" idx="2"/>
          </p:nvPr>
        </p:nvSpPr>
        <p:spPr/>
        <p:txBody>
          <a:bodyPr/>
          <a:p>
            <a:r>
              <a:rPr altLang="en-US" lang="zh-CN"/>
              <a:t>创新教育实验的挑战和解决方案</a:t>
            </a:r>
            <a:endParaRPr altLang="en-US" lang="zh-CN"/>
          </a:p>
        </p:txBody>
      </p:sp>
      <p:sp>
        <p:nvSpPr>
          <p:cNvPr id="104973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挑战：缺乏相关技术支持和教师培训</a:t>
            </a:r>
            <a:endParaRPr altLang="en-US" dirty="0" sz="2000" lang="zh-CN" spc="150">
              <a:solidFill>
                <a:schemeClr val="tx1">
                  <a:lumMod val="75000"/>
                  <a:lumOff val="25000"/>
                </a:schemeClr>
              </a:solidFill>
              <a:latin typeface="+mn-ea"/>
              <a:sym typeface="+mn-ea"/>
            </a:endParaRPr>
          </a:p>
        </p:txBody>
      </p:sp>
      <p:sp>
        <p:nvSpPr>
          <p:cNvPr id="104973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解决方案：开展教师培训课程，提高教师技术水平</a:t>
            </a:r>
            <a:endParaRPr altLang="en-US" dirty="0" sz="2000" lang="zh-CN" spc="150">
              <a:solidFill>
                <a:schemeClr val="tx1">
                  <a:lumMod val="75000"/>
                  <a:lumOff val="25000"/>
                </a:schemeClr>
              </a:solidFill>
              <a:latin typeface="+mn-ea"/>
              <a:sym typeface="+mn-ea"/>
            </a:endParaRPr>
          </a:p>
        </p:txBody>
      </p:sp>
      <p:sp>
        <p:nvSpPr>
          <p:cNvPr id="104974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解决方案：建立技术支持团队，为教师提供帮助</a:t>
            </a:r>
            <a:endParaRPr altLang="en-US" dirty="0" sz="2000" lang="zh-CN" spc="150">
              <a:solidFill>
                <a:schemeClr val="tx1">
                  <a:lumMod val="75000"/>
                  <a:lumOff val="25000"/>
                </a:schemeClr>
              </a:solidFill>
              <a:latin typeface="+mn-ea"/>
              <a:sym typeface="+mn-ea"/>
            </a:endParaRPr>
          </a:p>
        </p:txBody>
      </p:sp>
      <p:sp>
        <p:nvSpPr>
          <p:cNvPr id="104974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解决方案：开展创新教育研讨会，分享经验和资源</a:t>
            </a:r>
            <a:endParaRPr altLang="en-US" dirty="0" sz="2000" lang="zh-CN" spc="150">
              <a:solidFill>
                <a:schemeClr val="tx1">
                  <a:lumMod val="75000"/>
                  <a:lumOff val="25000"/>
                </a:schemeClr>
              </a:solidFill>
              <a:latin typeface="+mn-ea"/>
              <a:sym typeface="+mn-ea"/>
            </a:endParaRPr>
          </a:p>
        </p:txBody>
      </p:sp>
      <p:sp>
        <p:nvSpPr>
          <p:cNvPr id="104975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4"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796" name="标题 4"/>
          <p:cNvSpPr>
            <a:spLocks noGrp="1"/>
          </p:cNvSpPr>
          <p:nvPr>
            <p:ph type="title" idx="1"/>
            <p:custDataLst>
              <p:tags r:id="rId2"/>
            </p:custDataLst>
          </p:nvPr>
        </p:nvSpPr>
        <p:spPr/>
        <p:txBody>
          <a:bodyPr/>
          <a:p>
            <a:r>
              <a:rPr altLang="en-US" dirty="0" lang="zh-CN"/>
              <a:t>数字校园与创新教育实验的总结与展望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2" name="标题 2"/>
          <p:cNvSpPr>
            <a:spLocks noGrp="1"/>
          </p:cNvSpPr>
          <p:nvPr>
            <p:ph type="title" idx="2"/>
          </p:nvPr>
        </p:nvSpPr>
        <p:spPr/>
        <p:txBody>
          <a:bodyPr/>
          <a:p>
            <a:r>
              <a:rPr altLang="en-US" lang="zh-CN"/>
              <a:t>数字校园与创新教育实验的成功经验</a:t>
            </a:r>
            <a:endParaRPr altLang="en-US" lang="zh-CN"/>
          </a:p>
        </p:txBody>
      </p:sp>
      <p:sp>
        <p:nvSpPr>
          <p:cNvPr id="1049834" name="任意多边形 10"/>
          <p:cNvSpPr>
            <a:spLocks noChangeAspect="1"/>
          </p:cNvSpPr>
          <p:nvPr>
            <p:custDataLst>
              <p:tags r:id="rId1"/>
            </p:custDataLst>
          </p:nvPr>
        </p:nvSpPr>
        <p:spPr>
          <a:xfrm>
            <a:off x="610651" y="1490400"/>
            <a:ext cx="10964699" cy="81330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36" name="任意多边形 20"/>
          <p:cNvSpPr/>
          <p:nvPr>
            <p:custDataLst>
              <p:tags r:id="rId2"/>
            </p:custDataLst>
          </p:nvPr>
        </p:nvSpPr>
        <p:spPr>
          <a:xfrm>
            <a:off x="693822" y="1555160"/>
            <a:ext cx="10798355" cy="68378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21"/>
          <p:cNvCxnSpPr>
            <a:cxnSpLocks/>
          </p:cNvCxnSpPr>
          <p:nvPr>
            <p:custDataLst>
              <p:tags r:id="rId3"/>
            </p:custDataLst>
          </p:nvPr>
        </p:nvCxnSpPr>
        <p:spPr>
          <a:xfrm>
            <a:off x="1941398" y="1752613"/>
            <a:ext cx="0" cy="288244"/>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838" name="正文"/>
          <p:cNvSpPr txBox="1"/>
          <p:nvPr>
            <p:custDataLst>
              <p:tags r:id="rId4"/>
            </p:custDataLst>
          </p:nvPr>
        </p:nvSpPr>
        <p:spPr>
          <a:xfrm>
            <a:off x="2167422" y="1565953"/>
            <a:ext cx="9166031" cy="67743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数字校园建设：提供数字化教学环境，促进教育资源共享</a:t>
            </a:r>
            <a:endParaRPr altLang="en-US" dirty="0" sz="1600" lang="zh-CN">
              <a:solidFill>
                <a:schemeClr val="tx1">
                  <a:lumMod val="65000"/>
                  <a:lumOff val="35000"/>
                </a:schemeClr>
              </a:solidFill>
              <a:latin typeface="+中文正文" charset="0"/>
            </a:endParaRPr>
          </a:p>
        </p:txBody>
      </p:sp>
      <p:sp>
        <p:nvSpPr>
          <p:cNvPr id="1049840" name="矩形 24"/>
          <p:cNvSpPr>
            <a:spLocks noChangeAspect="1"/>
          </p:cNvSpPr>
          <p:nvPr>
            <p:custDataLst>
              <p:tags r:id="rId5"/>
            </p:custDataLst>
          </p:nvPr>
        </p:nvSpPr>
        <p:spPr>
          <a:xfrm flipH="1">
            <a:off x="923021" y="1562144"/>
            <a:ext cx="899651" cy="677437"/>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842" name="任意多边形 27"/>
          <p:cNvSpPr>
            <a:spLocks noChangeAspect="1"/>
          </p:cNvSpPr>
          <p:nvPr>
            <p:custDataLst>
              <p:tags r:id="rId6"/>
            </p:custDataLst>
          </p:nvPr>
        </p:nvSpPr>
        <p:spPr>
          <a:xfrm>
            <a:off x="610651" y="2477032"/>
            <a:ext cx="10964699" cy="81330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44" name="任意多边形 28"/>
          <p:cNvSpPr/>
          <p:nvPr>
            <p:custDataLst>
              <p:tags r:id="rId7"/>
            </p:custDataLst>
          </p:nvPr>
        </p:nvSpPr>
        <p:spPr>
          <a:xfrm>
            <a:off x="693822" y="2541792"/>
            <a:ext cx="10798355" cy="68378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7" name="直接连接符 29"/>
          <p:cNvCxnSpPr>
            <a:cxnSpLocks/>
          </p:cNvCxnSpPr>
          <p:nvPr>
            <p:custDataLst>
              <p:tags r:id="rId8"/>
            </p:custDataLst>
          </p:nvPr>
        </p:nvCxnSpPr>
        <p:spPr>
          <a:xfrm>
            <a:off x="1941398" y="2739246"/>
            <a:ext cx="0" cy="288244"/>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846" name="正文"/>
          <p:cNvSpPr txBox="1"/>
          <p:nvPr>
            <p:custDataLst>
              <p:tags r:id="rId9"/>
            </p:custDataLst>
          </p:nvPr>
        </p:nvSpPr>
        <p:spPr>
          <a:xfrm>
            <a:off x="2167422" y="2552585"/>
            <a:ext cx="9166031" cy="67743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创新教育实验：培养学生创新精神和实践能力，提高教育质量</a:t>
            </a:r>
            <a:endParaRPr altLang="en-US" dirty="0" sz="1600" lang="zh-CN">
              <a:solidFill>
                <a:schemeClr val="tx1">
                  <a:lumMod val="65000"/>
                  <a:lumOff val="35000"/>
                </a:schemeClr>
              </a:solidFill>
              <a:latin typeface="+中文正文" charset="0"/>
            </a:endParaRPr>
          </a:p>
        </p:txBody>
      </p:sp>
      <p:sp>
        <p:nvSpPr>
          <p:cNvPr id="1049848" name="矩形 31"/>
          <p:cNvSpPr>
            <a:spLocks noChangeAspect="1"/>
          </p:cNvSpPr>
          <p:nvPr>
            <p:custDataLst>
              <p:tags r:id="rId10"/>
            </p:custDataLst>
          </p:nvPr>
        </p:nvSpPr>
        <p:spPr>
          <a:xfrm flipH="1">
            <a:off x="923021" y="2548776"/>
            <a:ext cx="899651" cy="677437"/>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850" name="任意多边形 33"/>
          <p:cNvSpPr>
            <a:spLocks noChangeAspect="1"/>
          </p:cNvSpPr>
          <p:nvPr>
            <p:custDataLst>
              <p:tags r:id="rId11"/>
            </p:custDataLst>
          </p:nvPr>
        </p:nvSpPr>
        <p:spPr>
          <a:xfrm>
            <a:off x="610651" y="3463665"/>
            <a:ext cx="10964699" cy="81330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52" name="任意多边形 34"/>
          <p:cNvSpPr/>
          <p:nvPr>
            <p:custDataLst>
              <p:tags r:id="rId12"/>
            </p:custDataLst>
          </p:nvPr>
        </p:nvSpPr>
        <p:spPr>
          <a:xfrm>
            <a:off x="693822" y="3528424"/>
            <a:ext cx="10798355" cy="68378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9" name="直接连接符 36"/>
          <p:cNvCxnSpPr>
            <a:cxnSpLocks/>
          </p:cNvCxnSpPr>
          <p:nvPr>
            <p:custDataLst>
              <p:tags r:id="rId13"/>
            </p:custDataLst>
          </p:nvPr>
        </p:nvCxnSpPr>
        <p:spPr>
          <a:xfrm>
            <a:off x="1941398" y="3725878"/>
            <a:ext cx="0" cy="288244"/>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854" name="正文"/>
          <p:cNvSpPr txBox="1"/>
          <p:nvPr>
            <p:custDataLst>
              <p:tags r:id="rId14"/>
            </p:custDataLst>
          </p:nvPr>
        </p:nvSpPr>
        <p:spPr>
          <a:xfrm>
            <a:off x="2167422" y="3539218"/>
            <a:ext cx="9166031" cy="67743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教师培训：提高教师数字化教学能力和创新教育水平</a:t>
            </a:r>
            <a:endParaRPr altLang="en-US" dirty="0" sz="1600" lang="zh-CN">
              <a:solidFill>
                <a:schemeClr val="tx1">
                  <a:lumMod val="65000"/>
                  <a:lumOff val="35000"/>
                </a:schemeClr>
              </a:solidFill>
              <a:latin typeface="+中文正文" charset="0"/>
            </a:endParaRPr>
          </a:p>
        </p:txBody>
      </p:sp>
      <p:sp>
        <p:nvSpPr>
          <p:cNvPr id="1049856" name="矩形 38"/>
          <p:cNvSpPr>
            <a:spLocks noChangeAspect="1"/>
          </p:cNvSpPr>
          <p:nvPr>
            <p:custDataLst>
              <p:tags r:id="rId15"/>
            </p:custDataLst>
          </p:nvPr>
        </p:nvSpPr>
        <p:spPr>
          <a:xfrm flipH="1">
            <a:off x="923021" y="3535408"/>
            <a:ext cx="899651" cy="677437"/>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858" name="任意多边形 63"/>
          <p:cNvSpPr>
            <a:spLocks noChangeAspect="1"/>
          </p:cNvSpPr>
          <p:nvPr>
            <p:custDataLst>
              <p:tags r:id="rId16"/>
            </p:custDataLst>
          </p:nvPr>
        </p:nvSpPr>
        <p:spPr>
          <a:xfrm>
            <a:off x="610651" y="4450297"/>
            <a:ext cx="10964699" cy="81330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60" name="任意多边形 64"/>
          <p:cNvSpPr/>
          <p:nvPr>
            <p:custDataLst>
              <p:tags r:id="rId17"/>
            </p:custDataLst>
          </p:nvPr>
        </p:nvSpPr>
        <p:spPr>
          <a:xfrm>
            <a:off x="693822" y="4515057"/>
            <a:ext cx="10798355" cy="68378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1" name="直接连接符 65"/>
          <p:cNvCxnSpPr>
            <a:cxnSpLocks/>
          </p:cNvCxnSpPr>
          <p:nvPr>
            <p:custDataLst>
              <p:tags r:id="rId18"/>
            </p:custDataLst>
          </p:nvPr>
        </p:nvCxnSpPr>
        <p:spPr>
          <a:xfrm>
            <a:off x="1941398" y="4712510"/>
            <a:ext cx="0" cy="288244"/>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862" name="正文"/>
          <p:cNvSpPr txBox="1"/>
          <p:nvPr>
            <p:custDataLst>
              <p:tags r:id="rId19"/>
            </p:custDataLst>
          </p:nvPr>
        </p:nvSpPr>
        <p:spPr>
          <a:xfrm>
            <a:off x="2167422" y="4525850"/>
            <a:ext cx="9166031" cy="67743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合作与交流：加强学校与企业、高校等的合作与交流，共同推动数字校园与创新教育实验的发展</a:t>
            </a:r>
            <a:endParaRPr altLang="en-US" dirty="0" sz="1600" lang="zh-CN">
              <a:solidFill>
                <a:schemeClr val="tx1">
                  <a:lumMod val="65000"/>
                  <a:lumOff val="35000"/>
                </a:schemeClr>
              </a:solidFill>
              <a:latin typeface="+中文正文" charset="0"/>
            </a:endParaRPr>
          </a:p>
        </p:txBody>
      </p:sp>
      <p:sp>
        <p:nvSpPr>
          <p:cNvPr id="1049864" name="矩形 67"/>
          <p:cNvSpPr>
            <a:spLocks noChangeAspect="1"/>
          </p:cNvSpPr>
          <p:nvPr>
            <p:custDataLst>
              <p:tags r:id="rId20"/>
            </p:custDataLst>
          </p:nvPr>
        </p:nvSpPr>
        <p:spPr>
          <a:xfrm flipH="1">
            <a:off x="923021" y="4522041"/>
            <a:ext cx="899651" cy="677437"/>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866" name="任意多边形 69"/>
          <p:cNvSpPr>
            <a:spLocks noChangeAspect="1"/>
          </p:cNvSpPr>
          <p:nvPr>
            <p:custDataLst>
              <p:tags r:id="rId21"/>
            </p:custDataLst>
          </p:nvPr>
        </p:nvSpPr>
        <p:spPr>
          <a:xfrm>
            <a:off x="610651" y="5436930"/>
            <a:ext cx="10964699" cy="81330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68" name="任意多边形 70"/>
          <p:cNvSpPr/>
          <p:nvPr>
            <p:custDataLst>
              <p:tags r:id="rId22"/>
            </p:custDataLst>
          </p:nvPr>
        </p:nvSpPr>
        <p:spPr>
          <a:xfrm>
            <a:off x="693822" y="5501689"/>
            <a:ext cx="10798355" cy="68378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70" h="1281">
                <a:moveTo>
                  <a:pt x="192" y="0"/>
                </a:moveTo>
                <a:lnTo>
                  <a:pt x="17091" y="0"/>
                </a:lnTo>
                <a:lnTo>
                  <a:pt x="17091" y="7"/>
                </a:lnTo>
                <a:cubicBezTo>
                  <a:pt x="17101" y="100"/>
                  <a:pt x="17175" y="174"/>
                  <a:pt x="17268" y="184"/>
                </a:cubicBezTo>
                <a:lnTo>
                  <a:pt x="17270" y="184"/>
                </a:lnTo>
                <a:lnTo>
                  <a:pt x="17270" y="1091"/>
                </a:lnTo>
                <a:lnTo>
                  <a:pt x="17261" y="1092"/>
                </a:lnTo>
                <a:cubicBezTo>
                  <a:pt x="17164" y="1102"/>
                  <a:pt x="17088" y="1181"/>
                  <a:pt x="17083" y="1279"/>
                </a:cubicBezTo>
                <a:lnTo>
                  <a:pt x="17083" y="1281"/>
                </a:lnTo>
                <a:lnTo>
                  <a:pt x="186" y="1281"/>
                </a:lnTo>
                <a:lnTo>
                  <a:pt x="186" y="1279"/>
                </a:lnTo>
                <a:cubicBezTo>
                  <a:pt x="181" y="1181"/>
                  <a:pt x="104" y="1102"/>
                  <a:pt x="8" y="1092"/>
                </a:cubicBezTo>
                <a:lnTo>
                  <a:pt x="0" y="1091"/>
                </a:lnTo>
                <a:lnTo>
                  <a:pt x="0" y="185"/>
                </a:lnTo>
                <a:lnTo>
                  <a:pt x="5" y="185"/>
                </a:lnTo>
                <a:cubicBezTo>
                  <a:pt x="103" y="180"/>
                  <a:pt x="182" y="103"/>
                  <a:pt x="192" y="7"/>
                </a:cubicBezTo>
                <a:lnTo>
                  <a:pt x="192"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3" name="直接连接符 71"/>
          <p:cNvCxnSpPr>
            <a:cxnSpLocks/>
          </p:cNvCxnSpPr>
          <p:nvPr>
            <p:custDataLst>
              <p:tags r:id="rId23"/>
            </p:custDataLst>
          </p:nvPr>
        </p:nvCxnSpPr>
        <p:spPr>
          <a:xfrm>
            <a:off x="1941398" y="5699143"/>
            <a:ext cx="0" cy="288244"/>
          </a:xfrm>
          <a:prstGeom prst="line"/>
          <a:ln w="22225"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870" name="正文"/>
          <p:cNvSpPr txBox="1"/>
          <p:nvPr>
            <p:custDataLst>
              <p:tags r:id="rId24"/>
            </p:custDataLst>
          </p:nvPr>
        </p:nvSpPr>
        <p:spPr>
          <a:xfrm>
            <a:off x="2167422" y="5512483"/>
            <a:ext cx="9166031" cy="67743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未来展望：继续推进数字校园与创新教育实验，为教育事业发展做出更大贡献</a:t>
            </a:r>
            <a:endParaRPr altLang="en-US" dirty="0" sz="1600" lang="zh-CN">
              <a:solidFill>
                <a:schemeClr val="tx1">
                  <a:lumMod val="65000"/>
                  <a:lumOff val="35000"/>
                </a:schemeClr>
              </a:solidFill>
              <a:latin typeface="+中文正文" charset="0"/>
            </a:endParaRPr>
          </a:p>
        </p:txBody>
      </p:sp>
      <p:sp>
        <p:nvSpPr>
          <p:cNvPr id="1049872" name="矩形 73"/>
          <p:cNvSpPr>
            <a:spLocks noChangeAspect="1"/>
          </p:cNvSpPr>
          <p:nvPr>
            <p:custDataLst>
              <p:tags r:id="rId25"/>
            </p:custDataLst>
          </p:nvPr>
        </p:nvSpPr>
        <p:spPr>
          <a:xfrm flipH="1">
            <a:off x="923021" y="5508673"/>
            <a:ext cx="899651" cy="677437"/>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2" name="内容占位符 1"/>
          <p:cNvSpPr>
            <a:spLocks noGrp="1"/>
          </p:cNvSpPr>
          <p:nvPr>
            <p:ph idx="3"/>
          </p:nvPr>
        </p:nvSpPr>
        <p:spPr/>
        <p:txBody>
          <a:bodyPr>
            <a:normAutofit fontScale="76250"/>
          </a:bodyPr>
          <a:p>
            <a:r>
              <a:rPr altLang="en-US" lang="zh-CN"/>
              <a:t>数字校园建设仍需完善：部分学校在数字校园建设方面存在不足，如网络覆盖不全、设备陈旧等问题，需要加强投入和建设。</a:t>
            </a:r>
            <a:endParaRPr altLang="en-US" lang="zh-CN"/>
          </a:p>
          <a:p>
            <a:r>
              <a:rPr altLang="en-US" lang="zh-CN"/>
              <a:t>创新教育实验缺乏系统性和深度：部分学校在创新教育实验方面存在缺乏系统性和深度的问题，需要加强课程设置和教学方法的改革，提高学生的创新能力和实践能力。</a:t>
            </a:r>
            <a:endParaRPr altLang="en-US" lang="zh-CN"/>
          </a:p>
          <a:p>
            <a:r>
              <a:rPr altLang="en-US" lang="zh-CN"/>
              <a:t>教师培训不足：数字校园和创新教育实验的推进需要教师具备相应的技能和素质，但部分学校在教师培训方面存在不足，需要加强培训和交流。</a:t>
            </a:r>
            <a:endParaRPr altLang="en-US" lang="zh-CN"/>
          </a:p>
          <a:p>
            <a:r>
              <a:rPr altLang="en-US" lang="zh-CN"/>
              <a:t>资源共享不足：部分学校在资源共享方面存在不足，如缺乏共享平台、资源重复建设等问题，需要加强合作和资源整合。  针对以上不足之处，以下是一些改进建议：</a:t>
            </a:r>
            <a:endParaRPr altLang="en-US" lang="zh-CN"/>
          </a:p>
          <a:p>
            <a:pPr lvl="1"/>
            <a:r>
              <a:rPr altLang="en-US" lang="zh-CN"/>
              <a:t>针对以上不足之处，以下是一些改进建议：</a:t>
            </a:r>
            <a:endParaRPr altLang="en-US" lang="zh-CN"/>
          </a:p>
          <a:p>
            <a:r>
              <a:rPr altLang="en-US" lang="zh-CN"/>
              <a:t>加强数字校园建设：学校应该加大投入，完善网络覆盖和设备更新，提高数字校园建设的水平。</a:t>
            </a:r>
            <a:endParaRPr altLang="en-US" lang="zh-CN"/>
          </a:p>
          <a:p>
            <a:r>
              <a:rPr altLang="en-US" lang="zh-CN"/>
              <a:t>深化创新教育实验：学校应该加强课程设置和教学方法的改革，提高学生的创新能力和实践能力，形成系统性的创新教育体系。</a:t>
            </a:r>
            <a:endParaRPr altLang="en-US" lang="zh-CN"/>
          </a:p>
          <a:p>
            <a:r>
              <a:rPr altLang="en-US" lang="zh-CN"/>
              <a:t>加强教师培训：学校应该定期组织教师培训和交流活动，提高教师的技能和素质，为数字校园和创新教育实验的推进提供有力支持。</a:t>
            </a:r>
            <a:endParaRPr altLang="en-US" lang="zh-CN"/>
          </a:p>
          <a:p>
            <a:r>
              <a:rPr altLang="en-US" lang="zh-CN"/>
              <a:t>加强资源共享：学校之间应该加强合作和资源整合，建立共享平台，避免资源重复建设，提高资源利用效率。</a:t>
            </a:r>
            <a:endParaRPr altLang="en-US" lang="zh-CN"/>
          </a:p>
        </p:txBody>
      </p:sp>
      <p:sp>
        <p:nvSpPr>
          <p:cNvPr id="1049914" name="标题 2"/>
          <p:cNvSpPr>
            <a:spLocks noGrp="1"/>
          </p:cNvSpPr>
          <p:nvPr>
            <p:ph type="title" idx="2"/>
          </p:nvPr>
        </p:nvSpPr>
        <p:spPr/>
        <p:txBody>
          <a:bodyPr/>
          <a:p>
            <a:r>
              <a:rPr altLang="en-US" lang="zh-CN"/>
              <a:t>数字校园与创新教育实验的不足之处及改进建议</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54" name="标题 2"/>
          <p:cNvSpPr>
            <a:spLocks noGrp="1"/>
          </p:cNvSpPr>
          <p:nvPr>
            <p:ph type="title" idx="2"/>
          </p:nvPr>
        </p:nvSpPr>
        <p:spPr/>
        <p:txBody>
          <a:bodyPr/>
          <a:p>
            <a:r>
              <a:rPr altLang="en-US" lang="zh-CN"/>
              <a:t>数字校园与创新教育实验的未来发展前景</a:t>
            </a:r>
            <a:endParaRPr altLang="en-US" lang="zh-CN"/>
          </a:p>
        </p:txBody>
      </p:sp>
      <p:sp>
        <p:nvSpPr>
          <p:cNvPr id="104995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数字校园建设将更加注重个性化与智能化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未来数字校园与创新教育实验将更加紧密结合</a:t>
            </a:r>
            <a:endParaRPr dirty="0" sz="2000" err="1">
              <a:solidFill>
                <a:schemeClr val="tx1">
                  <a:lumMod val="75000"/>
                  <a:lumOff val="25000"/>
                </a:schemeClr>
              </a:solidFill>
              <a:latin typeface="+mn-ea"/>
              <a:ea typeface="+mn-ea"/>
              <a:cs typeface="+mn-ea"/>
              <a:sym typeface="+mn-lt"/>
            </a:endParaRPr>
          </a:p>
        </p:txBody>
      </p:sp>
      <p:sp>
        <p:nvSpPr>
          <p:cNvPr id="104997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8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未来发展前景广阔，将为教育行业带来更多变革与机遇</a:t>
            </a:r>
            <a:endParaRPr dirty="0" sz="2000" err="1">
              <a:solidFill>
                <a:schemeClr val="tx1">
                  <a:lumMod val="75000"/>
                  <a:lumOff val="25000"/>
                </a:schemeClr>
              </a:solidFill>
              <a:latin typeface="+mn-ea"/>
              <a:ea typeface="+mn-ea"/>
              <a:cs typeface="+mn-ea"/>
              <a:sym typeface="+mn-lt"/>
            </a:endParaRPr>
          </a:p>
        </p:txBody>
      </p:sp>
      <p:sp>
        <p:nvSpPr>
          <p:cNvPr id="1049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创新教育实验将不断拓展新的领域和模式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4"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036"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5*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5*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5*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5*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5*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5*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5*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91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8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1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5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4*l_h_i*1_1_2"/>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1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4*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4*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4*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4*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4*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4*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4*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4*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5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5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4*l_h_i*1_5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3_4*l_h_f*1_5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3_4*l_h_a*1_5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04.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2023-12-15T10:23:47Z</dcterms:created>
  <dcterms:modified xsi:type="dcterms:W3CDTF">2023-12-15T10:23:47Z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931fadbd51904db692c649109c2e7956_21</vt:lpwstr>
  </property>
</Properties>
</file>