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37" r:id="rId1"/>
    <p:sldMasterId id="2147484274" r:id="rId2"/>
  </p:sldMasterIdLst>
  <p:notesMasterIdLst>
    <p:notesMasterId r:id="rId3"/>
  </p:notesMasterIdLst>
  <p:sldIdLst>
    <p:sldId id="549" r:id="rId4"/>
    <p:sldId id="553" r:id="rId5"/>
    <p:sldId id="556" r:id="rId6"/>
    <p:sldId id="559" r:id="rId7"/>
    <p:sldId id="562" r:id="rId8"/>
    <p:sldId id="565" r:id="rId9"/>
    <p:sldId id="568" r:id="rId10"/>
    <p:sldId id="571" r:id="rId11"/>
    <p:sldId id="574" r:id="rId12"/>
    <p:sldId id="577" r:id="rId13"/>
    <p:sldId id="580" r:id="rId14"/>
    <p:sldId id="583" r:id="rId15"/>
    <p:sldId id="586" r:id="rId16"/>
    <p:sldId id="589" r:id="rId17"/>
    <p:sldId id="592" r:id="rId18"/>
    <p:sldId id="595" r:id="rId19"/>
    <p:sldId id="598" r:id="rId20"/>
    <p:sldId id="601" r:id="rId21"/>
    <p:sldId id="604" r:id="rId22"/>
    <p:sldId id="607" r:id="rId23"/>
    <p:sldId id="610" r:id="rId24"/>
    <p:sldId id="613" r:id="rId25"/>
    <p:sldId id="616" r:id="rId26"/>
    <p:sldId id="619" r:id="rId27"/>
    <p:sldId id="622" r:id="rId28"/>
    <p:sldId id="625" r:id="rId29"/>
    <p:sldId id="628" r:id="rId30"/>
    <p:sldId id="631" r:id="rId31"/>
    <p:sldId id="634" r:id="rId32"/>
    <p:sldId id="637" r:id="rId33"/>
    <p:sldId id="640" r:id="rId34"/>
    <p:sldId id="643" r:id="rId35"/>
    <p:sldId id="64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38" r:id="rId1"/>
    <p:sldLayoutId id="2147484239" r:id="rId2"/>
    <p:sldLayoutId id="2147484240" r:id="rId3"/>
    <p:sldLayoutId id="2147484241" r:id="rId4"/>
    <p:sldLayoutId id="2147484242" r:id="rId5"/>
    <p:sldLayoutId id="2147484243" r:id="rId6"/>
    <p:sldLayoutId id="2147484244" r:id="rId7"/>
    <p:sldLayoutId id="2147484245" r:id="rId8"/>
    <p:sldLayoutId id="2147484246" r:id="rId9"/>
    <p:sldLayoutId id="2147484247" r:id="rId10"/>
    <p:sldLayoutId id="214748424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tags" Target="../tags/tag121.xml"/><Relationship Id="rId25" Type="http://schemas.openxmlformats.org/officeDocument/2006/relationships/tags" Target="../tags/tag122.xml"/><Relationship Id="rId26" Type="http://schemas.openxmlformats.org/officeDocument/2006/relationships/tags" Target="../tags/tag123.xml"/><Relationship Id="rId27" Type="http://schemas.openxmlformats.org/officeDocument/2006/relationships/tags" Target="../tags/tag124.xml"/><Relationship Id="rId2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2024年纺织业市场分析与投资前景预测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纺织业市场概述</a:t>
            </a:r>
            <a:endParaRPr altLang="en-US" b="1" dirty="0" sz="22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纺织业市场分析</a:t>
            </a:r>
            <a:endParaRPr altLang="en-US" b="1" dirty="0" sz="22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纺织业投资前景预测</a:t>
            </a:r>
            <a:endParaRPr altLang="en-US" b="1" dirty="0" sz="22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纺织业发展趋势与展望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纺织业重点企业分析</a:t>
            </a:r>
            <a:endParaRPr altLang="en-US" b="1" dirty="0" sz="22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3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6442710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6" name="项标题"/>
          <p:cNvSpPr txBox="1"/>
          <p:nvPr>
            <p:custDataLst>
              <p:tags r:id="rId24"/>
            </p:custDataLst>
          </p:nvPr>
        </p:nvSpPr>
        <p:spPr>
          <a:xfrm>
            <a:off x="6442710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纺织业发展建议与对策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序号"/>
          <p:cNvSpPr txBox="1"/>
          <p:nvPr>
            <p:custDataLst>
              <p:tags r:id="rId25"/>
            </p:custDataLst>
          </p:nvPr>
        </p:nvSpPr>
        <p:spPr>
          <a:xfrm>
            <a:off x="10530205" y="530923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06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51" name="直接连接符 26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10664190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纺织业市场概述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纺织业定义与分类</a:t>
            </a:r>
            <a:endParaRPr altLang="en-US" lang="zh-CN"/>
          </a:p>
        </p:txBody>
      </p:sp>
      <p:sp>
        <p:nvSpPr>
          <p:cNvPr id="10489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纺织业定义：纺织业是指利用天然纤维和化学纤维为原料，经过纺、织、染、印、整等工序制造各种纺织品的行业。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纺织业分类：根据产品不同，纺织业可分为棉纺织、毛纺织、丝纺织、麻纺织等。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纺织品应用：纺织品广泛应用于服装、家纺、产业用纺织品等领域。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纺织业发展历程：从手工纺织到现代化纺织，纺织业经历了漫长的发展历程。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纺织业发展历程</a:t>
            </a:r>
            <a:endParaRPr altLang="en-US" lang="zh-CN"/>
          </a:p>
        </p:txBody>
      </p:sp>
      <p:sp>
        <p:nvSpPr>
          <p:cNvPr id="10490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古代纺织业：以手工纺织为主，生产简单的棉麻纺织品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工业革命时期的纺织业：机器取代手工，生产效率大幅提升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现代纺织业：技术不断创新，新型纤维和智能制造成为发展趋势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未来纺织业：可持续发展和智能化将成为重要方向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纺织业市场规模与增长</a:t>
            </a:r>
            <a:endParaRPr altLang="en-US" lang="zh-CN"/>
          </a:p>
        </p:txBody>
      </p:sp>
      <p:sp>
        <p:nvSpPr>
          <p:cNvPr id="10490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中国纺织业市场规模不断扩大，占全球总规模的XX%以上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纺织业市场增长主要受益于新兴市场的需求增长和消费升级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2024年全球纺织业市场规模将达到XXXX亿美元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亚洲地区是全球最大的纺织品生产与消费市场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纺织业市场结构</a:t>
            </a:r>
            <a:endParaRPr altLang="en-US" lang="zh-CN"/>
          </a:p>
        </p:txBody>
      </p:sp>
      <p:sp>
        <p:nvSpPr>
          <p:cNvPr id="10491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纺织业产业链结构：包括纤维、纱线、织物、印染等环节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纺织业市场竞争格局：国内企业数量众多，但集中度逐渐提高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纺织业市场区域分布：主要集中在东部沿海地区，中西部地区也有一定发展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纺织业市场进出口情况：出口额占比较大，但面临贸易摩擦和技术壁垒等挑战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纺织业市场分析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9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9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纺织业市场需求分析</a:t>
            </a:r>
            <a:endParaRPr altLang="en-US" lang="zh-CN"/>
          </a:p>
        </p:txBody>
      </p:sp>
      <p:sp>
        <p:nvSpPr>
          <p:cNvPr id="10492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服装市场需求：随着消费者对时尚和品质的追求，对中高端服装的需求持续增长。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家纺市场需求：随着家居装修市场的繁荣，家纺用品的需求也日益旺盛。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产业用纺织品市场需求：随着工业自动化和智能制造的快速发展，产业用纺织品市场需求不断扩大。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纺织品出口市场需求：随着全球经济的复苏，纺织品出口市场需求稳步增长。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纺织业市场竞争格局</a:t>
            </a:r>
            <a:endParaRPr altLang="en-US" lang="zh-CN"/>
          </a:p>
        </p:txBody>
      </p:sp>
      <p:sp>
        <p:nvSpPr>
          <p:cNvPr id="10493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国内纺织业市场现状：产能过剩，企业数量众多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国际纺织业市场现状：出口压力大，国际竞争力不足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纺织业市场竞争格局：企业规模小，集中度低，缺乏龙头企业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纺织业市场发展趋势：转型升级，提高产品质量和技术含量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纺织业市场消费趋势</a:t>
            </a:r>
            <a:endParaRPr altLang="en-US" lang="zh-CN"/>
          </a:p>
        </p:txBody>
      </p:sp>
      <p:sp>
        <p:nvSpPr>
          <p:cNvPr id="10493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线上线下融合加速，社交电商、直播带货等新型销售模式受到青睐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绿色供应链、循环经济等可持续发展模式成为行业关注焦点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消费者对环保、可持续性产品的需求增加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智能化、个性化、定制化成为市场新趋势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纺织业市场风险分析</a:t>
            </a:r>
            <a:endParaRPr altLang="en-US" lang="zh-CN"/>
          </a:p>
        </p:txBody>
      </p:sp>
      <p:sp>
        <p:nvSpPr>
          <p:cNvPr id="10494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竞争激烈：国内纺织业竞争激烈，价格战、品质战等竞争手段层出不穷，给企业的生存和发展带来压力。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原材料价格波动：纺织业的主要原材料如棉花、化纤等价格受多种因素影响，波动较大，对企业的生产成本产生直接影响。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汇率风险：纺织企业经常涉及国际贸易，汇率波动会对企业的经营业绩产生影响。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政策风险：政府对纺织业的政策调整和限制措施可能对企业的经营产生影响，如环保政策、出口退税政策等。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纺织业投资前景预测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51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51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纺织业投资机会分析</a:t>
            </a:r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投资建议：投资者需具备长期投资眼光，关注行业技术创新和市场需求变化，同时加强企业环保管理，提高可持续发展能力。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72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投资风险：纺织业面临环保压力、国际贸易环境变化等风险，投资者需关注政策变化和市场动态。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76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行业发展趋势：随着环保要求的提高和技术的不断创新，纺织业将向绿色、智能、个性化方向发展。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80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投资重点领域：智能制造、新材料、再生纤维等行业将成为投资热点。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纺织业投资风险评估</a:t>
            </a:r>
            <a:endParaRPr altLang="en-US" lang="zh-CN"/>
          </a:p>
        </p:txBody>
      </p:sp>
      <p:sp>
        <p:nvSpPr>
          <p:cNvPr id="10496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市场竞争风险：纺织业市场竞争激烈，企业需具备竞争优势才能保持市场份额。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原材料价格波动风险：纺织业原材料市场价格波动较大，影响企业成本控制和盈利能力。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汇率风险：出口型企业面临汇率波动风险，需采取措施应对汇率波动对企业经营的影响。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政策风险：纺织业政策法规不断调整，企业需关注政策变化并积极应对。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纺织业投资前景预测</a:t>
            </a:r>
            <a:endParaRPr altLang="en-US" lang="zh-CN"/>
          </a:p>
        </p:txBody>
      </p:sp>
      <p:sp>
        <p:nvSpPr>
          <p:cNvPr id="10496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市场需求：随着全球经济的复苏，纺织品市场需求将持续增长，为投资者提供广阔的市场空间。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技术创新：纺织行业将不断涌现新技术、新工艺，提高产品质量和降低成本，为投资者带来更多机会。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环保要求：随着环保意识的提高，纺织行业将更加注重环保生产，投资者需关注环保要求和可持续发展。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竞争格局：纺织行业竞争激烈，投资者需了解市场格局和竞争对手情况，制定合理的投资策略。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纺织业投资策略建议</a:t>
            </a:r>
            <a:endParaRPr altLang="en-US" lang="zh-CN"/>
          </a:p>
        </p:txBody>
      </p:sp>
      <p:sp>
        <p:nvSpPr>
          <p:cNvPr id="10497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关注市场需求与趋势：了解消费者需求，关注时尚潮流，以市场需求为导向进行投资决策。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多元化投资组合：根据风险承受能力和资金状况，合理配置不同类型和行业的纺织企业，降低投资风险。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注重技术创新和品牌建设：加大技术研发和创新投入，提升产品质量和附加值，同时加强品牌建设和市场营销，提高品牌知名度和竞争力。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关注环保和可持续发展：关注环保法规和可持续发展要求，加强企业环保治理和资源循环利用，提高企业可持续发展能力。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纺织业发展趋势与展望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79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纺织业技术发展趋势</a:t>
            </a:r>
            <a:endParaRPr altLang="en-US" lang="zh-CN"/>
          </a:p>
        </p:txBody>
      </p:sp>
      <p:sp>
        <p:nvSpPr>
          <p:cNvPr id="10498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智能化制造：实现自动化、柔性化生产，降低人工成本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数字化转型：利用大数据、人工智能等技术提升生产效率和品质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绿色环保：推广环保技术和可持续生产模式，减少对环境的负面影响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个性化定制：满足消费者个性化需求，提升产品附加值和竞争力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纺织业产品创新趋势</a:t>
            </a:r>
            <a:endParaRPr altLang="en-US" lang="zh-CN"/>
          </a:p>
        </p:txBody>
      </p:sp>
      <p:sp>
        <p:nvSpPr>
          <p:cNvPr id="10499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智能纺织品：集成传感器、电子设备等，可实现智能监测、调控等功能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功能性纺织品：具备特殊性能，如防水、抗菌、透气等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绿色纺织品：采用环保材料，降低生产过程中的环境污染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个性化定制纺织品：满足消费者个性化需求，提供定制化服务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纺织业市场发展展望</a:t>
            </a:r>
            <a:endParaRPr altLang="en-US" lang="zh-CN"/>
          </a:p>
        </p:txBody>
      </p:sp>
      <p:sp>
        <p:nvSpPr>
          <p:cNvPr id="10499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数字化转型：随着技术的进步，纺织业将加速数字化转型，实现智能化生产和管理。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可持续发展：环保和可持续发展成为全球共识，纺织业将注重环保材料和生产工艺的研发和应用。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个性化需求：消费者对个性化、定制化的需求增加，纺织业将注重产品设计和创意，满足消费者多样化需求。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跨境电商：随着全球电商市场的蓬勃发展，纺织业将加强跨境电商合作，开拓国际市场。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纺织业产业政策展望</a:t>
            </a:r>
            <a:endParaRPr altLang="en-US" lang="zh-CN"/>
          </a:p>
        </p:txBody>
      </p:sp>
      <p:sp>
        <p:nvSpPr>
          <p:cNvPr id="10500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政策支持：政府将加大对纺织业的支持力度，推动产业升级和转型。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环保要求：随着环保意识的提高，纺织业将更加注重环保生产，推动绿色发展。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技术创新：纺织业将加大技术创新投入，推动产业向高技术、高附加值方向发展。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全球化趋势：纺织业将继续积极参与全球化竞争，开拓国际市场，提高国际竞争力。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纺织业重点企业分析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08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08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重点企业概况</a:t>
            </a:r>
            <a:endParaRPr altLang="en-US" lang="zh-CN"/>
          </a:p>
        </p:txBody>
      </p:sp>
      <p:sp>
        <p:nvSpPr>
          <p:cNvPr id="105014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经营范围：纺织、石化、机械、热电等产业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5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总部地点：中国江苏省苏州市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成立时间：1994年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6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企业名称：恒力集团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企业经营状况分析</a:t>
            </a:r>
            <a:endParaRPr altLang="en-US" lang="zh-CN"/>
          </a:p>
        </p:txBody>
      </p:sp>
      <p:sp>
        <p:nvSpPr>
          <p:cNvPr id="10502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市场份额：企业在行业中的市场占有率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企业规模：员工数量、生产线数量、年产量等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财务状况：营业收入、净利润、资产负债率等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技术研发：企业在技术研发方面的投入和成果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企业竞争优势分析</a:t>
            </a:r>
            <a:endParaRPr altLang="en-US" lang="zh-CN"/>
          </a:p>
        </p:txBody>
      </p:sp>
      <p:sp>
        <p:nvSpPr>
          <p:cNvPr id="10502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产品质量：企业应注重产品质量，提高产品附加值，以满足客户需求。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技术创新：企业应加大技术研发投入，提高产品技术含量，增强市场竞争力。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品牌建设：企业应加强品牌建设，提升品牌知名度和美誉度，增加客户粘性。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营销策略：企业应制定有效的营销策略，扩大市场份额，提高市场占有率。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企业发展战略规划</a:t>
            </a:r>
            <a:endParaRPr altLang="en-US" lang="zh-CN"/>
          </a:p>
        </p:txBody>
      </p:sp>
      <p:sp>
        <p:nvSpPr>
          <p:cNvPr id="10503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重点企业概况：介绍企业的历史背景、规模、市场份额等基本情况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战略定位：分析企业在纺织业中的定位，包括产品定位、市场定位等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竞争优势：分析企业在纺织业中的竞争优势，如技术、品牌、渠道等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未来发展计划：分析企业未来的发展战略规划，包括产品研发、市场拓展、产业链整合等方面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纺织业发展建议与对策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3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3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06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提高自主创新能力</a:t>
            </a:r>
            <a:endParaRPr altLang="en-US" lang="zh-CN"/>
          </a:p>
        </p:txBody>
      </p:sp>
      <p:sp>
        <p:nvSpPr>
          <p:cNvPr id="10504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加强产学研合作，推动科技成果转化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加大研发投入，提高技术创新能力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培养高素质人才，提升企业核心竞争力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鼓励自主品牌建设，提高产品附加值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加强品牌建设与推广</a:t>
            </a:r>
            <a:endParaRPr altLang="en-US" lang="zh-CN"/>
          </a:p>
        </p:txBody>
      </p:sp>
      <p:sp>
        <p:nvSpPr>
          <p:cNvPr id="10504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品牌传播：通过多种渠道进行品牌宣传和推广，如广告、公关、内容营销等。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品牌定位：明确品牌的核心价值和目标市场，提高品牌知名度和美誉度。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品牌合作：与知名品牌或机构合作，共同打造更具影响力的品牌形象。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品牌创新：不断推出新产品和特色服务，满足消费者需求，提升品牌竞争力。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推进绿色发展与可持续发展</a:t>
            </a:r>
            <a:endParaRPr altLang="en-US" lang="zh-CN"/>
          </a:p>
        </p:txBody>
      </p:sp>
      <p:sp>
        <p:nvSpPr>
          <p:cNvPr id="10505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推广环保技术和绿色生产方式，减少污染排放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加强资源循环利用，降低能耗和物耗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制定严格的环保法规和标准，强化企业环保责任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倡导绿色消费观念，鼓励消费者选择环保产品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505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积极参与国际纺织业组织，加强与国际同行的交流与合作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引进国际先进技术和管理经验，提高纺织业整体水平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拓展国际市场，扩大纺织品出口规模和市场份额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加强与国际品牌和企业的合作，提升纺织品品牌价值和国际竞争力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658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6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6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6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6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6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6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6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6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6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6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30_6*l_h_a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30_6*l_h_i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123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72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6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12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6"/>
</p:tagLst>
</file>

<file path=ppt/tags/tag35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7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2024-01-06T07:26:32Z</dcterms:created>
  <dcterms:modified xsi:type="dcterms:W3CDTF">2024-01-06T07:26:32Z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08abea1f83d04dc98d0cdf0c7f30ed08_21</vt:lpwstr>
  </property>
</Properties>
</file>