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00" r:id="rId1"/>
    <p:sldMasterId id="2147486237" r:id="rId2"/>
  </p:sldMasterIdLst>
  <p:notesMasterIdLst>
    <p:notesMasterId r:id="rId3"/>
  </p:notesMasterIdLst>
  <p:sldIdLst>
    <p:sldId id="1406" r:id="rId4"/>
    <p:sldId id="1410" r:id="rId5"/>
    <p:sldId id="1415" r:id="rId6"/>
    <p:sldId id="1420" r:id="rId7"/>
    <p:sldId id="1427" r:id="rId9"/>
    <p:sldId id="1430" r:id="rId10"/>
    <p:sldId id="1433" r:id="rId11"/>
    <p:sldId id="1436" r:id="rId12"/>
    <p:sldId id="1440" r:id="rId13"/>
    <p:sldId id="1447" r:id="rId15"/>
    <p:sldId id="1450" r:id="rId16"/>
    <p:sldId id="1453" r:id="rId17"/>
    <p:sldId id="1456" r:id="rId18"/>
    <p:sldId id="1460" r:id="rId19"/>
    <p:sldId id="1467" r:id="rId21"/>
    <p:sldId id="1470" r:id="rId22"/>
    <p:sldId id="1473" r:id="rId23"/>
    <p:sldId id="1476" r:id="rId24"/>
    <p:sldId id="1480" r:id="rId25"/>
    <p:sldId id="1487" r:id="rId27"/>
    <p:sldId id="1490" r:id="rId28"/>
    <p:sldId id="1493" r:id="rId29"/>
    <p:sldId id="1497" r:id="rId30"/>
    <p:sldId id="1504" r:id="rId32"/>
    <p:sldId id="1507" r:id="rId33"/>
    <p:sldId id="1510"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01" r:id="rId1"/>
    <p:sldLayoutId id="2147486202" r:id="rId2"/>
    <p:sldLayoutId id="2147486203" r:id="rId3"/>
    <p:sldLayoutId id="2147486204" r:id="rId4"/>
    <p:sldLayoutId id="2147486205" r:id="rId5"/>
    <p:sldLayoutId id="2147486206" r:id="rId6"/>
    <p:sldLayoutId id="2147486207" r:id="rId7"/>
    <p:sldLayoutId id="2147486208" r:id="rId8"/>
    <p:sldLayoutId id="2147486209" r:id="rId9"/>
    <p:sldLayoutId id="2147486210" r:id="rId10"/>
    <p:sldLayoutId id="21474862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238" r:id="rId1"/>
    <p:sldLayoutId id="2147486239" r:id="rId2"/>
    <p:sldLayoutId id="2147486240" r:id="rId3"/>
    <p:sldLayoutId id="2147486241" r:id="rId4"/>
    <p:sldLayoutId id="2147486242" r:id="rId5"/>
    <p:sldLayoutId id="2147486243" r:id="rId6"/>
    <p:sldLayoutId id="2147486244" r:id="rId7"/>
    <p:sldLayoutId id="2147486245" r:id="rId8"/>
    <p:sldLayoutId id="2147486246" r:id="rId9"/>
    <p:sldLayoutId id="2147486247" r:id="rId10"/>
    <p:sldLayoutId id="21474862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tags" Target="../tags/tag157.xml"/><Relationship Id="rId18" Type="http://schemas.openxmlformats.org/officeDocument/2006/relationships/tags" Target="../tags/tag158.xml"/><Relationship Id="rId19" Type="http://schemas.openxmlformats.org/officeDocument/2006/relationships/tags" Target="../tags/tag159.xml"/><Relationship Id="rId20" Type="http://schemas.openxmlformats.org/officeDocument/2006/relationships/tags" Target="../tags/tag160.xml"/><Relationship Id="rId21" Type="http://schemas.openxmlformats.org/officeDocument/2006/relationships/tags" Target="../tags/tag161.xml"/><Relationship Id="rId22" Type="http://schemas.openxmlformats.org/officeDocument/2006/relationships/tags" Target="../tags/tag162.xml"/><Relationship Id="rId23" Type="http://schemas.openxmlformats.org/officeDocument/2006/relationships/tags" Target="../tags/tag163.xml"/><Relationship Id="rId24" Type="http://schemas.openxmlformats.org/officeDocument/2006/relationships/tags" Target="../tags/tag164.xml"/><Relationship Id="rId25" Type="http://schemas.openxmlformats.org/officeDocument/2006/relationships/tags" Target="../tags/tag165.xml"/><Relationship Id="rId26" Type="http://schemas.openxmlformats.org/officeDocument/2006/relationships/tags" Target="../tags/tag166.xml"/><Relationship Id="rId27" Type="http://schemas.openxmlformats.org/officeDocument/2006/relationships/tags" Target="../tags/tag167.xml"/><Relationship Id="rId28" Type="http://schemas.openxmlformats.org/officeDocument/2006/relationships/tags" Target="../tags/tag168.xml"/><Relationship Id="rId29" Type="http://schemas.openxmlformats.org/officeDocument/2006/relationships/tags" Target="../tags/tag169.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tags" Target="../tags/tag211.xml"/><Relationship Id="rId18" Type="http://schemas.openxmlformats.org/officeDocument/2006/relationships/tags" Target="../tags/tag212.xml"/><Relationship Id="rId19" Type="http://schemas.openxmlformats.org/officeDocument/2006/relationships/tags" Target="../tags/tag213.xml"/><Relationship Id="rId20" Type="http://schemas.openxmlformats.org/officeDocument/2006/relationships/tags" Target="../tags/tag214.xml"/><Relationship Id="rId21" Type="http://schemas.openxmlformats.org/officeDocument/2006/relationships/tags" Target="../tags/tag215.xml"/><Relationship Id="rId22" Type="http://schemas.openxmlformats.org/officeDocument/2006/relationships/tags" Target="../tags/tag216.xml"/><Relationship Id="rId23" Type="http://schemas.openxmlformats.org/officeDocument/2006/relationships/tags" Target="../tags/tag217.xml"/><Relationship Id="rId24" Type="http://schemas.openxmlformats.org/officeDocument/2006/relationships/tags" Target="../tags/tag218.xml"/><Relationship Id="rId25" Type="http://schemas.openxmlformats.org/officeDocument/2006/relationships/tags" Target="../tags/tag219.xml"/><Relationship Id="rId26" Type="http://schemas.openxmlformats.org/officeDocument/2006/relationships/tags" Target="../tags/tag220.xml"/><Relationship Id="rId27" Type="http://schemas.openxmlformats.org/officeDocument/2006/relationships/tags" Target="../tags/tag221.xml"/><Relationship Id="rId28" Type="http://schemas.openxmlformats.org/officeDocument/2006/relationships/tags" Target="../tags/tag222.xml"/><Relationship Id="rId29" Type="http://schemas.openxmlformats.org/officeDocument/2006/relationships/tags" Target="../tags/tag223.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tags" Target="../tags/tag283.xml"/><Relationship Id="rId18" Type="http://schemas.openxmlformats.org/officeDocument/2006/relationships/tags" Target="../tags/tag284.xml"/><Relationship Id="rId19" Type="http://schemas.openxmlformats.org/officeDocument/2006/relationships/tags" Target="../tags/tag285.xml"/><Relationship Id="rId20" Type="http://schemas.openxmlformats.org/officeDocument/2006/relationships/tags" Target="../tags/tag286.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数字校园的国际交流与跨文化教育</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添加标题</a:t>
            </a:r>
            <a:endParaRPr altLang="en-US" b="1" dirty="0" sz="17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数字校园的国际交流</a:t>
            </a:r>
            <a:endParaRPr altLang="en-US" b="1" dirty="0" sz="17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跨文化教育</a:t>
            </a:r>
            <a:endParaRPr altLang="en-US" b="1" dirty="0" sz="17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fontScale="70000"/>
          </a:bodyPr>
          <a:p>
            <a:pPr>
              <a:lnSpc>
                <a:spcPct val="100000"/>
              </a:lnSpc>
            </a:pPr>
            <a:r>
              <a:rPr altLang="en-US" b="1" dirty="0" sz="2400" lang="zh-CN" spc="300">
                <a:solidFill>
                  <a:schemeClr val="lt1">
                    <a:lumMod val="100000"/>
                  </a:schemeClr>
                </a:solidFill>
                <a:latin typeface="+mj-ea"/>
                <a:ea typeface="+mj-ea"/>
              </a:rPr>
              <a:t>数字校园的国际交流与跨文化教育的融合</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案例分析</a:t>
            </a:r>
            <a:endParaRPr altLang="en-US" b="1" dirty="0" sz="17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结论和建议</a:t>
            </a:r>
            <a:endParaRPr altLang="en-US" b="1" dirty="0" sz="17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数字校园的国际交流</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数字校园的国际交流现状</a:t>
            </a:r>
            <a:endParaRPr altLang="en-US" lang="zh-CN"/>
          </a:p>
        </p:txBody>
      </p:sp>
      <p:sp>
        <p:nvSpPr>
          <p:cNvPr id="104899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数字校园的国际交流背景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0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数字校园的国际交流现状分析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数字校园的国际交流面临的挑战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数字校园的国际交流的发展趋势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数字校园的国际交流的意义</a:t>
            </a:r>
            <a:endParaRPr altLang="en-US" lang="zh-CN"/>
          </a:p>
        </p:txBody>
      </p:sp>
      <p:sp>
        <p:nvSpPr>
          <p:cNvPr id="10490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促进教育资源的共享与交流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提升学生的国际视野与跨文化沟通能力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推动教育教学的创新与发展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7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加强学校间的合作与交流，提高教育质量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数字校园的国际交流的挑战</a:t>
            </a:r>
            <a:endParaRPr altLang="en-US" lang="zh-CN"/>
          </a:p>
        </p:txBody>
      </p:sp>
      <p:sp>
        <p:nvSpPr>
          <p:cNvPr id="104911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技术难题：如何确保不同国家之间的网络连接稳定、安全、高效</a:t>
            </a:r>
            <a:endParaRPr altLang="en-US" dirty="0" sz="1200" lang="zh-CN" spc="150">
              <a:solidFill>
                <a:schemeClr val="tx1">
                  <a:lumMod val="65000"/>
                  <a:lumOff val="35000"/>
                </a:schemeClr>
              </a:solidFill>
              <a:latin typeface="+mn-ea"/>
              <a:sym typeface="+mn-ea"/>
            </a:endParaRPr>
          </a:p>
        </p:txBody>
      </p:sp>
      <p:sp>
        <p:nvSpPr>
          <p:cNvPr id="104915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文化差异：如何应对不同文化背景下的教育理念、教学方式等方面的差异</a:t>
            </a:r>
            <a:endParaRPr altLang="en-US" dirty="0" sz="1200" lang="zh-CN" spc="150">
              <a:solidFill>
                <a:schemeClr val="tx1">
                  <a:lumMod val="65000"/>
                  <a:lumOff val="35000"/>
                </a:schemeClr>
              </a:solidFill>
              <a:latin typeface="+mn-ea"/>
              <a:sym typeface="+mn-ea"/>
            </a:endParaRPr>
          </a:p>
        </p:txBody>
      </p:sp>
      <p:sp>
        <p:nvSpPr>
          <p:cNvPr id="104915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教育资源不均：如何平衡不同国家之间的教育资源，实现公平交流</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语言障碍：如何解决不同语言之间的沟通问题，促进文化交流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0" name="标题 1"/>
          <p:cNvSpPr>
            <a:spLocks noGrp="1"/>
          </p:cNvSpPr>
          <p:nvPr>
            <p:ph type="title"/>
          </p:nvPr>
        </p:nvSpPr>
        <p:spPr/>
        <p:txBody>
          <a:bodyPr/>
          <a:p>
            <a:r>
              <a:rPr altLang="en-US" lang="zh-CN"/>
              <a:t>数字校园的国际交流的发展趋势</a:t>
            </a:r>
            <a:endParaRPr altLang="en-US" lang="zh-CN"/>
          </a:p>
        </p:txBody>
      </p:sp>
      <p:sp>
        <p:nvSpPr>
          <p:cNvPr id="104919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数字化技术推动国际交流：随着数字化技术的不断发展，数字校园的国际交流逐渐成为趋势。</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9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跨文化教育的重要性：数字校园的国际交流不仅有助于提高学生的语言能力，还有助于培养学生的跨文化意识和能力。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0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多元化的交流方式：数字校园的国际交流可以通过多种方式进行，如在线课程、虚拟实验室、在线研讨会等。</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0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未来发展趋势：随着数字化技术的不断发展和普及，数字校园的国际交流将会更加广泛和深入，为学生提供更多的学习机会和资源。</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8" name="标题"/>
          <p:cNvSpPr>
            <a:spLocks noGrp="1"/>
          </p:cNvSpPr>
          <p:nvPr>
            <p:ph type="title"/>
            <p:custDataLst>
              <p:tags r:id="rId1"/>
            </p:custDataLst>
          </p:nvPr>
        </p:nvSpPr>
        <p:spPr>
          <a:xfrm>
            <a:off x="939798" y="-1"/>
            <a:ext cx="10414002" cy="2114171"/>
          </a:xfrm>
        </p:spPr>
        <p:txBody>
          <a:bodyPr anchor="b">
            <a:normAutofit/>
          </a:bodyPr>
          <a:p>
            <a:r>
              <a:rPr altLang="en-US" dirty="0" lang="zh-CN"/>
              <a:t>跨文化教育</a:t>
            </a:r>
            <a:endParaRPr altLang="en-US" dirty="0" lang="zh-CN"/>
          </a:p>
        </p:txBody>
      </p:sp>
      <p:sp>
        <p:nvSpPr>
          <p:cNvPr id="104925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1"/>
          <p:cNvSpPr>
            <a:spLocks noGrp="1"/>
          </p:cNvSpPr>
          <p:nvPr>
            <p:ph type="title"/>
          </p:nvPr>
        </p:nvSpPr>
        <p:spPr/>
        <p:txBody>
          <a:bodyPr/>
          <a:p>
            <a:r>
              <a:rPr altLang="en-US" lang="zh-CN"/>
              <a:t>跨文化教育的定义和重要性</a:t>
            </a:r>
            <a:endParaRPr altLang="en-US" lang="zh-CN"/>
          </a:p>
        </p:txBody>
      </p:sp>
      <p:sp>
        <p:nvSpPr>
          <p:cNvPr id="1049322" name="缺角矩形 3"/>
          <p:cNvSpPr/>
          <p:nvPr>
            <p:custDataLst>
              <p:tags r:id="rId1"/>
            </p:custDataLst>
          </p:nvPr>
        </p:nvSpPr>
        <p:spPr>
          <a:xfrm>
            <a:off x="838200" y="2203045"/>
            <a:ext cx="10516209" cy="1344919"/>
          </a:xfrm>
          <a:prstGeom prst="plaque">
            <a:avLst>
              <a:gd name="adj" fmla="val 9919"/>
            </a:avLst>
          </a:pr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缺角矩形 4"/>
          <p:cNvSpPr/>
          <p:nvPr>
            <p:custDataLst>
              <p:tags r:id="rId2"/>
            </p:custDataLst>
          </p:nvPr>
        </p:nvSpPr>
        <p:spPr>
          <a:xfrm>
            <a:off x="930827" y="2275562"/>
            <a:ext cx="10331565" cy="1199885"/>
          </a:xfrm>
          <a:prstGeom prst="plaque">
            <a:avLst>
              <a:gd name="adj" fmla="val 9919"/>
            </a:avLst>
          </a:pr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85" name="直接连接符 11"/>
          <p:cNvCxnSpPr>
            <a:cxnSpLocks/>
          </p:cNvCxnSpPr>
          <p:nvPr>
            <p:custDataLst>
              <p:tags r:id="rId3"/>
            </p:custDataLst>
          </p:nvPr>
        </p:nvCxnSpPr>
        <p:spPr>
          <a:xfrm>
            <a:off x="2508533" y="2668617"/>
            <a:ext cx="0" cy="414384"/>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26" name="正文"/>
          <p:cNvSpPr txBox="1"/>
          <p:nvPr>
            <p:custDataLst>
              <p:tags r:id="rId4"/>
            </p:custDataLst>
          </p:nvPr>
        </p:nvSpPr>
        <p:spPr>
          <a:xfrm>
            <a:off x="2871118" y="2349298"/>
            <a:ext cx="7787370" cy="1053023"/>
          </a:xfrm>
          <a:prstGeom prst="rect"/>
          <a:noFill/>
        </p:spPr>
        <p:txBody>
          <a:bodyPr anchor="ctr" anchorCtr="0" bIns="36195" lIns="90000" rIns="90000" rtlCol="0" tIns="36195"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定义：跨文化教育是一种教育理念，旨在培养学生在多元文化环境中具备跨文化交流、合作和解决问题的能力。</a:t>
            </a:r>
            <a:endParaRPr altLang="en-US" dirty="0" sz="1600" lang="zh-CN">
              <a:solidFill>
                <a:schemeClr val="tx1">
                  <a:lumMod val="65000"/>
                  <a:lumOff val="35000"/>
                </a:schemeClr>
              </a:solidFill>
              <a:latin typeface="+中文正文" charset="0"/>
            </a:endParaRPr>
          </a:p>
        </p:txBody>
      </p:sp>
      <p:sp>
        <p:nvSpPr>
          <p:cNvPr id="1049328" name="矩形 13"/>
          <p:cNvSpPr/>
          <p:nvPr>
            <p:custDataLst>
              <p:tags r:id="rId5"/>
            </p:custDataLst>
          </p:nvPr>
        </p:nvSpPr>
        <p:spPr>
          <a:xfrm flipH="1">
            <a:off x="1197739" y="2313953"/>
            <a:ext cx="1123102" cy="11237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gradFill>
                  <a:gsLst>
                    <a:gs pos="5000">
                      <a:schemeClr val="accent1">
                        <a:alpha val="60000"/>
                      </a:schemeClr>
                    </a:gs>
                    <a:gs pos="100000">
                      <a:schemeClr val="accent1"/>
                    </a:gs>
                  </a:gsLst>
                  <a:lin ang="4800000" scaled="0"/>
                </a:gradFill>
                <a:latin typeface="+mj-ea"/>
              </a:rPr>
              <a:t>添加标题</a:t>
            </a:r>
            <a:endParaRPr altLang="en-US" b="1" sz="2400" lang="zh-CN" spc="300">
              <a:gradFill>
                <a:gsLst>
                  <a:gs pos="5000">
                    <a:schemeClr val="accent1">
                      <a:alpha val="60000"/>
                    </a:schemeClr>
                  </a:gs>
                  <a:gs pos="100000">
                    <a:schemeClr val="accent1"/>
                  </a:gs>
                </a:gsLst>
                <a:lin ang="4800000" scaled="0"/>
              </a:gradFill>
              <a:latin typeface="+mj-ea"/>
            </a:endParaRPr>
          </a:p>
        </p:txBody>
      </p:sp>
      <p:sp>
        <p:nvSpPr>
          <p:cNvPr id="1049330" name="缺角矩形 5"/>
          <p:cNvSpPr/>
          <p:nvPr>
            <p:custDataLst>
              <p:tags r:id="rId6"/>
            </p:custDataLst>
          </p:nvPr>
        </p:nvSpPr>
        <p:spPr>
          <a:xfrm>
            <a:off x="838200" y="3994645"/>
            <a:ext cx="10516209" cy="1344919"/>
          </a:xfrm>
          <a:prstGeom prst="plaque">
            <a:avLst>
              <a:gd name="adj" fmla="val 9919"/>
            </a:avLst>
          </a:pr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2" name="缺角矩形 6"/>
          <p:cNvSpPr/>
          <p:nvPr>
            <p:custDataLst>
              <p:tags r:id="rId7"/>
            </p:custDataLst>
          </p:nvPr>
        </p:nvSpPr>
        <p:spPr>
          <a:xfrm>
            <a:off x="930827" y="4067163"/>
            <a:ext cx="10331565" cy="1199885"/>
          </a:xfrm>
          <a:prstGeom prst="plaque">
            <a:avLst>
              <a:gd name="adj" fmla="val 9919"/>
            </a:avLst>
          </a:pr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87" name="直接连接符 7"/>
          <p:cNvCxnSpPr>
            <a:cxnSpLocks/>
          </p:cNvCxnSpPr>
          <p:nvPr>
            <p:custDataLst>
              <p:tags r:id="rId8"/>
            </p:custDataLst>
          </p:nvPr>
        </p:nvCxnSpPr>
        <p:spPr>
          <a:xfrm>
            <a:off x="2508533" y="4460218"/>
            <a:ext cx="0" cy="414384"/>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34" name="正文"/>
          <p:cNvSpPr txBox="1"/>
          <p:nvPr>
            <p:custDataLst>
              <p:tags r:id="rId9"/>
            </p:custDataLst>
          </p:nvPr>
        </p:nvSpPr>
        <p:spPr>
          <a:xfrm>
            <a:off x="2871118" y="4140898"/>
            <a:ext cx="7787370" cy="1053023"/>
          </a:xfrm>
          <a:prstGeom prst="rect"/>
          <a:noFill/>
        </p:spPr>
        <p:txBody>
          <a:bodyPr anchor="ctr" anchorCtr="0" bIns="36195" lIns="90000" rIns="90000" rtlCol="0" tIns="36195"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重要性：随着全球化的加速，跨文化教育已经成为教育领域的重要议题。它有助于培养学生的国际视野和跨文化交流能力，促进不同文化之间的理解和合作。同时，跨文化教育也有助于提高教育质量和效果，推动教育创新和发展。</a:t>
            </a:r>
            <a:endParaRPr altLang="en-US" dirty="0" sz="1600" lang="zh-CN">
              <a:solidFill>
                <a:schemeClr val="tx1">
                  <a:lumMod val="65000"/>
                  <a:lumOff val="35000"/>
                </a:schemeClr>
              </a:solidFill>
              <a:latin typeface="+中文正文" charset="0"/>
            </a:endParaRPr>
          </a:p>
        </p:txBody>
      </p:sp>
      <p:sp>
        <p:nvSpPr>
          <p:cNvPr id="1049336" name="矩形 9"/>
          <p:cNvSpPr/>
          <p:nvPr>
            <p:custDataLst>
              <p:tags r:id="rId10"/>
            </p:custDataLst>
          </p:nvPr>
        </p:nvSpPr>
        <p:spPr>
          <a:xfrm flipH="1">
            <a:off x="1197739" y="4105554"/>
            <a:ext cx="1123102" cy="11237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gradFill>
                  <a:gsLst>
                    <a:gs pos="5000">
                      <a:schemeClr val="accent1">
                        <a:alpha val="60000"/>
                      </a:schemeClr>
                    </a:gs>
                    <a:gs pos="100000">
                      <a:schemeClr val="accent1"/>
                    </a:gs>
                  </a:gsLst>
                  <a:lin ang="4800000" scaled="0"/>
                </a:gradFill>
                <a:latin typeface="+mj-ea"/>
              </a:rPr>
              <a:t>添加标题</a:t>
            </a:r>
            <a:endParaRPr altLang="en-US" b="1" sz="24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标题 1"/>
          <p:cNvSpPr>
            <a:spLocks noGrp="1"/>
          </p:cNvSpPr>
          <p:nvPr>
            <p:ph type="title"/>
          </p:nvPr>
        </p:nvSpPr>
        <p:spPr/>
        <p:txBody>
          <a:bodyPr/>
          <a:p>
            <a:r>
              <a:rPr altLang="en-US" lang="zh-CN"/>
              <a:t>跨文化教育的实践方法</a:t>
            </a:r>
            <a:endParaRPr altLang="en-US" lang="zh-CN"/>
          </a:p>
        </p:txBody>
      </p:sp>
      <p:sp>
        <p:nvSpPr>
          <p:cNvPr id="104937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语言与文化课程：教授外语和文化知识，促进跨文化交流</a:t>
            </a:r>
            <a:endParaRPr altLang="en-US" dirty="0" sz="1200" lang="zh-CN" spc="150">
              <a:solidFill>
                <a:schemeClr val="tx1">
                  <a:lumMod val="65000"/>
                  <a:lumOff val="35000"/>
                </a:schemeClr>
              </a:solidFill>
              <a:latin typeface="+mn-ea"/>
              <a:sym typeface="+mn-ea"/>
            </a:endParaRPr>
          </a:p>
        </p:txBody>
      </p:sp>
      <p:sp>
        <p:nvSpPr>
          <p:cNvPr id="104941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多元文化师资：培养具有跨文化背景的教师，提高教学质量</a:t>
            </a:r>
            <a:endParaRPr altLang="en-US" dirty="0" sz="1200" lang="zh-CN" spc="150">
              <a:solidFill>
                <a:schemeClr val="tx1">
                  <a:lumMod val="65000"/>
                  <a:lumOff val="35000"/>
                </a:schemeClr>
              </a:solidFill>
              <a:latin typeface="+mn-ea"/>
              <a:sym typeface="+mn-ea"/>
            </a:endParaRPr>
          </a:p>
        </p:txBody>
      </p:sp>
      <p:sp>
        <p:nvSpPr>
          <p:cNvPr id="104941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跨文化实践项目：鼓励学生参与国际交流项目，如交换生、海外实习等</a:t>
            </a:r>
            <a:endParaRPr altLang="en-US" dirty="0" sz="1200" lang="zh-CN" spc="150">
              <a:solidFill>
                <a:schemeClr val="tx1">
                  <a:lumMod val="65000"/>
                  <a:lumOff val="35000"/>
                </a:schemeClr>
              </a:solidFill>
              <a:latin typeface="+mn-ea"/>
              <a:sym typeface="+mn-ea"/>
            </a:endParaRPr>
          </a:p>
        </p:txBody>
      </p:sp>
      <p:sp>
        <p:nvSpPr>
          <p:cNvPr id="104941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文化体验活动：组织文化交流活动，如文化节、文化讲座等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8" name="标题 1"/>
          <p:cNvSpPr>
            <a:spLocks noGrp="1"/>
          </p:cNvSpPr>
          <p:nvPr>
            <p:ph type="title"/>
          </p:nvPr>
        </p:nvSpPr>
        <p:spPr/>
        <p:txBody>
          <a:bodyPr/>
          <a:p>
            <a:r>
              <a:rPr altLang="en-US" lang="zh-CN"/>
              <a:t>跨文化教育在数字校园中的应用</a:t>
            </a:r>
            <a:endParaRPr altLang="en-US" lang="zh-CN"/>
          </a:p>
        </p:txBody>
      </p:sp>
      <p:sp>
        <p:nvSpPr>
          <p:cNvPr id="104945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数字校园为跨文化教育提供了平台</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5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5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跨文化教育在数字校园中的实践</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46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数字校园中跨文化教育的优势与挑战</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6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未来数字校园中跨文化教育的展望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6" name="标题 1"/>
          <p:cNvSpPr>
            <a:spLocks noGrp="1"/>
          </p:cNvSpPr>
          <p:nvPr>
            <p:ph type="title"/>
          </p:nvPr>
        </p:nvSpPr>
        <p:spPr/>
        <p:txBody>
          <a:bodyPr/>
          <a:p>
            <a:r>
              <a:rPr altLang="en-US" lang="zh-CN"/>
              <a:t>跨文化教育的挑战和前景</a:t>
            </a:r>
            <a:endParaRPr altLang="en-US" lang="zh-CN"/>
          </a:p>
        </p:txBody>
      </p:sp>
      <p:sp>
        <p:nvSpPr>
          <p:cNvPr id="10495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跨文化教育面临的挑战：文化差异、语言障碍、教育资源等</a:t>
            </a:r>
            <a:endParaRPr altLang="en-US" sz="1400" lang="zh-CN" spc="150">
              <a:solidFill>
                <a:schemeClr val="tx1"/>
              </a:solidFill>
              <a:effectLst/>
              <a:latin typeface="+mn-ea"/>
              <a:sym typeface="+mn-ea"/>
            </a:endParaRPr>
          </a:p>
        </p:txBody>
      </p:sp>
      <p:sp>
        <p:nvSpPr>
          <p:cNvPr id="10495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跨文化教育的定义和重要性</a:t>
            </a:r>
            <a:endParaRPr altLang="en-US" dirty="0" sz="1400" lang="zh-CN" spc="150">
              <a:solidFill>
                <a:schemeClr val="tx1"/>
              </a:solidFill>
              <a:effectLst/>
              <a:latin typeface="+mn-ea"/>
              <a:sym typeface="+mn-ea"/>
            </a:endParaRPr>
          </a:p>
        </p:txBody>
      </p:sp>
      <p:sp>
        <p:nvSpPr>
          <p:cNvPr id="10495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跨文化教育的前景：全球化趋势、教育技术发展、文化交流项目等</a:t>
            </a:r>
            <a:endParaRPr altLang="en-US" sz="1400" lang="zh-CN" spc="150">
              <a:solidFill>
                <a:schemeClr val="tx1"/>
              </a:solidFill>
              <a:effectLst/>
              <a:latin typeface="+mn-ea"/>
              <a:sym typeface="+mn-ea"/>
            </a:endParaRPr>
          </a:p>
        </p:txBody>
      </p:sp>
      <p:sp>
        <p:nvSpPr>
          <p:cNvPr id="10495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跨文化教育对个人和社会的意义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56" name="标题"/>
          <p:cNvSpPr>
            <a:spLocks noGrp="1"/>
          </p:cNvSpPr>
          <p:nvPr>
            <p:ph type="title"/>
            <p:custDataLst>
              <p:tags r:id="rId1"/>
            </p:custDataLst>
          </p:nvPr>
        </p:nvSpPr>
        <p:spPr>
          <a:xfrm>
            <a:off x="939798" y="-1"/>
            <a:ext cx="10414002" cy="2114171"/>
          </a:xfrm>
        </p:spPr>
        <p:txBody>
          <a:bodyPr anchor="b">
            <a:normAutofit/>
          </a:bodyPr>
          <a:p>
            <a:r>
              <a:rPr altLang="en-US" dirty="0" lang="zh-CN"/>
              <a:t>数字校园的国际交流与跨文化教育的融合</a:t>
            </a:r>
            <a:endParaRPr altLang="en-US" dirty="0" lang="zh-CN"/>
          </a:p>
        </p:txBody>
      </p:sp>
      <p:sp>
        <p:nvSpPr>
          <p:cNvPr id="104955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数字校园的国际交流与跨文化教育的融合现状</a:t>
            </a:r>
            <a:endParaRPr altLang="en-US" lang="zh-CN"/>
          </a:p>
        </p:txBody>
      </p:sp>
      <p:sp>
        <p:nvSpPr>
          <p:cNvPr id="1049630" name="正文"/>
          <p:cNvSpPr txBox="1"/>
          <p:nvPr>
            <p:custDataLst>
              <p:tags r:id="rId1"/>
            </p:custDataLst>
          </p:nvPr>
        </p:nvSpPr>
        <p:spPr>
          <a:xfrm>
            <a:off x="3160452" y="5526391"/>
            <a:ext cx="5867903" cy="651511"/>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a. 技术创新推动融合发展</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b. 教育理念更新促进融合深入</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c. 国际合作与交流项目拓展融合领域</a:t>
            </a:r>
            <a:endParaRPr altLang="en-US" dirty="0" sz="1000" lang="zh-CN" spc="150">
              <a:solidFill>
                <a:schemeClr val="tx1">
                  <a:lumMod val="65000"/>
                  <a:lumOff val="35000"/>
                </a:schemeClr>
              </a:solidFill>
              <a:latin typeface="+mn-ea"/>
              <a:sym typeface="+mn-ea"/>
            </a:endParaRPr>
          </a:p>
        </p:txBody>
      </p:sp>
      <p:sp>
        <p:nvSpPr>
          <p:cNvPr id="1049632" name="标题"/>
          <p:cNvSpPr txBox="1"/>
          <p:nvPr>
            <p:custDataLst>
              <p:tags r:id="rId2"/>
            </p:custDataLst>
          </p:nvPr>
        </p:nvSpPr>
        <p:spPr>
          <a:xfrm>
            <a:off x="3160452" y="5056499"/>
            <a:ext cx="5867903" cy="434340"/>
          </a:xfrm>
          <a:prstGeom prst="rect"/>
          <a:noFill/>
        </p:spPr>
        <p:txBody>
          <a:bodyPr anchor="b" bIns="0" lIns="0" rIns="0" rtlCol="0" tIns="0" wrap="square">
            <a:normAutofit fontScale="50000"/>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数字校园的国际交流与跨文化教育的融合前景： a. 技术创新推动融合发展 b. 教育理念更新促进融合深入 c. 国际合作与交流项目拓展融合领域</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34" name="正文"/>
          <p:cNvSpPr txBox="1"/>
          <p:nvPr>
            <p:custDataLst>
              <p:tags r:id="rId3"/>
            </p:custDataLst>
          </p:nvPr>
        </p:nvSpPr>
        <p:spPr>
          <a:xfrm>
            <a:off x="3164283" y="4296755"/>
            <a:ext cx="5867903" cy="651511"/>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a. 技术与语言障碍</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b. 教育理念与文化差异</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c. 资源与资金问题</a:t>
            </a:r>
            <a:endParaRPr altLang="en-US" dirty="0" sz="1000" lang="zh-CN" spc="150">
              <a:solidFill>
                <a:schemeClr val="tx1">
                  <a:lumMod val="65000"/>
                  <a:lumOff val="35000"/>
                </a:schemeClr>
              </a:solidFill>
              <a:latin typeface="+mn-ea"/>
              <a:sym typeface="+mn-ea"/>
            </a:endParaRPr>
          </a:p>
        </p:txBody>
      </p:sp>
      <p:sp>
        <p:nvSpPr>
          <p:cNvPr id="1049636"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11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数字校园的国际交流与跨文化教育的融合挑战： a. 技术与语言障碍 b. 教育理念与文化差异 c. 资源与资金问题 </a:t>
            </a:r>
            <a:endParaRPr altLang="en-US" b="1" dirty="0" sz="11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38" name="正文"/>
          <p:cNvSpPr txBox="1"/>
          <p:nvPr>
            <p:custDataLst>
              <p:tags r:id="rId5"/>
            </p:custDataLst>
          </p:nvPr>
        </p:nvSpPr>
        <p:spPr>
          <a:xfrm>
            <a:off x="3160452" y="1834930"/>
            <a:ext cx="5867903" cy="651511"/>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a. 数字校园的建设与发展</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b. 国际交流与合作项目的数量与质量</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c. 数字校园在国际交流中的角色与作用</a:t>
            </a:r>
            <a:endParaRPr altLang="en-US" dirty="0" sz="1000" lang="zh-CN" spc="150">
              <a:solidFill>
                <a:schemeClr val="tx1">
                  <a:lumMod val="65000"/>
                  <a:lumOff val="35000"/>
                </a:schemeClr>
              </a:solidFill>
              <a:latin typeface="+mn-ea"/>
              <a:sym typeface="+mn-ea"/>
            </a:endParaRPr>
          </a:p>
        </p:txBody>
      </p:sp>
      <p:sp>
        <p:nvSpPr>
          <p:cNvPr id="1049640" name="标题"/>
          <p:cNvSpPr txBox="1"/>
          <p:nvPr>
            <p:custDataLst>
              <p:tags r:id="rId6"/>
            </p:custDataLst>
          </p:nvPr>
        </p:nvSpPr>
        <p:spPr>
          <a:xfrm>
            <a:off x="3160452" y="1364400"/>
            <a:ext cx="5867903" cy="434340"/>
          </a:xfrm>
          <a:prstGeom prst="rect"/>
          <a:noFill/>
        </p:spPr>
        <p:txBody>
          <a:bodyPr anchor="b" bIns="0" lIns="0" rIns="0" rtlCol="0" tIns="0" wrap="square">
            <a:normAutofit fontScale="5454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数字校园的国际交流现状： a. 数字校园的建设与发展 b. 国际交流与合作项目的数量与质量 c. 数字校园在国际交流中的角色与作用 </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42" name="正文"/>
          <p:cNvSpPr txBox="1"/>
          <p:nvPr>
            <p:custDataLst>
              <p:tags r:id="rId7"/>
            </p:custDataLst>
          </p:nvPr>
        </p:nvSpPr>
        <p:spPr>
          <a:xfrm>
            <a:off x="3164283" y="3065843"/>
            <a:ext cx="5867903" cy="651511"/>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a. 跨文化教育的理念与实践</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b. 不同文化背景下的教育模式与教学方法</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c. 跨文化教育在数字校园中的融合与应用</a:t>
            </a:r>
            <a:endParaRPr altLang="en-US" dirty="0" sz="1000" lang="zh-CN" spc="150">
              <a:solidFill>
                <a:schemeClr val="tx1">
                  <a:lumMod val="65000"/>
                  <a:lumOff val="35000"/>
                </a:schemeClr>
              </a:solidFill>
              <a:latin typeface="+mn-ea"/>
              <a:sym typeface="+mn-ea"/>
            </a:endParaRPr>
          </a:p>
        </p:txBody>
      </p:sp>
      <p:sp>
        <p:nvSpPr>
          <p:cNvPr id="1049644" name="标题"/>
          <p:cNvSpPr txBox="1"/>
          <p:nvPr>
            <p:custDataLst>
              <p:tags r:id="rId8"/>
            </p:custDataLst>
          </p:nvPr>
        </p:nvSpPr>
        <p:spPr>
          <a:xfrm>
            <a:off x="3164283" y="2594674"/>
            <a:ext cx="5867903" cy="434340"/>
          </a:xfrm>
          <a:prstGeom prst="rect"/>
          <a:noFill/>
        </p:spPr>
        <p:txBody>
          <a:bodyPr anchor="b" bIns="0" lIns="0" rIns="0" rtlCol="0" tIns="0" wrap="square">
            <a:normAutofit fontScale="5454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跨文化教育的融合现状： a. 跨文化教育的理念与实践 b. 不同文化背景下的教育模式与教学方法 c. 跨文化教育在数字校园中的融合与应用 </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数字校园的国际交流与跨文化教育的融合的意义</a:t>
            </a:r>
            <a:endParaRPr altLang="en-US" lang="zh-CN"/>
          </a:p>
        </p:txBody>
      </p:sp>
      <p:sp>
        <p:nvSpPr>
          <p:cNvPr id="104968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84" name="文本框 31"/>
          <p:cNvSpPr txBox="1"/>
          <p:nvPr>
            <p:custDataLst>
              <p:tags r:id="rId3"/>
            </p:custDataLst>
          </p:nvPr>
        </p:nvSpPr>
        <p:spPr>
          <a:xfrm>
            <a:off x="986770" y="2256680"/>
            <a:ext cx="2188497" cy="3264364"/>
          </a:xfrm>
          <a:prstGeom prst="rect"/>
          <a:noFill/>
        </p:spPr>
        <p:txBody>
          <a:bodyPr anchor="t" anchorCtr="0" rtlCol="0" wrap="square">
            <a:normAutofit lnSpcReduction="10000"/>
          </a:bodyPr>
          <a:p>
            <a:pPr algn="just" fontAlgn="auto">
              <a:lnSpc>
                <a:spcPct val="120000"/>
              </a:lnSpc>
            </a:pPr>
            <a:r>
              <a:rPr altLang="en-US" dirty="0" lang="zh-CN" spc="200">
                <a:solidFill>
                  <a:schemeClr val="tx1">
                    <a:lumMod val="85000"/>
                    <a:lumOff val="15000"/>
                  </a:schemeClr>
                </a:solidFill>
                <a:latin typeface="+mn-ea"/>
                <a:sym typeface="+mn-ea"/>
              </a:rPr>
              <a:t>促进文化交流与理解：数字校园的国际交流与跨文化教育融合有助于不同文化背景的学生和教师相互了解、理解和尊重，促进文化多样性和包容性。</a:t>
            </a:r>
            <a:endParaRPr altLang="en-US" dirty="0" lang="zh-CN" spc="200">
              <a:solidFill>
                <a:schemeClr val="tx1">
                  <a:lumMod val="85000"/>
                  <a:lumOff val="15000"/>
                </a:schemeClr>
              </a:solidFill>
              <a:latin typeface="+mn-ea"/>
              <a:sym typeface="+mn-ea"/>
            </a:endParaRPr>
          </a:p>
        </p:txBody>
      </p:sp>
      <p:sp>
        <p:nvSpPr>
          <p:cNvPr id="104968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0"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拓展教育资源：通过数字校园平台，可以跨越地域限制，将全球范围内的优质教育资源整合在一起，为学生提供更广阔的学习空间和更多元化的学习体验。</a:t>
            </a:r>
            <a:endParaRPr altLang="en-US" dirty="0" lang="zh-CN" spc="200">
              <a:solidFill>
                <a:schemeClr val="tx1">
                  <a:lumMod val="85000"/>
                  <a:lumOff val="15000"/>
                </a:schemeClr>
              </a:solidFill>
              <a:latin typeface="+mn-ea"/>
              <a:sym typeface="+mn-ea"/>
            </a:endParaRPr>
          </a:p>
        </p:txBody>
      </p:sp>
      <p:sp>
        <p:nvSpPr>
          <p:cNvPr id="104969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6" name="文本框 5"/>
          <p:cNvSpPr txBox="1"/>
          <p:nvPr>
            <p:custDataLst>
              <p:tags r:id="rId9"/>
            </p:custDataLst>
          </p:nvPr>
        </p:nvSpPr>
        <p:spPr>
          <a:xfrm>
            <a:off x="6341993" y="2256680"/>
            <a:ext cx="2185815" cy="3265652"/>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提升教学质量：跨文化教育可以帮助学生培养全球视野和跨文化沟通能力，提高教学质量和效果。同时，不同文化背景的教师也可以相互学习、借鉴和合作，共同提高教学水平。</a:t>
            </a:r>
            <a:endParaRPr altLang="en-US" dirty="0" sz="2000" lang="zh-CN" spc="200">
              <a:solidFill>
                <a:schemeClr val="tx1">
                  <a:lumMod val="85000"/>
                  <a:lumOff val="15000"/>
                </a:schemeClr>
              </a:solidFill>
              <a:latin typeface="+mn-ea"/>
              <a:sym typeface="+mn-ea"/>
            </a:endParaRPr>
          </a:p>
        </p:txBody>
      </p:sp>
      <p:sp>
        <p:nvSpPr>
          <p:cNvPr id="104969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2" name="文本框 10"/>
          <p:cNvSpPr txBox="1"/>
          <p:nvPr>
            <p:custDataLst>
              <p:tags r:id="rId12"/>
            </p:custDataLst>
          </p:nvPr>
        </p:nvSpPr>
        <p:spPr>
          <a:xfrm>
            <a:off x="9018691" y="2256680"/>
            <a:ext cx="2185815" cy="3265652"/>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推动教育国际化：数字校园的国际交流与跨文化教育融合是教育国际化的重要途径之一。通过数字校园平台，可以促进国际间的学术交流与合作，推动教育领域的创新和发展。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6" name="标题 1"/>
          <p:cNvSpPr>
            <a:spLocks noGrp="1"/>
          </p:cNvSpPr>
          <p:nvPr>
            <p:ph type="title"/>
          </p:nvPr>
        </p:nvSpPr>
        <p:spPr/>
        <p:txBody>
          <a:bodyPr/>
          <a:p>
            <a:r>
              <a:rPr altLang="en-US" lang="zh-CN"/>
              <a:t>数字校园的国际交流与跨文化教育的融合的挑战</a:t>
            </a:r>
            <a:endParaRPr altLang="en-US" lang="zh-CN"/>
          </a:p>
        </p:txBody>
      </p:sp>
      <p:sp>
        <p:nvSpPr>
          <p:cNvPr id="1049738" name="内容占位符 2"/>
          <p:cNvSpPr>
            <a:spLocks noGrp="1"/>
          </p:cNvSpPr>
          <p:nvPr>
            <p:ph idx="1"/>
          </p:nvPr>
        </p:nvSpPr>
        <p:spPr/>
        <p:txBody>
          <a:bodyPr>
            <a:normAutofit fontScale="60000"/>
          </a:bodyPr>
          <a:p>
            <a:r>
              <a:rPr altLang="en-US" lang="zh-CN"/>
              <a:t>语言障碍：不同国家和地区的语言差异是数字校园国际交流中的一大挑战，需要解决语言转换和互译的问题。</a:t>
            </a:r>
            <a:endParaRPr altLang="en-US" lang="zh-CN"/>
          </a:p>
          <a:p>
            <a:r>
              <a:rPr altLang="en-US" lang="zh-CN"/>
              <a:t>文化差异：不同国家和地区的教育理念、教学方式和课程内容存在较大差异，需要尊重并理解彼此的文化背景，促进跨文化交流与合作。</a:t>
            </a:r>
            <a:endParaRPr altLang="en-US" lang="zh-CN"/>
          </a:p>
          <a:p>
            <a:r>
              <a:rPr altLang="en-US" lang="zh-CN"/>
              <a:t>技术难题：数字校园的建设和维护需要先进的技术支持，而不同国家和地区的技术水平和网络环境存在差异，需要解决技术兼容和网络互通的问题。</a:t>
            </a:r>
            <a:endParaRPr altLang="en-US" lang="zh-CN"/>
          </a:p>
          <a:p>
            <a:r>
              <a:rPr altLang="en-US" lang="zh-CN"/>
              <a:t>资金投入：数字校园的建设和维护需要大量的资金投入，包括硬件设备、软件平台和人员培训等方面，需要寻求多元化的资金来源和支持。  数字校园的国际交流与跨文化教育的融合的挑战</a:t>
            </a:r>
            <a:endParaRPr altLang="en-US" lang="zh-CN"/>
          </a:p>
          <a:p>
            <a:pPr lvl="1"/>
            <a:r>
              <a:rPr altLang="en-US" lang="zh-CN"/>
              <a:t>数字校园的国际交流与跨文化教育的融合的挑战</a:t>
            </a:r>
            <a:endParaRPr altLang="en-US" lang="zh-CN"/>
          </a:p>
          <a:p>
            <a:r>
              <a:rPr altLang="en-US" lang="zh-CN"/>
              <a:t>缺乏统一的标准和规范：目前数字校园的国际交流与跨文化教育领域缺乏统一的标准和规范，导致不同国家和地区之间的交流与合作存在一定的困难和障碍。</a:t>
            </a:r>
            <a:endParaRPr altLang="en-US" lang="zh-CN"/>
          </a:p>
          <a:p>
            <a:r>
              <a:rPr altLang="en-US" lang="zh-CN"/>
              <a:t>缺乏有效的评估机制：对于数字校园的国际交流与跨文化教育的效果和质量，目前缺乏有效的评估机制，无法对项目的实施效果进行客观的评价和反馈。</a:t>
            </a:r>
            <a:endParaRPr altLang="en-US" lang="zh-CN"/>
          </a:p>
          <a:p>
            <a:r>
              <a:rPr altLang="en-US" lang="zh-CN"/>
              <a:t>缺乏专业的师资力量：数字校园的国际交流与跨文化教育需要专业的师资力量，而目前这方面的人才储备不足，需要加强培养和引进。</a:t>
            </a:r>
            <a:endParaRPr altLang="en-US" lang="zh-CN"/>
          </a:p>
          <a:p>
            <a:r>
              <a:rPr altLang="en-US" lang="zh-CN"/>
              <a:t>缺乏合作与交流的平台：目前数字校园的国际交流与跨文化教育领域缺乏合作与交流的平台，不同国家和地区之间的交流与合作存在一定的困难和障碍。</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2" name="标题 1"/>
          <p:cNvSpPr>
            <a:spLocks noGrp="1"/>
          </p:cNvSpPr>
          <p:nvPr>
            <p:ph type="title"/>
          </p:nvPr>
        </p:nvSpPr>
        <p:spPr/>
        <p:txBody>
          <a:bodyPr>
            <a:normAutofit fontScale="100000"/>
          </a:bodyPr>
          <a:p>
            <a:r>
              <a:rPr altLang="en-US" lang="zh-CN"/>
              <a:t>数字校园的国际交流与跨文化教育的融合的发展趋势</a:t>
            </a:r>
            <a:endParaRPr altLang="en-US" lang="zh-CN"/>
          </a:p>
        </p:txBody>
      </p:sp>
      <p:sp>
        <p:nvSpPr>
          <p:cNvPr id="1049774"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76"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7"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78"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发展趋势：随着全球化的加速，数字校园的国际交流与跨文化教育融合已经成为教育领域的重要趋势。</a:t>
            </a:r>
            <a:endParaRPr altLang="en-US" dirty="0" lang="zh-CN">
              <a:solidFill>
                <a:schemeClr val="tx1">
                  <a:lumMod val="65000"/>
                  <a:lumOff val="35000"/>
                </a:schemeClr>
              </a:solidFill>
              <a:latin typeface="+中文正文" charset="0"/>
            </a:endParaRPr>
          </a:p>
        </p:txBody>
      </p:sp>
      <p:sp>
        <p:nvSpPr>
          <p:cNvPr id="1049780"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82"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84"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9"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86"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技术支持：随着互联网、大数据、人工智能等技术的不断发展，数字校园的国际交流与跨文化教育融合得到了更加广泛的技术支持。</a:t>
            </a:r>
            <a:endParaRPr altLang="en-US" dirty="0" lang="zh-CN">
              <a:solidFill>
                <a:schemeClr val="tx1">
                  <a:lumMod val="65000"/>
                  <a:lumOff val="35000"/>
                </a:schemeClr>
              </a:solidFill>
              <a:latin typeface="+中文正文" charset="0"/>
            </a:endParaRPr>
          </a:p>
        </p:txBody>
      </p:sp>
      <p:sp>
        <p:nvSpPr>
          <p:cNvPr id="1049788"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90"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92"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11"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94"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多元化发展：数字校园的国际交流与跨文化教育融合促进了教育资源的共享和多元化发展，为学生提供了更加广阔的学习空间和机会。</a:t>
            </a:r>
            <a:endParaRPr altLang="en-US" dirty="0" lang="zh-CN">
              <a:solidFill>
                <a:schemeClr val="tx1">
                  <a:lumMod val="65000"/>
                  <a:lumOff val="35000"/>
                </a:schemeClr>
              </a:solidFill>
              <a:latin typeface="+中文正文" charset="0"/>
            </a:endParaRPr>
          </a:p>
        </p:txBody>
      </p:sp>
      <p:sp>
        <p:nvSpPr>
          <p:cNvPr id="1049796"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98"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00"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13"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802"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未来展望：随着技术的不断进步和教育的不断创新，数字校园的国际交流与跨文化教育融合将会在未来发挥更加重要的作用，推动教育领域的持续发展。</a:t>
            </a:r>
            <a:endParaRPr altLang="en-US" dirty="0" lang="zh-CN">
              <a:solidFill>
                <a:schemeClr val="tx1">
                  <a:lumMod val="65000"/>
                  <a:lumOff val="35000"/>
                </a:schemeClr>
              </a:solidFill>
              <a:latin typeface="+中文正文" charset="0"/>
            </a:endParaRPr>
          </a:p>
        </p:txBody>
      </p:sp>
      <p:sp>
        <p:nvSpPr>
          <p:cNvPr id="1049804"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8" name="标题"/>
          <p:cNvSpPr>
            <a:spLocks noGrp="1"/>
          </p:cNvSpPr>
          <p:nvPr>
            <p:ph type="title"/>
            <p:custDataLst>
              <p:tags r:id="rId1"/>
            </p:custDataLst>
          </p:nvPr>
        </p:nvSpPr>
        <p:spPr>
          <a:xfrm>
            <a:off x="939798" y="-1"/>
            <a:ext cx="10414002" cy="2114171"/>
          </a:xfrm>
        </p:spPr>
        <p:txBody>
          <a:bodyPr anchor="b">
            <a:normAutofit/>
          </a:bodyPr>
          <a:p>
            <a:r>
              <a:rPr altLang="en-US" dirty="0" lang="zh-CN"/>
              <a:t>案例分析</a:t>
            </a:r>
            <a:endParaRPr altLang="en-US" dirty="0" lang="zh-CN"/>
          </a:p>
        </p:txBody>
      </p:sp>
      <p:sp>
        <p:nvSpPr>
          <p:cNvPr id="104984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0" name="标题 1"/>
          <p:cNvSpPr>
            <a:spLocks noGrp="1"/>
          </p:cNvSpPr>
          <p:nvPr>
            <p:ph type="title"/>
          </p:nvPr>
        </p:nvSpPr>
        <p:spPr/>
        <p:txBody>
          <a:bodyPr/>
          <a:p>
            <a:r>
              <a:rPr altLang="en-US" lang="zh-CN"/>
              <a:t>成功的数字校园国际交流与跨文化教育案例</a:t>
            </a:r>
            <a:endParaRPr altLang="en-US" lang="zh-CN"/>
          </a:p>
        </p:txBody>
      </p:sp>
      <p:sp>
        <p:nvSpPr>
          <p:cNvPr id="10499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案例名称：麻省理工学院开放式课程项目</a:t>
            </a:r>
            <a:endParaRPr altLang="en-US" dirty="0" sz="1200" lang="zh-CN" spc="150">
              <a:solidFill>
                <a:schemeClr val="tx1">
                  <a:lumMod val="65000"/>
                  <a:lumOff val="35000"/>
                </a:schemeClr>
              </a:solidFill>
              <a:latin typeface="+mn-ea"/>
              <a:sym typeface="+mn-ea"/>
            </a:endParaRPr>
          </a:p>
        </p:txBody>
      </p:sp>
      <p:sp>
        <p:nvSpPr>
          <p:cNvPr id="10499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案例描述：该项目提供了数百门免费在线课程，吸引了全球数百万学习者参与</a:t>
            </a:r>
            <a:endParaRPr altLang="en-US" dirty="0" sz="1200" lang="zh-CN" spc="150">
              <a:solidFill>
                <a:schemeClr val="tx1">
                  <a:lumMod val="65000"/>
                  <a:lumOff val="35000"/>
                </a:schemeClr>
              </a:solidFill>
              <a:latin typeface="+mn-ea"/>
              <a:sym typeface="+mn-ea"/>
            </a:endParaRPr>
          </a:p>
        </p:txBody>
      </p:sp>
      <p:sp>
        <p:nvSpPr>
          <p:cNvPr id="10499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案例分析：该项目通过数字校园平台实现了国际交流与跨文化教育，促进了教育资源的共享和知识的传播</a:t>
            </a:r>
            <a:endParaRPr altLang="en-US" dirty="0" sz="1200" lang="zh-CN" spc="150">
              <a:solidFill>
                <a:schemeClr val="tx1">
                  <a:lumMod val="65000"/>
                  <a:lumOff val="35000"/>
                </a:schemeClr>
              </a:solidFill>
              <a:latin typeface="+mn-ea"/>
              <a:sym typeface="+mn-ea"/>
            </a:endParaRPr>
          </a:p>
        </p:txBody>
      </p:sp>
      <p:sp>
        <p:nvSpPr>
          <p:cNvPr id="10499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案例启示：数字校园国际交流与跨文化教育有助于提高教育质量和促进全球知识共享</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失败的数字校园国际交流与跨文化教育案例</a:t>
            </a:r>
            <a:endParaRPr altLang="en-US" lang="zh-CN"/>
          </a:p>
        </p:txBody>
      </p:sp>
      <p:sp>
        <p:nvSpPr>
          <p:cNvPr id="10499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案例背景：介绍案例的背景信息，包括数字校园国际交流与跨文化教育的目的、意义等。</a:t>
            </a:r>
            <a:endParaRPr altLang="en-US" dirty="0" sz="2000" lang="zh-CN" spc="150">
              <a:solidFill>
                <a:schemeClr val="tx1">
                  <a:lumMod val="85000"/>
                  <a:lumOff val="15000"/>
                </a:schemeClr>
              </a:solidFill>
              <a:latin typeface="+mn-ea"/>
              <a:sym typeface="+mn-ea"/>
            </a:endParaRPr>
          </a:p>
        </p:txBody>
      </p:sp>
      <p:sp>
        <p:nvSpPr>
          <p:cNvPr id="10499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案例描述：详细描述案例的过程，包括数字校园国际交流与跨文化教育的实施方式、参与人员、时间地点等。</a:t>
            </a:r>
            <a:endParaRPr altLang="en-US" dirty="0" sz="2000" lang="zh-CN" spc="150">
              <a:solidFill>
                <a:schemeClr val="tx1">
                  <a:lumMod val="85000"/>
                  <a:lumOff val="15000"/>
                </a:schemeClr>
              </a:solidFill>
              <a:latin typeface="+mn-ea"/>
              <a:sym typeface="+mn-ea"/>
            </a:endParaRPr>
          </a:p>
        </p:txBody>
      </p:sp>
      <p:sp>
        <p:nvSpPr>
          <p:cNvPr id="10499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案例问题：分析案例中存在的问题，包括技术、文化、语言等方面的障碍。</a:t>
            </a:r>
            <a:endParaRPr altLang="en-US" dirty="0" sz="2000" lang="zh-CN" spc="150">
              <a:solidFill>
                <a:schemeClr val="tx1">
                  <a:lumMod val="85000"/>
                  <a:lumOff val="15000"/>
                </a:schemeClr>
              </a:solidFill>
              <a:latin typeface="+mn-ea"/>
              <a:sym typeface="+mn-ea"/>
            </a:endParaRPr>
          </a:p>
        </p:txBody>
      </p:sp>
      <p:sp>
        <p:nvSpPr>
          <p:cNvPr id="10499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案例反思：对案例进行反思，探讨失败的原因以及如何改进未来的数字校园国际交流与跨文化教育活动。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对案例的分析和讨论</a:t>
            </a:r>
            <a:endParaRPr altLang="en-US" lang="zh-CN"/>
          </a:p>
        </p:txBody>
      </p:sp>
      <p:sp>
        <p:nvSpPr>
          <p:cNvPr id="105001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案例背景介绍</a:t>
            </a:r>
            <a:endParaRPr altLang="en-US" dirty="0" sz="1200" lang="zh-CN" spc="150">
              <a:solidFill>
                <a:schemeClr val="tx1">
                  <a:lumMod val="85000"/>
                  <a:lumOff val="15000"/>
                </a:schemeClr>
              </a:solidFill>
              <a:latin typeface="+mn-ea"/>
              <a:sym typeface="+mn-ea"/>
            </a:endParaRPr>
          </a:p>
        </p:txBody>
      </p:sp>
      <p:sp>
        <p:nvSpPr>
          <p:cNvPr id="105001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案例实施过程</a:t>
            </a:r>
            <a:endParaRPr altLang="en-US" dirty="0" sz="1200" lang="zh-CN" spc="150">
              <a:solidFill>
                <a:schemeClr val="tx1">
                  <a:lumMod val="85000"/>
                  <a:lumOff val="15000"/>
                </a:schemeClr>
              </a:solidFill>
              <a:latin typeface="+mn-ea"/>
              <a:sym typeface="+mn-ea"/>
            </a:endParaRPr>
          </a:p>
        </p:txBody>
      </p:sp>
      <p:sp>
        <p:nvSpPr>
          <p:cNvPr id="105002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案例效果评估</a:t>
            </a:r>
            <a:endParaRPr altLang="en-US" dirty="0" sz="1200" lang="zh-CN" spc="150">
              <a:solidFill>
                <a:schemeClr val="tx1">
                  <a:lumMod val="85000"/>
                  <a:lumOff val="15000"/>
                </a:schemeClr>
              </a:solidFill>
              <a:latin typeface="+mn-ea"/>
              <a:sym typeface="+mn-ea"/>
            </a:endParaRPr>
          </a:p>
        </p:txBody>
      </p:sp>
      <p:sp>
        <p:nvSpPr>
          <p:cNvPr id="105002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案例反思与改进</a:t>
            </a:r>
            <a:endParaRPr altLang="en-US" dirty="0" sz="1200" lang="zh-CN" spc="150">
              <a:solidFill>
                <a:schemeClr val="tx1">
                  <a:lumMod val="85000"/>
                  <a:lumOff val="15000"/>
                </a:schemeClr>
              </a:solidFill>
              <a:latin typeface="+mn-ea"/>
              <a:sym typeface="+mn-ea"/>
            </a:endParaRPr>
          </a:p>
        </p:txBody>
      </p:sp>
      <p:sp>
        <p:nvSpPr>
          <p:cNvPr id="105003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68" name="标题"/>
          <p:cNvSpPr>
            <a:spLocks noGrp="1"/>
          </p:cNvSpPr>
          <p:nvPr>
            <p:ph type="title"/>
            <p:custDataLst>
              <p:tags r:id="rId1"/>
            </p:custDataLst>
          </p:nvPr>
        </p:nvSpPr>
        <p:spPr>
          <a:xfrm>
            <a:off x="939798" y="-1"/>
            <a:ext cx="10414002" cy="2114171"/>
          </a:xfrm>
        </p:spPr>
        <p:txBody>
          <a:bodyPr anchor="b">
            <a:normAutofit/>
          </a:bodyPr>
          <a:p>
            <a:r>
              <a:rPr altLang="en-US" dirty="0" lang="zh-CN"/>
              <a:t>结论和建议</a:t>
            </a:r>
            <a:endParaRPr altLang="en-US" dirty="0" lang="zh-CN"/>
          </a:p>
        </p:txBody>
      </p:sp>
      <p:sp>
        <p:nvSpPr>
          <p:cNvPr id="105007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40" name="标题 1"/>
          <p:cNvSpPr>
            <a:spLocks noGrp="1"/>
          </p:cNvSpPr>
          <p:nvPr>
            <p:ph type="title"/>
          </p:nvPr>
        </p:nvSpPr>
        <p:spPr/>
        <p:txBody>
          <a:bodyPr/>
          <a:p>
            <a:r>
              <a:rPr altLang="en-US" lang="zh-CN"/>
              <a:t>对数字校园的国际交流与跨文化教育的总结</a:t>
            </a:r>
            <a:endParaRPr altLang="en-US" lang="zh-CN"/>
          </a:p>
        </p:txBody>
      </p:sp>
      <p:sp>
        <p:nvSpPr>
          <p:cNvPr id="105014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数字校园的国际交流与跨文化教育的重要性和意义</a:t>
            </a:r>
            <a:endParaRPr altLang="en-US" dirty="0" sz="1200" lang="zh-CN" spc="150">
              <a:solidFill>
                <a:schemeClr val="tx1">
                  <a:lumMod val="65000"/>
                  <a:lumOff val="35000"/>
                </a:schemeClr>
              </a:solidFill>
              <a:latin typeface="+mn-ea"/>
              <a:sym typeface="+mn-ea"/>
            </a:endParaRPr>
          </a:p>
        </p:txBody>
      </p:sp>
      <p:sp>
        <p:nvSpPr>
          <p:cNvPr id="105014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数字校园的国际交流与跨文化教育的现状和挑战</a:t>
            </a:r>
            <a:endParaRPr altLang="en-US" dirty="0" sz="1200" lang="zh-CN" spc="150">
              <a:solidFill>
                <a:schemeClr val="tx1">
                  <a:lumMod val="65000"/>
                  <a:lumOff val="35000"/>
                </a:schemeClr>
              </a:solidFill>
              <a:latin typeface="+mn-ea"/>
              <a:sym typeface="+mn-ea"/>
            </a:endParaRPr>
          </a:p>
        </p:txBody>
      </p:sp>
      <p:sp>
        <p:nvSpPr>
          <p:cNvPr id="105014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数字校园的国际交流与跨文化教育的未来发展趋势和前景</a:t>
            </a:r>
            <a:endParaRPr altLang="en-US" dirty="0" sz="1200" lang="zh-CN" spc="150">
              <a:solidFill>
                <a:schemeClr val="tx1">
                  <a:lumMod val="65000"/>
                  <a:lumOff val="35000"/>
                </a:schemeClr>
              </a:solidFill>
              <a:latin typeface="+mn-ea"/>
              <a:sym typeface="+mn-ea"/>
            </a:endParaRPr>
          </a:p>
        </p:txBody>
      </p:sp>
      <p:sp>
        <p:nvSpPr>
          <p:cNvPr id="105014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对数字校园的国际交流与跨文化教育的建议和展望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82" name="标题 1"/>
          <p:cNvSpPr>
            <a:spLocks noGrp="1"/>
          </p:cNvSpPr>
          <p:nvPr>
            <p:ph type="title"/>
          </p:nvPr>
        </p:nvSpPr>
        <p:spPr/>
        <p:txBody>
          <a:bodyPr/>
          <a:p>
            <a:r>
              <a:rPr altLang="en-US" lang="zh-CN"/>
              <a:t>对未来发展的建议和展望</a:t>
            </a:r>
            <a:endParaRPr altLang="en-US" lang="zh-CN"/>
          </a:p>
        </p:txBody>
      </p:sp>
      <p:sp>
        <p:nvSpPr>
          <p:cNvPr id="10501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推动数字校园的国际交流与跨文化教育深度融合</a:t>
            </a:r>
            <a:endParaRPr altLang="en-US" dirty="0" sz="1200" lang="zh-CN" spc="150">
              <a:solidFill>
                <a:schemeClr val="tx1">
                  <a:lumMod val="65000"/>
                  <a:lumOff val="35000"/>
                </a:schemeClr>
              </a:solidFill>
              <a:latin typeface="+mn-ea"/>
              <a:sym typeface="+mn-ea"/>
            </a:endParaRPr>
          </a:p>
        </p:txBody>
      </p:sp>
      <p:sp>
        <p:nvSpPr>
          <p:cNvPr id="10501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建立完善的数字校园国际交流与跨文化教育机制</a:t>
            </a:r>
            <a:endParaRPr altLang="en-US" dirty="0" sz="1200" lang="zh-CN" spc="150">
              <a:solidFill>
                <a:schemeClr val="tx1">
                  <a:lumMod val="65000"/>
                  <a:lumOff val="35000"/>
                </a:schemeClr>
              </a:solidFill>
              <a:latin typeface="+mn-ea"/>
              <a:sym typeface="+mn-ea"/>
            </a:endParaRPr>
          </a:p>
        </p:txBody>
      </p:sp>
      <p:sp>
        <p:nvSpPr>
          <p:cNvPr id="10501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加强数字校园国际交流与跨文化教育的师资队伍建设</a:t>
            </a:r>
            <a:endParaRPr altLang="en-US" dirty="0" sz="1200" lang="zh-CN" spc="150">
              <a:solidFill>
                <a:schemeClr val="tx1">
                  <a:lumMod val="65000"/>
                  <a:lumOff val="35000"/>
                </a:schemeClr>
              </a:solidFill>
              <a:latin typeface="+mn-ea"/>
              <a:sym typeface="+mn-ea"/>
            </a:endParaRPr>
          </a:p>
        </p:txBody>
      </p:sp>
      <p:sp>
        <p:nvSpPr>
          <p:cNvPr id="10501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积极开展数字校园国际交流与跨文化教育的科研活动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4"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226"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228"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230"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8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73_1*l_h_i*1_1_2"/>
  <p:tag name="KSO_WM_TEMPLATE_CATEGORY" val="diagram"/>
  <p:tag name="KSO_WM_TEMPLATE_INDEX" val="20231673"/>
  <p:tag name="KSO_WM_UNIT_LAYERLEVEL" val="1_1_1"/>
  <p:tag name="KSO_WM_TAG_VERSION" val="3.0"/>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73_1*l_h_i*1_1_3"/>
  <p:tag name="KSO_WM_TEMPLATE_CATEGORY" val="diagram"/>
  <p:tag name="KSO_WM_TEMPLATE_INDEX" val="20231673"/>
  <p:tag name="KSO_WM_UNIT_LAYERLEVEL" val="1_1_1"/>
  <p:tag name="KSO_WM_TAG_VERSION" val="3.0"/>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3_1*l_h_i*1_1_1"/>
  <p:tag name="KSO_WM_TEMPLATE_CATEGORY" val="diagram"/>
  <p:tag name="KSO_WM_TEMPLATE_INDEX" val="20231673"/>
  <p:tag name="KSO_WM_UNIT_LAYERLEVEL" val="1_1_1"/>
  <p:tag name="KSO_WM_TAG_VERSION" val="3.0"/>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1*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1*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73_1*l_h_i*1_2_2"/>
  <p:tag name="KSO_WM_TEMPLATE_CATEGORY" val="diagram"/>
  <p:tag name="KSO_WM_TEMPLATE_INDEX" val="20231673"/>
  <p:tag name="KSO_WM_UNIT_LAYERLEVEL" val="1_1_1"/>
  <p:tag name="KSO_WM_TAG_VERSION" val="3.0"/>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73_1*l_h_i*1_2_3"/>
  <p:tag name="KSO_WM_TEMPLATE_CATEGORY" val="diagram"/>
  <p:tag name="KSO_WM_TEMPLATE_INDEX" val="20231673"/>
  <p:tag name="KSO_WM_UNIT_LAYERLEVEL" val="1_1_1"/>
  <p:tag name="KSO_WM_TAG_VERSION" val="3.0"/>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3_1*l_h_i*1_2_1"/>
  <p:tag name="KSO_WM_TEMPLATE_CATEGORY" val="diagram"/>
  <p:tag name="KSO_WM_TEMPLATE_INDEX" val="20231673"/>
  <p:tag name="KSO_WM_UNIT_LAYERLEVEL" val="1_1_1"/>
  <p:tag name="KSO_WM_TAG_VERSION" val="3.0"/>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1*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1*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0.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33.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2023-12-16T00:29:36Z</dcterms:created>
  <dcterms:modified xsi:type="dcterms:W3CDTF">2023-12-16T00:29:36Z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4db81b7e0c7145e8a7d501c84208f2b0_21</vt:lpwstr>
  </property>
</Properties>
</file>