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46" r:id="rId1"/>
    <p:sldMasterId id="2147488983" r:id="rId2"/>
  </p:sldMasterIdLst>
  <p:notesMasterIdLst>
    <p:notesMasterId r:id="rId3"/>
  </p:notesMasterIdLst>
  <p:sldIdLst>
    <p:sldId id="2759" r:id="rId4"/>
    <p:sldId id="2762" r:id="rId5"/>
    <p:sldId id="2765" r:id="rId6"/>
    <p:sldId id="2768" r:id="rId7"/>
    <p:sldId id="2774" r:id="rId9"/>
    <p:sldId id="2777" r:id="rId10"/>
    <p:sldId id="2780" r:id="rId11"/>
    <p:sldId id="2783" r:id="rId12"/>
    <p:sldId id="2786" r:id="rId13"/>
    <p:sldId id="2792" r:id="rId15"/>
    <p:sldId id="2795" r:id="rId16"/>
    <p:sldId id="2798" r:id="rId17"/>
    <p:sldId id="2801" r:id="rId18"/>
    <p:sldId id="2804" r:id="rId19"/>
    <p:sldId id="2810" r:id="rId21"/>
    <p:sldId id="2813" r:id="rId22"/>
    <p:sldId id="2816" r:id="rId23"/>
    <p:sldId id="2819" r:id="rId24"/>
    <p:sldId id="2822" r:id="rId25"/>
    <p:sldId id="2828" r:id="rId27"/>
    <p:sldId id="2831" r:id="rId28"/>
    <p:sldId id="2834" r:id="rId29"/>
    <p:sldId id="2837" r:id="rId30"/>
    <p:sldId id="2840" r:id="rId31"/>
    <p:sldId id="2846" r:id="rId33"/>
    <p:sldId id="2849" r:id="rId34"/>
    <p:sldId id="2852" r:id="rId35"/>
    <p:sldId id="2855" r:id="rId36"/>
    <p:sldId id="285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47" r:id="rId1"/>
    <p:sldLayoutId id="2147488948" r:id="rId2"/>
    <p:sldLayoutId id="2147488949" r:id="rId3"/>
    <p:sldLayoutId id="2147488950" r:id="rId4"/>
    <p:sldLayoutId id="2147488951" r:id="rId5"/>
    <p:sldLayoutId id="2147488952" r:id="rId6"/>
    <p:sldLayoutId id="2147488953" r:id="rId7"/>
    <p:sldLayoutId id="2147488954" r:id="rId8"/>
    <p:sldLayoutId id="2147488955" r:id="rId9"/>
    <p:sldLayoutId id="2147488956" r:id="rId10"/>
    <p:sldLayoutId id="21474889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984" r:id="rId1"/>
    <p:sldLayoutId id="2147488985" r:id="rId2"/>
    <p:sldLayoutId id="2147488986" r:id="rId3"/>
    <p:sldLayoutId id="2147488987" r:id="rId4"/>
    <p:sldLayoutId id="2147488988" r:id="rId5"/>
    <p:sldLayoutId id="2147488989" r:id="rId6"/>
    <p:sldLayoutId id="2147488990" r:id="rId7"/>
    <p:sldLayoutId id="2147488991" r:id="rId8"/>
    <p:sldLayoutId id="2147488992" r:id="rId9"/>
    <p:sldLayoutId id="2147488993" r:id="rId10"/>
    <p:sldLayoutId id="21474889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tags" Target="../tags/tag310.xml"/><Relationship Id="rId27" Type="http://schemas.openxmlformats.org/officeDocument/2006/relationships/tags" Target="../tags/tag311.xml"/><Relationship Id="rId28" Type="http://schemas.openxmlformats.org/officeDocument/2006/relationships/tags" Target="../tags/tag312.xml"/><Relationship Id="rId29" Type="http://schemas.openxmlformats.org/officeDocument/2006/relationships/tags" Target="../tags/tag313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tags" Target="../tags/tag373.xml"/><Relationship Id="rId22" Type="http://schemas.openxmlformats.org/officeDocument/2006/relationships/tags" Target="../tags/tag374.xml"/><Relationship Id="rId23" Type="http://schemas.openxmlformats.org/officeDocument/2006/relationships/tags" Target="../tags/tag375.xml"/><Relationship Id="rId24" Type="http://schemas.openxmlformats.org/officeDocument/2006/relationships/tags" Target="../tags/tag376.xml"/><Relationship Id="rId25" Type="http://schemas.openxmlformats.org/officeDocument/2006/relationships/tags" Target="../tags/tag377.xml"/><Relationship Id="rId26" Type="http://schemas.openxmlformats.org/officeDocument/2006/relationships/tags" Target="../tags/tag378.xml"/><Relationship Id="rId27" Type="http://schemas.openxmlformats.org/officeDocument/2006/relationships/tags" Target="../tags/tag379.xml"/><Relationship Id="rId28" Type="http://schemas.openxmlformats.org/officeDocument/2006/relationships/tags" Target="../tags/tag380.xml"/><Relationship Id="rId29" Type="http://schemas.openxmlformats.org/officeDocument/2006/relationships/tags" Target="../tags/tag38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电影电视娱乐行业的成就与展望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电影电视娱乐行业的成就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电影电视娱乐行业的现状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电影电视娱乐行业的挑战与机遇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电影电视娱乐行业的未来展望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75714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电影电视娱乐行业的社会责任与担当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电影电视娱乐行业的成就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电影电视娱乐行业的发展历程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早期电影和电视的诞生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电影和电视的发展与普及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电影和电视娱乐行业的崛起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互联网时代对电影电视娱乐行业的影响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经典作品回顾</a:t>
            </a:r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电影《霸王别姬》：中国电影史上的经典之作，讲述了两位京剧演员之间的爱情与命运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电视剧《还珠格格》：中国电视剧的代表作之一，讲述了清朝乾隆年间，两位格格与一位侍卫之间的爱情故事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电影《英雄》：中国电影史上的另一部经典之作，讲述了一个关于英雄的故事，展现了中华文化的精神内涵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电视剧《武林外传》：中国电视剧的另一部代表作，以轻松幽默的方式讲述了武林中的故事，深受观众喜爱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行业创新与突破</a:t>
            </a:r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技术创新：数字化、高清化、3D化等技术的运用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内容创新：多样化、个性化、定制化的内容创作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商业模式创新：多元化、跨界合作、线上线下融合等模式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产业升级与拓展：产业链的延伸与拓展，跨界合作与融合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国内外影响力比较</a:t>
            </a:r>
            <a:endParaRPr altLang="en-US" lang="zh-CN"/>
          </a:p>
        </p:txBody>
      </p:sp>
      <p:sp>
        <p:nvSpPr>
          <p:cNvPr id="10493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国内影响力：电影电视娱乐行业在国内具有广泛的影响力，成为人们日常生活的重要组成部分。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国外影响力：中国电影电视娱乐行业在国际上也逐渐获得认可，向世界展示中国文化的魅力。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比较：国内外影响力比较显示，中国电影电视娱乐行业在国内外都发挥着重要的作用，对文化交流和传播做出了贡献。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展望：随着行业的不断发展和创新，中国电影电视娱乐行业的国内外影响力将进一步提升，为世界文化交流和传播做出更大的贡献。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电影电视娱乐行业的现状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行业规模与产值</a:t>
            </a:r>
            <a:endParaRPr altLang="en-US" lang="zh-CN"/>
          </a:p>
        </p:txBody>
      </p:sp>
      <p:sp>
        <p:nvSpPr>
          <p:cNvPr id="10495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电影票房收入：近年来持续增长，成为全球最大的电影市场之一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电视收视率：逐年上升，观众群体不断扩大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娱乐节目数量：逐年增加，各种类型节目层出不穷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行业产值：逐年增长，成为全球重要的娱乐产业之一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热门题材与类型</a:t>
            </a:r>
            <a:endParaRPr altLang="en-US" lang="zh-CN"/>
          </a:p>
        </p:txBody>
      </p:sp>
      <p:sp>
        <p:nvSpPr>
          <p:cNvPr id="10496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电视剧题材：古装剧、现代剧、家庭剧、历史剧等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电影题材：爱情、喜剧、动作、科幻等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综艺节目类型：真人秀、脱口秀、音乐节目等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网络视频类型：短视频、直播、微电影等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观众群体分析</a:t>
            </a:r>
            <a:endParaRPr altLang="en-US" lang="zh-CN"/>
          </a:p>
        </p:txBody>
      </p:sp>
      <p:sp>
        <p:nvSpPr>
          <p:cNvPr id="10496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观众地域分布：不同地区观众分布情况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观众职业构成：不同职业观众分布情况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观众年龄结构：各年龄段观众分布情况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观众性别比例：男女观众比例情况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772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74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76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78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80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82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84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86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数字化和网络化趋势：电影电视娱乐行业正在向数字化和网络化方向发展，流媒体平台的兴起使得观众可以随时随地观看电影和电视节目。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0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2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多样化内容趋势：随着观众口味的变化，电影电视娱乐行业也在不断推出多样化的内容，包括科幻、悬疑、喜剧等多种类型。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4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6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技术创新趋势：技术创新对电影电视娱乐行业的发展起到了重要的推动作用，例如虚拟现实、增强现实等技术的应用，为观众带来了更加沉浸式的观影体验。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8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0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国际化趋势：随着全球化的加速，电影电视娱乐行业也在不断走向国际化，跨国合作和发行越来越普遍。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02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电影电视娱乐行业的挑战与机遇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市场竞争压力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电影电视娱乐行业市场竞争激烈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观众口味多样化，需求不断变化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互联网技术的发展对传统电影电视娱乐行业带来冲击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电影电视娱乐行业需要不断创新以适应市场需求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内容创新与品质提升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内容创新：通过多样化的题材和表现形式，提高观众的观影体验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品质提升：提高制作水平和特效效果，让观众更加沉浸在电影电视的世界中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挑战与机遇：面对市场竞争和技术变革的挑战，电影电视娱乐行业需要抓住机遇，不断创新和提高品质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未来展望：通过持续创新和品质提升，电影电视娱乐行业将迎来更加繁荣和发展的未来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内容占位符 1"/>
          <p:cNvSpPr>
            <a:spLocks noGrp="1"/>
          </p:cNvSpPr>
          <p:nvPr>
            <p:ph idx="6"/>
          </p:nvPr>
        </p:nvSpPr>
        <p:spPr/>
        <p:txBody>
          <a:bodyPr/>
          <a:p>
            <a:r>
              <a:rPr altLang="en-US" lang="zh-CN"/>
              <a:t>机遇：技术进步为电影电视娱乐行业带来了更多的创作空间和可能性，如虚拟现实、增强现实等技术，使得观众可以更加沉浸在影视作品中，提高观影体验。</a:t>
            </a:r>
            <a:endParaRPr altLang="en-US" lang="zh-CN"/>
          </a:p>
          <a:p>
            <a:r>
              <a:rPr altLang="en-US" lang="zh-CN"/>
              <a:t>挑战：技术发展也带来了新的挑战，如如何保护知识产权、如何应对盗版和侵权等问题。同时，技术进步也要求电影电视娱乐行业不断更新设备和技能，提高制作水平和效率。  总之，技术发展为电影电视娱乐行业带来了机遇和挑战，需要行业内的从业者不断学习和创新，以适应新的市场需求和技术变革。</a:t>
            </a:r>
            <a:endParaRPr altLang="en-US" lang="zh-CN"/>
          </a:p>
          <a:p>
            <a:pPr lvl="1"/>
            <a:r>
              <a:rPr altLang="en-US" lang="zh-CN"/>
              <a:t>总之，技术发展为电影电视娱乐行业带来了机遇和挑战，需要行业内的从业者不断学习和创新，以适应新的市场需求和技术变革。</a:t>
            </a:r>
            <a:endParaRPr altLang="en-US" lang="zh-CN"/>
          </a:p>
        </p:txBody>
      </p:sp>
      <p:sp>
        <p:nvSpPr>
          <p:cNvPr id="10500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技术发展带来的机遇与挑战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跨界合作与产业链延伸</a:t>
            </a:r>
            <a:endParaRPr altLang="en-US" lang="zh-CN"/>
          </a:p>
        </p:txBody>
      </p:sp>
      <p:sp>
        <p:nvSpPr>
          <p:cNvPr id="10501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跨界合作：电影、电视、游戏、音乐等行业的融合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产业链延伸：从制作到发行、营销、衍生品等全产业链的发展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挑战与机遇：面对新技术、新市场、新观众的挑战和机遇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未来展望：跨界合作与产业链延伸的未来发展趋势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2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电影电视娱乐行业的未来展望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3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数字化和网络化趋势：随着科技的发展，电影电视娱乐行业将更加数字化和网络化，观众将能够通过互联网观看更多的电影和电视节目。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个性化和定制化趋势：观众的需求越来越多样化，电影电视娱乐行业将更加注重个性化和定制化，以满足不同观众的需求。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跨界合作趋势：电影电视娱乐行业将与其他行业进行更多的跨界合作，如与游戏、动漫、文学等行业的合作，以创造出更加丰富多样的内容。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环保和可持续发展趋势：随着环保意识的提高，电影电视娱乐行业将更加注重环保和可持续发展，采用更加环保的制作方式和材料。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504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5G、云计算等技术的发展将提高影视制作效率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虚拟现实、增强现实等技术的普及将改变观影体验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人工智能将在剧本创作、演员表演等方面发挥重要作用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未来电影电视娱乐行业将更加注重技术创新和人才培养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多元化内容创作与传播</a:t>
            </a:r>
            <a:endParaRPr altLang="en-US" lang="zh-CN"/>
          </a:p>
        </p:txBody>
      </p:sp>
      <p:sp>
        <p:nvSpPr>
          <p:cNvPr id="10504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内容创新：鼓励原创，推动多样化内容创作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观众需求：关注观众需求，提供个性化、多样化的娱乐内容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技术支持：提升技术水平，为多元化内容创作提供支持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传播渠道拓展：利用新媒体平台，扩大传播范围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跨界合作与产业链整合</a:t>
            </a:r>
            <a:endParaRPr altLang="en-US" lang="zh-CN"/>
          </a:p>
        </p:txBody>
      </p:sp>
      <p:sp>
        <p:nvSpPr>
          <p:cNvPr id="1050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跨界合作：电影电视娱乐行业与其他领域的合作与创新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数字化转型：数字化技术对电影电视娱乐行业的影响与变革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国际化发展：国际化战略与海外市场的拓展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产业链整合：整合产业链资源，提高产业效益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7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电影电视娱乐行业的社会责任与担当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传播正能量与价值观引导</a:t>
            </a:r>
            <a:endParaRPr altLang="en-US" lang="zh-CN"/>
          </a:p>
        </p:txBody>
      </p:sp>
      <p:sp>
        <p:nvSpPr>
          <p:cNvPr id="1050786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788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790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792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传播正能量：电影电视娱乐行业通过创作和播出积极向上的作品，传递正能量和正面价值观，引导观众形成正确的思想观念和行为习惯。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94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796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798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00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价值观引导：电影电视娱乐行业在创作过程中注重传递正确的价值观，引导观众形成正确的道德观念和价值取向，促进社会和谐稳定。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02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804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80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08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社会责任担当：电影电视娱乐行业作为社会文化的重要组成部分，应该承担起社会责任，通过自身的创作和播出，推动社会进步和发展。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10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812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814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816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文化传承与创新：电影电视娱乐行业在传承优秀传统文化的同时，不断创新和发展，为观众提供更加丰富多彩的文化体验，促进文化多样性和繁荣发展。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推动文化产业发展与繁荣</a:t>
            </a:r>
            <a:endParaRPr altLang="en-US" lang="zh-CN"/>
          </a:p>
        </p:txBody>
      </p:sp>
      <p:sp>
        <p:nvSpPr>
          <p:cNvPr id="10508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电影电视娱乐行业在文化产业中的地位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电影电视娱乐行业在推动文化产业中的未来展望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电影电视娱乐行业在推动文化产业中的责任与担当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电影电视娱乐行业对文化产业的贡献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培养优秀人才与传承文化基因</a:t>
            </a:r>
            <a:endParaRPr altLang="en-US" lang="zh-CN"/>
          </a:p>
        </p:txBody>
      </p:sp>
      <p:sp>
        <p:nvSpPr>
          <p:cNvPr id="10509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社会责任与担当：电影电视娱乐行业在追求经济效益的同时，也积极履行社会责任，关注社会热点问题，传播正能量和价值观，为社会发展做出了积极贡献。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培养优秀人才：电影电视娱乐行业在培养演员、导演、编剧等人才方面发挥了重要作用，为行业发展提供了源源不断的人才支持。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传承文化基因：电影电视娱乐行业通过拍摄具有文化内涵和历史价值的影视作品，传承和弘扬了中华优秀传统文化，增强了民族自豪感和文化自信心。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行业自律与规范：电影电视娱乐行业在发展过程中，不断加强行业自律和规范管理，打击盗版、侵权等不良行为，维护市场秩序和公平竞争，为行业的可持续发展提供了有力保障。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积极参与公益事业与社会责任担当</a:t>
            </a:r>
            <a:endParaRPr altLang="en-US" lang="zh-CN"/>
          </a:p>
        </p:txBody>
      </p:sp>
      <p:sp>
        <p:nvSpPr>
          <p:cNvPr id="10510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电影电视娱乐行业在公益事业中的角色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行业内的公益活动与慈善捐赠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社会责任担当在电影电视娱乐行业中的体现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行业未来在社会责任方面的展望与计划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12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2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2023-12-17T19:57:58Z</dcterms:created>
  <dcterms:modified xsi:type="dcterms:W3CDTF">2023-12-17T19:57:58Z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e3c626199cb34790bddf03ae1a94c843_21</vt:lpwstr>
  </property>
</Properties>
</file>