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368" r:id="rId1"/>
    <p:sldMasterId id="2147500405" r:id="rId2"/>
  </p:sldMasterIdLst>
  <p:notesMasterIdLst>
    <p:notesMasterId r:id="rId3"/>
  </p:notesMasterIdLst>
  <p:sldIdLst>
    <p:sldId id="7501" r:id="rId4"/>
    <p:sldId id="7506" r:id="rId5"/>
    <p:sldId id="7510" r:id="rId6"/>
    <p:sldId id="7513" r:id="rId7"/>
    <p:sldId id="7516" r:id="rId8"/>
    <p:sldId id="7519" r:id="rId9"/>
    <p:sldId id="7522" r:id="rId10"/>
    <p:sldId id="7525" r:id="rId11"/>
    <p:sldId id="7528" r:id="rId12"/>
    <p:sldId id="7531" r:id="rId13"/>
    <p:sldId id="7534" r:id="rId14"/>
    <p:sldId id="7537" r:id="rId15"/>
    <p:sldId id="7540" r:id="rId16"/>
    <p:sldId id="7543" r:id="rId17"/>
    <p:sldId id="7546" r:id="rId18"/>
    <p:sldId id="7549" r:id="rId19"/>
    <p:sldId id="7552" r:id="rId20"/>
    <p:sldId id="7555" r:id="rId21"/>
    <p:sldId id="7558" r:id="rId22"/>
    <p:sldId id="7561" r:id="rId23"/>
    <p:sldId id="7564" r:id="rId24"/>
    <p:sldId id="7567" r:id="rId25"/>
    <p:sldId id="7570" r:id="rId26"/>
    <p:sldId id="7573" r:id="rId27"/>
    <p:sldId id="7576" r:id="rId28"/>
    <p:sldId id="7579" r:id="rId29"/>
    <p:sldId id="7582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3.jpe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image" Target="../media/image4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image" Target="../media/image1.png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image" Target="../media/image2.png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10"/>
          <p:cNvSpPr/>
          <p:nvPr>
            <p:custDataLst>
              <p:tags r:id="rId1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68" name="椭圆 18"/>
          <p:cNvSpPr/>
          <p:nvPr>
            <p:custDataLst>
              <p:tags r:id="rId2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53" name="图片 23" descr="花瓶里插着绿色的植物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pic>
        <p:nvPicPr>
          <p:cNvPr id="2097155" name="图形 2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670" name="矩形: 圆角 4"/>
          <p:cNvSpPr/>
          <p:nvPr>
            <p:custDataLst>
              <p:tags r:id="rId7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2" name="矩形: 圆角 5"/>
          <p:cNvSpPr/>
          <p:nvPr>
            <p:custDataLst>
              <p:tags r:id="rId8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1247775" y="4543425"/>
            <a:ext cx="1495425" cy="4851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155700" y="3700780"/>
            <a:ext cx="5519420" cy="4146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>
                    <a:lumMod val="5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 descr="7b0a20202020227461726765744d6f64756c65223a202270726f636573734f6e6c696e65466f6e7473220a7d0a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155700" y="1637665"/>
            <a:ext cx="5520055" cy="201676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7" descr="绿色的叶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60741"/>
          <a:stretch>
            <a:fillRect/>
          </a:stretch>
        </p:blipFill>
        <p:spPr>
          <a:xfrm>
            <a:off x="10172700" y="0"/>
            <a:ext cx="20193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1156335" y="648000"/>
            <a:ext cx="5486400" cy="91313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任意多边形 8"/>
          <p:cNvSpPr/>
          <p:nvPr>
            <p:custDataLst>
              <p:tags r:id="rId1"/>
            </p:custDataLst>
          </p:nvPr>
        </p:nvSpPr>
        <p:spPr>
          <a:xfrm>
            <a:off x="7042150" y="2153920"/>
            <a:ext cx="5149850" cy="47040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11" h="6861">
                <a:moveTo>
                  <a:pt x="3593" y="0"/>
                </a:moveTo>
                <a:lnTo>
                  <a:pt x="5137" y="0"/>
                </a:lnTo>
                <a:lnTo>
                  <a:pt x="5138" y="0"/>
                </a:lnTo>
                <a:cubicBezTo>
                  <a:pt x="6051" y="163"/>
                  <a:pt x="6866" y="611"/>
                  <a:pt x="7488" y="1248"/>
                </a:cubicBezTo>
                <a:lnTo>
                  <a:pt x="7511" y="1271"/>
                </a:lnTo>
                <a:lnTo>
                  <a:pt x="7511" y="6861"/>
                </a:lnTo>
                <a:lnTo>
                  <a:pt x="832" y="6861"/>
                </a:lnTo>
                <a:lnTo>
                  <a:pt x="805" y="6824"/>
                </a:lnTo>
                <a:cubicBezTo>
                  <a:pt x="298" y="6111"/>
                  <a:pt x="0" y="5239"/>
                  <a:pt x="0" y="4297"/>
                </a:cubicBezTo>
                <a:cubicBezTo>
                  <a:pt x="0" y="2150"/>
                  <a:pt x="1550" y="365"/>
                  <a:pt x="3592" y="0"/>
                </a:cubicBezTo>
                <a:lnTo>
                  <a:pt x="3593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MiSans" panose="00000500000000000000" pitchFamily="2" charset="-122"/>
            </a:endParaRPr>
          </a:p>
        </p:txBody>
      </p:sp>
      <p:sp>
        <p:nvSpPr>
          <p:cNvPr id="1048706" name="圆角矩形 32"/>
          <p:cNvSpPr/>
          <p:nvPr>
            <p:custDataLst>
              <p:tags r:id="rId2"/>
            </p:custDataLst>
          </p:nvPr>
        </p:nvSpPr>
        <p:spPr>
          <a:xfrm>
            <a:off x="1245870" y="4949825"/>
            <a:ext cx="572770" cy="75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pic>
        <p:nvPicPr>
          <p:cNvPr id="2097159" name="文本框 10" descr="VCG41N12789169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880" r="29823"/>
          <a:stretch>
            <a:fillRect/>
          </a:stretch>
        </p:blipFill>
        <p:spPr>
          <a:xfrm flipH="1">
            <a:off x="6134100" y="945515"/>
            <a:ext cx="6057900" cy="5912485"/>
          </a:xfrm>
          <a:prstGeom prst="rect"/>
          <a:noFill/>
        </p:spPr>
      </p:pic>
      <p:sp>
        <p:nvSpPr>
          <p:cNvPr id="1048708" name="矩形: 圆角 4"/>
          <p:cNvSpPr/>
          <p:nvPr>
            <p:custDataLst>
              <p:tags r:id="rId5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0" name="矩形: 圆角 5"/>
          <p:cNvSpPr/>
          <p:nvPr>
            <p:custDataLst>
              <p:tags r:id="rId6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1118235" y="1363345"/>
            <a:ext cx="4742180" cy="202311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zh-CN" baseline="0" b="0" cap="none" dirty="0" sz="11600" i="0" kern="1200" kumimoji="0" lang="en-US" noProof="1" normalizeH="0" spc="0" strike="noStrike" u="none">
                <a:ln w="15875"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118235" y="3429000"/>
            <a:ext cx="5520055" cy="14179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pitchFamily="2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: 圆角 4"/>
          <p:cNvSpPr/>
          <p:nvPr>
            <p:custDataLst>
              <p:tags r:id="rId1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4" name="矩形: 圆角 5"/>
          <p:cNvSpPr/>
          <p:nvPr>
            <p:custDataLst>
              <p:tags r:id="rId2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6" name="椭圆 10"/>
          <p:cNvSpPr/>
          <p:nvPr>
            <p:custDataLst>
              <p:tags r:id="rId3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8" name="椭圆 13"/>
          <p:cNvSpPr/>
          <p:nvPr>
            <p:custDataLst>
              <p:tags r:id="rId4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61" name="图片 23" descr="花瓶里插着绿色的植物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sp>
        <p:nvSpPr>
          <p:cNvPr id="104879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1256665" y="4291965"/>
            <a:ext cx="1495425" cy="46799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92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1160145" y="1906905"/>
            <a:ext cx="5520055" cy="191389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图形 2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369" r:id="rId1"/>
    <p:sldLayoutId id="2147500370" r:id="rId2"/>
    <p:sldLayoutId id="2147500371" r:id="rId3"/>
    <p:sldLayoutId id="2147500372" r:id="rId4"/>
    <p:sldLayoutId id="2147500373" r:id="rId5"/>
    <p:sldLayoutId id="2147500374" r:id="rId6"/>
    <p:sldLayoutId id="2147500375" r:id="rId7"/>
    <p:sldLayoutId id="2147500376" r:id="rId8"/>
    <p:sldLayoutId id="2147500377" r:id="rId9"/>
    <p:sldLayoutId id="2147500378" r:id="rId10"/>
    <p:sldLayoutId id="214750037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93130"/>
            <a:ext cx="10969200" cy="458383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090568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18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500406" r:id="rId1"/>
    <p:sldLayoutId id="2147500407" r:id="rId2"/>
    <p:sldLayoutId id="2147500408" r:id="rId3"/>
    <p:sldLayoutId id="2147500409" r:id="rId4"/>
    <p:sldLayoutId id="2147500410" r:id="rId5"/>
    <p:sldLayoutId id="2147500411" r:id="rId6"/>
    <p:sldLayoutId id="2147500412" r:id="rId7"/>
    <p:sldLayoutId id="2147500413" r:id="rId8"/>
    <p:sldLayoutId id="2147500414" r:id="rId9"/>
    <p:sldLayoutId id="2147500415" r:id="rId10"/>
    <p:sldLayoutId id="214750041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pitchFamily="2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1.xml"/><Relationship Id="rId2" Type="http://schemas.openxmlformats.org/officeDocument/2006/relationships/tags" Target="../tags/tag82.xml"/><Relationship Id="rId3" Type="http://schemas.openxmlformats.org/officeDocument/2006/relationships/tags" Target="../tags/tag83.xml"/><Relationship Id="rId4" Type="http://schemas.openxmlformats.org/officeDocument/2006/relationships/tags" Target="../tags/tag84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tags" Target="../tags/tag10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tags" Target="../tags/tag222.xml"/><Relationship Id="rId18" Type="http://schemas.openxmlformats.org/officeDocument/2006/relationships/tags" Target="../tags/tag223.xml"/><Relationship Id="rId19" Type="http://schemas.openxmlformats.org/officeDocument/2006/relationships/tags" Target="../tags/tag224.xml"/><Relationship Id="rId20" Type="http://schemas.openxmlformats.org/officeDocument/2006/relationships/tags" Target="../tags/tag225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tags" Target="../tags/tag269.xml"/><Relationship Id="rId18" Type="http://schemas.openxmlformats.org/officeDocument/2006/relationships/tags" Target="../tags/tag270.xml"/><Relationship Id="rId19" Type="http://schemas.openxmlformats.org/officeDocument/2006/relationships/tags" Target="../tags/tag271.xml"/><Relationship Id="rId20" Type="http://schemas.openxmlformats.org/officeDocument/2006/relationships/tags" Target="../tags/tag272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tags" Target="../tags/tag331.xml"/><Relationship Id="rId17" Type="http://schemas.openxmlformats.org/officeDocument/2006/relationships/tags" Target="../tags/tag332.xml"/><Relationship Id="rId18" Type="http://schemas.openxmlformats.org/officeDocument/2006/relationships/tags" Target="../tags/tag333.xml"/><Relationship Id="rId19" Type="http://schemas.openxmlformats.org/officeDocument/2006/relationships/tags" Target="../tags/tag334.xml"/><Relationship Id="rId20" Type="http://schemas.openxmlformats.org/officeDocument/2006/relationships/tags" Target="../tags/tag335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90909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小学生创造力的培养与激发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2" name="序号"/>
          <p:cNvSpPr txBox="1"/>
          <p:nvPr>
            <p:custDataLst>
              <p:tags r:id="rId2"/>
            </p:custDataLst>
          </p:nvPr>
        </p:nvSpPr>
        <p:spPr>
          <a:xfrm>
            <a:off x="1352550" y="2124075"/>
            <a:ext cx="166941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01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4" name="标题"/>
          <p:cNvSpPr txBox="1"/>
          <p:nvPr>
            <p:custDataLst>
              <p:tags r:id="rId3"/>
            </p:custDataLst>
          </p:nvPr>
        </p:nvSpPr>
        <p:spPr>
          <a:xfrm>
            <a:off x="1352550" y="2868930"/>
            <a:ext cx="187706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培养小学生创造力的意义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6" name="序号"/>
          <p:cNvSpPr txBox="1"/>
          <p:nvPr>
            <p:custDataLst>
              <p:tags r:id="rId4"/>
            </p:custDataLst>
          </p:nvPr>
        </p:nvSpPr>
        <p:spPr>
          <a:xfrm>
            <a:off x="4210685" y="2124075"/>
            <a:ext cx="164592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02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8" name="标题"/>
          <p:cNvSpPr txBox="1"/>
          <p:nvPr>
            <p:custDataLst>
              <p:tags r:id="rId5"/>
            </p:custDataLst>
          </p:nvPr>
        </p:nvSpPr>
        <p:spPr>
          <a:xfrm>
            <a:off x="4210685" y="2868930"/>
            <a:ext cx="187960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影响小学生创造力的因素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0" name="序号"/>
          <p:cNvSpPr txBox="1"/>
          <p:nvPr>
            <p:custDataLst>
              <p:tags r:id="rId6"/>
            </p:custDataLst>
          </p:nvPr>
        </p:nvSpPr>
        <p:spPr>
          <a:xfrm>
            <a:off x="7171055" y="2124075"/>
            <a:ext cx="166878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03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2" name="标题"/>
          <p:cNvSpPr txBox="1"/>
          <p:nvPr>
            <p:custDataLst>
              <p:tags r:id="rId7"/>
            </p:custDataLst>
          </p:nvPr>
        </p:nvSpPr>
        <p:spPr>
          <a:xfrm>
            <a:off x="7171055" y="2868930"/>
            <a:ext cx="1877695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激发小学生创造力的方法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8"/>
            </p:custDataLst>
          </p:nvPr>
        </p:nvSpPr>
        <p:spPr>
          <a:xfrm>
            <a:off x="2976245" y="4214495"/>
            <a:ext cx="166941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04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6" name="标题"/>
          <p:cNvSpPr txBox="1"/>
          <p:nvPr>
            <p:custDataLst>
              <p:tags r:id="rId9"/>
            </p:custDataLst>
          </p:nvPr>
        </p:nvSpPr>
        <p:spPr>
          <a:xfrm>
            <a:off x="2976245" y="4959350"/>
            <a:ext cx="187706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培养小学生创造力的实践案例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8" name="序号"/>
          <p:cNvSpPr txBox="1"/>
          <p:nvPr>
            <p:custDataLst>
              <p:tags r:id="rId10"/>
            </p:custDataLst>
          </p:nvPr>
        </p:nvSpPr>
        <p:spPr>
          <a:xfrm>
            <a:off x="5586730" y="4214495"/>
            <a:ext cx="162877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05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11"/>
            </p:custDataLst>
          </p:nvPr>
        </p:nvSpPr>
        <p:spPr>
          <a:xfrm>
            <a:off x="5586730" y="4959350"/>
            <a:ext cx="184023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培养小学生创造力面临的挑战与对策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01</a:t>
            </a:r>
            <a:endParaRPr altLang="en-US" lang="zh-CN"/>
          </a:p>
        </p:txBody>
      </p:sp>
      <p:sp>
        <p:nvSpPr>
          <p:cNvPr id="10488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培养小学生创造力的意义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创造力对个人发展的重要性</a:t>
            </a:r>
            <a:endParaRPr altLang="en-US" lang="zh-CN"/>
          </a:p>
        </p:txBody>
      </p:sp>
      <p:sp>
        <p:nvSpPr>
          <p:cNvPr id="104892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创造力是个人成长的核心能力，能够促进个人全面发展。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创造力是创新的基础，能够推动个人在各个领域取得突破。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创造力有助于培养个人的自信心和解决问题的能力。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创造力能够激发个人的潜能，帮助个人实现自我价值。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创造力对社会的贡献</a:t>
            </a:r>
            <a:endParaRPr altLang="en-US" lang="zh-CN"/>
          </a:p>
        </p:txBody>
      </p:sp>
      <p:sp>
        <p:nvSpPr>
          <p:cNvPr id="104896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推动科技进步：创造力是推动科技发展的重要力量，能够促进社会进步。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激发创新思维：创造力能够激发人们的创新思维，为解决问题提供新的思路和方法。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促进经济发展：创造力是推动经济发展的重要因素，能够创造更多的就业机会和经济效益。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提高国家竞争力：创造力是国家竞争力的核心要素，能够提升国家的国际地位和影响力。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培养创造力的小学阶段关键性</a:t>
            </a:r>
            <a:endParaRPr altLang="en-US" lang="zh-CN"/>
          </a:p>
        </p:txBody>
      </p:sp>
      <p:sp>
        <p:nvSpPr>
          <p:cNvPr id="10490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培养小学生创造力有助于提高学生的综合素质，增强其适应未来社会发展的能力，为个人成长奠定坚实基础。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小学阶段是培养创造力的关键时期，此时学生的好奇心和探究欲望强烈，有利于激发创造潜力。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小学教育应当注重创造力的培养，通过多样化的教学方式和丰富的课程内容，引导学生发挥想象力和创造力。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小学阶段创造力的培养对于国家创新发展具有重要意义，能够为国家的科技、文化、经济等领域提供源源不断的创新人才。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02</a:t>
            </a:r>
            <a:endParaRPr altLang="en-US" lang="zh-CN"/>
          </a:p>
        </p:txBody>
      </p:sp>
      <p:sp>
        <p:nvSpPr>
          <p:cNvPr id="104907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影响小学生创造力的因素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家庭环境的影响</a:t>
            </a:r>
            <a:endParaRPr altLang="en-US" lang="zh-CN"/>
          </a:p>
        </p:txBody>
      </p:sp>
      <p:sp>
        <p:nvSpPr>
          <p:cNvPr id="10491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2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家庭氛围：家庭氛围是否宽松、民主，对孩子的创造力发展至关重要。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3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父母的教育方式：父母的教育方式直接影响孩子的创造力。鼓励孩子尝试新事物、支持孩子的好奇心，有利于激发创造力。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4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家庭资源：家庭提供的物质资源和精神资源也会影响孩子的创造力。例如，提供丰富的图书、艺术材料和科技玩具，可以激发孩子的创造力。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4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家庭期望：家庭对孩子的期望和目标也会影响孩子的创造力。如果家庭期望孩子具备创新思维和创造力，孩子可能会更加努力地发展创造力。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学校教育的影响</a:t>
            </a:r>
            <a:endParaRPr altLang="en-US" lang="zh-CN"/>
          </a:p>
        </p:txBody>
      </p:sp>
      <p:sp>
        <p:nvSpPr>
          <p:cNvPr id="104918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教师的教学方法：教师采用启发式、探究式的教学方法，有助于激发学生的创造力。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学校的氛围：学校营造宽松、自由、鼓励创新的氛围，有利于学生发挥创造力。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课程设置：学校设置多样化的课程，提供多种学习机会，有助于培养学生的创造力。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教育评价方式：学校采用多元评价方式，注重学生的创造力和实践能力，能够激发学生的创造力。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社会环境的影响</a:t>
            </a:r>
            <a:endParaRPr altLang="en-US" lang="zh-CN"/>
          </a:p>
        </p:txBody>
      </p:sp>
      <p:sp>
        <p:nvSpPr>
          <p:cNvPr id="104922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家庭环境：父母的教养方式、家庭氛围等对小学生的创造力产生直接影响。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学校环境：教师的教育方法、学校文化以及同伴关系等对小学生的创造力发展具有重要影响。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社会文化：社会文化背景、价值观念和传统习惯等也会影响小学生的创造力。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技术与媒体：现代科技与媒体的发展对小学生的创造力产生积极或消极的影响，需要合理利用。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个人因素的影响</a:t>
            </a:r>
            <a:endParaRPr altLang="en-US" lang="zh-CN"/>
          </a:p>
        </p:txBody>
      </p:sp>
      <p:sp>
        <p:nvSpPr>
          <p:cNvPr id="104928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8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智力水平：小学生的智力发展水平对其创造力有直接影响。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兴趣爱好：小学生的兴趣爱好可以激发其创造欲望，促进创造力发展。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学习态度：小学生的学习态度积极与否，对其创造力的培养与激发具有重要影响。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自信心：小学生的自信心对其创造力的表现具有关键作用，自信心的强弱直接影响其创造力的发展。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03</a:t>
            </a:r>
            <a:endParaRPr altLang="en-US" lang="zh-CN"/>
          </a:p>
        </p:txBody>
      </p:sp>
      <p:sp>
        <p:nvSpPr>
          <p:cNvPr id="104934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激发小学生创造力的方法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创造良好的家庭氛围</a:t>
            </a:r>
            <a:endParaRPr altLang="en-US" lang="zh-CN"/>
          </a:p>
        </p:txBody>
      </p:sp>
      <p:sp>
        <p:nvSpPr>
          <p:cNvPr id="10493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为孩子营造一个自由、开放的家庭环境，鼓励他们尝试新事物和探索未知领域。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与孩子进行互动，鼓励他们提问、表达自己的想法和观点，培养他们的独立思考能力。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鼓励孩子参加创造性活动，如绘画、音乐、舞蹈等，培养他们的创造力和想象力。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培养孩子的自信心和自尊心，让他们感受到自己的价值和重要性，从而激发他们的创造力。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创新教学方式</a:t>
            </a:r>
            <a:endParaRPr altLang="en-US" lang="zh-CN"/>
          </a:p>
        </p:txBody>
      </p:sp>
      <p:sp>
        <p:nvSpPr>
          <p:cNvPr id="10494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引入创客教育理念，鼓励学生动手实践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采用项目式学习，引导学生主动探究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利用游戏化教学，提高学生学习兴趣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结合科技手段，如VR、AR等技术辅助教学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提供丰富的社会实践机会</a:t>
            </a:r>
            <a:endParaRPr altLang="en-US" lang="zh-CN"/>
          </a:p>
        </p:txBody>
      </p:sp>
      <p:sp>
        <p:nvSpPr>
          <p:cNvPr id="104951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1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组织学生参与社区活动，增强社会责任感和团队协作能力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开展科学实验、艺术创作等课外拓展活动，培养创新思维和实践能力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组织学生参观企业、博物馆等，拓宽视野，了解社会运作和历史文化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鼓励学生在课堂上进行角色扮演、模拟游戏等互动活动，提高沟通能力和想象力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培养孩子的自信心和好奇心</a:t>
            </a:r>
            <a:endParaRPr altLang="en-US" lang="zh-CN"/>
          </a:p>
        </p:txBody>
      </p:sp>
      <p:sp>
        <p:nvSpPr>
          <p:cNvPr id="10495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鼓励孩子尝试新事物，不怕失败，勇于挑战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培养孩子的独立思考能力，鼓励他们有自己的见解和想法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及时肯定和表扬孩子的创意和想象力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给予孩子足够的自由，让他们自由探索、发现和创造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04</a:t>
            </a:r>
            <a:endParaRPr altLang="en-US" lang="zh-CN"/>
          </a:p>
        </p:txBody>
      </p:sp>
      <p:sp>
        <p:nvSpPr>
          <p:cNvPr id="104964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培养小学生创造力的实践案例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家庭教育的实践案例</a:t>
            </a:r>
            <a:endParaRPr altLang="en-US" lang="zh-CN"/>
          </a:p>
        </p:txBody>
      </p:sp>
      <p:sp>
        <p:nvSpPr>
          <p:cNvPr id="104969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培养孩子的自信心：家长应该给予孩子足够的支持和鼓励，让他们有信心去尝试新的事物和解决问题，从而激发创造力。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培养孩子的合作精神：家长可以鼓励孩子参加团队活动和合作项目，让他们在合作中学会协作和分享，提高创造力。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鼓励孩子多尝试：家长可以鼓励孩子尝试不同的活动和事物，让他们在探索中培养创造力和想象力。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培养孩子的观察力：家长可以引导孩子观察周围的事物和环境，鼓励他们提出自己的见解和想法，激发创造力。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学校教育的实践案例</a:t>
            </a:r>
            <a:endParaRPr altLang="en-US" lang="zh-CN"/>
          </a:p>
        </p:txBody>
      </p:sp>
      <p:sp>
        <p:nvSpPr>
          <p:cNvPr id="10497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开设创新课程：为学生提供多样化的学习体验，培养创新思维。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鼓励自主探究：引导学生主动发现问题、解决问题，培养创新能力。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开展创意活动：举办创意设计、科技制作等活动，激发学生的创造力。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建立创新团队：鼓励学生组建创新团队，共同开展创新项目，提升团队协作能力。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社会实践活动的实践案例</a:t>
            </a:r>
            <a:endParaRPr altLang="en-US" lang="zh-CN"/>
          </a:p>
        </p:txBody>
      </p:sp>
      <p:sp>
        <p:nvSpPr>
          <p:cNvPr id="10498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组织小学生参加科技竞赛，培养创新意识和实践能力。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组织小学生参观创新型企业，了解创新的过程和价值，激发创新精神。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开展创意手工制作活动，让小学生动手制作自己的创意作品，培养创造力和动手能力。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开展创意绘画比赛，鼓励小学生发挥想象力，创作出独特的作品。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个人成长的实践案例</a:t>
            </a:r>
            <a:endParaRPr altLang="en-US" lang="zh-CN"/>
          </a:p>
        </p:txBody>
      </p:sp>
      <p:sp>
        <p:nvSpPr>
          <p:cNvPr id="104988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案例简介：通过组织小学生参加发明创造比赛，激发他们的创新意识和实践能力。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案例名称：小小发明家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案例效果：培养了小学生的创造力，提高了他们的自信心和团队协作能力。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案例推广：将小小发明家的成功经验推广到更多的小学，让更多的孩子受益。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05</a:t>
            </a:r>
            <a:endParaRPr altLang="en-US" lang="zh-CN"/>
          </a:p>
        </p:txBody>
      </p:sp>
      <p:sp>
        <p:nvSpPr>
          <p:cNvPr id="104993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培养小学生创造力面临的挑战与对策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家庭教育观念的转变</a:t>
            </a:r>
            <a:endParaRPr altLang="en-US" lang="zh-CN"/>
          </a:p>
        </p:txBody>
      </p:sp>
      <p:sp>
        <p:nvSpPr>
          <p:cNvPr id="104998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重视培养孩子的创新意识和实践能力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鼓励孩子多尝试、不怕失败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培养孩子的自主性和独立思考能力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家庭教育要与学校教育相配合，共同促进孩子创造力的发展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学校教育体制的改革</a:t>
            </a:r>
            <a:endParaRPr altLang="en-US" lang="zh-CN"/>
          </a:p>
        </p:txBody>
      </p:sp>
      <p:sp>
        <p:nvSpPr>
          <p:cNvPr id="105004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建立多元化的评价体系，重视学生的创造性和个性发展。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加强教师培训，提高教师的创新意识和教学能力。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改革传统教育模式，注重学生创新能力和实践能力的培养。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增加课外活动和社会实践，鼓励学生参与创新项目和竞赛。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社会环境的支持和认可</a:t>
            </a:r>
            <a:endParaRPr altLang="en-US" lang="zh-CN"/>
          </a:p>
        </p:txBody>
      </p:sp>
      <p:sp>
        <p:nvSpPr>
          <p:cNvPr id="105010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学校环境：教师需要创造开放、包容的学习氛围，鼓励学生发挥创造力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家庭环境：家长的支持和鼓励对小学生创造力培养至关重要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社会环境：政府和社会组织应加大对小学生创造力培养的宣传和支持力度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评价标准：建立多元化的评价标准，鼓励小学生的创新思维和创造力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培养创造力的长期性和复杂性</a:t>
            </a:r>
            <a:endParaRPr altLang="en-US" lang="zh-CN"/>
          </a:p>
        </p:txBody>
      </p:sp>
      <p:sp>
        <p:nvSpPr>
          <p:cNvPr id="10501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创造力培养需要长期投入，需要耐心和持续的努力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创造力培养需要科学的方法和策略，需要专业的指导和培训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创造力培养需要跨学科的知识和技能，需要多元化的视角和思维方式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创造力激发需要多方面的支持和鼓励，包括家庭、学校和社会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226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CONTENT_GROUP_TYPE" val="contentchip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6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0"/>
  <p:tag name="KSO_WM_SPECIAL_SOURCE" val="bdnull"/>
  <p:tag name="KSO_WM_TEMPLATE_THUMBS_INDEX" val="1、11"/>
</p:tagLst>
</file>

<file path=ppt/tags/tag8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0_1*b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单击此处 添加文档标题"/>
</p:tagLst>
</file>

<file path=ppt/tags/tag84.xml><?xml version="1.0" encoding="utf-8"?>
<p:tagLst xmlns:p="http://schemas.openxmlformats.org/presentationml/2006/main">
  <p:tag name="KSO_WM_SLIDE_ID" val="custom2023027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48.4&quot;,&quot;top&quot;:&quot;87.45&quot;,&quot;width&quot;:&quot;505.15&quot;,&quot;height&quot;:&quot;339.1&quot;}"/>
</p:tagLst>
</file>

<file path=ppt/tags/tag8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5*a*1"/>
  <p:tag name="KSO_WM_TEMPLATE_CATEGORY" val="custom"/>
  <p:tag name="KSO_WM_TEMPLATE_INDEX" val="20230270"/>
  <p:tag name="KSO_WM_UNIT_LAYERLEVEL" val="1"/>
  <p:tag name="KSO_WM_TAG_VERSION" val="1.0"/>
  <p:tag name="KSO_WM_DIAGRAM_GROUP_CODE" val="l1-1"/>
  <p:tag name="KSO_WM_BEAUTIFY_FLAG" val="#wm#"/>
  <p:tag name="KSO_WM_UNIT_PRESET_TEXT" val="目录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70_5*l_h_i*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70_5*l_h_i*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70_5*l_h_i*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70_5*l_h_i*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70_5*l_h_i*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27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7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99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6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9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8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3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38.xml><?xml version="1.0" encoding="utf-8"?>
<p:tagLst xmlns:p="http://schemas.openxmlformats.org/presentationml/2006/main">
  <p:tag name="KSO_WM_SLIDE_ID" val="custom20230270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7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8.4&quot;,&quot;top&quot;:&quot;87.45&quot;,&quot;width&quot;:&quot;505.15&quot;,&quot;height&quot;:&quot;339.1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6">
      <a:dk1>
        <a:srgbClr val="000000"/>
      </a:dk1>
      <a:lt1>
        <a:srgbClr val="FFFFFF"/>
      </a:lt1>
      <a:dk2>
        <a:srgbClr val="49412A"/>
      </a:dk2>
      <a:lt2>
        <a:srgbClr val="F9F8F5"/>
      </a:lt2>
      <a:accent1>
        <a:srgbClr val="458731"/>
      </a:accent1>
      <a:accent2>
        <a:srgbClr val="629532"/>
      </a:accent2>
      <a:accent3>
        <a:srgbClr val="7FA333"/>
      </a:accent3>
      <a:accent4>
        <a:srgbClr val="9BB135"/>
      </a:accent4>
      <a:accent5>
        <a:srgbClr val="B8BF36"/>
      </a:accent5>
      <a:accent6>
        <a:srgbClr val="D5CD37"/>
      </a:accent6>
      <a:hlink>
        <a:srgbClr val="0563C1"/>
      </a:hlink>
      <a:folHlink>
        <a:srgbClr val="954D72"/>
      </a:folHlink>
    </a:clrScheme>
    <a:fontScheme name="自定义 10">
      <a:majorFont>
        <a:latin typeface="汉仪书宋二简"/>
        <a:ea typeface="汉仪书宋二简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2024-01-05T09:15:45Z</dcterms:created>
  <dcterms:modified xsi:type="dcterms:W3CDTF">2024-01-05T09:15:45Z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18d7c7e692844979895f5785f82b3b12_21</vt:lpwstr>
  </property>
</Properties>
</file>