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16" r:id="rId1"/>
    <p:sldMasterId id="2147488153" r:id="rId2"/>
  </p:sldMasterIdLst>
  <p:notesMasterIdLst>
    <p:notesMasterId r:id="rId3"/>
  </p:notesMasterIdLst>
  <p:sldIdLst>
    <p:sldId id="2212" r:id="rId4"/>
    <p:sldId id="2216" r:id="rId5"/>
    <p:sldId id="2219" r:id="rId6"/>
    <p:sldId id="2222" r:id="rId7"/>
    <p:sldId id="2225" r:id="rId8"/>
    <p:sldId id="2228" r:id="rId9"/>
    <p:sldId id="2231" r:id="rId10"/>
    <p:sldId id="2234" r:id="rId11"/>
    <p:sldId id="2237" r:id="rId12"/>
    <p:sldId id="2240" r:id="rId13"/>
    <p:sldId id="2243" r:id="rId14"/>
    <p:sldId id="2246" r:id="rId15"/>
    <p:sldId id="2249" r:id="rId16"/>
    <p:sldId id="2252" r:id="rId17"/>
    <p:sldId id="2255" r:id="rId18"/>
    <p:sldId id="2258" r:id="rId19"/>
    <p:sldId id="2261" r:id="rId20"/>
    <p:sldId id="2264" r:id="rId21"/>
    <p:sldId id="2267" r:id="rId22"/>
    <p:sldId id="2270" r:id="rId23"/>
    <p:sldId id="2273" r:id="rId24"/>
    <p:sldId id="2276" r:id="rId25"/>
    <p:sldId id="2279" r:id="rId26"/>
    <p:sldId id="2282" r:id="rId27"/>
    <p:sldId id="2285" r:id="rId28"/>
    <p:sldId id="2288" r:id="rId29"/>
    <p:sldId id="229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17" r:id="rId1"/>
    <p:sldLayoutId id="2147488118" r:id="rId2"/>
    <p:sldLayoutId id="2147488119" r:id="rId3"/>
    <p:sldLayoutId id="2147488120" r:id="rId4"/>
    <p:sldLayoutId id="2147488121" r:id="rId5"/>
    <p:sldLayoutId id="2147488122" r:id="rId6"/>
    <p:sldLayoutId id="2147488123" r:id="rId7"/>
    <p:sldLayoutId id="2147488124" r:id="rId8"/>
    <p:sldLayoutId id="2147488125" r:id="rId9"/>
    <p:sldLayoutId id="2147488126" r:id="rId10"/>
    <p:sldLayoutId id="21474881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54" r:id="rId1"/>
    <p:sldLayoutId id="2147488155" r:id="rId2"/>
    <p:sldLayoutId id="2147488156" r:id="rId3"/>
    <p:sldLayoutId id="2147488157" r:id="rId4"/>
    <p:sldLayoutId id="2147488158" r:id="rId5"/>
    <p:sldLayoutId id="2147488159" r:id="rId6"/>
    <p:sldLayoutId id="2147488160" r:id="rId7"/>
    <p:sldLayoutId id="2147488161" r:id="rId8"/>
    <p:sldLayoutId id="2147488162" r:id="rId9"/>
    <p:sldLayoutId id="2147488163" r:id="rId10"/>
    <p:sldLayoutId id="21474881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初中教育中的可持续发展教育研究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初中教育中的可持续发展教育概述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初中教育中的可持续发展教育内容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初中教育中的可持续发展教育实践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初中教育中的可持续发展教育评价与改进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初中教育中的可持续发展教育面临的挑战与对策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初中教育中的可持续发展教育概述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可持续发展教育的定义和意义</a:t>
            </a:r>
            <a:endParaRPr altLang="en-US" lang="zh-CN"/>
          </a:p>
        </p:txBody>
      </p:sp>
      <p:sp>
        <p:nvSpPr>
          <p:cNvPr id="1048936" name="矩形 4"/>
          <p:cNvSpPr/>
          <p:nvPr>
            <p:custDataLst>
              <p:tags r:id="rId1"/>
            </p:custDataLst>
          </p:nvPr>
        </p:nvSpPr>
        <p:spPr>
          <a:xfrm>
            <a:off x="3582443" y="1490400"/>
            <a:ext cx="5021772" cy="475985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正文"/>
          <p:cNvSpPr txBox="1"/>
          <p:nvPr>
            <p:custDataLst>
              <p:tags r:id="rId2"/>
            </p:custDataLst>
          </p:nvPr>
        </p:nvSpPr>
        <p:spPr>
          <a:xfrm>
            <a:off x="4083238" y="2445267"/>
            <a:ext cx="2842885" cy="10601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可持续发展教育的定义：旨在培养个人和社区的可持续发展能力的教育，强调环境保护、社会公正和经济繁荣的平衡发展。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8940" name="标题"/>
          <p:cNvSpPr txBox="1"/>
          <p:nvPr>
            <p:custDataLst>
              <p:tags r:id="rId3"/>
            </p:custDataLst>
          </p:nvPr>
        </p:nvSpPr>
        <p:spPr>
          <a:xfrm>
            <a:off x="4083238" y="2042525"/>
            <a:ext cx="2842885" cy="367864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4"/>
            </p:custDataLst>
          </p:nvPr>
        </p:nvSpPr>
        <p:spPr>
          <a:xfrm>
            <a:off x="4083238" y="4614283"/>
            <a:ext cx="2842885" cy="10601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可持续发展教育的意义：通过教育引导人们关注环境和社会问题，培养可持续发展的价值观和行为习惯，为构建可持续发展的社会做出贡献。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8944" name="标题"/>
          <p:cNvSpPr txBox="1"/>
          <p:nvPr>
            <p:custDataLst>
              <p:tags r:id="rId5"/>
            </p:custDataLst>
          </p:nvPr>
        </p:nvSpPr>
        <p:spPr>
          <a:xfrm>
            <a:off x="4083238" y="4211541"/>
            <a:ext cx="2842885" cy="367864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090477" y="3870658"/>
            <a:ext cx="2806691" cy="0"/>
          </a:xfrm>
          <a:prstGeom prst="line"/>
          <a:ln w="3175">
            <a:solidFill>
              <a:schemeClr val="bg1">
                <a:alpha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初中教育中可持续发展教育的目标</a:t>
            </a:r>
            <a:endParaRPr altLang="en-US" lang="zh-CN"/>
          </a:p>
        </p:txBody>
      </p:sp>
      <p:sp>
        <p:nvSpPr>
          <p:cNvPr id="10489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增强学生的社会责任感和参与意识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培养学生对可持续发展的认识和意识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提高学生解决环境问题的能力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促进学校与社区的互动与合作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初中教育中可持续发展教育的实施方式</a:t>
            </a:r>
            <a:endParaRPr altLang="en-US" lang="zh-CN"/>
          </a:p>
        </p:txBody>
      </p:sp>
      <p:sp>
        <p:nvSpPr>
          <p:cNvPr id="10490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整合学科知识：将可持续发展教育融入各个学科中，使学生全面了解可持续发展的重要性。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开展实践活动：组织学生参与环保、节能等实践活动，培养他们的实践能力和环保意识。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创新教学方式：采用探究式、合作式等教学方式，引导学生自主学习、自主探究，培养他们的创新精神和实践能力。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加强师资培训：对教师进行可持续发展教育的培训，提高教师的可持续发展教育意识和能力。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初中教育中的可持续发展教育内容</a:t>
            </a:r>
            <a:endParaRPr altLang="en-US" lang="zh-CN"/>
          </a:p>
        </p:txBody>
      </p:sp>
      <p:sp>
        <p:nvSpPr>
          <p:cNvPr id="104912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环保意识教育</a:t>
            </a:r>
            <a:endParaRPr altLang="en-US" lang="zh-CN"/>
          </a:p>
        </p:txBody>
      </p:sp>
      <p:sp>
        <p:nvSpPr>
          <p:cNvPr id="10491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实施方式：结合课程教材，开展环保主题活动，组织实地考察等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内容：介绍环保意识教育在初中教育中的重要性和必要性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目的：培养学生的环保意识和责任感，促进可持续发展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效果：提高学生的环保意识，促进校园和社会的可持续发展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资源节约教育</a:t>
            </a:r>
            <a:endParaRPr altLang="en-US" lang="zh-CN"/>
          </a:p>
        </p:txBody>
      </p:sp>
      <p:sp>
        <p:nvSpPr>
          <p:cNvPr id="10492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能源节约：教育学生节约用电、用水、用纸等能源，养成节能习惯。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物资循环利用：鼓励学生参与废品回收、垃圾分类等活动，提高资源利用率。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减少浪费：教育学生珍惜食物、减少一次性用品的使用，树立节约意识。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环保意识：引导学生关注环境问题，培养环保行为习惯，为可持续发展贡献力量。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生态保护教育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内容：引导学生关注环境保护，培养生态意识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目的：增强学生的环保意识，培养可持续发展的价值观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方法：结合课程教材，开展实践活动，如垃圾分类、植树造林等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意义：为初中教育中的可持续发展教育打下基础，促进人与自然和谐发展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人文素养教育</a:t>
            </a:r>
            <a:endParaRPr altLang="en-US" lang="zh-CN"/>
          </a:p>
        </p:txBody>
      </p:sp>
      <p:sp>
        <p:nvSpPr>
          <p:cNvPr id="10493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内容：培养学生的人文精神、文化素养和道德观念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实施方式：通过课程设置、校园文化活动、社会实践等多种途径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意义：为学生的未来发展奠定基础，推动社会的文明进步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目的：提高学生的人文素质，促进其全面发展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初中教育中的可持续发展教育实践</a:t>
            </a:r>
            <a:endParaRPr altLang="en-US" lang="zh-CN"/>
          </a:p>
        </p:txBody>
      </p:sp>
      <p:sp>
        <p:nvSpPr>
          <p:cNvPr id="104944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课程设置与教材编写</a:t>
            </a:r>
            <a:endParaRPr altLang="en-US" lang="zh-CN"/>
          </a:p>
        </p:txBody>
      </p:sp>
      <p:sp>
        <p:nvSpPr>
          <p:cNvPr id="10494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课程设置：结合可持续发展理念，开设相关课程，如环境保护、能源节约等。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教材编写：组织专业教师编写可持续发展教育教材，确保教学内容的科学性和实用性。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实践教学：开展丰富的实践活动，如环保项目、社会调查等，让学生亲身体验可持续发展。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跨学科整合：将可持续发展教育与其它学科进行整合，如地理、历史等，提高教育的整体效果。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教学方法与手段</a:t>
            </a:r>
            <a:endParaRPr altLang="en-US" lang="zh-CN"/>
          </a:p>
        </p:txBody>
      </p:sp>
      <p:sp>
        <p:nvSpPr>
          <p:cNvPr id="10495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角色扮演法：让学生扮演不同角色，模拟可持续发展教育实践场景，增强实践操作能力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互动式教学法：通过师生互动、生生互动，激发学生的学习兴趣和主动性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案例教学法：通过实际案例引导学生理解可持续发展教育的重要性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小组讨论法：组织学生进行小组讨论，探讨如何在初中教育中融入可持续发展教育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实践活动与校园文化建设</a:t>
            </a:r>
            <a:endParaRPr altLang="en-US" lang="zh-CN"/>
          </a:p>
        </p:txBody>
      </p:sp>
      <p:sp>
        <p:nvSpPr>
          <p:cNvPr id="10496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组织学生参与环保活动，如垃圾分类、植树造林等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开展节能减排活动，如节能宣传周、低碳生活等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推进校园文化建设，如校园文化艺术节、学生社团活动等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结合学科特点，开展具有学科特色的实践活动，如地理考察、生物实验等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家校合作与社区参与</a:t>
            </a:r>
            <a:endParaRPr altLang="en-US" lang="zh-CN"/>
          </a:p>
        </p:txBody>
      </p:sp>
      <p:sp>
        <p:nvSpPr>
          <p:cNvPr id="10496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初中学校与家庭、社区建立合作关系，共同推进可持续发展教育。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组织开展各类家校互动活动，加强家长对可持续发展教育的认识和支持。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利用社区资源，开展实地考察和实践活动，增强学生对可持续发展的实际体验。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建立社区参与机制，鼓励学生参与社区可持续发展项目，培养其社会责任感。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初中教育中的可持续发展教育评价与改进</a:t>
            </a:r>
            <a:endParaRPr altLang="en-US" lang="zh-CN"/>
          </a:p>
        </p:txBody>
      </p:sp>
      <p:sp>
        <p:nvSpPr>
          <p:cNvPr id="104975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评价指标体系的建立</a:t>
            </a:r>
            <a:endParaRPr altLang="en-US" lang="zh-CN"/>
          </a:p>
        </p:txBody>
      </p:sp>
      <p:sp>
        <p:nvSpPr>
          <p:cNvPr id="10497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评价指标的选取原则：科学性、可操作性、可量化性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评价指标的来源：国家政策、学术研究、实践经验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评价指标体系的构建步骤：明确评价目标、设计评价指标、确定权重、制定评价标准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评价指标体系的实施与调整：定期评价、反馈调整、持续改进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教育效果的评估方法</a:t>
            </a:r>
            <a:endParaRPr altLang="en-US" lang="zh-CN"/>
          </a:p>
        </p:txBody>
      </p:sp>
      <p:sp>
        <p:nvSpPr>
          <p:cNvPr id="10498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观察法：观察学生在可持续发展教育中的表现和行为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问卷调查：了解学生对可持续发展教育的认知和态度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案例分析：对典型案例进行分析，评估可持续发展教育的效果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指标体系：建立可持续发展教育评价指标体系，全面评估教育效果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针对评估结果的改进措施</a:t>
            </a:r>
            <a:endParaRPr altLang="en-US" lang="zh-CN"/>
          </a:p>
        </p:txBody>
      </p:sp>
      <p:sp>
        <p:nvSpPr>
          <p:cNvPr id="10499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根据评估结果，调整课程设置和教学方法，提高教学效果。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针对学生个体差异，制定个性化教育计划，促进学生全面发展。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加强教师培训，提高教师对可持续发展教育的认识和教学能力。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建立有效的教育评价体系，定期对可持续发展教育进行评价和反馈，及时调整和改进教育策略。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持续改进的机制与策略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定期评估：对初中教育中的可持续发展教育进行定期评估，了解教育效果和存在问题。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目标设定：根据评估结果，设定明确的改进目标，制定具体的改进计划。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资源整合：整合校内外资源，为改进提供必要的支持和保障。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反馈机制：建立有效的反馈机制，及时收集各方意见和建议，不断调整和优化改进方案。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初中教育中的可持续发展教育面临的挑战与对策</a:t>
            </a:r>
            <a:endParaRPr altLang="en-US" lang="zh-CN"/>
          </a:p>
        </p:txBody>
      </p:sp>
      <p:sp>
        <p:nvSpPr>
          <p:cNvPr id="105004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教育观念的转变与更新</a:t>
            </a:r>
            <a:endParaRPr altLang="en-US" lang="zh-CN"/>
          </a:p>
        </p:txBody>
      </p:sp>
      <p:sp>
        <p:nvSpPr>
          <p:cNvPr id="10500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转变传统教育观念，注重培养学生的可持续发展能力。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加强教师培训，提高教师的可持续发展教育意识和能力。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促进学校、家庭、社区的合作，共同推进可持续发展教育。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更新教育评价体系，将可持续发展教育纳入考核标准。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教师队伍的培养与建设</a:t>
            </a:r>
            <a:endParaRPr altLang="en-US" lang="zh-CN"/>
          </a:p>
        </p:txBody>
      </p:sp>
      <p:sp>
        <p:nvSpPr>
          <p:cNvPr id="1050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当前初中教师队伍在可持续发展教育方面的专业知识和能力不足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缺乏具有可持续发展教育理念的优秀教师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教师队伍的培训和进修机制不完善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需要加强教师队伍的交流与合作，促进教育资源的共享和优化配置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教育资源的整合与利用</a:t>
            </a:r>
            <a:endParaRPr altLang="en-US" lang="zh-CN"/>
          </a:p>
        </p:txBody>
      </p:sp>
      <p:sp>
        <p:nvSpPr>
          <p:cNvPr id="10502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引入社会力量参与教育资源建设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优化配置教育资源，提高资源利用效率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加强校际合作，实现资源共享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创新教育资源管理方式，提高管理效率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教育政策的制定与实施</a:t>
            </a:r>
            <a:endParaRPr altLang="en-US" lang="zh-CN"/>
          </a:p>
        </p:txBody>
      </p:sp>
      <p:sp>
        <p:nvSpPr>
          <p:cNvPr id="10503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制定可持续发展的教育政策，明确教育目标和任务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完善教育评估机制，将可持续发展教育纳入学校绩效考核体系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加强与政府、企业和社会各界的合作，共同推进可持续发展教育的实施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加强政策宣传和培训，提高教育工作者对可持续发展教育的认识和重视程度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8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256_1*l_i*1_1"/>
  <p:tag name="KSO_WM_TEMPLATE_CATEGORY" val="diagram"/>
  <p:tag name="KSO_WM_TEMPLATE_INDEX" val="20231256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6_1*l_h_f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6_1*l_h_a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6_1*l_h_f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6_1*l_h_a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6_1*l_h_i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.0500000007450580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2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2024-01-01T08:55:37Z</dcterms:created>
  <dcterms:modified xsi:type="dcterms:W3CDTF">2024-01-01T08:55:37Z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9cb2bec7c82747cd8340a309e5aace6d_21</vt:lpwstr>
  </property>
</Properties>
</file>