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731" r:id="rId1"/>
    <p:sldMasterId id="2147500768" r:id="rId2"/>
  </p:sldMasterIdLst>
  <p:notesMasterIdLst>
    <p:notesMasterId r:id="rId3"/>
  </p:notesMasterIdLst>
  <p:sldIdLst>
    <p:sldId id="8205" r:id="rId4"/>
    <p:sldId id="8209" r:id="rId5"/>
    <p:sldId id="8212" r:id="rId6"/>
    <p:sldId id="8215" r:id="rId7"/>
    <p:sldId id="8218" r:id="rId8"/>
    <p:sldId id="8221" r:id="rId9"/>
    <p:sldId id="8224" r:id="rId10"/>
    <p:sldId id="8227" r:id="rId11"/>
    <p:sldId id="8230" r:id="rId12"/>
    <p:sldId id="8233" r:id="rId13"/>
    <p:sldId id="8236" r:id="rId14"/>
    <p:sldId id="8239" r:id="rId15"/>
    <p:sldId id="8242" r:id="rId16"/>
    <p:sldId id="8245" r:id="rId17"/>
    <p:sldId id="8248" r:id="rId18"/>
    <p:sldId id="8251" r:id="rId19"/>
    <p:sldId id="8254" r:id="rId20"/>
    <p:sldId id="8257" r:id="rId21"/>
    <p:sldId id="8260" r:id="rId22"/>
    <p:sldId id="8263" r:id="rId23"/>
    <p:sldId id="8266" r:id="rId24"/>
    <p:sldId id="8269" r:id="rId25"/>
    <p:sldId id="8272" r:id="rId26"/>
    <p:sldId id="8275" r:id="rId27"/>
    <p:sldId id="8278" r:id="rId28"/>
    <p:sldId id="8281"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732" r:id="rId1"/>
    <p:sldLayoutId id="2147500733" r:id="rId2"/>
    <p:sldLayoutId id="2147500734" r:id="rId3"/>
    <p:sldLayoutId id="2147500735" r:id="rId4"/>
    <p:sldLayoutId id="2147500736" r:id="rId5"/>
    <p:sldLayoutId id="2147500737" r:id="rId6"/>
    <p:sldLayoutId id="2147500738" r:id="rId7"/>
    <p:sldLayoutId id="2147500739" r:id="rId8"/>
    <p:sldLayoutId id="2147500740" r:id="rId9"/>
    <p:sldLayoutId id="2147500741" r:id="rId10"/>
    <p:sldLayoutId id="214750074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500769" r:id="rId1"/>
    <p:sldLayoutId id="2147500770" r:id="rId2"/>
    <p:sldLayoutId id="2147500771" r:id="rId3"/>
    <p:sldLayoutId id="2147500772" r:id="rId4"/>
    <p:sldLayoutId id="2147500773" r:id="rId5"/>
    <p:sldLayoutId id="2147500774" r:id="rId6"/>
    <p:sldLayoutId id="2147500775" r:id="rId7"/>
    <p:sldLayoutId id="2147500776" r:id="rId8"/>
    <p:sldLayoutId id="2147500777" r:id="rId9"/>
    <p:sldLayoutId id="2147500778" r:id="rId10"/>
    <p:sldLayoutId id="2147500779"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tags" Target="../tags/tag318.xml"/><Relationship Id="rId16" Type="http://schemas.openxmlformats.org/officeDocument/2006/relationships/tags" Target="../tags/tag319.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社交媒体与在线平台行业市场分析及2024年投资前景预测</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社交媒体与在线平台行业概述</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社交媒体与在线平台行业竞争格局</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社交媒体与在线平台行业市场分析</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社交媒体与在线平台行业投资前景预测</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社交媒体与在线平台行业未来发展展望</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社交媒体与在线平台行业概述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0" name="标题 2"/>
          <p:cNvSpPr>
            <a:spLocks noGrp="1"/>
          </p:cNvSpPr>
          <p:nvPr>
            <p:ph type="title" idx="2"/>
          </p:nvPr>
        </p:nvSpPr>
        <p:spPr/>
        <p:txBody>
          <a:bodyPr/>
          <a:p>
            <a:r>
              <a:rPr altLang="en-US" lang="zh-CN"/>
              <a:t>行业定义与分类</a:t>
            </a:r>
            <a:endParaRPr altLang="en-US" lang="zh-CN"/>
          </a:p>
        </p:txBody>
      </p:sp>
      <p:sp>
        <p:nvSpPr>
          <p:cNvPr id="1048972" name="对角圆角矩形 52"/>
          <p:cNvSpPr/>
          <p:nvPr>
            <p:custDataLst>
              <p:tags r:id="rId1"/>
            </p:custDataLst>
          </p:nvPr>
        </p:nvSpPr>
        <p:spPr>
          <a:xfrm>
            <a:off x="654755" y="2758222"/>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对角圆角矩形 53"/>
          <p:cNvSpPr/>
          <p:nvPr>
            <p:custDataLst>
              <p:tags r:id="rId2"/>
            </p:custDataLst>
          </p:nvPr>
        </p:nvSpPr>
        <p:spPr>
          <a:xfrm>
            <a:off x="654755" y="2589827"/>
            <a:ext cx="679399" cy="636309"/>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直角三角形 54"/>
          <p:cNvSpPr/>
          <p:nvPr>
            <p:custDataLst>
              <p:tags r:id="rId3"/>
            </p:custDataLst>
          </p:nvPr>
        </p:nvSpPr>
        <p:spPr>
          <a:xfrm>
            <a:off x="1334055" y="2590462"/>
            <a:ext cx="100470" cy="16745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文本框 56"/>
          <p:cNvSpPr txBox="1"/>
          <p:nvPr>
            <p:custDataLst>
              <p:tags r:id="rId4"/>
            </p:custDataLst>
          </p:nvPr>
        </p:nvSpPr>
        <p:spPr>
          <a:xfrm>
            <a:off x="1377901" y="2803339"/>
            <a:ext cx="9899642" cy="825072"/>
          </a:xfrm>
          <a:prstGeom prst="rect"/>
          <a:noFill/>
        </p:spPr>
        <p:txBody>
          <a:bodyPr anchor="ctr" anchorCtr="0" bIns="107950" rtlCol="0" tIns="0" wrap="square">
            <a:normAutofit fontScale="68333"/>
          </a:bodyPr>
          <a:p>
            <a:pPr>
              <a:lnSpc>
                <a:spcPct val="150000"/>
              </a:lnSpc>
            </a:pPr>
            <a:r>
              <a:rPr altLang="en-US" dirty="0" sz="2400" lang="zh-CN">
                <a:solidFill>
                  <a:schemeClr val="dk1">
                    <a:lumMod val="80000"/>
                    <a:lumOff val="20000"/>
                  </a:schemeClr>
                </a:solidFill>
                <a:latin typeface="+mn-ea"/>
                <a:sym typeface="+mn-ea"/>
              </a:rPr>
              <a:t>行业定义：社交媒体与在线平台行业是指利用互联网和移动设备为用户提供社交、娱乐、信息交流等服务的产业。</a:t>
            </a:r>
            <a:endParaRPr altLang="en-US" dirty="0" sz="2400" lang="zh-CN">
              <a:solidFill>
                <a:schemeClr val="dk1">
                  <a:lumMod val="80000"/>
                  <a:lumOff val="20000"/>
                </a:schemeClr>
              </a:solidFill>
              <a:latin typeface="+mn-ea"/>
              <a:sym typeface="+mn-ea"/>
            </a:endParaRPr>
          </a:p>
        </p:txBody>
      </p:sp>
      <p:sp>
        <p:nvSpPr>
          <p:cNvPr id="1048980" name="对角圆角矩形 5"/>
          <p:cNvSpPr/>
          <p:nvPr>
            <p:custDataLst>
              <p:tags r:id="rId5"/>
            </p:custDataLst>
          </p:nvPr>
        </p:nvSpPr>
        <p:spPr>
          <a:xfrm>
            <a:off x="654755" y="4372274"/>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6"/>
          <p:cNvSpPr/>
          <p:nvPr>
            <p:custDataLst>
              <p:tags r:id="rId6"/>
            </p:custDataLst>
          </p:nvPr>
        </p:nvSpPr>
        <p:spPr>
          <a:xfrm>
            <a:off x="654755" y="4203879"/>
            <a:ext cx="679399" cy="636309"/>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7"/>
          <p:cNvSpPr/>
          <p:nvPr>
            <p:custDataLst>
              <p:tags r:id="rId7"/>
            </p:custDataLst>
          </p:nvPr>
        </p:nvSpPr>
        <p:spPr>
          <a:xfrm>
            <a:off x="1334055" y="4205150"/>
            <a:ext cx="100470" cy="16745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8"/>
          <p:cNvSpPr txBox="1"/>
          <p:nvPr>
            <p:custDataLst>
              <p:tags r:id="rId8"/>
            </p:custDataLst>
          </p:nvPr>
        </p:nvSpPr>
        <p:spPr>
          <a:xfrm>
            <a:off x="1377901" y="4426288"/>
            <a:ext cx="9899642" cy="825072"/>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分类：社交媒体、在线视频、在线音乐、在线游戏、在线教育等。</a:t>
            </a:r>
            <a:endParaRPr altLang="en-US" dirty="0" sz="1400" lang="zh-CN">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32" name="标题 2"/>
          <p:cNvSpPr>
            <a:spLocks noGrp="1"/>
          </p:cNvSpPr>
          <p:nvPr>
            <p:ph type="title" idx="2"/>
          </p:nvPr>
        </p:nvSpPr>
        <p:spPr/>
        <p:txBody>
          <a:bodyPr/>
          <a:p>
            <a:r>
              <a:rPr altLang="en-US" lang="zh-CN"/>
              <a:t>行业市场规模</a:t>
            </a:r>
            <a:endParaRPr altLang="en-US" lang="zh-CN"/>
          </a:p>
        </p:txBody>
      </p:sp>
      <p:sp>
        <p:nvSpPr>
          <p:cNvPr id="104903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全球社交媒体与在线平台市场规模持续增长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2024年预计达到XX万亿美元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用户数量突破XX亿，覆盖各个年龄层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行业增长动力主要来源于技术创新和用户需求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102" name="标题 2"/>
          <p:cNvSpPr>
            <a:spLocks noGrp="1"/>
          </p:cNvSpPr>
          <p:nvPr>
            <p:ph type="title" idx="2"/>
          </p:nvPr>
        </p:nvSpPr>
        <p:spPr/>
        <p:txBody>
          <a:bodyPr/>
          <a:p>
            <a:r>
              <a:rPr altLang="en-US" lang="zh-CN"/>
              <a:t>行业发展趋势</a:t>
            </a:r>
            <a:endParaRPr altLang="en-US" lang="zh-CN"/>
          </a:p>
        </p:txBody>
      </p:sp>
      <p:sp>
        <p:nvSpPr>
          <p:cNvPr id="104910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商业模式不断创新，广告、电商、付费服务等多元化盈利模式逐渐成熟。</a:t>
            </a:r>
            <a:endParaRPr altLang="en-US" dirty="0" sz="2400" lang="zh-CN">
              <a:latin typeface="+mn-ea"/>
              <a:ea typeface="+mn-ea"/>
            </a:endParaRPr>
          </a:p>
        </p:txBody>
      </p:sp>
      <p:sp>
        <p:nvSpPr>
          <p:cNvPr id="104912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数据驱动的个性化推荐成为核心竞争力，提升用户体验和商业价值。</a:t>
            </a:r>
            <a:endParaRPr altLang="en-US" dirty="0" sz="2400" lang="zh-CN">
              <a:latin typeface="+mn-ea"/>
              <a:ea typeface="+mn-ea"/>
            </a:endParaRPr>
          </a:p>
        </p:txBody>
      </p:sp>
      <p:sp>
        <p:nvSpPr>
          <p:cNvPr id="104912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用户规模持续扩大，社交媒体与在线平台成为人们日常生活的重要组成部分。</a:t>
            </a:r>
            <a:endParaRPr altLang="en-US" dirty="0" sz="2400" lang="zh-CN">
              <a:latin typeface="+mn-ea"/>
              <a:ea typeface="+mn-ea"/>
            </a:endParaRPr>
          </a:p>
        </p:txBody>
      </p:sp>
      <p:sp>
        <p:nvSpPr>
          <p:cNvPr id="104912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内容形式多样化，短视频、直播等新型内容形式不断涌现，满足用户多样化需求。</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03" name=""/>
        <p:cNvGrpSpPr/>
        <p:nvPr/>
      </p:nvGrpSpPr>
      <p:grpSpPr>
        <a:xfrm>
          <a:off x="0" y="0"/>
          <a:ext cx="0" cy="0"/>
          <a:chOff x="0" y="0"/>
          <a:chExt cx="0" cy="0"/>
        </a:xfrm>
      </p:grpSpPr>
      <p:sp>
        <p:nvSpPr>
          <p:cNvPr id="1049172" name="文本占位符 2"/>
          <p:cNvSpPr>
            <a:spLocks noGrp="1"/>
          </p:cNvSpPr>
          <p:nvPr>
            <p:ph type="body" idx="2"/>
            <p:custDataLst>
              <p:tags r:id="rId1"/>
            </p:custDataLst>
          </p:nvPr>
        </p:nvSpPr>
        <p:spPr/>
        <p:txBody>
          <a:bodyPr/>
          <a:p>
            <a:r>
              <a:rPr altLang="en-US" lang="zh-CN"/>
              <a:t>PART TWO</a:t>
            </a:r>
            <a:endParaRPr altLang="en-US" lang="zh-CN"/>
          </a:p>
        </p:txBody>
      </p:sp>
      <p:sp>
        <p:nvSpPr>
          <p:cNvPr id="1049174" name="标题 4"/>
          <p:cNvSpPr>
            <a:spLocks noGrp="1"/>
          </p:cNvSpPr>
          <p:nvPr>
            <p:ph type="title" idx="1"/>
            <p:custDataLst>
              <p:tags r:id="rId2"/>
            </p:custDataLst>
          </p:nvPr>
        </p:nvSpPr>
        <p:spPr/>
        <p:txBody>
          <a:bodyPr/>
          <a:p>
            <a:r>
              <a:rPr altLang="en-US" lang="zh-CN"/>
              <a:t>社交媒体与在线平台行业竞争格局</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36" name="标题 2"/>
          <p:cNvSpPr>
            <a:spLocks noGrp="1"/>
          </p:cNvSpPr>
          <p:nvPr>
            <p:ph type="title" idx="2"/>
          </p:nvPr>
        </p:nvSpPr>
        <p:spPr/>
        <p:txBody>
          <a:bodyPr/>
          <a:p>
            <a:r>
              <a:rPr altLang="en-US" lang="zh-CN"/>
              <a:t>竞争企业概述</a:t>
            </a:r>
            <a:endParaRPr altLang="en-US" lang="zh-CN"/>
          </a:p>
        </p:txBody>
      </p:sp>
      <p:sp>
        <p:nvSpPr>
          <p:cNvPr id="1049238"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2"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6"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0"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4"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竞争企业的核心优势与特色</a:t>
            </a:r>
            <a:endParaRPr altLang="en-US" dirty="0" sz="2400" lang="zh-CN">
              <a:latin typeface="+mn-ea"/>
              <a:ea typeface="+mn-ea"/>
            </a:endParaRPr>
          </a:p>
        </p:txBody>
      </p:sp>
      <p:sp>
        <p:nvSpPr>
          <p:cNvPr id="1049256"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竞争企业之间的合作与竞争关系</a:t>
            </a:r>
            <a:endParaRPr altLang="en-US" dirty="0" sz="2400" lang="zh-CN">
              <a:latin typeface="+mn-ea"/>
              <a:ea typeface="+mn-ea"/>
            </a:endParaRPr>
          </a:p>
        </p:txBody>
      </p:sp>
      <p:sp>
        <p:nvSpPr>
          <p:cNvPr id="1049258"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社交媒体与在线平台行业的领军企业</a:t>
            </a:r>
            <a:endParaRPr altLang="en-US" dirty="0" sz="2400" lang="zh-CN">
              <a:latin typeface="+mn-ea"/>
              <a:ea typeface="+mn-ea"/>
            </a:endParaRPr>
          </a:p>
        </p:txBody>
      </p:sp>
      <p:sp>
        <p:nvSpPr>
          <p:cNvPr id="1049260"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行业内的主要竞争对手及其市场份额</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06" name="标题 2"/>
          <p:cNvSpPr>
            <a:spLocks noGrp="1"/>
          </p:cNvSpPr>
          <p:nvPr>
            <p:ph type="title" idx="2"/>
          </p:nvPr>
        </p:nvSpPr>
        <p:spPr/>
        <p:txBody>
          <a:bodyPr/>
          <a:p>
            <a:r>
              <a:rPr altLang="en-US" lang="zh-CN"/>
              <a:t>竞争企业市场份额</a:t>
            </a:r>
            <a:endParaRPr altLang="en-US" lang="zh-CN"/>
          </a:p>
        </p:txBody>
      </p:sp>
      <p:sp>
        <p:nvSpPr>
          <p:cNvPr id="1049308"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4"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6"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腾讯：凭借微信、QQ等社交产品，以及腾讯视频、腾讯云等在线平台产品，占据市场份额较大。</a:t>
            </a:r>
            <a:endParaRPr altLang="en-US" sz="1400" lang="zh-CN" spc="150">
              <a:solidFill>
                <a:schemeClr val="tx1"/>
              </a:solidFill>
              <a:effectLst/>
              <a:latin typeface="+mn-ea"/>
              <a:sym typeface="+mn-ea"/>
            </a:endParaRPr>
          </a:p>
        </p:txBody>
      </p:sp>
      <p:sp>
        <p:nvSpPr>
          <p:cNvPr id="1049318"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字节跳动：凭借抖音、今日头条等产品，在社交媒体与在线平台行业中占据较大市场份额。</a:t>
            </a:r>
            <a:endParaRPr altLang="en-US" dirty="0" sz="1400" lang="zh-CN" spc="150">
              <a:solidFill>
                <a:schemeClr val="tx1"/>
              </a:solidFill>
              <a:effectLst/>
              <a:latin typeface="+mn-ea"/>
              <a:sym typeface="+mn-ea"/>
            </a:endParaRPr>
          </a:p>
        </p:txBody>
      </p:sp>
      <p:sp>
        <p:nvSpPr>
          <p:cNvPr id="1049320"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阿里巴巴：凭借淘宝、支付宝等电商和金融产品，以及优酷、UC头条等在线平台产品，在社交媒体与在线平台行业中占据一定市场份额。</a:t>
            </a:r>
            <a:endParaRPr altLang="en-US" sz="1400" lang="zh-CN" spc="150">
              <a:solidFill>
                <a:schemeClr val="tx1"/>
              </a:solidFill>
              <a:effectLst/>
              <a:latin typeface="+mn-ea"/>
              <a:sym typeface="+mn-ea"/>
            </a:endParaRPr>
          </a:p>
        </p:txBody>
      </p:sp>
      <p:sp>
        <p:nvSpPr>
          <p:cNvPr id="1049322"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美团点评：凭借外卖、酒店预订等生活服务类产品，在社交媒体与在线平台行业中占据一定市场份额。</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68" name="标题 2"/>
          <p:cNvSpPr>
            <a:spLocks noGrp="1"/>
          </p:cNvSpPr>
          <p:nvPr>
            <p:ph type="title" idx="2"/>
          </p:nvPr>
        </p:nvSpPr>
        <p:spPr/>
        <p:txBody>
          <a:bodyPr/>
          <a:p>
            <a:r>
              <a:rPr altLang="en-US" lang="zh-CN"/>
              <a:t>竞争企业优劣势分析</a:t>
            </a:r>
            <a:endParaRPr altLang="en-US" lang="zh-CN"/>
          </a:p>
        </p:txBody>
      </p:sp>
      <p:sp>
        <p:nvSpPr>
          <p:cNvPr id="1049370"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优势：平台拥有庞大的用户基数和活跃度，具有强大的广告投放和数据挖掘能力</a:t>
            </a:r>
            <a:endParaRPr altLang="en-US" dirty="0" sz="1200" lang="zh-CN" spc="150">
              <a:solidFill>
                <a:schemeClr val="tx1">
                  <a:lumMod val="65000"/>
                  <a:lumOff val="35000"/>
                </a:schemeClr>
              </a:solidFill>
              <a:latin typeface="+mn-ea"/>
              <a:sym typeface="+mn-ea"/>
            </a:endParaRPr>
          </a:p>
        </p:txBody>
      </p:sp>
      <p:sp>
        <p:nvSpPr>
          <p:cNvPr id="1049372"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劣势：随着监管加强和用户需求多样化，平台需要不断调整策略和优化用户体验</a:t>
            </a:r>
            <a:endParaRPr altLang="en-US" dirty="0" sz="1200" lang="zh-CN" spc="150">
              <a:solidFill>
                <a:schemeClr val="tx1">
                  <a:lumMod val="65000"/>
                  <a:lumOff val="35000"/>
                </a:schemeClr>
              </a:solidFill>
              <a:latin typeface="+mn-ea"/>
              <a:sym typeface="+mn-ea"/>
            </a:endParaRPr>
          </a:p>
        </p:txBody>
      </p:sp>
      <p:sp>
        <p:nvSpPr>
          <p:cNvPr id="1049374"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机会：利用大数据和人工智能技术提升个性化推荐和广告投放效果，拓展海外市场</a:t>
            </a:r>
            <a:endParaRPr altLang="en-US" dirty="0" sz="1200" lang="zh-CN" spc="150">
              <a:solidFill>
                <a:schemeClr val="tx1">
                  <a:lumMod val="65000"/>
                  <a:lumOff val="35000"/>
                </a:schemeClr>
              </a:solidFill>
              <a:latin typeface="+mn-ea"/>
              <a:sym typeface="+mn-ea"/>
            </a:endParaRPr>
          </a:p>
        </p:txBody>
      </p:sp>
      <p:sp>
        <p:nvSpPr>
          <p:cNvPr id="1049376"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威胁：竞争对手的快速崛起和市场份额抢占，以及数据安全和隐私保护的风险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39" name=""/>
        <p:cNvGrpSpPr/>
        <p:nvPr/>
      </p:nvGrpSpPr>
      <p:grpSpPr>
        <a:xfrm>
          <a:off x="0" y="0"/>
          <a:ext cx="0" cy="0"/>
          <a:chOff x="0" y="0"/>
          <a:chExt cx="0" cy="0"/>
        </a:xfrm>
      </p:grpSpPr>
      <p:sp>
        <p:nvSpPr>
          <p:cNvPr id="1049422"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424" name="标题 4"/>
          <p:cNvSpPr>
            <a:spLocks noGrp="1"/>
          </p:cNvSpPr>
          <p:nvPr>
            <p:ph type="title" idx="1"/>
            <p:custDataLst>
              <p:tags r:id="rId2"/>
            </p:custDataLst>
          </p:nvPr>
        </p:nvSpPr>
        <p:spPr/>
        <p:txBody>
          <a:bodyPr/>
          <a:p>
            <a:r>
              <a:rPr altLang="en-US" lang="zh-CN"/>
              <a:t>社交媒体与在线平台行业市场分析</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86" name="标题 2"/>
          <p:cNvSpPr>
            <a:spLocks noGrp="1"/>
          </p:cNvSpPr>
          <p:nvPr>
            <p:ph type="title" idx="2"/>
          </p:nvPr>
        </p:nvSpPr>
        <p:spPr/>
        <p:txBody>
          <a:bodyPr/>
          <a:p>
            <a:r>
              <a:rPr altLang="en-US" lang="zh-CN"/>
              <a:t>用户需求分析</a:t>
            </a:r>
            <a:endParaRPr altLang="en-US" lang="zh-CN"/>
          </a:p>
        </p:txBody>
      </p:sp>
      <p:sp>
        <p:nvSpPr>
          <p:cNvPr id="1049488"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用户规模：社交媒体与在线平台的用户数量及增长趋势</a:t>
            </a:r>
            <a:endParaRPr altLang="en-US" dirty="0" sz="1200" lang="zh-CN" spc="150">
              <a:solidFill>
                <a:schemeClr val="tx1">
                  <a:lumMod val="85000"/>
                  <a:lumOff val="15000"/>
                </a:schemeClr>
              </a:solidFill>
              <a:latin typeface="+mn-ea"/>
              <a:sym typeface="+mn-ea"/>
            </a:endParaRPr>
          </a:p>
        </p:txBody>
      </p:sp>
      <p:sp>
        <p:nvSpPr>
          <p:cNvPr id="1049490"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2"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4"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用户行为：用户使用社交媒体与在线平台的时间、频率及使用习惯</a:t>
            </a:r>
            <a:endParaRPr altLang="en-US" dirty="0" sz="1200" lang="zh-CN" spc="150">
              <a:solidFill>
                <a:schemeClr val="tx1">
                  <a:lumMod val="85000"/>
                  <a:lumOff val="15000"/>
                </a:schemeClr>
              </a:solidFill>
              <a:latin typeface="+mn-ea"/>
              <a:sym typeface="+mn-ea"/>
            </a:endParaRPr>
          </a:p>
        </p:txBody>
      </p:sp>
      <p:sp>
        <p:nvSpPr>
          <p:cNvPr id="1049496"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8"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0"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用户需求特点：不同年龄、性别、地域的用户需求差异及个性化需求的发展趋势</a:t>
            </a:r>
            <a:endParaRPr altLang="en-US" dirty="0" sz="1200" lang="zh-CN" spc="150">
              <a:solidFill>
                <a:schemeClr val="tx1">
                  <a:lumMod val="85000"/>
                  <a:lumOff val="15000"/>
                </a:schemeClr>
              </a:solidFill>
              <a:latin typeface="+mn-ea"/>
              <a:sym typeface="+mn-ea"/>
            </a:endParaRPr>
          </a:p>
        </p:txBody>
      </p:sp>
      <p:sp>
        <p:nvSpPr>
          <p:cNvPr id="1049502"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4"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6"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用户满意度：用户对社交媒体与在线平台的满意度及忠诚度分析</a:t>
            </a:r>
            <a:endParaRPr altLang="en-US" dirty="0" sz="1200" lang="zh-CN" spc="150">
              <a:solidFill>
                <a:schemeClr val="tx1">
                  <a:lumMod val="85000"/>
                  <a:lumOff val="15000"/>
                </a:schemeClr>
              </a:solidFill>
              <a:latin typeface="+mn-ea"/>
              <a:sym typeface="+mn-ea"/>
            </a:endParaRPr>
          </a:p>
        </p:txBody>
      </p:sp>
      <p:sp>
        <p:nvSpPr>
          <p:cNvPr id="1049508"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0"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56" name="标题 2"/>
          <p:cNvSpPr>
            <a:spLocks noGrp="1"/>
          </p:cNvSpPr>
          <p:nvPr>
            <p:ph type="title" idx="2"/>
          </p:nvPr>
        </p:nvSpPr>
        <p:spPr/>
        <p:txBody>
          <a:bodyPr/>
          <a:p>
            <a:r>
              <a:rPr altLang="en-US" lang="zh-CN"/>
              <a:t>行业市场细分领域分析</a:t>
            </a:r>
            <a:endParaRPr altLang="en-US" lang="zh-CN"/>
          </a:p>
        </p:txBody>
      </p:sp>
      <p:sp>
        <p:nvSpPr>
          <p:cNvPr id="1049558"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社交媒体：主要涉及社交网络、即时通讯、博客等平台，用户通过这些平台建立联系、分享信息。</a:t>
            </a:r>
            <a:endParaRPr altLang="en-US" dirty="0" sz="1200" lang="zh-CN" spc="150">
              <a:solidFill>
                <a:schemeClr val="tx1">
                  <a:lumMod val="65000"/>
                  <a:lumOff val="35000"/>
                </a:schemeClr>
              </a:solidFill>
              <a:latin typeface="+mn-ea"/>
              <a:sym typeface="+mn-ea"/>
            </a:endParaRPr>
          </a:p>
        </p:txBody>
      </p:sp>
      <p:sp>
        <p:nvSpPr>
          <p:cNvPr id="1049560"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在线视频：主要涉及在线视频分享平台，用户可以观看、分享和上传视频内容。</a:t>
            </a:r>
            <a:endParaRPr altLang="en-US" dirty="0" sz="1200" lang="zh-CN" spc="150">
              <a:solidFill>
                <a:schemeClr val="tx1">
                  <a:lumMod val="65000"/>
                  <a:lumOff val="35000"/>
                </a:schemeClr>
              </a:solidFill>
              <a:latin typeface="+mn-ea"/>
              <a:sym typeface="+mn-ea"/>
            </a:endParaRPr>
          </a:p>
        </p:txBody>
      </p:sp>
      <p:sp>
        <p:nvSpPr>
          <p:cNvPr id="1049562"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搜索引擎：主要涉及搜索引擎平台，用户可以通过关键词搜索获取信息。</a:t>
            </a:r>
            <a:endParaRPr altLang="en-US" dirty="0" sz="1200" lang="zh-CN" spc="150">
              <a:solidFill>
                <a:schemeClr val="tx1">
                  <a:lumMod val="65000"/>
                  <a:lumOff val="35000"/>
                </a:schemeClr>
              </a:solidFill>
              <a:latin typeface="+mn-ea"/>
              <a:sym typeface="+mn-ea"/>
            </a:endParaRPr>
          </a:p>
        </p:txBody>
      </p:sp>
      <p:sp>
        <p:nvSpPr>
          <p:cNvPr id="1049564"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数字广告：主要涉及在线广告平台，广告主可以通过这些平台投放广告。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10" name="标题 2"/>
          <p:cNvSpPr>
            <a:spLocks noGrp="1"/>
          </p:cNvSpPr>
          <p:nvPr>
            <p:ph type="title" idx="2"/>
          </p:nvPr>
        </p:nvSpPr>
        <p:spPr/>
        <p:txBody>
          <a:bodyPr/>
          <a:p>
            <a:r>
              <a:rPr altLang="en-US" lang="zh-CN"/>
              <a:t>行业市场集中度分析</a:t>
            </a:r>
            <a:endParaRPr altLang="en-US" lang="zh-CN"/>
          </a:p>
        </p:txBody>
      </p:sp>
      <p:sp>
        <p:nvSpPr>
          <p:cNvPr id="104961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行业市场集中度现状分析</a:t>
            </a:r>
            <a:endParaRPr altLang="zh-CN" dirty="0" lang="en-US">
              <a:solidFill>
                <a:schemeClr val="dk1">
                  <a:lumMod val="80000"/>
                  <a:lumOff val="20000"/>
                </a:schemeClr>
              </a:solidFill>
              <a:latin typeface="+mn-ea"/>
              <a:sym typeface="+mn-ea"/>
            </a:endParaRPr>
          </a:p>
        </p:txBody>
      </p:sp>
      <p:sp>
        <p:nvSpPr>
          <p:cNvPr id="104962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社交媒体与在线平台行业市场概述</a:t>
            </a:r>
            <a:endParaRPr altLang="en-US" dirty="0" lang="zh-CN">
              <a:solidFill>
                <a:schemeClr val="dk1">
                  <a:lumMod val="80000"/>
                  <a:lumOff val="20000"/>
                </a:schemeClr>
              </a:solidFill>
              <a:latin typeface="+mn-ea"/>
              <a:sym typeface="+mn-ea"/>
            </a:endParaRPr>
          </a:p>
        </p:txBody>
      </p:sp>
      <p:sp>
        <p:nvSpPr>
          <p:cNvPr id="104962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行业市场集中度指标</a:t>
            </a:r>
            <a:endParaRPr altLang="en-US" dirty="0" lang="zh-CN">
              <a:solidFill>
                <a:schemeClr val="dk1">
                  <a:lumMod val="80000"/>
                  <a:lumOff val="20000"/>
                </a:schemeClr>
              </a:solidFill>
              <a:latin typeface="+mn-ea"/>
              <a:sym typeface="+mn-ea"/>
            </a:endParaRPr>
          </a:p>
        </p:txBody>
      </p:sp>
      <p:sp>
        <p:nvSpPr>
          <p:cNvPr id="104963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行业市场集中度未来趋势预测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688" name="标题 2"/>
          <p:cNvSpPr>
            <a:spLocks noGrp="1"/>
          </p:cNvSpPr>
          <p:nvPr>
            <p:ph type="title" idx="2"/>
          </p:nvPr>
        </p:nvSpPr>
        <p:spPr/>
        <p:txBody>
          <a:bodyPr/>
          <a:p>
            <a:r>
              <a:rPr altLang="en-US" lang="zh-CN"/>
              <a:t>行业市场发展瓶颈分析</a:t>
            </a:r>
            <a:endParaRPr altLang="en-US" lang="zh-CN"/>
          </a:p>
        </p:txBody>
      </p:sp>
      <p:sp>
        <p:nvSpPr>
          <p:cNvPr id="104969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内容质量参差不齐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竞争激烈，同质化严重</a:t>
            </a:r>
            <a:endParaRPr dirty="0" sz="2000" err="1">
              <a:solidFill>
                <a:schemeClr val="tx1">
                  <a:lumMod val="75000"/>
                  <a:lumOff val="25000"/>
                </a:schemeClr>
              </a:solidFill>
              <a:latin typeface="+mn-ea"/>
              <a:ea typeface="+mn-ea"/>
              <a:cs typeface="+mn-ea"/>
              <a:sym typeface="+mn-lt"/>
            </a:endParaRPr>
          </a:p>
        </p:txBody>
      </p:sp>
      <p:sp>
        <p:nvSpPr>
          <p:cNvPr id="104971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监管政策的不确定性</a:t>
            </a:r>
            <a:endParaRPr dirty="0" sz="2000" err="1">
              <a:solidFill>
                <a:schemeClr val="tx1">
                  <a:lumMod val="75000"/>
                  <a:lumOff val="25000"/>
                </a:schemeClr>
              </a:solidFill>
              <a:latin typeface="+mn-ea"/>
              <a:ea typeface="+mn-ea"/>
              <a:cs typeface="+mn-ea"/>
              <a:sym typeface="+mn-lt"/>
            </a:endParaRPr>
          </a:p>
        </p:txBody>
      </p:sp>
      <p:sp>
        <p:nvSpPr>
          <p:cNvPr id="1049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用户隐私保护问题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83" name=""/>
        <p:cNvGrpSpPr/>
        <p:nvPr/>
      </p:nvGrpSpPr>
      <p:grpSpPr>
        <a:xfrm>
          <a:off x="0" y="0"/>
          <a:ext cx="0" cy="0"/>
          <a:chOff x="0" y="0"/>
          <a:chExt cx="0" cy="0"/>
        </a:xfrm>
      </p:grpSpPr>
      <p:sp>
        <p:nvSpPr>
          <p:cNvPr id="1049774"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76" name="标题 4"/>
          <p:cNvSpPr>
            <a:spLocks noGrp="1"/>
          </p:cNvSpPr>
          <p:nvPr>
            <p:ph type="title" idx="1"/>
            <p:custDataLst>
              <p:tags r:id="rId2"/>
            </p:custDataLst>
          </p:nvPr>
        </p:nvSpPr>
        <p:spPr/>
        <p:txBody>
          <a:bodyPr/>
          <a:p>
            <a:r>
              <a:rPr altLang="en-US" lang="zh-CN"/>
              <a:t>社交媒体与在线平台行业投资前景预测</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38" name="标题 2"/>
          <p:cNvSpPr>
            <a:spLocks noGrp="1"/>
          </p:cNvSpPr>
          <p:nvPr>
            <p:ph type="title" idx="2"/>
          </p:nvPr>
        </p:nvSpPr>
        <p:spPr/>
        <p:txBody>
          <a:bodyPr/>
          <a:p>
            <a:r>
              <a:rPr altLang="en-US" lang="zh-CN"/>
              <a:t>行业投资风险分析</a:t>
            </a:r>
            <a:endParaRPr altLang="en-US" lang="zh-CN"/>
          </a:p>
        </p:txBody>
      </p:sp>
      <p:sp>
        <p:nvSpPr>
          <p:cNvPr id="104984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竞争激烈：社交媒体与在线平台行业竞争激烈，新进入者可能对现有企业构成威胁。</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政策风险：政府对互联网行业的监管政策可能发生变化，影响行业的发展。</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技术更新迅速：社交媒体与在线平台行业技术更新迅速，企业需要不断投入研发资源以保持竞争力。</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数据安全和隐私保护：社交媒体与在线平台行业涉及大量用户数据，数据安全和隐私保护成为企业面临的重要风险。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08" name="标题 2"/>
          <p:cNvSpPr>
            <a:spLocks noGrp="1"/>
          </p:cNvSpPr>
          <p:nvPr>
            <p:ph type="title" idx="2"/>
          </p:nvPr>
        </p:nvSpPr>
        <p:spPr/>
        <p:txBody>
          <a:bodyPr/>
          <a:p>
            <a:r>
              <a:rPr altLang="en-US" lang="zh-CN"/>
              <a:t>行业投资机会分析</a:t>
            </a:r>
            <a:endParaRPr altLang="en-US" lang="zh-CN"/>
          </a:p>
        </p:txBody>
      </p:sp>
      <p:sp>
        <p:nvSpPr>
          <p:cNvPr id="1049910"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行业发展趋势：社交媒体与在线平台行业将继续保持快速增长，未来几年将迎来更多的投资机会。</a:t>
            </a:r>
            <a:endParaRPr altLang="en-US" dirty="0" sz="1200" lang="zh-CN" spc="150">
              <a:solidFill>
                <a:schemeClr val="tx1">
                  <a:lumMod val="65000"/>
                  <a:lumOff val="35000"/>
                </a:schemeClr>
              </a:solidFill>
              <a:latin typeface="+mn-ea"/>
              <a:sym typeface="+mn-ea"/>
            </a:endParaRPr>
          </a:p>
        </p:txBody>
      </p:sp>
      <p:sp>
        <p:nvSpPr>
          <p:cNvPr id="1049912"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投资领域：人工智能、大数据、云计算等新兴技术将在社交媒体与在线平台行业中发挥重要作用，投资者可以关注这些领域的创新企业。</a:t>
            </a:r>
            <a:endParaRPr altLang="en-US" dirty="0" sz="1200" lang="zh-CN" spc="150">
              <a:solidFill>
                <a:schemeClr val="tx1">
                  <a:lumMod val="65000"/>
                  <a:lumOff val="35000"/>
                </a:schemeClr>
              </a:solidFill>
              <a:latin typeface="+mn-ea"/>
              <a:sym typeface="+mn-ea"/>
            </a:endParaRPr>
          </a:p>
        </p:txBody>
      </p:sp>
      <p:sp>
        <p:nvSpPr>
          <p:cNvPr id="1049914"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投资风险：虽然社交媒体与在线平台行业具有广阔的发展前景，但也存在一定的投资风险，如政策风险、市场竞争风险等。投资者需要充分了解市场情况，谨慎决策。</a:t>
            </a:r>
            <a:endParaRPr altLang="en-US" dirty="0" sz="1200" lang="zh-CN" spc="150">
              <a:solidFill>
                <a:schemeClr val="tx1">
                  <a:lumMod val="65000"/>
                  <a:lumOff val="35000"/>
                </a:schemeClr>
              </a:solidFill>
              <a:latin typeface="+mn-ea"/>
              <a:sym typeface="+mn-ea"/>
            </a:endParaRPr>
          </a:p>
        </p:txBody>
      </p:sp>
      <p:sp>
        <p:nvSpPr>
          <p:cNvPr id="1049916"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投资建议：投资者可以通过分散投资、长期持有等方式降低投资风险，同时关注行业动态和政策变化，及时调整投资策略。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62" name="标题 2"/>
          <p:cNvSpPr>
            <a:spLocks noGrp="1"/>
          </p:cNvSpPr>
          <p:nvPr>
            <p:ph type="title" idx="2"/>
          </p:nvPr>
        </p:nvSpPr>
        <p:spPr/>
        <p:txBody>
          <a:bodyPr/>
          <a:p>
            <a:r>
              <a:rPr altLang="en-US" lang="zh-CN"/>
              <a:t>行业投资价值评估</a:t>
            </a:r>
            <a:endParaRPr altLang="en-US" lang="zh-CN"/>
          </a:p>
        </p:txBody>
      </p:sp>
      <p:sp>
        <p:nvSpPr>
          <p:cNvPr id="104996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用户规模与活跃度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商业模式与盈利能力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技术创新与迭代速度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政策法规与监管环境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32" name="标题 2"/>
          <p:cNvSpPr>
            <a:spLocks noGrp="1"/>
          </p:cNvSpPr>
          <p:nvPr>
            <p:ph type="title" idx="2"/>
          </p:nvPr>
        </p:nvSpPr>
        <p:spPr/>
        <p:txBody>
          <a:bodyPr/>
          <a:p>
            <a:r>
              <a:rPr altLang="en-US" lang="zh-CN"/>
              <a:t>2024年行业投资前景预测</a:t>
            </a:r>
            <a:endParaRPr altLang="en-US" lang="zh-CN"/>
          </a:p>
        </p:txBody>
      </p:sp>
      <p:sp>
        <p:nvSpPr>
          <p:cNvPr id="105003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竞争格局：随着行业的不断发展，竞争将更加激烈，企业需要不断提升自身竞争力，通过创新、品牌建设等方式来保持市场份额。</a:t>
            </a:r>
            <a:endParaRPr altLang="en-US" dirty="0" sz="2400" lang="zh-CN">
              <a:latin typeface="+mn-ea"/>
              <a:ea typeface="+mn-ea"/>
            </a:endParaRPr>
          </a:p>
        </p:txBody>
      </p:sp>
      <p:sp>
        <p:nvSpPr>
          <p:cNvPr id="105005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政策监管：政府对社交媒体与在线平台的监管将进一步加强，对企业的合规性要求也将更加严格，企业需要关注政策动向并加强合规管理。</a:t>
            </a:r>
            <a:endParaRPr altLang="en-US" dirty="0" sz="2400" lang="zh-CN">
              <a:latin typeface="+mn-ea"/>
              <a:ea typeface="+mn-ea"/>
            </a:endParaRPr>
          </a:p>
        </p:txBody>
      </p:sp>
      <p:sp>
        <p:nvSpPr>
          <p:cNvPr id="105005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行业增长趋势：预计社交媒体与在线平台行业将继续保持增长趋势，尤其在直播、短视频等领域。</a:t>
            </a:r>
            <a:endParaRPr altLang="en-US" dirty="0" sz="2400" lang="zh-CN">
              <a:latin typeface="+mn-ea"/>
              <a:ea typeface="+mn-ea"/>
            </a:endParaRPr>
          </a:p>
        </p:txBody>
      </p:sp>
      <p:sp>
        <p:nvSpPr>
          <p:cNvPr id="105005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投资机会：投资者可以关注具有创新能力和良好商业模式的社交媒体与在线平台企业，特别是在用户增长和商业化变现方面表现突出的企业。</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102" name="文本占位符 2"/>
          <p:cNvSpPr>
            <a:spLocks noGrp="1"/>
          </p:cNvSpPr>
          <p:nvPr>
            <p:ph type="body" idx="2"/>
            <p:custDataLst>
              <p:tags r:id="rId1"/>
            </p:custDataLst>
          </p:nvPr>
        </p:nvSpPr>
        <p:spPr/>
        <p:txBody>
          <a:bodyPr/>
          <a:p>
            <a:r>
              <a:rPr altLang="en-US" lang="zh-CN"/>
              <a:t>PART FIVE</a:t>
            </a:r>
            <a:endParaRPr altLang="en-US" lang="zh-CN"/>
          </a:p>
        </p:txBody>
      </p:sp>
      <p:sp>
        <p:nvSpPr>
          <p:cNvPr id="1050104" name="标题 4"/>
          <p:cNvSpPr>
            <a:spLocks noGrp="1"/>
          </p:cNvSpPr>
          <p:nvPr>
            <p:ph type="title" idx="1"/>
            <p:custDataLst>
              <p:tags r:id="rId2"/>
            </p:custDataLst>
          </p:nvPr>
        </p:nvSpPr>
        <p:spPr/>
        <p:txBody>
          <a:bodyPr/>
          <a:p>
            <a:r>
              <a:rPr altLang="en-US" lang="zh-CN"/>
              <a:t>社交媒体与在线平台行业未来发展展望</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166" name="标题 2"/>
          <p:cNvSpPr>
            <a:spLocks noGrp="1"/>
          </p:cNvSpPr>
          <p:nvPr>
            <p:ph type="title" idx="2"/>
          </p:nvPr>
        </p:nvSpPr>
        <p:spPr/>
        <p:txBody>
          <a:bodyPr/>
          <a:p>
            <a:r>
              <a:rPr altLang="en-US" lang="zh-CN"/>
              <a:t>行业技术发展趋势</a:t>
            </a:r>
            <a:endParaRPr altLang="en-US" lang="zh-CN"/>
          </a:p>
        </p:txBody>
      </p:sp>
      <p:sp>
        <p:nvSpPr>
          <p:cNvPr id="105016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人工智能和机器学习在社交媒体和在线平台中的应用将进一步深化，提升用户体验和个性化推荐。</a:t>
            </a:r>
            <a:endParaRPr altLang="en-US" dirty="0" sz="2000" lang="zh-CN" spc="150">
              <a:solidFill>
                <a:schemeClr val="tx1">
                  <a:lumMod val="85000"/>
                  <a:lumOff val="15000"/>
                </a:schemeClr>
              </a:solidFill>
              <a:latin typeface="+mn-ea"/>
              <a:sym typeface="+mn-ea"/>
            </a:endParaRPr>
          </a:p>
        </p:txBody>
      </p:sp>
      <p:sp>
        <p:nvSpPr>
          <p:cNvPr id="105017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5G技术的普及将加速社交媒体和在线平台的发展，提升视频内容的传输质量和速度。</a:t>
            </a:r>
            <a:endParaRPr altLang="en-US" dirty="0" sz="2000" lang="zh-CN" spc="150">
              <a:solidFill>
                <a:schemeClr val="tx1">
                  <a:lumMod val="85000"/>
                  <a:lumOff val="15000"/>
                </a:schemeClr>
              </a:solidFill>
              <a:latin typeface="+mn-ea"/>
              <a:sym typeface="+mn-ea"/>
            </a:endParaRPr>
          </a:p>
        </p:txBody>
      </p:sp>
      <p:sp>
        <p:nvSpPr>
          <p:cNvPr id="105018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区块链技术有可能在社交媒体和在线平台行业中得到应用，保障用户数据安全和透明度。</a:t>
            </a:r>
            <a:endParaRPr altLang="en-US" dirty="0" sz="2000" lang="zh-CN" spc="150">
              <a:solidFill>
                <a:schemeClr val="tx1">
                  <a:lumMod val="85000"/>
                  <a:lumOff val="15000"/>
                </a:schemeClr>
              </a:solidFill>
              <a:latin typeface="+mn-ea"/>
              <a:sym typeface="+mn-ea"/>
            </a:endParaRPr>
          </a:p>
        </p:txBody>
      </p:sp>
      <p:sp>
        <p:nvSpPr>
          <p:cNvPr id="105018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虚拟现实和增强现实技术将为社交媒体和在线平台提供更多创新的可能性，如虚拟社交场景的构建。</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236" name="标题 2"/>
          <p:cNvSpPr>
            <a:spLocks noGrp="1"/>
          </p:cNvSpPr>
          <p:nvPr>
            <p:ph type="title" idx="2"/>
          </p:nvPr>
        </p:nvSpPr>
        <p:spPr/>
        <p:txBody>
          <a:bodyPr/>
          <a:p>
            <a:r>
              <a:rPr altLang="en-US" lang="zh-CN"/>
              <a:t>行业产品创新方向</a:t>
            </a:r>
            <a:endParaRPr altLang="en-US" lang="zh-CN"/>
          </a:p>
        </p:txBody>
      </p:sp>
      <p:sp>
        <p:nvSpPr>
          <p:cNvPr id="105023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区块链技术：探索去中心化的社交媒体与在线平台产品，保护用户数据和隐私，提高内容创作的透明度和公正性。</a:t>
            </a:r>
            <a:endParaRPr altLang="zh-CN" dirty="0" lang="en-US">
              <a:solidFill>
                <a:schemeClr val="dk1">
                  <a:lumMod val="80000"/>
                  <a:lumOff val="20000"/>
                </a:schemeClr>
              </a:solidFill>
              <a:latin typeface="+mn-ea"/>
              <a:sym typeface="+mn-ea"/>
            </a:endParaRPr>
          </a:p>
        </p:txBody>
      </p:sp>
      <p:sp>
        <p:nvSpPr>
          <p:cNvPr id="105024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人工智能与机器学习技术：在社交媒体与在线平台中应用更智能的算法，提升用户体验和个性化推荐。</a:t>
            </a:r>
            <a:endParaRPr altLang="en-US" dirty="0" lang="zh-CN">
              <a:solidFill>
                <a:schemeClr val="dk1">
                  <a:lumMod val="80000"/>
                  <a:lumOff val="20000"/>
                </a:schemeClr>
              </a:solidFill>
              <a:latin typeface="+mn-ea"/>
              <a:sym typeface="+mn-ea"/>
            </a:endParaRPr>
          </a:p>
        </p:txBody>
      </p:sp>
      <p:sp>
        <p:nvSpPr>
          <p:cNvPr id="105025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增强现实与虚拟现实技术：开发更具沉浸感的社交媒体与在线平台产品，提供全新的互动体验。</a:t>
            </a:r>
            <a:endParaRPr altLang="en-US" dirty="0" lang="zh-CN">
              <a:solidFill>
                <a:schemeClr val="dk1">
                  <a:lumMod val="80000"/>
                  <a:lumOff val="20000"/>
                </a:schemeClr>
              </a:solidFill>
              <a:latin typeface="+mn-ea"/>
              <a:sym typeface="+mn-ea"/>
            </a:endParaRPr>
          </a:p>
        </p:txBody>
      </p:sp>
      <p:sp>
        <p:nvSpPr>
          <p:cNvPr id="105026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跨界合作与创新：结合其他行业领域，开发出更多元化、创新的社交媒体与在线平台产品。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314" name="标题 2"/>
          <p:cNvSpPr>
            <a:spLocks noGrp="1"/>
          </p:cNvSpPr>
          <p:nvPr>
            <p:ph type="title" idx="2"/>
          </p:nvPr>
        </p:nvSpPr>
        <p:spPr/>
        <p:txBody>
          <a:bodyPr/>
          <a:p>
            <a:r>
              <a:rPr altLang="en-US" lang="zh-CN"/>
              <a:t>行业市场拓展空间</a:t>
            </a:r>
            <a:endParaRPr altLang="en-US" lang="zh-CN"/>
          </a:p>
        </p:txBody>
      </p:sp>
      <p:sp>
        <p:nvSpPr>
          <p:cNvPr id="1050316"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8"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0"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2"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4"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6"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8"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30"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32"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社交电商和直播带货等新型业态将为行业带来新的增长点</a:t>
            </a:r>
            <a:endParaRPr altLang="en-US" dirty="0" sz="2400" lang="zh-CN">
              <a:latin typeface="+mn-ea"/>
              <a:ea typeface="+mn-ea"/>
            </a:endParaRPr>
          </a:p>
        </p:txBody>
      </p:sp>
      <p:sp>
        <p:nvSpPr>
          <p:cNvPr id="1050334"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国际化拓展将为行业带来更广阔的市场和商机</a:t>
            </a:r>
            <a:endParaRPr altLang="en-US" dirty="0" sz="2400" lang="zh-CN">
              <a:latin typeface="+mn-ea"/>
              <a:ea typeface="+mn-ea"/>
            </a:endParaRPr>
          </a:p>
        </p:txBody>
      </p:sp>
      <p:sp>
        <p:nvSpPr>
          <p:cNvPr id="1050336"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5G技术的普及将进一步推动社交媒体与在线平台行业的发展</a:t>
            </a:r>
            <a:endParaRPr altLang="en-US" dirty="0" sz="2400" lang="zh-CN">
              <a:latin typeface="+mn-ea"/>
              <a:ea typeface="+mn-ea"/>
            </a:endParaRPr>
          </a:p>
        </p:txBody>
      </p:sp>
      <p:sp>
        <p:nvSpPr>
          <p:cNvPr id="1050338"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人工智能和大数据技术的应用将为行业带来更多创新和机会</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84" name="标题 2"/>
          <p:cNvSpPr>
            <a:spLocks noGrp="1"/>
          </p:cNvSpPr>
          <p:nvPr>
            <p:ph type="title" idx="2"/>
          </p:nvPr>
        </p:nvSpPr>
        <p:spPr/>
        <p:txBody>
          <a:bodyPr/>
          <a:p>
            <a:r>
              <a:rPr altLang="en-US" lang="zh-CN"/>
              <a:t>行业可持续发展战略</a:t>
            </a:r>
            <a:endParaRPr altLang="en-US" lang="zh-CN"/>
          </a:p>
        </p:txBody>
      </p:sp>
      <p:sp>
        <p:nvSpPr>
          <p:cNvPr id="1050386"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88"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0"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2"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4"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创新驱动：鼓励企业加大技术研发投入，推动行业创新发展。</a:t>
            </a:r>
            <a:endParaRPr altLang="en-US" sz="1400" lang="zh-CN" spc="150">
              <a:solidFill>
                <a:schemeClr val="tx1"/>
              </a:solidFill>
              <a:effectLst/>
              <a:latin typeface="+mn-ea"/>
              <a:sym typeface="+mn-ea"/>
            </a:endParaRPr>
          </a:p>
        </p:txBody>
      </p:sp>
      <p:sp>
        <p:nvSpPr>
          <p:cNvPr id="1050396"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强化监管：政府应加强对社交媒体与在线平台的监管，确保其合规发展。</a:t>
            </a:r>
            <a:endParaRPr altLang="en-US" dirty="0" sz="1400" lang="zh-CN" spc="150">
              <a:solidFill>
                <a:schemeClr val="tx1"/>
              </a:solidFill>
              <a:effectLst/>
              <a:latin typeface="+mn-ea"/>
              <a:sym typeface="+mn-ea"/>
            </a:endParaRPr>
          </a:p>
        </p:txBody>
      </p:sp>
      <p:sp>
        <p:nvSpPr>
          <p:cNvPr id="1050398"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社会责任：企业应积极履行社会责任，推动行业绿色发展。</a:t>
            </a:r>
            <a:endParaRPr altLang="en-US" sz="1400" lang="zh-CN" spc="150">
              <a:solidFill>
                <a:schemeClr val="tx1"/>
              </a:solidFill>
              <a:effectLst/>
              <a:latin typeface="+mn-ea"/>
              <a:sym typeface="+mn-ea"/>
            </a:endParaRPr>
          </a:p>
        </p:txBody>
      </p:sp>
      <p:sp>
        <p:nvSpPr>
          <p:cNvPr id="1050400"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人才培养：加强人才培养，为行业可持续发展提供人才保障。</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1" name=""/>
        <p:cNvGrpSpPr/>
        <p:nvPr/>
      </p:nvGrpSpPr>
      <p:grpSpPr>
        <a:xfrm>
          <a:off x="0" y="0"/>
          <a:ext cx="0" cy="0"/>
          <a:chOff x="0" y="0"/>
          <a:chExt cx="0" cy="0"/>
        </a:xfrm>
      </p:grpSpPr>
      <p:sp>
        <p:nvSpPr>
          <p:cNvPr id="1050446" name="标题 1"/>
          <p:cNvSpPr>
            <a:spLocks noGrp="1"/>
          </p:cNvSpPr>
          <p:nvPr>
            <p:ph type="title" idx="2"/>
            <p:custDataLst>
              <p:tags r:id="rId1"/>
            </p:custDataLst>
          </p:nvPr>
        </p:nvSpPr>
        <p:spPr/>
        <p:txBody>
          <a:bodyPr/>
          <a:p>
            <a:r>
              <a:rPr altLang="en-US" lang="zh-CN"/>
              <a:t>THANK YOU</a:t>
            </a:r>
            <a:endParaRPr altLang="en-US" lang="zh-CN"/>
          </a:p>
        </p:txBody>
      </p:sp>
      <p:sp>
        <p:nvSpPr>
          <p:cNvPr id="1050448"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6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9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2.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2024-01-03T14:02:18Z</dcterms:created>
  <dcterms:modified xsi:type="dcterms:W3CDTF">2024-01-03T14:02:18Z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794e423cb34f4314866e07c8a84cd67a_21</vt:lpwstr>
  </property>
</Properties>
</file>