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2"/>
  </p:notesMasterIdLst>
  <p:handoutMasterIdLst>
    <p:handoutMasterId r:id="rId25"/>
  </p:handoutMasterIdLst>
  <p:sldIdLst>
    <p:sldId id="434" r:id="rId3"/>
    <p:sldId id="257" r:id="rId4"/>
    <p:sldId id="361" r:id="rId5"/>
    <p:sldId id="262" r:id="rId6"/>
    <p:sldId id="509" r:id="rId7"/>
    <p:sldId id="485" r:id="rId8"/>
    <p:sldId id="268" r:id="rId9"/>
    <p:sldId id="273" r:id="rId10"/>
    <p:sldId id="466" r:id="rId11"/>
    <p:sldId id="510" r:id="rId13"/>
    <p:sldId id="511" r:id="rId14"/>
    <p:sldId id="512" r:id="rId15"/>
    <p:sldId id="514" r:id="rId16"/>
    <p:sldId id="519" r:id="rId17"/>
    <p:sldId id="520" r:id="rId18"/>
    <p:sldId id="521" r:id="rId19"/>
    <p:sldId id="522" r:id="rId20"/>
    <p:sldId id="504" r:id="rId21"/>
    <p:sldId id="524" r:id="rId22"/>
    <p:sldId id="523" r:id="rId23"/>
    <p:sldId id="525" r:id="rId24"/>
  </p:sldIdLst>
  <p:sldSz cx="12192000" cy="6858000"/>
  <p:notesSz cx="6858000" cy="9144000"/>
  <p:custDataLst>
    <p:tags r:id="rId3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095" userDrawn="1">
          <p15:clr>
            <a:srgbClr val="A4A3A4"/>
          </p15:clr>
        </p15:guide>
        <p15:guide id="2" pos="379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7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5" autoAdjust="0"/>
    <p:restoredTop sz="96379" autoAdjust="0"/>
  </p:normalViewPr>
  <p:slideViewPr>
    <p:cSldViewPr showGuides="1">
      <p:cViewPr varScale="1">
        <p:scale>
          <a:sx n="153" d="100"/>
          <a:sy n="153" d="100"/>
        </p:scale>
        <p:origin x="408" y="138"/>
      </p:cViewPr>
      <p:guideLst>
        <p:guide orient="horz" pos="2095"/>
        <p:guide pos="3797"/>
      </p:guideLst>
    </p:cSldViewPr>
  </p:slideViewPr>
  <p:notesTextViewPr>
    <p:cViewPr>
      <p:scale>
        <a:sx n="100" d="100"/>
        <a:sy n="100" d="100"/>
      </p:scale>
      <p:origin x="0" y="0"/>
    </p:cViewPr>
  </p:notesTextViewPr>
  <p:sorterViewPr>
    <p:cViewPr>
      <p:scale>
        <a:sx n="125" d="100"/>
        <a:sy n="125" d="100"/>
      </p:scale>
      <p:origin x="0" y="-4020"/>
    </p:cViewPr>
  </p:sorterViewPr>
  <p:notesViewPr>
    <p:cSldViewPr>
      <p:cViewPr varScale="1">
        <p:scale>
          <a:sx n="83" d="100"/>
          <a:sy n="83"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gs" Target="tags/tag103.xml"/><Relationship Id="rId3" Type="http://schemas.openxmlformats.org/officeDocument/2006/relationships/slide" Target="slides/slide1.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04BA08C8-CBE9-436C-9AE1-0B9ED8EDCDBC}"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fld id="{D1FF0FB9-61D1-4DF7-99DC-2900B5B921BE}"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DA54C4C-FD00-4B11-BAFC-F7210BA85C4B}"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二级</a:t>
            </a:r>
            <a:endParaRPr lang="zh-CN" altLang="en-US" noProof="0"/>
          </a:p>
          <a:p>
            <a:pPr lvl="2"/>
            <a:r>
              <a:rPr lang="zh-CN" altLang="en-US" noProof="0"/>
              <a:t>三级</a:t>
            </a:r>
            <a:endParaRPr lang="zh-CN" altLang="en-US" noProof="0"/>
          </a:p>
          <a:p>
            <a:pPr lvl="3"/>
            <a:r>
              <a:rPr lang="zh-CN" altLang="en-US" noProof="0"/>
              <a:t>四级</a:t>
            </a:r>
            <a:endParaRPr lang="zh-CN" altLang="en-US" noProof="0"/>
          </a:p>
          <a:p>
            <a:pPr lvl="4"/>
            <a:r>
              <a:rPr lang="zh-CN" altLang="en-US" noProof="0"/>
              <a:t>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fld id="{E26BD116-E65C-4348-8824-47EEC69B589A}"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7" Type="http://schemas.microsoft.com/office/2007/relationships/hdphoto" Target="../media/image3.wdp"/><Relationship Id="rId6" Type="http://schemas.openxmlformats.org/officeDocument/2006/relationships/image" Target="../media/image2.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5.png"/><Relationship Id="rId3" Type="http://schemas.openxmlformats.org/officeDocument/2006/relationships/tags" Target="../tags/tag4.xm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image" Target="../media/image6.png"/><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8" name="图片 7" descr="一棵大树&#10;&#10;中度可信度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73814"/>
          </a:xfrm>
          <a:prstGeom prst="rect">
            <a:avLst/>
          </a:prstGeom>
        </p:spPr>
      </p:pic>
      <p:grpSp>
        <p:nvGrpSpPr>
          <p:cNvPr id="45" name="组合 44"/>
          <p:cNvGrpSpPr/>
          <p:nvPr userDrawn="1"/>
        </p:nvGrpSpPr>
        <p:grpSpPr>
          <a:xfrm>
            <a:off x="791845" y="838835"/>
            <a:ext cx="10658475" cy="5163820"/>
            <a:chOff x="527093" y="574776"/>
            <a:chExt cx="11137814" cy="5708449"/>
          </a:xfrm>
        </p:grpSpPr>
        <p:grpSp>
          <p:nvGrpSpPr>
            <p:cNvPr id="42" name="组合 41"/>
            <p:cNvGrpSpPr/>
            <p:nvPr/>
          </p:nvGrpSpPr>
          <p:grpSpPr>
            <a:xfrm>
              <a:off x="695325" y="729383"/>
              <a:ext cx="10801350" cy="5399234"/>
              <a:chOff x="695324" y="641603"/>
              <a:chExt cx="10801351" cy="5574794"/>
            </a:xfrm>
          </p:grpSpPr>
          <p:sp>
            <p:nvSpPr>
              <p:cNvPr id="39" name="矩形 38"/>
              <p:cNvSpPr/>
              <p:nvPr>
                <p:custDataLst>
                  <p:tags r:id="rId3"/>
                </p:custDataLst>
              </p:nvPr>
            </p:nvSpPr>
            <p:spPr>
              <a:xfrm>
                <a:off x="695324" y="641603"/>
                <a:ext cx="10801351" cy="5574794"/>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40" name="图文框 39"/>
              <p:cNvSpPr/>
              <p:nvPr>
                <p:custDataLst>
                  <p:tags r:id="rId4"/>
                </p:custDataLst>
              </p:nvPr>
            </p:nvSpPr>
            <p:spPr>
              <a:xfrm>
                <a:off x="695325" y="641603"/>
                <a:ext cx="10801350" cy="5574794"/>
              </a:xfrm>
              <a:prstGeom prst="frame">
                <a:avLst>
                  <a:gd name="adj1" fmla="val 2903"/>
                </a:avLst>
              </a:prstGeom>
              <a:solidFill>
                <a:schemeClr val="bg1">
                  <a:alpha val="80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44" name="图文框 43"/>
            <p:cNvSpPr/>
            <p:nvPr>
              <p:custDataLst>
                <p:tags r:id="rId5"/>
              </p:custDataLst>
            </p:nvPr>
          </p:nvSpPr>
          <p:spPr>
            <a:xfrm>
              <a:off x="527093" y="574776"/>
              <a:ext cx="11137814" cy="5708449"/>
            </a:xfrm>
            <a:prstGeom prst="frame">
              <a:avLst>
                <a:gd name="adj1" fmla="val 736"/>
              </a:avLst>
            </a:prstGeom>
            <a:solidFill>
              <a:schemeClr val="bg1">
                <a:alpha val="60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pic>
        <p:nvPicPr>
          <p:cNvPr id="14" name="图片 13" descr="树上的叶子&#10;&#10;中度可信度描述已自动生成"/>
          <p:cNvPicPr>
            <a:picLocks noChangeAspect="1"/>
          </p:cNvPicPr>
          <p:nvPr userDrawn="1"/>
        </p:nvPicPr>
        <p:blipFill>
          <a:blip r:embed="rId6">
            <a:alphaModFix amt="10000"/>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val="0"/>
              </a:ext>
            </a:extLst>
          </a:blip>
          <a:srcRect r="33756" b="8687"/>
          <a:stretch>
            <a:fillRect/>
          </a:stretch>
        </p:blipFill>
        <p:spPr>
          <a:xfrm>
            <a:off x="8124824" y="1251744"/>
            <a:ext cx="4067176" cy="5606256"/>
          </a:xfrm>
          <a:prstGeom prst="rect">
            <a:avLst/>
          </a:prstGeom>
        </p:spPr>
      </p:pic>
    </p:spTree>
  </p:cSld>
  <p:clrMapOvr>
    <a:masterClrMapping/>
  </p:clrMapOvr>
  <p:transition spd="slow"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8" name="图片 7" descr="一棵大树&#10;&#10;中度可信度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pSp>
        <p:nvGrpSpPr>
          <p:cNvPr id="5" name="组合 4"/>
          <p:cNvGrpSpPr/>
          <p:nvPr userDrawn="1"/>
        </p:nvGrpSpPr>
        <p:grpSpPr>
          <a:xfrm>
            <a:off x="184785" y="106680"/>
            <a:ext cx="11822430" cy="6644640"/>
            <a:chOff x="184785" y="106680"/>
            <a:chExt cx="11822430" cy="6644640"/>
          </a:xfrm>
        </p:grpSpPr>
        <p:sp>
          <p:nvSpPr>
            <p:cNvPr id="6" name="矩形 5"/>
            <p:cNvSpPr/>
            <p:nvPr/>
          </p:nvSpPr>
          <p:spPr>
            <a:xfrm>
              <a:off x="184785" y="106680"/>
              <a:ext cx="11822430" cy="664464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247650" y="213360"/>
              <a:ext cx="11696700" cy="6431280"/>
            </a:xfrm>
            <a:prstGeom prst="rect">
              <a:avLst/>
            </a:prstGeom>
            <a:solidFill>
              <a:srgbClr val="F4F5F1">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pic>
        <p:nvPicPr>
          <p:cNvPr id="9" name="图片 8"/>
          <p:cNvPicPr>
            <a:picLocks noChangeAspect="1"/>
          </p:cNvPicPr>
          <p:nvPr userDrawn="1">
            <p:custDataLst>
              <p:tags r:id="rId3"/>
            </p:custDataLst>
          </p:nvPr>
        </p:nvPicPr>
        <p:blipFill>
          <a:blip r:embed="rId4"/>
          <a:stretch>
            <a:fillRect/>
          </a:stretch>
        </p:blipFill>
        <p:spPr>
          <a:xfrm>
            <a:off x="9512937" y="4881246"/>
            <a:ext cx="2729865" cy="1976438"/>
          </a:xfrm>
          <a:prstGeom prst="rect">
            <a:avLst/>
          </a:prstGeom>
        </p:spPr>
      </p:pic>
      <p:grpSp>
        <p:nvGrpSpPr>
          <p:cNvPr id="2" name="组合 1"/>
          <p:cNvGrpSpPr/>
          <p:nvPr userDrawn="1"/>
        </p:nvGrpSpPr>
        <p:grpSpPr>
          <a:xfrm>
            <a:off x="581660" y="548640"/>
            <a:ext cx="503555" cy="489585"/>
            <a:chOff x="916" y="864"/>
            <a:chExt cx="793" cy="771"/>
          </a:xfrm>
        </p:grpSpPr>
        <p:sp>
          <p:nvSpPr>
            <p:cNvPr id="3" name="矩形 2"/>
            <p:cNvSpPr/>
            <p:nvPr>
              <p:custDataLst>
                <p:tags r:id="rId5"/>
              </p:custDataLst>
            </p:nvPr>
          </p:nvSpPr>
          <p:spPr>
            <a:xfrm>
              <a:off x="1003" y="1027"/>
              <a:ext cx="707" cy="608"/>
            </a:xfrm>
            <a:prstGeom prst="rect">
              <a:avLst/>
            </a:prstGeom>
            <a:solidFill>
              <a:srgbClr val="DEE0D4"/>
            </a:solidFill>
            <a:ln>
              <a:solidFill>
                <a:srgbClr val="4B5A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mj-ea"/>
                <a:ea typeface="+mj-ea"/>
              </a:endParaRPr>
            </a:p>
          </p:txBody>
        </p:sp>
        <p:sp>
          <p:nvSpPr>
            <p:cNvPr id="4" name="矩形 3"/>
            <p:cNvSpPr/>
            <p:nvPr>
              <p:custDataLst>
                <p:tags r:id="rId6"/>
              </p:custDataLst>
            </p:nvPr>
          </p:nvSpPr>
          <p:spPr>
            <a:xfrm>
              <a:off x="916" y="864"/>
              <a:ext cx="684" cy="653"/>
            </a:xfrm>
            <a:prstGeom prst="rect">
              <a:avLst/>
            </a:prstGeom>
            <a:solidFill>
              <a:srgbClr val="4B5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grpSp>
    </p:spTree>
  </p:cSld>
  <p:clrMapOvr>
    <a:masterClrMapping/>
  </p:clrMapOvr>
  <p:transition spd="slow" advTm="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一棵大树&#10;&#10;中度可信度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875"/>
            <a:ext cx="12191999" cy="6873814"/>
          </a:xfrm>
          <a:prstGeom prst="rect">
            <a:avLst/>
          </a:prstGeom>
        </p:spPr>
      </p:pic>
      <p:sp>
        <p:nvSpPr>
          <p:cNvPr id="39" name="矩形 38"/>
          <p:cNvSpPr/>
          <p:nvPr userDrawn="1"/>
        </p:nvSpPr>
        <p:spPr>
          <a:xfrm>
            <a:off x="0" y="987425"/>
            <a:ext cx="12191365" cy="4657090"/>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spd="slow" advTm="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descr="一棵大树&#10;&#10;中度可信度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pSp>
        <p:nvGrpSpPr>
          <p:cNvPr id="5" name="组合 4"/>
          <p:cNvGrpSpPr/>
          <p:nvPr userDrawn="1"/>
        </p:nvGrpSpPr>
        <p:grpSpPr>
          <a:xfrm>
            <a:off x="184785" y="106680"/>
            <a:ext cx="11822430" cy="6644640"/>
            <a:chOff x="184785" y="106680"/>
            <a:chExt cx="11822430" cy="6644640"/>
          </a:xfrm>
        </p:grpSpPr>
        <p:sp>
          <p:nvSpPr>
            <p:cNvPr id="6" name="矩形 5"/>
            <p:cNvSpPr/>
            <p:nvPr/>
          </p:nvSpPr>
          <p:spPr>
            <a:xfrm>
              <a:off x="184785" y="106680"/>
              <a:ext cx="11822430" cy="664464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247650" y="213360"/>
              <a:ext cx="11696700" cy="6431280"/>
            </a:xfrm>
            <a:prstGeom prst="rect">
              <a:avLst/>
            </a:prstGeom>
            <a:solidFill>
              <a:srgbClr val="F4F5F1">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2" name="矩形 1"/>
          <p:cNvSpPr/>
          <p:nvPr userDrawn="1">
            <p:custDataLst>
              <p:tags r:id="rId3"/>
            </p:custDataLst>
          </p:nvPr>
        </p:nvSpPr>
        <p:spPr>
          <a:xfrm>
            <a:off x="247650" y="1355090"/>
            <a:ext cx="11654155" cy="4065905"/>
          </a:xfrm>
          <a:prstGeom prst="rect">
            <a:avLst/>
          </a:prstGeom>
          <a:solidFill>
            <a:srgbClr val="F7F9F3">
              <a:alpha val="95000"/>
            </a:srgbClr>
          </a:solidFill>
          <a:ln>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a:ea typeface="楷体" panose="02010609060101010101" pitchFamily="49" charset="-122"/>
            </a:endParaRPr>
          </a:p>
        </p:txBody>
      </p:sp>
      <p:pic>
        <p:nvPicPr>
          <p:cNvPr id="3" name="图片 2"/>
          <p:cNvPicPr>
            <a:picLocks noChangeAspect="1"/>
          </p:cNvPicPr>
          <p:nvPr userDrawn="1">
            <p:custDataLst>
              <p:tags r:id="rId4"/>
            </p:custDataLst>
          </p:nvPr>
        </p:nvPicPr>
        <p:blipFill>
          <a:blip r:embed="rId5"/>
          <a:stretch>
            <a:fillRect/>
          </a:stretch>
        </p:blipFill>
        <p:spPr>
          <a:xfrm>
            <a:off x="8083057" y="4324970"/>
            <a:ext cx="3924283" cy="2426553"/>
          </a:xfrm>
          <a:prstGeom prst="rect">
            <a:avLst/>
          </a:prstGeom>
        </p:spPr>
      </p:pic>
      <p:grpSp>
        <p:nvGrpSpPr>
          <p:cNvPr id="4" name="组合 3"/>
          <p:cNvGrpSpPr/>
          <p:nvPr userDrawn="1"/>
        </p:nvGrpSpPr>
        <p:grpSpPr>
          <a:xfrm>
            <a:off x="581660" y="548640"/>
            <a:ext cx="503555" cy="489585"/>
            <a:chOff x="916" y="864"/>
            <a:chExt cx="793" cy="771"/>
          </a:xfrm>
        </p:grpSpPr>
        <p:sp>
          <p:nvSpPr>
            <p:cNvPr id="25" name="矩形 24"/>
            <p:cNvSpPr/>
            <p:nvPr>
              <p:custDataLst>
                <p:tags r:id="rId6"/>
              </p:custDataLst>
            </p:nvPr>
          </p:nvSpPr>
          <p:spPr>
            <a:xfrm>
              <a:off x="1003" y="1027"/>
              <a:ext cx="707" cy="608"/>
            </a:xfrm>
            <a:prstGeom prst="rect">
              <a:avLst/>
            </a:prstGeom>
            <a:solidFill>
              <a:srgbClr val="DEE0D4"/>
            </a:solidFill>
            <a:ln>
              <a:solidFill>
                <a:srgbClr val="4B5A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mj-ea"/>
                <a:ea typeface="+mj-ea"/>
              </a:endParaRPr>
            </a:p>
          </p:txBody>
        </p:sp>
        <p:sp>
          <p:nvSpPr>
            <p:cNvPr id="21" name="矩形 20"/>
            <p:cNvSpPr/>
            <p:nvPr>
              <p:custDataLst>
                <p:tags r:id="rId7"/>
              </p:custDataLst>
            </p:nvPr>
          </p:nvSpPr>
          <p:spPr>
            <a:xfrm>
              <a:off x="916" y="864"/>
              <a:ext cx="684" cy="653"/>
            </a:xfrm>
            <a:prstGeom prst="rect">
              <a:avLst/>
            </a:prstGeom>
            <a:solidFill>
              <a:srgbClr val="4B5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grpSp>
    </p:spTree>
  </p:cSld>
  <p:clrMapOvr>
    <a:masterClrMapping/>
  </p:clrMapOvr>
  <p:transition spd="slow" advTm="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advTm="0"/>
  <p:txStyles>
    <p:titleStyle>
      <a:lvl1pPr algn="l" defTabSz="914400" rtl="0" eaLnBrk="1" latinLnBrk="0" hangingPunct="1">
        <a:lnSpc>
          <a:spcPct val="90000"/>
        </a:lnSpc>
        <a:spcBef>
          <a:spcPct val="0"/>
        </a:spcBef>
        <a:buNone/>
        <a:defRPr sz="4400" kern="1200">
          <a:solidFill>
            <a:schemeClr val="tx1"/>
          </a:solidFill>
          <a:latin typeface="阿里巴巴普惠体"/>
          <a:ea typeface="阿里巴巴普惠体"/>
          <a:cs typeface="阿里巴巴普惠体" panose="00020600040101010101"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阿里巴巴普惠体"/>
          <a:ea typeface="阿里巴巴普惠体"/>
          <a:cs typeface="阿里巴巴普惠体" panose="00020600040101010101"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阿里巴巴普惠体"/>
          <a:ea typeface="阿里巴巴普惠体"/>
          <a:cs typeface="阿里巴巴普惠体" panose="00020600040101010101"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阿里巴巴普惠体"/>
          <a:ea typeface="阿里巴巴普惠体"/>
          <a:cs typeface="阿里巴巴普惠体" panose="00020600040101010101"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a:ea typeface="阿里巴巴普惠体"/>
          <a:cs typeface="阿里巴巴普惠体" panose="00020600040101010101"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a:ea typeface="阿里巴巴普惠体"/>
          <a:cs typeface="阿里巴巴普惠体" panose="0002060004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tags" Target="../tags/tag1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tags" Target="../tags/tag16.xml"/><Relationship Id="rId1" Type="http://schemas.openxmlformats.org/officeDocument/2006/relationships/tags" Target="../tags/tag1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5" Type="http://schemas.openxmlformats.org/officeDocument/2006/relationships/slideLayout" Target="../slideLayouts/slideLayout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_rels/slide9.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5" Type="http://schemas.openxmlformats.org/officeDocument/2006/relationships/notesSlide" Target="../notesSlides/notesSlide1.xml"/><Relationship Id="rId14" Type="http://schemas.openxmlformats.org/officeDocument/2006/relationships/slideLayout" Target="../slideLayouts/slideLayout2.xml"/><Relationship Id="rId13" Type="http://schemas.microsoft.com/office/2007/relationships/hdphoto" Target="../media/image10.wdp"/><Relationship Id="rId12" Type="http://schemas.openxmlformats.org/officeDocument/2006/relationships/image" Target="../media/image9.png"/><Relationship Id="rId11" Type="http://schemas.openxmlformats.org/officeDocument/2006/relationships/tags" Target="../tags/tag49.xml"/><Relationship Id="rId10" Type="http://schemas.openxmlformats.org/officeDocument/2006/relationships/tags" Target="../tags/tag48.xml"/><Relationship Id="rId1" Type="http://schemas.openxmlformats.org/officeDocument/2006/relationships/tags" Target="../tags/tag3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60.xml"/><Relationship Id="rId5" Type="http://schemas.openxmlformats.org/officeDocument/2006/relationships/image" Target="../media/image12.png"/><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5.png"/><Relationship Id="rId7" Type="http://schemas.openxmlformats.org/officeDocument/2006/relationships/tags" Target="../tags/tag65.xml"/><Relationship Id="rId6" Type="http://schemas.openxmlformats.org/officeDocument/2006/relationships/image" Target="../media/image14.png"/><Relationship Id="rId5" Type="http://schemas.openxmlformats.org/officeDocument/2006/relationships/tags" Target="../tags/tag64.xml"/><Relationship Id="rId4" Type="http://schemas.openxmlformats.org/officeDocument/2006/relationships/image" Target="../media/image13.png"/><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s>
</file>

<file path=ppt/slides/_rels/slide16.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3" Type="http://schemas.openxmlformats.org/officeDocument/2006/relationships/slideLayout" Target="../slideLayouts/slideLayout2.xml"/><Relationship Id="rId12" Type="http://schemas.openxmlformats.org/officeDocument/2006/relationships/image" Target="../media/image16.png"/><Relationship Id="rId11" Type="http://schemas.openxmlformats.org/officeDocument/2006/relationships/tags" Target="../tags/tag80.xml"/><Relationship Id="rId10" Type="http://schemas.openxmlformats.org/officeDocument/2006/relationships/tags" Target="../tags/tag79.xml"/><Relationship Id="rId1" Type="http://schemas.openxmlformats.org/officeDocument/2006/relationships/tags" Target="../tags/tag70.xml"/></Relationships>
</file>

<file path=ppt/slides/_rels/slide17.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2" Type="http://schemas.openxmlformats.org/officeDocument/2006/relationships/slideLayout" Target="../slideLayouts/slideLayout2.xml"/><Relationship Id="rId11" Type="http://schemas.openxmlformats.org/officeDocument/2006/relationships/tags" Target="../tags/tag91.xml"/><Relationship Id="rId10" Type="http://schemas.openxmlformats.org/officeDocument/2006/relationships/tags" Target="../tags/tag90.xml"/><Relationship Id="rId1" Type="http://schemas.openxmlformats.org/officeDocument/2006/relationships/tags" Target="../tags/tag81.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新课导入</a:t>
            </a:r>
            <a:endParaRPr lang="zh-CN" altLang="en-US" sz="2800">
              <a:solidFill>
                <a:srgbClr val="313B3F"/>
              </a:solidFill>
              <a:latin typeface="微软雅黑" panose="020B0503020204020204" charset="-122"/>
              <a:ea typeface="微软雅黑" panose="020B0503020204020204" charset="-122"/>
            </a:endParaRPr>
          </a:p>
        </p:txBody>
      </p:sp>
      <p:sp>
        <p:nvSpPr>
          <p:cNvPr id="2" name="文本框 1"/>
          <p:cNvSpPr txBox="1"/>
          <p:nvPr/>
        </p:nvSpPr>
        <p:spPr>
          <a:xfrm>
            <a:off x="1127125" y="1845310"/>
            <a:ext cx="9841865" cy="2861310"/>
          </a:xfrm>
          <a:prstGeom prst="rect">
            <a:avLst/>
          </a:prstGeom>
          <a:noFill/>
        </p:spPr>
        <p:txBody>
          <a:bodyPr wrap="square" rtlCol="0" anchor="t">
            <a:spAutoFit/>
          </a:bodyPr>
          <a:lstStyle/>
          <a:p>
            <a:pPr marL="0" indent="609600" latinLnBrk="0">
              <a:lnSpc>
                <a:spcPct val="150000"/>
              </a:lnSpc>
              <a:extLst>
                <a:ext uri="{35155182-B16C-46BC-9424-99874614C6A1}">
                  <wpsdc:indentchars xmlns:wpsdc="http://www.wps.cn/officeDocument/2017/drawingmlCustomData" val="200" checksum="4158780845"/>
                </a:ext>
              </a:extLst>
            </a:pPr>
            <a:r>
              <a:rPr lang="zh-CN" sz="2400">
                <a:sym typeface="+mn-ea"/>
              </a:rPr>
              <a:t>有一种水，能让你喝醉，这种水叫作母爱，因为母爱如水。有一座山，能让你坚韧，这座山叫作父爱，因为父爱如山。我们的父母在艰辛和苦难里繁衍生息，才有了我们的幸福与安宁。如今，他们老了，孱弱的双肩担不起重负，今天，就让我们搀扶着他们走进暖暖的春日，去进行一次心灵的散步。</a:t>
            </a:r>
            <a:endParaRPr lang="zh-CN" sz="2400">
              <a:sym typeface="+mn-ea"/>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50742" y="2565172"/>
            <a:ext cx="2823210" cy="1198880"/>
          </a:xfrm>
          <a:prstGeom prst="rect">
            <a:avLst/>
          </a:prstGeom>
          <a:noFill/>
        </p:spPr>
        <p:txBody>
          <a:bodyPr wrap="none" rtlCol="0">
            <a:spAutoFit/>
          </a:bodyPr>
          <a:lstStyle/>
          <a:p>
            <a:pPr algn="dist"/>
            <a:r>
              <a:rPr lang="zh-CN" altLang="en-US" sz="7200" smtClean="0">
                <a:latin typeface="微软雅黑" panose="020B0503020204020204" charset="-122"/>
                <a:ea typeface="微软雅黑" panose="020B0503020204020204" charset="-122"/>
                <a:cs typeface="阿里巴巴普惠体" panose="00020600040101010101" charset="-122"/>
                <a:sym typeface="阿里巴巴普惠体"/>
              </a:rPr>
              <a:t>散</a:t>
            </a:r>
            <a:r>
              <a:rPr lang="en-US" altLang="zh-CN" sz="7200" smtClean="0">
                <a:latin typeface="微软雅黑" panose="020B0503020204020204" charset="-122"/>
                <a:ea typeface="微软雅黑" panose="020B0503020204020204" charset="-122"/>
                <a:cs typeface="阿里巴巴普惠体" panose="00020600040101010101" charset="-122"/>
                <a:sym typeface="阿里巴巴普惠体"/>
              </a:rPr>
              <a:t>  </a:t>
            </a:r>
            <a:r>
              <a:rPr lang="zh-CN" altLang="en-US" sz="7200" smtClean="0">
                <a:latin typeface="微软雅黑" panose="020B0503020204020204" charset="-122"/>
                <a:ea typeface="微软雅黑" panose="020B0503020204020204" charset="-122"/>
                <a:cs typeface="阿里巴巴普惠体" panose="00020600040101010101" charset="-122"/>
                <a:sym typeface="阿里巴巴普惠体"/>
              </a:rPr>
              <a:t>步</a:t>
            </a:r>
            <a:r>
              <a:rPr lang="en-US" altLang="zh-CN" sz="7200" smtClean="0">
                <a:latin typeface="微软雅黑" panose="020B0503020204020204" charset="-122"/>
                <a:ea typeface="微软雅黑" panose="020B0503020204020204" charset="-122"/>
                <a:cs typeface="阿里巴巴普惠体" panose="00020600040101010101" charset="-122"/>
                <a:sym typeface="阿里巴巴普惠体"/>
              </a:rPr>
              <a:t> </a:t>
            </a:r>
            <a:endParaRPr lang="en-US" altLang="zh-CN" sz="7200" smtClean="0">
              <a:latin typeface="微软雅黑" panose="020B0503020204020204" charset="-122"/>
              <a:ea typeface="微软雅黑" panose="020B0503020204020204" charset="-122"/>
              <a:cs typeface="阿里巴巴普惠体" panose="00020600040101010101" charset="-122"/>
              <a:sym typeface="阿里巴巴普惠体"/>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4"/>
          <p:cNvSpPr txBox="1">
            <a:spLocks noChangeArrowheads="1"/>
          </p:cNvSpPr>
          <p:nvPr/>
        </p:nvSpPr>
        <p:spPr bwMode="auto">
          <a:xfrm>
            <a:off x="800100" y="1731010"/>
            <a:ext cx="1081278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1200"/>
              </a:spcBef>
              <a:defRPr/>
            </a:pPr>
            <a:r>
              <a:rPr sz="2800" spc="-150">
                <a:latin typeface="宋体" panose="02010600030101010101" pitchFamily="2" charset="-122"/>
                <a:cs typeface="宋体" panose="02010600030101010101" pitchFamily="2" charset="-122"/>
              </a:rPr>
              <a:t>1.整体感悟课文内容，理解人物性格，体会文章主题。</a:t>
            </a:r>
            <a:endParaRPr sz="2800" spc="-150">
              <a:latin typeface="宋体" panose="02010600030101010101" pitchFamily="2" charset="-122"/>
              <a:cs typeface="宋体" panose="02010600030101010101" pitchFamily="2" charset="-122"/>
            </a:endParaRPr>
          </a:p>
          <a:p>
            <a:pPr eaLnBrk="1" hangingPunct="1">
              <a:lnSpc>
                <a:spcPct val="150000"/>
              </a:lnSpc>
              <a:spcBef>
                <a:spcPts val="1200"/>
              </a:spcBef>
              <a:defRPr/>
            </a:pPr>
            <a:r>
              <a:rPr sz="2800" spc="-150">
                <a:latin typeface="宋体" panose="02010600030101010101" pitchFamily="2" charset="-122"/>
                <a:cs typeface="宋体" panose="02010600030101010101" pitchFamily="2" charset="-122"/>
              </a:rPr>
              <a:t>2.学习以小见大、结尾升华主题的写作方法；领悟本文用细节描写表现人物感情的方法。</a:t>
            </a:r>
            <a:endParaRPr sz="2800" spc="-150">
              <a:latin typeface="宋体" panose="02010600030101010101" pitchFamily="2" charset="-122"/>
              <a:cs typeface="宋体" panose="02010600030101010101" pitchFamily="2" charset="-122"/>
            </a:endParaRPr>
          </a:p>
          <a:p>
            <a:pPr eaLnBrk="1" hangingPunct="1">
              <a:lnSpc>
                <a:spcPct val="150000"/>
              </a:lnSpc>
              <a:spcBef>
                <a:spcPts val="1200"/>
              </a:spcBef>
              <a:defRPr/>
            </a:pPr>
            <a:r>
              <a:rPr sz="2800" spc="-150">
                <a:latin typeface="宋体" panose="02010600030101010101" pitchFamily="2" charset="-122"/>
                <a:cs typeface="宋体" panose="02010600030101010101" pitchFamily="2" charset="-122"/>
              </a:rPr>
              <a:t>3.培养尊老爱幼、珍爱亲情、珍爱生命的情感。</a:t>
            </a:r>
            <a:endParaRPr sz="2800" spc="-150">
              <a:latin typeface="宋体" panose="02010600030101010101" pitchFamily="2" charset="-122"/>
              <a:cs typeface="宋体" panose="02010600030101010101" pitchFamily="2" charset="-122"/>
            </a:endParaRPr>
          </a:p>
        </p:txBody>
      </p:sp>
      <p:sp>
        <p:nvSpPr>
          <p:cNvPr id="4" name="文本框 3"/>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学习目标</a:t>
            </a:r>
            <a:endParaRPr lang="zh-CN" altLang="en-US" sz="2800">
              <a:solidFill>
                <a:srgbClr val="313B3F"/>
              </a:solidFill>
              <a:latin typeface="微软雅黑" panose="020B0503020204020204" charset="-122"/>
              <a:ea typeface="微软雅黑" panose="020B0503020204020204" charset="-122"/>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Box 4"/>
          <p:cNvSpPr txBox="1">
            <a:spLocks noChangeArrowheads="1"/>
          </p:cNvSpPr>
          <p:nvPr/>
        </p:nvSpPr>
        <p:spPr bwMode="auto">
          <a:xfrm>
            <a:off x="930910" y="1844675"/>
            <a:ext cx="7335520" cy="3969385"/>
          </a:xfrm>
          <a:prstGeom prst="rect">
            <a:avLst/>
          </a:prstGeom>
          <a:noFill/>
          <a:ln w="9525">
            <a:noFill/>
            <a:miter lim="800000"/>
          </a:ln>
        </p:spPr>
        <p:txBody>
          <a:bodyPr wrap="square">
            <a:spAutoFit/>
          </a:bodyPr>
          <a:lstStyle/>
          <a:p>
            <a:pPr indent="711200" fontAlgn="auto">
              <a:lnSpc>
                <a:spcPct val="150000"/>
              </a:lnSpc>
              <a:extLst>
                <a:ext uri="{35155182-B16C-46BC-9424-99874614C6A1}">
                  <wpsdc:indentchars xmlns:wpsdc="http://www.wps.cn/officeDocument/2017/drawingmlCustomData" val="200" checksum="3773799597"/>
                </a:ext>
              </a:extLst>
            </a:pPr>
            <a:r>
              <a:rPr sz="2800">
                <a:latin typeface="宋体" panose="02010600030101010101" pitchFamily="2" charset="-122"/>
                <a:cs typeface="宋体" panose="02010600030101010101" pitchFamily="2" charset="-122"/>
              </a:rPr>
              <a:t>莫怀戚（1951—2014），笔名周平安、章大明，重庆人，当代作家。发表各类作品近500万字。1994年获全国庄重文文学奖。</a:t>
            </a:r>
            <a:r>
              <a:rPr lang="zh-CN" altLang="en-US" sz="2800" dirty="0">
                <a:latin typeface="宋体" panose="02010600030101010101" pitchFamily="2" charset="-122"/>
                <a:cs typeface="宋体" panose="02010600030101010101" pitchFamily="2" charset="-122"/>
                <a:sym typeface="+mn-ea"/>
              </a:rPr>
              <a:t>主要代表作有长篇小说</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经典关系</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、系列小说集</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大律师现实录</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、中篇小说</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透支时代</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、中篇小说</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隐身代理</a:t>
            </a:r>
            <a:r>
              <a:rPr lang="en-US" altLang="zh-CN" sz="2800" dirty="0">
                <a:latin typeface="宋体" panose="02010600030101010101" pitchFamily="2" charset="-122"/>
                <a:cs typeface="宋体" panose="02010600030101010101" pitchFamily="2" charset="-122"/>
                <a:sym typeface="+mn-ea"/>
              </a:rPr>
              <a:t>》</a:t>
            </a:r>
            <a:r>
              <a:rPr lang="zh-CN" altLang="en-US" sz="2800" dirty="0">
                <a:latin typeface="宋体" panose="02010600030101010101" pitchFamily="2" charset="-122"/>
                <a:cs typeface="宋体" panose="02010600030101010101" pitchFamily="2" charset="-122"/>
                <a:sym typeface="+mn-ea"/>
              </a:rPr>
              <a:t>等。</a:t>
            </a:r>
            <a:endParaRPr lang="zh-CN" altLang="en-US" sz="2800" dirty="0">
              <a:latin typeface="宋体" panose="02010600030101010101" pitchFamily="2" charset="-122"/>
              <a:cs typeface="宋体" panose="02010600030101010101" pitchFamily="2" charset="-122"/>
              <a:sym typeface="+mn-ea"/>
            </a:endParaRPr>
          </a:p>
        </p:txBody>
      </p:sp>
      <p:sp>
        <p:nvSpPr>
          <p:cNvPr id="39" name="文本框 38"/>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作者介绍</a:t>
            </a:r>
            <a:endParaRPr lang="zh-CN" altLang="en-US" sz="2800">
              <a:solidFill>
                <a:srgbClr val="313B3F"/>
              </a:solidFill>
              <a:latin typeface="微软雅黑" panose="020B0503020204020204" charset="-122"/>
              <a:ea typeface="微软雅黑" panose="020B0503020204020204" charset="-122"/>
            </a:endParaRPr>
          </a:p>
        </p:txBody>
      </p:sp>
      <p:pic>
        <p:nvPicPr>
          <p:cNvPr id="4101" name="图片 3"/>
          <p:cNvPicPr>
            <a:picLocks noChangeAspect="1"/>
          </p:cNvPicPr>
          <p:nvPr>
            <p:custDataLst>
              <p:tags r:id="rId2"/>
            </p:custDataLst>
          </p:nvPr>
        </p:nvPicPr>
        <p:blipFill>
          <a:blip r:embed="rId3"/>
          <a:stretch>
            <a:fillRect/>
          </a:stretch>
        </p:blipFill>
        <p:spPr>
          <a:xfrm>
            <a:off x="8400415" y="1412875"/>
            <a:ext cx="2679065" cy="4186555"/>
          </a:xfrm>
          <a:prstGeom prst="ellipse">
            <a:avLst/>
          </a:prstGeom>
          <a:noFill/>
          <a:ln w="9525">
            <a:noFill/>
          </a:ln>
          <a:effectLst>
            <a:softEdge rad="317500"/>
          </a:effec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5" name="TextBox 4"/>
          <p:cNvSpPr txBox="1">
            <a:spLocks noChangeArrowheads="1"/>
          </p:cNvSpPr>
          <p:nvPr>
            <p:custDataLst>
              <p:tags r:id="rId1"/>
            </p:custDataLst>
          </p:nvPr>
        </p:nvSpPr>
        <p:spPr bwMode="auto">
          <a:xfrm>
            <a:off x="1136650" y="1916430"/>
            <a:ext cx="9987915" cy="3415030"/>
          </a:xfrm>
          <a:prstGeom prst="rect">
            <a:avLst/>
          </a:prstGeom>
          <a:noFill/>
          <a:ln w="9525">
            <a:noFill/>
            <a:miter lim="800000"/>
          </a:ln>
        </p:spPr>
        <p:txBody>
          <a:bodyPr wrap="square">
            <a:spAutoFit/>
          </a:bodyPr>
          <a:lstStyle/>
          <a:p>
            <a:pPr marL="0" indent="609600" defTabSz="685800" latinLnBrk="0">
              <a:lnSpc>
                <a:spcPct val="150000"/>
              </a:lnSpc>
            </a:pPr>
            <a:r>
              <a:rPr sz="2400">
                <a:latin typeface="宋体" panose="02010600030101010101" pitchFamily="2" charset="-122"/>
                <a:cs typeface="宋体" panose="02010600030101010101" pitchFamily="2" charset="-122"/>
              </a:rPr>
              <a:t>散文是与诗歌、小说、戏剧并称的一种文学体裁。</a:t>
            </a:r>
            <a:endParaRPr sz="2400">
              <a:latin typeface="宋体" panose="02010600030101010101" pitchFamily="2" charset="-122"/>
              <a:cs typeface="宋体" panose="02010600030101010101" pitchFamily="2" charset="-122"/>
            </a:endParaRPr>
          </a:p>
          <a:p>
            <a:pPr marL="0" indent="609600" defTabSz="685800" latinLnBrk="0">
              <a:lnSpc>
                <a:spcPct val="150000"/>
              </a:lnSpc>
            </a:pPr>
            <a:r>
              <a:rPr sz="2400">
                <a:latin typeface="宋体" panose="02010600030101010101" pitchFamily="2" charset="-122"/>
                <a:cs typeface="宋体" panose="02010600030101010101" pitchFamily="2" charset="-122"/>
              </a:rPr>
              <a:t>散文的主要特点是“形散而神不散”。</a:t>
            </a:r>
            <a:endParaRPr sz="2400">
              <a:latin typeface="宋体" panose="02010600030101010101" pitchFamily="2" charset="-122"/>
              <a:cs typeface="宋体" panose="02010600030101010101" pitchFamily="2" charset="-122"/>
            </a:endParaRPr>
          </a:p>
          <a:p>
            <a:pPr marL="342900" indent="-342900" defTabSz="685800" latinLnBrk="0">
              <a:lnSpc>
                <a:spcPct val="150000"/>
              </a:lnSpc>
              <a:buFont typeface="Arial" panose="020B0604020202020204" pitchFamily="34" charset="0"/>
              <a:buChar char="•"/>
            </a:pPr>
            <a:r>
              <a:rPr sz="2400">
                <a:latin typeface="宋体" panose="02010600030101010101" pitchFamily="2" charset="-122"/>
                <a:cs typeface="宋体" panose="02010600030101010101" pitchFamily="2" charset="-122"/>
              </a:rPr>
              <a:t>“形散”是说散文取材十分广泛自由，不受时间和空间的限制，可以叙述事件的发展，可以描写人物形象，可以托物抒情，可以发表议论；</a:t>
            </a:r>
            <a:endParaRPr sz="2400">
              <a:latin typeface="宋体" panose="02010600030101010101" pitchFamily="2" charset="-122"/>
              <a:cs typeface="宋体" panose="02010600030101010101" pitchFamily="2" charset="-122"/>
            </a:endParaRPr>
          </a:p>
          <a:p>
            <a:pPr marL="342900" indent="-342900" defTabSz="685800" latinLnBrk="0">
              <a:lnSpc>
                <a:spcPct val="150000"/>
              </a:lnSpc>
              <a:buFont typeface="Arial" panose="020B0604020202020204" pitchFamily="34" charset="0"/>
              <a:buChar char="•"/>
            </a:pPr>
            <a:r>
              <a:rPr sz="2400">
                <a:latin typeface="宋体" panose="02010600030101010101" pitchFamily="2" charset="-122"/>
                <a:cs typeface="宋体" panose="02010600030101010101" pitchFamily="2" charset="-122"/>
              </a:rPr>
              <a:t>“神不散”是从散文的立意方面说的，即散文所要表达的主题必须明确而集中。</a:t>
            </a:r>
            <a:endParaRPr sz="2400">
              <a:latin typeface="宋体" panose="02010600030101010101" pitchFamily="2" charset="-122"/>
              <a:cs typeface="宋体" panose="02010600030101010101" pitchFamily="2" charset="-122"/>
            </a:endParaRPr>
          </a:p>
        </p:txBody>
      </p:sp>
      <p:sp>
        <p:nvSpPr>
          <p:cNvPr id="39" name="文本框 38"/>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文体知识</a:t>
            </a:r>
            <a:endParaRPr lang="zh-CN" altLang="en-US" sz="2800">
              <a:solidFill>
                <a:srgbClr val="313B3F"/>
              </a:solidFill>
              <a:latin typeface="微软雅黑" panose="020B0503020204020204" charset="-122"/>
              <a:ea typeface="微软雅黑" panose="020B0503020204020204" charset="-122"/>
            </a:endParaRPr>
          </a:p>
        </p:txBody>
      </p:sp>
      <p:pic>
        <p:nvPicPr>
          <p:cNvPr id="100" name="图片 99"/>
          <p:cNvPicPr/>
          <p:nvPr/>
        </p:nvPicPr>
        <p:blipFill>
          <a:blip r:embed="rId3">
            <a:clrChange>
              <a:clrFrom>
                <a:srgbClr val="FFFFFF">
                  <a:alpha val="100000"/>
                </a:srgbClr>
              </a:clrFrom>
              <a:clrTo>
                <a:srgbClr val="FFFFFF">
                  <a:alpha val="100000"/>
                  <a:alpha val="0"/>
                </a:srgbClr>
              </a:clrTo>
            </a:clrChange>
          </a:blip>
          <a:stretch>
            <a:fillRect/>
          </a:stretch>
        </p:blipFill>
        <p:spPr>
          <a:xfrm>
            <a:off x="9336088" y="836930"/>
            <a:ext cx="2257425" cy="2247900"/>
          </a:xfrm>
          <a:prstGeom prst="rect">
            <a:avLst/>
          </a:prstGeom>
          <a:noFill/>
          <a:ln w="9525">
            <a:noFill/>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Box 4"/>
          <p:cNvSpPr txBox="1">
            <a:spLocks noChangeArrowheads="1"/>
          </p:cNvSpPr>
          <p:nvPr/>
        </p:nvSpPr>
        <p:spPr bwMode="auto">
          <a:xfrm>
            <a:off x="930910" y="1557020"/>
            <a:ext cx="10193655" cy="4523105"/>
          </a:xfrm>
          <a:prstGeom prst="rect">
            <a:avLst/>
          </a:prstGeom>
          <a:noFill/>
          <a:ln w="9525">
            <a:noFill/>
            <a:miter lim="800000"/>
          </a:ln>
        </p:spPr>
        <p:txBody>
          <a:bodyPr wrap="square">
            <a:spAutoFit/>
          </a:bodyPr>
          <a:lstStyle/>
          <a:p>
            <a:pPr marL="0" indent="609600" defTabSz="685800" latinLnBrk="0">
              <a:lnSpc>
                <a:spcPct val="150000"/>
              </a:lnSpc>
              <a:spcBef>
                <a:spcPct val="0"/>
              </a:spcBef>
              <a:spcAft>
                <a:spcPct val="0"/>
              </a:spcAft>
            </a:pPr>
            <a:r>
              <a:rPr sz="2400">
                <a:latin typeface="宋体" panose="02010600030101010101" pitchFamily="2" charset="-122"/>
                <a:cs typeface="宋体" panose="02010600030101010101" pitchFamily="2" charset="-122"/>
              </a:rPr>
              <a:t>本文创作于1985年，创作的契机在于作者与来西南政法学院进修中国民事诉讼法的美国汉学家柯尔特先生相熟后，常就中西文化的异同进行浅层次交谈。出乎意料的是他对中国文化中的“孝“大加赞赏，说中国人的敬老爱幼，是“文化的精髓”。而这些都是我们中国人在追求对外开放、大力提高经济水平时代所丢掉的，发达国度的人却拾起来如获至宝，这使作者感慨不已，开始重新正视这份看起来很陈旧已无什么油水的民族遗产。写作的念头就产生了。作者想通过此文呼吁人们捡回失落的亲情，多关心自己的亲人。那么下面让我们细读文章，体味文章的亲情。</a:t>
            </a:r>
            <a:endParaRPr sz="2400">
              <a:latin typeface="宋体" panose="02010600030101010101" pitchFamily="2" charset="-122"/>
              <a:cs typeface="宋体" panose="02010600030101010101" pitchFamily="2" charset="-122"/>
            </a:endParaRPr>
          </a:p>
        </p:txBody>
      </p:sp>
      <p:sp>
        <p:nvSpPr>
          <p:cNvPr id="39" name="文本框 38"/>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写作背景</a:t>
            </a:r>
            <a:endParaRPr lang="zh-CN" altLang="en-US" sz="2800">
              <a:solidFill>
                <a:srgbClr val="313B3F"/>
              </a:solidFill>
              <a:latin typeface="微软雅黑" panose="020B0503020204020204" charset="-122"/>
              <a:ea typeface="微软雅黑" panose="020B0503020204020204" charset="-122"/>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字词清单</a:t>
            </a:r>
            <a:endParaRPr lang="zh-CN" altLang="en-US" sz="2800">
              <a:solidFill>
                <a:srgbClr val="313B3F"/>
              </a:solidFill>
              <a:latin typeface="微软雅黑" panose="020B0503020204020204" charset="-122"/>
              <a:ea typeface="微软雅黑" panose="020B0503020204020204" charset="-122"/>
            </a:endParaRPr>
          </a:p>
        </p:txBody>
      </p:sp>
      <p:sp>
        <p:nvSpPr>
          <p:cNvPr id="24" name="Text Box 8"/>
          <p:cNvSpPr txBox="1">
            <a:spLocks noChangeArrowheads="1"/>
          </p:cNvSpPr>
          <p:nvPr>
            <p:custDataLst>
              <p:tags r:id="rId2"/>
            </p:custDataLst>
          </p:nvPr>
        </p:nvSpPr>
        <p:spPr bwMode="auto">
          <a:xfrm>
            <a:off x="1463424" y="1982203"/>
            <a:ext cx="9718259" cy="3538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200">
                <a:solidFill>
                  <a:schemeClr val="tx1"/>
                </a:solidFill>
                <a:latin typeface="Calibri" panose="020F0502020204030204"/>
                <a:ea typeface="宋体" panose="02010600030101010101" pitchFamily="2" charset="-122"/>
              </a:defRPr>
            </a:lvl1pPr>
            <a:lvl2pPr marL="742950" indent="-285750">
              <a:spcBef>
                <a:spcPct val="20000"/>
              </a:spcBef>
              <a:buFont typeface="Arial" panose="020B0604020202020204" pitchFamily="34" charset="0"/>
              <a:buChar char="–"/>
              <a:defRPr sz="3700">
                <a:solidFill>
                  <a:schemeClr val="tx1"/>
                </a:solidFill>
                <a:latin typeface="Calibri" panose="020F0502020204030204"/>
                <a:ea typeface="宋体" panose="02010600030101010101" pitchFamily="2" charset="-122"/>
              </a:defRPr>
            </a:lvl2pPr>
            <a:lvl3pPr marL="1143000" indent="-228600">
              <a:spcBef>
                <a:spcPct val="20000"/>
              </a:spcBef>
              <a:buFont typeface="Arial" panose="020B0604020202020204" pitchFamily="34" charset="0"/>
              <a:buChar char="•"/>
              <a:defRPr sz="3200">
                <a:solidFill>
                  <a:schemeClr val="tx1"/>
                </a:solidFill>
                <a:latin typeface="Calibri" panose="020F0502020204030204"/>
                <a:ea typeface="宋体" panose="02010600030101010101" pitchFamily="2" charset="-122"/>
              </a:defRPr>
            </a:lvl3pPr>
            <a:lvl4pPr marL="1600200" indent="-228600">
              <a:spcBef>
                <a:spcPct val="20000"/>
              </a:spcBef>
              <a:buFont typeface="Arial" panose="020B0604020202020204" pitchFamily="34" charset="0"/>
              <a:buChar char="–"/>
              <a:defRPr sz="2600">
                <a:solidFill>
                  <a:schemeClr val="tx1"/>
                </a:solidFill>
                <a:latin typeface="Calibri" panose="020F0502020204030204"/>
                <a:ea typeface="宋体" panose="02010600030101010101" pitchFamily="2" charset="-122"/>
              </a:defRPr>
            </a:lvl4pPr>
            <a:lvl5pPr marL="2057400" indent="-228600">
              <a:spcBef>
                <a:spcPct val="20000"/>
              </a:spcBef>
              <a:buFont typeface="Arial" panose="020B0604020202020204" pitchFamily="34" charset="0"/>
              <a:buChar char="»"/>
              <a:defRPr sz="2600">
                <a:solidFill>
                  <a:schemeClr val="tx1"/>
                </a:solidFill>
                <a:latin typeface="Calibri" panose="020F0502020204030204"/>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9pPr>
          </a:lstStyle>
          <a:p>
            <a:pPr defTabSz="457200">
              <a:lnSpc>
                <a:spcPct val="200000"/>
              </a:lnSpc>
              <a:spcBef>
                <a:spcPct val="0"/>
              </a:spcBef>
              <a:buFontTx/>
              <a:buNone/>
            </a:pPr>
            <a:r>
              <a:rPr lang="zh-CN" altLang="en-US" sz="2800">
                <a:solidFill>
                  <a:srgbClr val="FF0000"/>
                </a:solidFill>
                <a:latin typeface="Times New Roman" panose="02020603050405020304" charset="0"/>
                <a:cs typeface="宋体" panose="02010600030101010101" pitchFamily="2" charset="-122"/>
              </a:rPr>
              <a:t>熬</a:t>
            </a:r>
            <a:r>
              <a:rPr lang="zh-CN" altLang="en-US" sz="2800">
                <a:solidFill>
                  <a:srgbClr val="232226"/>
                </a:solidFill>
                <a:latin typeface="Times New Roman" panose="02020603050405020304" charset="0"/>
                <a:cs typeface="宋体" panose="02010600030101010101" pitchFamily="2" charset="-122"/>
              </a:rPr>
              <a:t>过（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r>
              <a:rPr lang="en-US" altLang="zh-CN" sz="2800" smtClean="0">
                <a:solidFill>
                  <a:srgbClr val="232226"/>
                </a:solidFill>
                <a:latin typeface="Times New Roman" panose="02020603050405020304" charset="0"/>
                <a:cs typeface="宋体" panose="02010600030101010101" pitchFamily="2" charset="-122"/>
              </a:rPr>
              <a:t>        </a:t>
            </a:r>
            <a:r>
              <a:rPr lang="zh-CN" altLang="en-US" sz="2800" smtClean="0">
                <a:solidFill>
                  <a:srgbClr val="FF0000"/>
                </a:solidFill>
                <a:latin typeface="Times New Roman" panose="02020603050405020304" charset="0"/>
                <a:cs typeface="宋体" panose="02010600030101010101" pitchFamily="2" charset="-122"/>
              </a:rPr>
              <a:t>嫩</a:t>
            </a:r>
            <a:r>
              <a:rPr lang="zh-CN" altLang="en-US" sz="2800" smtClean="0">
                <a:solidFill>
                  <a:srgbClr val="232226"/>
                </a:solidFill>
                <a:latin typeface="Times New Roman" panose="02020603050405020304" charset="0"/>
                <a:cs typeface="宋体" panose="02010600030101010101" pitchFamily="2" charset="-122"/>
              </a:rPr>
              <a:t>芽</a:t>
            </a:r>
            <a:r>
              <a:rPr lang="zh-CN" altLang="en-US" sz="2800">
                <a:solidFill>
                  <a:srgbClr val="232226"/>
                </a:solidFill>
                <a:latin typeface="Times New Roman" panose="02020603050405020304" charset="0"/>
                <a:cs typeface="宋体" panose="02010600030101010101" pitchFamily="2" charset="-122"/>
              </a:rPr>
              <a:t>（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r>
              <a:rPr lang="en-US" altLang="zh-CN" sz="2800" smtClean="0">
                <a:solidFill>
                  <a:srgbClr val="232226"/>
                </a:solidFill>
                <a:latin typeface="Times New Roman" panose="02020603050405020304" charset="0"/>
                <a:cs typeface="宋体" panose="02010600030101010101" pitchFamily="2" charset="-122"/>
              </a:rPr>
              <a:t>       </a:t>
            </a:r>
            <a:r>
              <a:rPr lang="zh-CN" altLang="en-US" sz="2800" smtClean="0">
                <a:solidFill>
                  <a:srgbClr val="FF0000"/>
                </a:solidFill>
                <a:latin typeface="Times New Roman" panose="02020603050405020304" charset="0"/>
                <a:cs typeface="宋体" panose="02010600030101010101" pitchFamily="2" charset="-122"/>
              </a:rPr>
              <a:t>霎</a:t>
            </a:r>
            <a:r>
              <a:rPr lang="zh-CN" altLang="en-US" sz="2800" smtClean="0">
                <a:solidFill>
                  <a:srgbClr val="232226"/>
                </a:solidFill>
                <a:latin typeface="Times New Roman" panose="02020603050405020304" charset="0"/>
                <a:cs typeface="宋体" panose="02010600030101010101" pitchFamily="2" charset="-122"/>
              </a:rPr>
              <a:t>时</a:t>
            </a:r>
            <a:r>
              <a:rPr lang="zh-CN" altLang="en-US" sz="2800">
                <a:solidFill>
                  <a:srgbClr val="232226"/>
                </a:solidFill>
                <a:latin typeface="Times New Roman" panose="02020603050405020304" charset="0"/>
                <a:cs typeface="宋体" panose="02010600030101010101" pitchFamily="2" charset="-122"/>
              </a:rPr>
              <a:t>（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endParaRPr lang="zh-CN" altLang="en-US" sz="2800">
              <a:solidFill>
                <a:srgbClr val="232226"/>
              </a:solidFill>
              <a:latin typeface="Times New Roman" panose="02020603050405020304" charset="0"/>
              <a:cs typeface="宋体" panose="02010600030101010101" pitchFamily="2" charset="-122"/>
            </a:endParaRPr>
          </a:p>
          <a:p>
            <a:pPr defTabSz="457200">
              <a:lnSpc>
                <a:spcPct val="200000"/>
              </a:lnSpc>
              <a:spcBef>
                <a:spcPct val="0"/>
              </a:spcBef>
              <a:buFontTx/>
              <a:buNone/>
            </a:pPr>
            <a:r>
              <a:rPr lang="zh-CN" altLang="en-US" sz="2800">
                <a:solidFill>
                  <a:srgbClr val="FF0000"/>
                </a:solidFill>
                <a:latin typeface="Times New Roman" panose="02020603050405020304" charset="0"/>
                <a:cs typeface="宋体" panose="02010600030101010101" pitchFamily="2" charset="-122"/>
              </a:rPr>
              <a:t>桑</a:t>
            </a:r>
            <a:r>
              <a:rPr lang="zh-CN" altLang="en-US" sz="2800">
                <a:solidFill>
                  <a:srgbClr val="232226"/>
                </a:solidFill>
                <a:latin typeface="Times New Roman" panose="02020603050405020304" charset="0"/>
                <a:cs typeface="宋体" panose="02010600030101010101" pitchFamily="2" charset="-122"/>
              </a:rPr>
              <a:t>树（</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r>
              <a:rPr lang="en-US" altLang="zh-CN" sz="2800" smtClean="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分</a:t>
            </a:r>
            <a:r>
              <a:rPr lang="zh-CN" altLang="en-US" sz="2800" smtClean="0">
                <a:solidFill>
                  <a:srgbClr val="FF0000"/>
                </a:solidFill>
                <a:latin typeface="Times New Roman" panose="02020603050405020304" charset="0"/>
                <a:cs typeface="宋体" panose="02010600030101010101" pitchFamily="2" charset="-122"/>
              </a:rPr>
              <a:t>歧</a:t>
            </a:r>
            <a:r>
              <a:rPr lang="zh-CN" altLang="en-US" sz="2800">
                <a:solidFill>
                  <a:srgbClr val="232226"/>
                </a:solidFill>
                <a:latin typeface="Times New Roman" panose="02020603050405020304" charset="0"/>
                <a:cs typeface="宋体" panose="02010600030101010101" pitchFamily="2" charset="-122"/>
              </a:rPr>
              <a:t>（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r>
              <a:rPr lang="en-US" altLang="zh-CN" sz="2800" smtClean="0">
                <a:solidFill>
                  <a:srgbClr val="232226"/>
                </a:solidFill>
                <a:latin typeface="Times New Roman" panose="02020603050405020304" charset="0"/>
                <a:cs typeface="宋体" panose="02010600030101010101" pitchFamily="2" charset="-122"/>
              </a:rPr>
              <a:t>       </a:t>
            </a:r>
            <a:r>
              <a:rPr lang="zh-CN" altLang="en-US" sz="2800" smtClean="0">
                <a:solidFill>
                  <a:srgbClr val="FF0000"/>
                </a:solidFill>
                <a:latin typeface="Times New Roman" panose="02020603050405020304" charset="0"/>
                <a:cs typeface="宋体" panose="02010600030101010101" pitchFamily="2" charset="-122"/>
              </a:rPr>
              <a:t>蹲</a:t>
            </a:r>
            <a:r>
              <a:rPr lang="zh-CN" altLang="en-US" sz="2800">
                <a:solidFill>
                  <a:srgbClr val="232226"/>
                </a:solidFill>
                <a:latin typeface="Times New Roman" panose="02020603050405020304" charset="0"/>
                <a:cs typeface="宋体" panose="02010600030101010101" pitchFamily="2" charset="-122"/>
              </a:rPr>
              <a:t>下（    </a:t>
            </a:r>
            <a:r>
              <a:rPr lang="en-US" altLang="zh-CN"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a:t>
            </a:r>
            <a:endParaRPr lang="en-US" altLang="zh-CN" sz="2800">
              <a:solidFill>
                <a:srgbClr val="232226"/>
              </a:solidFill>
              <a:latin typeface="Times New Roman" panose="02020603050405020304" charset="0"/>
              <a:cs typeface="宋体" panose="02010600030101010101" pitchFamily="2" charset="-122"/>
            </a:endParaRPr>
          </a:p>
          <a:p>
            <a:pPr defTabSz="457200">
              <a:lnSpc>
                <a:spcPct val="200000"/>
              </a:lnSpc>
              <a:spcBef>
                <a:spcPct val="0"/>
              </a:spcBef>
              <a:buFont typeface="Arial" panose="020B0604020202020204" pitchFamily="34" charset="0"/>
              <a:buNone/>
            </a:pPr>
            <a:r>
              <a:rPr lang="zh-CN" altLang="en-US" sz="2800">
                <a:solidFill>
                  <a:srgbClr val="232226"/>
                </a:solidFill>
                <a:latin typeface="Times New Roman" panose="02020603050405020304" charset="0"/>
                <a:cs typeface="宋体" panose="02010600030101010101" pitchFamily="2" charset="-122"/>
              </a:rPr>
              <a:t>脚</a:t>
            </a:r>
            <a:r>
              <a:rPr lang="en-US" altLang="zh-CN" sz="2800" err="1">
                <a:solidFill>
                  <a:srgbClr val="FF0000"/>
                </a:solidFill>
                <a:latin typeface="Times New Roman" panose="02020603050405020304" charset="0"/>
                <a:cs typeface="宋体" panose="02010600030101010101" pitchFamily="2" charset="-122"/>
              </a:rPr>
              <a:t>huái</a:t>
            </a:r>
            <a:r>
              <a:rPr lang="zh-CN" altLang="en-US" sz="2800">
                <a:solidFill>
                  <a:srgbClr val="232226"/>
                </a:solidFill>
                <a:latin typeface="Times New Roman" panose="02020603050405020304" charset="0"/>
                <a:cs typeface="宋体" panose="02010600030101010101" pitchFamily="2" charset="-122"/>
              </a:rPr>
              <a:t>（</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     </a:t>
            </a:r>
            <a:r>
              <a:rPr lang="en-US" altLang="zh-CN" sz="2800" smtClean="0">
                <a:solidFill>
                  <a:srgbClr val="232226"/>
                </a:solidFill>
                <a:latin typeface="Times New Roman" panose="02020603050405020304" charset="0"/>
                <a:cs typeface="宋体" panose="02010600030101010101" pitchFamily="2" charset="-122"/>
              </a:rPr>
              <a:t>     </a:t>
            </a:r>
            <a:r>
              <a:rPr lang="en-US" altLang="zh-CN" sz="2800" err="1" smtClean="0">
                <a:solidFill>
                  <a:srgbClr val="FF0000"/>
                </a:solidFill>
                <a:latin typeface="Times New Roman" panose="02020603050405020304" charset="0"/>
                <a:cs typeface="宋体" panose="02010600030101010101" pitchFamily="2" charset="-122"/>
              </a:rPr>
              <a:t>chāi</a:t>
            </a:r>
            <a:r>
              <a:rPr lang="zh-CN" altLang="en-US" sz="2800">
                <a:solidFill>
                  <a:srgbClr val="232226"/>
                </a:solidFill>
                <a:latin typeface="Times New Roman" panose="02020603050405020304" charset="0"/>
                <a:cs typeface="宋体" panose="02010600030101010101" pitchFamily="2" charset="-122"/>
              </a:rPr>
              <a:t>散（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   </a:t>
            </a:r>
            <a:r>
              <a:rPr lang="zh-CN" altLang="en-US" sz="2800" smtClean="0">
                <a:solidFill>
                  <a:srgbClr val="232226"/>
                </a:solidFill>
                <a:latin typeface="Times New Roman" panose="02020603050405020304" charset="0"/>
                <a:cs typeface="宋体" panose="02010600030101010101" pitchFamily="2" charset="-122"/>
              </a:rPr>
              <a:t> </a:t>
            </a:r>
            <a:r>
              <a:rPr lang="en-US" altLang="zh-CN" sz="2800" smtClean="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步</a:t>
            </a:r>
            <a:r>
              <a:rPr lang="en-US" altLang="zh-CN" sz="2800" err="1">
                <a:solidFill>
                  <a:srgbClr val="FF0000"/>
                </a:solidFill>
                <a:latin typeface="Times New Roman" panose="02020603050405020304" charset="0"/>
                <a:cs typeface="宋体" panose="02010600030101010101" pitchFamily="2" charset="-122"/>
              </a:rPr>
              <a:t>lǚ</a:t>
            </a:r>
            <a:r>
              <a:rPr lang="zh-CN" altLang="en-US" sz="2800">
                <a:solidFill>
                  <a:srgbClr val="232226"/>
                </a:solidFill>
                <a:latin typeface="Times New Roman" panose="02020603050405020304" charset="0"/>
                <a:cs typeface="宋体" panose="02010600030101010101" pitchFamily="2" charset="-122"/>
              </a:rPr>
              <a:t>（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a:t>
            </a:r>
            <a:endParaRPr lang="en-US" altLang="zh-CN" sz="2800">
              <a:solidFill>
                <a:srgbClr val="232226"/>
              </a:solidFill>
              <a:latin typeface="Times New Roman" panose="02020603050405020304" charset="0"/>
              <a:cs typeface="宋体" panose="02010600030101010101" pitchFamily="2" charset="-122"/>
            </a:endParaRPr>
          </a:p>
          <a:p>
            <a:pPr defTabSz="457200">
              <a:lnSpc>
                <a:spcPct val="200000"/>
              </a:lnSpc>
              <a:spcBef>
                <a:spcPct val="0"/>
              </a:spcBef>
              <a:buFont typeface="Arial" panose="020B0604020202020204" pitchFamily="34" charset="0"/>
              <a:buNone/>
            </a:pPr>
            <a:r>
              <a:rPr lang="zh-CN" altLang="en-US" sz="2800" smtClean="0">
                <a:solidFill>
                  <a:srgbClr val="232226"/>
                </a:solidFill>
                <a:latin typeface="Times New Roman" panose="02020603050405020304" charset="0"/>
                <a:cs typeface="宋体" panose="02010600030101010101" pitchFamily="2" charset="-122"/>
              </a:rPr>
              <a:t>水波</a:t>
            </a:r>
            <a:r>
              <a:rPr lang="en-US" altLang="zh-CN" sz="2800" err="1">
                <a:solidFill>
                  <a:srgbClr val="FF0000"/>
                </a:solidFill>
                <a:latin typeface="Times New Roman" panose="02020603050405020304" charset="0"/>
                <a:cs typeface="宋体" panose="02010600030101010101" pitchFamily="2" charset="-122"/>
              </a:rPr>
              <a:t>lín lín</a:t>
            </a:r>
            <a:r>
              <a:rPr lang="zh-CN" altLang="en-US" sz="2800">
                <a:solidFill>
                  <a:srgbClr val="232226"/>
                </a:solidFill>
                <a:latin typeface="Times New Roman" panose="02020603050405020304" charset="0"/>
                <a:cs typeface="宋体" panose="02010600030101010101" pitchFamily="2" charset="-122"/>
              </a:rPr>
              <a:t>（</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 </a:t>
            </a:r>
            <a:r>
              <a:rPr lang="en-US" altLang="zh-CN" sz="2800" err="1" smtClean="0">
                <a:solidFill>
                  <a:srgbClr val="FF0000"/>
                </a:solidFill>
                <a:latin typeface="Times New Roman" panose="02020603050405020304" charset="0"/>
                <a:cs typeface="宋体" panose="02010600030101010101" pitchFamily="2" charset="-122"/>
              </a:rPr>
              <a:t>pán </a:t>
            </a:r>
            <a:r>
              <a:rPr lang="en-US" altLang="zh-CN" sz="2800" err="1">
                <a:solidFill>
                  <a:srgbClr val="FF0000"/>
                </a:solidFill>
                <a:latin typeface="Times New Roman" panose="02020603050405020304" charset="0"/>
                <a:cs typeface="宋体" panose="02010600030101010101" pitchFamily="2" charset="-122"/>
              </a:rPr>
              <a:t>shān</a:t>
            </a:r>
            <a:r>
              <a:rPr lang="zh-CN" altLang="en-US" sz="2800">
                <a:solidFill>
                  <a:srgbClr val="232226"/>
                </a:solidFill>
                <a:latin typeface="Times New Roman" panose="02020603050405020304" charset="0"/>
                <a:cs typeface="宋体" panose="02010600030101010101" pitchFamily="2" charset="-122"/>
              </a:rPr>
              <a:t>（</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en-US" altLang="zh-CN" sz="2800">
                <a:solidFill>
                  <a:srgbClr val="232226"/>
                </a:solidFill>
                <a:latin typeface="Times New Roman" panose="02020603050405020304" charset="0"/>
                <a:cs typeface="宋体" panose="02010600030101010101" pitchFamily="2" charset="-122"/>
              </a:rPr>
              <a:t>   </a:t>
            </a:r>
            <a:r>
              <a:rPr lang="zh-CN" altLang="en-US"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  各</a:t>
            </a:r>
            <a:r>
              <a:rPr lang="en-US" altLang="zh-CN" sz="2800" err="1">
                <a:solidFill>
                  <a:srgbClr val="FF0000"/>
                </a:solidFill>
                <a:latin typeface="Times New Roman" panose="02020603050405020304" charset="0"/>
                <a:cs typeface="宋体" panose="02010600030101010101" pitchFamily="2" charset="-122"/>
              </a:rPr>
              <a:t>dé</a:t>
            </a:r>
            <a:r>
              <a:rPr lang="zh-CN" altLang="en-US" sz="2800">
                <a:solidFill>
                  <a:srgbClr val="232226"/>
                </a:solidFill>
                <a:latin typeface="Times New Roman" panose="02020603050405020304" charset="0"/>
                <a:cs typeface="宋体" panose="02010600030101010101" pitchFamily="2" charset="-122"/>
              </a:rPr>
              <a:t>其所（   </a:t>
            </a:r>
            <a:r>
              <a:rPr lang="en-US" altLang="zh-CN" sz="2800">
                <a:solidFill>
                  <a:srgbClr val="232226"/>
                </a:solidFill>
                <a:latin typeface="Times New Roman" panose="02020603050405020304" charset="0"/>
                <a:cs typeface="宋体" panose="02010600030101010101" pitchFamily="2" charset="-122"/>
              </a:rPr>
              <a:t>  </a:t>
            </a:r>
            <a:r>
              <a:rPr lang="zh-CN" altLang="en-US" sz="2800" smtClean="0">
                <a:solidFill>
                  <a:srgbClr val="232226"/>
                </a:solidFill>
                <a:latin typeface="Times New Roman" panose="02020603050405020304" charset="0"/>
                <a:cs typeface="宋体" panose="02010600030101010101" pitchFamily="2" charset="-122"/>
              </a:rPr>
              <a:t>）</a:t>
            </a:r>
            <a:endParaRPr lang="zh-CN" altLang="en-US" sz="2800" smtClean="0">
              <a:solidFill>
                <a:srgbClr val="232226"/>
              </a:solidFill>
              <a:latin typeface="Times New Roman" panose="02020603050405020304" charset="0"/>
              <a:cs typeface="宋体" panose="02010600030101010101" pitchFamily="2" charset="-122"/>
            </a:endParaRPr>
          </a:p>
        </p:txBody>
      </p:sp>
      <p:sp>
        <p:nvSpPr>
          <p:cNvPr id="25" name="Text Box 9"/>
          <p:cNvSpPr txBox="1">
            <a:spLocks noChangeArrowheads="1"/>
          </p:cNvSpPr>
          <p:nvPr>
            <p:custDataLst>
              <p:tags r:id="rId3"/>
            </p:custDataLst>
          </p:nvPr>
        </p:nvSpPr>
        <p:spPr bwMode="auto">
          <a:xfrm>
            <a:off x="8771634" y="2285378"/>
            <a:ext cx="8636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200">
                <a:solidFill>
                  <a:schemeClr val="tx1"/>
                </a:solidFill>
                <a:latin typeface="Calibri" panose="020F0502020204030204"/>
                <a:ea typeface="宋体" panose="02010600030101010101" pitchFamily="2" charset="-122"/>
              </a:defRPr>
            </a:lvl1pPr>
            <a:lvl2pPr marL="742950" indent="-285750">
              <a:spcBef>
                <a:spcPct val="20000"/>
              </a:spcBef>
              <a:buFont typeface="Arial" panose="020B0604020202020204" pitchFamily="34" charset="0"/>
              <a:buChar char="–"/>
              <a:defRPr sz="3700">
                <a:solidFill>
                  <a:schemeClr val="tx1"/>
                </a:solidFill>
                <a:latin typeface="Calibri" panose="020F0502020204030204"/>
                <a:ea typeface="宋体" panose="02010600030101010101" pitchFamily="2" charset="-122"/>
              </a:defRPr>
            </a:lvl2pPr>
            <a:lvl3pPr marL="1143000" indent="-228600">
              <a:spcBef>
                <a:spcPct val="20000"/>
              </a:spcBef>
              <a:buFont typeface="Arial" panose="020B0604020202020204" pitchFamily="34" charset="0"/>
              <a:buChar char="•"/>
              <a:defRPr sz="3200">
                <a:solidFill>
                  <a:schemeClr val="tx1"/>
                </a:solidFill>
                <a:latin typeface="Calibri" panose="020F0502020204030204"/>
                <a:ea typeface="宋体" panose="02010600030101010101" pitchFamily="2" charset="-122"/>
              </a:defRPr>
            </a:lvl3pPr>
            <a:lvl4pPr marL="1600200" indent="-228600">
              <a:spcBef>
                <a:spcPct val="20000"/>
              </a:spcBef>
              <a:buFont typeface="Arial" panose="020B0604020202020204" pitchFamily="34" charset="0"/>
              <a:buChar char="–"/>
              <a:defRPr sz="2600">
                <a:solidFill>
                  <a:schemeClr val="tx1"/>
                </a:solidFill>
                <a:latin typeface="Calibri" panose="020F0502020204030204"/>
                <a:ea typeface="宋体" panose="02010600030101010101" pitchFamily="2" charset="-122"/>
              </a:defRPr>
            </a:lvl4pPr>
            <a:lvl5pPr marL="2057400" indent="-228600">
              <a:spcBef>
                <a:spcPct val="20000"/>
              </a:spcBef>
              <a:buFont typeface="Arial" panose="020B0604020202020204" pitchFamily="34" charset="0"/>
              <a:buChar char="»"/>
              <a:defRPr sz="2600">
                <a:solidFill>
                  <a:schemeClr val="tx1"/>
                </a:solidFill>
                <a:latin typeface="Calibri" panose="020F0502020204030204"/>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a:ea typeface="宋体" panose="02010600030101010101" pitchFamily="2" charset="-122"/>
              </a:defRPr>
            </a:lvl9pPr>
          </a:lstStyle>
          <a:p>
            <a:pPr algn="just" defTabSz="457200">
              <a:spcBef>
                <a:spcPct val="0"/>
              </a:spcBef>
              <a:buFontTx/>
              <a:buNone/>
            </a:pPr>
            <a:r>
              <a:rPr lang="en-US" altLang="zh-CN" sz="2800" err="1">
                <a:solidFill>
                  <a:srgbClr val="FF0000"/>
                </a:solidFill>
                <a:latin typeface="Times New Roman" panose="02020603050405020304" charset="0"/>
                <a:cs typeface="Times New Roman" panose="02020603050405020304" charset="0"/>
              </a:rPr>
              <a:t>shà</a:t>
            </a:r>
            <a:endParaRPr lang="en-US" altLang="zh-CN" sz="2800" err="1">
              <a:solidFill>
                <a:srgbClr val="FF0000"/>
              </a:solidFill>
              <a:latin typeface="Times New Roman" panose="02020603050405020304" charset="0"/>
              <a:cs typeface="Times New Roman" panose="02020603050405020304" charset="0"/>
            </a:endParaRPr>
          </a:p>
        </p:txBody>
      </p:sp>
      <p:sp>
        <p:nvSpPr>
          <p:cNvPr id="26" name="矩形 25"/>
          <p:cNvSpPr>
            <a:spLocks noChangeArrowheads="1"/>
          </p:cNvSpPr>
          <p:nvPr>
            <p:custDataLst>
              <p:tags r:id="rId4"/>
            </p:custDataLst>
          </p:nvPr>
        </p:nvSpPr>
        <p:spPr bwMode="auto">
          <a:xfrm>
            <a:off x="2492722" y="2335547"/>
            <a:ext cx="69659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panose="020B0604020202020204" pitchFamily="34" charset="0"/>
                <a:ea typeface="宋体" panose="02010600030101010101" pitchFamily="2" charset="-122"/>
              </a:defRPr>
            </a:lvl1pPr>
            <a:lvl2pPr marL="742950" indent="-285750">
              <a:defRPr sz="3200">
                <a:solidFill>
                  <a:schemeClr val="tx1"/>
                </a:solidFill>
                <a:latin typeface="Arial" panose="020B0604020202020204" pitchFamily="34" charset="0"/>
                <a:ea typeface="宋体" panose="02010600030101010101" pitchFamily="2" charset="-122"/>
              </a:defRPr>
            </a:lvl2pPr>
            <a:lvl3pPr marL="1143000" indent="-228600">
              <a:defRPr sz="3200">
                <a:solidFill>
                  <a:schemeClr val="tx1"/>
                </a:solidFill>
                <a:latin typeface="Arial" panose="020B0604020202020204" pitchFamily="34" charset="0"/>
                <a:ea typeface="宋体" panose="02010600030101010101" pitchFamily="2" charset="-122"/>
              </a:defRPr>
            </a:lvl3pPr>
            <a:lvl4pPr marL="1600200" indent="-228600">
              <a:defRPr sz="3200">
                <a:solidFill>
                  <a:schemeClr val="tx1"/>
                </a:solidFill>
                <a:latin typeface="Arial" panose="020B0604020202020204" pitchFamily="34" charset="0"/>
                <a:ea typeface="宋体" panose="02010600030101010101" pitchFamily="2" charset="-122"/>
              </a:defRPr>
            </a:lvl4pPr>
            <a:lvl5pPr marL="2057400" indent="-22860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defTabSz="457200"/>
            <a:r>
              <a:rPr lang="en-US" altLang="zh-CN" sz="2800">
                <a:solidFill>
                  <a:srgbClr val="FF0000"/>
                </a:solidFill>
                <a:latin typeface="Times New Roman" panose="02020603050405020304" charset="0"/>
                <a:cs typeface="Times New Roman" panose="02020603050405020304" charset="0"/>
              </a:rPr>
              <a:t> áo </a:t>
            </a:r>
            <a:endParaRPr lang="en-US" altLang="zh-CN" sz="2800">
              <a:solidFill>
                <a:srgbClr val="FF0000"/>
              </a:solidFill>
              <a:latin typeface="Times New Roman" panose="02020603050405020304" charset="0"/>
              <a:cs typeface="Times New Roman" panose="02020603050405020304" charset="0"/>
            </a:endParaRPr>
          </a:p>
        </p:txBody>
      </p:sp>
      <p:sp>
        <p:nvSpPr>
          <p:cNvPr id="27" name="矩形 26"/>
          <p:cNvSpPr>
            <a:spLocks noChangeArrowheads="1"/>
          </p:cNvSpPr>
          <p:nvPr>
            <p:custDataLst>
              <p:tags r:id="rId5"/>
            </p:custDataLst>
          </p:nvPr>
        </p:nvSpPr>
        <p:spPr bwMode="auto">
          <a:xfrm>
            <a:off x="5641208" y="2266283"/>
            <a:ext cx="78549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panose="020B0604020202020204" pitchFamily="34" charset="0"/>
                <a:ea typeface="宋体" panose="02010600030101010101" pitchFamily="2" charset="-122"/>
              </a:defRPr>
            </a:lvl1pPr>
            <a:lvl2pPr marL="742950" indent="-285750">
              <a:defRPr sz="3200">
                <a:solidFill>
                  <a:schemeClr val="tx1"/>
                </a:solidFill>
                <a:latin typeface="Arial" panose="020B0604020202020204" pitchFamily="34" charset="0"/>
                <a:ea typeface="宋体" panose="02010600030101010101" pitchFamily="2" charset="-122"/>
              </a:defRPr>
            </a:lvl2pPr>
            <a:lvl3pPr marL="1143000" indent="-228600">
              <a:defRPr sz="3200">
                <a:solidFill>
                  <a:schemeClr val="tx1"/>
                </a:solidFill>
                <a:latin typeface="Arial" panose="020B0604020202020204" pitchFamily="34" charset="0"/>
                <a:ea typeface="宋体" panose="02010600030101010101" pitchFamily="2" charset="-122"/>
              </a:defRPr>
            </a:lvl3pPr>
            <a:lvl4pPr marL="1600200" indent="-228600">
              <a:defRPr sz="3200">
                <a:solidFill>
                  <a:schemeClr val="tx1"/>
                </a:solidFill>
                <a:latin typeface="Arial" panose="020B0604020202020204" pitchFamily="34" charset="0"/>
                <a:ea typeface="宋体" panose="02010600030101010101" pitchFamily="2" charset="-122"/>
              </a:defRPr>
            </a:lvl4pPr>
            <a:lvl5pPr marL="2057400" indent="-22860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defTabSz="457200"/>
            <a:r>
              <a:rPr lang="en-US" altLang="zh-CN" sz="2800" err="1">
                <a:solidFill>
                  <a:srgbClr val="FF0000"/>
                </a:solidFill>
                <a:latin typeface="Times New Roman" panose="02020603050405020304" charset="0"/>
                <a:cs typeface="Times New Roman" panose="02020603050405020304" charset="0"/>
              </a:rPr>
              <a:t>nèn </a:t>
            </a:r>
            <a:endParaRPr lang="en-US" altLang="zh-CN" sz="2800" err="1">
              <a:solidFill>
                <a:srgbClr val="FF0000"/>
              </a:solidFill>
              <a:latin typeface="Times New Roman" panose="02020603050405020304" charset="0"/>
              <a:cs typeface="Times New Roman" panose="02020603050405020304" charset="0"/>
            </a:endParaRPr>
          </a:p>
        </p:txBody>
      </p:sp>
      <p:sp>
        <p:nvSpPr>
          <p:cNvPr id="28" name="矩形 27"/>
          <p:cNvSpPr>
            <a:spLocks noChangeArrowheads="1"/>
          </p:cNvSpPr>
          <p:nvPr>
            <p:custDataLst>
              <p:tags r:id="rId6"/>
            </p:custDataLst>
          </p:nvPr>
        </p:nvSpPr>
        <p:spPr bwMode="auto">
          <a:xfrm>
            <a:off x="2521509" y="3200592"/>
            <a:ext cx="8350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panose="020B0604020202020204" pitchFamily="34" charset="0"/>
                <a:ea typeface="宋体" panose="02010600030101010101" pitchFamily="2" charset="-122"/>
              </a:defRPr>
            </a:lvl1pPr>
            <a:lvl2pPr marL="742950" indent="-285750">
              <a:defRPr sz="3200">
                <a:solidFill>
                  <a:schemeClr val="tx1"/>
                </a:solidFill>
                <a:latin typeface="Arial" panose="020B0604020202020204" pitchFamily="34" charset="0"/>
                <a:ea typeface="宋体" panose="02010600030101010101" pitchFamily="2" charset="-122"/>
              </a:defRPr>
            </a:lvl2pPr>
            <a:lvl3pPr marL="1143000" indent="-228600">
              <a:defRPr sz="3200">
                <a:solidFill>
                  <a:schemeClr val="tx1"/>
                </a:solidFill>
                <a:latin typeface="Arial" panose="020B0604020202020204" pitchFamily="34" charset="0"/>
                <a:ea typeface="宋体" panose="02010600030101010101" pitchFamily="2" charset="-122"/>
              </a:defRPr>
            </a:lvl3pPr>
            <a:lvl4pPr marL="1600200" indent="-228600">
              <a:defRPr sz="3200">
                <a:solidFill>
                  <a:schemeClr val="tx1"/>
                </a:solidFill>
                <a:latin typeface="Arial" panose="020B0604020202020204" pitchFamily="34" charset="0"/>
                <a:ea typeface="宋体" panose="02010600030101010101" pitchFamily="2" charset="-122"/>
              </a:defRPr>
            </a:lvl4pPr>
            <a:lvl5pPr marL="2057400" indent="-22860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defTabSz="457200"/>
            <a:r>
              <a:rPr lang="en-US" altLang="zh-CN" sz="2800" err="1">
                <a:solidFill>
                  <a:srgbClr val="FF0000"/>
                </a:solidFill>
                <a:latin typeface="Times New Roman" panose="02020603050405020304" charset="0"/>
                <a:cs typeface="Times New Roman" panose="02020603050405020304" charset="0"/>
              </a:rPr>
              <a:t>sāng</a:t>
            </a:r>
            <a:endParaRPr lang="en-US" altLang="zh-CN" sz="2800" err="1">
              <a:solidFill>
                <a:srgbClr val="FF0000"/>
              </a:solidFill>
              <a:latin typeface="Times New Roman" panose="02020603050405020304" charset="0"/>
              <a:cs typeface="Times New Roman" panose="02020603050405020304" charset="0"/>
            </a:endParaRPr>
          </a:p>
        </p:txBody>
      </p:sp>
      <p:sp>
        <p:nvSpPr>
          <p:cNvPr id="29" name="矩形 28"/>
          <p:cNvSpPr>
            <a:spLocks noChangeArrowheads="1"/>
          </p:cNvSpPr>
          <p:nvPr>
            <p:custDataLst>
              <p:tags r:id="rId7"/>
            </p:custDataLst>
          </p:nvPr>
        </p:nvSpPr>
        <p:spPr bwMode="auto">
          <a:xfrm>
            <a:off x="5759651" y="3169908"/>
            <a:ext cx="54864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panose="020B0604020202020204" pitchFamily="34" charset="0"/>
                <a:ea typeface="宋体" panose="02010600030101010101" pitchFamily="2" charset="-122"/>
              </a:defRPr>
            </a:lvl1pPr>
            <a:lvl2pPr marL="742950" indent="-285750">
              <a:defRPr sz="3200">
                <a:solidFill>
                  <a:schemeClr val="tx1"/>
                </a:solidFill>
                <a:latin typeface="Arial" panose="020B0604020202020204" pitchFamily="34" charset="0"/>
                <a:ea typeface="宋体" panose="02010600030101010101" pitchFamily="2" charset="-122"/>
              </a:defRPr>
            </a:lvl2pPr>
            <a:lvl3pPr marL="1143000" indent="-228600">
              <a:defRPr sz="3200">
                <a:solidFill>
                  <a:schemeClr val="tx1"/>
                </a:solidFill>
                <a:latin typeface="Arial" panose="020B0604020202020204" pitchFamily="34" charset="0"/>
                <a:ea typeface="宋体" panose="02010600030101010101" pitchFamily="2" charset="-122"/>
              </a:defRPr>
            </a:lvl3pPr>
            <a:lvl4pPr marL="1600200" indent="-228600">
              <a:defRPr sz="3200">
                <a:solidFill>
                  <a:schemeClr val="tx1"/>
                </a:solidFill>
                <a:latin typeface="Arial" panose="020B0604020202020204" pitchFamily="34" charset="0"/>
                <a:ea typeface="宋体" panose="02010600030101010101" pitchFamily="2" charset="-122"/>
              </a:defRPr>
            </a:lvl4pPr>
            <a:lvl5pPr marL="2057400" indent="-22860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defTabSz="457200"/>
            <a:r>
              <a:rPr lang="en-US" altLang="zh-CN" sz="2800" err="1">
                <a:solidFill>
                  <a:srgbClr val="FF0000"/>
                </a:solidFill>
                <a:latin typeface="Times New Roman" panose="02020603050405020304" charset="0"/>
                <a:cs typeface="Times New Roman" panose="02020603050405020304" charset="0"/>
              </a:rPr>
              <a:t>qí </a:t>
            </a:r>
            <a:endParaRPr lang="en-US" altLang="zh-CN" sz="2800" err="1">
              <a:solidFill>
                <a:srgbClr val="FF0000"/>
              </a:solidFill>
              <a:latin typeface="Times New Roman" panose="02020603050405020304" charset="0"/>
              <a:cs typeface="Times New Roman" panose="02020603050405020304" charset="0"/>
            </a:endParaRPr>
          </a:p>
        </p:txBody>
      </p:sp>
      <p:sp>
        <p:nvSpPr>
          <p:cNvPr id="30" name="矩形 29"/>
          <p:cNvSpPr>
            <a:spLocks noChangeArrowheads="1"/>
          </p:cNvSpPr>
          <p:nvPr>
            <p:custDataLst>
              <p:tags r:id="rId8"/>
            </p:custDataLst>
          </p:nvPr>
        </p:nvSpPr>
        <p:spPr bwMode="auto">
          <a:xfrm>
            <a:off x="8744883" y="3170141"/>
            <a:ext cx="80518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panose="020B0604020202020204" pitchFamily="34" charset="0"/>
                <a:ea typeface="宋体" panose="02010600030101010101" pitchFamily="2" charset="-122"/>
              </a:defRPr>
            </a:lvl1pPr>
            <a:lvl2pPr marL="742950" indent="-285750">
              <a:defRPr sz="3200">
                <a:solidFill>
                  <a:schemeClr val="tx1"/>
                </a:solidFill>
                <a:latin typeface="Arial" panose="020B0604020202020204" pitchFamily="34" charset="0"/>
                <a:ea typeface="宋体" panose="02010600030101010101" pitchFamily="2" charset="-122"/>
              </a:defRPr>
            </a:lvl2pPr>
            <a:lvl3pPr marL="1143000" indent="-228600">
              <a:defRPr sz="3200">
                <a:solidFill>
                  <a:schemeClr val="tx1"/>
                </a:solidFill>
                <a:latin typeface="Arial" panose="020B0604020202020204" pitchFamily="34" charset="0"/>
                <a:ea typeface="宋体" panose="02010600030101010101" pitchFamily="2" charset="-122"/>
              </a:defRPr>
            </a:lvl3pPr>
            <a:lvl4pPr marL="1600200" indent="-228600">
              <a:defRPr sz="3200">
                <a:solidFill>
                  <a:schemeClr val="tx1"/>
                </a:solidFill>
                <a:latin typeface="Arial" panose="020B0604020202020204" pitchFamily="34" charset="0"/>
                <a:ea typeface="宋体" panose="02010600030101010101" pitchFamily="2" charset="-122"/>
              </a:defRPr>
            </a:lvl4pPr>
            <a:lvl5pPr marL="2057400" indent="-22860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defTabSz="457200"/>
            <a:r>
              <a:rPr lang="en-US" altLang="zh-CN" sz="2800" err="1">
                <a:solidFill>
                  <a:srgbClr val="FF0000"/>
                </a:solidFill>
                <a:latin typeface="Times New Roman" panose="02020603050405020304" charset="0"/>
                <a:cs typeface="Times New Roman" panose="02020603050405020304" charset="0"/>
              </a:rPr>
              <a:t>dūn </a:t>
            </a:r>
            <a:endParaRPr lang="en-US" altLang="zh-CN" sz="2800" err="1">
              <a:solidFill>
                <a:srgbClr val="FF0000"/>
              </a:solidFill>
              <a:latin typeface="Times New Roman" panose="02020603050405020304" charset="0"/>
              <a:cs typeface="Times New Roman" panose="02020603050405020304" charset="0"/>
            </a:endParaRPr>
          </a:p>
        </p:txBody>
      </p:sp>
      <p:sp>
        <p:nvSpPr>
          <p:cNvPr id="31" name="文本框 39"/>
          <p:cNvSpPr txBox="1"/>
          <p:nvPr>
            <p:custDataLst>
              <p:tags r:id="rId9"/>
            </p:custDataLst>
          </p:nvPr>
        </p:nvSpPr>
        <p:spPr>
          <a:xfrm>
            <a:off x="9419716" y="4892305"/>
            <a:ext cx="643125" cy="521970"/>
          </a:xfrm>
          <a:prstGeom prst="rect">
            <a:avLst/>
          </a:prstGeom>
          <a:noFill/>
        </p:spPr>
        <p:txBody>
          <a:bodyPr wrap="square" rtlCol="0">
            <a:spAutoFit/>
          </a:bodyPr>
          <a:lstStyle>
            <a:defPPr>
              <a:defRPr lang="zh-CN"/>
            </a:defPPr>
            <a:lvl1pPr>
              <a:defRPr sz="2800">
                <a:solidFill>
                  <a:srgbClr val="0070C0"/>
                </a:solidFill>
                <a:latin typeface="黑体" panose="02010609060101010101" charset="-122"/>
                <a:ea typeface="黑体" panose="02010609060101010101" charset="-122"/>
              </a:defRPr>
            </a:lvl1pPr>
          </a:lstStyle>
          <a:p>
            <a:r>
              <a:rPr lang="zh-CN" altLang="en-US">
                <a:solidFill>
                  <a:srgbClr val="FF0000"/>
                </a:solidFill>
                <a:latin typeface="楷体" panose="02010609060101010101" pitchFamily="49" charset="-122"/>
                <a:ea typeface="楷体" panose="02010609060101010101" pitchFamily="49" charset="-122"/>
              </a:rPr>
              <a:t>得</a:t>
            </a:r>
            <a:endParaRPr lang="zh-CN" altLang="en-US">
              <a:solidFill>
                <a:srgbClr val="FF0000"/>
              </a:solidFill>
              <a:latin typeface="楷体" panose="02010609060101010101" pitchFamily="49" charset="-122"/>
              <a:ea typeface="楷体" panose="02010609060101010101" pitchFamily="49" charset="-122"/>
            </a:endParaRPr>
          </a:p>
        </p:txBody>
      </p:sp>
      <p:sp>
        <p:nvSpPr>
          <p:cNvPr id="37" name="文本框 40"/>
          <p:cNvSpPr txBox="1"/>
          <p:nvPr>
            <p:custDataLst>
              <p:tags r:id="rId10"/>
            </p:custDataLst>
          </p:nvPr>
        </p:nvSpPr>
        <p:spPr>
          <a:xfrm>
            <a:off x="6307820" y="4892144"/>
            <a:ext cx="981359" cy="521970"/>
          </a:xfrm>
          <a:prstGeom prst="rect">
            <a:avLst/>
          </a:prstGeom>
          <a:noFill/>
        </p:spPr>
        <p:txBody>
          <a:bodyPr wrap="square" rtlCol="0">
            <a:spAutoFit/>
          </a:bodyPr>
          <a:lstStyle>
            <a:defPPr>
              <a:defRPr lang="zh-CN"/>
            </a:defPPr>
            <a:lvl1pPr>
              <a:defRPr sz="2800">
                <a:solidFill>
                  <a:srgbClr val="0070C0"/>
                </a:solidFill>
                <a:latin typeface="黑体" panose="02010609060101010101" charset="-122"/>
                <a:ea typeface="黑体" panose="02010609060101010101" charset="-122"/>
              </a:defRPr>
            </a:lvl1pPr>
          </a:lstStyle>
          <a:p>
            <a:r>
              <a:rPr lang="zh-CN" altLang="en-US">
                <a:solidFill>
                  <a:srgbClr val="FF0000"/>
                </a:solidFill>
                <a:latin typeface="楷体" panose="02010609060101010101" pitchFamily="49" charset="-122"/>
                <a:ea typeface="楷体" panose="02010609060101010101" pitchFamily="49" charset="-122"/>
              </a:rPr>
              <a:t>蹒跚</a:t>
            </a:r>
            <a:endParaRPr lang="zh-CN" altLang="en-US">
              <a:solidFill>
                <a:srgbClr val="FF0000"/>
              </a:solidFill>
              <a:latin typeface="楷体" panose="02010609060101010101" pitchFamily="49" charset="-122"/>
              <a:ea typeface="楷体" panose="02010609060101010101" pitchFamily="49" charset="-122"/>
            </a:endParaRPr>
          </a:p>
        </p:txBody>
      </p:sp>
      <p:sp>
        <p:nvSpPr>
          <p:cNvPr id="38" name="文本框 41"/>
          <p:cNvSpPr txBox="1"/>
          <p:nvPr>
            <p:custDataLst>
              <p:tags r:id="rId11"/>
            </p:custDataLst>
          </p:nvPr>
        </p:nvSpPr>
        <p:spPr>
          <a:xfrm>
            <a:off x="3420173" y="4892138"/>
            <a:ext cx="981359" cy="521970"/>
          </a:xfrm>
          <a:prstGeom prst="rect">
            <a:avLst/>
          </a:prstGeom>
          <a:noFill/>
        </p:spPr>
        <p:txBody>
          <a:bodyPr wrap="square" rtlCol="0">
            <a:spAutoFit/>
          </a:bodyPr>
          <a:lstStyle>
            <a:defPPr>
              <a:defRPr lang="zh-CN"/>
            </a:defPPr>
            <a:lvl1pPr>
              <a:defRPr sz="2800">
                <a:solidFill>
                  <a:srgbClr val="0070C0"/>
                </a:solidFill>
                <a:latin typeface="黑体" panose="02010609060101010101" charset="-122"/>
                <a:ea typeface="黑体" panose="02010609060101010101" charset="-122"/>
              </a:defRPr>
            </a:lvl1pPr>
          </a:lstStyle>
          <a:p>
            <a:r>
              <a:rPr lang="zh-CN" altLang="en-US">
                <a:solidFill>
                  <a:srgbClr val="FF0000"/>
                </a:solidFill>
                <a:latin typeface="楷体" panose="02010609060101010101" pitchFamily="49" charset="-122"/>
                <a:ea typeface="楷体" panose="02010609060101010101" pitchFamily="49" charset="-122"/>
              </a:rPr>
              <a:t>粼粼</a:t>
            </a:r>
            <a:endParaRPr lang="zh-CN" altLang="en-US">
              <a:solidFill>
                <a:srgbClr val="FF0000"/>
              </a:solidFill>
              <a:latin typeface="楷体" panose="02010609060101010101" pitchFamily="49" charset="-122"/>
              <a:ea typeface="楷体" panose="02010609060101010101" pitchFamily="49" charset="-122"/>
            </a:endParaRPr>
          </a:p>
        </p:txBody>
      </p:sp>
      <p:sp>
        <p:nvSpPr>
          <p:cNvPr id="2" name="文本框 42"/>
          <p:cNvSpPr txBox="1"/>
          <p:nvPr>
            <p:custDataLst>
              <p:tags r:id="rId12"/>
            </p:custDataLst>
          </p:nvPr>
        </p:nvSpPr>
        <p:spPr>
          <a:xfrm>
            <a:off x="2860050" y="4046071"/>
            <a:ext cx="637309" cy="521970"/>
          </a:xfrm>
          <a:prstGeom prst="rect">
            <a:avLst/>
          </a:prstGeom>
          <a:noFill/>
        </p:spPr>
        <p:txBody>
          <a:bodyPr wrap="square" rtlCol="0">
            <a:spAutoFit/>
          </a:bodyPr>
          <a:lstStyle>
            <a:defPPr>
              <a:defRPr lang="zh-CN"/>
            </a:defPPr>
            <a:lvl1pPr>
              <a:defRPr sz="2800">
                <a:latin typeface="黑体" panose="02010609060101010101" charset="-122"/>
                <a:ea typeface="黑体" panose="02010609060101010101" charset="-122"/>
              </a:defRPr>
            </a:lvl1pPr>
          </a:lstStyle>
          <a:p>
            <a:r>
              <a:rPr lang="zh-CN" altLang="en-US">
                <a:solidFill>
                  <a:srgbClr val="FF0000"/>
                </a:solidFill>
                <a:latin typeface="楷体" panose="02010609060101010101" pitchFamily="49" charset="-122"/>
                <a:ea typeface="楷体" panose="02010609060101010101" pitchFamily="49" charset="-122"/>
              </a:rPr>
              <a:t>踝</a:t>
            </a:r>
            <a:endParaRPr lang="zh-CN" altLang="en-US">
              <a:solidFill>
                <a:srgbClr val="FF0000"/>
              </a:solidFill>
              <a:latin typeface="楷体" panose="02010609060101010101" pitchFamily="49" charset="-122"/>
              <a:ea typeface="楷体" panose="02010609060101010101" pitchFamily="49" charset="-122"/>
            </a:endParaRPr>
          </a:p>
        </p:txBody>
      </p:sp>
      <p:sp>
        <p:nvSpPr>
          <p:cNvPr id="40" name="文本框 43"/>
          <p:cNvSpPr txBox="1"/>
          <p:nvPr>
            <p:custDataLst>
              <p:tags r:id="rId13"/>
            </p:custDataLst>
          </p:nvPr>
        </p:nvSpPr>
        <p:spPr>
          <a:xfrm>
            <a:off x="5873925" y="4046227"/>
            <a:ext cx="553357" cy="521970"/>
          </a:xfrm>
          <a:prstGeom prst="rect">
            <a:avLst/>
          </a:prstGeom>
          <a:noFill/>
        </p:spPr>
        <p:txBody>
          <a:bodyPr wrap="square" rtlCol="0">
            <a:spAutoFit/>
          </a:bodyPr>
          <a:lstStyle>
            <a:defPPr>
              <a:defRPr lang="zh-CN"/>
            </a:defPPr>
            <a:lvl1pPr>
              <a:defRPr sz="2800">
                <a:solidFill>
                  <a:srgbClr val="0070C0"/>
                </a:solidFill>
                <a:latin typeface="黑体" panose="02010609060101010101" charset="-122"/>
                <a:ea typeface="黑体" panose="02010609060101010101" charset="-122"/>
              </a:defRPr>
            </a:lvl1pPr>
          </a:lstStyle>
          <a:p>
            <a:r>
              <a:rPr lang="zh-CN" altLang="en-US">
                <a:solidFill>
                  <a:srgbClr val="FF0000"/>
                </a:solidFill>
                <a:latin typeface="楷体" panose="02010609060101010101" pitchFamily="49" charset="-122"/>
                <a:ea typeface="楷体" panose="02010609060101010101" pitchFamily="49" charset="-122"/>
              </a:rPr>
              <a:t>拆</a:t>
            </a:r>
            <a:endParaRPr lang="zh-CN" altLang="en-US">
              <a:solidFill>
                <a:srgbClr val="FF0000"/>
              </a:solidFill>
              <a:latin typeface="楷体" panose="02010609060101010101" pitchFamily="49" charset="-122"/>
              <a:ea typeface="楷体" panose="02010609060101010101" pitchFamily="49" charset="-122"/>
            </a:endParaRPr>
          </a:p>
        </p:txBody>
      </p:sp>
      <p:sp>
        <p:nvSpPr>
          <p:cNvPr id="41" name="文本框 44"/>
          <p:cNvSpPr txBox="1"/>
          <p:nvPr>
            <p:custDataLst>
              <p:tags r:id="rId14"/>
            </p:custDataLst>
          </p:nvPr>
        </p:nvSpPr>
        <p:spPr>
          <a:xfrm>
            <a:off x="8828703" y="4025357"/>
            <a:ext cx="637309" cy="521970"/>
          </a:xfrm>
          <a:prstGeom prst="rect">
            <a:avLst/>
          </a:prstGeom>
          <a:noFill/>
        </p:spPr>
        <p:txBody>
          <a:bodyPr wrap="square" rtlCol="0">
            <a:spAutoFit/>
          </a:bodyPr>
          <a:lstStyle>
            <a:defPPr>
              <a:defRPr lang="zh-CN"/>
            </a:defPPr>
            <a:lvl1pPr>
              <a:defRPr sz="2800">
                <a:solidFill>
                  <a:srgbClr val="0070C0"/>
                </a:solidFill>
                <a:latin typeface="黑体" panose="02010609060101010101" charset="-122"/>
                <a:ea typeface="黑体" panose="02010609060101010101" charset="-122"/>
              </a:defRPr>
            </a:lvl1pPr>
          </a:lstStyle>
          <a:p>
            <a:r>
              <a:rPr lang="zh-CN" altLang="en-US">
                <a:solidFill>
                  <a:srgbClr val="FF0000"/>
                </a:solidFill>
                <a:latin typeface="楷体" panose="02010609060101010101" pitchFamily="49" charset="-122"/>
                <a:ea typeface="楷体" panose="02010609060101010101" pitchFamily="49" charset="-122"/>
              </a:rPr>
              <a:t>履</a:t>
            </a:r>
            <a:endParaRPr lang="zh-CN" altLang="en-US">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7" grpId="0"/>
      <p:bldP spid="38" grpId="0"/>
      <p:bldP spid="2" grpId="0"/>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词语解释</a:t>
            </a:r>
            <a:endParaRPr lang="zh-CN" altLang="en-US" sz="2800">
              <a:solidFill>
                <a:srgbClr val="313B3F"/>
              </a:solidFill>
              <a:latin typeface="微软雅黑" panose="020B0503020204020204" charset="-122"/>
              <a:ea typeface="微软雅黑" panose="020B0503020204020204" charset="-122"/>
            </a:endParaRPr>
          </a:p>
        </p:txBody>
      </p:sp>
      <p:sp>
        <p:nvSpPr>
          <p:cNvPr id="15" name="Text Box 4"/>
          <p:cNvSpPr txBox="1">
            <a:spLocks noChangeArrowheads="1"/>
          </p:cNvSpPr>
          <p:nvPr>
            <p:custDataLst>
              <p:tags r:id="rId2"/>
            </p:custDataLst>
          </p:nvPr>
        </p:nvSpPr>
        <p:spPr bwMode="auto">
          <a:xfrm>
            <a:off x="2069730" y="1675002"/>
            <a:ext cx="727233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9pPr>
          </a:lstStyle>
          <a:p>
            <a:pPr eaLnBrk="1" hangingPunct="1">
              <a:lnSpc>
                <a:spcPct val="100000"/>
              </a:lnSpc>
              <a:spcBef>
                <a:spcPct val="50000"/>
              </a:spcBef>
              <a:buFontTx/>
              <a:buNone/>
            </a:pPr>
            <a:r>
              <a:rPr lang="zh-CN" altLang="en-US" dirty="0">
                <a:solidFill>
                  <a:srgbClr val="FF0000"/>
                </a:solidFill>
                <a:latin typeface="楷体" panose="02010609060101010101" pitchFamily="49" charset="-122"/>
                <a:ea typeface="楷体" panose="02010609060101010101" pitchFamily="49" charset="-122"/>
              </a:rPr>
              <a:t>（思想、意思、记载等等）不一致，有差别。</a:t>
            </a:r>
            <a:endParaRPr lang="zh-CN" altLang="en-US" dirty="0">
              <a:solidFill>
                <a:srgbClr val="FF0000"/>
              </a:solidFill>
              <a:latin typeface="楷体" panose="02010609060101010101" pitchFamily="49" charset="-122"/>
              <a:ea typeface="楷体" panose="02010609060101010101" pitchFamily="49" charset="-122"/>
            </a:endParaRPr>
          </a:p>
        </p:txBody>
      </p:sp>
      <p:sp>
        <p:nvSpPr>
          <p:cNvPr id="16" name="Text Box 5"/>
          <p:cNvSpPr txBox="1">
            <a:spLocks noChangeArrowheads="1"/>
          </p:cNvSpPr>
          <p:nvPr>
            <p:custDataLst>
              <p:tags r:id="rId3"/>
            </p:custDataLst>
          </p:nvPr>
        </p:nvSpPr>
        <p:spPr bwMode="auto">
          <a:xfrm>
            <a:off x="2069730" y="2198734"/>
            <a:ext cx="8644214"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9pPr>
          </a:lstStyle>
          <a:p>
            <a:pPr eaLnBrk="1" hangingPunct="1">
              <a:lnSpc>
                <a:spcPct val="150000"/>
              </a:lnSpc>
              <a:spcBef>
                <a:spcPct val="50000"/>
              </a:spcBef>
              <a:buFontTx/>
              <a:buNone/>
            </a:pPr>
            <a:r>
              <a:rPr lang="zh-CN" altLang="en-US" dirty="0">
                <a:solidFill>
                  <a:srgbClr val="FF0000"/>
                </a:solidFill>
                <a:latin typeface="楷体" panose="02010609060101010101" pitchFamily="49" charset="-122"/>
                <a:ea typeface="楷体" panose="02010609060101010101" pitchFamily="49" charset="-122"/>
              </a:rPr>
              <a:t>受到不应有的指责或待遇，心里难过，这里是指使儿子受到委屈的意思。</a:t>
            </a:r>
            <a:endParaRPr lang="zh-CN" altLang="en-US" dirty="0">
              <a:solidFill>
                <a:srgbClr val="FF0000"/>
              </a:solidFill>
              <a:latin typeface="楷体" panose="02010609060101010101" pitchFamily="49" charset="-122"/>
              <a:ea typeface="楷体" panose="02010609060101010101" pitchFamily="49" charset="-122"/>
            </a:endParaRPr>
          </a:p>
        </p:txBody>
      </p:sp>
      <p:sp>
        <p:nvSpPr>
          <p:cNvPr id="17" name="Text Box 6"/>
          <p:cNvSpPr txBox="1">
            <a:spLocks noChangeArrowheads="1"/>
          </p:cNvSpPr>
          <p:nvPr>
            <p:custDataLst>
              <p:tags r:id="rId4"/>
            </p:custDataLst>
          </p:nvPr>
        </p:nvSpPr>
        <p:spPr bwMode="auto">
          <a:xfrm>
            <a:off x="2822093" y="3663878"/>
            <a:ext cx="44196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9pPr>
          </a:lstStyle>
          <a:p>
            <a:pPr eaLnBrk="1" hangingPunct="1">
              <a:lnSpc>
                <a:spcPct val="100000"/>
              </a:lnSpc>
              <a:spcBef>
                <a:spcPct val="50000"/>
              </a:spcBef>
              <a:buFontTx/>
              <a:buNone/>
            </a:pPr>
            <a:r>
              <a:rPr lang="zh-CN" altLang="en-US" dirty="0">
                <a:solidFill>
                  <a:srgbClr val="FF0000"/>
                </a:solidFill>
                <a:latin typeface="楷体" panose="02010609060101010101" pitchFamily="49" charset="-122"/>
                <a:ea typeface="楷体" panose="02010609060101010101" pitchFamily="49" charset="-122"/>
              </a:rPr>
              <a:t>形容水波十分明净。</a:t>
            </a:r>
            <a:endParaRPr lang="zh-CN" altLang="en-US" dirty="0">
              <a:solidFill>
                <a:srgbClr val="FF0000"/>
              </a:solidFill>
              <a:latin typeface="楷体" panose="02010609060101010101" pitchFamily="49" charset="-122"/>
              <a:ea typeface="楷体" panose="02010609060101010101" pitchFamily="49" charset="-122"/>
            </a:endParaRPr>
          </a:p>
        </p:txBody>
      </p:sp>
      <p:sp>
        <p:nvSpPr>
          <p:cNvPr id="18" name="Text Box 7"/>
          <p:cNvSpPr txBox="1">
            <a:spLocks noChangeArrowheads="1"/>
          </p:cNvSpPr>
          <p:nvPr>
            <p:custDataLst>
              <p:tags r:id="rId5"/>
            </p:custDataLst>
          </p:nvPr>
        </p:nvSpPr>
        <p:spPr bwMode="auto">
          <a:xfrm>
            <a:off x="2784105" y="4868972"/>
            <a:ext cx="626427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9pPr>
          </a:lstStyle>
          <a:p>
            <a:pPr eaLnBrk="1" hangingPunct="1">
              <a:lnSpc>
                <a:spcPct val="100000"/>
              </a:lnSpc>
              <a:spcBef>
                <a:spcPct val="50000"/>
              </a:spcBef>
              <a:buFontTx/>
              <a:buNone/>
            </a:pPr>
            <a:r>
              <a:rPr lang="zh-CN" altLang="en-US" dirty="0">
                <a:solidFill>
                  <a:srgbClr val="FF0000"/>
                </a:solidFill>
                <a:latin typeface="楷体" panose="02010609060101010101" pitchFamily="49" charset="-122"/>
                <a:ea typeface="楷体" panose="02010609060101010101" pitchFamily="49" charset="-122"/>
              </a:rPr>
              <a:t>每一个人或者事物都得到合适的安排。</a:t>
            </a:r>
            <a:endParaRPr lang="zh-CN" altLang="en-US" dirty="0">
              <a:solidFill>
                <a:srgbClr val="FF0000"/>
              </a:solidFill>
              <a:latin typeface="楷体" panose="02010609060101010101" pitchFamily="49" charset="-122"/>
              <a:ea typeface="楷体" panose="02010609060101010101" pitchFamily="49" charset="-122"/>
            </a:endParaRPr>
          </a:p>
        </p:txBody>
      </p:sp>
      <p:sp>
        <p:nvSpPr>
          <p:cNvPr id="19" name="Text Box 6"/>
          <p:cNvSpPr txBox="1">
            <a:spLocks noChangeArrowheads="1"/>
          </p:cNvSpPr>
          <p:nvPr>
            <p:custDataLst>
              <p:tags r:id="rId6"/>
            </p:custDataLst>
          </p:nvPr>
        </p:nvSpPr>
        <p:spPr bwMode="auto">
          <a:xfrm>
            <a:off x="2142120" y="4254395"/>
            <a:ext cx="4392613"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charset="-122"/>
              </a:defRPr>
            </a:lvl9pPr>
          </a:lstStyle>
          <a:p>
            <a:pPr eaLnBrk="1" hangingPunct="1">
              <a:lnSpc>
                <a:spcPct val="100000"/>
              </a:lnSpc>
              <a:spcBef>
                <a:spcPct val="50000"/>
              </a:spcBef>
              <a:buFontTx/>
              <a:buNone/>
            </a:pPr>
            <a:r>
              <a:rPr lang="zh-CN" altLang="en-US" dirty="0">
                <a:solidFill>
                  <a:srgbClr val="FF0000"/>
                </a:solidFill>
                <a:latin typeface="楷体" panose="02010609060101010101" pitchFamily="49" charset="-122"/>
                <a:ea typeface="楷体" panose="02010609060101010101" pitchFamily="49" charset="-122"/>
              </a:rPr>
              <a:t>相信并佩服。</a:t>
            </a:r>
            <a:endParaRPr lang="zh-CN" altLang="en-US" dirty="0">
              <a:solidFill>
                <a:srgbClr val="FF0000"/>
              </a:solidFill>
              <a:latin typeface="楷体" panose="02010609060101010101" pitchFamily="49" charset="-122"/>
              <a:ea typeface="楷体" panose="02010609060101010101" pitchFamily="49" charset="-122"/>
            </a:endParaRPr>
          </a:p>
        </p:txBody>
      </p:sp>
      <p:sp>
        <p:nvSpPr>
          <p:cNvPr id="6" name="矩形 5"/>
          <p:cNvSpPr/>
          <p:nvPr>
            <p:custDataLst>
              <p:tags r:id="rId7"/>
            </p:custDataLst>
          </p:nvPr>
        </p:nvSpPr>
        <p:spPr>
          <a:xfrm>
            <a:off x="1124585" y="1494790"/>
            <a:ext cx="2715895" cy="396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fontAlgn="base">
              <a:lnSpc>
                <a:spcPct val="150000"/>
              </a:lnSpc>
              <a:spcBef>
                <a:spcPct val="0"/>
              </a:spcBef>
              <a:spcAft>
                <a:spcPct val="0"/>
              </a:spcAft>
            </a:pPr>
            <a:r>
              <a:rPr lang="zh-CN" altLang="en-US" sz="2800" dirty="0">
                <a:solidFill>
                  <a:srgbClr val="000000"/>
                </a:solidFill>
                <a:latin typeface="宋体" panose="02010600030101010101" pitchFamily="2" charset="-122"/>
                <a:ea typeface="宋体" panose="02010600030101010101" pitchFamily="2" charset="-122"/>
              </a:rPr>
              <a:t>分歧：</a:t>
            </a:r>
            <a:endParaRPr lang="en-US" altLang="zh-CN" sz="2800" dirty="0">
              <a:solidFill>
                <a:srgbClr val="000000"/>
              </a:solidFill>
              <a:latin typeface="宋体" panose="02010600030101010101" pitchFamily="2" charset="-122"/>
              <a:ea typeface="宋体" panose="02010600030101010101" pitchFamily="2" charset="-122"/>
            </a:endParaRPr>
          </a:p>
          <a:p>
            <a:pPr algn="l" fontAlgn="base">
              <a:lnSpc>
                <a:spcPct val="150000"/>
              </a:lnSpc>
              <a:spcBef>
                <a:spcPct val="0"/>
              </a:spcBef>
              <a:spcAft>
                <a:spcPct val="0"/>
              </a:spcAft>
            </a:pPr>
            <a:r>
              <a:rPr lang="zh-CN" altLang="en-US" sz="2800" dirty="0">
                <a:solidFill>
                  <a:srgbClr val="000000"/>
                </a:solidFill>
                <a:latin typeface="宋体" panose="02010600030101010101" pitchFamily="2" charset="-122"/>
                <a:ea typeface="宋体" panose="02010600030101010101" pitchFamily="2" charset="-122"/>
              </a:rPr>
              <a:t>委屈：</a:t>
            </a:r>
            <a:endParaRPr lang="en-US" altLang="zh-CN" sz="2800" dirty="0">
              <a:solidFill>
                <a:srgbClr val="000000"/>
              </a:solidFill>
              <a:latin typeface="宋体" panose="02010600030101010101" pitchFamily="2" charset="-122"/>
              <a:ea typeface="宋体" panose="02010600030101010101" pitchFamily="2" charset="-122"/>
            </a:endParaRPr>
          </a:p>
          <a:p>
            <a:pPr algn="l" fontAlgn="base">
              <a:lnSpc>
                <a:spcPct val="150000"/>
              </a:lnSpc>
              <a:spcBef>
                <a:spcPct val="0"/>
              </a:spcBef>
              <a:spcAft>
                <a:spcPct val="0"/>
              </a:spcAft>
            </a:pPr>
            <a:endParaRPr lang="en-US" altLang="zh-CN" sz="2800" dirty="0">
              <a:solidFill>
                <a:srgbClr val="000000"/>
              </a:solidFill>
              <a:latin typeface="宋体" panose="02010600030101010101" pitchFamily="2" charset="-122"/>
              <a:ea typeface="宋体" panose="02010600030101010101" pitchFamily="2" charset="-122"/>
            </a:endParaRPr>
          </a:p>
          <a:p>
            <a:pPr algn="l" fontAlgn="base">
              <a:lnSpc>
                <a:spcPct val="150000"/>
              </a:lnSpc>
              <a:spcBef>
                <a:spcPct val="0"/>
              </a:spcBef>
              <a:spcAft>
                <a:spcPct val="0"/>
              </a:spcAft>
            </a:pPr>
            <a:r>
              <a:rPr lang="zh-CN" altLang="en-US" sz="2800" dirty="0">
                <a:solidFill>
                  <a:srgbClr val="000000"/>
                </a:solidFill>
                <a:latin typeface="宋体" panose="02010600030101010101" pitchFamily="2" charset="-122"/>
                <a:ea typeface="宋体" panose="02010600030101010101" pitchFamily="2" charset="-122"/>
              </a:rPr>
              <a:t>水波粼粼：</a:t>
            </a:r>
            <a:endParaRPr lang="en-US" altLang="zh-CN" sz="2800" dirty="0">
              <a:solidFill>
                <a:srgbClr val="000000"/>
              </a:solidFill>
              <a:latin typeface="宋体" panose="02010600030101010101" pitchFamily="2" charset="-122"/>
              <a:ea typeface="宋体" panose="02010600030101010101" pitchFamily="2" charset="-122"/>
            </a:endParaRPr>
          </a:p>
          <a:p>
            <a:pPr algn="l" fontAlgn="base">
              <a:lnSpc>
                <a:spcPct val="150000"/>
              </a:lnSpc>
              <a:spcBef>
                <a:spcPct val="0"/>
              </a:spcBef>
              <a:spcAft>
                <a:spcPct val="0"/>
              </a:spcAft>
            </a:pPr>
            <a:r>
              <a:rPr lang="zh-CN" altLang="en-US" sz="2800" dirty="0" smtClean="0">
                <a:solidFill>
                  <a:srgbClr val="000000"/>
                </a:solidFill>
                <a:latin typeface="宋体" panose="02010600030101010101" pitchFamily="2" charset="-122"/>
                <a:ea typeface="宋体" panose="02010600030101010101" pitchFamily="2" charset="-122"/>
              </a:rPr>
              <a:t>信服</a:t>
            </a:r>
            <a:r>
              <a:rPr lang="zh-CN" altLang="en-US" sz="2800" dirty="0">
                <a:solidFill>
                  <a:srgbClr val="000000"/>
                </a:solidFill>
                <a:latin typeface="宋体" panose="02010600030101010101" pitchFamily="2" charset="-122"/>
                <a:ea typeface="宋体" panose="02010600030101010101" pitchFamily="2" charset="-122"/>
              </a:rPr>
              <a:t>：</a:t>
            </a:r>
            <a:endParaRPr lang="en-US" altLang="zh-CN" sz="2800" dirty="0">
              <a:solidFill>
                <a:srgbClr val="000000"/>
              </a:solidFill>
              <a:latin typeface="宋体" panose="02010600030101010101" pitchFamily="2" charset="-122"/>
              <a:ea typeface="宋体" panose="02010600030101010101" pitchFamily="2" charset="-122"/>
            </a:endParaRPr>
          </a:p>
          <a:p>
            <a:pPr algn="l" fontAlgn="base">
              <a:lnSpc>
                <a:spcPct val="150000"/>
              </a:lnSpc>
              <a:spcBef>
                <a:spcPct val="0"/>
              </a:spcBef>
              <a:spcAft>
                <a:spcPct val="0"/>
              </a:spcAft>
            </a:pPr>
            <a:r>
              <a:rPr lang="zh-CN" altLang="en-US" sz="2800" dirty="0" smtClean="0">
                <a:solidFill>
                  <a:srgbClr val="000000"/>
                </a:solidFill>
                <a:latin typeface="宋体" panose="02010600030101010101" pitchFamily="2" charset="-122"/>
                <a:ea typeface="宋体" panose="02010600030101010101" pitchFamily="2" charset="-122"/>
              </a:rPr>
              <a:t>各得其所：</a:t>
            </a:r>
            <a:endParaRPr lang="zh-CN" altLang="en-US" sz="2800" dirty="0" smtClean="0">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27125" y="1196975"/>
            <a:ext cx="9527540" cy="737235"/>
          </a:xfrm>
          <a:prstGeom prst="rect">
            <a:avLst/>
          </a:prstGeom>
        </p:spPr>
        <p:txBody>
          <a:bodyPr wrap="square">
            <a:spAutoFit/>
          </a:bodyPr>
          <a:lstStyle/>
          <a:p>
            <a:pPr lvl="1" indent="-457200" algn="l" latinLnBrk="0">
              <a:lnSpc>
                <a:spcPct val="150000"/>
              </a:lnSpc>
              <a:spcBef>
                <a:spcPct val="0"/>
              </a:spcBef>
              <a:spcAft>
                <a:spcPct val="0"/>
              </a:spcAft>
              <a:buFont typeface="Wingdings" panose="05000000000000000000" charset="0"/>
              <a:buChar char="p"/>
              <a:defRPr/>
            </a:pPr>
            <a:r>
              <a:rPr lang="zh-CN" altLang="en-US" sz="2800">
                <a:solidFill>
                  <a:prstClr val="black"/>
                </a:solidFill>
                <a:latin typeface="宋体" panose="02010600030101010101" pitchFamily="2" charset="-122"/>
                <a:cs typeface="宋体" panose="02010600030101010101" pitchFamily="2" charset="-122"/>
              </a:rPr>
              <a:t>自由朗读课文, 并用一句话概括文章内容。</a:t>
            </a:r>
            <a:endParaRPr lang="zh-CN" altLang="en-US" sz="2800">
              <a:solidFill>
                <a:prstClr val="black"/>
              </a:solidFill>
              <a:latin typeface="宋体" panose="02010600030101010101" pitchFamily="2" charset="-122"/>
              <a:cs typeface="宋体" panose="02010600030101010101" pitchFamily="2" charset="-122"/>
            </a:endParaRPr>
          </a:p>
        </p:txBody>
      </p:sp>
      <p:sp>
        <p:nvSpPr>
          <p:cNvPr id="39" name="文本框 38"/>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整体感知</a:t>
            </a:r>
            <a:endParaRPr lang="zh-CN" altLang="en-US" sz="2800">
              <a:solidFill>
                <a:srgbClr val="313B3F"/>
              </a:solidFill>
              <a:latin typeface="微软雅黑" panose="020B0503020204020204" charset="-122"/>
              <a:ea typeface="微软雅黑" panose="020B0503020204020204" charset="-122"/>
            </a:endParaRPr>
          </a:p>
        </p:txBody>
      </p:sp>
      <p:grpSp>
        <p:nvGrpSpPr>
          <p:cNvPr id="3" name="组合 2"/>
          <p:cNvGrpSpPr/>
          <p:nvPr/>
        </p:nvGrpSpPr>
        <p:grpSpPr>
          <a:xfrm>
            <a:off x="958215" y="2279015"/>
            <a:ext cx="9775190" cy="542290"/>
            <a:chOff x="1509" y="4606"/>
            <a:chExt cx="15394" cy="854"/>
          </a:xfrm>
        </p:grpSpPr>
        <p:sp>
          <p:nvSpPr>
            <p:cNvPr id="5" name="矩形: 圆角 18"/>
            <p:cNvSpPr/>
            <p:nvPr>
              <p:custDataLst>
                <p:tags r:id="rId2"/>
              </p:custDataLst>
            </p:nvPr>
          </p:nvSpPr>
          <p:spPr>
            <a:xfrm>
              <a:off x="1509" y="4606"/>
              <a:ext cx="15394" cy="854"/>
            </a:xfrm>
            <a:prstGeom prst="roundRect">
              <a:avLst>
                <a:gd name="adj" fmla="val 0"/>
              </a:avLst>
            </a:prstGeom>
            <a:gradFill>
              <a:gsLst>
                <a:gs pos="45000">
                  <a:schemeClr val="accent6">
                    <a:lumMod val="40000"/>
                    <a:lumOff val="60000"/>
                  </a:schemeClr>
                </a:gs>
                <a:gs pos="100000">
                  <a:srgbClr val="D6B992">
                    <a:alpha val="0"/>
                  </a:srgbClr>
                </a:gs>
              </a:gsLst>
              <a:lin ang="0" scaled="1"/>
            </a:gra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楷体" panose="02010609060101010101" pitchFamily="49" charset="-122"/>
                <a:ea typeface="楷体" panose="02010609060101010101" pitchFamily="49" charset="-122"/>
              </a:endParaRPr>
            </a:p>
          </p:txBody>
        </p:sp>
        <p:sp>
          <p:nvSpPr>
            <p:cNvPr id="16" name="文本框 1"/>
            <p:cNvSpPr txBox="1">
              <a:spLocks noChangeArrowheads="1"/>
            </p:cNvSpPr>
            <p:nvPr>
              <p:custDataLst>
                <p:tags r:id="rId3"/>
              </p:custDataLst>
            </p:nvPr>
          </p:nvSpPr>
          <p:spPr bwMode="auto">
            <a:xfrm>
              <a:off x="1509" y="4626"/>
              <a:ext cx="4488" cy="822"/>
            </a:xfrm>
            <a:prstGeom prst="rect">
              <a:avLst/>
            </a:prstGeom>
            <a:noFill/>
            <a:ln w="9525">
              <a:noFill/>
              <a:miter lim="800000"/>
            </a:ln>
          </p:spPr>
          <p:txBody>
            <a:bodyPr wrap="none">
              <a:spAutoFit/>
            </a:bodyPr>
            <a:p>
              <a:pPr algn="l" eaLnBrk="0" hangingPunct="0"/>
              <a:r>
                <a:rPr lang="zh-CN" altLang="zh-CN"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宋体" panose="02010600030101010101" pitchFamily="2" charset="-122"/>
                </a:rPr>
                <a:t>(1)散步的人有：</a:t>
              </a:r>
              <a:endParaRPr lang="zh-CN" altLang="zh-CN"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宋体" panose="02010600030101010101" pitchFamily="2" charset="-122"/>
              </a:endParaRPr>
            </a:p>
          </p:txBody>
        </p:sp>
      </p:grpSp>
      <p:grpSp>
        <p:nvGrpSpPr>
          <p:cNvPr id="7" name="组合 6"/>
          <p:cNvGrpSpPr/>
          <p:nvPr/>
        </p:nvGrpSpPr>
        <p:grpSpPr>
          <a:xfrm>
            <a:off x="958215" y="3010535"/>
            <a:ext cx="9773920" cy="546100"/>
            <a:chOff x="1509" y="5758"/>
            <a:chExt cx="15392" cy="860"/>
          </a:xfrm>
        </p:grpSpPr>
        <p:sp>
          <p:nvSpPr>
            <p:cNvPr id="6" name="矩形: 圆角 22"/>
            <p:cNvSpPr/>
            <p:nvPr>
              <p:custDataLst>
                <p:tags r:id="rId4"/>
              </p:custDataLst>
            </p:nvPr>
          </p:nvSpPr>
          <p:spPr>
            <a:xfrm>
              <a:off x="1509" y="5758"/>
              <a:ext cx="15392" cy="854"/>
            </a:xfrm>
            <a:prstGeom prst="roundRect">
              <a:avLst>
                <a:gd name="adj" fmla="val 0"/>
              </a:avLst>
            </a:prstGeom>
            <a:gradFill>
              <a:gsLst>
                <a:gs pos="45000">
                  <a:schemeClr val="accent6">
                    <a:lumMod val="40000"/>
                    <a:lumOff val="60000"/>
                  </a:schemeClr>
                </a:gs>
                <a:gs pos="100000">
                  <a:srgbClr val="D6B992">
                    <a:alpha val="0"/>
                  </a:srgbClr>
                </a:gs>
              </a:gsLst>
              <a:lin ang="0" scaled="1"/>
            </a:gra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楷体" panose="02010609060101010101" pitchFamily="49" charset="-122"/>
                <a:ea typeface="楷体" panose="02010609060101010101" pitchFamily="49" charset="-122"/>
              </a:endParaRPr>
            </a:p>
          </p:txBody>
        </p:sp>
        <p:sp>
          <p:nvSpPr>
            <p:cNvPr id="17" name="文本框 2"/>
            <p:cNvSpPr txBox="1">
              <a:spLocks noChangeArrowheads="1"/>
            </p:cNvSpPr>
            <p:nvPr>
              <p:custDataLst>
                <p:tags r:id="rId5"/>
              </p:custDataLst>
            </p:nvPr>
          </p:nvSpPr>
          <p:spPr bwMode="auto">
            <a:xfrm>
              <a:off x="1509" y="5796"/>
              <a:ext cx="5048" cy="822"/>
            </a:xfrm>
            <a:prstGeom prst="rect">
              <a:avLst/>
            </a:prstGeom>
            <a:noFill/>
            <a:ln w="9525">
              <a:noFill/>
              <a:miter lim="800000"/>
            </a:ln>
          </p:spPr>
          <p:txBody>
            <a:bodyPr wrap="none">
              <a:spAutoFit/>
            </a:bodyPr>
            <a:p>
              <a:pPr algn="l" eaLnBrk="0" hangingPunct="0"/>
              <a:r>
                <a:rPr lang="zh-CN" altLang="zh-CN"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宋体" panose="02010600030101010101" pitchFamily="2" charset="-122"/>
                </a:rPr>
                <a:t>(2)散步的地点是：</a:t>
              </a:r>
              <a:endParaRPr lang="zh-CN" altLang="zh-CN"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宋体" panose="02010600030101010101" pitchFamily="2" charset="-122"/>
              </a:endParaRPr>
            </a:p>
          </p:txBody>
        </p:sp>
      </p:grpSp>
      <p:grpSp>
        <p:nvGrpSpPr>
          <p:cNvPr id="8" name="组合 7"/>
          <p:cNvGrpSpPr/>
          <p:nvPr/>
        </p:nvGrpSpPr>
        <p:grpSpPr>
          <a:xfrm>
            <a:off x="958215" y="3742055"/>
            <a:ext cx="9775190" cy="557530"/>
            <a:chOff x="1509" y="6910"/>
            <a:chExt cx="15394" cy="878"/>
          </a:xfrm>
        </p:grpSpPr>
        <p:sp>
          <p:nvSpPr>
            <p:cNvPr id="52" name="矩形: 圆角 18"/>
            <p:cNvSpPr/>
            <p:nvPr>
              <p:custDataLst>
                <p:tags r:id="rId6"/>
              </p:custDataLst>
            </p:nvPr>
          </p:nvSpPr>
          <p:spPr>
            <a:xfrm>
              <a:off x="1509" y="6910"/>
              <a:ext cx="15394" cy="854"/>
            </a:xfrm>
            <a:prstGeom prst="roundRect">
              <a:avLst>
                <a:gd name="adj" fmla="val 0"/>
              </a:avLst>
            </a:prstGeom>
            <a:gradFill>
              <a:gsLst>
                <a:gs pos="45000">
                  <a:schemeClr val="accent6">
                    <a:lumMod val="40000"/>
                    <a:lumOff val="60000"/>
                  </a:schemeClr>
                </a:gs>
                <a:gs pos="100000">
                  <a:srgbClr val="D6B992">
                    <a:alpha val="0"/>
                  </a:srgbClr>
                </a:gs>
              </a:gsLst>
              <a:lin ang="0" scaled="1"/>
            </a:gra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楷体" panose="02010609060101010101" pitchFamily="49" charset="-122"/>
                <a:ea typeface="楷体" panose="02010609060101010101" pitchFamily="49" charset="-122"/>
              </a:endParaRPr>
            </a:p>
          </p:txBody>
        </p:sp>
        <p:sp>
          <p:nvSpPr>
            <p:cNvPr id="18" name="文本框 3"/>
            <p:cNvSpPr txBox="1">
              <a:spLocks noChangeArrowheads="1"/>
            </p:cNvSpPr>
            <p:nvPr>
              <p:custDataLst>
                <p:tags r:id="rId7"/>
              </p:custDataLst>
            </p:nvPr>
          </p:nvSpPr>
          <p:spPr bwMode="auto">
            <a:xfrm>
              <a:off x="1509" y="6966"/>
              <a:ext cx="5048" cy="822"/>
            </a:xfrm>
            <a:prstGeom prst="rect">
              <a:avLst/>
            </a:prstGeom>
            <a:noFill/>
            <a:ln w="9525">
              <a:noFill/>
              <a:miter lim="800000"/>
            </a:ln>
          </p:spPr>
          <p:txBody>
            <a:bodyPr wrap="none">
              <a:spAutoFit/>
            </a:bodyPr>
            <a:p>
              <a:pPr algn="l" eaLnBrk="0" hangingPunct="0"/>
              <a:r>
                <a:rPr lang="zh-CN" altLang="zh-CN"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宋体" panose="02010600030101010101" pitchFamily="2" charset="-122"/>
                </a:rPr>
                <a:t>(3)散步的季节是：</a:t>
              </a:r>
              <a:endParaRPr lang="zh-CN" altLang="zh-CN"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宋体" panose="02010600030101010101" pitchFamily="2" charset="-122"/>
              </a:endParaRPr>
            </a:p>
          </p:txBody>
        </p:sp>
      </p:grpSp>
      <p:sp>
        <p:nvSpPr>
          <p:cNvPr id="56" name="矩形: 圆角 22"/>
          <p:cNvSpPr/>
          <p:nvPr/>
        </p:nvSpPr>
        <p:spPr>
          <a:xfrm>
            <a:off x="958215" y="4473575"/>
            <a:ext cx="9773920" cy="1805305"/>
          </a:xfrm>
          <a:prstGeom prst="roundRect">
            <a:avLst>
              <a:gd name="adj" fmla="val 0"/>
            </a:avLst>
          </a:prstGeom>
          <a:gradFill>
            <a:gsLst>
              <a:gs pos="45000">
                <a:schemeClr val="accent6">
                  <a:lumMod val="40000"/>
                  <a:lumOff val="60000"/>
                </a:schemeClr>
              </a:gs>
              <a:gs pos="100000">
                <a:srgbClr val="D6B992">
                  <a:alpha val="0"/>
                </a:srgbClr>
              </a:gs>
            </a:gsLst>
            <a:lin ang="0" scaled="1"/>
          </a:gra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楷体" panose="02010609060101010101" pitchFamily="49" charset="-122"/>
              <a:ea typeface="楷体" panose="02010609060101010101" pitchFamily="49" charset="-122"/>
            </a:endParaRPr>
          </a:p>
        </p:txBody>
      </p:sp>
      <p:sp>
        <p:nvSpPr>
          <p:cNvPr id="19" name="文本框 4"/>
          <p:cNvSpPr txBox="1">
            <a:spLocks noChangeArrowheads="1"/>
          </p:cNvSpPr>
          <p:nvPr/>
        </p:nvSpPr>
        <p:spPr bwMode="auto">
          <a:xfrm>
            <a:off x="958215" y="4520565"/>
            <a:ext cx="9250680" cy="629920"/>
          </a:xfrm>
          <a:prstGeom prst="rect">
            <a:avLst/>
          </a:prstGeom>
          <a:noFill/>
          <a:ln w="9525">
            <a:noFill/>
            <a:miter lim="800000"/>
          </a:ln>
        </p:spPr>
        <p:txBody>
          <a:bodyPr wrap="none">
            <a:spAutoFit/>
          </a:bodyPr>
          <a:p>
            <a:pPr marL="0" indent="0" algn="l" latinLnBrk="0">
              <a:lnSpc>
                <a:spcPct val="125000"/>
              </a:lnSpc>
            </a:pPr>
            <a:r>
              <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(4)散步的过程中发生了：</a:t>
            </a:r>
            <a:r>
              <a:rPr lang="zh-CN" altLang="zh-CN" sz="2800" u="sng" dirty="0">
                <a:solidFill>
                  <a:schemeClr val="tx1"/>
                </a:solidFill>
                <a:latin typeface="楷体" panose="02010609060101010101" pitchFamily="49" charset="-122"/>
                <a:ea typeface="楷体" panose="02010609060101010101" pitchFamily="49" charset="-122"/>
                <a:sym typeface="宋体" panose="02010600030101010101" pitchFamily="2" charset="-122"/>
              </a:rPr>
              <a:t>　　</a:t>
            </a:r>
            <a:r>
              <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（用原文中一个词来回答）</a:t>
            </a:r>
            <a:endPar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endParaRPr>
          </a:p>
        </p:txBody>
      </p:sp>
      <p:sp>
        <p:nvSpPr>
          <p:cNvPr id="23" name="文本框 4"/>
          <p:cNvSpPr txBox="1">
            <a:spLocks noChangeArrowheads="1"/>
          </p:cNvSpPr>
          <p:nvPr/>
        </p:nvSpPr>
        <p:spPr bwMode="auto">
          <a:xfrm>
            <a:off x="958215" y="5085715"/>
            <a:ext cx="10139680" cy="1168400"/>
          </a:xfrm>
          <a:prstGeom prst="rect">
            <a:avLst/>
          </a:prstGeom>
          <a:noFill/>
          <a:ln w="9525">
            <a:noFill/>
            <a:miter lim="800000"/>
          </a:ln>
        </p:spPr>
        <p:txBody>
          <a:bodyPr wrap="none">
            <a:spAutoFit/>
          </a:bodyPr>
          <a:p>
            <a:pPr marL="0" indent="0" algn="l" latinLnBrk="0">
              <a:lnSpc>
                <a:spcPct val="125000"/>
              </a:lnSpc>
            </a:pPr>
            <a:r>
              <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原因</a:t>
            </a:r>
            <a:r>
              <a:rPr lang="en-US"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a:t>
            </a:r>
            <a:r>
              <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母亲要走大路，儿子要走小路。</a:t>
            </a:r>
            <a:endPar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endParaRPr>
          </a:p>
          <a:p>
            <a:pPr marL="0" indent="0" algn="l" latinLnBrk="0">
              <a:lnSpc>
                <a:spcPct val="125000"/>
              </a:lnSpc>
            </a:pPr>
            <a:r>
              <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结果</a:t>
            </a:r>
            <a:r>
              <a:rPr lang="en-US"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a:t>
            </a:r>
            <a:r>
              <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rPr>
              <a:t>走小路：我背母亲，妻子背儿子，一家人温馨地散步。</a:t>
            </a:r>
            <a:endParaRPr lang="zh-CN" altLang="zh-CN" sz="2800" dirty="0">
              <a:solidFill>
                <a:schemeClr val="tx1"/>
              </a:solidFill>
              <a:latin typeface="楷体" panose="02010609060101010101" pitchFamily="49" charset="-122"/>
              <a:ea typeface="楷体" panose="02010609060101010101" pitchFamily="49" charset="-122"/>
              <a:sym typeface="宋体" panose="02010600030101010101" pitchFamily="2" charset="-122"/>
            </a:endParaRPr>
          </a:p>
        </p:txBody>
      </p:sp>
      <p:sp>
        <p:nvSpPr>
          <p:cNvPr id="13" name="Text Box 4"/>
          <p:cNvSpPr txBox="1">
            <a:spLocks noChangeArrowheads="1"/>
          </p:cNvSpPr>
          <p:nvPr>
            <p:custDataLst>
              <p:tags r:id="rId8"/>
            </p:custDataLst>
          </p:nvPr>
        </p:nvSpPr>
        <p:spPr bwMode="auto">
          <a:xfrm>
            <a:off x="3647689" y="2286991"/>
            <a:ext cx="449580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rPr>
              <a:t>母亲、我、妻子、儿子</a:t>
            </a:r>
            <a:endPar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4" name="Text Box 5"/>
          <p:cNvSpPr txBox="1">
            <a:spLocks noChangeArrowheads="1"/>
          </p:cNvSpPr>
          <p:nvPr>
            <p:custDataLst>
              <p:tags r:id="rId9"/>
            </p:custDataLst>
          </p:nvPr>
        </p:nvSpPr>
        <p:spPr bwMode="auto">
          <a:xfrm>
            <a:off x="3863533" y="3034670"/>
            <a:ext cx="228600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rPr>
              <a:t>田野</a:t>
            </a:r>
            <a:endPar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5" name="Text Box 6"/>
          <p:cNvSpPr txBox="1">
            <a:spLocks noChangeArrowheads="1"/>
          </p:cNvSpPr>
          <p:nvPr>
            <p:custDataLst>
              <p:tags r:id="rId10"/>
            </p:custDataLst>
          </p:nvPr>
        </p:nvSpPr>
        <p:spPr bwMode="auto">
          <a:xfrm>
            <a:off x="3935923" y="3754264"/>
            <a:ext cx="160020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rPr>
              <a:t>初春</a:t>
            </a:r>
            <a:endPar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20" name="Text Box 7"/>
          <p:cNvSpPr txBox="1">
            <a:spLocks noChangeArrowheads="1"/>
          </p:cNvSpPr>
          <p:nvPr>
            <p:custDataLst>
              <p:tags r:id="rId11"/>
            </p:custDataLst>
          </p:nvPr>
        </p:nvSpPr>
        <p:spPr bwMode="auto">
          <a:xfrm>
            <a:off x="5087869" y="4592552"/>
            <a:ext cx="152400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rPr>
              <a:t>分歧</a:t>
            </a:r>
            <a:endParaRPr lang="zh-CN" altLang="en-US" sz="2800" u="none">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pic>
        <p:nvPicPr>
          <p:cNvPr id="21" name="Picture 4"/>
          <p:cNvPicPr>
            <a:picLocks noChangeAspect="1" noChangeArrowheads="1"/>
          </p:cNvPicPr>
          <p:nvPr/>
        </p:nvPicPr>
        <p:blipFill>
          <a:blip r:embed="rId12">
            <a:extLst>
              <a:ext uri="{BEBA8EAE-BF5A-486C-A8C5-ECC9F3942E4B}">
                <a14:imgProps xmlns:a14="http://schemas.microsoft.com/office/drawing/2010/main">
                  <a14:imgLayer r:embed="rId13">
                    <a14:imgEffect>
                      <a14:saturation sat="300000"/>
                    </a14:imgEffect>
                  </a14:imgLayer>
                </a14:imgProps>
              </a:ext>
            </a:extLst>
          </a:blip>
          <a:stretch>
            <a:fillRect/>
          </a:stretch>
        </p:blipFill>
        <p:spPr bwMode="auto">
          <a:xfrm>
            <a:off x="7680325" y="2276475"/>
            <a:ext cx="2709545" cy="21005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0-#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1000"/>
                                        <p:tgtEl>
                                          <p:spTgt spid="56"/>
                                        </p:tgtEl>
                                      </p:cBhvr>
                                    </p:animEffect>
                                    <p:anim calcmode="lin" valueType="num">
                                      <p:cBhvr>
                                        <p:cTn id="49" dur="1000" fill="hold"/>
                                        <p:tgtEl>
                                          <p:spTgt spid="56"/>
                                        </p:tgtEl>
                                        <p:attrNameLst>
                                          <p:attrName>ppt_x</p:attrName>
                                        </p:attrNameLst>
                                      </p:cBhvr>
                                      <p:tavLst>
                                        <p:tav tm="0">
                                          <p:val>
                                            <p:strVal val="#ppt_x"/>
                                          </p:val>
                                        </p:tav>
                                        <p:tav tm="100000">
                                          <p:val>
                                            <p:strVal val="#ppt_x"/>
                                          </p:val>
                                        </p:tav>
                                      </p:tavLst>
                                    </p:anim>
                                    <p:anim calcmode="lin" valueType="num">
                                      <p:cBhvr>
                                        <p:cTn id="50"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5" grpId="0" bldLvl="0" animBg="1"/>
      <p:bldP spid="20" grpId="0" bldLvl="0" animBg="1"/>
      <p:bldP spid="19" grpId="0"/>
      <p:bldP spid="56" grpId="0" animBg="1"/>
      <p:bldP spid="19" grpId="1"/>
      <p:bldP spid="56" grpId="1" animBg="1"/>
      <p:bldP spid="23" grpId="0"/>
      <p:bldP spid="2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圆角 18"/>
          <p:cNvSpPr/>
          <p:nvPr/>
        </p:nvSpPr>
        <p:spPr>
          <a:xfrm>
            <a:off x="958215" y="2801620"/>
            <a:ext cx="10629900" cy="3288665"/>
          </a:xfrm>
          <a:prstGeom prst="roundRect">
            <a:avLst>
              <a:gd name="adj" fmla="val 0"/>
            </a:avLst>
          </a:prstGeom>
          <a:gradFill>
            <a:gsLst>
              <a:gs pos="45000">
                <a:srgbClr val="D6B992">
                  <a:alpha val="40000"/>
                </a:srgbClr>
              </a:gs>
              <a:gs pos="100000">
                <a:srgbClr val="D6B992">
                  <a:alpha val="0"/>
                </a:srgbClr>
              </a:gs>
            </a:gsLst>
            <a:lin ang="0" scaled="1"/>
          </a:gra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楷体" panose="02010609060101010101" pitchFamily="49" charset="-122"/>
              <a:ea typeface="楷体" panose="02010609060101010101" pitchFamily="49" charset="-122"/>
            </a:endParaRPr>
          </a:p>
        </p:txBody>
      </p:sp>
      <p:sp>
        <p:nvSpPr>
          <p:cNvPr id="2" name="矩形 1"/>
          <p:cNvSpPr/>
          <p:nvPr>
            <p:custDataLst>
              <p:tags r:id="rId1"/>
            </p:custDataLst>
          </p:nvPr>
        </p:nvSpPr>
        <p:spPr>
          <a:xfrm>
            <a:off x="1127125" y="1052830"/>
            <a:ext cx="10283825" cy="1706880"/>
          </a:xfrm>
          <a:prstGeom prst="rect">
            <a:avLst/>
          </a:prstGeom>
        </p:spPr>
        <p:txBody>
          <a:bodyPr wrap="square">
            <a:spAutoFit/>
          </a:bodyPr>
          <a:p>
            <a:pPr lvl="1" indent="-457200" algn="l" latinLnBrk="0">
              <a:lnSpc>
                <a:spcPct val="125000"/>
              </a:lnSpc>
              <a:spcBef>
                <a:spcPct val="0"/>
              </a:spcBef>
              <a:spcAft>
                <a:spcPct val="0"/>
              </a:spcAft>
              <a:buFont typeface="Wingdings" panose="05000000000000000000" charset="0"/>
              <a:buChar char="p"/>
              <a:defRPr/>
            </a:pPr>
            <a:r>
              <a:rPr lang="zh-CN" altLang="en-US" sz="2800">
                <a:solidFill>
                  <a:prstClr val="black"/>
                </a:solidFill>
                <a:latin typeface="宋体" panose="02010600030101010101" pitchFamily="2" charset="-122"/>
                <a:cs typeface="宋体" panose="02010600030101010101" pitchFamily="2" charset="-122"/>
              </a:rPr>
              <a:t>在解决分歧过程中，谁做得最好？你可以看出谁的权力最大？研讨中对每个人物作简要的分析并让学生找出相关的语句，注意品评，读出感情。  </a:t>
            </a:r>
            <a:endParaRPr lang="zh-CN" altLang="en-US" sz="2800">
              <a:solidFill>
                <a:prstClr val="black"/>
              </a:solidFill>
              <a:latin typeface="宋体" panose="02010600030101010101" pitchFamily="2" charset="-122"/>
              <a:cs typeface="宋体" panose="02010600030101010101" pitchFamily="2" charset="-122"/>
            </a:endParaRPr>
          </a:p>
        </p:txBody>
      </p:sp>
      <p:sp>
        <p:nvSpPr>
          <p:cNvPr id="39" name="文本框 38"/>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整体感知</a:t>
            </a:r>
            <a:endParaRPr lang="zh-CN" altLang="en-US" sz="2800">
              <a:solidFill>
                <a:srgbClr val="313B3F"/>
              </a:solidFill>
              <a:latin typeface="微软雅黑" panose="020B0503020204020204" charset="-122"/>
              <a:ea typeface="微软雅黑" panose="020B0503020204020204" charset="-122"/>
            </a:endParaRPr>
          </a:p>
        </p:txBody>
      </p:sp>
      <p:sp>
        <p:nvSpPr>
          <p:cNvPr id="3" name="文本框 2"/>
          <p:cNvSpPr txBox="1"/>
          <p:nvPr/>
        </p:nvSpPr>
        <p:spPr>
          <a:xfrm>
            <a:off x="1055370" y="2853055"/>
            <a:ext cx="9979660" cy="3322955"/>
          </a:xfrm>
          <a:prstGeom prst="rect">
            <a:avLst/>
          </a:prstGeom>
          <a:noFill/>
        </p:spPr>
        <p:txBody>
          <a:bodyPr wrap="square" rtlCol="0" anchor="t">
            <a:spAutoFit/>
          </a:bodyPr>
          <a:p>
            <a:pPr marL="0" indent="0" latinLnBrk="0">
              <a:lnSpc>
                <a:spcPct val="125000"/>
              </a:lnSpc>
            </a:pP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（1）可以说每个人做得都好，因为</a:t>
            </a:r>
            <a:r>
              <a:rPr lang="en-US" altLang="zh-CN"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我</a:t>
            </a:r>
            <a:r>
              <a:rPr lang="en-US" altLang="zh-CN"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：孝顺善良；母亲：慈爱亲切；妻子：温柔贤惠；儿子：聪明乖巧。 </a:t>
            </a:r>
            <a:endPar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0" indent="0" latinLnBrk="0">
              <a:lnSpc>
                <a:spcPct val="125000"/>
              </a:lnSpc>
            </a:pP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（2）家庭成员之间不存在权力的大小，他们之间好像构成了一个循环的关系链，那是因为有亲情。作者在字里行间都表达这种永恒的情感。表达了一个重大主题——</a:t>
            </a:r>
            <a:r>
              <a:rPr lang="zh-CN" altLang="en-US" sz="2800">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互敬互爱、珍爱亲情、珍惜生命</a:t>
            </a: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5" grpId="1" animBg="1"/>
      <p:bldP spid="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任意多边形 28"/>
          <p:cNvSpPr/>
          <p:nvPr/>
        </p:nvSpPr>
        <p:spPr>
          <a:xfrm rot="5400000">
            <a:off x="4273550" y="-1477010"/>
            <a:ext cx="3519805" cy="10347960"/>
          </a:xfrm>
          <a:prstGeom prst="roundRect">
            <a:avLst/>
          </a:prstGeom>
          <a:solidFill>
            <a:srgbClr val="FAE9BD">
              <a:alpha val="48000"/>
            </a:srgbClr>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5" name="矩形 4"/>
          <p:cNvSpPr/>
          <p:nvPr>
            <p:custDataLst>
              <p:tags r:id="rId1"/>
            </p:custDataLst>
          </p:nvPr>
        </p:nvSpPr>
        <p:spPr>
          <a:xfrm>
            <a:off x="1035050" y="1130300"/>
            <a:ext cx="10173335" cy="737235"/>
          </a:xfrm>
          <a:prstGeom prst="rect">
            <a:avLst/>
          </a:prstGeom>
        </p:spPr>
        <p:txBody>
          <a:bodyPr wrap="square" anchor="t" anchorCtr="0">
            <a:spAutoFit/>
          </a:bodyPr>
          <a:p>
            <a:pPr marL="457200" lvl="0" indent="-457200" algn="l">
              <a:lnSpc>
                <a:spcPct val="150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在解决分歧时我为什么感到责任重大？ </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 name="矩形 8"/>
          <p:cNvSpPr/>
          <p:nvPr/>
        </p:nvSpPr>
        <p:spPr bwMode="auto">
          <a:xfrm>
            <a:off x="1054735" y="2007870"/>
            <a:ext cx="10006330" cy="3322955"/>
          </a:xfrm>
          <a:prstGeom prst="rect">
            <a:avLst/>
          </a:prstGeom>
          <a:noFill/>
        </p:spPr>
        <p:txBody>
          <a:bodyPr wrap="square" rtlCol="0" anchor="t" anchorCtr="0">
            <a:spAutoFit/>
          </a:bodyPr>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因为一切取决于“我”。“我的母亲老了，她早已习惯听从她强壮的儿子，我的儿子还小，他还习惯听从他高大的父亲，妻子呢，在外面，总是听我的。”</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“我”正好处在中间，上有老、下有小，如果一旦抉择错误，就会伤害家中成员的感情，破坏家庭和睦，破坏家中这份浓浓的亲情。所以“我”感到中年人的责任重大。</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39" name="文本框 38"/>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整体感知</a:t>
            </a:r>
            <a:endParaRPr lang="zh-CN" altLang="en-US" sz="2800">
              <a:solidFill>
                <a:srgbClr val="313B3F"/>
              </a:solidFill>
              <a:latin typeface="微软雅黑" panose="020B0503020204020204" charset="-122"/>
              <a:ea typeface="微软雅黑" panose="020B050302020402020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9" grpId="1"/>
      <p:bldP spid="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7080" y="5229225"/>
            <a:ext cx="9979025" cy="601345"/>
          </a:xfrm>
          <a:prstGeom prst="rect">
            <a:avLst/>
          </a:prstGeom>
        </p:spPr>
      </p:pic>
      <p:sp>
        <p:nvSpPr>
          <p:cNvPr id="3" name="任意多边形 28"/>
          <p:cNvSpPr/>
          <p:nvPr/>
        </p:nvSpPr>
        <p:spPr>
          <a:xfrm rot="5400000">
            <a:off x="5065395" y="-1766570"/>
            <a:ext cx="1936115" cy="10347960"/>
          </a:xfrm>
          <a:prstGeom prst="roundRect">
            <a:avLst/>
          </a:prstGeom>
          <a:solidFill>
            <a:srgbClr val="FAE9BD">
              <a:alpha val="48000"/>
            </a:srgbClr>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5" name="矩形 4"/>
          <p:cNvSpPr/>
          <p:nvPr>
            <p:custDataLst>
              <p:tags r:id="rId2"/>
            </p:custDataLst>
          </p:nvPr>
        </p:nvSpPr>
        <p:spPr>
          <a:xfrm>
            <a:off x="1035050" y="1130300"/>
            <a:ext cx="10173335" cy="116840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年迈的母亲和年幼的儿子对于“我”和妻子来说，背起来应该很轻松，可为什么我们都走得很慢很仔细？</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 name="矩形 8"/>
          <p:cNvSpPr/>
          <p:nvPr/>
        </p:nvSpPr>
        <p:spPr bwMode="auto">
          <a:xfrm>
            <a:off x="1054735" y="2510155"/>
            <a:ext cx="10006330" cy="1706880"/>
          </a:xfrm>
          <a:prstGeom prst="rect">
            <a:avLst/>
          </a:prstGeom>
          <a:noFill/>
        </p:spPr>
        <p:txBody>
          <a:bodyPr wrap="square" rtlCol="0" anchor="t" anchorCtr="0">
            <a:spAutoFit/>
          </a:bodyPr>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“我们”害怕他们摔着，其实也就是对老人的尊敬，对小孩的爱护。作者在字里行间流露出一种对生活的热爱，对生命的珍爱，生命就像一只永不熄灭的火炬一代一代往下传递。</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39" name="文本框 38"/>
          <p:cNvSpPr txBox="1"/>
          <p:nvPr>
            <p:custDataLst>
              <p:tags r:id="rId3"/>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整体感知</a:t>
            </a:r>
            <a:endParaRPr lang="zh-CN" altLang="en-US" sz="2800">
              <a:solidFill>
                <a:srgbClr val="313B3F"/>
              </a:solidFill>
              <a:latin typeface="微软雅黑" panose="020B0503020204020204" charset="-122"/>
              <a:ea typeface="微软雅黑" panose="020B0503020204020204" charset="-122"/>
            </a:endParaRPr>
          </a:p>
        </p:txBody>
      </p:sp>
      <p:sp>
        <p:nvSpPr>
          <p:cNvPr id="4" name="矩形 3"/>
          <p:cNvSpPr/>
          <p:nvPr/>
        </p:nvSpPr>
        <p:spPr>
          <a:xfrm>
            <a:off x="887730" y="4436745"/>
            <a:ext cx="10173335" cy="62992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这是怎样的一家人？</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6" name="矩形 5"/>
          <p:cNvSpPr/>
          <p:nvPr/>
        </p:nvSpPr>
        <p:spPr bwMode="auto">
          <a:xfrm>
            <a:off x="887730" y="5229225"/>
            <a:ext cx="10006330" cy="629920"/>
          </a:xfrm>
          <a:prstGeom prst="rect">
            <a:avLst/>
          </a:prstGeom>
          <a:noFill/>
        </p:spPr>
        <p:txBody>
          <a:bodyPr wrap="square" rtlCol="0" anchor="t" anchorCtr="0">
            <a:spAutoFit/>
          </a:bodyPr>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互敬互爱、温馨幸福、融洽和谐、尊老爱幼。</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16" presetClass="entr" presetSubtype="21"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barn(inVertical)">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9" grpId="1"/>
      <p:bldP spid="3" grpId="1" animBg="1"/>
      <p:bldP spid="4" grpId="0"/>
      <p:bldP spid="4" grpId="1"/>
      <p:bldP spid="6" grpId="0"/>
      <p:bldP spid="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矩形: 圆角 21"/>
          <p:cNvSpPr/>
          <p:nvPr>
            <p:custDataLst>
              <p:tags r:id="rId1"/>
            </p:custDataLst>
          </p:nvPr>
        </p:nvSpPr>
        <p:spPr>
          <a:xfrm>
            <a:off x="217805" y="2346325"/>
            <a:ext cx="11752580" cy="2972435"/>
          </a:xfrm>
          <a:prstGeom prst="roundRect">
            <a:avLst>
              <a:gd name="adj" fmla="val 0"/>
            </a:avLst>
          </a:prstGeom>
          <a:gradFill>
            <a:gsLst>
              <a:gs pos="3000">
                <a:srgbClr val="C08F04">
                  <a:alpha val="24000"/>
                </a:srgbClr>
              </a:gs>
              <a:gs pos="100000">
                <a:srgbClr val="DDB6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n-ea"/>
            </a:endParaRPr>
          </a:p>
        </p:txBody>
      </p:sp>
      <p:sp>
        <p:nvSpPr>
          <p:cNvPr id="5" name="矩形 4"/>
          <p:cNvSpPr/>
          <p:nvPr>
            <p:custDataLst>
              <p:tags r:id="rId2"/>
            </p:custDataLst>
          </p:nvPr>
        </p:nvSpPr>
        <p:spPr>
          <a:xfrm>
            <a:off x="1035050" y="1130300"/>
            <a:ext cx="10173335" cy="116840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为什么我们一家要去散步？母亲最初不愿出去，是真的不愿意吗？</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9" name="文本框 38"/>
          <p:cNvSpPr txBox="1"/>
          <p:nvPr>
            <p:custDataLst>
              <p:tags r:id="rId3"/>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深入探究</a:t>
            </a:r>
            <a:endParaRPr lang="zh-CN" altLang="en-US" sz="2800">
              <a:solidFill>
                <a:srgbClr val="313B3F"/>
              </a:solidFill>
              <a:latin typeface="微软雅黑" panose="020B0503020204020204" charset="-122"/>
              <a:ea typeface="微软雅黑" panose="020B0503020204020204" charset="-122"/>
            </a:endParaRPr>
          </a:p>
        </p:txBody>
      </p:sp>
      <p:pic>
        <p:nvPicPr>
          <p:cNvPr id="7" name="Picture 12"/>
          <p:cNvPicPr>
            <a:picLocks noChangeAspect="1"/>
          </p:cNvPicPr>
          <p:nvPr>
            <p:custDataLst>
              <p:tags r:id="rId4"/>
            </p:custDataLst>
          </p:nvPr>
        </p:nvPicPr>
        <p:blipFill>
          <a:blip r:embed="rId5"/>
          <a:srcRect l="-10459" r="17558" b="3924"/>
          <a:stretch>
            <a:fillRect/>
          </a:stretch>
        </p:blipFill>
        <p:spPr>
          <a:xfrm flipH="1">
            <a:off x="191770" y="3751580"/>
            <a:ext cx="4248785" cy="2928620"/>
          </a:xfrm>
          <a:prstGeom prst="rect">
            <a:avLst/>
          </a:prstGeom>
        </p:spPr>
      </p:pic>
      <p:sp>
        <p:nvSpPr>
          <p:cNvPr id="9" name="矩形 8"/>
          <p:cNvSpPr/>
          <p:nvPr>
            <p:custDataLst>
              <p:tags r:id="rId6"/>
            </p:custDataLst>
          </p:nvPr>
        </p:nvSpPr>
        <p:spPr bwMode="auto">
          <a:xfrm>
            <a:off x="1371600" y="2510155"/>
            <a:ext cx="9689465" cy="2784475"/>
          </a:xfrm>
          <a:prstGeom prst="rect">
            <a:avLst/>
          </a:prstGeom>
          <a:noFill/>
        </p:spPr>
        <p:txBody>
          <a:bodyPr wrap="square" rtlCol="0" anchor="t" anchorCtr="0">
            <a:spAutoFit/>
          </a:bodyPr>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寒冬已过，初春到来，万物生机盎然。</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“我”希望母亲能多出门走动，借由家人的陪伴，让她也像春天一样充满生命活力。</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不是，母亲是担心自己腿脚不便，给孩子们添麻烦。是出于对后辈的关爱。</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strips(downRight)">
                                      <p:cBhvr>
                                        <p:cTn id="10" dur="500"/>
                                        <p:tgtEl>
                                          <p:spTgt spid="17"/>
                                        </p:tgtEl>
                                      </p:cBhvr>
                                    </p:animEffect>
                                  </p:childTnLst>
                                </p:cTn>
                              </p:par>
                              <p:par>
                                <p:cTn id="11" presetID="18" presetClass="entr" presetSubtype="6"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7" grpId="0" bldLvl="0" animBg="1"/>
      <p:bldP spid="1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1035050" y="1130300"/>
            <a:ext cx="10173335" cy="116840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“那里有金色的菜花、两行整齐的桑树，尽头一口水波粼粼的鱼塘。”这句属于什么描写?有什么作用?</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9" name="文本框 38"/>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深入探究</a:t>
            </a:r>
            <a:endParaRPr lang="zh-CN" altLang="en-US" sz="2800">
              <a:solidFill>
                <a:srgbClr val="313B3F"/>
              </a:solidFill>
              <a:latin typeface="微软雅黑" panose="020B0503020204020204" charset="-122"/>
              <a:ea typeface="微软雅黑" panose="020B0503020204020204" charset="-122"/>
            </a:endParaRPr>
          </a:p>
        </p:txBody>
      </p:sp>
      <p:sp>
        <p:nvSpPr>
          <p:cNvPr id="9" name="矩形 8"/>
          <p:cNvSpPr/>
          <p:nvPr/>
        </p:nvSpPr>
        <p:spPr bwMode="auto">
          <a:xfrm>
            <a:off x="1054735" y="2510155"/>
            <a:ext cx="7981315" cy="2784475"/>
          </a:xfrm>
          <a:prstGeom prst="rect">
            <a:avLst/>
          </a:prstGeom>
          <a:noFill/>
        </p:spPr>
        <p:txBody>
          <a:bodyPr wrap="square" rtlCol="0" anchor="t" anchorCtr="0">
            <a:spAutoFit/>
          </a:bodyPr>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景物描写</a:t>
            </a: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①描绘了充满诗情画意的田园风光，展现了一家人散步的美好情景;</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②解释了“小路有意思”的内涵，表明母亲充分理解孙子愿望的心情。</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3" name="图片 2"/>
          <p:cNvPicPr>
            <a:picLocks noChangeAspect="1"/>
          </p:cNvPicPr>
          <p:nvPr>
            <p:custDataLst>
              <p:tags r:id="rId3"/>
            </p:custDataLst>
          </p:nvPr>
        </p:nvPicPr>
        <p:blipFill>
          <a:blip r:embed="rId4"/>
          <a:stretch>
            <a:fillRect/>
          </a:stretch>
        </p:blipFill>
        <p:spPr>
          <a:xfrm>
            <a:off x="8832215" y="2358390"/>
            <a:ext cx="2552700" cy="1285875"/>
          </a:xfrm>
          <a:prstGeom prst="ellipse">
            <a:avLst/>
          </a:prstGeom>
        </p:spPr>
      </p:pic>
      <p:pic>
        <p:nvPicPr>
          <p:cNvPr id="4" name="图片 3"/>
          <p:cNvPicPr>
            <a:picLocks noChangeAspect="1"/>
          </p:cNvPicPr>
          <p:nvPr>
            <p:custDataLst>
              <p:tags r:id="rId5"/>
            </p:custDataLst>
          </p:nvPr>
        </p:nvPicPr>
        <p:blipFill>
          <a:blip r:embed="rId6"/>
          <a:stretch>
            <a:fillRect/>
          </a:stretch>
        </p:blipFill>
        <p:spPr>
          <a:xfrm>
            <a:off x="8760460" y="3860800"/>
            <a:ext cx="2670175" cy="1206500"/>
          </a:xfrm>
          <a:prstGeom prst="ellipse">
            <a:avLst/>
          </a:prstGeom>
        </p:spPr>
      </p:pic>
      <p:pic>
        <p:nvPicPr>
          <p:cNvPr id="6" name="图片 5"/>
          <p:cNvPicPr>
            <a:picLocks noChangeAspect="1"/>
          </p:cNvPicPr>
          <p:nvPr>
            <p:custDataLst>
              <p:tags r:id="rId7"/>
            </p:custDataLst>
          </p:nvPr>
        </p:nvPicPr>
        <p:blipFill>
          <a:blip r:embed="rId8"/>
          <a:stretch>
            <a:fillRect/>
          </a:stretch>
        </p:blipFill>
        <p:spPr>
          <a:xfrm>
            <a:off x="7247890" y="5156835"/>
            <a:ext cx="2130425" cy="1226185"/>
          </a:xfrm>
          <a:prstGeom prst="ellipse">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矩形: 圆角 21"/>
          <p:cNvSpPr/>
          <p:nvPr>
            <p:custDataLst>
              <p:tags r:id="rId1"/>
            </p:custDataLst>
          </p:nvPr>
        </p:nvSpPr>
        <p:spPr>
          <a:xfrm>
            <a:off x="1055370" y="2346325"/>
            <a:ext cx="10391140" cy="2972435"/>
          </a:xfrm>
          <a:prstGeom prst="roundRect">
            <a:avLst>
              <a:gd name="adj" fmla="val 0"/>
            </a:avLst>
          </a:prstGeom>
          <a:gradFill>
            <a:gsLst>
              <a:gs pos="3000">
                <a:srgbClr val="C08F04">
                  <a:alpha val="24000"/>
                </a:srgbClr>
              </a:gs>
              <a:gs pos="100000">
                <a:srgbClr val="DDB6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n-ea"/>
            </a:endParaRPr>
          </a:p>
        </p:txBody>
      </p:sp>
      <p:sp>
        <p:nvSpPr>
          <p:cNvPr id="5" name="矩形 4"/>
          <p:cNvSpPr/>
          <p:nvPr>
            <p:custDataLst>
              <p:tags r:id="rId2"/>
            </p:custDataLst>
          </p:nvPr>
        </p:nvSpPr>
        <p:spPr>
          <a:xfrm>
            <a:off x="1035050" y="1345565"/>
            <a:ext cx="10173335" cy="62992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作者为什么把“我”背母亲和妻子背儿子写得那么郑重其事?</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9" name="文本框 38"/>
          <p:cNvSpPr txBox="1"/>
          <p:nvPr>
            <p:custDataLst>
              <p:tags r:id="rId3"/>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深入探究</a:t>
            </a:r>
            <a:endParaRPr lang="zh-CN" altLang="en-US" sz="2800">
              <a:solidFill>
                <a:srgbClr val="313B3F"/>
              </a:solidFill>
              <a:latin typeface="微软雅黑" panose="020B0503020204020204" charset="-122"/>
              <a:ea typeface="微软雅黑" panose="020B0503020204020204" charset="-122"/>
            </a:endParaRPr>
          </a:p>
        </p:txBody>
      </p:sp>
      <p:sp>
        <p:nvSpPr>
          <p:cNvPr id="9" name="矩形 8"/>
          <p:cNvSpPr/>
          <p:nvPr>
            <p:custDataLst>
              <p:tags r:id="rId4"/>
            </p:custDataLst>
          </p:nvPr>
        </p:nvSpPr>
        <p:spPr bwMode="auto">
          <a:xfrm>
            <a:off x="1054735" y="2510155"/>
            <a:ext cx="10006330" cy="3322955"/>
          </a:xfrm>
          <a:prstGeom prst="rect">
            <a:avLst/>
          </a:prstGeom>
          <a:noFill/>
        </p:spPr>
        <p:txBody>
          <a:bodyPr wrap="square" rtlCol="0" anchor="t" anchorCtr="0">
            <a:spAutoFit/>
          </a:bodyPr>
          <a:p>
            <a:pPr marL="0" lvl="0" indent="711200" algn="l" latinLnBrk="0">
              <a:lnSpc>
                <a:spcPct val="125000"/>
              </a:lnSpc>
              <a:buClrTx/>
              <a:buSzTx/>
              <a:buFontTx/>
              <a:extLst>
                <a:ext uri="{35155182-B16C-46BC-9424-99874614C6A1}">
                  <wpsdc:indentchars xmlns:wpsdc="http://www.wps.cn/officeDocument/2017/drawingmlCustomData" val="200" checksum="3773799597"/>
                </a:ext>
              </a:extLst>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因为：</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457200" lvl="0" indent="-457200" algn="l" latinLnBrk="0">
              <a:lnSpc>
                <a:spcPct val="125000"/>
              </a:lnSpc>
              <a:buClrTx/>
              <a:buSzTx/>
              <a:buFont typeface="Arial" panose="020B0604020202020204" pitchFamily="34" charset="0"/>
              <a:buChar char="•"/>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这样的形象非常有</a:t>
            </a:r>
            <a:r>
              <a:rPr lang="zh-CN" altLang="en-US" sz="2800" dirty="0">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象征意义</a:t>
            </a: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457200" lvl="0" indent="-457200" algn="l" latinLnBrk="0">
              <a:lnSpc>
                <a:spcPct val="125000"/>
              </a:lnSpc>
              <a:buClrTx/>
              <a:buSzTx/>
              <a:buFont typeface="Arial" panose="020B0604020202020204" pitchFamily="34" charset="0"/>
              <a:buChar char="•"/>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“我”背母亲体现了“我们”这一辈人对上一辈人的关怀和孝敬，体现了尊老。</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marL="457200" lvl="0" indent="-457200" algn="l" latinLnBrk="0">
              <a:lnSpc>
                <a:spcPct val="125000"/>
              </a:lnSpc>
              <a:buClrTx/>
              <a:buSzTx/>
              <a:buFont typeface="Arial" panose="020B0604020202020204" pitchFamily="34" charset="0"/>
              <a:buChar char="•"/>
            </a:pPr>
            <a:r>
              <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rPr>
              <a:t>妻子背儿子则体现了“我们”这一辈人对下一辈人的责任和照顾，体现了爱幼。这两点正是文章要表现的主题。</a:t>
            </a:r>
            <a:endParaRPr lang="zh-CN" altLang="en-US" sz="2800" dirty="0">
              <a:solidFill>
                <a:schemeClr val="tx1">
                  <a:lumMod val="85000"/>
                  <a:lumOff val="15000"/>
                </a:schemeClr>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圆角矩形 1"/>
          <p:cNvSpPr/>
          <p:nvPr/>
        </p:nvSpPr>
        <p:spPr>
          <a:xfrm>
            <a:off x="4439920" y="3213100"/>
            <a:ext cx="1430655" cy="397510"/>
          </a:xfrm>
          <a:prstGeom prst="roundRect">
            <a:avLst/>
          </a:prstGeom>
          <a:noFill/>
          <a:ln w="19050">
            <a:solidFill>
              <a:schemeClr val="accent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p:nvSpPr>
        <p:spPr>
          <a:xfrm>
            <a:off x="3719830" y="5318760"/>
            <a:ext cx="768350" cy="397510"/>
          </a:xfrm>
          <a:prstGeom prst="roundRect">
            <a:avLst/>
          </a:prstGeom>
          <a:noFill/>
          <a:ln w="1905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3719830" y="4265930"/>
            <a:ext cx="768350" cy="397510"/>
          </a:xfrm>
          <a:prstGeom prst="roundRect">
            <a:avLst/>
          </a:prstGeom>
          <a:noFill/>
          <a:ln w="1905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8" presetClass="entr" presetSubtype="12"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7" grpId="0" bldLvl="0" animBg="1"/>
      <p:bldP spid="17" grpId="1" animBg="1"/>
      <p:bldP spid="2" grpId="0" animBg="1"/>
      <p:bldP spid="4" grpId="0" animBg="1"/>
      <p:bldP spid="3" grpId="0" animBg="1"/>
      <p:bldP spid="2" grpId="1" animBg="1"/>
      <p:bldP spid="4" grpId="1" animBg="1"/>
      <p:bldP spid="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1035050" y="1130300"/>
            <a:ext cx="10173335" cy="116840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作者为我们展示了一个什么样的家庭？分别用两个字概括出母亲、妻子、儿子、“我” 是什么样的人？</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9" name="文本框 38"/>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深入探究</a:t>
            </a:r>
            <a:endParaRPr lang="zh-CN" altLang="en-US" sz="2800">
              <a:solidFill>
                <a:srgbClr val="313B3F"/>
              </a:solidFill>
              <a:latin typeface="微软雅黑" panose="020B0503020204020204" charset="-122"/>
              <a:ea typeface="微软雅黑" panose="020B0503020204020204" charset="-122"/>
            </a:endParaRPr>
          </a:p>
        </p:txBody>
      </p:sp>
      <p:sp>
        <p:nvSpPr>
          <p:cNvPr id="6" name="文本框 5"/>
          <p:cNvSpPr txBox="1"/>
          <p:nvPr>
            <p:custDataLst>
              <p:tags r:id="rId3"/>
            </p:custDataLst>
          </p:nvPr>
        </p:nvSpPr>
        <p:spPr>
          <a:xfrm>
            <a:off x="3675380" y="3860800"/>
            <a:ext cx="1008380" cy="737235"/>
          </a:xfrm>
          <a:prstGeom prst="rect">
            <a:avLst/>
          </a:prstGeom>
          <a:noFill/>
          <a:ln w="9525">
            <a:noFill/>
          </a:ln>
        </p:spPr>
        <p:txBody>
          <a:bodyPr wrap="square">
            <a:spAutoFit/>
          </a:bodyPr>
          <a:p>
            <a:pPr lvl="0" indent="0" algn="l" fontAlgn="auto">
              <a:lnSpc>
                <a:spcPct val="150000"/>
              </a:lnSpc>
              <a:buClrTx/>
              <a:buSzTx/>
              <a:buFont typeface="Arial" panose="020B0604020202020204" pitchFamily="34" charset="0"/>
            </a:pPr>
            <a:r>
              <a:rPr lang="zh-CN" altLang="en-US" sz="2800">
                <a:latin typeface="楷体" panose="02010609060101010101" pitchFamily="49" charset="-122"/>
                <a:ea typeface="楷体" panose="02010609060101010101" pitchFamily="49" charset="-122"/>
                <a:cs typeface="楷体" panose="02010609060101010101" pitchFamily="49" charset="-122"/>
                <a:sym typeface="+mn-ea"/>
              </a:rPr>
              <a:t>母亲</a:t>
            </a:r>
            <a:endParaRPr lang="zh-CN" altLang="en-US" sz="280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8" name="文本框 7"/>
          <p:cNvSpPr txBox="1"/>
          <p:nvPr>
            <p:custDataLst>
              <p:tags r:id="rId4"/>
            </p:custDataLst>
          </p:nvPr>
        </p:nvSpPr>
        <p:spPr>
          <a:xfrm>
            <a:off x="5371465" y="2700655"/>
            <a:ext cx="1292860" cy="737235"/>
          </a:xfrm>
          <a:prstGeom prst="rect">
            <a:avLst/>
          </a:prstGeom>
          <a:noFill/>
          <a:ln w="9525">
            <a:noFill/>
          </a:ln>
        </p:spPr>
        <p:txBody>
          <a:bodyPr wrap="square">
            <a:spAutoFit/>
          </a:bodyPr>
          <a:p>
            <a:pPr lvl="0" indent="0" algn="ctr" fontAlgn="auto">
              <a:lnSpc>
                <a:spcPct val="150000"/>
              </a:lnSpc>
              <a:buClrTx/>
              <a:buSzTx/>
              <a:buFont typeface="Arial" panose="020B0604020202020204" pitchFamily="34" charset="0"/>
            </a:pPr>
            <a:r>
              <a:rPr lang="en-US" altLang="zh-CN" sz="280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a:latin typeface="楷体" panose="02010609060101010101" pitchFamily="49" charset="-122"/>
                <a:ea typeface="楷体" panose="02010609060101010101" pitchFamily="49" charset="-122"/>
                <a:cs typeface="楷体" panose="02010609060101010101" pitchFamily="49" charset="-122"/>
                <a:sym typeface="+mn-ea"/>
              </a:rPr>
              <a:t>我</a:t>
            </a:r>
            <a:r>
              <a:rPr lang="en-US" altLang="zh-CN" sz="2800">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80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p:cNvSpPr txBox="1"/>
          <p:nvPr>
            <p:custDataLst>
              <p:tags r:id="rId5"/>
            </p:custDataLst>
          </p:nvPr>
        </p:nvSpPr>
        <p:spPr>
          <a:xfrm>
            <a:off x="7333615" y="3860800"/>
            <a:ext cx="1008380" cy="737235"/>
          </a:xfrm>
          <a:prstGeom prst="rect">
            <a:avLst/>
          </a:prstGeom>
          <a:noFill/>
          <a:ln w="9525">
            <a:noFill/>
          </a:ln>
        </p:spPr>
        <p:txBody>
          <a:bodyPr wrap="square">
            <a:spAutoFit/>
          </a:bodyPr>
          <a:p>
            <a:pPr lvl="0" indent="0" algn="l" fontAlgn="auto">
              <a:lnSpc>
                <a:spcPct val="150000"/>
              </a:lnSpc>
              <a:buClrTx/>
              <a:buSzTx/>
              <a:buFont typeface="Arial" panose="020B0604020202020204" pitchFamily="34" charset="0"/>
            </a:pPr>
            <a:r>
              <a:rPr lang="zh-CN" altLang="en-US" sz="2800">
                <a:latin typeface="楷体" panose="02010609060101010101" pitchFamily="49" charset="-122"/>
                <a:ea typeface="楷体" panose="02010609060101010101" pitchFamily="49" charset="-122"/>
                <a:cs typeface="楷体" panose="02010609060101010101" pitchFamily="49" charset="-122"/>
                <a:sym typeface="+mn-ea"/>
              </a:rPr>
              <a:t>儿子</a:t>
            </a:r>
            <a:endParaRPr lang="zh-CN" altLang="en-US" sz="280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0" name="文本框 9"/>
          <p:cNvSpPr txBox="1"/>
          <p:nvPr>
            <p:custDataLst>
              <p:tags r:id="rId6"/>
            </p:custDataLst>
          </p:nvPr>
        </p:nvSpPr>
        <p:spPr>
          <a:xfrm>
            <a:off x="5536565" y="5049520"/>
            <a:ext cx="1008380" cy="737235"/>
          </a:xfrm>
          <a:prstGeom prst="rect">
            <a:avLst/>
          </a:prstGeom>
          <a:noFill/>
          <a:ln w="9525">
            <a:noFill/>
          </a:ln>
        </p:spPr>
        <p:txBody>
          <a:bodyPr wrap="square">
            <a:spAutoFit/>
          </a:bodyPr>
          <a:p>
            <a:pPr lvl="0" indent="0" algn="l" fontAlgn="auto">
              <a:lnSpc>
                <a:spcPct val="150000"/>
              </a:lnSpc>
              <a:buClrTx/>
              <a:buSzTx/>
              <a:buFont typeface="Arial" panose="020B0604020202020204" pitchFamily="34" charset="0"/>
            </a:pPr>
            <a:r>
              <a:rPr lang="zh-CN" altLang="en-US" sz="2800">
                <a:latin typeface="楷体" panose="02010609060101010101" pitchFamily="49" charset="-122"/>
                <a:ea typeface="楷体" panose="02010609060101010101" pitchFamily="49" charset="-122"/>
                <a:cs typeface="楷体" panose="02010609060101010101" pitchFamily="49" charset="-122"/>
                <a:sym typeface="+mn-ea"/>
              </a:rPr>
              <a:t>妻子</a:t>
            </a:r>
            <a:endParaRPr lang="zh-CN" altLang="en-US" sz="280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1" name="文本框 10"/>
          <p:cNvSpPr txBox="1"/>
          <p:nvPr>
            <p:custDataLst>
              <p:tags r:id="rId7"/>
            </p:custDataLst>
          </p:nvPr>
        </p:nvSpPr>
        <p:spPr>
          <a:xfrm>
            <a:off x="2082800" y="3573145"/>
            <a:ext cx="1751965" cy="1383665"/>
          </a:xfrm>
          <a:prstGeom prst="rect">
            <a:avLst/>
          </a:prstGeom>
          <a:noFill/>
          <a:ln w="9525">
            <a:noFill/>
          </a:ln>
        </p:spPr>
        <p:txBody>
          <a:bodyPr wrap="square">
            <a:spAutoFit/>
          </a:bodyPr>
          <a:p>
            <a:pPr lvl="0" indent="0" algn="l" fontAlgn="auto">
              <a:lnSpc>
                <a:spcPct val="150000"/>
              </a:lnSpc>
              <a:buClrTx/>
              <a:buSzTx/>
              <a:buFont typeface="Arial" panose="020B0604020202020204" pitchFamily="34" charset="0"/>
            </a:pPr>
            <a:r>
              <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善解人意爱护小辈</a:t>
            </a:r>
            <a:endPar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2" name="文本框 11"/>
          <p:cNvSpPr txBox="1"/>
          <p:nvPr>
            <p:custDataLst>
              <p:tags r:id="rId8"/>
            </p:custDataLst>
          </p:nvPr>
        </p:nvSpPr>
        <p:spPr>
          <a:xfrm>
            <a:off x="4584700" y="5573395"/>
            <a:ext cx="2748915" cy="737235"/>
          </a:xfrm>
          <a:prstGeom prst="rect">
            <a:avLst/>
          </a:prstGeom>
          <a:noFill/>
          <a:ln w="9525">
            <a:noFill/>
          </a:ln>
        </p:spPr>
        <p:txBody>
          <a:bodyPr wrap="square">
            <a:spAutoFit/>
          </a:bodyPr>
          <a:p>
            <a:pPr lvl="0" indent="0" algn="ctr" fontAlgn="auto">
              <a:lnSpc>
                <a:spcPct val="150000"/>
              </a:lnSpc>
              <a:buClrTx/>
              <a:buSzTx/>
              <a:buFont typeface="Arial" panose="020B0604020202020204" pitchFamily="34" charset="0"/>
            </a:pPr>
            <a:r>
              <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温柔贤惠</a:t>
            </a:r>
            <a:endPar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3" name="文本框 12"/>
          <p:cNvSpPr txBox="1"/>
          <p:nvPr>
            <p:custDataLst>
              <p:tags r:id="rId9"/>
            </p:custDataLst>
          </p:nvPr>
        </p:nvSpPr>
        <p:spPr>
          <a:xfrm>
            <a:off x="4657090" y="2148205"/>
            <a:ext cx="2854960" cy="737235"/>
          </a:xfrm>
          <a:prstGeom prst="rect">
            <a:avLst/>
          </a:prstGeom>
          <a:noFill/>
          <a:ln w="9525">
            <a:noFill/>
          </a:ln>
        </p:spPr>
        <p:txBody>
          <a:bodyPr wrap="square">
            <a:spAutoFit/>
          </a:bodyPr>
          <a:p>
            <a:pPr lvl="0" indent="0" algn="ctr" fontAlgn="auto">
              <a:lnSpc>
                <a:spcPct val="150000"/>
              </a:lnSpc>
              <a:buClrTx/>
              <a:buSzTx/>
              <a:buFont typeface="Arial" panose="020B0604020202020204" pitchFamily="34" charset="0"/>
            </a:pPr>
            <a:r>
              <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孝顺善良</a:t>
            </a:r>
            <a:endPar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4" name="文本框 13"/>
          <p:cNvSpPr txBox="1"/>
          <p:nvPr>
            <p:custDataLst>
              <p:tags r:id="rId10"/>
            </p:custDataLst>
          </p:nvPr>
        </p:nvSpPr>
        <p:spPr>
          <a:xfrm>
            <a:off x="8246745" y="3860800"/>
            <a:ext cx="1953895" cy="737235"/>
          </a:xfrm>
          <a:prstGeom prst="rect">
            <a:avLst/>
          </a:prstGeom>
          <a:noFill/>
          <a:ln w="9525">
            <a:noFill/>
          </a:ln>
        </p:spPr>
        <p:txBody>
          <a:bodyPr wrap="square">
            <a:spAutoFit/>
          </a:bodyPr>
          <a:p>
            <a:pPr lvl="0" indent="0" algn="l" fontAlgn="auto">
              <a:lnSpc>
                <a:spcPct val="150000"/>
              </a:lnSpc>
              <a:buClrTx/>
              <a:buSzTx/>
              <a:buFont typeface="Arial" panose="020B0604020202020204" pitchFamily="34" charset="0"/>
            </a:pPr>
            <a:r>
              <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聪明乖巧</a:t>
            </a:r>
            <a:endParaRPr lang="zh-CN" altLang="en-US"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6146" name="Picture 2"/>
          <p:cNvPicPr>
            <a:picLocks noChangeAspect="1" noChangeArrowheads="1"/>
          </p:cNvPicPr>
          <p:nvPr>
            <p:custDataLst>
              <p:tags r:id="rId11"/>
            </p:custDataLst>
          </p:nvPr>
        </p:nvPicPr>
        <p:blipFill>
          <a:blip r:embed="rId12"/>
          <a:stretch>
            <a:fillRect/>
          </a:stretch>
        </p:blipFill>
        <p:spPr bwMode="auto">
          <a:xfrm>
            <a:off x="4727575" y="3644265"/>
            <a:ext cx="2562225" cy="1405255"/>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0" grpId="0"/>
      <p:bldP spid="12" grpId="0"/>
      <p:bldP spid="6" grpId="0"/>
      <p:bldP spid="11" grpId="0"/>
      <p:bldP spid="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865505" y="1379220"/>
            <a:ext cx="10626090" cy="629920"/>
          </a:xfrm>
          <a:prstGeom prst="rect">
            <a:avLst/>
          </a:prstGeom>
        </p:spPr>
        <p:txBody>
          <a:bodyPr wrap="square" anchor="t" anchorCtr="0">
            <a:spAutoFit/>
          </a:bodyPr>
          <a:p>
            <a:pPr marL="457200" lvl="0" indent="-457200" algn="l" latinLnBrk="0">
              <a:lnSpc>
                <a:spcPct val="125000"/>
              </a:lnSpc>
              <a:buClrTx/>
              <a:buSzTx/>
              <a:buFont typeface="Wingdings" panose="05000000000000000000" charset="0"/>
              <a:buChar char="p"/>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通过对四个人物的描写，作者在字里行间表达了什么样的情感？</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9" name="文本框 38"/>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深入探究</a:t>
            </a:r>
            <a:endParaRPr lang="zh-CN" altLang="en-US" sz="2800">
              <a:solidFill>
                <a:srgbClr val="313B3F"/>
              </a:solidFill>
              <a:latin typeface="微软雅黑" panose="020B0503020204020204" charset="-122"/>
              <a:ea typeface="微软雅黑" panose="020B0503020204020204" charset="-122"/>
            </a:endParaRPr>
          </a:p>
        </p:txBody>
      </p:sp>
      <p:sp>
        <p:nvSpPr>
          <p:cNvPr id="8" name="矩形 7"/>
          <p:cNvSpPr>
            <a:spLocks noChangeArrowheads="1"/>
          </p:cNvSpPr>
          <p:nvPr>
            <p:custDataLst>
              <p:tags r:id="rId3"/>
            </p:custDataLst>
          </p:nvPr>
        </p:nvSpPr>
        <p:spPr bwMode="auto">
          <a:xfrm>
            <a:off x="1035050" y="2466340"/>
            <a:ext cx="753745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marL="457200" indent="-457200">
              <a:lnSpc>
                <a:spcPct val="150000"/>
              </a:lnSpc>
              <a:buFont typeface="黑体" panose="02010609060101010101" charset="-122"/>
              <a:buAutoNum type="circleNumDbPlain"/>
            </a:pPr>
            <a:r>
              <a:rPr lang="zh-CN" altLang="en-US" sz="2800">
                <a:latin typeface="楷体" panose="02010609060101010101" pitchFamily="49" charset="-122"/>
                <a:ea typeface="楷体" panose="02010609060101010101" pitchFamily="49" charset="-122"/>
                <a:cs typeface="楷体" panose="02010609060101010101" pitchFamily="49" charset="-122"/>
              </a:rPr>
              <a:t>“我”和母亲之间、妻子和儿子之间</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marL="457200" indent="-457200">
              <a:lnSpc>
                <a:spcPct val="150000"/>
              </a:lnSpc>
              <a:buFont typeface="黑体" panose="02010609060101010101" charset="-122"/>
              <a:buAutoNum type="circleNumDbPlain"/>
            </a:pPr>
            <a:r>
              <a:rPr lang="zh-CN" altLang="en-US" sz="2800">
                <a:latin typeface="楷体" panose="02010609060101010101" pitchFamily="49" charset="-122"/>
                <a:ea typeface="楷体" panose="02010609060101010101" pitchFamily="49" charset="-122"/>
                <a:cs typeface="楷体" panose="02010609060101010101" pitchFamily="49" charset="-122"/>
              </a:rPr>
              <a:t>“我”和妻子之间</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marL="457200" indent="-457200">
              <a:lnSpc>
                <a:spcPct val="150000"/>
              </a:lnSpc>
              <a:buFont typeface="黑体" panose="02010609060101010101" charset="-122"/>
              <a:buAutoNum type="circleNumDbPlain"/>
            </a:pPr>
            <a:r>
              <a:rPr lang="zh-CN" altLang="en-US" sz="2800">
                <a:latin typeface="楷体" panose="02010609060101010101" pitchFamily="49" charset="-122"/>
                <a:ea typeface="楷体" panose="02010609060101010101" pitchFamily="49" charset="-122"/>
                <a:cs typeface="楷体" panose="02010609060101010101" pitchFamily="49" charset="-122"/>
              </a:rPr>
              <a:t>母亲和儿子之间</a:t>
            </a:r>
            <a:endParaRPr lang="zh-CN" altLang="en-US" sz="2800">
              <a:latin typeface="楷体" panose="02010609060101010101" pitchFamily="49" charset="-122"/>
              <a:ea typeface="楷体" panose="02010609060101010101" pitchFamily="49" charset="-122"/>
              <a:cs typeface="楷体" panose="02010609060101010101" pitchFamily="49" charset="-122"/>
            </a:endParaRPr>
          </a:p>
        </p:txBody>
      </p:sp>
      <p:cxnSp>
        <p:nvCxnSpPr>
          <p:cNvPr id="6" name="直接箭头连接符 5"/>
          <p:cNvCxnSpPr/>
          <p:nvPr>
            <p:custDataLst>
              <p:tags r:id="rId4"/>
            </p:custDataLst>
          </p:nvPr>
        </p:nvCxnSpPr>
        <p:spPr>
          <a:xfrm>
            <a:off x="7368541" y="2936029"/>
            <a:ext cx="78581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custDataLst>
              <p:tags r:id="rId5"/>
            </p:custDataLst>
          </p:nvPr>
        </p:nvCxnSpPr>
        <p:spPr>
          <a:xfrm>
            <a:off x="7368541" y="3664162"/>
            <a:ext cx="78581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custDataLst>
              <p:tags r:id="rId6"/>
            </p:custDataLst>
          </p:nvPr>
        </p:nvCxnSpPr>
        <p:spPr>
          <a:xfrm>
            <a:off x="7368541" y="4324562"/>
            <a:ext cx="78581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矩形 13"/>
          <p:cNvSpPr>
            <a:spLocks noChangeArrowheads="1"/>
          </p:cNvSpPr>
          <p:nvPr>
            <p:custDataLst>
              <p:tags r:id="rId7"/>
            </p:custDataLst>
          </p:nvPr>
        </p:nvSpPr>
        <p:spPr bwMode="auto">
          <a:xfrm>
            <a:off x="8149590" y="2468245"/>
            <a:ext cx="148336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nSpc>
                <a:spcPct val="150000"/>
              </a:lnSpc>
            </a:pPr>
            <a:r>
              <a:rPr lang="zh-CN" altLang="en-US" sz="2800">
                <a:solidFill>
                  <a:srgbClr val="FF0000"/>
                </a:solidFill>
                <a:latin typeface="楷体" panose="02010609060101010101" pitchFamily="49" charset="-122"/>
                <a:ea typeface="楷体" panose="02010609060101010101" pitchFamily="49" charset="-122"/>
              </a:rPr>
              <a:t>母子情</a:t>
            </a:r>
            <a:endParaRPr lang="zh-CN" altLang="en-US" sz="2800">
              <a:solidFill>
                <a:srgbClr val="FF0000"/>
              </a:solidFill>
              <a:latin typeface="楷体" panose="02010609060101010101" pitchFamily="49" charset="-122"/>
              <a:ea typeface="楷体" panose="02010609060101010101" pitchFamily="49" charset="-122"/>
            </a:endParaRPr>
          </a:p>
        </p:txBody>
      </p:sp>
      <p:sp>
        <p:nvSpPr>
          <p:cNvPr id="15" name="矩形 14"/>
          <p:cNvSpPr>
            <a:spLocks noChangeArrowheads="1"/>
          </p:cNvSpPr>
          <p:nvPr>
            <p:custDataLst>
              <p:tags r:id="rId8"/>
            </p:custDataLst>
          </p:nvPr>
        </p:nvSpPr>
        <p:spPr bwMode="auto">
          <a:xfrm>
            <a:off x="8149591" y="3190030"/>
            <a:ext cx="145097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nSpc>
                <a:spcPct val="150000"/>
              </a:lnSpc>
            </a:pPr>
            <a:r>
              <a:rPr lang="zh-CN" altLang="en-US" sz="2800">
                <a:solidFill>
                  <a:srgbClr val="FF0000"/>
                </a:solidFill>
                <a:latin typeface="楷体" panose="02010609060101010101" pitchFamily="49" charset="-122"/>
                <a:ea typeface="楷体" panose="02010609060101010101" pitchFamily="49" charset="-122"/>
              </a:rPr>
              <a:t>夫妻情</a:t>
            </a:r>
            <a:endParaRPr lang="zh-CN" altLang="en-US" sz="2800">
              <a:solidFill>
                <a:srgbClr val="FF0000"/>
              </a:solidFill>
              <a:latin typeface="楷体" panose="02010609060101010101" pitchFamily="49" charset="-122"/>
              <a:ea typeface="楷体" panose="02010609060101010101" pitchFamily="49" charset="-122"/>
            </a:endParaRPr>
          </a:p>
        </p:txBody>
      </p:sp>
      <p:sp>
        <p:nvSpPr>
          <p:cNvPr id="16" name="矩形 15"/>
          <p:cNvSpPr>
            <a:spLocks noChangeArrowheads="1"/>
          </p:cNvSpPr>
          <p:nvPr>
            <p:custDataLst>
              <p:tags r:id="rId9"/>
            </p:custDataLst>
          </p:nvPr>
        </p:nvSpPr>
        <p:spPr bwMode="auto">
          <a:xfrm>
            <a:off x="8127366" y="3863129"/>
            <a:ext cx="1452563"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nSpc>
                <a:spcPct val="150000"/>
              </a:lnSpc>
            </a:pPr>
            <a:r>
              <a:rPr lang="zh-CN" altLang="en-US" sz="2800">
                <a:solidFill>
                  <a:srgbClr val="FF0000"/>
                </a:solidFill>
                <a:latin typeface="楷体" panose="02010609060101010101" pitchFamily="49" charset="-122"/>
                <a:ea typeface="楷体" panose="02010609060101010101" pitchFamily="49" charset="-122"/>
              </a:rPr>
              <a:t>祖孙情</a:t>
            </a:r>
            <a:endParaRPr lang="zh-CN" altLang="en-US" sz="2800">
              <a:solidFill>
                <a:srgbClr val="FF0000"/>
              </a:solidFill>
              <a:latin typeface="楷体" panose="02010609060101010101" pitchFamily="49" charset="-122"/>
              <a:ea typeface="楷体" panose="02010609060101010101" pitchFamily="49" charset="-122"/>
            </a:endParaRPr>
          </a:p>
        </p:txBody>
      </p:sp>
      <p:sp>
        <p:nvSpPr>
          <p:cNvPr id="10" name="弧形 9"/>
          <p:cNvSpPr/>
          <p:nvPr>
            <p:custDataLst>
              <p:tags r:id="rId10"/>
            </p:custDataLst>
          </p:nvPr>
        </p:nvSpPr>
        <p:spPr>
          <a:xfrm rot="10800000">
            <a:off x="2999741" y="3789257"/>
            <a:ext cx="5108575" cy="1348317"/>
          </a:xfrm>
          <a:prstGeom prst="arc">
            <a:avLst>
              <a:gd name="adj1" fmla="val 10851011"/>
              <a:gd name="adj2" fmla="val 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2800">
              <a:latin typeface="楷体" panose="02010609060101010101" pitchFamily="49" charset="-122"/>
              <a:ea typeface="楷体" panose="02010609060101010101" pitchFamily="49" charset="-122"/>
            </a:endParaRPr>
          </a:p>
        </p:txBody>
      </p:sp>
      <p:sp>
        <p:nvSpPr>
          <p:cNvPr id="19" name="流程图: 资料带 18"/>
          <p:cNvSpPr>
            <a:spLocks noChangeArrowheads="1"/>
          </p:cNvSpPr>
          <p:nvPr>
            <p:custDataLst>
              <p:tags r:id="rId11"/>
            </p:custDataLst>
          </p:nvPr>
        </p:nvSpPr>
        <p:spPr bwMode="auto">
          <a:xfrm>
            <a:off x="2639695" y="5373370"/>
            <a:ext cx="6600190" cy="735330"/>
          </a:xfrm>
          <a:prstGeom prst="flowChartPunchedTape">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p>
            <a:pPr algn="ctr">
              <a:lnSpc>
                <a:spcPct val="100000"/>
              </a:lnSpc>
            </a:pPr>
            <a:r>
              <a:rPr lang="zh-CN" altLang="en-US" sz="2800">
                <a:solidFill>
                  <a:schemeClr val="bg1"/>
                </a:solidFill>
                <a:latin typeface="楷体" panose="02010609060101010101" pitchFamily="49" charset="-122"/>
                <a:ea typeface="楷体" panose="02010609060101010101" pitchFamily="49" charset="-122"/>
              </a:rPr>
              <a:t>互敬互爱、珍爱亲情、尊老爱幼</a:t>
            </a:r>
            <a:endParaRPr lang="zh-CN" altLang="en-US" sz="2800">
              <a:solidFill>
                <a:schemeClr val="bg1"/>
              </a:solidFill>
              <a:latin typeface="楷体" panose="02010609060101010101" pitchFamily="49" charset="-122"/>
              <a:ea typeface="楷体" panose="02010609060101010101" pitchFamily="49"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2"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fade">
                                      <p:cBhvr>
                                        <p:cTn id="37" dur="500"/>
                                        <p:tgtEl>
                                          <p:spTgt spid="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3"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4"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p:bldP spid="15" grpId="2"/>
      <p:bldP spid="16" grpId="3"/>
      <p:bldP spid="19" grpId="4"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写作特色</a:t>
            </a:r>
            <a:endParaRPr lang="zh-CN" altLang="en-US" sz="2800">
              <a:solidFill>
                <a:srgbClr val="313B3F"/>
              </a:solidFill>
              <a:latin typeface="微软雅黑" panose="020B0503020204020204" charset="-122"/>
              <a:ea typeface="微软雅黑" panose="020B0503020204020204" charset="-122"/>
            </a:endParaRPr>
          </a:p>
        </p:txBody>
      </p:sp>
      <p:sp>
        <p:nvSpPr>
          <p:cNvPr id="22" name="矩形: 圆角 33"/>
          <p:cNvSpPr/>
          <p:nvPr/>
        </p:nvSpPr>
        <p:spPr>
          <a:xfrm>
            <a:off x="953135" y="1413510"/>
            <a:ext cx="10707370" cy="4199255"/>
          </a:xfrm>
          <a:prstGeom prst="roundRect">
            <a:avLst>
              <a:gd name="adj" fmla="val 0"/>
            </a:avLst>
          </a:prstGeom>
          <a:gradFill flip="none" rotWithShape="1">
            <a:gsLst>
              <a:gs pos="32000">
                <a:schemeClr val="accent2">
                  <a:lumMod val="40000"/>
                  <a:lumOff val="60000"/>
                </a:schemeClr>
              </a:gs>
              <a:gs pos="100000">
                <a:srgbClr val="D6B992">
                  <a:alpha val="0"/>
                </a:srgbClr>
              </a:gs>
            </a:gsLst>
            <a:lin ang="0" scaled="1"/>
            <a:tileRect/>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3" name="矩形 22"/>
          <p:cNvSpPr/>
          <p:nvPr/>
        </p:nvSpPr>
        <p:spPr>
          <a:xfrm>
            <a:off x="1240155" y="2192655"/>
            <a:ext cx="10131425" cy="3322955"/>
          </a:xfrm>
          <a:prstGeom prst="rect">
            <a:avLst/>
          </a:prstGeom>
        </p:spPr>
        <p:txBody>
          <a:bodyPr wrap="square">
            <a:spAutoFit/>
          </a:bodyPr>
          <a:p>
            <a:pPr marL="342900" indent="-342900" fontAlgn="auto" latinLnBrk="0">
              <a:lnSpc>
                <a:spcPct val="125000"/>
              </a:lnSpc>
              <a:buFont typeface="Arial" panose="020B0604020202020204" pitchFamily="34" charset="0"/>
              <a:buChar char="•"/>
            </a:pPr>
            <a:r>
              <a:rPr sz="2800" dirty="0" smtClean="0">
                <a:latin typeface="楷体" panose="02010609060101010101" pitchFamily="49" charset="-122"/>
                <a:ea typeface="楷体" panose="02010609060101010101" pitchFamily="49" charset="-122"/>
                <a:cs typeface="楷体" panose="02010609060101010101" pitchFamily="49" charset="-122"/>
              </a:rPr>
              <a:t>选取日常生活中看似平常的题材，来表现具有深刻社会意义的主题，这种写法就是</a:t>
            </a:r>
            <a:r>
              <a:rPr sz="2800" u="sng" dirty="0" smtClean="0">
                <a:latin typeface="楷体" panose="02010609060101010101" pitchFamily="49" charset="-122"/>
                <a:ea typeface="楷体" panose="02010609060101010101" pitchFamily="49" charset="-122"/>
                <a:cs typeface="楷体" panose="02010609060101010101" pitchFamily="49" charset="-122"/>
              </a:rPr>
              <a:t>以小见大立意法</a:t>
            </a:r>
            <a:r>
              <a:rPr sz="2800" dirty="0" smtClean="0">
                <a:latin typeface="楷体" panose="02010609060101010101" pitchFamily="49" charset="-122"/>
                <a:ea typeface="楷体" panose="02010609060101010101" pitchFamily="49" charset="-122"/>
                <a:cs typeface="楷体" panose="02010609060101010101" pitchFamily="49" charset="-122"/>
              </a:rPr>
              <a:t>。</a:t>
            </a:r>
            <a:endParaRPr sz="2800" dirty="0" smtClean="0">
              <a:latin typeface="楷体" panose="02010609060101010101" pitchFamily="49" charset="-122"/>
              <a:ea typeface="楷体" panose="02010609060101010101" pitchFamily="49" charset="-122"/>
              <a:cs typeface="楷体" panose="02010609060101010101" pitchFamily="49" charset="-122"/>
            </a:endParaRPr>
          </a:p>
          <a:p>
            <a:pPr marL="342900" indent="-342900" fontAlgn="auto" latinLnBrk="0">
              <a:lnSpc>
                <a:spcPct val="125000"/>
              </a:lnSpc>
              <a:buFont typeface="Arial" panose="020B0604020202020204" pitchFamily="34" charset="0"/>
              <a:buChar char="•"/>
            </a:pPr>
            <a:r>
              <a:rPr sz="2800" dirty="0" smtClean="0">
                <a:latin typeface="楷体" panose="02010609060101010101" pitchFamily="49" charset="-122"/>
                <a:ea typeface="楷体" panose="02010609060101010101" pitchFamily="49" charset="-122"/>
                <a:cs typeface="楷体" panose="02010609060101010101" pitchFamily="49" charset="-122"/>
              </a:rPr>
              <a:t>《散步》写祖孙三代人在一起散步的平凡小事，表现出一家人之间的互敬互爱，体现了中华民族的传统美德。作者选取“散步”这一生活侧面，表现那种对人类社会的繁衍、发展具有重要意义的道德、情感，用的是“以小见大”的写法。</a:t>
            </a:r>
            <a:endParaRPr sz="2800" dirty="0" smtClean="0">
              <a:latin typeface="楷体" panose="02010609060101010101" pitchFamily="49" charset="-122"/>
              <a:ea typeface="楷体" panose="02010609060101010101" pitchFamily="49" charset="-122"/>
              <a:cs typeface="楷体" panose="02010609060101010101" pitchFamily="49" charset="-122"/>
            </a:endParaRPr>
          </a:p>
        </p:txBody>
      </p:sp>
      <p:grpSp>
        <p:nvGrpSpPr>
          <p:cNvPr id="24" name="组合 23"/>
          <p:cNvGrpSpPr/>
          <p:nvPr/>
        </p:nvGrpSpPr>
        <p:grpSpPr>
          <a:xfrm>
            <a:off x="1127125" y="1503680"/>
            <a:ext cx="5619750" cy="562610"/>
            <a:chOff x="1066799" y="1829066"/>
            <a:chExt cx="7189803" cy="496686"/>
          </a:xfrm>
          <a:effectLst>
            <a:outerShdw blurRad="304800" dist="76200" dir="2700000" algn="tl" rotWithShape="0">
              <a:prstClr val="black">
                <a:alpha val="24000"/>
              </a:prstClr>
            </a:outerShdw>
          </a:effectLst>
        </p:grpSpPr>
        <p:sp>
          <p:nvSpPr>
            <p:cNvPr id="25" name="矩形 24"/>
            <p:cNvSpPr/>
            <p:nvPr>
              <p:custDataLst>
                <p:tags r:id="rId2"/>
              </p:custDataLst>
            </p:nvPr>
          </p:nvSpPr>
          <p:spPr>
            <a:xfrm>
              <a:off x="1066799" y="1829066"/>
              <a:ext cx="6952580" cy="496686"/>
            </a:xfrm>
            <a:prstGeom prst="rect">
              <a:avLst/>
            </a:prstGeom>
            <a:solidFill>
              <a:schemeClr val="bg1"/>
            </a:solidFill>
            <a:ln w="9525">
              <a:solidFill>
                <a:srgbClr val="DE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latin typeface="楷体" panose="02010609060101010101" pitchFamily="49" charset="-122"/>
                <a:ea typeface="楷体" panose="02010609060101010101" pitchFamily="49" charset="-122"/>
              </a:endParaRPr>
            </a:p>
          </p:txBody>
        </p:sp>
        <p:sp>
          <p:nvSpPr>
            <p:cNvPr id="26" name="文本框 25"/>
            <p:cNvSpPr txBox="1"/>
            <p:nvPr>
              <p:custDataLst>
                <p:tags r:id="rId3"/>
              </p:custDataLst>
            </p:nvPr>
          </p:nvSpPr>
          <p:spPr>
            <a:xfrm>
              <a:off x="1359266" y="1864944"/>
              <a:ext cx="6897336" cy="460808"/>
            </a:xfrm>
            <a:prstGeom prst="rect">
              <a:avLst/>
            </a:prstGeom>
            <a:noFill/>
            <a:ln>
              <a:noFill/>
            </a:ln>
          </p:spPr>
          <p:txBody>
            <a:bodyPr wrap="square">
              <a:spAutoFit/>
            </a:bodyPr>
            <a:p>
              <a:pPr lvl="0" algn="l">
                <a:defRPr/>
              </a:pPr>
              <a:r>
                <a:rPr lang="zh-CN" altLang="en-US" sz="2800" dirty="0">
                  <a:gradFill>
                    <a:gsLst>
                      <a:gs pos="100000">
                        <a:schemeClr val="accent2"/>
                      </a:gs>
                      <a:gs pos="0">
                        <a:schemeClr val="accent1"/>
                      </a:gs>
                    </a:gsLst>
                    <a:lin ang="2700000" scaled="1"/>
                  </a:gradFill>
                  <a:latin typeface="楷体" panose="02010609060101010101" pitchFamily="49" charset="-122"/>
                  <a:ea typeface="楷体" panose="02010609060101010101" pitchFamily="49" charset="-122"/>
                </a:rPr>
                <a:t>选取平凡小事，以小见大立意</a:t>
              </a:r>
              <a:endParaRPr lang="zh-CN" altLang="en-US" sz="2800" dirty="0">
                <a:gradFill>
                  <a:gsLst>
                    <a:gs pos="100000">
                      <a:schemeClr val="accent2"/>
                    </a:gs>
                    <a:gs pos="0">
                      <a:schemeClr val="accent1"/>
                    </a:gs>
                  </a:gsLst>
                  <a:lin ang="2700000" scaled="1"/>
                </a:gradFill>
                <a:latin typeface="楷体" panose="02010609060101010101" pitchFamily="49" charset="-122"/>
                <a:ea typeface="楷体" panose="02010609060101010101" pitchFamily="49" charset="-122"/>
              </a:endParaRPr>
            </a:p>
          </p:txBody>
        </p:sp>
      </p:gr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597783" flipV="1">
            <a:off x="10731268" y="1155328"/>
            <a:ext cx="1198100" cy="1003286"/>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1" animBg="1"/>
      <p:bldP spid="2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写作特色</a:t>
            </a:r>
            <a:endParaRPr lang="zh-CN" altLang="en-US" sz="2800">
              <a:solidFill>
                <a:srgbClr val="313B3F"/>
              </a:solidFill>
              <a:latin typeface="微软雅黑" panose="020B0503020204020204" charset="-122"/>
              <a:ea typeface="微软雅黑" panose="020B0503020204020204" charset="-122"/>
            </a:endParaRPr>
          </a:p>
        </p:txBody>
      </p:sp>
      <p:sp>
        <p:nvSpPr>
          <p:cNvPr id="22" name="矩形: 圆角 33"/>
          <p:cNvSpPr/>
          <p:nvPr/>
        </p:nvSpPr>
        <p:spPr>
          <a:xfrm>
            <a:off x="953135" y="1413510"/>
            <a:ext cx="10707370" cy="3399790"/>
          </a:xfrm>
          <a:prstGeom prst="roundRect">
            <a:avLst>
              <a:gd name="adj" fmla="val 0"/>
            </a:avLst>
          </a:prstGeom>
          <a:gradFill flip="none" rotWithShape="1">
            <a:gsLst>
              <a:gs pos="32000">
                <a:schemeClr val="accent2">
                  <a:lumMod val="40000"/>
                  <a:lumOff val="60000"/>
                </a:schemeClr>
              </a:gs>
              <a:gs pos="100000">
                <a:srgbClr val="D6B992">
                  <a:alpha val="0"/>
                </a:srgbClr>
              </a:gs>
            </a:gsLst>
            <a:lin ang="0" scaled="1"/>
            <a:tileRect/>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3" name="矩形 22"/>
          <p:cNvSpPr/>
          <p:nvPr/>
        </p:nvSpPr>
        <p:spPr>
          <a:xfrm>
            <a:off x="1240155" y="2192655"/>
            <a:ext cx="10131425" cy="2245360"/>
          </a:xfrm>
          <a:prstGeom prst="rect">
            <a:avLst/>
          </a:prstGeom>
        </p:spPr>
        <p:txBody>
          <a:bodyPr wrap="square">
            <a:spAutoFit/>
          </a:bodyPr>
          <a:p>
            <a:pPr marL="342900" indent="-342900" fontAlgn="auto" latinLnBrk="0">
              <a:lnSpc>
                <a:spcPct val="125000"/>
              </a:lnSpc>
              <a:buFont typeface="Arial" panose="020B0604020202020204" pitchFamily="34" charset="0"/>
              <a:buChar char="•"/>
            </a:pPr>
            <a:r>
              <a:rPr sz="2800" dirty="0" smtClean="0">
                <a:latin typeface="楷体" panose="02010609060101010101" pitchFamily="49" charset="-122"/>
                <a:ea typeface="楷体" panose="02010609060101010101" pitchFamily="49" charset="-122"/>
                <a:cs typeface="楷体" panose="02010609060101010101" pitchFamily="49" charset="-122"/>
              </a:rPr>
              <a:t>文章不长，但是写得情趣盎然，很有波澜。儿子“叫起来”是一波，一波初平，行路分歧又起，最后走小路遇水塘阻挡是余波，矛盾的产生和解决进一步突出了家人之间的深厚感情，使散步过程饶有意趣。</a:t>
            </a:r>
            <a:endParaRPr sz="2800" dirty="0" smtClean="0">
              <a:latin typeface="楷体" panose="02010609060101010101" pitchFamily="49" charset="-122"/>
              <a:ea typeface="楷体" panose="02010609060101010101" pitchFamily="49" charset="-122"/>
              <a:cs typeface="楷体" panose="02010609060101010101" pitchFamily="49" charset="-122"/>
            </a:endParaRPr>
          </a:p>
        </p:txBody>
      </p:sp>
      <p:grpSp>
        <p:nvGrpSpPr>
          <p:cNvPr id="24" name="组合 23"/>
          <p:cNvGrpSpPr/>
          <p:nvPr/>
        </p:nvGrpSpPr>
        <p:grpSpPr>
          <a:xfrm>
            <a:off x="1127125" y="1503680"/>
            <a:ext cx="5619750" cy="562610"/>
            <a:chOff x="1066799" y="1829066"/>
            <a:chExt cx="7189803" cy="496686"/>
          </a:xfrm>
          <a:effectLst>
            <a:outerShdw blurRad="304800" dist="76200" dir="2700000" algn="tl" rotWithShape="0">
              <a:prstClr val="black">
                <a:alpha val="24000"/>
              </a:prstClr>
            </a:outerShdw>
          </a:effectLst>
        </p:grpSpPr>
        <p:sp>
          <p:nvSpPr>
            <p:cNvPr id="25" name="矩形 24"/>
            <p:cNvSpPr/>
            <p:nvPr>
              <p:custDataLst>
                <p:tags r:id="rId2"/>
              </p:custDataLst>
            </p:nvPr>
          </p:nvSpPr>
          <p:spPr>
            <a:xfrm>
              <a:off x="1066799" y="1829066"/>
              <a:ext cx="6952580" cy="496686"/>
            </a:xfrm>
            <a:prstGeom prst="rect">
              <a:avLst/>
            </a:prstGeom>
            <a:solidFill>
              <a:schemeClr val="bg1"/>
            </a:solidFill>
            <a:ln w="9525">
              <a:solidFill>
                <a:srgbClr val="DE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latin typeface="楷体" panose="02010609060101010101" pitchFamily="49" charset="-122"/>
                <a:ea typeface="楷体" panose="02010609060101010101" pitchFamily="49" charset="-122"/>
              </a:endParaRPr>
            </a:p>
          </p:txBody>
        </p:sp>
        <p:sp>
          <p:nvSpPr>
            <p:cNvPr id="26" name="文本框 25"/>
            <p:cNvSpPr txBox="1"/>
            <p:nvPr>
              <p:custDataLst>
                <p:tags r:id="rId3"/>
              </p:custDataLst>
            </p:nvPr>
          </p:nvSpPr>
          <p:spPr>
            <a:xfrm>
              <a:off x="1359266" y="1864944"/>
              <a:ext cx="6897336" cy="460808"/>
            </a:xfrm>
            <a:prstGeom prst="rect">
              <a:avLst/>
            </a:prstGeom>
            <a:noFill/>
            <a:ln>
              <a:noFill/>
            </a:ln>
          </p:spPr>
          <p:txBody>
            <a:bodyPr wrap="square">
              <a:spAutoFit/>
            </a:bodyPr>
            <a:p>
              <a:pPr lvl="0" algn="l">
                <a:defRPr/>
              </a:pPr>
              <a:r>
                <a:rPr lang="zh-CN" altLang="en-US" sz="2800" dirty="0">
                  <a:gradFill>
                    <a:gsLst>
                      <a:gs pos="100000">
                        <a:schemeClr val="accent2"/>
                      </a:gs>
                      <a:gs pos="0">
                        <a:schemeClr val="accent1"/>
                      </a:gs>
                    </a:gsLst>
                    <a:lin ang="2700000" scaled="1"/>
                  </a:gradFill>
                  <a:latin typeface="楷体" panose="02010609060101010101" pitchFamily="49" charset="-122"/>
                  <a:ea typeface="楷体" panose="02010609060101010101" pitchFamily="49" charset="-122"/>
                </a:rPr>
                <a:t>选取平凡小事，以小见大立意</a:t>
              </a:r>
              <a:endParaRPr lang="zh-CN" altLang="en-US" sz="2800" dirty="0">
                <a:gradFill>
                  <a:gsLst>
                    <a:gs pos="100000">
                      <a:schemeClr val="accent2"/>
                    </a:gs>
                    <a:gs pos="0">
                      <a:schemeClr val="accent1"/>
                    </a:gs>
                  </a:gsLst>
                  <a:lin ang="2700000" scaled="1"/>
                </a:gradFill>
                <a:latin typeface="楷体" panose="02010609060101010101" pitchFamily="49" charset="-122"/>
                <a:ea typeface="楷体" panose="02010609060101010101" pitchFamily="49" charset="-122"/>
              </a:endParaRPr>
            </a:p>
          </p:txBody>
        </p:sp>
      </p:gr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597783" flipV="1">
            <a:off x="10731268" y="1155328"/>
            <a:ext cx="1198100" cy="1003286"/>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1" animBg="1"/>
      <p:bldP spid="2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写作特色</a:t>
            </a:r>
            <a:endParaRPr lang="zh-CN" altLang="en-US" sz="2800">
              <a:solidFill>
                <a:srgbClr val="313B3F"/>
              </a:solidFill>
              <a:latin typeface="微软雅黑" panose="020B0503020204020204" charset="-122"/>
              <a:ea typeface="微软雅黑" panose="020B0503020204020204" charset="-122"/>
            </a:endParaRPr>
          </a:p>
        </p:txBody>
      </p:sp>
      <p:sp>
        <p:nvSpPr>
          <p:cNvPr id="22" name="矩形: 圆角 33"/>
          <p:cNvSpPr/>
          <p:nvPr/>
        </p:nvSpPr>
        <p:spPr>
          <a:xfrm>
            <a:off x="953135" y="1413510"/>
            <a:ext cx="10707370" cy="4156075"/>
          </a:xfrm>
          <a:prstGeom prst="roundRect">
            <a:avLst>
              <a:gd name="adj" fmla="val 0"/>
            </a:avLst>
          </a:prstGeom>
          <a:gradFill flip="none" rotWithShape="1">
            <a:gsLst>
              <a:gs pos="32000">
                <a:schemeClr val="accent2">
                  <a:lumMod val="40000"/>
                  <a:lumOff val="60000"/>
                </a:schemeClr>
              </a:gs>
              <a:gs pos="100000">
                <a:srgbClr val="D6B992">
                  <a:alpha val="0"/>
                </a:srgbClr>
              </a:gs>
            </a:gsLst>
            <a:lin ang="0" scaled="1"/>
            <a:tileRect/>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3" name="矩形 22"/>
          <p:cNvSpPr/>
          <p:nvPr/>
        </p:nvSpPr>
        <p:spPr>
          <a:xfrm>
            <a:off x="1240155" y="2192655"/>
            <a:ext cx="10131425" cy="3322955"/>
          </a:xfrm>
          <a:prstGeom prst="rect">
            <a:avLst/>
          </a:prstGeom>
        </p:spPr>
        <p:txBody>
          <a:bodyPr wrap="square">
            <a:spAutoFit/>
          </a:bodyPr>
          <a:p>
            <a:pPr marL="342900" indent="-342900" fontAlgn="auto" latinLnBrk="0">
              <a:lnSpc>
                <a:spcPct val="125000"/>
              </a:lnSpc>
              <a:buFont typeface="Arial" panose="020B0604020202020204" pitchFamily="34" charset="0"/>
              <a:buChar char="•"/>
            </a:pPr>
            <a:r>
              <a:rPr sz="2800" dirty="0" smtClean="0">
                <a:latin typeface="楷体" panose="02010609060101010101" pitchFamily="49" charset="-122"/>
                <a:ea typeface="楷体" panose="02010609060101010101" pitchFamily="49" charset="-122"/>
                <a:cs typeface="楷体" panose="02010609060101010101" pitchFamily="49" charset="-122"/>
              </a:rPr>
              <a:t>文中多处表现了互敬互爱的细节。如母亲和她的孙子发生分歧时，“我”经过考虑，为了方便老人，决定“走大路”。这就反映了</a:t>
            </a:r>
            <a:r>
              <a:rPr sz="2800" u="sng" dirty="0" smtClean="0">
                <a:latin typeface="楷体" panose="02010609060101010101" pitchFamily="49" charset="-122"/>
                <a:ea typeface="楷体" panose="02010609060101010101" pitchFamily="49" charset="-122"/>
                <a:cs typeface="楷体" panose="02010609060101010101" pitchFamily="49" charset="-122"/>
              </a:rPr>
              <a:t>“我”对母亲的尊敬</a:t>
            </a:r>
            <a:r>
              <a:rPr sz="2800" dirty="0" smtClean="0">
                <a:latin typeface="楷体" panose="02010609060101010101" pitchFamily="49" charset="-122"/>
                <a:ea typeface="楷体" panose="02010609060101010101" pitchFamily="49" charset="-122"/>
                <a:cs typeface="楷体" panose="02010609060101010101" pitchFamily="49" charset="-122"/>
              </a:rPr>
              <a:t>。后来，母亲又改变了主意，反映了她</a:t>
            </a:r>
            <a:r>
              <a:rPr sz="2800" u="sng" dirty="0" smtClean="0">
                <a:latin typeface="楷体" panose="02010609060101010101" pitchFamily="49" charset="-122"/>
                <a:ea typeface="楷体" panose="02010609060101010101" pitchFamily="49" charset="-122"/>
                <a:cs typeface="楷体" panose="02010609060101010101" pitchFamily="49" charset="-122"/>
              </a:rPr>
              <a:t>对孙子的疼爱</a:t>
            </a:r>
            <a:r>
              <a:rPr sz="2800" dirty="0" smtClean="0">
                <a:latin typeface="楷体" panose="02010609060101010101" pitchFamily="49" charset="-122"/>
                <a:ea typeface="楷体" panose="02010609060101010101" pitchFamily="49" charset="-122"/>
                <a:cs typeface="楷体" panose="02010609060101010101" pitchFamily="49" charset="-122"/>
              </a:rPr>
              <a:t>。这两处细微的情节，具体真切地表现了</a:t>
            </a:r>
            <a:r>
              <a:rPr sz="2800"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一个幸福家庭中各个成员之间互敬互爱的真情和中华民族尊老爱幼的美德</a:t>
            </a:r>
            <a:r>
              <a:rPr sz="2800" dirty="0" smtClean="0">
                <a:latin typeface="楷体" panose="02010609060101010101" pitchFamily="49" charset="-122"/>
                <a:ea typeface="楷体" panose="02010609060101010101" pitchFamily="49" charset="-122"/>
                <a:cs typeface="楷体" panose="02010609060101010101" pitchFamily="49" charset="-122"/>
              </a:rPr>
              <a:t>。</a:t>
            </a:r>
            <a:endParaRPr sz="2800" dirty="0" smtClean="0">
              <a:latin typeface="楷体" panose="02010609060101010101" pitchFamily="49" charset="-122"/>
              <a:ea typeface="楷体" panose="02010609060101010101" pitchFamily="49" charset="-122"/>
              <a:cs typeface="楷体" panose="02010609060101010101" pitchFamily="49" charset="-122"/>
            </a:endParaRPr>
          </a:p>
        </p:txBody>
      </p:sp>
      <p:grpSp>
        <p:nvGrpSpPr>
          <p:cNvPr id="24" name="组合 23"/>
          <p:cNvGrpSpPr/>
          <p:nvPr/>
        </p:nvGrpSpPr>
        <p:grpSpPr>
          <a:xfrm>
            <a:off x="1127125" y="1503680"/>
            <a:ext cx="5966461" cy="562610"/>
            <a:chOff x="1066799" y="1829066"/>
            <a:chExt cx="7633378" cy="496686"/>
          </a:xfrm>
          <a:effectLst>
            <a:outerShdw blurRad="304800" dist="76200" dir="2700000" algn="tl" rotWithShape="0">
              <a:prstClr val="black">
                <a:alpha val="24000"/>
              </a:prstClr>
            </a:outerShdw>
          </a:effectLst>
        </p:grpSpPr>
        <p:sp>
          <p:nvSpPr>
            <p:cNvPr id="25" name="矩形 24"/>
            <p:cNvSpPr/>
            <p:nvPr>
              <p:custDataLst>
                <p:tags r:id="rId2"/>
              </p:custDataLst>
            </p:nvPr>
          </p:nvSpPr>
          <p:spPr>
            <a:xfrm>
              <a:off x="1066799" y="1829066"/>
              <a:ext cx="7633377" cy="496686"/>
            </a:xfrm>
            <a:prstGeom prst="rect">
              <a:avLst/>
            </a:prstGeom>
            <a:solidFill>
              <a:schemeClr val="bg1"/>
            </a:solidFill>
            <a:ln w="9525">
              <a:solidFill>
                <a:srgbClr val="DE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a:latin typeface="楷体" panose="02010609060101010101" pitchFamily="49" charset="-122"/>
                <a:ea typeface="楷体" panose="02010609060101010101" pitchFamily="49" charset="-122"/>
              </a:endParaRPr>
            </a:p>
          </p:txBody>
        </p:sp>
        <p:sp>
          <p:nvSpPr>
            <p:cNvPr id="26" name="文本框 25"/>
            <p:cNvSpPr txBox="1"/>
            <p:nvPr>
              <p:custDataLst>
                <p:tags r:id="rId3"/>
              </p:custDataLst>
            </p:nvPr>
          </p:nvSpPr>
          <p:spPr>
            <a:xfrm>
              <a:off x="1359266" y="1864944"/>
              <a:ext cx="7340911" cy="460808"/>
            </a:xfrm>
            <a:prstGeom prst="rect">
              <a:avLst/>
            </a:prstGeom>
            <a:noFill/>
            <a:ln>
              <a:noFill/>
            </a:ln>
          </p:spPr>
          <p:txBody>
            <a:bodyPr wrap="square">
              <a:spAutoFit/>
            </a:bodyPr>
            <a:p>
              <a:pPr lvl="0" algn="l">
                <a:defRPr/>
              </a:pPr>
              <a:r>
                <a:rPr lang="zh-CN" altLang="en-US" sz="2800" dirty="0">
                  <a:gradFill>
                    <a:gsLst>
                      <a:gs pos="100000">
                        <a:schemeClr val="accent2"/>
                      </a:gs>
                      <a:gs pos="0">
                        <a:schemeClr val="accent1"/>
                      </a:gs>
                    </a:gsLst>
                    <a:lin ang="2700000" scaled="1"/>
                  </a:gradFill>
                  <a:latin typeface="楷体" panose="02010609060101010101" pitchFamily="49" charset="-122"/>
                  <a:ea typeface="楷体" panose="02010609060101010101" pitchFamily="49" charset="-122"/>
                </a:rPr>
                <a:t>通过细节描写展示人物的思想感情</a:t>
              </a:r>
              <a:endParaRPr lang="zh-CN" altLang="en-US" sz="2800" dirty="0">
                <a:gradFill>
                  <a:gsLst>
                    <a:gs pos="100000">
                      <a:schemeClr val="accent2"/>
                    </a:gs>
                    <a:gs pos="0">
                      <a:schemeClr val="accent1"/>
                    </a:gs>
                  </a:gsLst>
                  <a:lin ang="2700000" scaled="1"/>
                </a:gradFill>
                <a:latin typeface="楷体" panose="02010609060101010101" pitchFamily="49" charset="-122"/>
                <a:ea typeface="楷体" panose="02010609060101010101" pitchFamily="49" charset="-122"/>
              </a:endParaRPr>
            </a:p>
          </p:txBody>
        </p:sp>
      </p:gr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597783" flipV="1">
            <a:off x="10731268" y="1155328"/>
            <a:ext cx="1198100" cy="1003286"/>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1" animBg="1"/>
      <p:bldP spid="23"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1308735" y="1844675"/>
            <a:ext cx="9616440" cy="3322955"/>
          </a:xfrm>
          <a:prstGeom prst="rect">
            <a:avLst/>
          </a:prstGeom>
        </p:spPr>
        <p:txBody>
          <a:bodyPr wrap="square" anchor="t" anchorCtr="0">
            <a:spAutoFit/>
          </a:bodyPr>
          <a:p>
            <a:pPr marL="0" lvl="0" indent="711200" algn="l" latinLnBrk="0">
              <a:lnSpc>
                <a:spcPct val="150000"/>
              </a:lnSpc>
              <a:buClrTx/>
              <a:buSzTx/>
              <a:buFont typeface="Wingdings" panose="05000000000000000000" charset="0"/>
              <a:buNone/>
              <a:extLst>
                <a:ext uri="{35155182-B16C-46BC-9424-99874614C6A1}">
                  <wpsdc:indentchars xmlns:wpsdc="http://www.wps.cn/officeDocument/2017/drawingmlCustomData" val="200" checksum="3773799597"/>
                </a:ext>
              </a:extLst>
            </a:pP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亲情不一定要借由轰轰烈烈的大事来体现，细微处</a:t>
            </a:r>
            <a:r>
              <a:rPr lang="zh-CN" altLang="en-US" sz="2800" kern="100" dirty="0" smtClean="0">
                <a:latin typeface="宋体" panose="02010600030101010101" pitchFamily="2" charset="-122"/>
                <a:ea typeface="宋体" panose="02010600030101010101" pitchFamily="2" charset="-122"/>
                <a:cs typeface="宋体" panose="02010600030101010101" pitchFamily="2" charset="-122"/>
                <a:sym typeface="+mn-ea"/>
              </a:rPr>
              <a:t>见</a:t>
            </a: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深情。就像《散步》这篇文章，</a:t>
            </a:r>
            <a:r>
              <a:rPr lang="en-US" sz="2800" kern="100" dirty="0" smtClean="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以小写大</a:t>
            </a:r>
            <a:r>
              <a:rPr lang="en-US" sz="2800" kern="100" dirty="0" smtClean="0">
                <a:latin typeface="宋体" panose="02010600030101010101" pitchFamily="2" charset="-122"/>
                <a:ea typeface="宋体" panose="02010600030101010101" pitchFamily="2" charset="-122"/>
                <a:cs typeface="宋体" panose="02010600030101010101" pitchFamily="2" charset="-122"/>
                <a:sym typeface="+mn-ea"/>
              </a:rPr>
              <a:t>，通过一件小事，既表现出家庭成员对彼此温馨的关怀体谅之情，颂扬了我国人民尊老爱幼的传统美德，也让人看到了成年人在家庭中所处的位置和肩上的重任。</a:t>
            </a:r>
            <a:endParaRPr lang="en-US" sz="2800" kern="1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p:cNvSpPr txBox="1"/>
          <p:nvPr>
            <p:custDataLst>
              <p:tags r:id="rId2"/>
            </p:custDataLst>
          </p:nvPr>
        </p:nvSpPr>
        <p:spPr>
          <a:xfrm>
            <a:off x="1199456" y="548763"/>
            <a:ext cx="2656216" cy="521970"/>
          </a:xfrm>
          <a:prstGeom prst="rect">
            <a:avLst/>
          </a:prstGeom>
          <a:noFill/>
        </p:spPr>
        <p:txBody>
          <a:bodyPr wrap="square">
            <a:spAutoFit/>
          </a:bodyPr>
          <a:lstStyle>
            <a:defPPr>
              <a:defRPr lang="zh-CN"/>
            </a:defPPr>
            <a:lvl1pPr algn="ctr">
              <a:defRPr sz="2400">
                <a:solidFill>
                  <a:schemeClr val="tx1">
                    <a:lumMod val="85000"/>
                    <a:lumOff val="15000"/>
                  </a:schemeClr>
                </a:solidFill>
                <a:latin typeface="+mn-ea"/>
              </a:defRPr>
            </a:lvl1pPr>
          </a:lstStyle>
          <a:p>
            <a:pPr algn="l"/>
            <a:r>
              <a:rPr lang="zh-CN" altLang="en-US" sz="2800">
                <a:solidFill>
                  <a:srgbClr val="313B3F"/>
                </a:solidFill>
                <a:latin typeface="微软雅黑" panose="020B0503020204020204" charset="-122"/>
                <a:ea typeface="微软雅黑" panose="020B0503020204020204" charset="-122"/>
              </a:rPr>
              <a:t>课堂总结</a:t>
            </a:r>
            <a:endParaRPr lang="zh-CN" altLang="en-US" sz="2800">
              <a:solidFill>
                <a:srgbClr val="313B3F"/>
              </a:solidFill>
              <a:latin typeface="微软雅黑" panose="020B0503020204020204" charset="-122"/>
              <a:ea typeface="微软雅黑" panose="020B0503020204020204" charset="-122"/>
            </a:endParaRPr>
          </a:p>
        </p:txBody>
      </p:sp>
    </p:spTree>
  </p:cSld>
  <p:clrMapOvr>
    <a:masterClrMapping/>
  </p:clrMapOvr>
  <p:transition spd="slow"/>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AS_UNIQUEID" val="350"/>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AS_UNIQUEID" val="261"/>
  <p:tag name="KSO_WM_UNIT_PLACING_PICTURE_USER_VIEWPORT" val="{&quot;height&quot;:7898.332283464567,&quot;width&quot;:14400}"/>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AS_UNIQUEID" val="363"/>
  <p:tag name="KSO_WM_BEAUTIFY_FLAG" val=""/>
</p:tagLst>
</file>

<file path=ppt/tags/tag84.xml><?xml version="1.0" encoding="utf-8"?>
<p:tagLst xmlns:p="http://schemas.openxmlformats.org/presentationml/2006/main">
  <p:tag name="AS_UNIQUEID" val="364"/>
  <p:tag name="KSO_WM_BEAUTIFY_FLAG" val=""/>
</p:tagLst>
</file>

<file path=ppt/tags/tag85.xml><?xml version="1.0" encoding="utf-8"?>
<p:tagLst xmlns:p="http://schemas.openxmlformats.org/presentationml/2006/main">
  <p:tag name="AS_UNIQUEID" val="365"/>
  <p:tag name="KSO_WM_BEAUTIFY_FLAG" val=""/>
</p:tagLst>
</file>

<file path=ppt/tags/tag86.xml><?xml version="1.0" encoding="utf-8"?>
<p:tagLst xmlns:p="http://schemas.openxmlformats.org/presentationml/2006/main">
  <p:tag name="AS_UNIQUEID" val="366"/>
  <p:tag name="KSO_WM_BEAUTIFY_FLAG" val=""/>
</p:tagLst>
</file>

<file path=ppt/tags/tag87.xml><?xml version="1.0" encoding="utf-8"?>
<p:tagLst xmlns:p="http://schemas.openxmlformats.org/presentationml/2006/main">
  <p:tag name="AS_UNIQUEID" val="367"/>
  <p:tag name="KSO_WM_BEAUTIFY_FLAG" val=""/>
</p:tagLst>
</file>

<file path=ppt/tags/tag88.xml><?xml version="1.0" encoding="utf-8"?>
<p:tagLst xmlns:p="http://schemas.openxmlformats.org/presentationml/2006/main">
  <p:tag name="AS_UNIQUEID" val="368"/>
  <p:tag name="KSO_WM_BEAUTIFY_FLAG" val=""/>
</p:tagLst>
</file>

<file path=ppt/tags/tag89.xml><?xml version="1.0" encoding="utf-8"?>
<p:tagLst xmlns:p="http://schemas.openxmlformats.org/presentationml/2006/main">
  <p:tag name="AS_UNIQUEID" val="369"/>
  <p:tag name="KSO_WM_BEAUTIFY_FLAG" val=""/>
</p:tagLst>
</file>

<file path=ppt/tags/tag90.xml><?xml version="1.0" encoding="utf-8"?>
<p:tagLst xmlns:p="http://schemas.openxmlformats.org/presentationml/2006/main">
  <p:tag name="AS_UNIQUEID" val="370"/>
  <p:tag name="KSO_WM_BEAUTIFY_FLAG" val=""/>
</p:tagLst>
</file>

<file path=ppt/tags/tag91.xml><?xml version="1.0" encoding="utf-8"?>
<p:tagLst xmlns:p="http://schemas.openxmlformats.org/presentationml/2006/main">
  <p:tag name="AS_UNIQUEID" val="371"/>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AS_NET" val="4.0.30319.42000"/>
  <p:tag name="AS_OS" val="Microsoft Windows NT 6.2.9200.0"/>
  <p:tag name="AS_RELEASE_DATE" val="2023.05.14"/>
  <p:tag name="AS_TITLE" val="Aspose.Slides for .NET 4.0 Client Profile"/>
  <p:tag name="AS_VERSION" val="23.5"/>
  <p:tag name="COMMONDATA" val="eyJoZGlkIjoiNzY2OTg0OTRlZDZhYzQzMDIyOWE5M2M1MDk0ZjFlYjYifQ=="/>
  <p:tag name="KSO_WPP_MARK_KEY" val="9640ff5b-018a-4ec2-a764-79e81b1c32cf"/>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阿里巴巴普惠体"/>
        <a:ea typeface="阿里巴巴普惠体 Medium"/>
        <a:cs typeface="Arial"/>
      </a:majorFont>
      <a:minorFont>
        <a:latin typeface="阿里巴巴普惠体 Light"/>
        <a:ea typeface="阿里巴巴普惠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2880</Words>
  <Application>WPS 演示</Application>
  <PresentationFormat/>
  <Paragraphs>208</Paragraphs>
  <Slides>21</Slides>
  <Notes>3</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21</vt:i4>
      </vt:variant>
    </vt:vector>
  </HeadingPairs>
  <TitlesOfParts>
    <vt:vector size="41" baseType="lpstr">
      <vt:lpstr>Arial</vt:lpstr>
      <vt:lpstr>宋体</vt:lpstr>
      <vt:lpstr>Wingdings</vt:lpstr>
      <vt:lpstr>Calibri</vt:lpstr>
      <vt:lpstr>阿里巴巴普惠体</vt:lpstr>
      <vt:lpstr>Segoe Print</vt:lpstr>
      <vt:lpstr>阿里巴巴普惠体</vt:lpstr>
      <vt:lpstr>楷体</vt:lpstr>
      <vt:lpstr>微软雅黑</vt:lpstr>
      <vt:lpstr>Times New Roman</vt:lpstr>
      <vt:lpstr>Wingdings</vt:lpstr>
      <vt:lpstr>Arial Unicode MS</vt:lpstr>
      <vt:lpstr>阿里巴巴普惠体 Light</vt:lpstr>
      <vt:lpstr>阿里巴巴普惠体 Medium</vt:lpstr>
      <vt:lpstr>等线</vt:lpstr>
      <vt:lpstr>仿宋</vt:lpstr>
      <vt:lpstr>Calibri</vt:lpstr>
      <vt:lpstr>黑体</vt:lpstr>
      <vt:lpstr>阿里巴巴普惠体</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6</cp:revision>
  <cp:lastPrinted>2023-08-15T16:09:00Z</cp:lastPrinted>
  <dcterms:created xsi:type="dcterms:W3CDTF">2023-08-15T16:09:00Z</dcterms:created>
  <dcterms:modified xsi:type="dcterms:W3CDTF">2023-09-07T07:01:41Z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DAB16ADF7A3641CFA2900AA9E3268B61_13</vt:lpwstr>
  </property>
  <property fmtid="{D5CDD505-2E9C-101B-9397-08002B2CF9AE}" pid="3" name="KSOProductBuildVer">
    <vt:lpwstr>2052-11.1.0.14309</vt:lpwstr>
  </property>
</Properties>
</file>