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20" r:id="rId3"/>
    <p:sldId id="417" r:id="rId5"/>
    <p:sldId id="269" r:id="rId6"/>
    <p:sldId id="532" r:id="rId7"/>
    <p:sldId id="540" r:id="rId8"/>
    <p:sldId id="541" r:id="rId9"/>
    <p:sldId id="542" r:id="rId10"/>
    <p:sldId id="544" r:id="rId11"/>
    <p:sldId id="543" r:id="rId12"/>
    <p:sldId id="546" r:id="rId13"/>
    <p:sldId id="547" r:id="rId14"/>
    <p:sldId id="549" r:id="rId15"/>
    <p:sldId id="550" r:id="rId16"/>
    <p:sldId id="552" r:id="rId17"/>
    <p:sldId id="554" r:id="rId18"/>
    <p:sldId id="555" r:id="rId19"/>
    <p:sldId id="294" r:id="rId20"/>
    <p:sldId id="551" r:id="rId21"/>
    <p:sldId id="596" r:id="rId22"/>
    <p:sldId id="607" r:id="rId23"/>
    <p:sldId id="606" r:id="rId24"/>
    <p:sldId id="556" r:id="rId25"/>
    <p:sldId id="569" r:id="rId26"/>
    <p:sldId id="306" r:id="rId27"/>
    <p:sldId id="570" r:id="rId28"/>
    <p:sldId id="594" r:id="rId29"/>
    <p:sldId id="574" r:id="rId30"/>
    <p:sldId id="346" r:id="rId31"/>
    <p:sldId id="426" r:id="rId32"/>
    <p:sldId id="619" r:id="rId33"/>
    <p:sldId id="301" r:id="rId34"/>
    <p:sldId id="302" r:id="rId35"/>
    <p:sldId id="618" r:id="rId36"/>
    <p:sldId id="304" r:id="rId37"/>
    <p:sldId id="430" r:id="rId38"/>
    <p:sldId id="305" r:id="rId39"/>
    <p:sldId id="287" r:id="rId40"/>
    <p:sldId id="622" r:id="rId4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E54"/>
    <a:srgbClr val="006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2747" autoAdjust="0"/>
  </p:normalViewPr>
  <p:slideViewPr>
    <p:cSldViewPr>
      <p:cViewPr varScale="1">
        <p:scale>
          <a:sx n="103" d="100"/>
          <a:sy n="103" d="100"/>
        </p:scale>
        <p:origin x="1880" y="184"/>
      </p:cViewPr>
      <p:guideLst>
        <p:guide orient="horz" pos="2130"/>
        <p:guide pos="29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notesSlide" Target="../notesSlides/notesSlide4.xml"/><Relationship Id="rId2" Type="http://schemas.openxmlformats.org/officeDocument/2006/relationships/tags" Target="../tags/tag1.xml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7.png"/><Relationship Id="rId17" Type="http://schemas.openxmlformats.org/officeDocument/2006/relationships/image" Target="../media/image6.png"/><Relationship Id="rId16" Type="http://schemas.openxmlformats.org/officeDocument/2006/relationships/image" Target="../media/image5.jpeg"/><Relationship Id="rId15" Type="http://schemas.openxmlformats.org/officeDocument/2006/relationships/image" Target="../media/image4.png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1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组合 111"/>
          <p:cNvGrpSpPr/>
          <p:nvPr/>
        </p:nvGrpSpPr>
        <p:grpSpPr>
          <a:xfrm flipH="1">
            <a:off x="-2066924" y="802640"/>
            <a:ext cx="12571095" cy="6487160"/>
            <a:chOff x="821" y="-11582"/>
            <a:chExt cx="19797" cy="10216"/>
          </a:xfrm>
        </p:grpSpPr>
        <p:sp>
          <p:nvSpPr>
            <p:cNvPr id="84" name="等腰三角形 83"/>
            <p:cNvSpPr/>
            <p:nvPr/>
          </p:nvSpPr>
          <p:spPr>
            <a:xfrm rot="5400000">
              <a:off x="350" y="-9097"/>
              <a:ext cx="7129" cy="3303"/>
            </a:xfrm>
            <a:prstGeom prst="triangle">
              <a:avLst/>
            </a:prstGeom>
            <a:solidFill>
              <a:srgbClr val="0345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5" name="任意多边形: 形状 25"/>
            <p:cNvSpPr/>
            <p:nvPr/>
          </p:nvSpPr>
          <p:spPr>
            <a:xfrm rot="2646992">
              <a:off x="3130" y="-8481"/>
              <a:ext cx="1086" cy="7115"/>
            </a:xfrm>
            <a:custGeom>
              <a:avLst/>
              <a:gdLst>
                <a:gd name="connsiteX0" fmla="*/ 0 w 948310"/>
                <a:gd name="connsiteY0" fmla="*/ 0 h 5745210"/>
                <a:gd name="connsiteX1" fmla="*/ 948310 w 948310"/>
                <a:gd name="connsiteY1" fmla="*/ 0 h 5745210"/>
                <a:gd name="connsiteX2" fmla="*/ 948310 w 948310"/>
                <a:gd name="connsiteY2" fmla="*/ 4825703 h 5745210"/>
                <a:gd name="connsiteX3" fmla="*/ 0 w 948310"/>
                <a:gd name="connsiteY3" fmla="*/ 5745210 h 57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310" h="5745210">
                  <a:moveTo>
                    <a:pt x="0" y="0"/>
                  </a:moveTo>
                  <a:lnTo>
                    <a:pt x="948310" y="0"/>
                  </a:lnTo>
                  <a:lnTo>
                    <a:pt x="948310" y="4825703"/>
                  </a:lnTo>
                  <a:lnTo>
                    <a:pt x="0" y="5745210"/>
                  </a:lnTo>
                  <a:close/>
                </a:path>
              </a:pathLst>
            </a:custGeom>
            <a:gradFill>
              <a:gsLst>
                <a:gs pos="0">
                  <a:srgbClr val="2572B6"/>
                </a:gs>
                <a:gs pos="83000">
                  <a:srgbClr val="2572B6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6" name="任意多边形: 形状 70"/>
            <p:cNvSpPr/>
            <p:nvPr/>
          </p:nvSpPr>
          <p:spPr>
            <a:xfrm rot="2646992">
              <a:off x="3978" y="-8682"/>
              <a:ext cx="552" cy="7115"/>
            </a:xfrm>
            <a:custGeom>
              <a:avLst/>
              <a:gdLst>
                <a:gd name="connsiteX0" fmla="*/ 0 w 948310"/>
                <a:gd name="connsiteY0" fmla="*/ 0 h 5745210"/>
                <a:gd name="connsiteX1" fmla="*/ 948310 w 948310"/>
                <a:gd name="connsiteY1" fmla="*/ 0 h 5745210"/>
                <a:gd name="connsiteX2" fmla="*/ 948310 w 948310"/>
                <a:gd name="connsiteY2" fmla="*/ 4825703 h 5745210"/>
                <a:gd name="connsiteX3" fmla="*/ 0 w 948310"/>
                <a:gd name="connsiteY3" fmla="*/ 5745210 h 57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310" h="5745210">
                  <a:moveTo>
                    <a:pt x="0" y="0"/>
                  </a:moveTo>
                  <a:lnTo>
                    <a:pt x="948310" y="0"/>
                  </a:lnTo>
                  <a:lnTo>
                    <a:pt x="948310" y="4825703"/>
                  </a:lnTo>
                  <a:lnTo>
                    <a:pt x="0" y="5745210"/>
                  </a:lnTo>
                  <a:close/>
                </a:path>
              </a:pathLst>
            </a:custGeom>
            <a:gradFill>
              <a:gsLst>
                <a:gs pos="77000">
                  <a:srgbClr val="8EB3D3">
                    <a:alpha val="90000"/>
                  </a:srgbClr>
                </a:gs>
                <a:gs pos="23000">
                  <a:srgbClr val="2572B6">
                    <a:alpha val="0"/>
                  </a:srgb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7" name="任意多边形: 形状 59"/>
            <p:cNvSpPr/>
            <p:nvPr/>
          </p:nvSpPr>
          <p:spPr>
            <a:xfrm rot="2646992">
              <a:off x="3165" y="-6974"/>
              <a:ext cx="319" cy="4541"/>
            </a:xfrm>
            <a:custGeom>
              <a:avLst/>
              <a:gdLst>
                <a:gd name="connsiteX0" fmla="*/ 0 w 277976"/>
                <a:gd name="connsiteY0" fmla="*/ 0 h 3666833"/>
                <a:gd name="connsiteX1" fmla="*/ 277976 w 277976"/>
                <a:gd name="connsiteY1" fmla="*/ 0 h 3666833"/>
                <a:gd name="connsiteX2" fmla="*/ 277976 w 277976"/>
                <a:gd name="connsiteY2" fmla="*/ 3397301 h 3666833"/>
                <a:gd name="connsiteX3" fmla="*/ 0 w 277976"/>
                <a:gd name="connsiteY3" fmla="*/ 3666833 h 3666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976" h="3666833">
                  <a:moveTo>
                    <a:pt x="0" y="0"/>
                  </a:moveTo>
                  <a:lnTo>
                    <a:pt x="277976" y="0"/>
                  </a:lnTo>
                  <a:lnTo>
                    <a:pt x="277976" y="3397301"/>
                  </a:lnTo>
                  <a:lnTo>
                    <a:pt x="0" y="3666833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65000"/>
                  </a:schemeClr>
                </a:gs>
                <a:gs pos="100000">
                  <a:srgbClr val="2572B6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821" y="-9865"/>
              <a:ext cx="7474" cy="7980"/>
              <a:chOff x="-2227604" y="1455342"/>
              <a:chExt cx="6523014" cy="6444034"/>
            </a:xfrm>
          </p:grpSpPr>
          <p:sp>
            <p:nvSpPr>
              <p:cNvPr id="90" name="任意多边形: 形状 57"/>
              <p:cNvSpPr/>
              <p:nvPr/>
            </p:nvSpPr>
            <p:spPr>
              <a:xfrm rot="18882546">
                <a:off x="536286" y="-1308548"/>
                <a:ext cx="995234" cy="6523014"/>
              </a:xfrm>
              <a:custGeom>
                <a:avLst/>
                <a:gdLst>
                  <a:gd name="connsiteX0" fmla="*/ 0 w 995234"/>
                  <a:gd name="connsiteY0" fmla="*/ 0 h 6523014"/>
                  <a:gd name="connsiteX1" fmla="*/ 995234 w 995234"/>
                  <a:gd name="connsiteY1" fmla="*/ 1005391 h 6523014"/>
                  <a:gd name="connsiteX2" fmla="*/ 995234 w 995234"/>
                  <a:gd name="connsiteY2" fmla="*/ 6523014 h 6523014"/>
                  <a:gd name="connsiteX3" fmla="*/ 0 w 995234"/>
                  <a:gd name="connsiteY3" fmla="*/ 6523014 h 6523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5234" h="6523014">
                    <a:moveTo>
                      <a:pt x="0" y="0"/>
                    </a:moveTo>
                    <a:lnTo>
                      <a:pt x="995234" y="1005391"/>
                    </a:lnTo>
                    <a:lnTo>
                      <a:pt x="995234" y="6523014"/>
                    </a:lnTo>
                    <a:lnTo>
                      <a:pt x="0" y="6523014"/>
                    </a:lnTo>
                    <a:close/>
                  </a:path>
                </a:pathLst>
              </a:custGeom>
              <a:solidFill>
                <a:srgbClr val="035C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任意多边形: 形状 69"/>
              <p:cNvSpPr/>
              <p:nvPr/>
            </p:nvSpPr>
            <p:spPr>
              <a:xfrm rot="2646992">
                <a:off x="1131929" y="2855982"/>
                <a:ext cx="948310" cy="5043394"/>
              </a:xfrm>
              <a:custGeom>
                <a:avLst/>
                <a:gdLst>
                  <a:gd name="connsiteX0" fmla="*/ 0 w 948310"/>
                  <a:gd name="connsiteY0" fmla="*/ 0 h 5043394"/>
                  <a:gd name="connsiteX1" fmla="*/ 948310 w 948310"/>
                  <a:gd name="connsiteY1" fmla="*/ 0 h 5043394"/>
                  <a:gd name="connsiteX2" fmla="*/ 948310 w 948310"/>
                  <a:gd name="connsiteY2" fmla="*/ 4123887 h 5043394"/>
                  <a:gd name="connsiteX3" fmla="*/ 0 w 948310"/>
                  <a:gd name="connsiteY3" fmla="*/ 5043394 h 504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8310" h="5043394">
                    <a:moveTo>
                      <a:pt x="0" y="0"/>
                    </a:moveTo>
                    <a:lnTo>
                      <a:pt x="948310" y="0"/>
                    </a:lnTo>
                    <a:lnTo>
                      <a:pt x="948310" y="4123887"/>
                    </a:lnTo>
                    <a:lnTo>
                      <a:pt x="0" y="5043394"/>
                    </a:lnTo>
                    <a:close/>
                  </a:path>
                </a:pathLst>
              </a:custGeom>
              <a:solidFill>
                <a:srgbClr val="035C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4" name="任意多边形: 形状 71"/>
            <p:cNvSpPr/>
            <p:nvPr/>
          </p:nvSpPr>
          <p:spPr>
            <a:xfrm rot="2646992">
              <a:off x="5401" y="-8277"/>
              <a:ext cx="1150" cy="6313"/>
            </a:xfrm>
            <a:custGeom>
              <a:avLst/>
              <a:gdLst>
                <a:gd name="connsiteX0" fmla="*/ 0 w 1004014"/>
                <a:gd name="connsiteY0" fmla="*/ 0 h 5097405"/>
                <a:gd name="connsiteX1" fmla="*/ 1004014 w 1004014"/>
                <a:gd name="connsiteY1" fmla="*/ 0 h 5097405"/>
                <a:gd name="connsiteX2" fmla="*/ 1004014 w 1004014"/>
                <a:gd name="connsiteY2" fmla="*/ 4123886 h 5097405"/>
                <a:gd name="connsiteX3" fmla="*/ 0 w 1004014"/>
                <a:gd name="connsiteY3" fmla="*/ 5097405 h 509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014" h="5097405">
                  <a:moveTo>
                    <a:pt x="0" y="0"/>
                  </a:moveTo>
                  <a:lnTo>
                    <a:pt x="1004014" y="0"/>
                  </a:lnTo>
                  <a:lnTo>
                    <a:pt x="1004014" y="4123886"/>
                  </a:lnTo>
                  <a:lnTo>
                    <a:pt x="0" y="5097405"/>
                  </a:lnTo>
                  <a:close/>
                </a:path>
              </a:pathLst>
            </a:custGeom>
            <a:solidFill>
              <a:srgbClr val="1D6D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14316" y="-11582"/>
              <a:ext cx="3028" cy="3161"/>
            </a:xfrm>
            <a:prstGeom prst="triangle">
              <a:avLst>
                <a:gd name="adj" fmla="val 0"/>
              </a:avLst>
            </a:prstGeom>
            <a:solidFill>
              <a:srgbClr val="0345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任意多边形: 形状 47"/>
            <p:cNvSpPr/>
            <p:nvPr/>
          </p:nvSpPr>
          <p:spPr>
            <a:xfrm rot="8056644">
              <a:off x="16092" y="-12324"/>
              <a:ext cx="344" cy="5139"/>
            </a:xfrm>
            <a:custGeom>
              <a:avLst/>
              <a:gdLst>
                <a:gd name="connsiteX0" fmla="*/ 277976 w 277976"/>
                <a:gd name="connsiteY0" fmla="*/ 4484940 h 4484940"/>
                <a:gd name="connsiteX1" fmla="*/ 0 w 277976"/>
                <a:gd name="connsiteY1" fmla="*/ 4199862 h 4484940"/>
                <a:gd name="connsiteX2" fmla="*/ 0 w 277976"/>
                <a:gd name="connsiteY2" fmla="*/ 0 h 4484940"/>
                <a:gd name="connsiteX3" fmla="*/ 277976 w 277976"/>
                <a:gd name="connsiteY3" fmla="*/ 0 h 448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976" h="4484940">
                  <a:moveTo>
                    <a:pt x="277976" y="4484940"/>
                  </a:moveTo>
                  <a:lnTo>
                    <a:pt x="0" y="4199862"/>
                  </a:lnTo>
                  <a:lnTo>
                    <a:pt x="0" y="0"/>
                  </a:lnTo>
                  <a:lnTo>
                    <a:pt x="277976" y="0"/>
                  </a:lnTo>
                  <a:close/>
                </a:path>
              </a:pathLst>
            </a:custGeom>
            <a:gradFill>
              <a:gsLst>
                <a:gs pos="45000">
                  <a:srgbClr val="2572B6">
                    <a:alpha val="20000"/>
                  </a:srgbClr>
                </a:gs>
                <a:gs pos="100000">
                  <a:srgbClr val="2572B6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7" name="任意多边形: 形状 49"/>
            <p:cNvSpPr/>
            <p:nvPr/>
          </p:nvSpPr>
          <p:spPr>
            <a:xfrm rot="8056644">
              <a:off x="16492" y="-12360"/>
              <a:ext cx="344" cy="5180"/>
            </a:xfrm>
            <a:custGeom>
              <a:avLst/>
              <a:gdLst>
                <a:gd name="connsiteX0" fmla="*/ 277976 w 277976"/>
                <a:gd name="connsiteY0" fmla="*/ 4520661 h 4520661"/>
                <a:gd name="connsiteX1" fmla="*/ 0 w 277976"/>
                <a:gd name="connsiteY1" fmla="*/ 4235584 h 4520661"/>
                <a:gd name="connsiteX2" fmla="*/ 0 w 277976"/>
                <a:gd name="connsiteY2" fmla="*/ 0 h 4520661"/>
                <a:gd name="connsiteX3" fmla="*/ 277976 w 277976"/>
                <a:gd name="connsiteY3" fmla="*/ 0 h 452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976" h="4520661">
                  <a:moveTo>
                    <a:pt x="277976" y="4520661"/>
                  </a:moveTo>
                  <a:lnTo>
                    <a:pt x="0" y="4235584"/>
                  </a:lnTo>
                  <a:lnTo>
                    <a:pt x="0" y="0"/>
                  </a:lnTo>
                  <a:lnTo>
                    <a:pt x="277976" y="0"/>
                  </a:lnTo>
                  <a:close/>
                </a:path>
              </a:pathLst>
            </a:custGeom>
            <a:gradFill>
              <a:gsLst>
                <a:gs pos="45000">
                  <a:schemeClr val="bg1">
                    <a:alpha val="0"/>
                  </a:schemeClr>
                </a:gs>
                <a:gs pos="100000">
                  <a:srgbClr val="2572B6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 rot="8056644">
              <a:off x="17054" y="-13180"/>
              <a:ext cx="344" cy="6784"/>
            </a:xfrm>
            <a:prstGeom prst="rect">
              <a:avLst/>
            </a:prstGeom>
            <a:gradFill>
              <a:gsLst>
                <a:gs pos="45000">
                  <a:schemeClr val="bg1">
                    <a:alpha val="0"/>
                  </a:schemeClr>
                </a:gs>
                <a:gs pos="100000">
                  <a:srgbClr val="2572B6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11418" y="-4854"/>
              <a:ext cx="296" cy="320"/>
            </a:xfrm>
            <a:prstGeom prst="ellipse">
              <a:avLst/>
            </a:prstGeom>
            <a:solidFill>
              <a:srgbClr val="1D6D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5400000" flipV="1">
            <a:off x="2814956" y="-844550"/>
            <a:ext cx="1831975" cy="6038850"/>
            <a:chOff x="6333" y="6149"/>
            <a:chExt cx="3746" cy="4226"/>
          </a:xfrm>
        </p:grpSpPr>
        <p:sp>
          <p:nvSpPr>
            <p:cNvPr id="56" name="矩形: 一个圆顶角，剪去另一个顶角 24"/>
            <p:cNvSpPr/>
            <p:nvPr/>
          </p:nvSpPr>
          <p:spPr>
            <a:xfrm>
              <a:off x="6895" y="6846"/>
              <a:ext cx="3184" cy="2974"/>
            </a:xfrm>
            <a:prstGeom prst="snipRoundRect">
              <a:avLst>
                <a:gd name="adj1" fmla="val 0"/>
                <a:gd name="adj2" fmla="val 16667"/>
              </a:avLst>
            </a:prstGeom>
            <a:solidFill>
              <a:schemeClr val="bg1"/>
            </a:solidFill>
            <a:ln w="28575">
              <a:gradFill>
                <a:gsLst>
                  <a:gs pos="45000">
                    <a:srgbClr val="035CAC">
                      <a:alpha val="50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矩形: 一个圆顶角，剪去另一个顶角 18"/>
            <p:cNvSpPr/>
            <p:nvPr/>
          </p:nvSpPr>
          <p:spPr>
            <a:xfrm>
              <a:off x="6333" y="6149"/>
              <a:ext cx="3468" cy="4226"/>
            </a:xfrm>
            <a:prstGeom prst="snipRoundRect">
              <a:avLst>
                <a:gd name="adj1" fmla="val 0"/>
                <a:gd name="adj2" fmla="val 16667"/>
              </a:avLst>
            </a:prstGeom>
            <a:solidFill>
              <a:schemeClr val="bg1"/>
            </a:solidFill>
            <a:ln w="28575">
              <a:gradFill>
                <a:gsLst>
                  <a:gs pos="45000">
                    <a:srgbClr val="035CAC"/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: 一个圆顶角，剪去另一个顶角 17"/>
          <p:cNvSpPr/>
          <p:nvPr/>
        </p:nvSpPr>
        <p:spPr>
          <a:xfrm rot="16200000" flipH="1">
            <a:off x="2853055" y="-837565"/>
            <a:ext cx="1656080" cy="5891530"/>
          </a:xfrm>
          <a:prstGeom prst="snipRoundRect">
            <a:avLst>
              <a:gd name="adj1" fmla="val 0"/>
              <a:gd name="adj2" fmla="val 16667"/>
            </a:avLst>
          </a:prstGeom>
          <a:gradFill>
            <a:gsLst>
              <a:gs pos="33000">
                <a:srgbClr val="CADEEE"/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657598" y="5215788"/>
            <a:ext cx="2013474" cy="367030"/>
          </a:xfrm>
          <a:prstGeom prst="rect">
            <a:avLst/>
          </a:prstGeom>
          <a:noFill/>
        </p:spPr>
        <p:txBody>
          <a:bodyPr wrap="square" lIns="91420" tIns="45710" rIns="91420" bIns="45710">
            <a:spAutoFit/>
          </a:bodyPr>
          <a:lstStyle/>
          <a:p>
            <a:pPr algn="ctr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关注安马公众号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免费观看本节课程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 rot="15923104">
            <a:off x="4177031" y="3759201"/>
            <a:ext cx="1028065" cy="873125"/>
            <a:chOff x="3433242" y="1092916"/>
            <a:chExt cx="1013266" cy="860307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3604758" y="1577996"/>
              <a:ext cx="329065" cy="359138"/>
            </a:xfrm>
            <a:prstGeom prst="line">
              <a:avLst/>
            </a:prstGeom>
            <a:ln w="12700">
              <a:solidFill>
                <a:srgbClr val="8EB3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16630165" flipH="1">
              <a:off x="3509721" y="1016437"/>
              <a:ext cx="860307" cy="1013266"/>
            </a:xfrm>
            <a:prstGeom prst="line">
              <a:avLst/>
            </a:prstGeom>
            <a:ln w="12700">
              <a:solidFill>
                <a:srgbClr val="8EB3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/>
          <p:cNvGrpSpPr/>
          <p:nvPr/>
        </p:nvGrpSpPr>
        <p:grpSpPr>
          <a:xfrm rot="15923104">
            <a:off x="4772661" y="4246246"/>
            <a:ext cx="1028065" cy="873125"/>
            <a:chOff x="3433242" y="1092916"/>
            <a:chExt cx="1013266" cy="860307"/>
          </a:xfrm>
        </p:grpSpPr>
        <p:cxnSp>
          <p:nvCxnSpPr>
            <p:cNvPr id="120" name="直接连接符 119"/>
            <p:cNvCxnSpPr/>
            <p:nvPr/>
          </p:nvCxnSpPr>
          <p:spPr>
            <a:xfrm>
              <a:off x="3604758" y="1577996"/>
              <a:ext cx="329065" cy="359138"/>
            </a:xfrm>
            <a:prstGeom prst="line">
              <a:avLst/>
            </a:prstGeom>
            <a:ln w="12700">
              <a:solidFill>
                <a:srgbClr val="8EB3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rot="16630165" flipH="1">
              <a:off x="3509721" y="1016437"/>
              <a:ext cx="860307" cy="1013266"/>
            </a:xfrm>
            <a:prstGeom prst="line">
              <a:avLst/>
            </a:prstGeom>
            <a:ln w="12700">
              <a:solidFill>
                <a:srgbClr val="8EB3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任意多边形: 形状 55"/>
          <p:cNvSpPr/>
          <p:nvPr/>
        </p:nvSpPr>
        <p:spPr>
          <a:xfrm rot="-18882546" flipH="1">
            <a:off x="6796869" y="-160484"/>
            <a:ext cx="782662" cy="4745990"/>
          </a:xfrm>
          <a:custGeom>
            <a:avLst/>
            <a:gdLst>
              <a:gd name="connsiteX0" fmla="*/ 0 w 995234"/>
              <a:gd name="connsiteY0" fmla="*/ 0 h 6523016"/>
              <a:gd name="connsiteX1" fmla="*/ 995234 w 995234"/>
              <a:gd name="connsiteY1" fmla="*/ 1005392 h 6523016"/>
              <a:gd name="connsiteX2" fmla="*/ 995234 w 995234"/>
              <a:gd name="connsiteY2" fmla="*/ 6523016 h 6523016"/>
              <a:gd name="connsiteX3" fmla="*/ 0 w 995234"/>
              <a:gd name="connsiteY3" fmla="*/ 6523016 h 652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234" h="6523016">
                <a:moveTo>
                  <a:pt x="0" y="0"/>
                </a:moveTo>
                <a:lnTo>
                  <a:pt x="995234" y="1005392"/>
                </a:lnTo>
                <a:lnTo>
                  <a:pt x="995234" y="6523016"/>
                </a:lnTo>
                <a:lnTo>
                  <a:pt x="0" y="6523016"/>
                </a:lnTo>
                <a:close/>
              </a:path>
            </a:pathLst>
          </a:custGeom>
          <a:solidFill>
            <a:srgbClr val="1D6DB4"/>
          </a:solidFill>
          <a:ln>
            <a:noFill/>
          </a:ln>
          <a:effectLst>
            <a:outerShdw blurRad="317500" dist="25400" dir="18900000" sx="101000" sy="101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751917" y="1261493"/>
            <a:ext cx="8554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zh-CN" altLang="en-US" sz="4800" b="1" dirty="0">
                <a:solidFill>
                  <a:srgbClr val="035C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有色金属冶炼</a:t>
            </a:r>
            <a:endParaRPr lang="zh-CN" altLang="en-US" sz="4800" b="1" dirty="0">
              <a:solidFill>
                <a:srgbClr val="035CA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00000"/>
              </a:lnSpc>
              <a:defRPr/>
            </a:pPr>
            <a:r>
              <a:rPr lang="zh-CN" altLang="en-US" sz="4800" b="1" dirty="0">
                <a:solidFill>
                  <a:srgbClr val="035C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安全风险分析与管控</a:t>
            </a:r>
            <a:endParaRPr lang="zh-CN" altLang="en-US" sz="4800" b="1" dirty="0">
              <a:solidFill>
                <a:srgbClr val="035CA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38920" cy="685863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711325" y="1731645"/>
            <a:ext cx="1087120" cy="1112520"/>
            <a:chOff x="3441143" y="854317"/>
            <a:chExt cx="1719167" cy="1529479"/>
          </a:xfrm>
        </p:grpSpPr>
        <p:sp>
          <p:nvSpPr>
            <p:cNvPr id="10" name="椭圆 24"/>
            <p:cNvSpPr/>
            <p:nvPr/>
          </p:nvSpPr>
          <p:spPr>
            <a:xfrm>
              <a:off x="3441143" y="854317"/>
              <a:ext cx="1529563" cy="1529479"/>
            </a:xfrm>
            <a:prstGeom prst="ellipse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  <p:sp>
          <p:nvSpPr>
            <p:cNvPr id="11" name="椭圆 25"/>
            <p:cNvSpPr/>
            <p:nvPr/>
          </p:nvSpPr>
          <p:spPr>
            <a:xfrm>
              <a:off x="4231428" y="969067"/>
              <a:ext cx="928882" cy="92883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</p:grpSp>
      <p:sp>
        <p:nvSpPr>
          <p:cNvPr id="12" name="椭圆 26"/>
          <p:cNvSpPr/>
          <p:nvPr/>
        </p:nvSpPr>
        <p:spPr>
          <a:xfrm>
            <a:off x="2531189" y="3314642"/>
            <a:ext cx="484789" cy="4847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12750" y="2896870"/>
            <a:ext cx="2118360" cy="21767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1"/>
          <p:cNvSpPr/>
          <p:nvPr/>
        </p:nvSpPr>
        <p:spPr bwMode="auto">
          <a:xfrm>
            <a:off x="469346" y="3399288"/>
            <a:ext cx="1917652" cy="1053890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wrap="square" lIns="75931" tIns="34169" rIns="75931" bIns="34169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sm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 录</a:t>
            </a:r>
            <a:endParaRPr kumimoji="0" lang="en-US" altLang="zh-CN" sz="32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sm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</a:t>
            </a:r>
            <a:endParaRPr kumimoji="0" lang="en-US" sz="32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26"/>
          <p:cNvSpPr>
            <a:spLocks noChangeAspect="1"/>
          </p:cNvSpPr>
          <p:nvPr/>
        </p:nvSpPr>
        <p:spPr>
          <a:xfrm>
            <a:off x="2798349" y="2490680"/>
            <a:ext cx="540029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15" name="椭圆 26"/>
          <p:cNvSpPr>
            <a:spLocks noChangeAspect="1"/>
          </p:cNvSpPr>
          <p:nvPr/>
        </p:nvSpPr>
        <p:spPr>
          <a:xfrm>
            <a:off x="2678263" y="4336160"/>
            <a:ext cx="540029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5" y="2280943"/>
            <a:ext cx="4526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01  </a:t>
            </a:r>
            <a:r>
              <a:rPr lang="zh-CN" altLang="en-US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行业常见的安全风险分析</a:t>
            </a:r>
            <a:endParaRPr lang="zh-CN" altLang="en-US" sz="2400" b="1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26"/>
          <p:cNvSpPr>
            <a:spLocks noChangeAspect="1"/>
          </p:cNvSpPr>
          <p:nvPr/>
        </p:nvSpPr>
        <p:spPr>
          <a:xfrm>
            <a:off x="2258983" y="5548346"/>
            <a:ext cx="540029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2" name="TextBox 15"/>
          <p:cNvSpPr txBox="1"/>
          <p:nvPr/>
        </p:nvSpPr>
        <p:spPr>
          <a:xfrm>
            <a:off x="4063406" y="4659219"/>
            <a:ext cx="420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企业复工复产安全重点</a:t>
            </a:r>
            <a:endParaRPr lang="zh-CN" altLang="en-US" sz="2400" b="1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4067945" y="3533349"/>
            <a:ext cx="420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安全风险管控</a:t>
            </a:r>
            <a:endParaRPr lang="zh-CN" altLang="en-US" sz="2400" b="1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94320"/>
            <a:ext cx="9138920" cy="66693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7544" y="2894077"/>
            <a:ext cx="8208912" cy="10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 </a:t>
            </a: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行业常见的安全风险分析</a:t>
            </a:r>
            <a:endParaRPr lang="en-US" altLang="zh-CN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-25870"/>
            <a:ext cx="9138920" cy="6883870"/>
          </a:xfrm>
          <a:prstGeom prst="rect">
            <a:avLst/>
          </a:prstGeom>
        </p:spPr>
      </p:pic>
      <p:sp>
        <p:nvSpPr>
          <p:cNvPr id="97" name="Freeform 5"/>
          <p:cNvSpPr/>
          <p:nvPr>
            <p:custDataLst>
              <p:tags r:id="rId2"/>
            </p:custDataLst>
          </p:nvPr>
        </p:nvSpPr>
        <p:spPr bwMode="auto">
          <a:xfrm>
            <a:off x="5317178" y="2850818"/>
            <a:ext cx="25487" cy="39785"/>
          </a:xfrm>
          <a:custGeom>
            <a:avLst/>
            <a:gdLst>
              <a:gd name="T0" fmla="*/ 15 w 17"/>
              <a:gd name="T1" fmla="*/ 6 h 27"/>
              <a:gd name="T2" fmla="*/ 10 w 17"/>
              <a:gd name="T3" fmla="*/ 3 h 27"/>
              <a:gd name="T4" fmla="*/ 0 w 17"/>
              <a:gd name="T5" fmla="*/ 0 h 27"/>
              <a:gd name="T6" fmla="*/ 0 w 17"/>
              <a:gd name="T7" fmla="*/ 27 h 27"/>
              <a:gd name="T8" fmla="*/ 15 w 17"/>
              <a:gd name="T9" fmla="*/ 19 h 27"/>
              <a:gd name="T10" fmla="*/ 15 w 17"/>
              <a:gd name="T11" fmla="*/ 19 h 27"/>
              <a:gd name="T12" fmla="*/ 17 w 17"/>
              <a:gd name="T13" fmla="*/ 10 h 27"/>
              <a:gd name="T14" fmla="*/ 15 w 17"/>
              <a:gd name="T15" fmla="*/ 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7">
                <a:moveTo>
                  <a:pt x="15" y="6"/>
                </a:moveTo>
                <a:cubicBezTo>
                  <a:pt x="13" y="5"/>
                  <a:pt x="12" y="4"/>
                  <a:pt x="10" y="3"/>
                </a:cubicBezTo>
                <a:cubicBezTo>
                  <a:pt x="7" y="2"/>
                  <a:pt x="4" y="1"/>
                  <a:pt x="0" y="0"/>
                </a:cubicBezTo>
                <a:cubicBezTo>
                  <a:pt x="0" y="27"/>
                  <a:pt x="0" y="27"/>
                  <a:pt x="0" y="27"/>
                </a:cubicBezTo>
                <a:cubicBezTo>
                  <a:pt x="6" y="26"/>
                  <a:pt x="12" y="24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7" y="16"/>
                  <a:pt x="17" y="13"/>
                  <a:pt x="17" y="10"/>
                </a:cubicBezTo>
                <a:cubicBezTo>
                  <a:pt x="16" y="9"/>
                  <a:pt x="16" y="7"/>
                  <a:pt x="15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98" name="Freeform 6"/>
          <p:cNvSpPr/>
          <p:nvPr>
            <p:custDataLst>
              <p:tags r:id="rId3"/>
            </p:custDataLst>
          </p:nvPr>
        </p:nvSpPr>
        <p:spPr bwMode="auto">
          <a:xfrm>
            <a:off x="5339557" y="287879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99" name="Freeform 7"/>
          <p:cNvSpPr/>
          <p:nvPr>
            <p:custDataLst>
              <p:tags r:id="rId4"/>
            </p:custDataLst>
          </p:nvPr>
        </p:nvSpPr>
        <p:spPr bwMode="auto">
          <a:xfrm>
            <a:off x="5275529" y="2785547"/>
            <a:ext cx="19271" cy="37298"/>
          </a:xfrm>
          <a:custGeom>
            <a:avLst/>
            <a:gdLst>
              <a:gd name="T0" fmla="*/ 2 w 13"/>
              <a:gd name="T1" fmla="*/ 7 h 25"/>
              <a:gd name="T2" fmla="*/ 0 w 13"/>
              <a:gd name="T3" fmla="*/ 12 h 25"/>
              <a:gd name="T4" fmla="*/ 1 w 13"/>
              <a:gd name="T5" fmla="*/ 17 h 25"/>
              <a:gd name="T6" fmla="*/ 4 w 13"/>
              <a:gd name="T7" fmla="*/ 21 h 25"/>
              <a:gd name="T8" fmla="*/ 9 w 13"/>
              <a:gd name="T9" fmla="*/ 23 h 25"/>
              <a:gd name="T10" fmla="*/ 13 w 13"/>
              <a:gd name="T11" fmla="*/ 25 h 25"/>
              <a:gd name="T12" fmla="*/ 13 w 13"/>
              <a:gd name="T13" fmla="*/ 0 h 25"/>
              <a:gd name="T14" fmla="*/ 2 w 13"/>
              <a:gd name="T15" fmla="*/ 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25">
                <a:moveTo>
                  <a:pt x="2" y="7"/>
                </a:moveTo>
                <a:cubicBezTo>
                  <a:pt x="1" y="9"/>
                  <a:pt x="0" y="10"/>
                  <a:pt x="0" y="12"/>
                </a:cubicBezTo>
                <a:cubicBezTo>
                  <a:pt x="0" y="14"/>
                  <a:pt x="0" y="16"/>
                  <a:pt x="1" y="17"/>
                </a:cubicBezTo>
                <a:cubicBezTo>
                  <a:pt x="1" y="19"/>
                  <a:pt x="3" y="20"/>
                  <a:pt x="4" y="21"/>
                </a:cubicBezTo>
                <a:cubicBezTo>
                  <a:pt x="5" y="22"/>
                  <a:pt x="7" y="23"/>
                  <a:pt x="9" y="23"/>
                </a:cubicBezTo>
                <a:cubicBezTo>
                  <a:pt x="10" y="24"/>
                  <a:pt x="12" y="24"/>
                  <a:pt x="13" y="25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1"/>
                  <a:pt x="4" y="3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100" name="Freeform 8"/>
          <p:cNvSpPr/>
          <p:nvPr>
            <p:custDataLst>
              <p:tags r:id="rId5"/>
            </p:custDataLst>
          </p:nvPr>
        </p:nvSpPr>
        <p:spPr bwMode="auto">
          <a:xfrm>
            <a:off x="5339557" y="2878791"/>
            <a:ext cx="1244" cy="0"/>
          </a:xfrm>
          <a:custGeom>
            <a:avLst/>
            <a:gdLst>
              <a:gd name="T0" fmla="*/ 1 w 1"/>
              <a:gd name="T1" fmla="*/ 0 w 1"/>
              <a:gd name="T2" fmla="*/ 0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101" name="Rectangle 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0800" y="2877548"/>
            <a:ext cx="621" cy="6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103" name="Freeform 11"/>
          <p:cNvSpPr/>
          <p:nvPr>
            <p:custDataLst>
              <p:tags r:id="rId7"/>
            </p:custDataLst>
          </p:nvPr>
        </p:nvSpPr>
        <p:spPr bwMode="auto">
          <a:xfrm>
            <a:off x="5339557" y="287879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114" name="Freeform 29"/>
          <p:cNvSpPr/>
          <p:nvPr>
            <p:custDataLst>
              <p:tags r:id="rId8"/>
            </p:custDataLst>
          </p:nvPr>
        </p:nvSpPr>
        <p:spPr bwMode="auto">
          <a:xfrm>
            <a:off x="4019387" y="2574436"/>
            <a:ext cx="13618" cy="25939"/>
          </a:xfrm>
          <a:custGeom>
            <a:avLst/>
            <a:gdLst>
              <a:gd name="T0" fmla="*/ 5 w 9"/>
              <a:gd name="T1" fmla="*/ 17 h 17"/>
              <a:gd name="T2" fmla="*/ 9 w 9"/>
              <a:gd name="T3" fmla="*/ 13 h 17"/>
              <a:gd name="T4" fmla="*/ 9 w 9"/>
              <a:gd name="T5" fmla="*/ 4 h 17"/>
              <a:gd name="T6" fmla="*/ 5 w 9"/>
              <a:gd name="T7" fmla="*/ 0 h 17"/>
              <a:gd name="T8" fmla="*/ 0 w 9"/>
              <a:gd name="T9" fmla="*/ 4 h 17"/>
              <a:gd name="T10" fmla="*/ 0 w 9"/>
              <a:gd name="T11" fmla="*/ 13 h 17"/>
              <a:gd name="T12" fmla="*/ 5 w 9"/>
              <a:gd name="T13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17">
                <a:moveTo>
                  <a:pt x="5" y="17"/>
                </a:moveTo>
                <a:cubicBezTo>
                  <a:pt x="7" y="17"/>
                  <a:pt x="9" y="15"/>
                  <a:pt x="9" y="13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5"/>
                  <a:pt x="2" y="17"/>
                  <a:pt x="5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115" name="Freeform 30"/>
          <p:cNvSpPr/>
          <p:nvPr>
            <p:custDataLst>
              <p:tags r:id="rId9"/>
            </p:custDataLst>
          </p:nvPr>
        </p:nvSpPr>
        <p:spPr bwMode="auto">
          <a:xfrm>
            <a:off x="4019387" y="2670408"/>
            <a:ext cx="13618" cy="25939"/>
          </a:xfrm>
          <a:custGeom>
            <a:avLst/>
            <a:gdLst>
              <a:gd name="T0" fmla="*/ 0 w 9"/>
              <a:gd name="T1" fmla="*/ 4 h 17"/>
              <a:gd name="T2" fmla="*/ 0 w 9"/>
              <a:gd name="T3" fmla="*/ 12 h 17"/>
              <a:gd name="T4" fmla="*/ 5 w 9"/>
              <a:gd name="T5" fmla="*/ 17 h 17"/>
              <a:gd name="T6" fmla="*/ 9 w 9"/>
              <a:gd name="T7" fmla="*/ 12 h 17"/>
              <a:gd name="T8" fmla="*/ 9 w 9"/>
              <a:gd name="T9" fmla="*/ 4 h 17"/>
              <a:gd name="T10" fmla="*/ 5 w 9"/>
              <a:gd name="T11" fmla="*/ 0 h 17"/>
              <a:gd name="T12" fmla="*/ 0 w 9"/>
              <a:gd name="T13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17">
                <a:moveTo>
                  <a:pt x="0" y="4"/>
                </a:moveTo>
                <a:cubicBezTo>
                  <a:pt x="0" y="12"/>
                  <a:pt x="0" y="12"/>
                  <a:pt x="0" y="12"/>
                </a:cubicBezTo>
                <a:cubicBezTo>
                  <a:pt x="0" y="15"/>
                  <a:pt x="2" y="17"/>
                  <a:pt x="5" y="17"/>
                </a:cubicBezTo>
                <a:cubicBezTo>
                  <a:pt x="7" y="17"/>
                  <a:pt x="9" y="15"/>
                  <a:pt x="9" y="12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5" y="0"/>
                </a:cubicBezTo>
                <a:cubicBezTo>
                  <a:pt x="2" y="0"/>
                  <a:pt x="0" y="2"/>
                  <a:pt x="0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116" name="Freeform 31"/>
          <p:cNvSpPr/>
          <p:nvPr>
            <p:custDataLst>
              <p:tags r:id="rId10"/>
            </p:custDataLst>
          </p:nvPr>
        </p:nvSpPr>
        <p:spPr bwMode="auto">
          <a:xfrm>
            <a:off x="3980479" y="2589999"/>
            <a:ext cx="24641" cy="22697"/>
          </a:xfrm>
          <a:custGeom>
            <a:avLst/>
            <a:gdLst>
              <a:gd name="T0" fmla="*/ 8 w 16"/>
              <a:gd name="T1" fmla="*/ 14 h 15"/>
              <a:gd name="T2" fmla="*/ 11 w 16"/>
              <a:gd name="T3" fmla="*/ 15 h 15"/>
              <a:gd name="T4" fmla="*/ 14 w 16"/>
              <a:gd name="T5" fmla="*/ 14 h 15"/>
              <a:gd name="T6" fmla="*/ 14 w 16"/>
              <a:gd name="T7" fmla="*/ 8 h 15"/>
              <a:gd name="T8" fmla="*/ 8 w 16"/>
              <a:gd name="T9" fmla="*/ 2 h 15"/>
              <a:gd name="T10" fmla="*/ 2 w 16"/>
              <a:gd name="T11" fmla="*/ 2 h 15"/>
              <a:gd name="T12" fmla="*/ 2 w 16"/>
              <a:gd name="T13" fmla="*/ 8 h 15"/>
              <a:gd name="T14" fmla="*/ 8 w 16"/>
              <a:gd name="T15" fmla="*/ 14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15">
                <a:moveTo>
                  <a:pt x="8" y="14"/>
                </a:moveTo>
                <a:cubicBezTo>
                  <a:pt x="9" y="14"/>
                  <a:pt x="10" y="15"/>
                  <a:pt x="11" y="15"/>
                </a:cubicBezTo>
                <a:cubicBezTo>
                  <a:pt x="12" y="15"/>
                  <a:pt x="13" y="14"/>
                  <a:pt x="14" y="14"/>
                </a:cubicBezTo>
                <a:cubicBezTo>
                  <a:pt x="16" y="12"/>
                  <a:pt x="16" y="9"/>
                  <a:pt x="14" y="8"/>
                </a:cubicBezTo>
                <a:cubicBezTo>
                  <a:pt x="8" y="2"/>
                  <a:pt x="8" y="2"/>
                  <a:pt x="8" y="2"/>
                </a:cubicBezTo>
                <a:cubicBezTo>
                  <a:pt x="6" y="0"/>
                  <a:pt x="4" y="0"/>
                  <a:pt x="2" y="2"/>
                </a:cubicBezTo>
                <a:cubicBezTo>
                  <a:pt x="0" y="3"/>
                  <a:pt x="0" y="6"/>
                  <a:pt x="2" y="8"/>
                </a:cubicBez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+mn-ea"/>
              </a:defRPr>
            </a:lvl9pPr>
          </a:lstStyle>
          <a:p>
            <a:pPr>
              <a:buFontTx/>
              <a:buNone/>
              <a:defRPr/>
            </a:pPr>
            <a:endParaRPr lang="zh-CN" altLang="en-US" sz="1350"/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6095707" y="4553504"/>
            <a:ext cx="1676663" cy="1430237"/>
          </a:xfrm>
          <a:prstGeom prst="rect">
            <a:avLst/>
          </a:prstGeom>
        </p:spPr>
        <p:txBody>
          <a:bodyPr wrap="square">
            <a:normAutofit fontScale="95000"/>
          </a:bodyPr>
          <a:lstStyle>
            <a:defPPr>
              <a:defRPr lang="zh-CN"/>
            </a:defPPr>
            <a:lvl1pPr algn="ctr" defTabSz="1217295" eaLnBrk="0" hangingPunct="0">
              <a:buFontTx/>
              <a:buNone/>
              <a:defRPr sz="18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sz="4000" b="1" dirty="0">
                <a:latin typeface="Arial" panose="020B0604020202020204" pitchFamily="34" charset="0"/>
                <a:ea typeface="黑体" panose="02010609060101010101" charset="-122"/>
              </a:rPr>
              <a:t>中毒和窒息</a:t>
            </a:r>
            <a:endParaRPr lang="zh-CN" altLang="en-US" sz="40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3467116" y="4664976"/>
            <a:ext cx="1410758" cy="143023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algn="ctr" defTabSz="1217295" eaLnBrk="0" hangingPunct="0">
              <a:buFontTx/>
              <a:buNone/>
              <a:defRPr sz="18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sz="3200" b="1" dirty="0">
                <a:latin typeface="Arial" panose="020B0604020202020204" pitchFamily="34" charset="0"/>
                <a:ea typeface="黑体" panose="02010609060101010101" charset="-122"/>
              </a:rPr>
              <a:t>高温熔体灼烫</a:t>
            </a:r>
            <a:endParaRPr lang="zh-CN" altLang="en-US" sz="32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901741" y="4671961"/>
            <a:ext cx="1434492" cy="141699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algn="ctr" defTabSz="1217295" eaLnBrk="0" hangingPunct="0">
              <a:buFontTx/>
              <a:buNone/>
              <a:defRPr sz="18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sz="3200" b="1" dirty="0">
                <a:latin typeface="Arial" panose="020B0604020202020204" pitchFamily="34" charset="0"/>
                <a:ea typeface="黑体" panose="02010609060101010101" charset="-122"/>
              </a:rPr>
              <a:t>火灾</a:t>
            </a:r>
            <a:endParaRPr lang="zh-CN" altLang="en-US" sz="3200" b="1" dirty="0">
              <a:latin typeface="Arial" panose="020B0604020202020204" pitchFamily="34" charset="0"/>
              <a:ea typeface="黑体" panose="02010609060101010101" charset="-122"/>
            </a:endParaRPr>
          </a:p>
          <a:p>
            <a:r>
              <a:rPr lang="zh-CN" altLang="en-US" sz="3200" b="1" dirty="0">
                <a:latin typeface="Arial" panose="020B0604020202020204" pitchFamily="34" charset="0"/>
                <a:ea typeface="黑体" panose="02010609060101010101" charset="-122"/>
              </a:rPr>
              <a:t>爆炸</a:t>
            </a:r>
            <a:endParaRPr lang="zh-CN" altLang="en-US" sz="32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71" name="Freeform 82"/>
          <p:cNvSpPr/>
          <p:nvPr>
            <p:custDataLst>
              <p:tags r:id="rId14"/>
            </p:custDataLst>
          </p:nvPr>
        </p:nvSpPr>
        <p:spPr bwMode="auto">
          <a:xfrm>
            <a:off x="7975694" y="2552443"/>
            <a:ext cx="474071" cy="480655"/>
          </a:xfrm>
          <a:custGeom>
            <a:avLst/>
            <a:gdLst>
              <a:gd name="T0" fmla="*/ 333876 w 152"/>
              <a:gd name="T1" fmla="*/ 204685 h 154"/>
              <a:gd name="T2" fmla="*/ 333876 w 152"/>
              <a:gd name="T3" fmla="*/ 102342 h 154"/>
              <a:gd name="T4" fmla="*/ 433137 w 152"/>
              <a:gd name="T5" fmla="*/ 111373 h 154"/>
              <a:gd name="T6" fmla="*/ 433137 w 152"/>
              <a:gd name="T7" fmla="*/ 27091 h 154"/>
              <a:gd name="T8" fmla="*/ 315829 w 152"/>
              <a:gd name="T9" fmla="*/ 27091 h 154"/>
              <a:gd name="T10" fmla="*/ 315829 w 152"/>
              <a:gd name="T11" fmla="*/ 27091 h 154"/>
              <a:gd name="T12" fmla="*/ 315829 w 152"/>
              <a:gd name="T13" fmla="*/ 27091 h 154"/>
              <a:gd name="T14" fmla="*/ 315829 w 152"/>
              <a:gd name="T15" fmla="*/ 192645 h 154"/>
              <a:gd name="T16" fmla="*/ 228600 w 152"/>
              <a:gd name="T17" fmla="*/ 135453 h 154"/>
              <a:gd name="T18" fmla="*/ 0 w 152"/>
              <a:gd name="T19" fmla="*/ 282947 h 154"/>
              <a:gd name="T20" fmla="*/ 54142 w 152"/>
              <a:gd name="T21" fmla="*/ 282947 h 154"/>
              <a:gd name="T22" fmla="*/ 54142 w 152"/>
              <a:gd name="T23" fmla="*/ 463551 h 154"/>
              <a:gd name="T24" fmla="*/ 183482 w 152"/>
              <a:gd name="T25" fmla="*/ 463551 h 154"/>
              <a:gd name="T26" fmla="*/ 183482 w 152"/>
              <a:gd name="T27" fmla="*/ 340138 h 154"/>
              <a:gd name="T28" fmla="*/ 273718 w 152"/>
              <a:gd name="T29" fmla="*/ 340138 h 154"/>
              <a:gd name="T30" fmla="*/ 273718 w 152"/>
              <a:gd name="T31" fmla="*/ 460541 h 154"/>
              <a:gd name="T32" fmla="*/ 403058 w 152"/>
              <a:gd name="T33" fmla="*/ 460541 h 154"/>
              <a:gd name="T34" fmla="*/ 403058 w 152"/>
              <a:gd name="T35" fmla="*/ 282947 h 154"/>
              <a:gd name="T36" fmla="*/ 457200 w 152"/>
              <a:gd name="T37" fmla="*/ 282947 h 154"/>
              <a:gd name="T38" fmla="*/ 333876 w 152"/>
              <a:gd name="T39" fmla="*/ 204685 h 15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52" h="154">
                <a:moveTo>
                  <a:pt x="111" y="68"/>
                </a:moveTo>
                <a:cubicBezTo>
                  <a:pt x="111" y="34"/>
                  <a:pt x="111" y="34"/>
                  <a:pt x="111" y="34"/>
                </a:cubicBezTo>
                <a:cubicBezTo>
                  <a:pt x="122" y="33"/>
                  <a:pt x="133" y="44"/>
                  <a:pt x="144" y="37"/>
                </a:cubicBezTo>
                <a:cubicBezTo>
                  <a:pt x="144" y="9"/>
                  <a:pt x="144" y="9"/>
                  <a:pt x="144" y="9"/>
                </a:cubicBezTo>
                <a:cubicBezTo>
                  <a:pt x="131" y="17"/>
                  <a:pt x="118" y="0"/>
                  <a:pt x="105" y="9"/>
                </a:cubicBezTo>
                <a:cubicBezTo>
                  <a:pt x="105" y="9"/>
                  <a:pt x="105" y="9"/>
                  <a:pt x="105" y="9"/>
                </a:cubicBezTo>
                <a:cubicBezTo>
                  <a:pt x="105" y="9"/>
                  <a:pt x="105" y="9"/>
                  <a:pt x="105" y="9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76" y="45"/>
                  <a:pt x="76" y="45"/>
                  <a:pt x="76" y="45"/>
                </a:cubicBezTo>
                <a:cubicBezTo>
                  <a:pt x="0" y="94"/>
                  <a:pt x="0" y="94"/>
                  <a:pt x="0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154"/>
                  <a:pt x="18" y="154"/>
                  <a:pt x="18" y="154"/>
                </a:cubicBezTo>
                <a:cubicBezTo>
                  <a:pt x="61" y="154"/>
                  <a:pt x="61" y="154"/>
                  <a:pt x="61" y="154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91" y="153"/>
                  <a:pt x="91" y="153"/>
                  <a:pt x="91" y="153"/>
                </a:cubicBezTo>
                <a:cubicBezTo>
                  <a:pt x="134" y="153"/>
                  <a:pt x="134" y="153"/>
                  <a:pt x="134" y="153"/>
                </a:cubicBezTo>
                <a:cubicBezTo>
                  <a:pt x="134" y="94"/>
                  <a:pt x="134" y="94"/>
                  <a:pt x="134" y="94"/>
                </a:cubicBezTo>
                <a:cubicBezTo>
                  <a:pt x="152" y="94"/>
                  <a:pt x="152" y="94"/>
                  <a:pt x="152" y="94"/>
                </a:cubicBezTo>
                <a:lnTo>
                  <a:pt x="111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40" tIns="45720" rIns="91440" bIns="45720"/>
          <a:lstStyle/>
          <a:p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901670" y="1778222"/>
            <a:ext cx="7268557" cy="66255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有色金属冶炼行业常见的主要风险有哪些呢？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901670" y="3236438"/>
            <a:ext cx="1582420" cy="13004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6" cstate="email"/>
          <a:stretch>
            <a:fillRect/>
          </a:stretch>
        </p:blipFill>
        <p:spPr>
          <a:xfrm>
            <a:off x="3540095" y="3236438"/>
            <a:ext cx="1264285" cy="11531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5552782" y="3245245"/>
            <a:ext cx="1085850" cy="11341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8" cstate="email"/>
          <a:stretch>
            <a:fillRect/>
          </a:stretch>
        </p:blipFill>
        <p:spPr>
          <a:xfrm>
            <a:off x="6848646" y="3236438"/>
            <a:ext cx="1040130" cy="1163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094740" y="1643380"/>
            <a:ext cx="7189470" cy="12827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FontTx/>
            </a:pPr>
            <a:r>
              <a:rPr lang="zh-CN" altLang="en-US" sz="6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成也是</a:t>
            </a:r>
            <a:r>
              <a:rPr lang="zh-CN" altLang="en-US" sz="6000" dirty="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水</a:t>
            </a:r>
            <a:r>
              <a:rPr lang="zh-CN" altLang="en-US" sz="6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败也是</a:t>
            </a:r>
            <a:r>
              <a:rPr lang="zh-CN" altLang="en-US" sz="6000" dirty="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水</a:t>
            </a:r>
            <a:r>
              <a:rPr lang="zh-CN" altLang="en-US" sz="6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！</a:t>
            </a:r>
            <a:endParaRPr lang="zh-CN" altLang="en-US" sz="6000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42633" y="2964608"/>
            <a:ext cx="7293684" cy="370475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4000" dirty="0">
                <a:solidFill>
                  <a:schemeClr val="tx1"/>
                </a:solidFill>
                <a:latin typeface="+mn-ea"/>
              </a:rPr>
              <a:t>有色金属熔铸过程中既要保证充足的冷却</a:t>
            </a:r>
            <a:r>
              <a:rPr lang="zh-CN" altLang="en-US" sz="4000" dirty="0">
                <a:solidFill>
                  <a:srgbClr val="FF0000"/>
                </a:solidFill>
                <a:latin typeface="+mn-ea"/>
              </a:rPr>
              <a:t>水，</a:t>
            </a:r>
            <a:r>
              <a:rPr lang="zh-CN" altLang="en-US" sz="4000" dirty="0">
                <a:solidFill>
                  <a:schemeClr val="tx1"/>
                </a:solidFill>
                <a:latin typeface="+mn-ea"/>
              </a:rPr>
              <a:t>又要避免生产场地、原辅材料及设施存在非生产性积</a:t>
            </a:r>
            <a:r>
              <a:rPr lang="zh-CN" altLang="en-US" sz="4000" dirty="0">
                <a:solidFill>
                  <a:srgbClr val="FF0000"/>
                </a:solidFill>
                <a:latin typeface="+mn-ea"/>
              </a:rPr>
              <a:t>水</a:t>
            </a:r>
            <a:r>
              <a:rPr lang="zh-CN" altLang="en-US" sz="4000" dirty="0">
                <a:solidFill>
                  <a:schemeClr val="tx1"/>
                </a:solidFill>
                <a:latin typeface="+mn-ea"/>
              </a:rPr>
              <a:t>！</a:t>
            </a:r>
            <a:endParaRPr lang="zh-CN" altLang="en-US" sz="4000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683568" y="2410460"/>
            <a:ext cx="7949560" cy="203708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>
              <a:buFont typeface="Wingdings" panose="05000000000000000000" pitchFamily="2" charset="2"/>
              <a:buChar char="u"/>
            </a:pPr>
            <a:r>
              <a:rPr lang="zh-CN" altLang="en-US" sz="54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缺水的风险</a:t>
            </a:r>
            <a:r>
              <a:rPr lang="zh-CN" altLang="en-US" sz="54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及原因</a:t>
            </a:r>
            <a:r>
              <a:rPr lang="zh-CN" altLang="en-US" sz="54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分析</a:t>
            </a:r>
            <a:endParaRPr lang="zh-CN" altLang="en-US" sz="5400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567689" y="1546860"/>
            <a:ext cx="8108767" cy="1306076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熔铸过程缺少冷却水或水温过高产生的后果：</a:t>
            </a:r>
            <a:endParaRPr lang="zh-CN" altLang="en-US" sz="2000" b="1" dirty="0">
              <a:solidFill>
                <a:srgbClr val="FF0000"/>
              </a:solidFill>
              <a:latin typeface="+mn-ea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b="1" dirty="0">
                <a:solidFill>
                  <a:schemeClr val="tx1"/>
                </a:solidFill>
                <a:latin typeface="+mn-ea"/>
              </a:rPr>
              <a:t>铝水结晶不良或失败，导致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铸穿</a:t>
            </a:r>
            <a:r>
              <a:rPr lang="zh-CN" altLang="en-US" b="1" dirty="0">
                <a:solidFill>
                  <a:schemeClr val="tx1"/>
                </a:solidFill>
                <a:latin typeface="+mn-ea"/>
              </a:rPr>
              <a:t>而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断棒</a:t>
            </a:r>
            <a:r>
              <a:rPr lang="zh-CN" altLang="en-US" b="1" dirty="0">
                <a:solidFill>
                  <a:schemeClr val="tx1"/>
                </a:solidFill>
                <a:latin typeface="+mn-ea"/>
              </a:rPr>
              <a:t>等，大量的高温熔液流入深水井而发生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爆炸。</a:t>
            </a:r>
            <a:endParaRPr lang="zh-CN" altLang="en-US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68134" y="2744024"/>
            <a:ext cx="7892298" cy="110172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常见缺水的原因：</a:t>
            </a:r>
            <a:endParaRPr lang="zh-CN" altLang="en-US" sz="2000" b="1" dirty="0">
              <a:solidFill>
                <a:schemeClr val="tx1"/>
              </a:solidFill>
              <a:latin typeface="+mn-ea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b="1" dirty="0">
                <a:solidFill>
                  <a:schemeClr val="tx1"/>
                </a:solidFill>
                <a:latin typeface="+mn-ea"/>
              </a:rPr>
              <a:t>停电、水泵故障、</a:t>
            </a:r>
            <a:r>
              <a:rPr lang="zh-CN" altLang="en-US" b="1" dirty="0">
                <a:solidFill>
                  <a:schemeClr val="tx1"/>
                </a:solidFill>
                <a:latin typeface="+mn-ea"/>
                <a:sym typeface="+mn-ea"/>
              </a:rPr>
              <a:t>水管堵塞、</a:t>
            </a:r>
            <a:r>
              <a:rPr lang="zh-CN" altLang="en-US" b="1" dirty="0">
                <a:solidFill>
                  <a:schemeClr val="tx1"/>
                </a:solidFill>
                <a:latin typeface="+mn-ea"/>
              </a:rPr>
              <a:t>无应急水或水压流量低、切换不及时等。</a:t>
            </a:r>
            <a:endParaRPr lang="zh-CN" altLang="en-US" b="1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080" y="27305"/>
            <a:ext cx="9138920" cy="6802755"/>
          </a:xfrm>
          <a:prstGeom prst="rect">
            <a:avLst/>
          </a:prstGeom>
        </p:spPr>
      </p:pic>
      <p:sp>
        <p:nvSpPr>
          <p:cNvPr id="3" name="标题 1"/>
          <p:cNvSpPr>
            <a:spLocks noGrp="1" noChangeArrowheads="1"/>
          </p:cNvSpPr>
          <p:nvPr>
            <p:ph type="title"/>
          </p:nvPr>
        </p:nvSpPr>
        <p:spPr>
          <a:xfrm>
            <a:off x="611560" y="1772816"/>
            <a:ext cx="1305560" cy="563880"/>
          </a:xfrm>
        </p:spPr>
        <p:txBody>
          <a:bodyPr>
            <a:no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zh-CN" altLang="en-US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436880" y="2564904"/>
            <a:ext cx="8270240" cy="23981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1997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日大沥永恒铝型材厂铝合金熔铸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深水井爆炸，造成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人死亡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人受伤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事故的直接原因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是未正常供应冷却水导致数支铝棒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铸穿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而断棒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，至使约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200Kg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高温铝水通过铸模流入深水井引发爆炸。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323528" y="2492896"/>
            <a:ext cx="8354695" cy="3960440"/>
          </a:xfrm>
        </p:spPr>
        <p:txBody>
          <a:bodyPr>
            <a:normAutofit fontScale="97500"/>
          </a:bodyPr>
          <a:lstStyle/>
          <a:p>
            <a:pPr algn="just" fontAlgn="ctr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高温工作的熔融有色金属冶炼炉窑、铸造机、加热炉及水冷元件未设置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应急冷却水源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等冷却应急处置措施。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ctr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冶炼炉窑的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水冷元件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未配置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温度、进出水流量差检测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报警装置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solidFill>
                <a:srgbClr val="7030A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r>
              <a:rPr lang="zh-CN" altLang="en-US" sz="29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29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此两条重大隐患就是不能缺少冷却水并且要保证水压、水温正常。</a:t>
            </a:r>
            <a:endParaRPr lang="en-US" altLang="zh-CN" sz="29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algn="just" fontAlgn="ctr">
              <a:lnSpc>
                <a:spcPct val="150000"/>
              </a:lnSpc>
              <a:buNone/>
            </a:pPr>
            <a:endParaRPr lang="en-US" altLang="zh-CN" sz="29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标题 1"/>
          <p:cNvSpPr>
            <a:spLocks noGrp="1" noChangeArrowheads="1"/>
          </p:cNvSpPr>
          <p:nvPr>
            <p:ph type="title"/>
          </p:nvPr>
        </p:nvSpPr>
        <p:spPr>
          <a:xfrm>
            <a:off x="395536" y="1628800"/>
            <a:ext cx="2592288" cy="563880"/>
          </a:xfrm>
        </p:spPr>
        <p:txBody>
          <a:bodyPr>
            <a:no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重大隐患：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611560" y="2132856"/>
            <a:ext cx="8280920" cy="203708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l">
              <a:buClrTx/>
              <a:buSzTx/>
              <a:buFont typeface="Wingdings" panose="05000000000000000000" pitchFamily="2" charset="2"/>
              <a:buChar char="u"/>
            </a:pPr>
            <a:r>
              <a:rPr lang="zh-CN" altLang="en-US" sz="4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熔融金属</a:t>
            </a:r>
            <a:r>
              <a:rPr lang="zh-CN" altLang="en-US" sz="4000" dirty="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泄漏</a:t>
            </a:r>
            <a:r>
              <a:rPr lang="zh-CN" altLang="en-US" sz="4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的</a:t>
            </a:r>
            <a:r>
              <a:rPr lang="zh-CN" altLang="en-US" sz="4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原因及</a:t>
            </a:r>
            <a:r>
              <a:rPr lang="zh-CN" altLang="en-US" sz="4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风险分析</a:t>
            </a:r>
            <a:endParaRPr lang="zh-CN" altLang="en-US" sz="4000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922541" y="1627738"/>
            <a:ext cx="7589520" cy="360252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熔融金属泄漏常见的原因：</a:t>
            </a:r>
            <a:endParaRPr lang="zh-CN" altLang="en-US" sz="2400" dirty="0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buClrTx/>
              <a:buSzTx/>
              <a:buFontTx/>
            </a:pP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投料过多熔体外溢、炉体破裂、炉眼损坏或封堵不严；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流槽溢液、排放口堵塞不牢；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冷却水不足或温度过高，结晶不良或失败，铸穿断棒；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结晶器缺陷、结晶器水孔堵塞</a:t>
            </a: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、</a:t>
            </a: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熔渣堵模、模具破裂、</a:t>
            </a: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引锭头漏装；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引锭钢丝绳断裂、引锭座不平衡、引锭速度与工艺不符；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熔融金属及渣的罐(包、盆)坠落或倾翻；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操作人员脱岗、睡岗等。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685800" indent="-685800" algn="l">
              <a:buClrTx/>
              <a:buSzTx/>
              <a:buFont typeface="Wingdings" panose="05000000000000000000" charset="0"/>
              <a:buChar char="ü"/>
            </a:pP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235926" y="5094665"/>
            <a:ext cx="7589520" cy="147955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熔融金属泄漏的风险：</a:t>
            </a:r>
            <a:endParaRPr lang="zh-CN" altLang="en-US" sz="2400" dirty="0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buClrTx/>
              <a:buSzTx/>
              <a:buFontTx/>
            </a:pP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遇可燃物会发生火灾，遇水会发生爆炸；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285750" indent="-285750" algn="l">
              <a:buClrTx/>
              <a:buSzTx/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人员被高温熔体烫伤。</a:t>
            </a:r>
            <a:endParaRPr lang="zh-CN" altLang="en-US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60" y="0"/>
            <a:ext cx="9138920" cy="6802755"/>
          </a:xfrm>
          <a:prstGeom prst="rect">
            <a:avLst/>
          </a:prstGeom>
        </p:spPr>
      </p:pic>
      <p:sp>
        <p:nvSpPr>
          <p:cNvPr id="3" name="标题 1"/>
          <p:cNvSpPr>
            <a:spLocks noGrp="1" noChangeArrowheads="1"/>
          </p:cNvSpPr>
          <p:nvPr>
            <p:ph type="title"/>
          </p:nvPr>
        </p:nvSpPr>
        <p:spPr>
          <a:xfrm>
            <a:off x="250825" y="1628800"/>
            <a:ext cx="2648585" cy="563880"/>
          </a:xfrm>
        </p:spPr>
        <p:txBody>
          <a:bodyPr>
            <a:no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几起案例：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250825" y="1811020"/>
            <a:ext cx="8748395" cy="4991100"/>
          </a:xfrm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endParaRPr lang="zh-CN" altLang="en-US" sz="178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2007年8月19日，山东魏桥创业铝母线铸造分厂发生铝液外溢爆炸重大事故，造成</a:t>
            </a:r>
            <a:r>
              <a:rPr lang="en-US" altLang="zh-CN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人死亡、59人受伤（其中13人重伤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。事故直接原因是：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炉眼砖内套缺失,导致炉眼变大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铝水失控后，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大量高温铝水溢出流槽，流入旁边冷却水回水坑引发爆炸。</a:t>
            </a:r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2011年6月2日南海区大沥占美金属有限公司深水井爆炸事故，造成</a:t>
            </a:r>
            <a:r>
              <a:rPr lang="en-US" altLang="zh-CN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3人死亡、8人受伤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。事故直接原因是：</a:t>
            </a:r>
            <a:r>
              <a:rPr lang="en-US" altLang="zh-CN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</a:t>
            </a:r>
            <a:r>
              <a:rPr lang="en-US" altLang="zh-CN" sz="19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机钢丝绳断裂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大量</a:t>
            </a:r>
            <a:r>
              <a:rPr lang="en-US" altLang="zh-CN" sz="1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高温铝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水流入深水井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  <a:r>
              <a:rPr lang="en-US" altLang="zh-CN" sz="1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爆炸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>
            <a:spLocks noChangeArrowheads="1"/>
          </p:cNvSpPr>
          <p:nvPr/>
        </p:nvSpPr>
        <p:spPr>
          <a:xfrm>
            <a:off x="250825" y="5145936"/>
            <a:ext cx="8137599" cy="1656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5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 年5 月13 日四会市健兴金属制品有限公司铝棒熔铸过程发生爆炸，造成</a:t>
            </a:r>
            <a:r>
              <a:rPr lang="en-US" altLang="zh-CN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2人死亡、2人受伤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。事故直接原因是：熔铸过程发现</a:t>
            </a:r>
            <a:r>
              <a:rPr lang="en-US" altLang="zh-CN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熔渣堵塞模具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，在处理熔渣过程中，</a:t>
            </a:r>
            <a:r>
              <a:rPr lang="en-US" altLang="zh-CN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模具破裂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导致</a:t>
            </a:r>
            <a:r>
              <a:rPr lang="en-US" altLang="zh-CN" sz="1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高温铝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水流入</a:t>
            </a:r>
            <a:r>
              <a:rPr lang="en-US" altLang="zh-CN" sz="1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深水井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引发</a:t>
            </a:r>
            <a:r>
              <a:rPr lang="en-US" altLang="zh-CN" sz="1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爆炸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251520" y="2132856"/>
            <a:ext cx="8712968" cy="4631164"/>
          </a:xfrm>
        </p:spPr>
        <p:txBody>
          <a:bodyPr>
            <a:noAutofit/>
          </a:bodyPr>
          <a:lstStyle/>
          <a:p>
            <a:pPr algn="just" fontAlgn="ctr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吊运铜水等熔融有色金属及渣的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起重机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不符合冶金起重机的相关要求</a:t>
            </a:r>
            <a:r>
              <a:rPr lang="en-US" altLang="zh-CN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横梁、耳轴销和吊钩、钢丝绳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及其端头固定零件，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未进行定期检查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，发现问题未及时处理。</a:t>
            </a:r>
            <a:endParaRPr lang="zh-CN" altLang="en-US" sz="18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ctr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会议室、活动室、休息室、更衣室等场所设置在铜水等熔融有色金属及渣的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吊运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影响范围内。</a:t>
            </a:r>
            <a:endParaRPr lang="zh-CN" altLang="en-US" sz="18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ctr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盛装铜水等熔融有色金属及渣的罐</a:t>
            </a:r>
            <a:r>
              <a:rPr lang="en-US" altLang="zh-CN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包、盆</a:t>
            </a:r>
            <a:r>
              <a:rPr lang="en-US" altLang="zh-CN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等容器耳轴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未定期进行检测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8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ctr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sz="1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铜水等熔融有色金属铸造、浇铸流程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未设置紧急排放和应急储存设施</a:t>
            </a:r>
            <a:r>
              <a:rPr lang="zh-CN" altLang="en-US" sz="1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8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ctr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炉、窑、槽、罐类设备本体及附属设施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未定期检查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，出现严重焊缝开裂、腐蚀、破损、衬砖损坏、壳体发红及明显弯曲变形等</a:t>
            </a:r>
            <a:r>
              <a:rPr lang="zh-CN" altLang="en-US" sz="1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未报修或报废</a:t>
            </a:r>
            <a:r>
              <a:rPr lang="zh-CN" altLang="en-US" sz="1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，仍继续使用。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1"/>
          <p:cNvSpPr>
            <a:spLocks noGrp="1" noChangeArrowheads="1"/>
          </p:cNvSpPr>
          <p:nvPr>
            <p:ph type="title"/>
          </p:nvPr>
        </p:nvSpPr>
        <p:spPr>
          <a:xfrm>
            <a:off x="467544" y="1426845"/>
            <a:ext cx="3744416" cy="563880"/>
          </a:xfrm>
        </p:spPr>
        <p:txBody>
          <a:bodyPr>
            <a:no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重大隐患判定内容：</a:t>
            </a:r>
            <a:endParaRPr lang="zh-CN" altLang="en-US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683568" y="2780928"/>
            <a:ext cx="8075930" cy="203708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FontTx/>
            </a:pPr>
            <a:r>
              <a:rPr lang="en-US" altLang="zh-CN" sz="4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02 </a:t>
            </a:r>
            <a:r>
              <a:rPr lang="zh-CN" altLang="en-US" sz="40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有色金属冶炼主要风险管控</a:t>
            </a:r>
            <a:endParaRPr lang="zh-CN" altLang="en-US" sz="4000" dirty="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540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            </a:t>
            </a:r>
            <a:r>
              <a:rPr lang="zh-CN" altLang="en-US" sz="4000" dirty="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（防爆炸）</a:t>
            </a:r>
            <a:endParaRPr lang="zh-CN" altLang="en-US" sz="4000" dirty="0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1997" y="18864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57806" y="1916832"/>
            <a:ext cx="8670161" cy="494116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一、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熔融金属防泄漏管控措施</a:t>
            </a:r>
            <a:r>
              <a:rPr lang="zh-CN" altLang="en-US" dirty="0"/>
              <a:t>静置炉）出流口应设有专用流口砖箱及可靠的塞紧、压紧固</a:t>
            </a:r>
            <a:r>
              <a:rPr lang="en-US" altLang="zh-CN" dirty="0"/>
              <a:t>1</a:t>
            </a:r>
            <a:r>
              <a:rPr lang="zh-CN" altLang="en-US" dirty="0"/>
              <a:t>。 </a:t>
            </a:r>
            <a:endParaRPr lang="en-US" altLang="zh-CN" dirty="0"/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熔炼炉、保温炉出流口应设有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专用流口砖箱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及可靠的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塞紧、压紧固定装置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。出流口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流眼钎子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应有可靠的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防脱措施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，如可采用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蝴蝶定位螺栓、防脱钢丝绳索或铁链拉紧器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等，禁止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无固定防脱措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施或采用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吊挂或压重物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等方式固定流眼钎子。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倾翻式炉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应安装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液位监测装置，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应急倾翻回位装置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熔融金属罐应有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罐盖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，罐内液体的液面与罐口边沿的垂直距离不得小于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，最高液面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限位标记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吊运高温铝液或铝灰的起重机的铝水包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横梁、耳轴销和吊钩、钢丝绳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及其端头固定零件，应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每月进行宏观检查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，盛装高温铝液及高温铝灰的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罐（包、盆）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等容器耳轴应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每年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一次探伤检查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每次铸造结束前和铸造开始前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应对熔炼炉本体及附属设施进行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每周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至少应认真检查熔炼炉、保温炉（静置炉）本体及附属设施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，当出现严重焊缝开裂、腐蚀、破损、衬砖损坏、壳体发红及明显弯曲变形等必须进行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报修或更换。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在铸造过程中如出现占总数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1/10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结晶器因铝液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泄漏而堵塞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，须立即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停止铸造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ts val="2600"/>
              </a:lnSpc>
            </a:pPr>
            <a:endParaRPr lang="en-US" altLang="zh-C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9926" y="0"/>
            <a:ext cx="9161780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79512" y="1556792"/>
            <a:ext cx="8712968" cy="4824536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铸造井周边、铸造井与熔炉之间应设置铝液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挡坎（高 200mm，厚度80mm）。</a:t>
            </a:r>
            <a:r>
              <a:rPr lang="zh-CN" altLang="en-US" sz="1600" dirty="0">
                <a:solidFill>
                  <a:prstClr val="white"/>
                </a:solidFill>
              </a:rPr>
              <a:t>，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8.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熔炼炉达到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熔次、保温炉达到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熔次时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，应对炉子进行全面的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评估及维护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按熔炼炉的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额定装载量装入原料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，熔炼前确保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炉眼可靠堵塞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，原料部分融化时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再次检查炉眼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转炉前，应确认保温炉（静置炉）处于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接料状态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流槽畅通无堵塞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转炉前，应根据流槽中液面情况及时用钎子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调节炉眼中的熔体流量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转炉或铸造放铝液作业过程中必须有指定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人员监视流槽、分流盘等液位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，并有固定人员在流眼处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控制铝液流量。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每次铸造后应清理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控制液位的探针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每次铸造开始前应确保流槽、操作系统、液压系统、牵引系统、冷却系统、模盘分流盘等装置均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处于完好状态。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铸造前每个铸造机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浇铸平台的溢流口处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流槽中间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必须放置容量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0.2m3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以上的应急盛铝斗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个以上的应急残铝斗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放干口应堵死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以防止出现漏铝事故。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16.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每次铸造开始前应检查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钢丝绳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的运行情况，若发现断丝、变形、起毛等情况必须立刻进行更换。钢丝绳更换必须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全井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更换，禁止头尾对调后继续使用。 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0"/>
            <a:ext cx="9138920" cy="6753406"/>
          </a:xfrm>
          <a:prstGeom prst="rect">
            <a:avLst/>
          </a:prstGeom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20051" y="3786731"/>
            <a:ext cx="563562" cy="1798637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紧急排放和应急储存设施，要够大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" name="图片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03208" y="3489941"/>
            <a:ext cx="3976688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875460" y="2875231"/>
            <a:ext cx="3078162" cy="51911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有应急斗而没有足够大的应急铝液围堰，铝液大量流出时无法存放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2" name="直接箭头连接符 11"/>
          <p:cNvCxnSpPr>
            <a:stCxn id="11" idx="1"/>
          </p:cNvCxnSpPr>
          <p:nvPr/>
        </p:nvCxnSpPr>
        <p:spPr>
          <a:xfrm flipH="1">
            <a:off x="3730016" y="3260127"/>
            <a:ext cx="2145444" cy="1388341"/>
          </a:xfrm>
          <a:prstGeom prst="straightConnector1">
            <a:avLst/>
          </a:prstGeom>
          <a:ln w="698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6938705" y="3771506"/>
            <a:ext cx="563563" cy="1798637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深井边缘和冷却水回流槽要高于地面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4" name="直接箭头连接符 13"/>
          <p:cNvCxnSpPr>
            <a:stCxn id="13" idx="1"/>
          </p:cNvCxnSpPr>
          <p:nvPr/>
        </p:nvCxnSpPr>
        <p:spPr>
          <a:xfrm flipH="1">
            <a:off x="5346439" y="4670825"/>
            <a:ext cx="1592266" cy="613422"/>
          </a:xfrm>
          <a:prstGeom prst="straightConnector1">
            <a:avLst/>
          </a:prstGeom>
          <a:ln w="698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4"/>
          <p:cNvSpPr txBox="1">
            <a:spLocks noChangeArrowheads="1"/>
          </p:cNvSpPr>
          <p:nvPr/>
        </p:nvSpPr>
        <p:spPr bwMode="auto">
          <a:xfrm>
            <a:off x="452994" y="1370740"/>
            <a:ext cx="7920880" cy="170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典型反面例子：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山东魏桥创业集团有限公司“8.19”铝液外溢爆炸事故：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铝液泄漏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堵又堵不住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、紧急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存放又放不下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，导致铝液流到旁边冷却水回流坑，造成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人死亡、59人受伤（其中13人重伤）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317817" y="1556793"/>
            <a:ext cx="8646671" cy="496855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二、防水（干燥）的管控措施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  <a:buFontTx/>
            </a:pP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1.熔铸厂房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地坪标高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宜高出室外地面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0.3 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</a:t>
            </a:r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，其地面应设置向外坡度，且地面坡度宜大于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2 ‰。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熔铸厂房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不得漏水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，爆炸危险区域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 m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范围内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禁止存在</a:t>
            </a:r>
            <a:r>
              <a:rPr lang="zh-CN" altLang="en-US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非生产性积水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非生产性油脂和易燃易爆物品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.爆炸危险区域</a:t>
            </a:r>
            <a:r>
              <a:rPr lang="en-US" altLang="zh-CN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正上方</a:t>
            </a:r>
            <a:r>
              <a:rPr lang="en-US" altLang="zh-CN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不宜设置存在</a:t>
            </a:r>
            <a:r>
              <a:rPr lang="en-US" altLang="zh-CN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滴、漏水隐患的设施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。如水管、窗、排水道等。</a:t>
            </a:r>
            <a:endParaRPr lang="zh-CN" altLang="en-US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熔铸车间严禁设置以</a:t>
            </a:r>
            <a:r>
              <a:rPr lang="zh-CN" altLang="en-US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水或泡沫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为介质的自动（喷淋）灭火系统。</a:t>
            </a:r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手提式灭火器不宜设置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泡沫</a:t>
            </a:r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水基</a:t>
            </a:r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二氧化碳</a:t>
            </a:r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灭火器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熔铸厂房内不宜设置</a:t>
            </a:r>
            <a:r>
              <a:rPr lang="zh-CN" altLang="en-US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排水明沟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，防积水区内不应设置非生产性需要的低于地坪的</a:t>
            </a:r>
            <a:r>
              <a:rPr lang="zh-CN" altLang="en-US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坑、槽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317817" y="1556793"/>
            <a:ext cx="8646671" cy="520722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 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圆形结晶器法兰不得漏水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7. 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灭火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沙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应保持干燥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，有防止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雨水浸湿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措施。沙箱底部离地面高度宜大于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80 mm。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8.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新砌筑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的熔炼炉、保温炉（静置炉）必须进行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烘炉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，确保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内衬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充分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干燥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 加入炉内的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原辅材料干燥无水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 应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每月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对铸造分流盘的结晶器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拆解检查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防水密封圈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应定期更换。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用水冷却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残铝斗中铝块。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铸造结晶器、流槽、过滤箱、引锭头、铁耙等与铝液接触的设备、工器具、应急斗、溢槛槽、事故坑须保持干燥。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铸造时，铸造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平台底面与铸造井静水平面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必须不小于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750 mm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距离。 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生产设施以及应急设施的绝对干燥，重点是应急斗、防溢槛内、事故坑的绝对干燥，是否有非生产性积水产设施以及应急设施的绝对干燥，重点是应急斗、防溢槛内、事故坑的绝对干燥，是否有非生产性积水生产设施以及应急设施的绝对干燥，重点是应急斗、防溢槛内、事故坑的绝对干燥，是否有非生产性积水生产设施以及应急设施的绝对干燥，重点是应急斗、防溢槛内、事故坑的绝对干燥，是否有非生产性积水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764020"/>
          </a:xfrm>
          <a:prstGeom prst="rect">
            <a:avLst/>
          </a:prstGeom>
        </p:spPr>
      </p:pic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251520" y="2132856"/>
            <a:ext cx="8712968" cy="4631164"/>
          </a:xfrm>
        </p:spPr>
        <p:txBody>
          <a:bodyPr>
            <a:noAutofit/>
          </a:bodyPr>
          <a:lstStyle/>
          <a:p>
            <a:pPr algn="just" fontAlgn="ctr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铜水等高温熔融有色金属冶炼、精炼、铸造生产区域的安全坑内及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熔体泄漏、喷溅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影响范围内存在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非生产性积水</a:t>
            </a:r>
            <a:r>
              <a:rPr lang="en-US" altLang="zh-CN" sz="2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熔体容易喷溅到的区域，放置有</a:t>
            </a: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易燃易爆物品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ctr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冶炼炉窑的水冷元件未配置温度、进出水流量差检测及报警装置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未设置防止冷却水大量进入炉内的安全设施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如：快速切断阀等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标题 1"/>
          <p:cNvSpPr>
            <a:spLocks noGrp="1" noChangeArrowheads="1"/>
          </p:cNvSpPr>
          <p:nvPr>
            <p:ph type="title"/>
          </p:nvPr>
        </p:nvSpPr>
        <p:spPr>
          <a:xfrm>
            <a:off x="467544" y="1426845"/>
            <a:ext cx="3816424" cy="563880"/>
          </a:xfrm>
        </p:spPr>
        <p:txBody>
          <a:bodyPr>
            <a:no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重大隐患判定内容：</a:t>
            </a:r>
            <a:endParaRPr lang="zh-CN" altLang="en-US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60" y="0"/>
            <a:ext cx="9138920" cy="6802755"/>
          </a:xfrm>
          <a:prstGeom prst="rect">
            <a:avLst/>
          </a:prstGeom>
        </p:spPr>
      </p:pic>
      <p:sp>
        <p:nvSpPr>
          <p:cNvPr id="3" name="标题 1"/>
          <p:cNvSpPr>
            <a:spLocks noGrp="1" noChangeArrowheads="1"/>
          </p:cNvSpPr>
          <p:nvPr>
            <p:ph type="title"/>
          </p:nvPr>
        </p:nvSpPr>
        <p:spPr>
          <a:xfrm>
            <a:off x="539552" y="1484784"/>
            <a:ext cx="1224136" cy="563880"/>
          </a:xfrm>
        </p:spPr>
        <p:txBody>
          <a:bodyPr>
            <a:no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案例：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250825" y="1694716"/>
            <a:ext cx="8642350" cy="4991100"/>
          </a:xfrm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endParaRPr lang="zh-CN" altLang="en-US" sz="178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2012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21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日，鞍钢重型机械有限责任公司铸钢厂铸造车间，在浇铸一大型铸钢件接近结束时，发生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喷爆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事故，造成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13人死亡，17人受伤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。事故原因：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铸钢型腔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内部或者底部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残余水分过高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，钢水进入型腔后，残余水分受热，短时间内迅速膨胀，造成砂型型腔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喷爆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4596" y="-1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92150" y="1772816"/>
            <a:ext cx="8646671" cy="448714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三、铸造冷却水（应急冷却水）管控措施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保证充足的冷却水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高位水池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（出水口高于铸造盘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2.5m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，有效水容量不少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 m³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，多于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熔铸井时水容量不少于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80m³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，设置水位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下限声光报警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装置和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自动补水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装置）。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主供水和应急水路管道设置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底排阀和过滤装置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，保证管道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不被堵塞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铸造机供水系统必须配备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备用水泵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在高位水池上面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增加冷却塔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，冷却水原始温度宜不高于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30℃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，结晶器出口处的水温必须低于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45℃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铸井排水出口与低位水池平面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必须保证一定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，保证冷却水快速排至低位水池。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每月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应清理主供水和应急水路管道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底排阀和过滤装置不少于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半年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至少清理一次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冷却水池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，防止引起水路堵塞。 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急设施的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绝对干燥，重点是应急斗、防溢槛内、事故坑的绝对干燥，是否有非生产性积水生产设施以及应急设施的绝对干燥，重点是应急斗、防溢槛内、事故坑的绝对干燥，是否有非生产性积水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4699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48664" y="1772816"/>
            <a:ext cx="8646671" cy="448714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四、燃气使用安全要求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车间入口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设置燃气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总管切断阀和止回阀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，设置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支管切断阀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，总切断阀门安装高度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不超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1.7m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燃气、燃油的管道避免安装在炉口、出铝口正对面，侧面必须保证在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炉体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m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以外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熔炼炉、保温炉（静置炉）燃烧系统应配有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自动点火系统及火焰检测及监控系统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，使用天然气（煤气）的烧嘴等燃烧装置必须设置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防突然熄火或点火失败的快速切断阀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炉体燃气总进管应设置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安全阀以及安全放散阀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，安全放散应向厂房上空排放，不得朝向车间内，且垂直距离厂房顶面应大于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4m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送燃气前，应进行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吹扫作业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，排净管道以及炉膛内的残余的气体，防止点炉时发生爆炸。 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必须等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气体化验合格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后才能进行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开炉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熔铸炉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点炉时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必须将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炉门打开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大于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个，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事故坑的绝对干燥，是否有非生产性积水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092" y="94320"/>
            <a:ext cx="9138920" cy="6669360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421640" y="2250440"/>
            <a:ext cx="8305800" cy="5029200"/>
          </a:xfrm>
        </p:spPr>
        <p:txBody>
          <a:bodyPr/>
          <a:lstStyle/>
          <a:p>
            <a:pPr marL="0" algn="l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重大隐患判定内容：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algn="l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200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使用煤气（天然气）的烧嘴等燃烧装置，未设置</a:t>
            </a:r>
            <a:r>
              <a:rPr lang="en-US" altLang="zh-CN" sz="20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防突然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熄</a:t>
            </a:r>
            <a:r>
              <a:rPr lang="en-US" altLang="zh-CN" sz="20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火或点火失败的快速切断阀</a:t>
            </a:r>
            <a:r>
              <a:rPr lang="en-US" altLang="zh-CN" sz="200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，以切断煤气（天然气</a:t>
            </a:r>
            <a:r>
              <a: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）。</a:t>
            </a:r>
            <a:endParaRPr lang="en-US" alt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8110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57554" y="1918015"/>
            <a:ext cx="8646671" cy="297498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五、叉车安全要求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加料叉车、铝液运输车、扒渣车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（柴油车、实心轮，油箱有隔热措施）。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驾驶室前方有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防护挡板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，如厚有机玻璃风挡。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车上应配备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型干粉灭火器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叉车、铝液运输车、扒渣车安装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激光行车、倒车区域警示灯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的燥，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是否有非生产性积水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80" cy="68110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395536" y="1772816"/>
            <a:ext cx="8035111" cy="290297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六、人员能力及配置要求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主要负责人和安管人员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必须经过安全培训合格并持证。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熔铸车间操作人员进行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防爆安全培训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，经考核合格方可上岗。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每个铸造井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铸造过程必须有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人以上在现场作业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维修电工、叉车等特种作业人员必须持证操作。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维修熔炼设备时，必须有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以上在场，并安排专人负责安全监护。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熔铸厂房直通室外的安全出口数量应大于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个，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事故坑的绝对干燥，是否有非生产性积水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427990" y="4676140"/>
            <a:ext cx="8305800" cy="1460500"/>
          </a:xfrm>
        </p:spPr>
        <p:txBody>
          <a:bodyPr/>
          <a:lstStyle/>
          <a:p>
            <a:pPr marL="0" algn="l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重大隐患判定内容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lang="en-US" altLang="zh-CN" sz="200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金属冶炼企业主要负责人和安全管理人员未依法</a:t>
            </a:r>
            <a:r>
              <a:rPr lang="en-US" altLang="zh-CN" sz="20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考核合格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46990"/>
            <a:ext cx="9161780" cy="676402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395536" y="2132856"/>
            <a:ext cx="8646671" cy="3839076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七、应急设施配置要求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每熔铸车间必须配置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以上容量大于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0.2 m³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的应急残铝斗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每个熔铸单元应配置不少于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个应急流眼钎子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消防器材：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具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kg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灭火器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灭火沙箱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处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1.5 m³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个铁铲。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距离爆炸危险区域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小于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 m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处。 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铁扦、石棉、滑石粉包等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5.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熔铸单元、配电房、电气控制室、操作室、冷却水泵房、自备发电机房等应设置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备用照明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熔铸厂房直通室外的安全出口数量应大于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个，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+mn-ea"/>
              </a:rPr>
              <a:t>事故坑的绝对干燥，是否有非生产性积水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61792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1560" y="2894077"/>
            <a:ext cx="792088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  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复工复产安全工作重点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116632"/>
            <a:ext cx="9138920" cy="695739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690194" y="1484784"/>
            <a:ext cx="5978620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隶书" panose="02010509060101010101" charset="-122"/>
              </a:rPr>
              <a:t>组织现场安全风险培训</a:t>
            </a:r>
            <a:endParaRPr lang="zh-CN" altLang="en-US" sz="2800" b="1" dirty="0">
              <a:solidFill>
                <a:srgbClr val="FF0000"/>
              </a:solidFill>
              <a:latin typeface="隶书" panose="020105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03528"/>
            <a:ext cx="8856984" cy="49544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-1"/>
            <a:ext cx="9138920" cy="6884209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107504" y="1700808"/>
            <a:ext cx="8928992" cy="486916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Font typeface="Wingdings" panose="05000000000000000000" charset="0"/>
              <a:buChar char="u"/>
            </a:pPr>
            <a:r>
              <a:rPr lang="zh-CN" altLang="zh-CN" sz="2900" b="1" dirty="0">
                <a:latin typeface="+mn-ea"/>
              </a:rPr>
              <a:t>制定一套应急处置方案</a:t>
            </a:r>
            <a:endParaRPr lang="en-US" altLang="zh-CN" sz="2900" b="1" dirty="0">
              <a:latin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zh-CN" altLang="zh-CN" sz="2900" b="1" dirty="0">
                <a:solidFill>
                  <a:srgbClr val="FF0000"/>
                </a:solidFill>
                <a:latin typeface="+mn-ea"/>
              </a:rPr>
              <a:t>企业针对重点风险岗位，制定应急处置方案</a:t>
            </a:r>
            <a:r>
              <a:rPr lang="zh-CN" altLang="en-US" sz="2900" b="1" dirty="0">
                <a:solidFill>
                  <a:srgbClr val="FF0000"/>
                </a:solidFill>
                <a:latin typeface="+mn-ea"/>
              </a:rPr>
              <a:t>，指导突发事件的应急处置</a:t>
            </a:r>
            <a:endParaRPr lang="en-US" altLang="zh-CN" sz="2900" b="1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zh-CN" altLang="en-US" sz="2900" b="1" dirty="0">
                <a:solidFill>
                  <a:srgbClr val="FF0000"/>
                </a:solidFill>
                <a:latin typeface="+mn-ea"/>
              </a:rPr>
              <a:t>加强领导带班值守、保持应急通信畅通等</a:t>
            </a:r>
            <a:endParaRPr lang="en-US" altLang="zh-CN" sz="2900" b="1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zh-CN" altLang="en-US" sz="2800" b="1" dirty="0">
                <a:solidFill>
                  <a:srgbClr val="7030A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隶书" panose="02010509060101010101" charset="-122"/>
                <a:sym typeface="+mn-ea"/>
              </a:rPr>
              <a:t>加强应急培训和演练</a:t>
            </a:r>
            <a:endParaRPr lang="zh-CN" altLang="en-US" sz="2900" b="1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94320"/>
            <a:ext cx="9138920" cy="6669360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179512" y="1709763"/>
            <a:ext cx="8704564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3300" b="1" dirty="0">
                <a:solidFill>
                  <a:srgbClr val="FF0000"/>
                </a:solidFill>
              </a:rPr>
              <a:t>反面教材：</a:t>
            </a:r>
            <a:endParaRPr lang="zh-CN" altLang="en-US" sz="3300" b="1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1400" dirty="0"/>
          </a:p>
          <a:p>
            <a:pPr marL="0" indent="0">
              <a:lnSpc>
                <a:spcPct val="16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100" noProof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山东魏桥创业集团有限公司“8.19”铝液外溢爆炸事故</a:t>
            </a:r>
            <a:endParaRPr lang="zh-CN" altLang="en-US" sz="21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21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   现场部分为</a:t>
            </a:r>
            <a:r>
              <a:rPr lang="zh-CN" altLang="en-US" sz="21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实习生或刚毕业学生</a:t>
            </a:r>
            <a:r>
              <a:rPr lang="zh-CN" altLang="en-US" sz="21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100" noProof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流眼孔脱落缺损后未能及时</a:t>
            </a:r>
            <a:r>
              <a:rPr lang="zh-CN" altLang="zh-CN" sz="21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冷凝铝液</a:t>
            </a:r>
            <a:r>
              <a:rPr lang="zh-CN" altLang="zh-CN" sz="2100" noProof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也未能</a:t>
            </a:r>
            <a:r>
              <a:rPr lang="zh-CN" altLang="zh-CN" sz="21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围堵漏铝</a:t>
            </a:r>
            <a:r>
              <a:rPr lang="zh-CN" altLang="zh-CN" sz="2100" noProof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，造成泄漏的铝液流到旁边铸造机的冷却水槽中，大量铝液泄漏无法处置，人员</a:t>
            </a:r>
            <a:r>
              <a:rPr lang="zh-CN" altLang="zh-CN" sz="21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未能及时疏散</a:t>
            </a:r>
            <a:r>
              <a:rPr lang="zh-CN" altLang="en-US" sz="2100" noProof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，造成</a:t>
            </a:r>
            <a:r>
              <a:rPr lang="en-US" altLang="zh-CN" sz="21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</a:t>
            </a:r>
            <a:r>
              <a:rPr lang="zh-CN" altLang="en-US" sz="21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</a:t>
            </a:r>
            <a:r>
              <a:rPr lang="zh-CN" altLang="en-US" sz="2100" noProof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死亡、59人受伤（其中13人重伤）的惨剧。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60000"/>
              </a:lnSpc>
              <a:buFont typeface="Wingdings" panose="05000000000000000000" pitchFamily="2" charset="2"/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2.2018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日凌晨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56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，韶钢松山股份有限公司因煤气泄漏造成</a:t>
            </a: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死亡、</a:t>
            </a: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中毒的较大事故。事故原因是高炉检修完毕后煤气操作人员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没有确认煤气管道前序电动阀关闭的情况下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开启煤气管道插板阀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造成煤气大量泄漏。</a:t>
            </a: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2:56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时发生事故，救援人员</a:t>
            </a: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3:26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时才到达现场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08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才关断煤气。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300" dirty="0">
                <a:solidFill>
                  <a:srgbClr val="7030A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</a:t>
            </a:r>
            <a:r>
              <a:rPr lang="zh-CN" altLang="en-US" sz="28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安全培训、演练不到位，</a:t>
            </a:r>
            <a:r>
              <a:rPr lang="zh-CN" altLang="en-US" sz="28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微软雅黑" panose="020B0503020204020204" pitchFamily="34" charset="-122"/>
              </a:rPr>
              <a:t>事发时现场监护人员严重失职 </a:t>
            </a:r>
            <a:endParaRPr lang="en-US" altLang="zh-CN" sz="2800" b="1" dirty="0">
              <a:solidFill>
                <a:srgbClr val="002060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94320"/>
            <a:ext cx="9138920" cy="666936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1371600"/>
            <a:ext cx="8655496" cy="5392080"/>
          </a:xfrm>
        </p:spPr>
        <p:txBody>
          <a:bodyPr>
            <a:normAutofit fontScale="90000" lnSpcReduction="20000"/>
          </a:bodyPr>
          <a:lstStyle/>
          <a:p>
            <a:r>
              <a:rPr lang="zh-CN" altLang="en-US" sz="30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应急演练重点项目</a:t>
            </a:r>
            <a:endParaRPr lang="zh-CN" altLang="en-US" sz="30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000" noProof="1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应急冷却水（或应急电源</a:t>
            </a: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+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应急水泵）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紧急切换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演练</a:t>
            </a:r>
            <a:endParaRPr lang="zh-CN" altLang="en-US" sz="20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漏铝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截流、围堵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演练</a:t>
            </a:r>
            <a:endParaRPr lang="zh-CN" altLang="en-US" sz="20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3.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熔炼炉流眼、流槽砖断裂、脱落、铝液外漏处置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演练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（停炉、投铝、补漏）</a:t>
            </a:r>
            <a:endParaRPr lang="zh-CN" altLang="en-US" sz="2000" noProof="1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4.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铝液引起的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火灾扑救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演练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（注意不能用水或泡沫）</a:t>
            </a:r>
            <a:endParaRPr lang="en-US" altLang="zh-CN" sz="2000" noProof="1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5.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引锭座故障或异常</a:t>
            </a:r>
            <a:endParaRPr lang="en-US" altLang="zh-CN" sz="20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6.熔渣堵塞模具</a:t>
            </a:r>
            <a:endParaRPr lang="zh-CN" altLang="en-US" sz="20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7.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铝液大量漏入水无法控制状态的判断和全员撤离演练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（撤离指征的确定）</a:t>
            </a:r>
            <a:endParaRPr lang="zh-CN" altLang="en-US" sz="2000" noProof="1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8.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感应炉停水、停电的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应急水切换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演练，冷却水管破损的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冷却水紧急切断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演练</a:t>
            </a:r>
            <a:endParaRPr lang="zh-CN" altLang="en-US" sz="20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9.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燃气炉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点火失败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处置演练</a:t>
            </a:r>
            <a:endParaRPr lang="en-US" altLang="zh-CN" sz="20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10.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铝水包</a:t>
            </a:r>
            <a:r>
              <a:rPr lang="zh-CN" altLang="en-US" sz="2000" noProof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倾侧、脱钩、挪位</a:t>
            </a:r>
            <a:r>
              <a:rPr lang="zh-CN" altLang="en-US" sz="2000" noProof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的复位演练，铝水包吊机故障、停电，铝水包运输的故障处置演练</a:t>
            </a:r>
            <a:endParaRPr lang="zh-CN" altLang="en-US" sz="2400" noProof="1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-1"/>
            <a:ext cx="9138920" cy="6884209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107504" y="1556793"/>
            <a:ext cx="8928992" cy="5301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Font typeface="Wingdings" panose="05000000000000000000" charset="0"/>
              <a:buChar char="u"/>
            </a:pPr>
            <a:r>
              <a:rPr lang="zh-CN" altLang="en-US" sz="2900" b="1" dirty="0">
                <a:latin typeface="+mn-ea"/>
                <a:cs typeface="微软雅黑" panose="020B0503020204020204" pitchFamily="34" charset="-122"/>
                <a:sym typeface="+mn-ea"/>
              </a:rPr>
              <a:t>开展一次全厂性安全检查：</a:t>
            </a: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（重点查什么？）</a:t>
            </a:r>
            <a:endParaRPr lang="en-US" altLang="zh-CN" sz="31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从人、物、环、管四方面检查：</a:t>
            </a:r>
            <a:endParaRPr lang="en-US" altLang="zh-CN" sz="31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altLang="zh-CN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</a:t>
            </a: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、人：查思想、状态、行为、配置（人齐）；</a:t>
            </a:r>
            <a:endParaRPr lang="en-US" altLang="zh-CN" sz="31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altLang="zh-CN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</a:t>
            </a: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、物：设备设施完好性、应急设施有效性；</a:t>
            </a:r>
            <a:endParaRPr lang="en-US" altLang="zh-CN" sz="31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altLang="zh-CN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</a:t>
            </a: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、环</a:t>
            </a:r>
            <a:r>
              <a:rPr lang="en-US" altLang="zh-CN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:   </a:t>
            </a: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作业环境因素；</a:t>
            </a:r>
            <a:endParaRPr lang="en-US" altLang="zh-CN" sz="31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altLang="zh-CN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</a:t>
            </a:r>
            <a:r>
              <a:rPr lang="zh-CN" altLang="en-US" sz="31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、管：制度是否执行到位  。   </a:t>
            </a:r>
            <a:endParaRPr lang="zh-CN" altLang="en-US" sz="31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60" y="635"/>
            <a:ext cx="9138920" cy="6858000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442595" y="1495425"/>
            <a:ext cx="8491220" cy="5036820"/>
          </a:xfrm>
        </p:spPr>
        <p:txBody>
          <a:bodyPr>
            <a:normAutofit fontScale="90000"/>
          </a:bodyPr>
          <a:lstStyle/>
          <a:p>
            <a:r>
              <a:rPr lang="zh-CN" altLang="en-US" sz="3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设备安全检查</a:t>
            </a:r>
            <a:r>
              <a:rPr lang="zh-CN" altLang="en-US" sz="3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重点项目：</a:t>
            </a:r>
            <a:endParaRPr lang="zh-CN" altLang="en-US" sz="3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endParaRPr lang="en-US" altLang="zh-CN" sz="1800" dirty="0"/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CN" sz="2000" dirty="0">
                <a:ea typeface="隶书" panose="02010509060101010101" charset="-122"/>
              </a:rPr>
              <a:t>1.</a:t>
            </a:r>
            <a:r>
              <a:rPr lang="zh-CN" altLang="en-US" sz="2000" dirty="0">
                <a:ea typeface="隶书" panose="02010509060101010101" charset="-122"/>
              </a:rPr>
              <a:t>冷却水和应急冷却水水源、水量、阀门、水泵、电源、过滤、冷却盘系统的完好性。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（确保足够的水</a:t>
            </a:r>
            <a:r>
              <a:rPr lang="en-US" altLang="zh-CN" sz="2100" b="1" dirty="0">
                <a:solidFill>
                  <a:srgbClr val="FF0000"/>
                </a:solidFill>
                <a:ea typeface="隶书" panose="02010509060101010101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不能缺水）</a:t>
            </a:r>
            <a:endParaRPr lang="en-US" altLang="zh-CN" sz="2100" b="1" dirty="0">
              <a:solidFill>
                <a:srgbClr val="FF0000"/>
              </a:solidFill>
              <a:ea typeface="隶书" panose="02010509060101010101" charset="-122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zh-CN" altLang="en-US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高位水池有效水容量不少于</a:t>
            </a:r>
            <a:r>
              <a:rPr lang="en-US" altLang="zh-CN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20m³</a:t>
            </a:r>
            <a:r>
              <a:rPr lang="zh-CN" altLang="en-US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，设置水位下限声光报警和自动补水装置，冷却水的原始温度宜不高于</a:t>
            </a:r>
            <a:r>
              <a:rPr lang="en-US" altLang="zh-CN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30℃</a:t>
            </a:r>
            <a:r>
              <a:rPr lang="zh-CN" altLang="en-US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，结晶器出口处的水温必须低于</a:t>
            </a:r>
            <a:r>
              <a:rPr lang="en-US" altLang="zh-CN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45℃</a:t>
            </a:r>
            <a:r>
              <a:rPr lang="zh-CN" altLang="en-US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 </a:t>
            </a:r>
            <a:endParaRPr lang="en-US" altLang="zh-CN" sz="2100" b="1" i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CN" sz="2000" dirty="0">
                <a:ea typeface="隶书" panose="02010509060101010101" charset="-122"/>
              </a:rPr>
              <a:t>2.</a:t>
            </a:r>
            <a:r>
              <a:rPr lang="zh-CN" altLang="en-US" sz="2000" dirty="0">
                <a:ea typeface="隶书" panose="02010509060101010101" charset="-122"/>
              </a:rPr>
              <a:t>生产设施以及应急设施的绝对干燥，重点是应急斗、防溢槛内、事故坑的绝对干燥，是否有非生产性积水</a:t>
            </a:r>
            <a:r>
              <a:rPr lang="zh-CN" altLang="en-US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（爆炸区域</a:t>
            </a:r>
            <a:r>
              <a:rPr lang="en-US" altLang="zh-CN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100" b="1" i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米内）</a:t>
            </a:r>
            <a:r>
              <a:rPr lang="zh-CN" altLang="en-US" sz="2100" dirty="0">
                <a:solidFill>
                  <a:srgbClr val="FF0000"/>
                </a:solidFill>
              </a:rPr>
              <a:t>。（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确保没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  <a:sym typeface="+mn-ea"/>
              </a:rPr>
              <a:t>水</a:t>
            </a:r>
            <a:r>
              <a:rPr lang="en-US" altLang="zh-CN" sz="2100" b="1" dirty="0">
                <a:solidFill>
                  <a:srgbClr val="FF0000"/>
                </a:solidFill>
                <a:ea typeface="隶书" panose="02010509060101010101" charset="-122"/>
                <a:sym typeface="+mn-ea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  <a:sym typeface="+mn-ea"/>
              </a:rPr>
              <a:t>干燥）</a:t>
            </a:r>
            <a:endParaRPr lang="zh-CN" altLang="en-US" sz="2100" b="1" dirty="0">
              <a:solidFill>
                <a:srgbClr val="FF0000"/>
              </a:solidFill>
              <a:ea typeface="隶书" panose="02010509060101010101" charset="-122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CN" sz="2000" dirty="0">
                <a:ea typeface="隶书" panose="02010509060101010101" charset="-122"/>
                <a:sym typeface="+mn-ea"/>
              </a:rPr>
              <a:t>3.</a:t>
            </a:r>
            <a:r>
              <a:rPr lang="zh-CN" altLang="zh-CN" sz="2000" dirty="0">
                <a:ea typeface="隶书" panose="02010509060101010101" charset="-122"/>
                <a:sym typeface="+mn-ea"/>
              </a:rPr>
              <a:t>钢丝绳、结晶器、铸造机、传动机构、链带、控制按钮、液压系统、托晶盘等的完好性。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（铸造机系统完好性）</a:t>
            </a:r>
            <a:endParaRPr lang="zh-CN" altLang="zh-CN" sz="2100" b="1" dirty="0">
              <a:solidFill>
                <a:srgbClr val="FF0000"/>
              </a:solidFill>
              <a:ea typeface="隶书" panose="02010509060101010101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7761"/>
            <a:ext cx="9138920" cy="6858000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251520" y="1495425"/>
            <a:ext cx="8682295" cy="5361940"/>
          </a:xfrm>
        </p:spPr>
        <p:txBody>
          <a:bodyPr>
            <a:normAutofit fontScale="90000"/>
          </a:bodyPr>
          <a:lstStyle/>
          <a:p>
            <a:endParaRPr lang="en-US" altLang="zh-CN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/>
              <a:t>4</a:t>
            </a:r>
            <a:r>
              <a:rPr lang="en-US" altLang="zh-CN" sz="2000" dirty="0">
                <a:ea typeface="隶书" panose="02010509060101010101" charset="-122"/>
              </a:rPr>
              <a:t>.</a:t>
            </a:r>
            <a:r>
              <a:rPr lang="zh-CN" altLang="en-US" sz="2000" dirty="0">
                <a:ea typeface="隶书" panose="02010509060101010101" charset="-122"/>
              </a:rPr>
              <a:t>炉、窑、槽、罐类设备本体及附属设施焊缝开裂、腐蚀、破损、衬砖损坏、壳体发红及明显弯曲变形等情况</a:t>
            </a:r>
            <a:r>
              <a:rPr lang="zh-CN" altLang="en-US" sz="2100" dirty="0"/>
              <a:t>（</a:t>
            </a:r>
            <a:r>
              <a:rPr lang="zh-CN" altLang="en-US" sz="2100" b="1" dirty="0">
                <a:solidFill>
                  <a:srgbClr val="FF0000"/>
                </a:solidFill>
              </a:rPr>
              <a:t>白天看、晚上看</a:t>
            </a:r>
            <a:r>
              <a:rPr lang="zh-CN" altLang="en-US" sz="2100" dirty="0"/>
              <a:t>）。</a:t>
            </a:r>
            <a:r>
              <a:rPr lang="zh-CN" altLang="en-US" sz="2000" dirty="0">
                <a:ea typeface="隶书" panose="02010509060101010101" charset="-122"/>
              </a:rPr>
              <a:t>倾动式炉体轴耳的完好性</a:t>
            </a:r>
            <a:r>
              <a:rPr lang="zh-CN" altLang="en-US" sz="2100" dirty="0"/>
              <a:t>（</a:t>
            </a:r>
            <a:r>
              <a:rPr lang="zh-CN" altLang="en-US" sz="2100" dirty="0">
                <a:solidFill>
                  <a:srgbClr val="FF0000"/>
                </a:solidFill>
              </a:rPr>
              <a:t>拆开看</a:t>
            </a:r>
            <a:r>
              <a:rPr lang="zh-CN" altLang="en-US" sz="2100" dirty="0"/>
              <a:t>）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（设备完好性）</a:t>
            </a:r>
            <a:endParaRPr lang="en-US" altLang="zh-CN" sz="1700" b="1" dirty="0"/>
          </a:p>
          <a:p>
            <a:pPr marL="0" indent="0">
              <a:lnSpc>
                <a:spcPct val="180000"/>
              </a:lnSpc>
              <a:spcBef>
                <a:spcPts val="0"/>
              </a:spcBef>
              <a:buNone/>
            </a:pPr>
            <a:r>
              <a:rPr lang="zh-CN" altLang="en-US" sz="2000" b="1" i="1" u="sng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熔炼炉达到</a:t>
            </a:r>
            <a:r>
              <a:rPr lang="en-US" altLang="zh-CN" sz="2000" b="1" i="1" u="sng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3000</a:t>
            </a:r>
            <a:r>
              <a:rPr lang="zh-CN" altLang="en-US" sz="2000" b="1" i="1" u="sng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熔次、保温炉达到</a:t>
            </a:r>
            <a:r>
              <a:rPr lang="en-US" altLang="zh-CN" sz="2000" b="1" i="1" u="sng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5000</a:t>
            </a:r>
            <a:r>
              <a:rPr lang="zh-CN" altLang="en-US" sz="2000" b="1" i="1" u="sng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熔次时，应对炉子进行全面的评估及维护</a:t>
            </a:r>
            <a:endParaRPr lang="zh-CN" altLang="en-US" sz="2000" b="1" i="1" u="sng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ea typeface="隶书" panose="02010509060101010101" charset="-122"/>
              </a:rPr>
              <a:t>5.</a:t>
            </a:r>
            <a:r>
              <a:rPr lang="zh-CN" altLang="en-US" sz="2000" dirty="0">
                <a:ea typeface="隶书" panose="02010509060101010101" charset="-122"/>
              </a:rPr>
              <a:t>起重设备横梁、耳轴销和吊钩、钢丝绳及其端头固定零件的牢固性和安全性。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（设备完好性）</a:t>
            </a:r>
            <a:endParaRPr lang="zh-CN" altLang="en-US" sz="2100" b="1" dirty="0">
              <a:solidFill>
                <a:srgbClr val="FF0000"/>
              </a:solidFill>
              <a:ea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ea typeface="隶书" panose="02010509060101010101" charset="-122"/>
              </a:rPr>
              <a:t>6.</a:t>
            </a:r>
            <a:r>
              <a:rPr lang="zh-CN" altLang="en-US" sz="2000" dirty="0">
                <a:ea typeface="隶书" panose="02010509060101010101" charset="-122"/>
              </a:rPr>
              <a:t>可燃气体报警器、一氧化碳报警器、燃气点火失败传感器、倾动式熔炼炉液面控制装置的完好性、可靠性。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</a:rPr>
              <a:t>（安全装置完好性）</a:t>
            </a:r>
            <a:endParaRPr lang="zh-CN" altLang="en-US" sz="2100" dirty="0">
              <a:ea typeface="隶书" panose="020105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ea typeface="隶书" panose="02010509060101010101" charset="-122"/>
                <a:sym typeface="+mn-ea"/>
              </a:rPr>
              <a:t>7.</a:t>
            </a:r>
            <a:r>
              <a:rPr lang="zh-CN" altLang="en-US" sz="2000" dirty="0">
                <a:ea typeface="隶书" panose="02010509060101010101" charset="-122"/>
                <a:sym typeface="+mn-ea"/>
              </a:rPr>
              <a:t>应急流眼钎子</a:t>
            </a:r>
            <a:r>
              <a:rPr lang="zh-CN" altLang="en-US" sz="2100" i="1" u="sng" dirty="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2100" i="1" u="sng" dirty="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100" i="1" u="sng" dirty="0">
                <a:solidFill>
                  <a:srgbClr val="FF0000"/>
                </a:solidFill>
                <a:sym typeface="+mn-ea"/>
              </a:rPr>
              <a:t>个）</a:t>
            </a:r>
            <a:r>
              <a:rPr lang="zh-CN" altLang="en-US" sz="2100" dirty="0">
                <a:sym typeface="+mn-ea"/>
              </a:rPr>
              <a:t>、</a:t>
            </a:r>
            <a:r>
              <a:rPr lang="zh-CN" altLang="en-US" sz="2000" dirty="0">
                <a:ea typeface="隶书" panose="02010509060101010101" charset="-122"/>
                <a:sym typeface="+mn-ea"/>
              </a:rPr>
              <a:t>应急残铝斗</a:t>
            </a:r>
            <a:r>
              <a:rPr lang="zh-CN" altLang="en-US" sz="2100" i="1" u="sng" dirty="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2100" i="1" u="sng" dirty="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100" i="1" u="sng" dirty="0">
                <a:solidFill>
                  <a:srgbClr val="FF0000"/>
                </a:solidFill>
                <a:sym typeface="+mn-ea"/>
              </a:rPr>
              <a:t>个</a:t>
            </a:r>
            <a:r>
              <a:rPr lang="en-US" altLang="zh-CN" sz="2100" i="1" u="sng" dirty="0">
                <a:solidFill>
                  <a:srgbClr val="FF0000"/>
                </a:solidFill>
                <a:sym typeface="+mn-ea"/>
              </a:rPr>
              <a:t>0.2m³</a:t>
            </a:r>
            <a:r>
              <a:rPr lang="zh-CN" altLang="en-US" sz="2100" i="1" u="sng" dirty="0">
                <a:solidFill>
                  <a:srgbClr val="FF0000"/>
                </a:solidFill>
                <a:sym typeface="+mn-ea"/>
              </a:rPr>
              <a:t>）</a:t>
            </a:r>
            <a:r>
              <a:rPr lang="zh-CN" altLang="en-US" sz="2100" dirty="0">
                <a:sym typeface="+mn-ea"/>
              </a:rPr>
              <a:t>、</a:t>
            </a:r>
            <a:r>
              <a:rPr lang="zh-CN" altLang="en-US" sz="2000" dirty="0">
                <a:ea typeface="隶书" panose="02010509060101010101" charset="-122"/>
                <a:sym typeface="+mn-ea"/>
              </a:rPr>
              <a:t>应急沙（干燥）（</a:t>
            </a:r>
            <a:r>
              <a:rPr lang="en-US" altLang="zh-CN" sz="2100" i="1" u="sng" dirty="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100" i="1" u="sng" dirty="0">
                <a:solidFill>
                  <a:srgbClr val="FF0000"/>
                </a:solidFill>
                <a:sym typeface="+mn-ea"/>
              </a:rPr>
              <a:t>处</a:t>
            </a:r>
            <a:r>
              <a:rPr lang="en-US" altLang="zh-CN" sz="2100" i="1" u="sng" dirty="0">
                <a:solidFill>
                  <a:srgbClr val="FF0000"/>
                </a:solidFill>
              </a:rPr>
              <a:t>1.5 m³</a:t>
            </a:r>
            <a:r>
              <a:rPr lang="zh-CN" altLang="en-US" sz="2100" i="1" u="sng" dirty="0">
                <a:solidFill>
                  <a:srgbClr val="FF0000"/>
                </a:solidFill>
              </a:rPr>
              <a:t>）</a:t>
            </a:r>
            <a:r>
              <a:rPr lang="zh-CN" altLang="en-US" sz="2000" dirty="0">
                <a:ea typeface="隶书" panose="02010509060101010101" charset="-122"/>
                <a:sym typeface="+mn-ea"/>
              </a:rPr>
              <a:t>耐火封堵材料的齐备性。</a:t>
            </a:r>
            <a:r>
              <a:rPr lang="zh-CN" altLang="en-US" sz="2100" b="1" dirty="0">
                <a:solidFill>
                  <a:srgbClr val="FF0000"/>
                </a:solidFill>
                <a:ea typeface="隶书" panose="02010509060101010101" charset="-122"/>
                <a:sym typeface="+mn-ea"/>
              </a:rPr>
              <a:t>（应急设施有效性）</a:t>
            </a:r>
            <a:endParaRPr lang="en-US" altLang="zh-CN" sz="2100" b="1" dirty="0">
              <a:solidFill>
                <a:srgbClr val="FF0000"/>
              </a:solidFill>
              <a:ea typeface="隶书" panose="02010509060101010101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2872" y="94320"/>
            <a:ext cx="9138920" cy="6669360"/>
          </a:xfrm>
          <a:prstGeom prst="rect">
            <a:avLst/>
          </a:prstGeom>
        </p:spPr>
      </p:pic>
      <p:sp>
        <p:nvSpPr>
          <p:cNvPr id="3" name="内容占位符 2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3058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反面案例：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日鞍钢铸钢厂铸造车间，在浇铸一大型铸钢件接近结束时，发生喷爆事故，造成13人死亡，17人受伤。事故原因：铸钢型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腔内部或者底部残余水分过高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，钢水进入型腔后，残余水分受热，短时间内迅速膨胀，造成砂型型腔喷爆。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月初完成型坑的抓坑、砂床表干等工作，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春节期间停工，节后继续施工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，期间由于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地坑渗水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，造型人员节后目测未能发现地坑渗水和砂床底部积水，导致砂床底部积水过多，铸造时当大量高温钢水注入砂型，砂床底部积水迅速汽化，造成爆炸。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38920" cy="6764020"/>
          </a:xfrm>
          <a:prstGeom prst="rect">
            <a:avLst/>
          </a:prstGeom>
        </p:spPr>
      </p:pic>
      <p:sp>
        <p:nvSpPr>
          <p:cNvPr id="5" name="内容占位符 2"/>
          <p:cNvSpPr>
            <a:spLocks noGrp="1" noChangeArrowheads="1"/>
          </p:cNvSpPr>
          <p:nvPr>
            <p:ph idx="1"/>
          </p:nvPr>
        </p:nvSpPr>
        <p:spPr>
          <a:xfrm>
            <a:off x="621030" y="2053590"/>
            <a:ext cx="7623378" cy="3488055"/>
          </a:xfrm>
        </p:spPr>
        <p:txBody>
          <a:bodyPr>
            <a:no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6000" dirty="0">
                <a:latin typeface="华文琥珀" panose="02010800040101010101" pitchFamily="2" charset="-122"/>
                <a:ea typeface="华文琥珀" panose="02010800040101010101" pitchFamily="2" charset="-122"/>
              </a:rPr>
              <a:t>慎记：三不开炉：</a:t>
            </a:r>
            <a:endParaRPr lang="zh-CN" altLang="en-US" sz="60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4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人员不齐不开炉；</a:t>
            </a:r>
            <a:endParaRPr lang="zh-CN" altLang="en-US" sz="4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4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场地、设施不干不开炉；</a:t>
            </a:r>
            <a:endParaRPr lang="zh-CN" altLang="en-US" sz="4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4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设施未检不开炉。</a:t>
            </a:r>
            <a:endParaRPr lang="zh-CN" altLang="en-US" sz="4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-635" y="823595"/>
            <a:ext cx="9145905" cy="5195570"/>
            <a:chOff x="-381002" y="0"/>
            <a:chExt cx="12573002" cy="6858000"/>
          </a:xfrm>
        </p:grpSpPr>
        <p:sp>
          <p:nvSpPr>
            <p:cNvPr id="54" name="矩形 53"/>
            <p:cNvSpPr/>
            <p:nvPr/>
          </p:nvSpPr>
          <p:spPr>
            <a:xfrm>
              <a:off x="-376935" y="0"/>
              <a:ext cx="12568935" cy="6858000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-381002" y="3842795"/>
              <a:ext cx="12568935" cy="3010113"/>
            </a:xfrm>
            <a:prstGeom prst="rect">
              <a:avLst/>
            </a:prstGeom>
            <a:gradFill>
              <a:gsLst>
                <a:gs pos="67000">
                  <a:schemeClr val="bg1">
                    <a:alpha val="82000"/>
                  </a:schemeClr>
                </a:gs>
                <a:gs pos="0">
                  <a:srgbClr val="2572B6">
                    <a:alpha val="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任意多边形: 形状 52"/>
          <p:cNvSpPr/>
          <p:nvPr/>
        </p:nvSpPr>
        <p:spPr>
          <a:xfrm rot="18882546">
            <a:off x="2513965" y="-121284"/>
            <a:ext cx="1035050" cy="3764915"/>
          </a:xfrm>
          <a:custGeom>
            <a:avLst/>
            <a:gdLst>
              <a:gd name="connsiteX0" fmla="*/ 0 w 1316181"/>
              <a:gd name="connsiteY0" fmla="*/ 0 h 5174085"/>
              <a:gd name="connsiteX1" fmla="*/ 1316181 w 1316181"/>
              <a:gd name="connsiteY1" fmla="*/ 1329614 h 5174085"/>
              <a:gd name="connsiteX2" fmla="*/ 1316181 w 1316181"/>
              <a:gd name="connsiteY2" fmla="*/ 5174085 h 5174085"/>
              <a:gd name="connsiteX3" fmla="*/ 0 w 1316181"/>
              <a:gd name="connsiteY3" fmla="*/ 5174085 h 517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6181" h="5174085">
                <a:moveTo>
                  <a:pt x="0" y="0"/>
                </a:moveTo>
                <a:lnTo>
                  <a:pt x="1316181" y="1329614"/>
                </a:lnTo>
                <a:lnTo>
                  <a:pt x="1316181" y="5174085"/>
                </a:lnTo>
                <a:lnTo>
                  <a:pt x="0" y="5174085"/>
                </a:lnTo>
                <a:close/>
              </a:path>
            </a:pathLst>
          </a:custGeom>
          <a:solidFill>
            <a:srgbClr val="035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 rot="5400000">
            <a:off x="-1215390" y="2372996"/>
            <a:ext cx="4526915" cy="2097405"/>
          </a:xfrm>
          <a:prstGeom prst="triangle">
            <a:avLst/>
          </a:prstGeom>
          <a:solidFill>
            <a:srgbClr val="034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" name="任意多边形: 形状 25"/>
          <p:cNvSpPr/>
          <p:nvPr/>
        </p:nvSpPr>
        <p:spPr>
          <a:xfrm rot="2646992">
            <a:off x="549910" y="2773681"/>
            <a:ext cx="689610" cy="4518025"/>
          </a:xfrm>
          <a:custGeom>
            <a:avLst/>
            <a:gdLst>
              <a:gd name="connsiteX0" fmla="*/ 0 w 948310"/>
              <a:gd name="connsiteY0" fmla="*/ 0 h 5745210"/>
              <a:gd name="connsiteX1" fmla="*/ 948310 w 948310"/>
              <a:gd name="connsiteY1" fmla="*/ 0 h 5745210"/>
              <a:gd name="connsiteX2" fmla="*/ 948310 w 948310"/>
              <a:gd name="connsiteY2" fmla="*/ 4825703 h 5745210"/>
              <a:gd name="connsiteX3" fmla="*/ 0 w 948310"/>
              <a:gd name="connsiteY3" fmla="*/ 5745210 h 5745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8310" h="5745210">
                <a:moveTo>
                  <a:pt x="0" y="0"/>
                </a:moveTo>
                <a:lnTo>
                  <a:pt x="948310" y="0"/>
                </a:lnTo>
                <a:lnTo>
                  <a:pt x="948310" y="4825703"/>
                </a:lnTo>
                <a:lnTo>
                  <a:pt x="0" y="5745210"/>
                </a:lnTo>
                <a:close/>
              </a:path>
            </a:pathLst>
          </a:custGeom>
          <a:gradFill>
            <a:gsLst>
              <a:gs pos="0">
                <a:srgbClr val="2572B6"/>
              </a:gs>
              <a:gs pos="83000">
                <a:srgbClr val="2572B6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任意多边形: 形状 70"/>
          <p:cNvSpPr/>
          <p:nvPr/>
        </p:nvSpPr>
        <p:spPr>
          <a:xfrm rot="2646992">
            <a:off x="1088390" y="2646046"/>
            <a:ext cx="350520" cy="4518025"/>
          </a:xfrm>
          <a:custGeom>
            <a:avLst/>
            <a:gdLst>
              <a:gd name="connsiteX0" fmla="*/ 0 w 948310"/>
              <a:gd name="connsiteY0" fmla="*/ 0 h 5745210"/>
              <a:gd name="connsiteX1" fmla="*/ 948310 w 948310"/>
              <a:gd name="connsiteY1" fmla="*/ 0 h 5745210"/>
              <a:gd name="connsiteX2" fmla="*/ 948310 w 948310"/>
              <a:gd name="connsiteY2" fmla="*/ 4825703 h 5745210"/>
              <a:gd name="connsiteX3" fmla="*/ 0 w 948310"/>
              <a:gd name="connsiteY3" fmla="*/ 5745210 h 5745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8310" h="5745210">
                <a:moveTo>
                  <a:pt x="0" y="0"/>
                </a:moveTo>
                <a:lnTo>
                  <a:pt x="948310" y="0"/>
                </a:lnTo>
                <a:lnTo>
                  <a:pt x="948310" y="4825703"/>
                </a:lnTo>
                <a:lnTo>
                  <a:pt x="0" y="5745210"/>
                </a:lnTo>
                <a:close/>
              </a:path>
            </a:pathLst>
          </a:custGeom>
          <a:gradFill>
            <a:gsLst>
              <a:gs pos="77000">
                <a:srgbClr val="8EB3D3">
                  <a:alpha val="90000"/>
                </a:srgbClr>
              </a:gs>
              <a:gs pos="23000">
                <a:srgbClr val="2572B6">
                  <a:alpha val="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任意多边形: 形状 59"/>
          <p:cNvSpPr/>
          <p:nvPr/>
        </p:nvSpPr>
        <p:spPr>
          <a:xfrm rot="2646992">
            <a:off x="572136" y="3730626"/>
            <a:ext cx="202565" cy="2883535"/>
          </a:xfrm>
          <a:custGeom>
            <a:avLst/>
            <a:gdLst>
              <a:gd name="connsiteX0" fmla="*/ 0 w 277976"/>
              <a:gd name="connsiteY0" fmla="*/ 0 h 3666833"/>
              <a:gd name="connsiteX1" fmla="*/ 277976 w 277976"/>
              <a:gd name="connsiteY1" fmla="*/ 0 h 3666833"/>
              <a:gd name="connsiteX2" fmla="*/ 277976 w 277976"/>
              <a:gd name="connsiteY2" fmla="*/ 3397301 h 3666833"/>
              <a:gd name="connsiteX3" fmla="*/ 0 w 277976"/>
              <a:gd name="connsiteY3" fmla="*/ 3666833 h 3666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76" h="3666833">
                <a:moveTo>
                  <a:pt x="0" y="0"/>
                </a:moveTo>
                <a:lnTo>
                  <a:pt x="277976" y="0"/>
                </a:lnTo>
                <a:lnTo>
                  <a:pt x="277976" y="3397301"/>
                </a:lnTo>
                <a:lnTo>
                  <a:pt x="0" y="3666833"/>
                </a:lnTo>
                <a:close/>
              </a:path>
            </a:pathLst>
          </a:custGeom>
          <a:gradFill>
            <a:gsLst>
              <a:gs pos="0">
                <a:schemeClr val="bg1">
                  <a:alpha val="65000"/>
                </a:schemeClr>
              </a:gs>
              <a:gs pos="100000">
                <a:srgbClr val="2572B6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任意多边形: 形状 73"/>
          <p:cNvSpPr/>
          <p:nvPr/>
        </p:nvSpPr>
        <p:spPr>
          <a:xfrm rot="16200000" flipV="1">
            <a:off x="3567431" y="-1334769"/>
            <a:ext cx="2007235" cy="9148445"/>
          </a:xfrm>
          <a:custGeom>
            <a:avLst/>
            <a:gdLst>
              <a:gd name="connsiteX0" fmla="*/ 2871535 w 2871535"/>
              <a:gd name="connsiteY0" fmla="*/ 12206565 h 12206565"/>
              <a:gd name="connsiteX1" fmla="*/ 2871535 w 2871535"/>
              <a:gd name="connsiteY1" fmla="*/ 0 h 12206565"/>
              <a:gd name="connsiteX2" fmla="*/ 0 w 2871535"/>
              <a:gd name="connsiteY2" fmla="*/ 0 h 12206565"/>
              <a:gd name="connsiteX3" fmla="*/ 1796 w 2871535"/>
              <a:gd name="connsiteY3" fmla="*/ 1113003 h 12206565"/>
              <a:gd name="connsiteX4" fmla="*/ 13519 w 2871535"/>
              <a:gd name="connsiteY4" fmla="*/ 11167957 h 12206565"/>
              <a:gd name="connsiteX0-1" fmla="*/ 2871535 w 2871535"/>
              <a:gd name="connsiteY0-2" fmla="*/ 12447980 h 12447980"/>
              <a:gd name="connsiteX1-3" fmla="*/ 2871535 w 2871535"/>
              <a:gd name="connsiteY1-4" fmla="*/ 0 h 12447980"/>
              <a:gd name="connsiteX2-5" fmla="*/ 0 w 2871535"/>
              <a:gd name="connsiteY2-6" fmla="*/ 0 h 12447980"/>
              <a:gd name="connsiteX3-7" fmla="*/ 1796 w 2871535"/>
              <a:gd name="connsiteY3-8" fmla="*/ 1113003 h 12447980"/>
              <a:gd name="connsiteX4-9" fmla="*/ 13519 w 2871535"/>
              <a:gd name="connsiteY4-10" fmla="*/ 11167957 h 12447980"/>
              <a:gd name="connsiteX5" fmla="*/ 2871535 w 2871535"/>
              <a:gd name="connsiteY5" fmla="*/ 12447980 h 12447980"/>
              <a:gd name="connsiteX0-11" fmla="*/ 2871535 w 2871535"/>
              <a:gd name="connsiteY0-12" fmla="*/ 12447980 h 12447980"/>
              <a:gd name="connsiteX1-13" fmla="*/ 2871535 w 2871535"/>
              <a:gd name="connsiteY1-14" fmla="*/ 0 h 12447980"/>
              <a:gd name="connsiteX2-15" fmla="*/ 0 w 2871535"/>
              <a:gd name="connsiteY2-16" fmla="*/ 0 h 12447980"/>
              <a:gd name="connsiteX3-17" fmla="*/ 1796 w 2871535"/>
              <a:gd name="connsiteY3-18" fmla="*/ 1113003 h 12447980"/>
              <a:gd name="connsiteX4-19" fmla="*/ 13519 w 2871535"/>
              <a:gd name="connsiteY4-20" fmla="*/ 11110658 h 12447980"/>
              <a:gd name="connsiteX5-21" fmla="*/ 2871535 w 2871535"/>
              <a:gd name="connsiteY5-22" fmla="*/ 12447980 h 12447980"/>
              <a:gd name="connsiteX0-23" fmla="*/ 2871535 w 2871535"/>
              <a:gd name="connsiteY0-24" fmla="*/ 12447980 h 12447980"/>
              <a:gd name="connsiteX1-25" fmla="*/ 2871535 w 2871535"/>
              <a:gd name="connsiteY1-26" fmla="*/ 0 h 12447980"/>
              <a:gd name="connsiteX2-27" fmla="*/ 0 w 2871535"/>
              <a:gd name="connsiteY2-28" fmla="*/ 0 h 12447980"/>
              <a:gd name="connsiteX3-29" fmla="*/ 1796 w 2871535"/>
              <a:gd name="connsiteY3-30" fmla="*/ 1113003 h 12447980"/>
              <a:gd name="connsiteX4-31" fmla="*/ 13519 w 2871535"/>
              <a:gd name="connsiteY4-32" fmla="*/ 11099200 h 12447980"/>
              <a:gd name="connsiteX5-33" fmla="*/ 2871535 w 2871535"/>
              <a:gd name="connsiteY5-34" fmla="*/ 12447980 h 12447980"/>
              <a:gd name="connsiteX0-35" fmla="*/ 2871535 w 2871535"/>
              <a:gd name="connsiteY0-36" fmla="*/ 12447980 h 12447980"/>
              <a:gd name="connsiteX1-37" fmla="*/ 2871535 w 2871535"/>
              <a:gd name="connsiteY1-38" fmla="*/ 0 h 12447980"/>
              <a:gd name="connsiteX2-39" fmla="*/ 0 w 2871535"/>
              <a:gd name="connsiteY2-40" fmla="*/ 0 h 12447980"/>
              <a:gd name="connsiteX3-41" fmla="*/ 1796 w 2871535"/>
              <a:gd name="connsiteY3-42" fmla="*/ 1113003 h 12447980"/>
              <a:gd name="connsiteX4-43" fmla="*/ 13519 w 2871535"/>
              <a:gd name="connsiteY4-44" fmla="*/ 11099200 h 12447980"/>
              <a:gd name="connsiteX5-45" fmla="*/ 2871535 w 2871535"/>
              <a:gd name="connsiteY5-46" fmla="*/ 12447980 h 12447980"/>
              <a:gd name="connsiteX0-47" fmla="*/ 2871535 w 2871535"/>
              <a:gd name="connsiteY0-48" fmla="*/ 12447980 h 12447980"/>
              <a:gd name="connsiteX1-49" fmla="*/ 2871535 w 2871535"/>
              <a:gd name="connsiteY1-50" fmla="*/ 0 h 12447980"/>
              <a:gd name="connsiteX2-51" fmla="*/ 0 w 2871535"/>
              <a:gd name="connsiteY2-52" fmla="*/ 0 h 12447980"/>
              <a:gd name="connsiteX3-53" fmla="*/ 1796 w 2871535"/>
              <a:gd name="connsiteY3-54" fmla="*/ 1113003 h 12447980"/>
              <a:gd name="connsiteX4-55" fmla="*/ 501 w 2871535"/>
              <a:gd name="connsiteY4-56" fmla="*/ 10308488 h 12447980"/>
              <a:gd name="connsiteX5-57" fmla="*/ 2871535 w 2871535"/>
              <a:gd name="connsiteY5-58" fmla="*/ 12447980 h 12447980"/>
              <a:gd name="connsiteX0-59" fmla="*/ 2871535 w 2871535"/>
              <a:gd name="connsiteY0-60" fmla="*/ 12447980 h 12447980"/>
              <a:gd name="connsiteX1-61" fmla="*/ 2871535 w 2871535"/>
              <a:gd name="connsiteY1-62" fmla="*/ 0 h 12447980"/>
              <a:gd name="connsiteX2-63" fmla="*/ 0 w 2871535"/>
              <a:gd name="connsiteY2-64" fmla="*/ 0 h 12447980"/>
              <a:gd name="connsiteX3-65" fmla="*/ 1796 w 2871535"/>
              <a:gd name="connsiteY3-66" fmla="*/ 1113003 h 12447980"/>
              <a:gd name="connsiteX4-67" fmla="*/ 501 w 2871535"/>
              <a:gd name="connsiteY4-68" fmla="*/ 10102215 h 12447980"/>
              <a:gd name="connsiteX5-69" fmla="*/ 2871535 w 2871535"/>
              <a:gd name="connsiteY5-70" fmla="*/ 12447980 h 124479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2871535" h="12447980">
                <a:moveTo>
                  <a:pt x="2871535" y="12447980"/>
                </a:moveTo>
                <a:lnTo>
                  <a:pt x="2871535" y="0"/>
                </a:lnTo>
                <a:lnTo>
                  <a:pt x="0" y="0"/>
                </a:lnTo>
                <a:cubicBezTo>
                  <a:pt x="599" y="371001"/>
                  <a:pt x="1197" y="742002"/>
                  <a:pt x="1796" y="1113003"/>
                </a:cubicBezTo>
                <a:cubicBezTo>
                  <a:pt x="7658" y="4730377"/>
                  <a:pt x="501" y="7282009"/>
                  <a:pt x="501" y="10102215"/>
                </a:cubicBezTo>
                <a:lnTo>
                  <a:pt x="2871535" y="124479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03200" dist="152400" dir="744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-916305" y="1885316"/>
            <a:ext cx="4745990" cy="5076825"/>
            <a:chOff x="-1635872" y="1443229"/>
            <a:chExt cx="6523014" cy="6456147"/>
          </a:xfrm>
        </p:grpSpPr>
        <p:sp>
          <p:nvSpPr>
            <p:cNvPr id="58" name="任意多边形: 形状 57"/>
            <p:cNvSpPr/>
            <p:nvPr/>
          </p:nvSpPr>
          <p:spPr>
            <a:xfrm rot="18882546">
              <a:off x="1128018" y="-1320661"/>
              <a:ext cx="995234" cy="6523014"/>
            </a:xfrm>
            <a:custGeom>
              <a:avLst/>
              <a:gdLst>
                <a:gd name="connsiteX0" fmla="*/ 0 w 995234"/>
                <a:gd name="connsiteY0" fmla="*/ 0 h 6523014"/>
                <a:gd name="connsiteX1" fmla="*/ 995234 w 995234"/>
                <a:gd name="connsiteY1" fmla="*/ 1005391 h 6523014"/>
                <a:gd name="connsiteX2" fmla="*/ 995234 w 995234"/>
                <a:gd name="connsiteY2" fmla="*/ 6523014 h 6523014"/>
                <a:gd name="connsiteX3" fmla="*/ 0 w 995234"/>
                <a:gd name="connsiteY3" fmla="*/ 6523014 h 65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5234" h="6523014">
                  <a:moveTo>
                    <a:pt x="0" y="0"/>
                  </a:moveTo>
                  <a:lnTo>
                    <a:pt x="995234" y="1005391"/>
                  </a:lnTo>
                  <a:lnTo>
                    <a:pt x="995234" y="6523014"/>
                  </a:lnTo>
                  <a:lnTo>
                    <a:pt x="0" y="6523014"/>
                  </a:lnTo>
                  <a:close/>
                </a:path>
              </a:pathLst>
            </a:custGeom>
            <a:solidFill>
              <a:srgbClr val="035C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 rot="2646992">
              <a:off x="1723661" y="2855982"/>
              <a:ext cx="948310" cy="5043394"/>
            </a:xfrm>
            <a:custGeom>
              <a:avLst/>
              <a:gdLst>
                <a:gd name="connsiteX0" fmla="*/ 0 w 948310"/>
                <a:gd name="connsiteY0" fmla="*/ 0 h 5043394"/>
                <a:gd name="connsiteX1" fmla="*/ 948310 w 948310"/>
                <a:gd name="connsiteY1" fmla="*/ 0 h 5043394"/>
                <a:gd name="connsiteX2" fmla="*/ 948310 w 948310"/>
                <a:gd name="connsiteY2" fmla="*/ 4123887 h 5043394"/>
                <a:gd name="connsiteX3" fmla="*/ 0 w 948310"/>
                <a:gd name="connsiteY3" fmla="*/ 5043394 h 5043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310" h="5043394">
                  <a:moveTo>
                    <a:pt x="0" y="0"/>
                  </a:moveTo>
                  <a:lnTo>
                    <a:pt x="948310" y="0"/>
                  </a:lnTo>
                  <a:lnTo>
                    <a:pt x="948310" y="4123887"/>
                  </a:lnTo>
                  <a:lnTo>
                    <a:pt x="0" y="5043394"/>
                  </a:lnTo>
                  <a:close/>
                </a:path>
              </a:pathLst>
            </a:custGeom>
            <a:solidFill>
              <a:srgbClr val="035C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6671" y="1813561"/>
            <a:ext cx="4745990" cy="5098415"/>
            <a:chOff x="-241184" y="1443229"/>
            <a:chExt cx="6523016" cy="6483153"/>
          </a:xfrm>
        </p:grpSpPr>
        <p:sp>
          <p:nvSpPr>
            <p:cNvPr id="56" name="任意多边形: 形状 55"/>
            <p:cNvSpPr/>
            <p:nvPr/>
          </p:nvSpPr>
          <p:spPr>
            <a:xfrm rot="18882546">
              <a:off x="2522707" y="-1320662"/>
              <a:ext cx="995234" cy="6523016"/>
            </a:xfrm>
            <a:custGeom>
              <a:avLst/>
              <a:gdLst>
                <a:gd name="connsiteX0" fmla="*/ 0 w 995234"/>
                <a:gd name="connsiteY0" fmla="*/ 0 h 6523016"/>
                <a:gd name="connsiteX1" fmla="*/ 995234 w 995234"/>
                <a:gd name="connsiteY1" fmla="*/ 1005392 h 6523016"/>
                <a:gd name="connsiteX2" fmla="*/ 995234 w 995234"/>
                <a:gd name="connsiteY2" fmla="*/ 6523016 h 6523016"/>
                <a:gd name="connsiteX3" fmla="*/ 0 w 995234"/>
                <a:gd name="connsiteY3" fmla="*/ 6523016 h 6523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5234" h="6523016">
                  <a:moveTo>
                    <a:pt x="0" y="0"/>
                  </a:moveTo>
                  <a:lnTo>
                    <a:pt x="995234" y="1005392"/>
                  </a:lnTo>
                  <a:lnTo>
                    <a:pt x="995234" y="6523016"/>
                  </a:lnTo>
                  <a:lnTo>
                    <a:pt x="0" y="6523016"/>
                  </a:lnTo>
                  <a:close/>
                </a:path>
              </a:pathLst>
            </a:custGeom>
            <a:solidFill>
              <a:srgbClr val="1D6DB4"/>
            </a:solidFill>
            <a:ln>
              <a:noFill/>
            </a:ln>
            <a:effectLst>
              <a:outerShdw blurRad="317500" dist="25400" dir="18900000" sx="101000" sy="101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 rot="2646992">
              <a:off x="3051702" y="2828977"/>
              <a:ext cx="1004014" cy="5097405"/>
            </a:xfrm>
            <a:custGeom>
              <a:avLst/>
              <a:gdLst>
                <a:gd name="connsiteX0" fmla="*/ 0 w 1004014"/>
                <a:gd name="connsiteY0" fmla="*/ 0 h 5097405"/>
                <a:gd name="connsiteX1" fmla="*/ 1004014 w 1004014"/>
                <a:gd name="connsiteY1" fmla="*/ 0 h 5097405"/>
                <a:gd name="connsiteX2" fmla="*/ 1004014 w 1004014"/>
                <a:gd name="connsiteY2" fmla="*/ 4123886 h 5097405"/>
                <a:gd name="connsiteX3" fmla="*/ 0 w 1004014"/>
                <a:gd name="connsiteY3" fmla="*/ 5097405 h 509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014" h="5097405">
                  <a:moveTo>
                    <a:pt x="0" y="0"/>
                  </a:moveTo>
                  <a:lnTo>
                    <a:pt x="1004014" y="0"/>
                  </a:lnTo>
                  <a:lnTo>
                    <a:pt x="1004014" y="4123886"/>
                  </a:lnTo>
                  <a:lnTo>
                    <a:pt x="0" y="5097405"/>
                  </a:lnTo>
                  <a:close/>
                </a:path>
              </a:pathLst>
            </a:custGeom>
            <a:solidFill>
              <a:srgbClr val="1D6D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等腰三角形 30"/>
          <p:cNvSpPr/>
          <p:nvPr/>
        </p:nvSpPr>
        <p:spPr>
          <a:xfrm rot="10800000">
            <a:off x="7222491" y="804546"/>
            <a:ext cx="1922780" cy="2007235"/>
          </a:xfrm>
          <a:prstGeom prst="triangle">
            <a:avLst>
              <a:gd name="adj" fmla="val 0"/>
            </a:avLst>
          </a:prstGeom>
          <a:solidFill>
            <a:srgbClr val="034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任意多边形: 形状 47"/>
          <p:cNvSpPr/>
          <p:nvPr/>
        </p:nvSpPr>
        <p:spPr>
          <a:xfrm rot="8056644">
            <a:off x="8350251" y="333376"/>
            <a:ext cx="218440" cy="3263265"/>
          </a:xfrm>
          <a:custGeom>
            <a:avLst/>
            <a:gdLst>
              <a:gd name="connsiteX0" fmla="*/ 277976 w 277976"/>
              <a:gd name="connsiteY0" fmla="*/ 4484940 h 4484940"/>
              <a:gd name="connsiteX1" fmla="*/ 0 w 277976"/>
              <a:gd name="connsiteY1" fmla="*/ 4199862 h 4484940"/>
              <a:gd name="connsiteX2" fmla="*/ 0 w 277976"/>
              <a:gd name="connsiteY2" fmla="*/ 0 h 4484940"/>
              <a:gd name="connsiteX3" fmla="*/ 277976 w 277976"/>
              <a:gd name="connsiteY3" fmla="*/ 0 h 448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76" h="4484940">
                <a:moveTo>
                  <a:pt x="277976" y="4484940"/>
                </a:moveTo>
                <a:lnTo>
                  <a:pt x="0" y="4199862"/>
                </a:lnTo>
                <a:lnTo>
                  <a:pt x="0" y="0"/>
                </a:lnTo>
                <a:lnTo>
                  <a:pt x="277976" y="0"/>
                </a:lnTo>
                <a:close/>
              </a:path>
            </a:pathLst>
          </a:custGeom>
          <a:gradFill>
            <a:gsLst>
              <a:gs pos="45000">
                <a:srgbClr val="2572B6">
                  <a:alpha val="20000"/>
                </a:srgbClr>
              </a:gs>
              <a:gs pos="100000">
                <a:srgbClr val="2572B6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任意多边形: 形状 49"/>
          <p:cNvSpPr/>
          <p:nvPr/>
        </p:nvSpPr>
        <p:spPr>
          <a:xfrm rot="8056644">
            <a:off x="8604251" y="310515"/>
            <a:ext cx="218440" cy="3289300"/>
          </a:xfrm>
          <a:custGeom>
            <a:avLst/>
            <a:gdLst>
              <a:gd name="connsiteX0" fmla="*/ 277976 w 277976"/>
              <a:gd name="connsiteY0" fmla="*/ 4520661 h 4520661"/>
              <a:gd name="connsiteX1" fmla="*/ 0 w 277976"/>
              <a:gd name="connsiteY1" fmla="*/ 4235584 h 4520661"/>
              <a:gd name="connsiteX2" fmla="*/ 0 w 277976"/>
              <a:gd name="connsiteY2" fmla="*/ 0 h 4520661"/>
              <a:gd name="connsiteX3" fmla="*/ 277976 w 277976"/>
              <a:gd name="connsiteY3" fmla="*/ 0 h 4520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76" h="4520661">
                <a:moveTo>
                  <a:pt x="277976" y="4520661"/>
                </a:moveTo>
                <a:lnTo>
                  <a:pt x="0" y="4235584"/>
                </a:lnTo>
                <a:lnTo>
                  <a:pt x="0" y="0"/>
                </a:lnTo>
                <a:lnTo>
                  <a:pt x="277976" y="0"/>
                </a:lnTo>
                <a:close/>
              </a:path>
            </a:pathLst>
          </a:custGeom>
          <a:gradFill>
            <a:gsLst>
              <a:gs pos="45000">
                <a:schemeClr val="bg1">
                  <a:alpha val="0"/>
                </a:schemeClr>
              </a:gs>
              <a:gs pos="100000">
                <a:srgbClr val="2572B6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 rot="8056644">
            <a:off x="8961120" y="-210185"/>
            <a:ext cx="218440" cy="4307840"/>
          </a:xfrm>
          <a:prstGeom prst="rect">
            <a:avLst/>
          </a:prstGeom>
          <a:gradFill>
            <a:gsLst>
              <a:gs pos="45000">
                <a:schemeClr val="bg1">
                  <a:alpha val="0"/>
                </a:schemeClr>
              </a:gs>
              <a:gs pos="100000">
                <a:srgbClr val="2572B6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 rot="21362704">
            <a:off x="2438400" y="1109346"/>
            <a:ext cx="960120" cy="1132205"/>
            <a:chOff x="2878691" y="364902"/>
            <a:chExt cx="1510172" cy="1648185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604758" y="1577996"/>
              <a:ext cx="329065" cy="359138"/>
            </a:xfrm>
            <a:prstGeom prst="line">
              <a:avLst/>
            </a:prstGeom>
            <a:ln w="12700">
              <a:solidFill>
                <a:srgbClr val="8EB3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2878691" y="364902"/>
              <a:ext cx="1510172" cy="1648185"/>
            </a:xfrm>
            <a:prstGeom prst="line">
              <a:avLst/>
            </a:prstGeom>
            <a:ln w="12700">
              <a:solidFill>
                <a:srgbClr val="8EB3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4604385" y="2555876"/>
            <a:ext cx="45720" cy="1540510"/>
          </a:xfrm>
          <a:prstGeom prst="rect">
            <a:avLst/>
          </a:prstGeom>
          <a:gradFill flip="none" rotWithShape="1">
            <a:gsLst>
              <a:gs pos="0">
                <a:srgbClr val="8EB3D3">
                  <a:alpha val="0"/>
                </a:srgbClr>
              </a:gs>
              <a:gs pos="100000">
                <a:srgbClr val="8EB3D3">
                  <a:alpha val="0"/>
                </a:srgbClr>
              </a:gs>
              <a:gs pos="51000">
                <a:srgbClr val="1D6DB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631555" y="2647950"/>
            <a:ext cx="187960" cy="203200"/>
          </a:xfrm>
          <a:prstGeom prst="ellipse">
            <a:avLst/>
          </a:prstGeom>
          <a:solidFill>
            <a:srgbClr val="1D6D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4673600" y="2851150"/>
            <a:ext cx="4370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zh-CN" altLang="en-US" sz="4400" b="1">
                <a:solidFill>
                  <a:srgbClr val="3094D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感谢您的聆听！</a:t>
            </a:r>
            <a:endParaRPr lang="zh-CN" altLang="en-US" sz="4400" b="1">
              <a:solidFill>
                <a:srgbClr val="3094D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73600" y="3575686"/>
            <a:ext cx="2335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zh-CN" altLang="en-US" sz="1400" b="1">
                <a:solidFill>
                  <a:srgbClr val="3094D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  <a:r>
              <a:rPr lang="en-US" altLang="zh-CN" sz="1400" b="1">
                <a:solidFill>
                  <a:srgbClr val="3094D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400" b="1">
              <a:solidFill>
                <a:srgbClr val="3094D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4_2"/>
  <p:tag name="KSO_WM_UNIT_ID" val="diagram20168355_6*l_h_i*1_4_2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4_3"/>
  <p:tag name="KSO_WM_UNIT_ID" val="diagram20168355_6*l_h_i*1_4_3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4_4"/>
  <p:tag name="KSO_WM_UNIT_ID" val="diagram20168355_6*l_h_i*1_4_4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4_5"/>
  <p:tag name="KSO_WM_UNIT_ID" val="diagram20168355_6*l_h_i*1_4_5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4_6"/>
  <p:tag name="KSO_WM_UNIT_ID" val="diagram20168355_6*l_h_i*1_4_6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4_8"/>
  <p:tag name="KSO_WM_UNIT_ID" val="diagram20168355_6*l_h_i*1_4_8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3_7"/>
  <p:tag name="KSO_WM_UNIT_ID" val="diagram20168355_6*l_h_i*1_3_7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3_8"/>
  <p:tag name="KSO_WM_UNIT_ID" val="diagram20168355_6*l_h_i*1_3_8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3_9"/>
  <p:tag name="KSO_WM_UNIT_ID" val="diagram20168355_6*l_h_i*1_3_9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f"/>
  <p:tag name="KSO_WM_UNIT_INDEX" val="1_3_1"/>
  <p:tag name="KSO_WM_UNIT_LAYERLEVEL" val="1_1_1"/>
  <p:tag name="KSO_WM_UNIT_VALUE" val="42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ID" val="diagram20168355_6*l_h_f*1_3_1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f"/>
  <p:tag name="KSO_WM_UNIT_INDEX" val="1_2_1"/>
  <p:tag name="KSO_WM_UNIT_LAYERLEVEL" val="1_1_1"/>
  <p:tag name="KSO_WM_UNIT_VALUE" val="42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ID" val="diagram20168355_6*l_h_f*1_2_1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f"/>
  <p:tag name="KSO_WM_UNIT_INDEX" val="1_1_1"/>
  <p:tag name="KSO_WM_UNIT_LAYERLEVEL" val="1_1_1"/>
  <p:tag name="KSO_WM_UNIT_VALUE" val="42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ID" val="diagram20168355_6*l_h_f*1_1_1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355"/>
  <p:tag name="KSO_WM_UNIT_TYPE" val="l_h_i"/>
  <p:tag name="KSO_WM_UNIT_INDEX" val="1_6_2"/>
  <p:tag name="KSO_WM_UNIT_ID" val="diagram20168355_6*l_h_i*1_6_2"/>
  <p:tag name="KSO_WM_UNIT_LAYERLEVEL" val="1_1_1"/>
  <p:tag name="KSO_WM_DIAGRAM_GROUP_CODE" val="l1-1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6200</Words>
  <Application>WPS 演示</Application>
  <PresentationFormat>全屏显示(4:3)</PresentationFormat>
  <Paragraphs>271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黑体</vt:lpstr>
      <vt:lpstr>隶书</vt:lpstr>
      <vt:lpstr>Wingdings</vt:lpstr>
      <vt:lpstr>楷体</vt:lpstr>
      <vt:lpstr>Calibri</vt:lpstr>
      <vt:lpstr>Arial Unicode MS</vt:lpstr>
      <vt:lpstr>Calibri</vt:lpstr>
      <vt:lpstr>华文楷体</vt:lpstr>
      <vt:lpstr>华文行楷</vt:lpstr>
      <vt:lpstr>华文琥珀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案例</vt:lpstr>
      <vt:lpstr>重大隐患：</vt:lpstr>
      <vt:lpstr>PowerPoint 演示文稿</vt:lpstr>
      <vt:lpstr>PowerPoint 演示文稿</vt:lpstr>
      <vt:lpstr>几起案例：</vt:lpstr>
      <vt:lpstr>重大隐患判定内容：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重大隐患判定内容：</vt:lpstr>
      <vt:lpstr>案例：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lenovo</cp:lastModifiedBy>
  <cp:revision>264</cp:revision>
  <dcterms:created xsi:type="dcterms:W3CDTF">2018-10-25T01:05:00Z</dcterms:created>
  <dcterms:modified xsi:type="dcterms:W3CDTF">2021-02-24T07:21:29Z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