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176" r:id="rId1"/>
    <p:sldMasterId id="2147487213" r:id="rId2"/>
  </p:sldMasterIdLst>
  <p:notesMasterIdLst>
    <p:notesMasterId r:id="rId3"/>
  </p:notesMasterIdLst>
  <p:sldIdLst>
    <p:sldId id="1890" r:id="rId4"/>
    <p:sldId id="1895" r:id="rId5"/>
    <p:sldId id="1900" r:id="rId6"/>
    <p:sldId id="1905" r:id="rId7"/>
    <p:sldId id="1912" r:id="rId9"/>
    <p:sldId id="1915" r:id="rId10"/>
    <p:sldId id="1918" r:id="rId11"/>
    <p:sldId id="1922" r:id="rId12"/>
    <p:sldId id="1929" r:id="rId14"/>
    <p:sldId id="1932" r:id="rId15"/>
    <p:sldId id="1935" r:id="rId16"/>
    <p:sldId id="1939" r:id="rId17"/>
    <p:sldId id="1946" r:id="rId19"/>
    <p:sldId id="1949" r:id="rId20"/>
    <p:sldId id="1952" r:id="rId21"/>
    <p:sldId id="1956" r:id="rId22"/>
    <p:sldId id="1963" r:id="rId24"/>
    <p:sldId id="1966" r:id="rId25"/>
    <p:sldId id="1969" r:id="rId26"/>
    <p:sldId id="1973" r:id="rId27"/>
    <p:sldId id="1980" r:id="rId29"/>
    <p:sldId id="1983" r:id="rId30"/>
    <p:sldId id="198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177" r:id="rId1"/>
    <p:sldLayoutId id="2147487178" r:id="rId2"/>
    <p:sldLayoutId id="2147487179" r:id="rId3"/>
    <p:sldLayoutId id="2147487180" r:id="rId4"/>
    <p:sldLayoutId id="2147487181" r:id="rId5"/>
    <p:sldLayoutId id="2147487182" r:id="rId6"/>
    <p:sldLayoutId id="2147487183" r:id="rId7"/>
    <p:sldLayoutId id="2147487184" r:id="rId8"/>
    <p:sldLayoutId id="2147487185" r:id="rId9"/>
    <p:sldLayoutId id="2147487186" r:id="rId10"/>
    <p:sldLayoutId id="214748718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214" r:id="rId1"/>
    <p:sldLayoutId id="2147487215" r:id="rId2"/>
    <p:sldLayoutId id="2147487216" r:id="rId3"/>
    <p:sldLayoutId id="2147487217" r:id="rId4"/>
    <p:sldLayoutId id="2147487218" r:id="rId5"/>
    <p:sldLayoutId id="2147487219" r:id="rId6"/>
    <p:sldLayoutId id="2147487220" r:id="rId7"/>
    <p:sldLayoutId id="2147487221" r:id="rId8"/>
    <p:sldLayoutId id="2147487222" r:id="rId9"/>
    <p:sldLayoutId id="2147487223" r:id="rId10"/>
    <p:sldLayoutId id="214748722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tags" Target="../tags/tag262.xml"/><Relationship Id="rId16" Type="http://schemas.openxmlformats.org/officeDocument/2006/relationships/tags" Target="../tags/tag26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2024年环境科学行业工作总结和展望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环境科学行业概述</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2024年环境科学行业工作总结</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环境科学行业发展趋势和展望</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环境科学行业未来工作展望和建议</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结论和建议</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环境科学行业概述</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行业定义和背景</a:t>
            </a:r>
            <a:endParaRPr altLang="en-US" lang="zh-CN"/>
          </a:p>
        </p:txBody>
      </p:sp>
      <p:sp>
        <p:nvSpPr>
          <p:cNvPr id="104895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定义：环境科学是一门研究人类活动对环境影响以及环境变化对人类影响的综合性科学</a:t>
            </a:r>
            <a:endParaRPr altLang="en-US" dirty="0" lang="zh-CN" spc="150">
              <a:solidFill>
                <a:schemeClr val="tx1">
                  <a:lumMod val="75000"/>
                  <a:lumOff val="25000"/>
                </a:schemeClr>
              </a:solidFill>
              <a:latin typeface="+mn-ea"/>
              <a:sym typeface="+mn-ea"/>
            </a:endParaRPr>
          </a:p>
        </p:txBody>
      </p:sp>
      <p:sp>
        <p:nvSpPr>
          <p:cNvPr id="104896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背景：随着全球环境问题日益严重，环境科学行业逐渐受到重视，成为各国政府和企业关注的焦点</a:t>
            </a:r>
            <a:endParaRPr altLang="en-US" dirty="0" lang="zh-CN" spc="150">
              <a:solidFill>
                <a:schemeClr val="tx1">
                  <a:lumMod val="75000"/>
                  <a:lumOff val="25000"/>
                </a:schemeClr>
              </a:solidFill>
              <a:latin typeface="+mn-ea"/>
              <a:sym typeface="+mn-ea"/>
            </a:endParaRPr>
          </a:p>
        </p:txBody>
      </p:sp>
      <p:sp>
        <p:nvSpPr>
          <p:cNvPr id="104896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历史发展：环境科学行业经历了从无到有、从小到大的发展过程，目前已经成为一个庞大的产业</a:t>
            </a:r>
            <a:endParaRPr altLang="en-US" dirty="0" lang="zh-CN" spc="150">
              <a:solidFill>
                <a:schemeClr val="tx1">
                  <a:lumMod val="75000"/>
                  <a:lumOff val="25000"/>
                </a:schemeClr>
              </a:solidFill>
              <a:latin typeface="+mn-ea"/>
              <a:sym typeface="+mn-ea"/>
            </a:endParaRPr>
          </a:p>
        </p:txBody>
      </p:sp>
      <p:sp>
        <p:nvSpPr>
          <p:cNvPr id="104897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未来趋势：随着科技的不断进步和人们对环境保护意识的提高，环境科学行业将继续发展壮大，为解决全球环境问题做出更大的贡献</a:t>
            </a:r>
            <a:endParaRPr altLang="en-US" dirty="0" sz="2000" lang="zh-CN" spc="150">
              <a:solidFill>
                <a:schemeClr val="tx1">
                  <a:lumMod val="75000"/>
                  <a:lumOff val="25000"/>
                </a:schemeClr>
              </a:solidFill>
              <a:latin typeface="+mn-ea"/>
              <a:sym typeface="+mn-ea"/>
            </a:endParaRPr>
          </a:p>
        </p:txBody>
      </p:sp>
      <p:sp>
        <p:nvSpPr>
          <p:cNvPr id="104898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4" name="标题 2"/>
          <p:cNvSpPr>
            <a:spLocks noGrp="1"/>
          </p:cNvSpPr>
          <p:nvPr>
            <p:ph type="title" idx="2"/>
          </p:nvPr>
        </p:nvSpPr>
        <p:spPr/>
        <p:txBody>
          <a:bodyPr>
            <a:normAutofit fontScale="90000"/>
          </a:bodyPr>
          <a:p>
            <a:r>
              <a:rPr altLang="en-US" lang="zh-CN"/>
              <a:t>行业现状和发展趋势</a:t>
            </a:r>
            <a:endParaRPr altLang="en-US" lang="zh-CN"/>
          </a:p>
        </p:txBody>
      </p:sp>
      <p:sp>
        <p:nvSpPr>
          <p:cNvPr id="1049016" name="圆角矩形 26"/>
          <p:cNvSpPr/>
          <p:nvPr>
            <p:custDataLst>
              <p:tags r:id="rId1"/>
            </p:custDataLst>
          </p:nvPr>
        </p:nvSpPr>
        <p:spPr>
          <a:xfrm>
            <a:off x="1692864" y="1452880"/>
            <a:ext cx="4119402" cy="477743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8" name="圆角矩形 28"/>
          <p:cNvSpPr/>
          <p:nvPr>
            <p:custDataLst>
              <p:tags r:id="rId2"/>
            </p:custDataLst>
          </p:nvPr>
        </p:nvSpPr>
        <p:spPr>
          <a:xfrm>
            <a:off x="1696759" y="1452880"/>
            <a:ext cx="4111887" cy="2538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020" name="圆角矩形 29"/>
          <p:cNvSpPr/>
          <p:nvPr>
            <p:custDataLst>
              <p:tags r:id="rId3"/>
            </p:custDataLst>
          </p:nvPr>
        </p:nvSpPr>
        <p:spPr>
          <a:xfrm>
            <a:off x="6373259" y="1452880"/>
            <a:ext cx="4119402" cy="477743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2" name="文本框 31"/>
          <p:cNvSpPr txBox="1"/>
          <p:nvPr>
            <p:custDataLst>
              <p:tags r:id="rId4"/>
            </p:custDataLst>
          </p:nvPr>
        </p:nvSpPr>
        <p:spPr>
          <a:xfrm>
            <a:off x="1997317" y="2066979"/>
            <a:ext cx="3510803" cy="3818778"/>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行业现状：环境科学行业在2024年的发展状况，包括市场规模、主要企业、产品和服务等</a:t>
            </a:r>
            <a:endParaRPr altLang="en-US" dirty="0" sz="2400" lang="zh-CN" spc="200">
              <a:solidFill>
                <a:schemeClr val="tx1">
                  <a:lumMod val="85000"/>
                  <a:lumOff val="15000"/>
                </a:schemeClr>
              </a:solidFill>
              <a:latin typeface="+mn-ea"/>
              <a:sym typeface="+mn-ea"/>
            </a:endParaRPr>
          </a:p>
        </p:txBody>
      </p:sp>
      <p:sp>
        <p:nvSpPr>
          <p:cNvPr id="1049024" name="圆角矩形 32"/>
          <p:cNvSpPr/>
          <p:nvPr>
            <p:custDataLst>
              <p:tags r:id="rId5"/>
            </p:custDataLst>
          </p:nvPr>
        </p:nvSpPr>
        <p:spPr>
          <a:xfrm>
            <a:off x="6377803" y="1452880"/>
            <a:ext cx="4111887" cy="2538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026" name="文本框 34"/>
          <p:cNvSpPr txBox="1"/>
          <p:nvPr>
            <p:custDataLst>
              <p:tags r:id="rId6"/>
            </p:custDataLst>
          </p:nvPr>
        </p:nvSpPr>
        <p:spPr>
          <a:xfrm>
            <a:off x="6679011" y="2066330"/>
            <a:ext cx="3509979" cy="3820546"/>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发展趋势：预测环境科学行业未来的发展趋势，包括技术进步、政策法规、市场需求等方面的变化</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0" name="标题 2"/>
          <p:cNvSpPr>
            <a:spLocks noGrp="1"/>
          </p:cNvSpPr>
          <p:nvPr>
            <p:ph type="title" idx="2"/>
          </p:nvPr>
        </p:nvSpPr>
        <p:spPr/>
        <p:txBody>
          <a:bodyPr>
            <a:normAutofit fontScale="90000"/>
          </a:bodyPr>
          <a:p>
            <a:r>
              <a:rPr altLang="en-US" lang="zh-CN"/>
              <a:t>行业主要问题和挑战</a:t>
            </a:r>
            <a:endParaRPr altLang="en-US" lang="zh-CN"/>
          </a:p>
        </p:txBody>
      </p:sp>
      <p:sp>
        <p:nvSpPr>
          <p:cNvPr id="1049062" name="圆角矩形 3"/>
          <p:cNvSpPr/>
          <p:nvPr>
            <p:custDataLst>
              <p:tags r:id="rId1"/>
            </p:custDataLst>
          </p:nvPr>
        </p:nvSpPr>
        <p:spPr>
          <a:xfrm rot="16200000">
            <a:off x="5700967" y="-2391517"/>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4" name="圆角矩形 4"/>
          <p:cNvSpPr/>
          <p:nvPr>
            <p:custDataLst>
              <p:tags r:id="rId2"/>
            </p:custDataLst>
          </p:nvPr>
        </p:nvSpPr>
        <p:spPr>
          <a:xfrm rot="16200000">
            <a:off x="536187" y="2773908"/>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6" name="圆角矩形 5"/>
          <p:cNvSpPr/>
          <p:nvPr>
            <p:custDataLst>
              <p:tags r:id="rId3"/>
            </p:custDataLst>
          </p:nvPr>
        </p:nvSpPr>
        <p:spPr>
          <a:xfrm rot="16200000">
            <a:off x="5700967" y="-3389383"/>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8" name="圆角矩形 6"/>
          <p:cNvSpPr/>
          <p:nvPr>
            <p:custDataLst>
              <p:tags r:id="rId4"/>
            </p:custDataLst>
          </p:nvPr>
        </p:nvSpPr>
        <p:spPr>
          <a:xfrm rot="16200000">
            <a:off x="536187" y="1775397"/>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0" name="圆角矩形 11"/>
          <p:cNvSpPr/>
          <p:nvPr>
            <p:custDataLst>
              <p:tags r:id="rId5"/>
            </p:custDataLst>
          </p:nvPr>
        </p:nvSpPr>
        <p:spPr>
          <a:xfrm rot="16200000">
            <a:off x="5700967" y="-395140"/>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2" name="圆角矩形 12"/>
          <p:cNvSpPr/>
          <p:nvPr>
            <p:custDataLst>
              <p:tags r:id="rId6"/>
            </p:custDataLst>
          </p:nvPr>
        </p:nvSpPr>
        <p:spPr>
          <a:xfrm rot="16200000">
            <a:off x="536187" y="4770285"/>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4" name="圆角矩形 9"/>
          <p:cNvSpPr/>
          <p:nvPr>
            <p:custDataLst>
              <p:tags r:id="rId7"/>
            </p:custDataLst>
          </p:nvPr>
        </p:nvSpPr>
        <p:spPr>
          <a:xfrm rot="16200000">
            <a:off x="5700967" y="-1393006"/>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6" name="圆角矩形 10"/>
          <p:cNvSpPr/>
          <p:nvPr>
            <p:custDataLst>
              <p:tags r:id="rId8"/>
            </p:custDataLst>
          </p:nvPr>
        </p:nvSpPr>
        <p:spPr>
          <a:xfrm rot="16200000">
            <a:off x="536187" y="3771774"/>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8" name="圆角矩形 7"/>
          <p:cNvSpPr/>
          <p:nvPr>
            <p:custDataLst>
              <p:tags r:id="rId9"/>
            </p:custDataLst>
          </p:nvPr>
        </p:nvSpPr>
        <p:spPr>
          <a:xfrm rot="16200000">
            <a:off x="5700967" y="602081"/>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0" name="圆角矩形 8"/>
          <p:cNvSpPr/>
          <p:nvPr>
            <p:custDataLst>
              <p:tags r:id="rId10"/>
            </p:custDataLst>
          </p:nvPr>
        </p:nvSpPr>
        <p:spPr>
          <a:xfrm rot="16200000">
            <a:off x="536187" y="5767506"/>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2" name="文本框 14"/>
          <p:cNvSpPr txBox="1"/>
          <p:nvPr>
            <p:custDataLst>
              <p:tags r:id="rId11"/>
            </p:custDataLst>
          </p:nvPr>
        </p:nvSpPr>
        <p:spPr>
          <a:xfrm>
            <a:off x="1297972" y="5446280"/>
            <a:ext cx="10028898" cy="783070"/>
          </a:xfrm>
          <a:prstGeom prst="rect"/>
        </p:spPr>
        <p:txBody>
          <a:bodyPr anchor="ctr" anchorCtr="0" bIns="46800" lIns="90000" rIns="90000" rtlCol="0" tIns="46800" vert="horz" wrap="square">
            <a:normAutofit fontScale="9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技术创新问题：环境科学行业需要不断进行技术创新和升级，提高治理效果和降低成本</a:t>
            </a:r>
            <a:endParaRPr altLang="en-US" dirty="0" sz="2000" lang="zh-CN">
              <a:latin typeface="+mn-ea"/>
              <a:ea typeface="+mn-ea"/>
            </a:endParaRPr>
          </a:p>
        </p:txBody>
      </p:sp>
      <p:sp>
        <p:nvSpPr>
          <p:cNvPr id="1049084" name="文本框 15"/>
          <p:cNvSpPr txBox="1"/>
          <p:nvPr>
            <p:custDataLst>
              <p:tags r:id="rId12"/>
            </p:custDataLst>
          </p:nvPr>
        </p:nvSpPr>
        <p:spPr>
          <a:xfrm>
            <a:off x="1298617" y="3449257"/>
            <a:ext cx="10028898" cy="783715"/>
          </a:xfrm>
          <a:prstGeom prst="rect"/>
        </p:spPr>
        <p:txBody>
          <a:bodyPr anchor="ctr" anchorCtr="0" bIns="46800" lIns="90000" rIns="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资源短缺问题：随着人口增长和经济发展，资源短缺成为环境科学行业面临的重要问题之一</a:t>
            </a:r>
            <a:endParaRPr altLang="en-US" dirty="0" sz="2000" lang="zh-CN">
              <a:latin typeface="+mn-ea"/>
              <a:ea typeface="+mn-ea"/>
            </a:endParaRPr>
          </a:p>
        </p:txBody>
      </p:sp>
      <p:sp>
        <p:nvSpPr>
          <p:cNvPr id="1049086" name="文本框 16"/>
          <p:cNvSpPr txBox="1"/>
          <p:nvPr>
            <p:custDataLst>
              <p:tags r:id="rId13"/>
            </p:custDataLst>
          </p:nvPr>
        </p:nvSpPr>
        <p:spPr>
          <a:xfrm>
            <a:off x="1297972" y="4448414"/>
            <a:ext cx="10028898" cy="783070"/>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政策法规问题：政策法规不完善，缺乏有效的监管机制，导致环境科学行业存在一些乱象和问题</a:t>
            </a:r>
            <a:endParaRPr altLang="en-US" dirty="0" sz="2000" lang="zh-CN">
              <a:latin typeface="+mn-ea"/>
              <a:ea typeface="+mn-ea"/>
            </a:endParaRPr>
          </a:p>
        </p:txBody>
      </p:sp>
      <p:sp>
        <p:nvSpPr>
          <p:cNvPr id="1049088" name="文本框 17"/>
          <p:cNvSpPr txBox="1"/>
          <p:nvPr>
            <p:custDataLst>
              <p:tags r:id="rId14"/>
            </p:custDataLst>
          </p:nvPr>
        </p:nvSpPr>
        <p:spPr>
          <a:xfrm>
            <a:off x="1298617" y="1452880"/>
            <a:ext cx="10028898" cy="783715"/>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环境污染问题：空气、水、土壤等污染严重，对人类健康和生态环境造成威胁</a:t>
            </a:r>
            <a:endParaRPr altLang="en-US" dirty="0" sz="2000" lang="zh-CN">
              <a:latin typeface="+mn-ea"/>
              <a:ea typeface="+mn-ea"/>
            </a:endParaRPr>
          </a:p>
        </p:txBody>
      </p:sp>
      <p:sp>
        <p:nvSpPr>
          <p:cNvPr id="1049090" name="文本框 18"/>
          <p:cNvSpPr txBox="1"/>
          <p:nvPr>
            <p:custDataLst>
              <p:tags r:id="rId15"/>
            </p:custDataLst>
          </p:nvPr>
        </p:nvSpPr>
        <p:spPr>
          <a:xfrm>
            <a:off x="1297972" y="2452036"/>
            <a:ext cx="10028898" cy="783070"/>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气候变化问题：全球气候变暖，极端天气事件频繁发生，对人类社会和经济发展造成影响</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4" name="标题 1"/>
          <p:cNvSpPr>
            <a:spLocks noGrp="1"/>
          </p:cNvSpPr>
          <p:nvPr>
            <p:ph type="title" idx="2"/>
            <p:custDataLst>
              <p:tags r:id="rId1"/>
            </p:custDataLst>
          </p:nvPr>
        </p:nvSpPr>
        <p:spPr>
          <a:xfrm>
            <a:off x="1336040" y="1631315"/>
            <a:ext cx="5967095" cy="3479165"/>
          </a:xfrm>
        </p:spPr>
        <p:txBody>
          <a:bodyPr/>
          <a:p>
            <a:r>
              <a:rPr altLang="en-US" lang="zh-CN"/>
              <a:t>2024年环境科学行业工作总结</a:t>
            </a:r>
            <a:endParaRPr altLang="en-US" lang="zh-CN"/>
          </a:p>
        </p:txBody>
      </p:sp>
      <p:sp>
        <p:nvSpPr>
          <p:cNvPr id="104912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88" name="标题 2"/>
          <p:cNvSpPr>
            <a:spLocks noGrp="1"/>
          </p:cNvSpPr>
          <p:nvPr>
            <p:ph type="title" idx="2"/>
          </p:nvPr>
        </p:nvSpPr>
        <p:spPr/>
        <p:txBody>
          <a:bodyPr>
            <a:normAutofit fontScale="90000"/>
          </a:bodyPr>
          <a:p>
            <a:r>
              <a:rPr altLang="en-US" lang="zh-CN"/>
              <a:t>工作成果和亮点</a:t>
            </a:r>
            <a:endParaRPr altLang="en-US" lang="zh-CN"/>
          </a:p>
        </p:txBody>
      </p:sp>
      <p:sp>
        <p:nvSpPr>
          <p:cNvPr id="104919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推动了环境科学行业的发展，为社会做出了积极贡献</a:t>
            </a:r>
            <a:endParaRPr altLang="zh-CN" dirty="0" lang="en-US">
              <a:solidFill>
                <a:schemeClr val="dk1">
                  <a:lumMod val="80000"/>
                  <a:lumOff val="20000"/>
                </a:schemeClr>
              </a:solidFill>
              <a:latin typeface="+mn-ea"/>
              <a:sym typeface="+mn-ea"/>
            </a:endParaRPr>
          </a:p>
        </p:txBody>
      </p:sp>
      <p:sp>
        <p:nvSpPr>
          <p:cNvPr id="104919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成功实施了多个环境科学项目，取得了显著的成果</a:t>
            </a:r>
            <a:endParaRPr altLang="en-US" dirty="0" lang="zh-CN">
              <a:solidFill>
                <a:schemeClr val="dk1">
                  <a:lumMod val="80000"/>
                  <a:lumOff val="20000"/>
                </a:schemeClr>
              </a:solidFill>
              <a:latin typeface="+mn-ea"/>
              <a:sym typeface="+mn-ea"/>
            </a:endParaRPr>
          </a:p>
        </p:txBody>
      </p:sp>
      <p:sp>
        <p:nvSpPr>
          <p:cNvPr id="104920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提高了环境科学领域的专业水平和能力</a:t>
            </a:r>
            <a:endParaRPr altLang="en-US" dirty="0" lang="zh-CN">
              <a:solidFill>
                <a:schemeClr val="dk1">
                  <a:lumMod val="80000"/>
                  <a:lumOff val="20000"/>
                </a:schemeClr>
              </a:solidFill>
              <a:latin typeface="+mn-ea"/>
              <a:sym typeface="+mn-ea"/>
            </a:endParaRPr>
          </a:p>
        </p:txBody>
      </p:sp>
      <p:sp>
        <p:nvSpPr>
          <p:cNvPr id="104921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获得了多个奖项和荣誉，得到了行业内的认可和赞誉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4" name="标题 2"/>
          <p:cNvSpPr>
            <a:spLocks noGrp="1"/>
          </p:cNvSpPr>
          <p:nvPr>
            <p:ph type="title" idx="2"/>
          </p:nvPr>
        </p:nvSpPr>
        <p:spPr/>
        <p:txBody>
          <a:bodyPr>
            <a:normAutofit fontScale="90000"/>
          </a:bodyPr>
          <a:p>
            <a:r>
              <a:rPr altLang="en-US" lang="zh-CN"/>
              <a:t>工作问题和挑战</a:t>
            </a:r>
            <a:endParaRPr altLang="en-US" lang="zh-CN"/>
          </a:p>
        </p:txBody>
      </p:sp>
      <p:sp>
        <p:nvSpPr>
          <p:cNvPr id="104925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资源短缺：资源短缺问题对环境科学行业的发展带来了限制</a:t>
            </a:r>
            <a:endParaRPr altLang="en-US" dirty="0" sz="2400" lang="zh-CN">
              <a:latin typeface="+mn-ea"/>
              <a:ea typeface="+mn-ea"/>
            </a:endParaRPr>
          </a:p>
        </p:txBody>
      </p:sp>
      <p:sp>
        <p:nvSpPr>
          <p:cNvPr id="104927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政策法规：政策法规的变化对环境科学行业的发展带来了影响和挑战</a:t>
            </a:r>
            <a:endParaRPr altLang="en-US" dirty="0" sz="2400" lang="zh-CN">
              <a:latin typeface="+mn-ea"/>
              <a:ea typeface="+mn-ea"/>
            </a:endParaRPr>
          </a:p>
        </p:txBody>
      </p:sp>
      <p:sp>
        <p:nvSpPr>
          <p:cNvPr id="104927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气候变化：全球气候变暖对环境科学行业提出了新的挑战</a:t>
            </a:r>
            <a:endParaRPr altLang="en-US" dirty="0" sz="2400" lang="zh-CN">
              <a:latin typeface="+mn-ea"/>
              <a:ea typeface="+mn-ea"/>
            </a:endParaRPr>
          </a:p>
        </p:txBody>
      </p:sp>
      <p:sp>
        <p:nvSpPr>
          <p:cNvPr id="104927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环境污染：环境污染问题日益严重，需要采取有效措施加以解决</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2" name="标题 2"/>
          <p:cNvSpPr>
            <a:spLocks noGrp="1"/>
          </p:cNvSpPr>
          <p:nvPr>
            <p:ph type="title" idx="2"/>
          </p:nvPr>
        </p:nvSpPr>
        <p:spPr/>
        <p:txBody>
          <a:bodyPr>
            <a:normAutofit fontScale="90000"/>
          </a:bodyPr>
          <a:p>
            <a:r>
              <a:rPr altLang="en-US" lang="zh-CN"/>
              <a:t>工作经验和教训</a:t>
            </a:r>
            <a:endParaRPr altLang="en-US" lang="zh-CN"/>
          </a:p>
        </p:txBody>
      </p:sp>
      <p:sp>
        <p:nvSpPr>
          <p:cNvPr id="104931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工作经验：在2024年环境科学行业工作中，我们积累了丰富的经验，包括项目管理和团队协作等方面。</a:t>
            </a:r>
            <a:endParaRPr altLang="en-US" dirty="0" sz="2000" lang="zh-CN" spc="150">
              <a:solidFill>
                <a:schemeClr val="tx1">
                  <a:lumMod val="85000"/>
                  <a:lumOff val="15000"/>
                </a:schemeClr>
              </a:solidFill>
              <a:latin typeface="+mn-ea"/>
              <a:sym typeface="+mn-ea"/>
            </a:endParaRPr>
          </a:p>
        </p:txBody>
      </p:sp>
      <p:sp>
        <p:nvSpPr>
          <p:cNvPr id="104932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教训：在工作中也遇到了一些问题和挑战，需要不断学习和提高自己的能力，以更好地应对未来的工作。</a:t>
            </a:r>
            <a:endParaRPr altLang="en-US" dirty="0" sz="2000" lang="zh-CN" spc="150">
              <a:solidFill>
                <a:schemeClr val="tx1">
                  <a:lumMod val="85000"/>
                  <a:lumOff val="15000"/>
                </a:schemeClr>
              </a:solidFill>
              <a:latin typeface="+mn-ea"/>
              <a:sym typeface="+mn-ea"/>
            </a:endParaRPr>
          </a:p>
        </p:txBody>
      </p:sp>
      <p:sp>
        <p:nvSpPr>
          <p:cNvPr id="104932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总结：通过本次工作总结，我们可以发现自己的优点和不足，为未来的工作提供参考和借鉴。</a:t>
            </a:r>
            <a:endParaRPr altLang="en-US" dirty="0" sz="2000" lang="zh-CN" spc="150">
              <a:solidFill>
                <a:schemeClr val="tx1">
                  <a:lumMod val="85000"/>
                  <a:lumOff val="15000"/>
                </a:schemeClr>
              </a:solidFill>
              <a:latin typeface="+mn-ea"/>
              <a:sym typeface="+mn-ea"/>
            </a:endParaRPr>
          </a:p>
        </p:txBody>
      </p:sp>
      <p:sp>
        <p:nvSpPr>
          <p:cNvPr id="104933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展望：在未来的工作中，我们将继续努力学习和提高自己的能力，为环境科学行业的发展做出更大的贡献。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0" name="标题 1"/>
          <p:cNvSpPr>
            <a:spLocks noGrp="1"/>
          </p:cNvSpPr>
          <p:nvPr>
            <p:ph type="title" idx="2"/>
            <p:custDataLst>
              <p:tags r:id="rId1"/>
            </p:custDataLst>
          </p:nvPr>
        </p:nvSpPr>
        <p:spPr>
          <a:xfrm>
            <a:off x="1336040" y="1631315"/>
            <a:ext cx="5967095" cy="3479165"/>
          </a:xfrm>
        </p:spPr>
        <p:txBody>
          <a:bodyPr/>
          <a:p>
            <a:r>
              <a:rPr altLang="en-US" lang="zh-CN"/>
              <a:t>环境科学行业发展趋势和展望</a:t>
            </a:r>
            <a:endParaRPr altLang="en-US" lang="zh-CN"/>
          </a:p>
        </p:txBody>
      </p:sp>
      <p:sp>
        <p:nvSpPr>
          <p:cNvPr id="104937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4" name="标题 2"/>
          <p:cNvSpPr>
            <a:spLocks noGrp="1"/>
          </p:cNvSpPr>
          <p:nvPr>
            <p:ph type="title" idx="2"/>
          </p:nvPr>
        </p:nvSpPr>
        <p:spPr/>
        <p:txBody>
          <a:bodyPr>
            <a:normAutofit fontScale="90000"/>
          </a:bodyPr>
          <a:p>
            <a:r>
              <a:rPr altLang="en-US" lang="zh-CN"/>
              <a:t>未来发展趋势和预测</a:t>
            </a:r>
            <a:endParaRPr altLang="en-US" lang="zh-CN"/>
          </a:p>
        </p:txBody>
      </p:sp>
      <p:sp>
        <p:nvSpPr>
          <p:cNvPr id="104943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跨界合作：环境科学行业将与其他领域进行跨界合作，共同解决环境问题</a:t>
            </a:r>
            <a:endParaRPr altLang="en-US" dirty="0" sz="2400" lang="zh-CN">
              <a:latin typeface="+mn-ea"/>
              <a:ea typeface="+mn-ea"/>
            </a:endParaRPr>
          </a:p>
        </p:txBody>
      </p:sp>
      <p:sp>
        <p:nvSpPr>
          <p:cNvPr id="104945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国际化趋势：环境科学行业将更加注重国际化发展，推动全球环境治理</a:t>
            </a:r>
            <a:endParaRPr altLang="en-US" dirty="0" sz="2400" lang="zh-CN">
              <a:latin typeface="+mn-ea"/>
              <a:ea typeface="+mn-ea"/>
            </a:endParaRPr>
          </a:p>
        </p:txBody>
      </p:sp>
      <p:sp>
        <p:nvSpPr>
          <p:cNvPr id="104945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环保政策推动：政府对环保的重视将推动环境科学行业的发展</a:t>
            </a:r>
            <a:endParaRPr altLang="en-US" dirty="0" sz="2400" lang="zh-CN">
              <a:latin typeface="+mn-ea"/>
              <a:ea typeface="+mn-ea"/>
            </a:endParaRPr>
          </a:p>
        </p:txBody>
      </p:sp>
      <p:sp>
        <p:nvSpPr>
          <p:cNvPr id="104945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科技创新引领：科技创新将为环境科学行业带来新的发展机遇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2" name="标题 2"/>
          <p:cNvSpPr>
            <a:spLocks noGrp="1"/>
          </p:cNvSpPr>
          <p:nvPr>
            <p:ph type="title" idx="2"/>
          </p:nvPr>
        </p:nvSpPr>
        <p:spPr/>
        <p:txBody>
          <a:bodyPr>
            <a:normAutofit fontScale="90000"/>
          </a:bodyPr>
          <a:p>
            <a:r>
              <a:rPr altLang="en-US" lang="zh-CN"/>
              <a:t>未来发展重点和方向</a:t>
            </a:r>
            <a:endParaRPr altLang="en-US" lang="zh-CN"/>
          </a:p>
        </p:txBody>
      </p:sp>
      <p:sp>
        <p:nvSpPr>
          <p:cNvPr id="104949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重点领域：大气污染防治、水污染防治、土壤污染防治等</a:t>
            </a:r>
            <a:endParaRPr altLang="en-US" dirty="0" sz="2000" lang="zh-CN" spc="150">
              <a:solidFill>
                <a:schemeClr val="tx1">
                  <a:lumMod val="85000"/>
                  <a:lumOff val="15000"/>
                </a:schemeClr>
              </a:solidFill>
              <a:latin typeface="+mn-ea"/>
              <a:sym typeface="+mn-ea"/>
            </a:endParaRPr>
          </a:p>
        </p:txBody>
      </p:sp>
      <p:sp>
        <p:nvSpPr>
          <p:cNvPr id="104950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发展趋势：绿色低碳、循环经济、可持续发展等</a:t>
            </a:r>
            <a:endParaRPr altLang="en-US" dirty="0" sz="2000" lang="zh-CN" spc="150">
              <a:solidFill>
                <a:schemeClr val="tx1">
                  <a:lumMod val="85000"/>
                  <a:lumOff val="15000"/>
                </a:schemeClr>
              </a:solidFill>
              <a:latin typeface="+mn-ea"/>
              <a:sym typeface="+mn-ea"/>
            </a:endParaRPr>
          </a:p>
        </p:txBody>
      </p:sp>
      <p:sp>
        <p:nvSpPr>
          <p:cNvPr id="104950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未来方向：加强科技创新、推动产业升级、提高环境治理水平等</a:t>
            </a:r>
            <a:endParaRPr altLang="en-US" dirty="0" sz="2000" lang="zh-CN" spc="150">
              <a:solidFill>
                <a:schemeClr val="tx1">
                  <a:lumMod val="85000"/>
                  <a:lumOff val="15000"/>
                </a:schemeClr>
              </a:solidFill>
              <a:latin typeface="+mn-ea"/>
              <a:sym typeface="+mn-ea"/>
            </a:endParaRPr>
          </a:p>
        </p:txBody>
      </p:sp>
      <p:sp>
        <p:nvSpPr>
          <p:cNvPr id="104951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政策支持：加强政策引导、加大投入力度、推动国际合作等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0" name="标题 2"/>
          <p:cNvSpPr>
            <a:spLocks noGrp="1"/>
          </p:cNvSpPr>
          <p:nvPr>
            <p:ph type="title" idx="2"/>
          </p:nvPr>
        </p:nvSpPr>
        <p:spPr/>
        <p:txBody>
          <a:bodyPr>
            <a:normAutofit fontScale="90000"/>
          </a:bodyPr>
          <a:p>
            <a:r>
              <a:rPr altLang="en-US" lang="zh-CN"/>
              <a:t>未来发展机遇和挑战</a:t>
            </a:r>
            <a:endParaRPr altLang="en-US" lang="zh-CN"/>
          </a:p>
        </p:txBody>
      </p:sp>
      <p:sp>
        <p:nvSpPr>
          <p:cNvPr id="104955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创新：环境科学行业需要不断创新，提高技术水平和应用能力</a:t>
            </a:r>
            <a:endParaRPr altLang="en-US" dirty="0" sz="2400" lang="zh-CN">
              <a:latin typeface="+mn-ea"/>
              <a:ea typeface="+mn-ea"/>
            </a:endParaRPr>
          </a:p>
        </p:txBody>
      </p:sp>
      <p:sp>
        <p:nvSpPr>
          <p:cNvPr id="104957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合作：环境科学行业需要加强与其他领域的合作，共同推动环保事业的发展</a:t>
            </a:r>
            <a:endParaRPr altLang="en-US" dirty="0" sz="2400" lang="zh-CN">
              <a:latin typeface="+mn-ea"/>
              <a:ea typeface="+mn-ea"/>
            </a:endParaRPr>
          </a:p>
        </p:txBody>
      </p:sp>
      <p:sp>
        <p:nvSpPr>
          <p:cNvPr id="104957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机遇：随着环保意识的提高，环境科学行业将迎来更多的发展机遇</a:t>
            </a:r>
            <a:endParaRPr altLang="en-US" dirty="0" sz="2400" lang="zh-CN">
              <a:latin typeface="+mn-ea"/>
              <a:ea typeface="+mn-ea"/>
            </a:endParaRPr>
          </a:p>
        </p:txBody>
      </p:sp>
      <p:sp>
        <p:nvSpPr>
          <p:cNvPr id="104957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挑战：随着环保政策的加强，环境科学行业将面临更多的挑战和压力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8" name="标题 1"/>
          <p:cNvSpPr>
            <a:spLocks noGrp="1"/>
          </p:cNvSpPr>
          <p:nvPr>
            <p:ph type="title" idx="2"/>
            <p:custDataLst>
              <p:tags r:id="rId1"/>
            </p:custDataLst>
          </p:nvPr>
        </p:nvSpPr>
        <p:spPr>
          <a:xfrm>
            <a:off x="1336040" y="1631315"/>
            <a:ext cx="5967095" cy="3479165"/>
          </a:xfrm>
        </p:spPr>
        <p:txBody>
          <a:bodyPr/>
          <a:p>
            <a:r>
              <a:rPr altLang="en-US" lang="zh-CN"/>
              <a:t>环境科学行业未来工作展望和建议</a:t>
            </a:r>
            <a:endParaRPr altLang="en-US" lang="zh-CN"/>
          </a:p>
        </p:txBody>
      </p:sp>
      <p:sp>
        <p:nvSpPr>
          <p:cNvPr id="104961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2" name="标题 2"/>
          <p:cNvSpPr>
            <a:spLocks noGrp="1"/>
          </p:cNvSpPr>
          <p:nvPr>
            <p:ph type="title" idx="2"/>
          </p:nvPr>
        </p:nvSpPr>
        <p:spPr/>
        <p:txBody>
          <a:bodyPr>
            <a:normAutofit fontScale="90000"/>
          </a:bodyPr>
          <a:p>
            <a:r>
              <a:rPr altLang="en-US" lang="zh-CN"/>
              <a:t>未来工作目标和计划</a:t>
            </a:r>
            <a:endParaRPr altLang="en-US" lang="zh-CN"/>
          </a:p>
        </p:txBody>
      </p:sp>
      <p:sp>
        <p:nvSpPr>
          <p:cNvPr id="104967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推动绿色技术创新和环保产业发展</a:t>
            </a:r>
            <a:endParaRPr altLang="zh-CN" dirty="0" lang="en-US">
              <a:solidFill>
                <a:schemeClr val="dk1">
                  <a:lumMod val="80000"/>
                  <a:lumOff val="20000"/>
                </a:schemeClr>
              </a:solidFill>
              <a:latin typeface="+mn-ea"/>
              <a:sym typeface="+mn-ea"/>
            </a:endParaRPr>
          </a:p>
        </p:txBody>
      </p:sp>
      <p:sp>
        <p:nvSpPr>
          <p:cNvPr id="104968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减少温室气体排放，推动低碳经济发展</a:t>
            </a:r>
            <a:endParaRPr altLang="en-US" dirty="0" lang="zh-CN">
              <a:solidFill>
                <a:schemeClr val="dk1">
                  <a:lumMod val="80000"/>
                  <a:lumOff val="20000"/>
                </a:schemeClr>
              </a:solidFill>
              <a:latin typeface="+mn-ea"/>
              <a:sym typeface="+mn-ea"/>
            </a:endParaRPr>
          </a:p>
        </p:txBody>
      </p:sp>
      <p:sp>
        <p:nvSpPr>
          <p:cNvPr id="104969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加强环境治理和生态修复，提高环境质量</a:t>
            </a:r>
            <a:endParaRPr altLang="en-US" dirty="0" lang="zh-CN">
              <a:solidFill>
                <a:schemeClr val="dk1">
                  <a:lumMod val="80000"/>
                  <a:lumOff val="20000"/>
                </a:schemeClr>
              </a:solidFill>
              <a:latin typeface="+mn-ea"/>
              <a:sym typeface="+mn-ea"/>
            </a:endParaRPr>
          </a:p>
        </p:txBody>
      </p:sp>
      <p:sp>
        <p:nvSpPr>
          <p:cNvPr id="104969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加强国际合作，共同应对全球环境挑战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8" name="标题 2"/>
          <p:cNvSpPr>
            <a:spLocks noGrp="1"/>
          </p:cNvSpPr>
          <p:nvPr>
            <p:ph type="title" idx="2"/>
          </p:nvPr>
        </p:nvSpPr>
        <p:spPr/>
        <p:txBody>
          <a:bodyPr>
            <a:normAutofit fontScale="90000"/>
          </a:bodyPr>
          <a:p>
            <a:r>
              <a:rPr altLang="en-US" lang="zh-CN"/>
              <a:t>未来工作重点和措施</a:t>
            </a:r>
            <a:endParaRPr altLang="en-US" lang="zh-CN"/>
          </a:p>
        </p:txBody>
      </p:sp>
      <p:sp>
        <p:nvSpPr>
          <p:cNvPr id="104974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推动科技创新：加强环境科学领域的技术研发和应用，提高环境治理效率</a:t>
            </a:r>
            <a:endParaRPr altLang="zh-CN" dirty="0" lang="en-US">
              <a:solidFill>
                <a:schemeClr val="dk1">
                  <a:lumMod val="80000"/>
                  <a:lumOff val="20000"/>
                </a:schemeClr>
              </a:solidFill>
              <a:latin typeface="+mn-ea"/>
              <a:sym typeface="+mn-ea"/>
            </a:endParaRPr>
          </a:p>
        </p:txBody>
      </p:sp>
      <p:sp>
        <p:nvSpPr>
          <p:cNvPr id="104974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推动绿色低碳发展：加强节能减排和资源循环利用，降低碳排放强度</a:t>
            </a:r>
            <a:endParaRPr altLang="en-US" dirty="0" lang="zh-CN">
              <a:solidFill>
                <a:schemeClr val="dk1">
                  <a:lumMod val="80000"/>
                  <a:lumOff val="20000"/>
                </a:schemeClr>
              </a:solidFill>
              <a:latin typeface="+mn-ea"/>
              <a:sym typeface="+mn-ea"/>
            </a:endParaRPr>
          </a:p>
        </p:txBody>
      </p:sp>
      <p:sp>
        <p:nvSpPr>
          <p:cNvPr id="104975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强化环境治理：加大污染防治力度，提高环境质量</a:t>
            </a:r>
            <a:endParaRPr altLang="en-US" dirty="0" lang="zh-CN">
              <a:solidFill>
                <a:schemeClr val="dk1">
                  <a:lumMod val="80000"/>
                  <a:lumOff val="20000"/>
                </a:schemeClr>
              </a:solidFill>
              <a:latin typeface="+mn-ea"/>
              <a:sym typeface="+mn-ea"/>
            </a:endParaRPr>
          </a:p>
        </p:txBody>
      </p:sp>
      <p:sp>
        <p:nvSpPr>
          <p:cNvPr id="104976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加强国际合作：积极参与全球环境治理，推动全球环境治理体系变革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4" name="标题 2"/>
          <p:cNvSpPr>
            <a:spLocks noGrp="1"/>
          </p:cNvSpPr>
          <p:nvPr>
            <p:ph type="title" idx="2"/>
          </p:nvPr>
        </p:nvSpPr>
        <p:spPr/>
        <p:txBody>
          <a:bodyPr>
            <a:normAutofit fontScale="90000"/>
          </a:bodyPr>
          <a:p>
            <a:r>
              <a:rPr altLang="en-US" lang="zh-CN"/>
              <a:t>未来工作建议和意见</a:t>
            </a:r>
            <a:endParaRPr altLang="en-US" lang="zh-CN"/>
          </a:p>
        </p:txBody>
      </p:sp>
      <p:sp>
        <p:nvSpPr>
          <p:cNvPr id="1049806"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加强环境科学领域的研究和创新，推动技术进步和产业升级</a:t>
            </a:r>
            <a:endParaRPr altLang="en-US" dirty="0" sz="1200" lang="zh-CN" spc="150">
              <a:solidFill>
                <a:schemeClr val="tx1">
                  <a:lumMod val="85000"/>
                  <a:lumOff val="15000"/>
                </a:schemeClr>
              </a:solidFill>
              <a:latin typeface="+mn-ea"/>
              <a:sym typeface="+mn-ea"/>
            </a:endParaRPr>
          </a:p>
        </p:txBody>
      </p:sp>
      <p:sp>
        <p:nvSpPr>
          <p:cNvPr id="1049808"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强化环境科学领域的政策制定和执行，促进可持续发展和绿色发展</a:t>
            </a:r>
            <a:endParaRPr altLang="en-US" dirty="0" sz="1200" lang="zh-CN" spc="150">
              <a:solidFill>
                <a:schemeClr val="tx1">
                  <a:lumMod val="85000"/>
                  <a:lumOff val="15000"/>
                </a:schemeClr>
              </a:solidFill>
              <a:latin typeface="+mn-ea"/>
              <a:sym typeface="+mn-ea"/>
            </a:endParaRPr>
          </a:p>
        </p:txBody>
      </p:sp>
      <p:sp>
        <p:nvSpPr>
          <p:cNvPr id="1049814"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8"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加强环境科学领域的人才培养和引进，提高行业整体素质和竞争力</a:t>
            </a:r>
            <a:endParaRPr altLang="en-US" dirty="0" sz="1200" lang="zh-CN" spc="150">
              <a:solidFill>
                <a:schemeClr val="tx1">
                  <a:lumMod val="85000"/>
                  <a:lumOff val="15000"/>
                </a:schemeClr>
              </a:solidFill>
              <a:latin typeface="+mn-ea"/>
              <a:sym typeface="+mn-ea"/>
            </a:endParaRPr>
          </a:p>
        </p:txBody>
      </p:sp>
      <p:sp>
        <p:nvSpPr>
          <p:cNvPr id="1049820"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2"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加强环境科学领域的国际合作和交流，推动全球环境治理和可持续发展</a:t>
            </a:r>
            <a:endParaRPr altLang="en-US" dirty="0" sz="1200" lang="zh-CN" spc="150">
              <a:solidFill>
                <a:schemeClr val="tx1">
                  <a:lumMod val="85000"/>
                  <a:lumOff val="15000"/>
                </a:schemeClr>
              </a:solidFill>
              <a:latin typeface="+mn-ea"/>
              <a:sym typeface="+mn-ea"/>
            </a:endParaRPr>
          </a:p>
        </p:txBody>
      </p:sp>
      <p:sp>
        <p:nvSpPr>
          <p:cNvPr id="1049826"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8"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62" name="标题 1"/>
          <p:cNvSpPr>
            <a:spLocks noGrp="1"/>
          </p:cNvSpPr>
          <p:nvPr>
            <p:ph type="title" idx="2"/>
            <p:custDataLst>
              <p:tags r:id="rId1"/>
            </p:custDataLst>
          </p:nvPr>
        </p:nvSpPr>
        <p:spPr>
          <a:xfrm>
            <a:off x="1336040" y="1631315"/>
            <a:ext cx="5967095" cy="3479165"/>
          </a:xfrm>
        </p:spPr>
        <p:txBody>
          <a:bodyPr/>
          <a:p>
            <a:r>
              <a:rPr altLang="en-US" lang="zh-CN"/>
              <a:t>结论和建议</a:t>
            </a:r>
            <a:endParaRPr altLang="en-US" lang="zh-CN"/>
          </a:p>
        </p:txBody>
      </p:sp>
      <p:sp>
        <p:nvSpPr>
          <p:cNvPr id="1049864"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26" name="标题 2"/>
          <p:cNvSpPr>
            <a:spLocks noGrp="1"/>
          </p:cNvSpPr>
          <p:nvPr>
            <p:ph type="title" idx="2"/>
          </p:nvPr>
        </p:nvSpPr>
        <p:spPr/>
        <p:txBody>
          <a:bodyPr>
            <a:normAutofit fontScale="90000"/>
          </a:bodyPr>
          <a:p>
            <a:r>
              <a:rPr altLang="en-US" lang="zh-CN"/>
              <a:t>结论总结</a:t>
            </a:r>
            <a:endParaRPr altLang="en-US" lang="zh-CN"/>
          </a:p>
        </p:txBody>
      </p:sp>
      <p:sp>
        <p:nvSpPr>
          <p:cNvPr id="104992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未来展望和目标</a:t>
            </a:r>
            <a:endParaRPr altLang="zh-CN" dirty="0" lang="en-US">
              <a:solidFill>
                <a:schemeClr val="dk1">
                  <a:lumMod val="80000"/>
                  <a:lumOff val="20000"/>
                </a:schemeClr>
              </a:solidFill>
              <a:latin typeface="+mn-ea"/>
              <a:sym typeface="+mn-ea"/>
            </a:endParaRPr>
          </a:p>
        </p:txBody>
      </p:sp>
      <p:sp>
        <p:nvSpPr>
          <p:cNvPr id="104993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2024年环境科学行业工作成果</a:t>
            </a:r>
            <a:endParaRPr altLang="en-US" dirty="0" lang="zh-CN">
              <a:solidFill>
                <a:schemeClr val="dk1">
                  <a:lumMod val="80000"/>
                  <a:lumOff val="20000"/>
                </a:schemeClr>
              </a:solidFill>
              <a:latin typeface="+mn-ea"/>
              <a:sym typeface="+mn-ea"/>
            </a:endParaRPr>
          </a:p>
        </p:txBody>
      </p:sp>
      <p:sp>
        <p:nvSpPr>
          <p:cNvPr id="104994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行业发展趋势和挑战</a:t>
            </a:r>
            <a:endParaRPr altLang="en-US" dirty="0" lang="zh-CN">
              <a:solidFill>
                <a:schemeClr val="dk1">
                  <a:lumMod val="80000"/>
                  <a:lumOff val="20000"/>
                </a:schemeClr>
              </a:solidFill>
              <a:latin typeface="+mn-ea"/>
              <a:sym typeface="+mn-ea"/>
            </a:endParaRPr>
          </a:p>
        </p:txBody>
      </p:sp>
      <p:sp>
        <p:nvSpPr>
          <p:cNvPr id="104995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结论和建议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92" name="标题 2"/>
          <p:cNvSpPr>
            <a:spLocks noGrp="1"/>
          </p:cNvSpPr>
          <p:nvPr>
            <p:ph type="title" idx="2"/>
          </p:nvPr>
        </p:nvSpPr>
        <p:spPr/>
        <p:txBody>
          <a:bodyPr>
            <a:normAutofit fontScale="90000"/>
          </a:bodyPr>
          <a:p>
            <a:r>
              <a:rPr altLang="en-US" lang="zh-CN"/>
              <a:t>建议和意见</a:t>
            </a:r>
            <a:endParaRPr altLang="en-US" lang="zh-CN"/>
          </a:p>
        </p:txBody>
      </p:sp>
      <p:sp>
        <p:nvSpPr>
          <p:cNvPr id="104999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加强环境科学领域的研究和应用，提高环境保护水平</a:t>
            </a:r>
            <a:endParaRPr altLang="en-US" dirty="0" sz="2000" lang="zh-CN" spc="150">
              <a:solidFill>
                <a:schemeClr val="tx1">
                  <a:lumMod val="75000"/>
                  <a:lumOff val="25000"/>
                </a:schemeClr>
              </a:solidFill>
              <a:latin typeface="+mn-ea"/>
              <a:sym typeface="+mn-ea"/>
            </a:endParaRPr>
          </a:p>
        </p:txBody>
      </p:sp>
      <p:sp>
        <p:nvSpPr>
          <p:cNvPr id="104999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推动环境科学行业的发展，提高行业竞争力</a:t>
            </a:r>
            <a:endParaRPr altLang="en-US" dirty="0" sz="2000" lang="zh-CN" spc="150">
              <a:solidFill>
                <a:schemeClr val="tx1">
                  <a:lumMod val="75000"/>
                  <a:lumOff val="25000"/>
                </a:schemeClr>
              </a:solidFill>
              <a:latin typeface="+mn-ea"/>
              <a:sym typeface="+mn-ea"/>
            </a:endParaRPr>
          </a:p>
        </p:txBody>
      </p:sp>
      <p:sp>
        <p:nvSpPr>
          <p:cNvPr id="105000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加强环境科学教育和培训，提高公众环保意识</a:t>
            </a:r>
            <a:endParaRPr altLang="en-US" dirty="0" sz="2000" lang="zh-CN" spc="150">
              <a:solidFill>
                <a:schemeClr val="tx1">
                  <a:lumMod val="75000"/>
                  <a:lumOff val="25000"/>
                </a:schemeClr>
              </a:solidFill>
              <a:latin typeface="+mn-ea"/>
              <a:sym typeface="+mn-ea"/>
            </a:endParaRPr>
          </a:p>
        </p:txBody>
      </p:sp>
      <p:sp>
        <p:nvSpPr>
          <p:cNvPr id="105001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加强国际合作，共同应对全球环境问题</a:t>
            </a:r>
            <a:endParaRPr altLang="en-US" dirty="0" sz="2000" lang="zh-CN" spc="150">
              <a:solidFill>
                <a:schemeClr val="tx1">
                  <a:lumMod val="75000"/>
                  <a:lumOff val="25000"/>
                </a:schemeClr>
              </a:solidFill>
              <a:latin typeface="+mn-ea"/>
              <a:sym typeface="+mn-ea"/>
            </a:endParaRPr>
          </a:p>
        </p:txBody>
      </p:sp>
      <p:sp>
        <p:nvSpPr>
          <p:cNvPr id="105001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0"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52"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4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9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3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7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0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09.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2023-12-17T16:52:18Z</dcterms:created>
  <dcterms:modified xsi:type="dcterms:W3CDTF">2023-12-17T16:52:18Z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c43fead883194fdabf25ff00d26cb937_21</vt:lpwstr>
  </property>
</Properties>
</file>