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716" r:id="rId1"/>
    <p:sldMasterId id="2147489753" r:id="rId2"/>
  </p:sldMasterIdLst>
  <p:notesMasterIdLst>
    <p:notesMasterId r:id="rId3"/>
  </p:notesMasterIdLst>
  <p:sldIdLst>
    <p:sldId id="3063" r:id="rId4"/>
    <p:sldId id="3066" r:id="rId5"/>
    <p:sldId id="3069" r:id="rId6"/>
    <p:sldId id="3072" r:id="rId7"/>
    <p:sldId id="3078" r:id="rId9"/>
    <p:sldId id="3081" r:id="rId10"/>
    <p:sldId id="3084" r:id="rId11"/>
    <p:sldId id="3087" r:id="rId12"/>
    <p:sldId id="3093" r:id="rId14"/>
    <p:sldId id="3096" r:id="rId15"/>
    <p:sldId id="3099" r:id="rId16"/>
    <p:sldId id="3102" r:id="rId17"/>
    <p:sldId id="3105" r:id="rId18"/>
    <p:sldId id="3111" r:id="rId20"/>
    <p:sldId id="3114" r:id="rId21"/>
    <p:sldId id="3117" r:id="rId22"/>
    <p:sldId id="3120" r:id="rId23"/>
    <p:sldId id="3123" r:id="rId24"/>
    <p:sldId id="3129" r:id="rId26"/>
    <p:sldId id="3132" r:id="rId27"/>
    <p:sldId id="3135" r:id="rId28"/>
    <p:sldId id="3138" r:id="rId29"/>
    <p:sldId id="3141" r:id="rId30"/>
    <p:sldId id="3147" r:id="rId32"/>
    <p:sldId id="3150" r:id="rId33"/>
    <p:sldId id="3153" r:id="rId34"/>
    <p:sldId id="3156" r:id="rId35"/>
    <p:sldId id="3159" r:id="rId36"/>
    <p:sldId id="3165" r:id="rId38"/>
    <p:sldId id="3168" r:id="rId39"/>
    <p:sldId id="3172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717" r:id="rId1"/>
    <p:sldLayoutId id="2147489718" r:id="rId2"/>
    <p:sldLayoutId id="2147489719" r:id="rId3"/>
    <p:sldLayoutId id="2147489720" r:id="rId4"/>
    <p:sldLayoutId id="2147489721" r:id="rId5"/>
    <p:sldLayoutId id="2147489722" r:id="rId6"/>
    <p:sldLayoutId id="2147489723" r:id="rId7"/>
    <p:sldLayoutId id="2147489724" r:id="rId8"/>
    <p:sldLayoutId id="2147489725" r:id="rId9"/>
    <p:sldLayoutId id="2147489726" r:id="rId10"/>
    <p:sldLayoutId id="214748972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754" r:id="rId1"/>
    <p:sldLayoutId id="2147489755" r:id="rId2"/>
    <p:sldLayoutId id="2147489756" r:id="rId3"/>
    <p:sldLayoutId id="2147489757" r:id="rId4"/>
    <p:sldLayoutId id="2147489758" r:id="rId5"/>
    <p:sldLayoutId id="2147489759" r:id="rId6"/>
    <p:sldLayoutId id="2147489760" r:id="rId7"/>
    <p:sldLayoutId id="2147489761" r:id="rId8"/>
    <p:sldLayoutId id="2147489762" r:id="rId9"/>
    <p:sldLayoutId id="2147489763" r:id="rId10"/>
    <p:sldLayoutId id="214748976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tags" Target="../tags/tag153.xml"/><Relationship Id="rId14" Type="http://schemas.openxmlformats.org/officeDocument/2006/relationships/tags" Target="../tags/tag154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tags" Target="../tags/tag186.xml"/><Relationship Id="rId14" Type="http://schemas.openxmlformats.org/officeDocument/2006/relationships/tags" Target="../tags/tag187.xml"/><Relationship Id="rId15" Type="http://schemas.openxmlformats.org/officeDocument/2006/relationships/tags" Target="../tags/tag188.xml"/><Relationship Id="rId16" Type="http://schemas.openxmlformats.org/officeDocument/2006/relationships/tags" Target="../tags/tag189.xml"/><Relationship Id="rId17" Type="http://schemas.openxmlformats.org/officeDocument/2006/relationships/tags" Target="../tags/tag190.xml"/><Relationship Id="rId18" Type="http://schemas.openxmlformats.org/officeDocument/2006/relationships/tags" Target="../tags/tag191.xml"/><Relationship Id="rId19" Type="http://schemas.openxmlformats.org/officeDocument/2006/relationships/tags" Target="../tags/tag192.xml"/><Relationship Id="rId20" Type="http://schemas.openxmlformats.org/officeDocument/2006/relationships/tags" Target="../tags/tag193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tags" Target="../tags/tag365.xml"/><Relationship Id="rId14" Type="http://schemas.openxmlformats.org/officeDocument/2006/relationships/tags" Target="../tags/tag366.xml"/><Relationship Id="rId15" Type="http://schemas.openxmlformats.org/officeDocument/2006/relationships/tags" Target="../tags/tag367.xml"/><Relationship Id="rId16" Type="http://schemas.openxmlformats.org/officeDocument/2006/relationships/tags" Target="../tags/tag368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tags" Target="../tags/tag384.xml"/><Relationship Id="rId14" Type="http://schemas.openxmlformats.org/officeDocument/2006/relationships/tags" Target="../tags/tag385.xml"/><Relationship Id="rId15" Type="http://schemas.openxmlformats.org/officeDocument/2006/relationships/tags" Target="../tags/tag386.xml"/><Relationship Id="rId16" Type="http://schemas.openxmlformats.org/officeDocument/2006/relationships/tags" Target="../tags/tag387.xml"/><Relationship Id="rId17" Type="http://schemas.openxmlformats.org/officeDocument/2006/relationships/tags" Target="../tags/tag388.xml"/><Relationship Id="rId18" Type="http://schemas.openxmlformats.org/officeDocument/2006/relationships/tags" Target="../tags/tag389.xml"/><Relationship Id="rId19" Type="http://schemas.openxmlformats.org/officeDocument/2006/relationships/tags" Target="../tags/tag390.xml"/><Relationship Id="rId20" Type="http://schemas.openxmlformats.org/officeDocument/2006/relationships/tags" Target="../tags/tag391.xml"/><Relationship Id="rId21" Type="http://schemas.openxmlformats.org/officeDocument/2006/relationships/tags" Target="../tags/tag392.xml"/><Relationship Id="rId22" Type="http://schemas.openxmlformats.org/officeDocument/2006/relationships/tags" Target="../tags/tag393.xml"/><Relationship Id="rId23" Type="http://schemas.openxmlformats.org/officeDocument/2006/relationships/tags" Target="../tags/tag394.xml"/><Relationship Id="rId24" Type="http://schemas.openxmlformats.org/officeDocument/2006/relationships/tags" Target="../tags/tag395.xml"/><Relationship Id="rId25" Type="http://schemas.openxmlformats.org/officeDocument/2006/relationships/tags" Target="../tags/tag396.xml"/><Relationship Id="rId26" Type="http://schemas.openxmlformats.org/officeDocument/2006/relationships/tags" Target="../tags/tag397.xml"/><Relationship Id="rId27" Type="http://schemas.openxmlformats.org/officeDocument/2006/relationships/tags" Target="../tags/tag398.xml"/><Relationship Id="rId28" Type="http://schemas.openxmlformats.org/officeDocument/2006/relationships/tags" Target="../tags/tag399.xml"/><Relationship Id="rId29" Type="http://schemas.openxmlformats.org/officeDocument/2006/relationships/tags" Target="../tags/tag400.xml"/><Relationship Id="rId30" Type="http://schemas.openxmlformats.org/officeDocument/2006/relationships/tags" Target="../tags/tag401.xml"/><Relationship Id="rId31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tags" Target="../tags/tag405.xml"/><Relationship Id="rId5" Type="http://schemas.openxmlformats.org/officeDocument/2006/relationships/tags" Target="../tags/tag406.xml"/><Relationship Id="rId6" Type="http://schemas.openxmlformats.org/officeDocument/2006/relationships/tags" Target="../tags/tag407.xml"/><Relationship Id="rId7" Type="http://schemas.openxmlformats.org/officeDocument/2006/relationships/tags" Target="../tags/tag408.xml"/><Relationship Id="rId8" Type="http://schemas.openxmlformats.org/officeDocument/2006/relationships/tags" Target="../tags/tag409.xml"/><Relationship Id="rId9" Type="http://schemas.openxmlformats.org/officeDocument/2006/relationships/tags" Target="../tags/tag410.xml"/><Relationship Id="rId10" Type="http://schemas.openxmlformats.org/officeDocument/2006/relationships/tags" Target="../tags/tag411.xml"/><Relationship Id="rId11" Type="http://schemas.openxmlformats.org/officeDocument/2006/relationships/tags" Target="../tags/tag412.xml"/><Relationship Id="rId12" Type="http://schemas.openxmlformats.org/officeDocument/2006/relationships/tags" Target="../tags/tag413.xml"/><Relationship Id="rId13" Type="http://schemas.openxmlformats.org/officeDocument/2006/relationships/tags" Target="../tags/tag414.xml"/><Relationship Id="rId14" Type="http://schemas.openxmlformats.org/officeDocument/2006/relationships/tags" Target="../tags/tag415.xml"/><Relationship Id="rId15" Type="http://schemas.openxmlformats.org/officeDocument/2006/relationships/tags" Target="../tags/tag416.xml"/><Relationship Id="rId16" Type="http://schemas.openxmlformats.org/officeDocument/2006/relationships/tags" Target="../tags/tag417.xml"/><Relationship Id="rId17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18.xml"/><Relationship Id="rId2" Type="http://schemas.openxmlformats.org/officeDocument/2006/relationships/tags" Target="../tags/tag419.xml"/><Relationship Id="rId3" Type="http://schemas.openxmlformats.org/officeDocument/2006/relationships/tags" Target="../tags/tag420.xml"/><Relationship Id="rId4" Type="http://schemas.openxmlformats.org/officeDocument/2006/relationships/tags" Target="../tags/tag421.xml"/><Relationship Id="rId5" Type="http://schemas.openxmlformats.org/officeDocument/2006/relationships/tags" Target="../tags/tag422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建立高效的市场定价策略的关键要点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市场定价策略的重要性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市场定价策略的制定过程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市场定价策略的实施要点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市场定价策略的评估与调整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市场定价策略的风险与应对措施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市场定价策略的重要性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提升产品竞争力</a:t>
            </a:r>
            <a:endParaRPr altLang="en-US" lang="zh-CN"/>
          </a:p>
        </p:txBody>
      </p:sp>
      <p:sp>
        <p:nvSpPr>
          <p:cNvPr id="104902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提升市场份额：合理的定价策略可以提升企业在市场中的份额，增强企业的市场竞争力。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吸引顾客：合理的定价策略可以吸引更多的顾客，提高产品的知名度和美誉度。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增加销售额：合理的定价策略可以增加产品的销售额，提高企业的盈利水平。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促进品牌发展：合理的定价策略可以促进品牌的发展，提高企业的品牌价值和知名度。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促进销售增长</a:t>
            </a:r>
            <a:endParaRPr altLang="en-US" lang="zh-CN"/>
          </a:p>
        </p:txBody>
      </p:sp>
      <p:sp>
        <p:nvSpPr>
          <p:cNvPr id="104908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增强品牌知名度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9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增加销售额和市场份额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提高产品竞争力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1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吸引更多潜在客户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实现利润最大化</a:t>
            </a:r>
            <a:endParaRPr altLang="en-US" lang="zh-CN"/>
          </a:p>
        </p:txBody>
      </p:sp>
      <p:sp>
        <p:nvSpPr>
          <p:cNvPr id="104915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确定目标市场和目标客户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5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了解竞争对手和市场趋势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6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制定合理的定价策略和价格政策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6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通过市场调研和分析来不断优化定价策略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市场定价策略的制定过程</a:t>
            </a:r>
            <a:endParaRPr altLang="en-US" dirty="0" lang="zh-CN"/>
          </a:p>
        </p:txBody>
      </p:sp>
      <p:sp>
        <p:nvSpPr>
          <p:cNvPr id="10492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确定目标市场</a:t>
            </a:r>
            <a:endParaRPr altLang="en-US" lang="zh-CN"/>
          </a:p>
        </p:txBody>
      </p:sp>
      <p:sp>
        <p:nvSpPr>
          <p:cNvPr id="104928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定义目标市场：明确目标客户群体，包括消费者、行业、地区等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确定市场规模：对目标市场进行调研，了解市场规模、竞争情况、消费者需求等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确定市场份额：分析竞争对手，了解自己在目标市场的份额和位置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确定市场定位：根据自身特点和优势，选择适合的市场定位，包括产品定位、品牌定位等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分析竞争对手</a:t>
            </a:r>
            <a:endParaRPr altLang="en-US" lang="zh-CN"/>
          </a:p>
        </p:txBody>
      </p:sp>
      <p:sp>
        <p:nvSpPr>
          <p:cNvPr id="10493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确定竞争对手范围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了解竞争对手的市场份额和销售策略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分析竞争对手的营销策略和品牌形象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分析竞争对手的产品定价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评估产品成本</a:t>
            </a:r>
            <a:endParaRPr altLang="en-US" lang="zh-CN"/>
          </a:p>
        </p:txBody>
      </p:sp>
      <p:sp>
        <p:nvSpPr>
          <p:cNvPr id="104940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固定成本：不受产量影响的成本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变动成本：随着产量变化的成本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直接成本：包括原材料、生产、劳动力等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间接成本：研发、营销、管理等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制定定价策略</a:t>
            </a:r>
            <a:endParaRPr altLang="en-US" lang="zh-CN"/>
          </a:p>
        </p:txBody>
      </p:sp>
      <p:sp>
        <p:nvSpPr>
          <p:cNvPr id="104945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制定灵活多样的定价策略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6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确定产品或服务的成本和利润目标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分析竞争对手和市场环境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8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确定目标市场和目标客户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市场定价策略的实施要点</a:t>
            </a:r>
            <a:endParaRPr altLang="en-US" dirty="0" lang="zh-CN"/>
          </a:p>
        </p:txBody>
      </p:sp>
      <p:sp>
        <p:nvSpPr>
          <p:cNvPr id="10495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保持价格稳定</a:t>
            </a:r>
            <a:endParaRPr altLang="en-US" lang="zh-CN"/>
          </a:p>
        </p:txBody>
      </p:sp>
      <p:sp>
        <p:nvSpPr>
          <p:cNvPr id="104959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9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价格波动对企业的影响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0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0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保持价格稳定的策略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0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1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应对价格波动的措施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1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1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长期和短期内的价格稳定策略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灵活调整价格</a:t>
            </a:r>
            <a:endParaRPr altLang="en-US" lang="zh-CN"/>
          </a:p>
        </p:txBody>
      </p:sp>
      <p:sp>
        <p:nvSpPr>
          <p:cNvPr id="104965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5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定期评估市场需求和竞争状况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6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6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根据产品特点、市场需求和竞争状况调整价格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6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6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灵活运用不同的定价策略，如渗透定价、撇脂定价等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7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7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及时调整价格以应对市场变化和竞争压力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促销活动与价格策略相结合</a:t>
            </a:r>
            <a:endParaRPr altLang="en-US" lang="zh-CN"/>
          </a:p>
        </p:txBody>
      </p:sp>
      <p:sp>
        <p:nvSpPr>
          <p:cNvPr id="104971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1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2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促销活动与价格策略相结合可以更好地吸引消费者，提高销售业绩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在实施促销活动与价格策略相结合时，需要注意活动的针对性和有效性，以及价格的合理性和竞争力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促销活动可以吸引消费者关注和购买欲望，提高品牌知名度和美誉度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价格策略是促销活动的重要手段之一，可以降低成本、增加销售额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建立良好的客户关系</a:t>
            </a:r>
            <a:endParaRPr altLang="en-US" lang="zh-CN"/>
          </a:p>
        </p:txBody>
      </p:sp>
      <p:sp>
        <p:nvSpPr>
          <p:cNvPr id="104977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定期沟通：与客户保持定期沟通，及时了解客户的反馈和意见，以便调整市场定价策略。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了解客户需求：深入了解客户的需求和偏好，以便为目标市场提供更符合需求的产品或服务。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建立信任：通过诚信和可靠的服务，建立与客户之间的信任关系。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提供个性化服务：根据客户的特殊需求，提供个性化的产品或服务，提高客户满意度。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8000"/>
          </a:bodyPr>
          <a:p>
            <a:r>
              <a:rPr altLang="en-US" dirty="0" lang="zh-CN"/>
              <a:t>市场定价策略的评估与调整</a:t>
            </a:r>
            <a:endParaRPr altLang="en-US" dirty="0" lang="zh-CN"/>
          </a:p>
        </p:txBody>
      </p:sp>
      <p:sp>
        <p:nvSpPr>
          <p:cNvPr id="10498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定期评估定价策略效果</a:t>
            </a:r>
            <a:endParaRPr altLang="en-US" lang="zh-CN"/>
          </a:p>
        </p:txBody>
      </p:sp>
      <p:sp>
        <p:nvSpPr>
          <p:cNvPr id="104991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设定评估标准：明确评估定价策略效果的指标和标准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收集数据：收集相关销售数据和市场反馈，以支持评估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分析数据：对收集到的数据进行深入分析，找出定价策略的优点和不足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调整策略：根据分析结果，及时调整定价策略，以适应市场变化和客户需求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根据市场变化调整定价策略</a:t>
            </a:r>
            <a:endParaRPr altLang="en-US" lang="zh-CN"/>
          </a:p>
        </p:txBody>
      </p:sp>
      <p:sp>
        <p:nvSpPr>
          <p:cNvPr id="10499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7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定期评估市场定价策略的有效性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7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收集和分析市场数据，了解竞争对手的定价策略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8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根据市场变化及时调整定价策略，保持竞争力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9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通过市场测试验证新定价策略的有效性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收集客户反馈，优化定价策略</a:t>
            </a:r>
            <a:endParaRPr altLang="en-US" lang="zh-CN"/>
          </a:p>
        </p:txBody>
      </p:sp>
      <p:sp>
        <p:nvSpPr>
          <p:cNvPr id="105002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收集客户反馈：通过调查问卷、访谈等方式了解客户对产品或服务的价格敏感度和购买意愿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分析客户反馈：对收集到的客户反馈进行整理和分析，找出价格敏感点和潜在的优化空间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调整定价策略：根据分析结果，对产品或服务的定价策略进行调整，以更好地满足客户需求和提高市场竞争力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持续优化：定期收集客户反馈并进行分析，及时调整定价策略，确保市场定价策略的持续优化和有效性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保持与竞争对手的价格竞争力</a:t>
            </a:r>
            <a:endParaRPr altLang="en-US" lang="zh-CN"/>
          </a:p>
        </p:txBody>
      </p:sp>
      <p:sp>
        <p:nvSpPr>
          <p:cNvPr id="105008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8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了解竞争对手的定价策略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9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9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分析市场价格趋势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9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0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制定合理的定价策略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0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0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保持价格竞争力，提高市场份额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市场定价策略的风险与应对措施</a:t>
            </a:r>
            <a:endParaRPr altLang="en-US" dirty="0" lang="zh-CN"/>
          </a:p>
        </p:txBody>
      </p:sp>
      <p:sp>
        <p:nvSpPr>
          <p:cNvPr id="10501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价格波动风险</a:t>
            </a:r>
            <a:endParaRPr altLang="en-US" lang="zh-CN"/>
          </a:p>
        </p:txBody>
      </p:sp>
      <p:sp>
        <p:nvSpPr>
          <p:cNvPr id="10502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价格波动原因：市场需求变化、竞争加剧、政策调整等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价格波动影响：销售额下降、库存积压、利润减少等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应对措施：建立灵活的价格调整机制、加强市场调研、制定合理的定价策略等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风险控制：建立风险预警机制、加强风险管理、合理规划资金使用等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竞争压力风险</a:t>
            </a:r>
            <a:endParaRPr altLang="en-US" lang="zh-CN"/>
          </a:p>
        </p:txBody>
      </p:sp>
      <p:sp>
        <p:nvSpPr>
          <p:cNvPr id="105027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市场竞争激烈：竞争对手的价格战、促销手段等可能对企业的定价策略产生负面影响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消费者需求变化：消费者需求的变化可能导致市场需求下降，进而影响企业的定价策略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成本上升：原材料、劳动力等成本上升可能使企业面临定价压力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法律法规限制：政府对某些行业的监管和限制可能影响企业的定价策略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市场需求变化风险</a:t>
            </a:r>
            <a:endParaRPr altLang="en-US" lang="zh-CN"/>
          </a:p>
        </p:txBody>
      </p:sp>
      <p:sp>
        <p:nvSpPr>
          <p:cNvPr id="105032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市场需求增长：需要增加生产能力以满足需求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市场需求下降：可能导致产品滞销，库存积压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市场需求波动：需要灵活调整价格以适应市场变化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市场需求转移：需要重新定位产品或开发新产品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应对措施：建立风险预警机制、灵活调整价格、加强市场调研等。</a:t>
            </a:r>
            <a:endParaRPr altLang="en-US" lang="zh-CN"/>
          </a:p>
        </p:txBody>
      </p:sp>
      <p:sp>
        <p:nvSpPr>
          <p:cNvPr id="1050370" name="正文"/>
          <p:cNvSpPr txBox="1"/>
          <p:nvPr>
            <p:custDataLst>
              <p:tags r:id="rId1"/>
            </p:custDataLst>
          </p:nvPr>
        </p:nvSpPr>
        <p:spPr>
          <a:xfrm>
            <a:off x="3294779" y="3048395"/>
            <a:ext cx="6937977" cy="722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应对措施：加强市场调研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372" name="正文"/>
          <p:cNvSpPr txBox="1"/>
          <p:nvPr>
            <p:custDataLst>
              <p:tags r:id="rId2"/>
            </p:custDataLst>
          </p:nvPr>
        </p:nvSpPr>
        <p:spPr>
          <a:xfrm>
            <a:off x="3294779" y="4252042"/>
            <a:ext cx="6937977" cy="722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应对措施：制定风险管理计划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374" name="正文"/>
          <p:cNvSpPr txBox="1"/>
          <p:nvPr>
            <p:custDataLst>
              <p:tags r:id="rId3"/>
            </p:custDataLst>
          </p:nvPr>
        </p:nvSpPr>
        <p:spPr>
          <a:xfrm>
            <a:off x="3294779" y="5455689"/>
            <a:ext cx="6937977" cy="722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单击此处添加正文，文字是您思想的提炼，请言简意赅的阐述您的观点。单击此处添加正文，文字是您思想的提炼，请言简意赅的阐述您的观点。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76" name="正文"/>
          <p:cNvSpPr txBox="1"/>
          <p:nvPr>
            <p:custDataLst>
              <p:tags r:id="rId4"/>
            </p:custDataLst>
          </p:nvPr>
        </p:nvSpPr>
        <p:spPr>
          <a:xfrm>
            <a:off x="3294779" y="1844748"/>
            <a:ext cx="6937977" cy="722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应对措施：灵活调整价格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378" name="标题"/>
          <p:cNvSpPr txBox="1"/>
          <p:nvPr>
            <p:custDataLst>
              <p:tags r:id="rId5"/>
            </p:custDataLst>
          </p:nvPr>
        </p:nvSpPr>
        <p:spPr>
          <a:xfrm>
            <a:off x="3294779" y="4971870"/>
            <a:ext cx="6937283" cy="418569"/>
          </a:xfrm>
          <a:prstGeom prst="rect"/>
          <a:noFill/>
        </p:spPr>
        <p:txBody>
          <a:bodyPr anchor="b" anchorCtr="0" bIns="0" lIns="0" rIns="0" rtlCol="0" tIns="0" wrap="square">
            <a:normAutofit fontScale="70000"/>
          </a:bodyPr>
          <a:p>
            <a:pPr algn="just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  <a:sym typeface="+mn-ea"/>
              </a:rPr>
              <a:t>制定风险管理计划：针对可能出现的价格风险，制定相应的风险管理计划，包括风险识别、评估、应对和监控等方面，以确保市场定价策略的顺利实施。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380" name="标题"/>
          <p:cNvSpPr txBox="1"/>
          <p:nvPr>
            <p:custDataLst>
              <p:tags r:id="rId6"/>
            </p:custDataLst>
          </p:nvPr>
        </p:nvSpPr>
        <p:spPr>
          <a:xfrm>
            <a:off x="3294779" y="3771000"/>
            <a:ext cx="6937283" cy="418569"/>
          </a:xfrm>
          <a:prstGeom prst="rect"/>
          <a:noFill/>
        </p:spPr>
        <p:txBody>
          <a:bodyPr anchor="b" anchorCtr="0" bIns="0" lIns="0" rIns="0" rtlCol="0" tIns="0" wrap="square">
            <a:normAutofit fontScale="75556"/>
          </a:bodyPr>
          <a:p>
            <a:pPr algn="just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3"/>
                </a:solidFill>
                <a:latin typeface="+mj-ea"/>
                <a:ea typeface="+mj-ea"/>
                <a:sym typeface="+mn-ea"/>
              </a:rPr>
              <a:t>加强市场调研：通过深入了解市场需求、竞争状况和行业趋势，为制定合理的市场定价策略提供有力支持。  应对措施：制定风险管理计划</a:t>
            </a:r>
            <a:endParaRPr altLang="en-US" b="1" dirty="0" lang="zh-CN" spc="300">
              <a:solidFill>
                <a:schemeClr val="accent3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382" name="标题"/>
          <p:cNvSpPr txBox="1"/>
          <p:nvPr>
            <p:custDataLst>
              <p:tags r:id="rId7"/>
            </p:custDataLst>
          </p:nvPr>
        </p:nvSpPr>
        <p:spPr>
          <a:xfrm>
            <a:off x="3294779" y="2570129"/>
            <a:ext cx="6937283" cy="418569"/>
          </a:xfrm>
          <a:prstGeom prst="rect"/>
          <a:noFill/>
        </p:spPr>
        <p:txBody>
          <a:bodyPr anchor="b" anchorCtr="0" bIns="0" lIns="0" rIns="0" rtlCol="0" tIns="0" wrap="square">
            <a:normAutofit fontScale="75556"/>
          </a:bodyPr>
          <a:p>
            <a:pPr algn="just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2"/>
                </a:solidFill>
                <a:latin typeface="+mj-ea"/>
                <a:ea typeface="+mj-ea"/>
                <a:sym typeface="+mn-ea"/>
              </a:rPr>
              <a:t>灵活调整价格：根据市场需求和竞争状况，及时调整产品价格，以保持市场竞争力并降低价格风险。  应对措施：加强市场调研</a:t>
            </a:r>
            <a:endParaRPr altLang="en-US" b="1" dirty="0" lang="zh-CN" spc="300">
              <a:solidFill>
                <a:schemeClr val="accent2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384" name="标题"/>
          <p:cNvSpPr txBox="1"/>
          <p:nvPr>
            <p:custDataLst>
              <p:tags r:id="rId8"/>
            </p:custDataLst>
          </p:nvPr>
        </p:nvSpPr>
        <p:spPr>
          <a:xfrm>
            <a:off x="3294779" y="1364400"/>
            <a:ext cx="6937283" cy="418569"/>
          </a:xfrm>
          <a:prstGeom prst="rect"/>
          <a:noFill/>
        </p:spPr>
        <p:txBody>
          <a:bodyPr anchor="b" anchorCtr="0" bIns="0" lIns="0" rIns="0" rtlCol="0" tIns="0" wrap="square">
            <a:normAutofit fontScale="75556"/>
          </a:bodyPr>
          <a:p>
            <a:pPr algn="just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建立风险预警机制：通过收集和分析市场数据，及时发现潜在的价格风险，并采取相应的措施进行防范和应对。  应对措施：灵活调整价格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386" name="序号"/>
          <p:cNvSpPr txBox="1"/>
          <p:nvPr>
            <p:custDataLst>
              <p:tags r:id="rId9"/>
            </p:custDataLst>
          </p:nvPr>
        </p:nvSpPr>
        <p:spPr>
          <a:xfrm>
            <a:off x="1961327" y="5127359"/>
            <a:ext cx="830350" cy="830350"/>
          </a:xfrm>
          <a:prstGeom prst="rect"/>
          <a:noFill/>
        </p:spPr>
        <p:txBody>
          <a:bodyPr anchor="ctr" anchorCtr="0" bIns="45720" lIns="91440" rIns="60960" rtlCol="0" tIns="71755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dirty="0" sz="2800" lang="en-US" spc="130">
                <a:gradFill>
                  <a:gsLst>
                    <a:gs pos="0">
                      <a:schemeClr val="accent4">
                        <a:lumMod val="80000"/>
                        <a:lumOff val="20000"/>
                      </a:schemeClr>
                    </a:gs>
                    <a:gs pos="100000">
                      <a:schemeClr val="accent4">
                        <a:lumMod val="80000"/>
                        <a:lumOff val="20000"/>
                      </a:schemeClr>
                    </a:gs>
                  </a:gsLst>
                  <a:lin ang="5400000" scaled="0"/>
                </a:gradFill>
                <a:effectLst/>
                <a:latin typeface="+mj-ea"/>
                <a:ea typeface="+mj-ea"/>
                <a:cs typeface="+mj-ea"/>
                <a:sym typeface="+mn-ea"/>
              </a:rPr>
              <a:t>04</a:t>
            </a:r>
            <a:endParaRPr altLang="zh-CN" b="1" dirty="0" sz="2800" lang="en-US" spc="130">
              <a:gradFill>
                <a:gsLst>
                  <a:gs pos="0">
                    <a:schemeClr val="accent4">
                      <a:lumMod val="80000"/>
                      <a:lumOff val="20000"/>
                    </a:schemeClr>
                  </a:gs>
                  <a:gs pos="100000">
                    <a:schemeClr val="accent4">
                      <a:lumMod val="80000"/>
                      <a:lumOff val="20000"/>
                    </a:schemeClr>
                  </a:gs>
                </a:gsLst>
                <a:lin ang="5400000" scaled="0"/>
              </a:gra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sp>
        <p:nvSpPr>
          <p:cNvPr id="1050388" name="序号"/>
          <p:cNvSpPr txBox="1"/>
          <p:nvPr>
            <p:custDataLst>
              <p:tags r:id="rId10"/>
            </p:custDataLst>
          </p:nvPr>
        </p:nvSpPr>
        <p:spPr>
          <a:xfrm>
            <a:off x="1960632" y="3913300"/>
            <a:ext cx="830350" cy="830350"/>
          </a:xfrm>
          <a:prstGeom prst="rect"/>
          <a:noFill/>
        </p:spPr>
        <p:txBody>
          <a:bodyPr anchor="ctr" anchorCtr="0" bIns="45720" lIns="91440" rIns="60960" rtlCol="0" tIns="71755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dirty="0" sz="2800" lang="en-US" spc="130">
                <a:gradFill>
                  <a:gsLst>
                    <a:gs pos="0">
                      <a:schemeClr val="accent3">
                        <a:lumMod val="80000"/>
                        <a:lumOff val="20000"/>
                      </a:schemeClr>
                    </a:gs>
                    <a:gs pos="100000">
                      <a:schemeClr val="accent3">
                        <a:lumMod val="80000"/>
                        <a:lumOff val="20000"/>
                      </a:schemeClr>
                    </a:gs>
                  </a:gsLst>
                  <a:lin ang="5400000" scaled="0"/>
                </a:gradFill>
                <a:effectLst/>
                <a:latin typeface="+mj-ea"/>
                <a:ea typeface="+mj-ea"/>
                <a:cs typeface="+mj-ea"/>
                <a:sym typeface="+mn-ea"/>
              </a:rPr>
              <a:t>03</a:t>
            </a:r>
            <a:endParaRPr altLang="zh-CN" b="1" dirty="0" sz="2800" lang="en-US" spc="130">
              <a:gradFill>
                <a:gsLst>
                  <a:gs pos="0">
                    <a:schemeClr val="accent3">
                      <a:lumMod val="80000"/>
                      <a:lumOff val="20000"/>
                    </a:schemeClr>
                  </a:gs>
                  <a:gs pos="100000">
                    <a:schemeClr val="accent3">
                      <a:lumMod val="80000"/>
                      <a:lumOff val="20000"/>
                    </a:schemeClr>
                  </a:gs>
                </a:gsLst>
                <a:lin ang="5400000" scaled="0"/>
              </a:gra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sp>
        <p:nvSpPr>
          <p:cNvPr id="1050390" name="序号"/>
          <p:cNvSpPr txBox="1"/>
          <p:nvPr>
            <p:custDataLst>
              <p:tags r:id="rId11"/>
            </p:custDataLst>
          </p:nvPr>
        </p:nvSpPr>
        <p:spPr>
          <a:xfrm>
            <a:off x="1959938" y="2699240"/>
            <a:ext cx="830350" cy="830350"/>
          </a:xfrm>
          <a:prstGeom prst="rect"/>
          <a:noFill/>
        </p:spPr>
        <p:txBody>
          <a:bodyPr anchor="ctr" anchorCtr="0" bIns="45720" lIns="91440" rIns="60960" rtlCol="0" tIns="71755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dirty="0" sz="2800" lang="en-US" spc="130">
                <a:gradFill>
                  <a:gsLst>
                    <a:gs pos="0">
                      <a:schemeClr val="accent2">
                        <a:lumMod val="80000"/>
                        <a:lumOff val="20000"/>
                      </a:schemeClr>
                    </a:gs>
                    <a:gs pos="100000">
                      <a:schemeClr val="accent2">
                        <a:lumMod val="80000"/>
                        <a:lumOff val="20000"/>
                      </a:schemeClr>
                    </a:gs>
                  </a:gsLst>
                  <a:lin ang="5400000" scaled="0"/>
                </a:gradFill>
                <a:effectLst/>
                <a:latin typeface="+mj-ea"/>
                <a:ea typeface="+mj-ea"/>
                <a:cs typeface="+mj-ea"/>
                <a:sym typeface="+mn-ea"/>
              </a:rPr>
              <a:t>02</a:t>
            </a:r>
            <a:endParaRPr altLang="zh-CN" b="1" dirty="0" sz="2800" lang="en-US" spc="130">
              <a:gradFill>
                <a:gsLst>
                  <a:gs pos="0">
                    <a:schemeClr val="accent2">
                      <a:lumMod val="80000"/>
                      <a:lumOff val="20000"/>
                    </a:schemeClr>
                  </a:gs>
                  <a:gs pos="100000">
                    <a:schemeClr val="accent2">
                      <a:lumMod val="80000"/>
                      <a:lumOff val="20000"/>
                    </a:schemeClr>
                  </a:gs>
                </a:gsLst>
                <a:lin ang="5400000" scaled="0"/>
              </a:gra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sp>
        <p:nvSpPr>
          <p:cNvPr id="1050392" name="序号"/>
          <p:cNvSpPr txBox="1"/>
          <p:nvPr>
            <p:custDataLst>
              <p:tags r:id="rId12"/>
            </p:custDataLst>
          </p:nvPr>
        </p:nvSpPr>
        <p:spPr>
          <a:xfrm>
            <a:off x="1959938" y="1500452"/>
            <a:ext cx="830350" cy="830350"/>
          </a:xfrm>
          <a:prstGeom prst="rect"/>
          <a:noFill/>
        </p:spPr>
        <p:txBody>
          <a:bodyPr anchor="ctr" anchorCtr="0" bIns="45720" lIns="91440" rIns="60960" rtlCol="0" tIns="71755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dirty="0" sz="2800" lang="en-US" spc="130">
                <a:gradFill>
                  <a:gsLst>
                    <a:gs pos="0">
                      <a:schemeClr val="accent1">
                        <a:lumMod val="80000"/>
                        <a:lumOff val="20000"/>
                      </a:schemeClr>
                    </a:gs>
                    <a:gs pos="100000">
                      <a:schemeClr val="accent1">
                        <a:lumMod val="80000"/>
                        <a:lumOff val="20000"/>
                      </a:schemeClr>
                    </a:gs>
                  </a:gsLst>
                  <a:lin ang="5400000" scaled="0"/>
                </a:gradFill>
                <a:effectLst/>
                <a:latin typeface="+mj-ea"/>
                <a:ea typeface="+mj-ea"/>
                <a:cs typeface="+mj-ea"/>
                <a:sym typeface="+mn-ea"/>
              </a:rPr>
              <a:t>01</a:t>
            </a:r>
            <a:endParaRPr altLang="zh-CN" b="1" dirty="0" sz="2800" lang="en-US" spc="130">
              <a:gradFill>
                <a:gsLst>
                  <a:gs pos="0">
                    <a:schemeClr val="accent1">
                      <a:lumMod val="80000"/>
                      <a:lumOff val="20000"/>
                    </a:schemeClr>
                  </a:gs>
                  <a:gs pos="100000">
                    <a:schemeClr val="accent1">
                      <a:lumMod val="80000"/>
                      <a:lumOff val="20000"/>
                    </a:schemeClr>
                  </a:gs>
                </a:gsLst>
                <a:lin ang="5400000" scaled="0"/>
              </a:gra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cxnSp>
        <p:nvCxnSpPr>
          <p:cNvPr id="3145789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995602" y="1487264"/>
            <a:ext cx="0" cy="839221"/>
          </a:xfrm>
          <a:prstGeom prst="line"/>
          <a:ln w="31750">
            <a:gradFill>
              <a:gsLst>
                <a:gs pos="0">
                  <a:schemeClr val="accent1">
                    <a:lumMod val="80000"/>
                    <a:lumOff val="20000"/>
                  </a:schemeClr>
                </a:gs>
                <a:gs pos="100000">
                  <a:schemeClr val="accent1">
                    <a:lumMod val="80000"/>
                    <a:lumOff val="20000"/>
                  </a:schemeClr>
                </a:gs>
              </a:gsLst>
              <a:lin ang="1596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91" name="直接连接符 20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2995602" y="2700629"/>
            <a:ext cx="0" cy="839221"/>
          </a:xfrm>
          <a:prstGeom prst="line"/>
          <a:ln w="31750">
            <a:gradFill>
              <a:gsLst>
                <a:gs pos="0">
                  <a:schemeClr val="accent2">
                    <a:lumMod val="80000"/>
                    <a:lumOff val="20000"/>
                  </a:schemeClr>
                </a:gs>
                <a:gs pos="100000">
                  <a:schemeClr val="accent2">
                    <a:lumMod val="80000"/>
                    <a:lumOff val="20000"/>
                  </a:schemeClr>
                </a:gs>
              </a:gsLst>
              <a:lin ang="1596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93" name="直接连接符 22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995602" y="3913994"/>
            <a:ext cx="0" cy="839221"/>
          </a:xfrm>
          <a:prstGeom prst="line"/>
          <a:ln w="31750">
            <a:gradFill>
              <a:gsLst>
                <a:gs pos="0">
                  <a:schemeClr val="accent3">
                    <a:lumMod val="80000"/>
                    <a:lumOff val="20000"/>
                  </a:schemeClr>
                </a:gs>
                <a:gs pos="100000">
                  <a:schemeClr val="accent3">
                    <a:lumMod val="80000"/>
                    <a:lumOff val="20000"/>
                  </a:schemeClr>
                </a:gs>
              </a:gsLst>
              <a:lin ang="1596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95" name="直接连接符 2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2995602" y="5127359"/>
            <a:ext cx="0" cy="839221"/>
          </a:xfrm>
          <a:prstGeom prst="line"/>
          <a:ln w="31750">
            <a:gradFill>
              <a:gsLst>
                <a:gs pos="0">
                  <a:schemeClr val="accent4">
                    <a:lumMod val="80000"/>
                    <a:lumOff val="20000"/>
                  </a:schemeClr>
                </a:gs>
                <a:gs pos="100000">
                  <a:schemeClr val="accent4">
                    <a:lumMod val="80000"/>
                    <a:lumOff val="20000"/>
                  </a:schemeClr>
                </a:gs>
              </a:gsLst>
              <a:lin ang="1596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4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总结高效的市场定价策略的关键要点</a:t>
            </a:r>
            <a:endParaRPr altLang="en-US" lang="zh-CN"/>
          </a:p>
        </p:txBody>
      </p:sp>
      <p:sp>
        <p:nvSpPr>
          <p:cNvPr id="105050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0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0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1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1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1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1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1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2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2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2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2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2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3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3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3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3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3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4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确定目标市场和目标客户群体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不断调整和优化定价策略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4" name="正文"/>
          <p:cNvSpPr txBox="1"/>
          <p:nvPr>
            <p:custDataLst>
              <p:tags r:id="rId28"/>
            </p:custDataLst>
          </p:nvPr>
        </p:nvSpPr>
        <p:spPr>
          <a:xfrm>
            <a:off x="7818944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实施有效的促销和推广活动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6" name="正文"/>
          <p:cNvSpPr txBox="1"/>
          <p:nvPr>
            <p:custDataLst>
              <p:tags r:id="rId29"/>
            </p:custDataLst>
          </p:nvPr>
        </p:nvSpPr>
        <p:spPr>
          <a:xfrm>
            <a:off x="2303016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分析竞争对手和市场环境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8" name="正文"/>
          <p:cNvSpPr txBox="1"/>
          <p:nvPr>
            <p:custDataLst>
              <p:tags r:id="rId30"/>
            </p:custDataLst>
          </p:nvPr>
        </p:nvSpPr>
        <p:spPr>
          <a:xfrm>
            <a:off x="5061607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制定灵活多样的定价策略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展望未来市场定价策略的发展趋势</a:t>
            </a:r>
            <a:endParaRPr altLang="en-US" lang="zh-CN"/>
          </a:p>
        </p:txBody>
      </p:sp>
      <p:sp>
        <p:nvSpPr>
          <p:cNvPr id="105058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动态定价：根据市场供需变化，灵活调整产品价格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数字化转型：利用大数据、人工智能等技术提高定价精度和效率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个性化定价：根据消费者需求和行为，制定个性化的产品价格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合作定价：企业之间通过合作，共同制定有利于双方的价格策略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6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2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7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32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061_3*l_h_f*1_2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单击此处添加正文，文字是您思想的提炼，请言简意赅的阐述您的观点。单击此处添加正文，文字是您思想的提炼，请言简意赅的阐述您的观点。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061_3*l_h_f*1_3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单击此处添加正文，文字是您思想的提炼，请言简意赅的阐述您的观点。单击此处添加正文，文字是您思想的提炼，请言简意赅的阐述您的观点。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061_3*l_h_f*1_4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单击此处添加正文，文字是您思想的提炼，请言简意赅的阐述您的观点。单击此处添加正文，文字是您思想的提炼，请言简意赅的阐述您的观点。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061_3*l_h_f*1_1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单击此处添加正文，文字是您思想的提炼，请言简意赅的阐述您的观点。单击此处添加正文，文字是您思想的提炼，请言简意赅的阐述您的观点。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061_3*l_h_a*1_4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添加项标题"/>
  <p:tag name="KSO_WM_UNIT_TEXT_FILL_FORE_SCHEMECOLOR_INDEX" val="8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061_3*l_h_a*1_3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添加项标题"/>
  <p:tag name="KSO_WM_UNIT_TEXT_FILL_FORE_SCHEMECOLOR_INDEX" val="7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061_3*l_h_a*1_2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添加项标题"/>
  <p:tag name="KSO_WM_UNIT_TEXT_FILL_FORE_SCHEMECOLOR_INDEX" val="6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061_3*l_h_a*1_1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061_3*l_h_i*1_4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04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20000000298023224,&quot;colorType&quot;:1,&quot;foreColorIndex&quot;:8,&quot;pos&quot;:0,&quot;transparency&quot;:0},{&quot;brightness&quot;:0.20000000298023224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061_3*l_h_i*1_3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03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20000000298023224,&quot;colorType&quot;:1,&quot;foreColorIndex&quot;:7,&quot;pos&quot;:0,&quot;transparency&quot;:0},{&quot;brightness&quot;:0.20000000298023224,&quot;colorType&quot;:1,&quot;foreColorIndex&quot;:7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061_3*l_h_i*1_2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02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20000000298023224,&quot;colorType&quot;:1,&quot;foreColorIndex&quot;:6,&quot;pos&quot;:0,&quot;transparency&quot;:0},{&quot;brightness&quot;:0.20000000298023224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061_3*l_h_i*1_1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01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20000000298023224,&quot;colorType&quot;:1,&quot;foreColorIndex&quot;:5,&quot;pos&quot;:0,&quot;transparency&quot;:0},{&quot;brightness&quot;:0.20000000298023224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1_3*l_h_i*1_1_2"/>
  <p:tag name="KSO_WM_TEMPLATE_CATEGORY" val="diagram"/>
  <p:tag name="KSO_WM_TEMPLATE_INDEX" val="20231061"/>
  <p:tag name="KSO_WM_UNIT_LAYERLEVEL" val="1_1_1"/>
  <p:tag name="KSO_WM_TAG_VERSION" val="3.0"/>
  <p:tag name="KSO_WM_UNIT_TYPE" val="l_h_i"/>
  <p:tag name="KSO_WM_UNIT_INDEX" val="1_1_2"/>
  <p:tag name="KSO_WM_DIAGRAM_VERSION" val="3"/>
  <p:tag name="KSO_WM_DIAGRAM_COLOR_TRICK" val="4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gradient&quot;:[{&quot;brightness&quot;:0.20000000298023224,&quot;colorType&quot;:1,&quot;foreColorIndex&quot;:5,&quot;pos&quot;:1,&quot;transparency&quot;:0},{&quot;brightness&quot;:0.20000000298023224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1_3*l_h_i*1_2_2"/>
  <p:tag name="KSO_WM_TEMPLATE_CATEGORY" val="diagram"/>
  <p:tag name="KSO_WM_TEMPLATE_INDEX" val="20231061"/>
  <p:tag name="KSO_WM_UNIT_LAYERLEVEL" val="1_1_1"/>
  <p:tag name="KSO_WM_TAG_VERSION" val="3.0"/>
  <p:tag name="KSO_WM_UNIT_TYPE" val="l_h_i"/>
  <p:tag name="KSO_WM_UNIT_INDEX" val="1_2_2"/>
  <p:tag name="KSO_WM_DIAGRAM_VERSION" val="3"/>
  <p:tag name="KSO_WM_DIAGRAM_COLOR_TRICK" val="4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gradient&quot;:[{&quot;brightness&quot;:0.20000000298023224,&quot;colorType&quot;:1,&quot;foreColorIndex&quot;:6,&quot;pos&quot;:1,&quot;transparency&quot;:0},{&quot;brightness&quot;:0.20000000298023224,&quot;colorType&quot;:1,&quot;foreColorIndex&quot;:6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1_3*l_h_i*1_3_2"/>
  <p:tag name="KSO_WM_TEMPLATE_CATEGORY" val="diagram"/>
  <p:tag name="KSO_WM_TEMPLATE_INDEX" val="20231061"/>
  <p:tag name="KSO_WM_UNIT_LAYERLEVEL" val="1_1_1"/>
  <p:tag name="KSO_WM_TAG_VERSION" val="3.0"/>
  <p:tag name="KSO_WM_UNIT_TYPE" val="l_h_i"/>
  <p:tag name="KSO_WM_UNIT_INDEX" val="1_3_2"/>
  <p:tag name="KSO_WM_DIAGRAM_VERSION" val="3"/>
  <p:tag name="KSO_WM_DIAGRAM_COLOR_TRICK" val="4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gradient&quot;:[{&quot;brightness&quot;:0.20000000298023224,&quot;colorType&quot;:1,&quot;foreColorIndex&quot;:7,&quot;pos&quot;:1,&quot;transparency&quot;:0},{&quot;brightness&quot;:0.20000000298023224,&quot;colorType&quot;:1,&quot;foreColorIndex&quot;:7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1_3*l_h_i*1_4_2"/>
  <p:tag name="KSO_WM_TEMPLATE_CATEGORY" val="diagram"/>
  <p:tag name="KSO_WM_TEMPLATE_INDEX" val="20231061"/>
  <p:tag name="KSO_WM_UNIT_LAYERLEVEL" val="1_1_1"/>
  <p:tag name="KSO_WM_TAG_VERSION" val="3.0"/>
  <p:tag name="KSO_WM_UNIT_TYPE" val="l_h_i"/>
  <p:tag name="KSO_WM_UNIT_INDEX" val="1_4_2"/>
  <p:tag name="KSO_WM_DIAGRAM_VERSION" val="3"/>
  <p:tag name="KSO_WM_DIAGRAM_COLOR_TRICK" val="4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gradient&quot;:[{&quot;brightness&quot;:0.20000000298023224,&quot;colorType&quot;:1,&quot;foreColorIndex&quot;:8,&quot;pos&quot;:1,&quot;transparency&quot;:0},{&quot;brightness&quot;:0.20000000298023224,&quot;colorType&quot;:1,&quot;foreColorIndex&quot;:8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7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7"/>
</p:tagLst>
</file>

<file path=ppt/tags/tag37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4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4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4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4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4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4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4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4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4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4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4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4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4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4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4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4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4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4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4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4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4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4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4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4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4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4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4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4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4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4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422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2023-12-19T14:01:09Z</dcterms:created>
  <dcterms:modified xsi:type="dcterms:W3CDTF">2023-12-19T14:01:09Z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bf029f6a70774bdeb13d82326098cf1a_21</vt:lpwstr>
  </property>
</Properties>
</file>