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802" r:id="rId1"/>
    <p:sldMasterId id="2147502839" r:id="rId2"/>
  </p:sldMasterIdLst>
  <p:notesMasterIdLst>
    <p:notesMasterId r:id="rId3"/>
  </p:notesMasterIdLst>
  <p:sldIdLst>
    <p:sldId id="9427" r:id="rId4"/>
    <p:sldId id="9431" r:id="rId5"/>
    <p:sldId id="9436" r:id="rId6"/>
    <p:sldId id="9441" r:id="rId7"/>
    <p:sldId id="9448" r:id="rId9"/>
    <p:sldId id="9451" r:id="rId10"/>
    <p:sldId id="9454" r:id="rId11"/>
    <p:sldId id="9458" r:id="rId12"/>
    <p:sldId id="9465" r:id="rId14"/>
    <p:sldId id="9468" r:id="rId15"/>
    <p:sldId id="9471" r:id="rId16"/>
    <p:sldId id="9474" r:id="rId17"/>
    <p:sldId id="9478" r:id="rId18"/>
    <p:sldId id="9485" r:id="rId20"/>
    <p:sldId id="9488" r:id="rId21"/>
    <p:sldId id="9491" r:id="rId22"/>
    <p:sldId id="9495" r:id="rId23"/>
    <p:sldId id="9502" r:id="rId25"/>
    <p:sldId id="9505" r:id="rId26"/>
    <p:sldId id="9508" r:id="rId27"/>
    <p:sldId id="9512" r:id="rId28"/>
    <p:sldId id="9519" r:id="rId30"/>
    <p:sldId id="9522" r:id="rId31"/>
    <p:sldId id="9525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803" r:id="rId1"/>
    <p:sldLayoutId id="2147502804" r:id="rId2"/>
    <p:sldLayoutId id="2147502805" r:id="rId3"/>
    <p:sldLayoutId id="2147502806" r:id="rId4"/>
    <p:sldLayoutId id="2147502807" r:id="rId5"/>
    <p:sldLayoutId id="2147502808" r:id="rId6"/>
    <p:sldLayoutId id="2147502809" r:id="rId7"/>
    <p:sldLayoutId id="2147502810" r:id="rId8"/>
    <p:sldLayoutId id="2147502811" r:id="rId9"/>
    <p:sldLayoutId id="2147502812" r:id="rId10"/>
    <p:sldLayoutId id="21475028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840" r:id="rId1"/>
    <p:sldLayoutId id="2147502841" r:id="rId2"/>
    <p:sldLayoutId id="2147502842" r:id="rId3"/>
    <p:sldLayoutId id="2147502843" r:id="rId4"/>
    <p:sldLayoutId id="2147502844" r:id="rId5"/>
    <p:sldLayoutId id="2147502845" r:id="rId6"/>
    <p:sldLayoutId id="2147502846" r:id="rId7"/>
    <p:sldLayoutId id="2147502847" r:id="rId8"/>
    <p:sldLayoutId id="2147502848" r:id="rId9"/>
    <p:sldLayoutId id="2147502849" r:id="rId10"/>
    <p:sldLayoutId id="21475028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企业管理的知识产权保护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知识产权保护的重要性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企业管理的知识产权保护策略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知识产权保护的实践案例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知识产权保护的未来趋势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知识产权保护的重要性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知识产权对企业发展的影响</a:t>
            </a:r>
            <a:endParaRPr altLang="en-US" lang="zh-CN"/>
          </a:p>
        </p:txBody>
      </p:sp>
      <p:sp>
        <p:nvSpPr>
          <p:cNvPr id="1048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保护企业核心技术和创意，防止被抄袭和侵权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提升企业品牌形象和知名度，增加市场竞争力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促进企业创新和发展，提高经济效益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保障企业合法权益，避免法律纠纷和经济损失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知识产权保护对企业竞争力的提升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保护企业创新成果，提高企业核心竞争力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促进企业技术创新，推动产业升级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增强企业市场竞争力，实现可持续发展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防止侵权行为，维护企业声誉和形象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知识产权保护对企业创新发展的推动</a:t>
            </a:r>
            <a:endParaRPr altLang="en-US" lang="zh-CN"/>
          </a:p>
        </p:txBody>
      </p:sp>
      <p:sp>
        <p:nvSpPr>
          <p:cNvPr id="10491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激发企业创新活力：通过保护创新成果，鼓励企业加大研发投入，形成良性循环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提升企业核心竞争力：拥有自主知识产权的产品或技术，有助于企业在市场竞争中占据优势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促进企业可持续发展：知识产权保护有助于企业形成长期竞争优势，实现可持续发展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增强企业品牌影响力：通过知识产权保护，提升企业品牌形象和知名度，增强市场竞争力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企业管理的知识产权保护策略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建立完善的知识产权管理制度</a:t>
            </a:r>
            <a:endParaRPr altLang="en-US" lang="zh-CN"/>
          </a:p>
        </p:txBody>
      </p:sp>
      <p:sp>
        <p:nvSpPr>
          <p:cNvPr id="1049260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4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制定知识产权保护政策：明确知识产权保护的范围、方式、措施等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建立知识产权管理机构：负责知识产权的申请、审查、维护等管理工作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加强知识产权培训：提高员工的知识产权保护意识和能力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建立知识产权风险防范机制：及时发现和应对知识产权风险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加强知识产权运用：通过技术转让、许可等方式实现知识产权的价值最大化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建立知识产权激励机制：鼓励员工积极创新，提高知识产权的创造质量和数量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加强知识产权的申请和保护</a:t>
            </a:r>
            <a:endParaRPr altLang="en-US" lang="zh-CN"/>
          </a:p>
        </p:txBody>
      </p:sp>
      <p:sp>
        <p:nvSpPr>
          <p:cNvPr id="10493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及时申请专利：确保在创新成果产生后，尽快进行专利申请，以获得专利保护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建立知识产权保护机制：制定完善的知识产权保护制度，明确保护范围和措施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加强技术保密：对核心技术和商业秘密进行严格保密，防止泄露和被侵权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寻求专业支持：寻求专业知识产权代理机构的帮助，确保申请和保护的顺利进行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建立知识产权风险防范机制</a:t>
            </a:r>
            <a:endParaRPr altLang="en-US" lang="zh-CN"/>
          </a:p>
        </p:txBody>
      </p:sp>
      <p:sp>
        <p:nvSpPr>
          <p:cNvPr id="10493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建立知识产权风险识别机制：通过定期审查和评估，及时发现潜在的知识产权风险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制定知识产权风险应对策略：针对不同风险，制定相应的应对措施，如申请专利、商标注册等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加强知识产权培训：提高员工对知识产权保护的认识和意识，减少侵权行为的发生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建立知识产权信息共享机制：加强内部沟通，确保知识产权信息的及时传递和处理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提高员工的知识产权保护意识</a:t>
            </a:r>
            <a:endParaRPr altLang="en-US" lang="zh-CN"/>
          </a:p>
        </p:txBody>
      </p:sp>
      <p:sp>
        <p:nvSpPr>
          <p:cNvPr id="10494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保密措施：加强企业内部的保密管理，防止商业机密和核心技术泄露。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培训和教育：定期为员工提供知识产权保护培训和教育，提高员工对知识产权保护的认识和意识。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制定规章制度：建立完善的知识产权保护规章制度，明确员工在知识产权保护方面的责任和义务。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奖励机制：建立知识产权保护奖励机制，鼓励员工积极参与到知识产权保护工作中。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知识产权保护的实践案例</a:t>
            </a:r>
            <a:endParaRPr altLang="en-US" dirty="0" lang="zh-CN"/>
          </a:p>
        </p:txBody>
      </p:sp>
      <p:sp>
        <p:nvSpPr>
          <p:cNvPr id="10494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国内外企业知识产权保护的案例分析</a:t>
            </a:r>
            <a:endParaRPr altLang="en-US" lang="zh-CN"/>
          </a:p>
        </p:txBody>
      </p:sp>
      <p:sp>
        <p:nvSpPr>
          <p:cNvPr id="10495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国外企业知识产权保护案例：苹果公司与三星公司的专利大战，揭示了知识产权保护对于企业的重要性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国内企业知识产权保护案例：华为公司通过自主研发和技术创新，成功保护了自己的知识产权，赢得了市场竞争力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企业知识产权保护的实践经验：结合具体案例，分析企业在知识产权保护方面的实践经验，如建立知识产权管理制度、加强技术创新、积极申请专利等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企业知识产权保护的挑战与对策：探讨企业在知识产权保护方面所面临的挑战，如侵权行为、技术泄露等，并提出相应的对策和建议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企业在知识产权保护方面的成功经验</a:t>
            </a:r>
            <a:endParaRPr altLang="en-US" lang="zh-CN"/>
          </a:p>
        </p:txBody>
      </p:sp>
      <p:sp>
        <p:nvSpPr>
          <p:cNvPr id="10496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建立完善的知识产权管理制度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加强技术创新和研发，提高自主创新能力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积极申请专利、商标等知识产权保护措施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加强与专业机构的合作，提高知识产权保护水平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企业知识产权保护的挑战与应对策略</a:t>
            </a:r>
            <a:endParaRPr altLang="en-US" lang="zh-CN"/>
          </a:p>
        </p:txBody>
      </p:sp>
      <p:sp>
        <p:nvSpPr>
          <p:cNvPr id="10496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知识产权保护的挑战：技术更新迅速，侵权行为复杂多样，法律法规不完善等。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应对策略：加强技术创新，提高知识产权保护意识，完善法律法规，加强执法力度等。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实践案例：介绍一些企业在知识产权保护方面的成功案例，如华为、腾讯等。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总结：企业需要加强知识产权保护意识，完善法律法规，加强执法力度，同时加强技术创新，提高自身竞争力。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知识产权保护的未来趋势</a:t>
            </a:r>
            <a:endParaRPr altLang="en-US" dirty="0" lang="zh-CN"/>
          </a:p>
        </p:txBody>
      </p:sp>
      <p:sp>
        <p:nvSpPr>
          <p:cNvPr id="10497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知识产权保护法律法规的完善和发展</a:t>
            </a:r>
            <a:endParaRPr altLang="en-US" lang="zh-CN"/>
          </a:p>
        </p:txBody>
      </p:sp>
      <p:sp>
        <p:nvSpPr>
          <p:cNvPr id="10497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法律法规的完善：随着科技的发展，知识产权保护法律法规也在不断完善，以适应新的形势和需求。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法律法规的发展：未来，知识产权保护法律法规将会更加注重创新和保护，为企业的创新和发展提供更加有力的保障。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法律法规的普及：加强知识产权保护法律法规的普及和宣传，提高公众对知识产权保护的认识和意识。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法律法规的执行：加强知识产权保护法律法规的执行力度，加大对侵权行为的打击力度，维护企业的合法权益。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知识产权保护技术的创新和应用</a:t>
            </a:r>
            <a:endParaRPr altLang="en-US" lang="zh-CN"/>
          </a:p>
        </p:txBody>
      </p:sp>
      <p:sp>
        <p:nvSpPr>
          <p:cNvPr id="10498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大数据技术在知识产权保护中的应用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云计算技术在知识产权保护中的应用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人工智能技术在知识产权保护中的应用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区块链技术在知识产权保护中的应用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企业知识产权保护的未来发展方向</a:t>
            </a:r>
            <a:endParaRPr altLang="en-US" lang="zh-CN"/>
          </a:p>
        </p:txBody>
      </p:sp>
      <p:sp>
        <p:nvSpPr>
          <p:cNvPr id="1049918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0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2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4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6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8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0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2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4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强化知识产权保护意识：提高企业对知识产权保护的重视程度，加强员工的知识产权保护意识培训。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36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完善知识产权管理制度：建立完善的知识产权管理制度，明确知识产权的申请、审查、维护和维权流程。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38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加强知识产权保护技术应用：积极应用先进的技术手段，如大数据、人工智能等，提高知识产权保护的效率和准确性。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推动知识产权国际合作：加强与其他国家和地区的合作，共同打击跨国知识产权侵权行为，推动全球知识产权保护的发展。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对企业管理的知识产权保护工作的总结</a:t>
            </a:r>
            <a:endParaRPr altLang="en-US" lang="zh-CN"/>
          </a:p>
        </p:txBody>
      </p:sp>
      <p:sp>
        <p:nvSpPr>
          <p:cNvPr id="10500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知识产权保护对企业的重要性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知识产权保护工作的现状与挑战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知识产权保护工作的成果与收获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对未来知识产权保护工作的展望与建议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对企业未来加强知识产权保护的建议</a:t>
            </a:r>
            <a:endParaRPr altLang="en-US" lang="zh-CN"/>
          </a:p>
        </p:txBody>
      </p:sp>
      <p:sp>
        <p:nvSpPr>
          <p:cNvPr id="10501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加大投入，提高知识产权保护能力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加强与政府、行业协会等的合作，共同打击侵权行为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建立完善的知识产权管理制度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加强知识产权培训，提高员工意识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2023-12-20T15:23:00Z</dcterms:created>
  <dcterms:modified xsi:type="dcterms:W3CDTF">2023-12-20T15:23:00Z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a65a9ec1c2494de0aecdccbe198a16e3_21</vt:lpwstr>
  </property>
</Properties>
</file>