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773" r:id="rId1"/>
    <p:sldMasterId id="2147503810" r:id="rId2"/>
  </p:sldMasterIdLst>
  <p:notesMasterIdLst>
    <p:notesMasterId r:id="rId3"/>
  </p:notesMasterIdLst>
  <p:sldIdLst>
    <p:sldId id="9882" r:id="rId4"/>
    <p:sldId id="9885" r:id="rId5"/>
    <p:sldId id="9888" r:id="rId6"/>
    <p:sldId id="9891" r:id="rId7"/>
    <p:sldId id="9897" r:id="rId9"/>
    <p:sldId id="9900" r:id="rId10"/>
    <p:sldId id="9903" r:id="rId11"/>
    <p:sldId id="9906" r:id="rId12"/>
    <p:sldId id="9909" r:id="rId13"/>
    <p:sldId id="9915" r:id="rId15"/>
    <p:sldId id="9918" r:id="rId16"/>
    <p:sldId id="9921" r:id="rId17"/>
    <p:sldId id="9924" r:id="rId18"/>
    <p:sldId id="9927" r:id="rId19"/>
    <p:sldId id="9933" r:id="rId21"/>
    <p:sldId id="9936" r:id="rId22"/>
    <p:sldId id="9939" r:id="rId23"/>
    <p:sldId id="9942" r:id="rId24"/>
    <p:sldId id="9945" r:id="rId25"/>
    <p:sldId id="9951" r:id="rId27"/>
    <p:sldId id="9954" r:id="rId28"/>
    <p:sldId id="9957" r:id="rId29"/>
    <p:sldId id="9960" r:id="rId30"/>
    <p:sldId id="9966" r:id="rId32"/>
    <p:sldId id="9969" r:id="rId33"/>
    <p:sldId id="9972" r:id="rId34"/>
    <p:sldId id="9975" r:id="rId35"/>
    <p:sldId id="9978" r:id="rId36"/>
    <p:sldId id="9984" r:id="rId38"/>
    <p:sldId id="9987" r:id="rId39"/>
    <p:sldId id="9990" r:id="rId40"/>
    <p:sldId id="9993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774" r:id="rId1"/>
    <p:sldLayoutId id="2147503775" r:id="rId2"/>
    <p:sldLayoutId id="2147503776" r:id="rId3"/>
    <p:sldLayoutId id="2147503777" r:id="rId4"/>
    <p:sldLayoutId id="2147503778" r:id="rId5"/>
    <p:sldLayoutId id="2147503779" r:id="rId6"/>
    <p:sldLayoutId id="2147503780" r:id="rId7"/>
    <p:sldLayoutId id="2147503781" r:id="rId8"/>
    <p:sldLayoutId id="2147503782" r:id="rId9"/>
    <p:sldLayoutId id="2147503783" r:id="rId10"/>
    <p:sldLayoutId id="214750378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3811" r:id="rId1"/>
    <p:sldLayoutId id="2147503812" r:id="rId2"/>
    <p:sldLayoutId id="2147503813" r:id="rId3"/>
    <p:sldLayoutId id="2147503814" r:id="rId4"/>
    <p:sldLayoutId id="2147503815" r:id="rId5"/>
    <p:sldLayoutId id="2147503816" r:id="rId6"/>
    <p:sldLayoutId id="2147503817" r:id="rId7"/>
    <p:sldLayoutId id="2147503818" r:id="rId8"/>
    <p:sldLayoutId id="2147503819" r:id="rId9"/>
    <p:sldLayoutId id="2147503820" r:id="rId10"/>
    <p:sldLayoutId id="214750382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tags" Target="../tags/tag115.xml"/><Relationship Id="rId14" Type="http://schemas.openxmlformats.org/officeDocument/2006/relationships/tags" Target="../tags/tag116.xml"/><Relationship Id="rId15" Type="http://schemas.openxmlformats.org/officeDocument/2006/relationships/tags" Target="../tags/tag117.xml"/><Relationship Id="rId16" Type="http://schemas.openxmlformats.org/officeDocument/2006/relationships/tags" Target="../tags/tag118.xml"/><Relationship Id="rId17" Type="http://schemas.openxmlformats.org/officeDocument/2006/relationships/tags" Target="../tags/tag119.xml"/><Relationship Id="rId18" Type="http://schemas.openxmlformats.org/officeDocument/2006/relationships/tags" Target="../tags/tag120.xml"/><Relationship Id="rId19" Type="http://schemas.openxmlformats.org/officeDocument/2006/relationships/tags" Target="../tags/tag121.xml"/><Relationship Id="rId20" Type="http://schemas.openxmlformats.org/officeDocument/2006/relationships/tags" Target="../tags/tag122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tags" Target="../tags/tag216.xml"/><Relationship Id="rId18" Type="http://schemas.openxmlformats.org/officeDocument/2006/relationships/tags" Target="../tags/tag217.xml"/><Relationship Id="rId19" Type="http://schemas.openxmlformats.org/officeDocument/2006/relationships/tags" Target="../tags/tag218.xml"/><Relationship Id="rId20" Type="http://schemas.openxmlformats.org/officeDocument/2006/relationships/tags" Target="../tags/tag219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tags" Target="../tags/tag239.xml"/><Relationship Id="rId18" Type="http://schemas.openxmlformats.org/officeDocument/2006/relationships/tags" Target="../tags/tag240.xml"/><Relationship Id="rId19" Type="http://schemas.openxmlformats.org/officeDocument/2006/relationships/tags" Target="../tags/tag241.xml"/><Relationship Id="rId20" Type="http://schemas.openxmlformats.org/officeDocument/2006/relationships/tags" Target="../tags/tag242.xml"/><Relationship Id="rId21" Type="http://schemas.openxmlformats.org/officeDocument/2006/relationships/tags" Target="../tags/tag243.xml"/><Relationship Id="rId22" Type="http://schemas.openxmlformats.org/officeDocument/2006/relationships/tags" Target="../tags/tag244.xml"/><Relationship Id="rId23" Type="http://schemas.openxmlformats.org/officeDocument/2006/relationships/tags" Target="../tags/tag245.xml"/><Relationship Id="rId24" Type="http://schemas.openxmlformats.org/officeDocument/2006/relationships/tags" Target="../tags/tag246.xml"/><Relationship Id="rId25" Type="http://schemas.openxmlformats.org/officeDocument/2006/relationships/tags" Target="../tags/tag247.xml"/><Relationship Id="rId26" Type="http://schemas.openxmlformats.org/officeDocument/2006/relationships/tags" Target="../tags/tag248.xml"/><Relationship Id="rId27" Type="http://schemas.openxmlformats.org/officeDocument/2006/relationships/tags" Target="../tags/tag249.xml"/><Relationship Id="rId28" Type="http://schemas.openxmlformats.org/officeDocument/2006/relationships/tags" Target="../tags/tag250.xml"/><Relationship Id="rId29" Type="http://schemas.openxmlformats.org/officeDocument/2006/relationships/tags" Target="../tags/tag251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tags" Target="../tags/tag352.xml"/><Relationship Id="rId14" Type="http://schemas.openxmlformats.org/officeDocument/2006/relationships/tags" Target="../tags/tag353.xml"/><Relationship Id="rId15" Type="http://schemas.openxmlformats.org/officeDocument/2006/relationships/tags" Target="../tags/tag354.xml"/><Relationship Id="rId16" Type="http://schemas.openxmlformats.org/officeDocument/2006/relationships/tags" Target="../tags/tag355.xml"/><Relationship Id="rId17" Type="http://schemas.openxmlformats.org/officeDocument/2006/relationships/tags" Target="../tags/tag356.xml"/><Relationship Id="rId18" Type="http://schemas.openxmlformats.org/officeDocument/2006/relationships/tags" Target="../tags/tag357.xml"/><Relationship Id="rId19" Type="http://schemas.openxmlformats.org/officeDocument/2006/relationships/tags" Target="../tags/tag358.xml"/><Relationship Id="rId20" Type="http://schemas.openxmlformats.org/officeDocument/2006/relationships/tags" Target="../tags/tag359.xml"/><Relationship Id="rId21" Type="http://schemas.openxmlformats.org/officeDocument/2006/relationships/tags" Target="../tags/tag360.xml"/><Relationship Id="rId22" Type="http://schemas.openxmlformats.org/officeDocument/2006/relationships/tags" Target="../tags/tag361.xml"/><Relationship Id="rId23" Type="http://schemas.openxmlformats.org/officeDocument/2006/relationships/tags" Target="../tags/tag362.xml"/><Relationship Id="rId24" Type="http://schemas.openxmlformats.org/officeDocument/2006/relationships/tags" Target="../tags/tag363.xml"/><Relationship Id="rId25" Type="http://schemas.openxmlformats.org/officeDocument/2006/relationships/tags" Target="../tags/tag364.xml"/><Relationship Id="rId26" Type="http://schemas.openxmlformats.org/officeDocument/2006/relationships/tags" Target="../tags/tag365.xml"/><Relationship Id="rId27" Type="http://schemas.openxmlformats.org/officeDocument/2006/relationships/tags" Target="../tags/tag366.xml"/><Relationship Id="rId28" Type="http://schemas.openxmlformats.org/officeDocument/2006/relationships/tags" Target="../tags/tag367.xml"/><Relationship Id="rId29" Type="http://schemas.openxmlformats.org/officeDocument/2006/relationships/tags" Target="../tags/tag368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tags" Target="../tags/tag396.xml"/><Relationship Id="rId10" Type="http://schemas.openxmlformats.org/officeDocument/2006/relationships/tags" Target="../tags/tag397.xml"/><Relationship Id="rId11" Type="http://schemas.openxmlformats.org/officeDocument/2006/relationships/tags" Target="../tags/tag398.xml"/><Relationship Id="rId12" Type="http://schemas.openxmlformats.org/officeDocument/2006/relationships/tags" Target="../tags/tag399.xml"/><Relationship Id="rId13" Type="http://schemas.openxmlformats.org/officeDocument/2006/relationships/tags" Target="../tags/tag400.xml"/><Relationship Id="rId14" Type="http://schemas.openxmlformats.org/officeDocument/2006/relationships/tags" Target="../tags/tag401.xml"/><Relationship Id="rId15" Type="http://schemas.openxmlformats.org/officeDocument/2006/relationships/tags" Target="../tags/tag402.xml"/><Relationship Id="rId16" Type="http://schemas.openxmlformats.org/officeDocument/2006/relationships/tags" Target="../tags/tag403.xml"/><Relationship Id="rId17" Type="http://schemas.openxmlformats.org/officeDocument/2006/relationships/tags" Target="../tags/tag404.xml"/><Relationship Id="rId18" Type="http://schemas.openxmlformats.org/officeDocument/2006/relationships/tags" Target="../tags/tag405.xml"/><Relationship Id="rId19" Type="http://schemas.openxmlformats.org/officeDocument/2006/relationships/tags" Target="../tags/tag406.xml"/><Relationship Id="rId20" Type="http://schemas.openxmlformats.org/officeDocument/2006/relationships/tags" Target="../tags/tag407.xml"/><Relationship Id="rId21" Type="http://schemas.openxmlformats.org/officeDocument/2006/relationships/tags" Target="../tags/tag408.xml"/><Relationship Id="rId22" Type="http://schemas.openxmlformats.org/officeDocument/2006/relationships/tags" Target="../tags/tag409.xml"/><Relationship Id="rId23" Type="http://schemas.openxmlformats.org/officeDocument/2006/relationships/tags" Target="../tags/tag410.xml"/><Relationship Id="rId24" Type="http://schemas.openxmlformats.org/officeDocument/2006/relationships/tags" Target="../tags/tag411.xml"/><Relationship Id="rId25" Type="http://schemas.openxmlformats.org/officeDocument/2006/relationships/tags" Target="../tags/tag412.xml"/><Relationship Id="rId26" Type="http://schemas.openxmlformats.org/officeDocument/2006/relationships/tags" Target="../tags/tag413.xml"/><Relationship Id="rId27" Type="http://schemas.openxmlformats.org/officeDocument/2006/relationships/tags" Target="../tags/tag414.xml"/><Relationship Id="rId28" Type="http://schemas.openxmlformats.org/officeDocument/2006/relationships/tags" Target="../tags/tag415.xml"/><Relationship Id="rId29" Type="http://schemas.openxmlformats.org/officeDocument/2006/relationships/tags" Target="../tags/tag416.xml"/><Relationship Id="rId30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17.xml"/><Relationship Id="rId2" Type="http://schemas.openxmlformats.org/officeDocument/2006/relationships/tags" Target="../tags/tag418.xml"/><Relationship Id="rId3" Type="http://schemas.openxmlformats.org/officeDocument/2006/relationships/tags" Target="../tags/tag419.xml"/><Relationship Id="rId4" Type="http://schemas.openxmlformats.org/officeDocument/2006/relationships/tags" Target="../tags/tag420.xml"/><Relationship Id="rId5" Type="http://schemas.openxmlformats.org/officeDocument/2006/relationships/tags" Target="../tags/tag421.xml"/><Relationship Id="rId6" Type="http://schemas.openxmlformats.org/officeDocument/2006/relationships/tags" Target="../tags/tag422.xml"/><Relationship Id="rId7" Type="http://schemas.openxmlformats.org/officeDocument/2006/relationships/tags" Target="../tags/tag423.xml"/><Relationship Id="rId8" Type="http://schemas.openxmlformats.org/officeDocument/2006/relationships/tags" Target="../tags/tag424.xml"/><Relationship Id="rId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25.xml"/><Relationship Id="rId2" Type="http://schemas.openxmlformats.org/officeDocument/2006/relationships/tags" Target="../tags/tag426.xml"/><Relationship Id="rId3" Type="http://schemas.openxmlformats.org/officeDocument/2006/relationships/tags" Target="../tags/tag427.xml"/><Relationship Id="rId4" Type="http://schemas.openxmlformats.org/officeDocument/2006/relationships/tags" Target="../tags/tag428.xml"/><Relationship Id="rId5" Type="http://schemas.openxmlformats.org/officeDocument/2006/relationships/tags" Target="../tags/tag42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企业管理与工作满足度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企业管理策略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工作满足度影响因素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提高工作满足度的途径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企业管理与工作满足度的关系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提高员工工作满足度的实践案例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员工激励措施</a:t>
            </a:r>
            <a:endParaRPr altLang="en-US" lang="zh-CN"/>
          </a:p>
        </p:txBody>
      </p:sp>
      <p:sp>
        <p:nvSpPr>
          <p:cNvPr id="10489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薪酬激励：通过提高员工薪酬水平，激发员工工作积极性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培训激励：通过提供培训机会，提高员工的专业素质和技能水平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情感激励：通过关心员工生活和工作，增强员工的归属感和忠诚度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晋升激励：通过晋升机会，激励员工不断追求进步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培训与发展计划</a:t>
            </a:r>
            <a:endParaRPr altLang="en-US" lang="zh-CN"/>
          </a:p>
        </p:txBody>
      </p:sp>
      <p:sp>
        <p:nvSpPr>
          <p:cNvPr id="104905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培训计划：制定针对不同岗位和需求的培训课程，提高员工的专业技能和素质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发展计划：为员工制定职业发展规划，提供晋升机会和挑战，激发员工的积极性和创造力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激励措施：通过奖励机制和绩效考核，激励员工积极参与培训和发展计划，提高工作满足度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反馈机制：建立有效的反馈机制，及时了解员工对培训和发展计划的意见和建议，不断改进和优化计划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组织结构优化</a:t>
            </a:r>
            <a:endParaRPr altLang="en-US" lang="zh-CN"/>
          </a:p>
        </p:txBody>
      </p:sp>
      <p:sp>
        <p:nvSpPr>
          <p:cNvPr id="1049110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4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明确职责与权限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116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0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优化流程与决策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122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4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6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建立高效沟通机制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128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0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2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培养员工能力与素质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企业文化建设</a:t>
            </a:r>
            <a:endParaRPr altLang="en-US" lang="zh-CN"/>
          </a:p>
        </p:txBody>
      </p:sp>
      <p:sp>
        <p:nvSpPr>
          <p:cNvPr id="10491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定义：企业文化是企业内部共同遵循的价值观、信仰、行为准则和习惯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作用：激发员工归属感和自豪感，提高企业凝聚力和竞争力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建设方法：制定明确的愿景和使命，塑造积极向上的价值观，营造和谐的工作氛围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实践案例：介绍成功的企业文化建设案例，分析其对企业发展的影响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工作满足度影响因素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薪酬福利水平</a:t>
            </a:r>
            <a:endParaRPr altLang="en-US" lang="zh-CN"/>
          </a:p>
        </p:txBody>
      </p:sp>
      <p:sp>
        <p:nvSpPr>
          <p:cNvPr id="104929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薪酬福利水平：员工对薪酬福利的满意度是影响工作满足度的关键因素之一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工作内容：工作内容是否符合员工兴趣、能力及职业规划，对工作满足度也有重要影响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工作环境：良好的工作环境可以提高员工的工作效率和满意度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培训与发展机会：企业是否提供良好的培训和发展机会，也是影响员工工作满足度的因素之一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工作内容与兴趣匹配</a:t>
            </a:r>
            <a:endParaRPr altLang="en-US" lang="zh-CN"/>
          </a:p>
        </p:txBody>
      </p:sp>
      <p:sp>
        <p:nvSpPr>
          <p:cNvPr id="104934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工作与个人职业规划的匹配度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5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员工对工作成果的认可和成就感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工作内容的挑战性和多样性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7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员工对工作的兴趣和热情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职业发展机会</a:t>
            </a:r>
            <a:endParaRPr altLang="en-US" lang="zh-CN"/>
          </a:p>
        </p:txBody>
      </p:sp>
      <p:sp>
        <p:nvSpPr>
          <p:cNvPr id="104941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1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1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晋升机会：员工在企业中的晋升通道和晋升机会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1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2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培训机会：企业为员工提供的职业培训和发展机会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2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2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挑战性工作：员工能够承担更具挑战性的工作，提高个人能力和技能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3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3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职业规划：企业为员工提供的职业规划和发展建议，帮助员工实现个人职业目标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工作环境与氛围</a:t>
            </a:r>
            <a:endParaRPr altLang="en-US" lang="zh-CN"/>
          </a:p>
        </p:txBody>
      </p:sp>
      <p:sp>
        <p:nvSpPr>
          <p:cNvPr id="10494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工作场所设施与设备：良好的工作环境可以提高员工的工作效率和满意度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工作压力：适当的工作压力可以激发员工的工作动力，但过大的压力会影响工作满足度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工作与生活的平衡：合理的工作时间和生活时间分配可以提高员工的工作满足度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同事关系：和谐的同事关系可以营造积极的工作氛围，提高员工的工作满足度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提高工作满足度的途径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优化薪酬福利体系</a:t>
            </a:r>
            <a:endParaRPr altLang="en-US" lang="zh-CN"/>
          </a:p>
        </p:txBody>
      </p:sp>
      <p:sp>
        <p:nvSpPr>
          <p:cNvPr id="104960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0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1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1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1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1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2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2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2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建立公平合理的薪酬体系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确保员工对薪酬福利体系的满意度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定期调整薪酬水平以适应市场变化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提供多样化的福利项目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实现工作内容个性化</a:t>
            </a:r>
            <a:endParaRPr altLang="en-US" lang="zh-CN"/>
          </a:p>
        </p:txBody>
      </p:sp>
      <p:sp>
        <p:nvSpPr>
          <p:cNvPr id="104968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给予员工自主权：赋予员工一定的自主权，让他们参与决策和规划工作，提高工作积极性和责任感。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了解员工兴趣和特长：根据员工的个人兴趣和特长，合理分配工作任务，让员工在工作中发挥自己的优势。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提供培训和发展机会：为员工提供培训和发展机会，帮助他们提升技能和知识水平，增强自信心和满足感。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建立良好的工作环境：营造积极向上、和谐的工作环境，让员工感受到企业的关怀和支持，提高工作满意度。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提供职业发展机会</a:t>
            </a:r>
            <a:endParaRPr altLang="en-US" lang="zh-CN"/>
          </a:p>
        </p:txBody>
      </p:sp>
      <p:sp>
        <p:nvSpPr>
          <p:cNvPr id="104973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给予晋升和晋升机会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4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鼓励员工自我提升和挑战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提供培训和学习机会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5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制定明确的职业发展计划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营造良好的工作环境</a:t>
            </a:r>
            <a:endParaRPr altLang="en-US" lang="zh-CN"/>
          </a:p>
        </p:txBody>
      </p:sp>
      <p:sp>
        <p:nvSpPr>
          <p:cNvPr id="104979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建立积极、和谐的工作氛围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0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鼓励员工参与决策，提高工作自主性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提供舒适、人性化的办公设施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1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保持办公区域整洁、干净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企业管理与工作满足度的关系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企业管理对工作满足度的影响</a:t>
            </a:r>
            <a:endParaRPr altLang="en-US" lang="zh-CN"/>
          </a:p>
        </p:txBody>
      </p:sp>
      <p:sp>
        <p:nvSpPr>
          <p:cNvPr id="104992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企业管理方式：企业管理方式对员工的工作满足度有着直接的影响。如果企业管理方式过于严格或缺乏灵活性，员工可能会感到压力和不满足。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员工参与度：员工参与度是影响工作满足度的关键因素之一。当员工能够积极参与企业的决策和管理时，他们会感到更加满足和有归属感。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工作环境：工作环境的质量也会影响员工的工作满足度。如果工作环境嘈杂、拥挤或缺乏舒适感，员工可能会感到不舒适和不满足。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薪酬福利：薪酬福利是影响员工工作满足度的另一个重要因素。如果员工的薪酬福利不合理或低于行业标准，他们可能会感到不满意和不公平。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工作满足度对企业管理的反作用</a:t>
            </a:r>
            <a:endParaRPr altLang="en-US" lang="zh-CN"/>
          </a:p>
        </p:txBody>
      </p:sp>
      <p:sp>
        <p:nvSpPr>
          <p:cNvPr id="104996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促进企业的稳定和发展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提升企业的形象和声誉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提高员工的工作积极性和效率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增强企业的凝聚力和向心力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实现企业管理与工作满足度的良性循环</a:t>
            </a:r>
            <a:endParaRPr altLang="en-US" lang="zh-CN"/>
          </a:p>
        </p:txBody>
      </p:sp>
      <p:sp>
        <p:nvSpPr>
          <p:cNvPr id="1050022" name="正文"/>
          <p:cNvSpPr txBox="1"/>
          <p:nvPr>
            <p:custDataLst>
              <p:tags r:id="rId1"/>
            </p:custDataLst>
          </p:nvPr>
        </p:nvSpPr>
        <p:spPr>
          <a:xfrm>
            <a:off x="2787010" y="1879857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企业管理对工作满意度的影响：良好的企业管理可以提高员工的工作满意度，增强员工的归属感和忠诚度。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标题"/>
          <p:cNvSpPr txBox="1"/>
          <p:nvPr>
            <p:custDataLst>
              <p:tags r:id="rId2"/>
            </p:custDataLst>
          </p:nvPr>
        </p:nvSpPr>
        <p:spPr>
          <a:xfrm>
            <a:off x="2787690" y="1364400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26" name="标题"/>
          <p:cNvSpPr txBox="1"/>
          <p:nvPr>
            <p:custDataLst>
              <p:tags r:id="rId3"/>
            </p:custDataLst>
          </p:nvPr>
        </p:nvSpPr>
        <p:spPr>
          <a:xfrm>
            <a:off x="2787690" y="5058283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28" name="正文"/>
          <p:cNvSpPr txBox="1"/>
          <p:nvPr>
            <p:custDataLst>
              <p:tags r:id="rId4"/>
            </p:custDataLst>
          </p:nvPr>
        </p:nvSpPr>
        <p:spPr>
          <a:xfrm>
            <a:off x="2787690" y="5573740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良性循环的成果：实现企业管理与工作满足度的良性循环，可以带来员工和企业的双赢，提高企业的绩效和竞争力。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正文"/>
          <p:cNvSpPr txBox="1"/>
          <p:nvPr>
            <p:custDataLst>
              <p:tags r:id="rId5"/>
            </p:custDataLst>
          </p:nvPr>
        </p:nvSpPr>
        <p:spPr>
          <a:xfrm>
            <a:off x="2787690" y="3110698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工作满意度对企业管理的影响：员工的工作满意度高，可以提高工作效率和质量，促进企业的发展和竞争力。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标题"/>
          <p:cNvSpPr txBox="1"/>
          <p:nvPr>
            <p:custDataLst>
              <p:tags r:id="rId6"/>
            </p:custDataLst>
          </p:nvPr>
        </p:nvSpPr>
        <p:spPr>
          <a:xfrm>
            <a:off x="2788370" y="2595921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34" name="标题"/>
          <p:cNvSpPr txBox="1"/>
          <p:nvPr>
            <p:custDataLst>
              <p:tags r:id="rId7"/>
            </p:custDataLst>
          </p:nvPr>
        </p:nvSpPr>
        <p:spPr>
          <a:xfrm>
            <a:off x="2788370" y="3826762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36" name="正文"/>
          <p:cNvSpPr txBox="1"/>
          <p:nvPr>
            <p:custDataLst>
              <p:tags r:id="rId8"/>
            </p:custDataLst>
          </p:nvPr>
        </p:nvSpPr>
        <p:spPr>
          <a:xfrm>
            <a:off x="2787690" y="4342219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实现良性循环的方法：通过建立良好的企业文化、激励机制、培训和发展机会等措施，提高员工的工作满意度，同时促进企业的管理和发展。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提高员工工作满足度的实践案例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成功企业的员工激励措施</a:t>
            </a:r>
            <a:endParaRPr altLang="en-US" lang="zh-CN"/>
          </a:p>
        </p:txBody>
      </p:sp>
      <p:sp>
        <p:nvSpPr>
          <p:cNvPr id="1050136" name="正文"/>
          <p:cNvSpPr txBox="1"/>
          <p:nvPr>
            <p:custDataLst>
              <p:tags r:id="rId1"/>
            </p:custDataLst>
          </p:nvPr>
        </p:nvSpPr>
        <p:spPr>
          <a:xfrm>
            <a:off x="3458630" y="1781535"/>
            <a:ext cx="5274740" cy="415789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输入你的智能图形项正文，请尽量言简意赅的阐述观点。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标题"/>
          <p:cNvSpPr txBox="1"/>
          <p:nvPr>
            <p:custDataLst>
              <p:tags r:id="rId2"/>
            </p:custDataLst>
          </p:nvPr>
        </p:nvSpPr>
        <p:spPr>
          <a:xfrm>
            <a:off x="3458630" y="1364400"/>
            <a:ext cx="5274740" cy="415117"/>
          </a:xfrm>
          <a:prstGeom prst="rect"/>
          <a:noFill/>
        </p:spPr>
        <p:txBody>
          <a:bodyPr anchor="b" bIns="0" lIns="0" rIns="0" rtlCol="0" tIns="0" wrap="square">
            <a:normAutofit fontScale="50000"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制定明确的职业发展计划：为员工提供明确的职业发展路径和晋升机会，让员工看到自己在企业中的未来，从而激发工作动力。 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140" name="正文"/>
          <p:cNvSpPr txBox="1"/>
          <p:nvPr>
            <p:custDataLst>
              <p:tags r:id="rId3"/>
            </p:custDataLst>
          </p:nvPr>
        </p:nvSpPr>
        <p:spPr>
          <a:xfrm>
            <a:off x="3458630" y="2776604"/>
            <a:ext cx="5274740" cy="415789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输入你的智能图形项正文，请尽量言简意赅的阐述观点。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标题"/>
          <p:cNvSpPr txBox="1"/>
          <p:nvPr>
            <p:custDataLst>
              <p:tags r:id="rId4"/>
            </p:custDataLst>
          </p:nvPr>
        </p:nvSpPr>
        <p:spPr>
          <a:xfrm>
            <a:off x="3458630" y="2359469"/>
            <a:ext cx="5274740" cy="415117"/>
          </a:xfrm>
          <a:prstGeom prst="rect"/>
          <a:noFill/>
        </p:spPr>
        <p:txBody>
          <a:bodyPr anchor="b" bIns="0" lIns="0" rIns="0" rtlCol="0" tIns="0" wrap="square">
            <a:normAutofit fontScale="55000"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薪酬福利制度合理：根据员工的工作表现和贡献，给予合理的薪酬和福利待遇，让员工感到自己的付出得到了应有的回报。 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144" name="正文"/>
          <p:cNvSpPr txBox="1"/>
          <p:nvPr>
            <p:custDataLst>
              <p:tags r:id="rId5"/>
            </p:custDataLst>
          </p:nvPr>
        </p:nvSpPr>
        <p:spPr>
          <a:xfrm>
            <a:off x="3458630" y="3771673"/>
            <a:ext cx="5274740" cy="415789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输入你的智能图形项正文，请尽量言简意赅的阐述观点。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标题"/>
          <p:cNvSpPr txBox="1"/>
          <p:nvPr>
            <p:custDataLst>
              <p:tags r:id="rId6"/>
            </p:custDataLst>
          </p:nvPr>
        </p:nvSpPr>
        <p:spPr>
          <a:xfrm>
            <a:off x="3458630" y="3354538"/>
            <a:ext cx="5274740" cy="41511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培训和发展机会充足：为员工提供各种培训和发展机会，帮助员工提升技能和能力，增强自信心和归属感。 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148" name="正文"/>
          <p:cNvSpPr txBox="1"/>
          <p:nvPr>
            <p:custDataLst>
              <p:tags r:id="rId7"/>
            </p:custDataLst>
          </p:nvPr>
        </p:nvSpPr>
        <p:spPr>
          <a:xfrm>
            <a:off x="3458630" y="4766742"/>
            <a:ext cx="5274740" cy="415789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输入你的智能图形项正文，请尽量言简意赅的阐述观点。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标题"/>
          <p:cNvSpPr txBox="1"/>
          <p:nvPr>
            <p:custDataLst>
              <p:tags r:id="rId8"/>
            </p:custDataLst>
          </p:nvPr>
        </p:nvSpPr>
        <p:spPr>
          <a:xfrm>
            <a:off x="3458630" y="4349607"/>
            <a:ext cx="5274740" cy="415117"/>
          </a:xfrm>
          <a:prstGeom prst="rect"/>
          <a:noFill/>
        </p:spPr>
        <p:txBody>
          <a:bodyPr anchor="b" bIns="0" lIns="0" rIns="0" rtlCol="0" tIns="0" wrap="square">
            <a:normAutofit lnSpcReduction="20000"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认可和奖励机制健全：对员工的优秀表现给予及时的认可和奖励，让员工感到自己的努力得到了认可和鼓励，从而更加积极地投入到工作中。 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152" name="正文"/>
          <p:cNvSpPr txBox="1"/>
          <p:nvPr>
            <p:custDataLst>
              <p:tags r:id="rId9"/>
            </p:custDataLst>
          </p:nvPr>
        </p:nvSpPr>
        <p:spPr>
          <a:xfrm>
            <a:off x="3458630" y="5761811"/>
            <a:ext cx="5274740" cy="415789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输入你的智能图形项正文，请尽量言简意赅的阐述观点。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标题"/>
          <p:cNvSpPr txBox="1"/>
          <p:nvPr>
            <p:custDataLst>
              <p:tags r:id="rId10"/>
            </p:custDataLst>
          </p:nvPr>
        </p:nvSpPr>
        <p:spPr>
          <a:xfrm>
            <a:off x="3458630" y="5344675"/>
            <a:ext cx="5274740" cy="415117"/>
          </a:xfrm>
          <a:prstGeom prst="rect"/>
          <a:noFill/>
        </p:spPr>
        <p:txBody>
          <a:bodyPr anchor="b" bIns="0" lIns="0" rIns="0" rtlCol="0" tIns="0" wrap="square">
            <a:normAutofit lnSpcReduction="20000"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企业文化氛围良好：营造积极向上、和谐融洽的企业文化氛围，让员工感到企业是一个温暖的大家庭，从而更加愿意为企业的发展贡献力量。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提升职业发展机会的实践案例</a:t>
            </a:r>
            <a:endParaRPr altLang="en-US" lang="zh-CN"/>
          </a:p>
        </p:txBody>
      </p:sp>
      <p:sp>
        <p:nvSpPr>
          <p:cNvPr id="105019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建立明确的职业发展路径：企业应为员工提供明确的职业发展路径和晋升机会，让员工看到自己在企业中的未来。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提供培训和学习机会：企业应定期为员工提供培训和学习机会，帮助员工提升技能和知识，增强自信心和满足感。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鼓励员工参与决策和规划：企业应鼓励员工参与决策和规划，让员工感受到自己的价值和重要性，提高工作满足度。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建立良好的工作环境：企业应营造积极向上、和谐的工作环境，让员工感受到企业的关怀和支持，提高工作积极性和满足感。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优化薪酬福利体系的实践案例</a:t>
            </a:r>
            <a:endParaRPr altLang="en-US" lang="zh-CN"/>
          </a:p>
        </p:txBody>
      </p:sp>
      <p:sp>
        <p:nvSpPr>
          <p:cNvPr id="105024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5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5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5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5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6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6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6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7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7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8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8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8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案例背景：某公司员工对薪酬福利体系的不满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总结与启示：优化薪酬福利体系是提高员工工作满足度的有效途径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实施效果：员工满意度提高、员工流失率降低、公司业绩提升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优化措施：调整薪酬结构、增加福利项目、提高福利待遇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改善工作环境的实践案例</a:t>
            </a:r>
            <a:endParaRPr altLang="en-US" lang="zh-CN"/>
          </a:p>
        </p:txBody>
      </p:sp>
      <p:sp>
        <p:nvSpPr>
          <p:cNvPr id="105032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增加员工休息室：提供舒适的休息环境，让员工在工作中得到放松和休息。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引入健康饮食：提供健康的饮食选择，关注员工的身体健康和饮食需求。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增加健身设施：提供健身设施，鼓励员工保持身体健康和良好的工作状态。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引入弹性工作时间：允许员工根据自己的工作需求和生活习惯调整工作时间，提高工作效率和满足度。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总结企业管理与工作满足度的关系</a:t>
            </a:r>
            <a:endParaRPr altLang="en-US" lang="zh-CN"/>
          </a:p>
        </p:txBody>
      </p:sp>
      <p:sp>
        <p:nvSpPr>
          <p:cNvPr id="10504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企业管理对工作满足度的影响：通过有效的企业管理，可以提供更好的工作环境和条件，从而提高员工的工作满足度。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工作满足度对企业管理的影响：员工的工作满足度提高，可以增强员工的归属感和忠诚度，从而有利于企业的长期发展。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未来展望：通过不断改进和优化企业管理，提高员工的工作满足度，可以促进企业的可持续发展。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结论：企业管理与工作满足度之间存在密切的关系，需要企业重视并采取有效措施来提高员工的工作满足度，从而实现企业的长期发展。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分析当前存在的问题与挑战</a:t>
            </a:r>
            <a:endParaRPr altLang="en-US" lang="zh-CN"/>
          </a:p>
        </p:txBody>
      </p:sp>
      <p:sp>
        <p:nvSpPr>
          <p:cNvPr id="105049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9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9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9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9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0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0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0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0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0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1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1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1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1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1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2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2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2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2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员工工作满足度低：缺乏激励措施，工作环境不佳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市场竞争激烈：竞争对手多，市场份额争夺激烈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团队协作不畅：部门间沟通不畅，缺乏协作精神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企业管理不规范：缺乏统一的管理标准，员工职责不明确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展望未来发展趋势与改进方向</a:t>
            </a:r>
            <a:endParaRPr altLang="en-US" lang="zh-CN"/>
          </a:p>
        </p:txBody>
      </p:sp>
      <p:sp>
        <p:nvSpPr>
          <p:cNvPr id="105056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7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7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7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7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工作满足度提升方向：提高员工福利待遇、优化工作环境、加强员工培训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7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未来企业管理发展趋势：数字化、智能化、人性化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8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未来企业管理挑战：应对市场变化、提高创新能力、加强团队协作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8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改进企业管理策略：强化企业文化建设、推动组织变革、提高领导力素质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61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62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62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1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1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4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输入你的智能图形项正文，请尽量言简意赅的阐述观点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4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4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输入你的智能图形项正文，请尽量言简意赅的阐述观点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4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4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输入你的智能图形项正文，请尽量言简意赅的阐述观点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4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4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输入你的智能图形项正文，请尽量言简意赅的阐述观点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4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0930_4*l_h_f*1_5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输入你的智能图形项正文，请尽量言简意赅的阐述观点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0930_4*l_h_a*1_5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7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429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2023-12-20T01:58:27Z</dcterms:created>
  <dcterms:modified xsi:type="dcterms:W3CDTF">2023-12-20T01:58:27Z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c25f10c89cc8418688ebd12def875e63_21</vt:lpwstr>
  </property>
</Properties>
</file>