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56" r:id="rId1"/>
    <p:sldMasterId id="2147487293" r:id="rId2"/>
  </p:sldMasterIdLst>
  <p:notesMasterIdLst>
    <p:notesMasterId r:id="rId3"/>
  </p:notesMasterIdLst>
  <p:sldIdLst>
    <p:sldId id="1934" r:id="rId4"/>
    <p:sldId id="1939" r:id="rId5"/>
    <p:sldId id="1944" r:id="rId6"/>
    <p:sldId id="1949" r:id="rId7"/>
    <p:sldId id="1956" r:id="rId9"/>
    <p:sldId id="1959" r:id="rId10"/>
    <p:sldId id="1962" r:id="rId11"/>
    <p:sldId id="1966" r:id="rId12"/>
    <p:sldId id="1973" r:id="rId14"/>
    <p:sldId id="1976" r:id="rId15"/>
    <p:sldId id="1979" r:id="rId16"/>
    <p:sldId id="1983" r:id="rId17"/>
    <p:sldId id="1990" r:id="rId19"/>
    <p:sldId id="1993" r:id="rId20"/>
    <p:sldId id="1996" r:id="rId21"/>
    <p:sldId id="1999" r:id="rId22"/>
    <p:sldId id="2003" r:id="rId23"/>
    <p:sldId id="2010" r:id="rId25"/>
    <p:sldId id="2013" r:id="rId26"/>
    <p:sldId id="2016" r:id="rId27"/>
    <p:sldId id="2019" r:id="rId28"/>
    <p:sldId id="2023" r:id="rId29"/>
    <p:sldId id="2030" r:id="rId31"/>
    <p:sldId id="2033" r:id="rId32"/>
    <p:sldId id="2037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57" r:id="rId1"/>
    <p:sldLayoutId id="2147487258" r:id="rId2"/>
    <p:sldLayoutId id="2147487259" r:id="rId3"/>
    <p:sldLayoutId id="2147487260" r:id="rId4"/>
    <p:sldLayoutId id="2147487261" r:id="rId5"/>
    <p:sldLayoutId id="2147487262" r:id="rId6"/>
    <p:sldLayoutId id="2147487263" r:id="rId7"/>
    <p:sldLayoutId id="2147487264" r:id="rId8"/>
    <p:sldLayoutId id="2147487265" r:id="rId9"/>
    <p:sldLayoutId id="2147487266" r:id="rId10"/>
    <p:sldLayoutId id="21474872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294" r:id="rId1"/>
    <p:sldLayoutId id="2147487295" r:id="rId2"/>
    <p:sldLayoutId id="2147487296" r:id="rId3"/>
    <p:sldLayoutId id="2147487297" r:id="rId4"/>
    <p:sldLayoutId id="2147487298" r:id="rId5"/>
    <p:sldLayoutId id="2147487299" r:id="rId6"/>
    <p:sldLayoutId id="2147487300" r:id="rId7"/>
    <p:sldLayoutId id="2147487301" r:id="rId8"/>
    <p:sldLayoutId id="2147487302" r:id="rId9"/>
    <p:sldLayoutId id="2147487303" r:id="rId10"/>
    <p:sldLayoutId id="21474873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tags" Target="../tags/tag277.xml"/><Relationship Id="rId22" Type="http://schemas.openxmlformats.org/officeDocument/2006/relationships/tags" Target="../tags/tag278.xml"/><Relationship Id="rId23" Type="http://schemas.openxmlformats.org/officeDocument/2006/relationships/tags" Target="../tags/tag279.xml"/><Relationship Id="rId24" Type="http://schemas.openxmlformats.org/officeDocument/2006/relationships/tags" Target="../tags/tag280.xml"/><Relationship Id="rId25" Type="http://schemas.openxmlformats.org/officeDocument/2006/relationships/tags" Target="../tags/tag281.xml"/><Relationship Id="rId26" Type="http://schemas.openxmlformats.org/officeDocument/2006/relationships/tags" Target="../tags/tag282.xml"/><Relationship Id="rId27" Type="http://schemas.openxmlformats.org/officeDocument/2006/relationships/tags" Target="../tags/tag283.xml"/><Relationship Id="rId28" Type="http://schemas.openxmlformats.org/officeDocument/2006/relationships/tags" Target="../tags/tag284.xml"/><Relationship Id="rId29" Type="http://schemas.openxmlformats.org/officeDocument/2006/relationships/tags" Target="../tags/tag285.xml"/><Relationship Id="rId30" Type="http://schemas.openxmlformats.org/officeDocument/2006/relationships/tags" Target="../tags/tag286.xml"/><Relationship Id="rId31" Type="http://schemas.openxmlformats.org/officeDocument/2006/relationships/tags" Target="../tags/tag287.xml"/><Relationship Id="rId32" Type="http://schemas.openxmlformats.org/officeDocument/2006/relationships/tags" Target="../tags/tag288.xml"/><Relationship Id="rId3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互联网教育行业工作总结及工作展望2024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互联网教育行业概述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互联网教育行业的工作总结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互联网教育行业的发展趋势与展望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互联网教育行业的未来工作重点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互联网教育行业概述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5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互联网教育行业的市场规模和增长趋势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互联网教育行业的主要产品和服务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互联网教育行业的发展历程和阶段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互联网教育行业的定义和范围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主要参与者与产品类型</a:t>
            </a:r>
            <a:endParaRPr altLang="en-US" lang="zh-CN"/>
          </a:p>
        </p:txBody>
      </p:sp>
      <p:sp>
        <p:nvSpPr>
          <p:cNvPr id="1049020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2643" y="1452226"/>
            <a:ext cx="1281982" cy="1284209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47498" y="3188054"/>
            <a:ext cx="1994014" cy="304127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主要参与者：教育机构、互联网公司、教育科技公司等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2"/>
          <p:cNvSpPr/>
          <p:nvPr>
            <p:custDataLst>
              <p:tags r:id="rId3"/>
            </p:custDataLst>
          </p:nvPr>
        </p:nvSpPr>
        <p:spPr>
          <a:xfrm>
            <a:off x="3979615" y="2810672"/>
            <a:ext cx="1729601" cy="122482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1084" y="1452226"/>
            <a:ext cx="1281982" cy="1284209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4631" y="3188054"/>
            <a:ext cx="1994014" cy="304127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产品类型：在线课程、在线辅导、在线测试与评估等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3"/>
          <p:cNvSpPr/>
          <p:nvPr>
            <p:custDataLst>
              <p:tags r:id="rId6"/>
            </p:custDataLst>
          </p:nvPr>
        </p:nvSpPr>
        <p:spPr>
          <a:xfrm>
            <a:off x="6476748" y="2810672"/>
            <a:ext cx="1729601" cy="122482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06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市场规模：全球互联网教育市场规模持续增长，预计未来几年将保持快速增长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增长趋势：在线教育、移动学习、人工智能等新兴技术推动互联网教育行业快速发展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用户规模：全球互联网教育用户规模不断扩大，未来几年将保持快速增长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竞争格局：互联网教育行业竞争激烈，各大平台积极拓展市场份额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互联网教育行业的工作总结</a:t>
            </a:r>
            <a:endParaRPr altLang="en-US" lang="zh-CN"/>
          </a:p>
        </p:txBody>
      </p:sp>
      <p:sp>
        <p:nvSpPr>
          <p:cNvPr id="10491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行业工作亮点</a:t>
            </a:r>
            <a:endParaRPr altLang="en-US" lang="zh-CN"/>
          </a:p>
        </p:txBody>
      </p:sp>
      <p:sp>
        <p:nvSpPr>
          <p:cNvPr id="104918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线上课程数量与质量提升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智能化教学技术的应用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多元化学习资源的整合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行业标准与规范的建立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行业工作挑战与解决方案</a:t>
            </a:r>
            <a:endParaRPr altLang="en-US" lang="zh-CN"/>
          </a:p>
        </p:txBody>
      </p:sp>
      <p:sp>
        <p:nvSpPr>
          <p:cNvPr id="1049246" name="圆角矩形 3"/>
          <p:cNvSpPr/>
          <p:nvPr>
            <p:custDataLst>
              <p:tags r:id="rId1"/>
            </p:custDataLst>
          </p:nvPr>
        </p:nvSpPr>
        <p:spPr>
          <a:xfrm rot="16200000">
            <a:off x="2710215" y="1182015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4"/>
          <p:cNvSpPr/>
          <p:nvPr>
            <p:custDataLst>
              <p:tags r:id="rId2"/>
            </p:custDataLst>
          </p:nvPr>
        </p:nvSpPr>
        <p:spPr>
          <a:xfrm rot="16200000">
            <a:off x="2710215" y="-222465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270" y="-225687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215" y="2582627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270" y="1177503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270" y="2580693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文本框 5"/>
          <p:cNvSpPr txBox="1"/>
          <p:nvPr>
            <p:custDataLst>
              <p:tags r:id="rId7"/>
            </p:custDataLst>
          </p:nvPr>
        </p:nvSpPr>
        <p:spPr>
          <a:xfrm>
            <a:off x="6446040" y="4683223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解决方案：加强网络安全管理和技术防范措施，保障用户信息安全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60" name="文本框 6"/>
          <p:cNvSpPr txBox="1"/>
          <p:nvPr>
            <p:custDataLst>
              <p:tags r:id="rId8"/>
            </p:custDataLst>
          </p:nvPr>
        </p:nvSpPr>
        <p:spPr>
          <a:xfrm>
            <a:off x="6446040" y="328003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挑战：网络安全问题日益突出，需要加强安全保障措施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62" name="文本框 13"/>
          <p:cNvSpPr txBox="1"/>
          <p:nvPr>
            <p:custDataLst>
              <p:tags r:id="rId9"/>
            </p:custDataLst>
          </p:nvPr>
        </p:nvSpPr>
        <p:spPr>
          <a:xfrm>
            <a:off x="802985" y="4683867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挑战：市场竞争激烈，需要不断创新和提升服务质量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64" name="文本框 14"/>
          <p:cNvSpPr txBox="1"/>
          <p:nvPr>
            <p:custDataLst>
              <p:tags r:id="rId10"/>
            </p:custDataLst>
          </p:nvPr>
        </p:nvSpPr>
        <p:spPr>
          <a:xfrm>
            <a:off x="6446040" y="187684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解决方案：加强市场调研和分析，提高产品和服务质量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66" name="文本框 15"/>
          <p:cNvSpPr txBox="1"/>
          <p:nvPr>
            <p:custDataLst>
              <p:tags r:id="rId11"/>
            </p:custDataLst>
          </p:nvPr>
        </p:nvSpPr>
        <p:spPr>
          <a:xfrm>
            <a:off x="802985" y="1878776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挑战：技术更新迅速，需要不断学习和掌握新技能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68" name="文本框 16"/>
          <p:cNvSpPr txBox="1"/>
          <p:nvPr>
            <p:custDataLst>
              <p:tags r:id="rId12"/>
            </p:custDataLst>
          </p:nvPr>
        </p:nvSpPr>
        <p:spPr>
          <a:xfrm>
            <a:off x="802985" y="3284544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解决方案：加强技术培训和学习，提高员工技能水平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70" name="圆角矩形 7"/>
          <p:cNvSpPr/>
          <p:nvPr>
            <p:custDataLst>
              <p:tags r:id="rId13"/>
            </p:custDataLst>
          </p:nvPr>
        </p:nvSpPr>
        <p:spPr>
          <a:xfrm rot="16200000">
            <a:off x="106868" y="3785361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圆角矩形 8"/>
          <p:cNvSpPr/>
          <p:nvPr>
            <p:custDataLst>
              <p:tags r:id="rId14"/>
            </p:custDataLst>
          </p:nvPr>
        </p:nvSpPr>
        <p:spPr>
          <a:xfrm rot="16200000">
            <a:off x="106868" y="2380882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923" y="237830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68" y="51853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923" y="378149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923" y="518468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63750" lnSpcReduction="10000"/>
          </a:bodyPr>
          <a:p>
            <a:r>
              <a:rPr altLang="en-US" lang="zh-CN"/>
              <a:t>教学内容与实际需求脱节：部分课程设计未能充分考虑市场需求和学员实际需求，导致教学效果不佳。</a:t>
            </a:r>
            <a:endParaRPr altLang="en-US" lang="zh-CN"/>
          </a:p>
          <a:p>
            <a:r>
              <a:rPr altLang="en-US" lang="zh-CN"/>
              <a:t>师资力量不足：部分教师缺乏实践经验和专业技能，影响教学质量和学员学习效果。</a:t>
            </a:r>
            <a:endParaRPr altLang="en-US" lang="zh-CN"/>
          </a:p>
          <a:p>
            <a:r>
              <a:rPr altLang="en-US" lang="zh-CN"/>
              <a:t>缺乏个性化教学：传统的教学模式难以满足不同学员的需求，缺乏个性化教学和定制化服务。</a:t>
            </a:r>
            <a:endParaRPr altLang="en-US" lang="zh-CN"/>
          </a:p>
          <a:p>
            <a:r>
              <a:rPr altLang="en-US" lang="zh-CN"/>
              <a:t>行业监管不足：互联网教育行业监管体系不完善，存在一些不良机构和虚假宣传现象。  以下是用户提供的信息和标题： 我正在写一份主题为“互联网教育行业工作总结及工作展望2024”的PPT,现在准备介绍“互联网教育行业的工作展望”,请帮我生成“行业发展的趋势与机遇”为标题的内容 行业发展的趋势与机遇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我正在写一份主题为“互联网教育行业工作总结及工作展望2024”的PPT,现在准备介绍“互联网教育行业的工作展望”,请帮我生成“行业发展的趋势与机遇”为标题的内容</a:t>
            </a:r>
            <a:endParaRPr altLang="en-US" lang="zh-CN"/>
          </a:p>
          <a:p>
            <a:pPr lvl="1"/>
            <a:r>
              <a:rPr altLang="en-US" lang="zh-CN"/>
              <a:t>行业发展的趋势与机遇</a:t>
            </a:r>
            <a:endParaRPr altLang="en-US" lang="zh-CN"/>
          </a:p>
          <a:p>
            <a:r>
              <a:rPr altLang="en-US" lang="zh-CN"/>
              <a:t>智能化教学：利用人工智能、大数据等技术，实现个性化教学和精准推荐，提高教学效果和学习体验。</a:t>
            </a:r>
            <a:endParaRPr altLang="en-US" lang="zh-CN"/>
          </a:p>
          <a:p>
            <a:r>
              <a:rPr altLang="en-US" lang="zh-CN"/>
              <a:t>跨界合作：与其他行业进行跨界合作，拓展业务范围，提高品牌影响力和市场份额。</a:t>
            </a:r>
            <a:endParaRPr altLang="en-US" lang="zh-CN"/>
          </a:p>
          <a:p>
            <a:r>
              <a:rPr altLang="en-US" lang="zh-CN"/>
              <a:t>国际化发展：积极拓展海外市场，推动国际化发展，提高国际竞争力。</a:t>
            </a:r>
            <a:endParaRPr altLang="en-US" lang="zh-CN"/>
          </a:p>
          <a:p>
            <a:r>
              <a:rPr altLang="en-US" lang="zh-CN"/>
              <a:t>政策支持：政府加大对互联网教育行业的支持力度，推动行业健康发展。</a:t>
            </a:r>
            <a:endParaRPr altLang="en-US" lang="zh-CN"/>
          </a:p>
        </p:txBody>
      </p:sp>
      <p:sp>
        <p:nvSpPr>
          <p:cNvPr id="10493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行业工作的不足与反思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互联网教育行业的发展趋势与展望</a:t>
            </a:r>
            <a:endParaRPr altLang="en-US" lang="zh-CN"/>
          </a:p>
        </p:txBody>
      </p:sp>
      <p:sp>
        <p:nvSpPr>
          <p:cNvPr id="10493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4941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人工智能、大数据等技术在教育行业的广泛应用，为个性化教学提供了更多可能性。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5G、云计算等技术的普及，使得在线教育资源更加丰富和高效。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虚拟现实、增强现实等技术为在线教育提供了更加沉浸式的学习体验。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未来，随着技术的不断创新和普及，互联网教育行业将迎来更加广阔的发展空间。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多元化产品满足用户需求</a:t>
            </a:r>
            <a:endParaRPr altLang="en-US" lang="zh-CN"/>
          </a:p>
        </p:txBody>
      </p:sp>
      <p:sp>
        <p:nvSpPr>
          <p:cNvPr id="104945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互联网教育行业的产品种类不断丰富，涵盖了在线课程、学习工具、社交平台等多个领域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针对不同年龄段和学习需求的用户，提供个性化的学习体验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结合新技术，如人工智能、虚拟现实等，提升产品的互动性和趣味性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不断拓展国际市场，满足全球用户的学习需求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国际化拓展提升品牌影响力</a:t>
            </a:r>
            <a:endParaRPr altLang="en-US" lang="zh-CN"/>
          </a:p>
        </p:txBody>
      </p:sp>
      <p:sp>
        <p:nvSpPr>
          <p:cNvPr id="1049516" name="任意多边形 35"/>
          <p:cNvSpPr/>
          <p:nvPr>
            <p:custDataLst>
              <p:tags r:id="rId1"/>
            </p:custDataLst>
          </p:nvPr>
        </p:nvSpPr>
        <p:spPr>
          <a:xfrm>
            <a:off x="608330" y="146284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8" name="任意多边形 39"/>
          <p:cNvSpPr/>
          <p:nvPr>
            <p:custDataLst>
              <p:tags r:id="rId2"/>
            </p:custDataLst>
          </p:nvPr>
        </p:nvSpPr>
        <p:spPr>
          <a:xfrm>
            <a:off x="691544" y="155305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3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6922" y="177664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20" name="正文"/>
          <p:cNvSpPr txBox="1"/>
          <p:nvPr>
            <p:custDataLst>
              <p:tags r:id="rId4"/>
            </p:custDataLst>
          </p:nvPr>
        </p:nvSpPr>
        <p:spPr>
          <a:xfrm>
            <a:off x="2260539" y="153844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4444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国际化拓展：随着互联网教育的不断发展，越来越多的企业开始拓展国际市场，通过与海外教育机构、高校等合作，提供线上课程、远程教育等服务，提高品牌知名度和影响力。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2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59" y="153462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24" name="任意多边形 45"/>
          <p:cNvSpPr/>
          <p:nvPr>
            <p:custDataLst>
              <p:tags r:id="rId6"/>
            </p:custDataLst>
          </p:nvPr>
        </p:nvSpPr>
        <p:spPr>
          <a:xfrm>
            <a:off x="608330" y="270025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6" name="任意多边形 46"/>
          <p:cNvSpPr/>
          <p:nvPr>
            <p:custDataLst>
              <p:tags r:id="rId7"/>
            </p:custDataLst>
          </p:nvPr>
        </p:nvSpPr>
        <p:spPr>
          <a:xfrm>
            <a:off x="691544" y="279046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3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6922" y="301405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28" name="正文"/>
          <p:cNvSpPr txBox="1"/>
          <p:nvPr>
            <p:custDataLst>
              <p:tags r:id="rId9"/>
            </p:custDataLst>
          </p:nvPr>
        </p:nvSpPr>
        <p:spPr>
          <a:xfrm>
            <a:off x="2260539" y="277585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4444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提升品牌影响力：通过国际化拓展，企业可以吸引更多的海外用户，提高品牌在国内外的影响力。同时，通过与海外教育机构、高校等的合作，可以共同推动互联网教育行业的发展，提高整个行业的品牌影响力。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3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59" y="277203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32" name="任意多边形 51"/>
          <p:cNvSpPr/>
          <p:nvPr>
            <p:custDataLst>
              <p:tags r:id="rId11"/>
            </p:custDataLst>
          </p:nvPr>
        </p:nvSpPr>
        <p:spPr>
          <a:xfrm>
            <a:off x="608330" y="393766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4" name="任意多边形 52"/>
          <p:cNvSpPr/>
          <p:nvPr>
            <p:custDataLst>
              <p:tags r:id="rId12"/>
            </p:custDataLst>
          </p:nvPr>
        </p:nvSpPr>
        <p:spPr>
          <a:xfrm>
            <a:off x="691544" y="402787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3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6922" y="425146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36" name="正文"/>
          <p:cNvSpPr txBox="1"/>
          <p:nvPr>
            <p:custDataLst>
              <p:tags r:id="rId14"/>
            </p:custDataLst>
          </p:nvPr>
        </p:nvSpPr>
        <p:spPr>
          <a:xfrm>
            <a:off x="2260539" y="401326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4444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拓展海外市场：随着全球化的加速推进，互联网教育行业也在不断拓展海外市场。企业可以通过参加国际教育展、与海外教育机构合作等方式，拓展海外市场，提高品牌在海外的知名度。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3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59" y="400944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40" name="任意多边形 57"/>
          <p:cNvSpPr/>
          <p:nvPr>
            <p:custDataLst>
              <p:tags r:id="rId16"/>
            </p:custDataLst>
          </p:nvPr>
        </p:nvSpPr>
        <p:spPr>
          <a:xfrm>
            <a:off x="608330" y="5175078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2" name="任意多边形 58"/>
          <p:cNvSpPr/>
          <p:nvPr>
            <p:custDataLst>
              <p:tags r:id="rId17"/>
            </p:custDataLst>
          </p:nvPr>
        </p:nvSpPr>
        <p:spPr>
          <a:xfrm>
            <a:off x="691544" y="526528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3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6922" y="5488877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44" name="正文"/>
          <p:cNvSpPr txBox="1"/>
          <p:nvPr>
            <p:custDataLst>
              <p:tags r:id="rId19"/>
            </p:custDataLst>
          </p:nvPr>
        </p:nvSpPr>
        <p:spPr>
          <a:xfrm>
            <a:off x="2260539" y="525067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73333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推动行业国际化发展：互联网教育行业的国际化拓展不仅可以提高企业的品牌影响力，还可以推动整个行业的国际化发展。通过与海外教育机构、高校等的合作，可以共同推动互联网教育行业的国际化发展，提高整个行业的竞争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4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59" y="5246858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政策法规对行业发展的影响</a:t>
            </a:r>
            <a:endParaRPr altLang="en-US" lang="zh-CN"/>
          </a:p>
        </p:txBody>
      </p:sp>
      <p:sp>
        <p:nvSpPr>
          <p:cNvPr id="10495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政策法规对互联网教育行业的规范和引导作用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政策法规对互联网教育行业发展的推动和促进作用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政策法规对互联网教育行业发展的限制和约束作用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政策法规对互联网教育行业发展的前景展望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互联网教育行业的未来工作重点</a:t>
            </a:r>
            <a:endParaRPr altLang="en-US" lang="zh-CN"/>
          </a:p>
        </p:txBody>
      </p:sp>
      <p:sp>
        <p:nvSpPr>
          <p:cNvPr id="104964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加强技术研发，提升产品竞争力</a:t>
            </a:r>
            <a:endParaRPr altLang="en-US" lang="zh-CN"/>
          </a:p>
        </p:txBody>
      </p:sp>
      <p:sp>
        <p:nvSpPr>
          <p:cNvPr id="10497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加大技术研发力度，不断推出新的教育产品和技术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提高产品质量和用户体验，满足用户需求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加强与高校、科研机构的合作，引进优秀人才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注重知识产权保护，推动技术创新和成果转化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深化用户研究，优化产品体验</a:t>
            </a:r>
            <a:endParaRPr altLang="en-US" lang="zh-CN"/>
          </a:p>
        </p:txBody>
      </p:sp>
      <p:sp>
        <p:nvSpPr>
          <p:cNvPr id="104976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用户研究：深入了解目标用户的需求和痛点，为产品优化提供数据支持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产品体验优化：根据用户反馈和数据分析，持续改进产品功能和交互设计，提升用户体验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创新教育模式：结合新技术手段，探索更加个性化、高效的教学方式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拓展市场份额：加强品牌宣传和市场推广，吸引更多潜在用户，提高市场占有率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拓展国际市场，提升品牌影响力</a:t>
            </a:r>
            <a:endParaRPr altLang="en-US" lang="zh-CN"/>
          </a:p>
        </p:txBody>
      </p:sp>
      <p:sp>
        <p:nvSpPr>
          <p:cNvPr id="1049820" name="任意多边形 12"/>
          <p:cNvSpPr/>
          <p:nvPr>
            <p:custDataLst>
              <p:tags r:id="rId1"/>
            </p:custDataLst>
          </p:nvPr>
        </p:nvSpPr>
        <p:spPr>
          <a:xfrm rot="2700000">
            <a:off x="4072889" y="1512499"/>
            <a:ext cx="180202" cy="1654526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822" name="标题"/>
          <p:cNvSpPr txBox="1"/>
          <p:nvPr>
            <p:custDataLst>
              <p:tags r:id="rId2"/>
            </p:custDataLst>
          </p:nvPr>
        </p:nvSpPr>
        <p:spPr>
          <a:xfrm>
            <a:off x="4533406" y="1686695"/>
            <a:ext cx="1589119" cy="79889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加强与国际教育机构的合作，共同推动行业发展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824" name="文本框 25"/>
          <p:cNvSpPr txBox="1"/>
          <p:nvPr>
            <p:custDataLst>
              <p:tags r:id="rId3"/>
            </p:custDataLst>
          </p:nvPr>
        </p:nvSpPr>
        <p:spPr>
          <a:xfrm>
            <a:off x="4533406" y="2501610"/>
            <a:ext cx="1589119" cy="12520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826" name="任意多边形 22"/>
          <p:cNvSpPr/>
          <p:nvPr>
            <p:custDataLst>
              <p:tags r:id="rId4"/>
            </p:custDataLst>
          </p:nvPr>
        </p:nvSpPr>
        <p:spPr>
          <a:xfrm rot="2700000">
            <a:off x="1345158" y="1512499"/>
            <a:ext cx="180202" cy="1654526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828" name="标题"/>
          <p:cNvSpPr txBox="1"/>
          <p:nvPr>
            <p:custDataLst>
              <p:tags r:id="rId5"/>
            </p:custDataLst>
          </p:nvPr>
        </p:nvSpPr>
        <p:spPr>
          <a:xfrm>
            <a:off x="1805675" y="1686695"/>
            <a:ext cx="1589119" cy="79889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了解国际市场需求，针对性开发产品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830" name="文本框 25"/>
          <p:cNvSpPr txBox="1"/>
          <p:nvPr>
            <p:custDataLst>
              <p:tags r:id="rId6"/>
            </p:custDataLst>
          </p:nvPr>
        </p:nvSpPr>
        <p:spPr>
          <a:xfrm>
            <a:off x="1805675" y="2501610"/>
            <a:ext cx="1589119" cy="12520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832" name="任意多边形 27"/>
          <p:cNvSpPr/>
          <p:nvPr>
            <p:custDataLst>
              <p:tags r:id="rId7"/>
            </p:custDataLst>
          </p:nvPr>
        </p:nvSpPr>
        <p:spPr>
          <a:xfrm rot="2700000">
            <a:off x="9528352" y="1512499"/>
            <a:ext cx="180202" cy="1654526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834" name="标题"/>
          <p:cNvSpPr txBox="1"/>
          <p:nvPr>
            <p:custDataLst>
              <p:tags r:id="rId8"/>
            </p:custDataLst>
          </p:nvPr>
        </p:nvSpPr>
        <p:spPr>
          <a:xfrm>
            <a:off x="9988869" y="1686695"/>
            <a:ext cx="1589119" cy="79889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拓展海外市场，提高市场份额  提升品牌影响力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836" name="文本框 25"/>
          <p:cNvSpPr txBox="1"/>
          <p:nvPr>
            <p:custDataLst>
              <p:tags r:id="rId9"/>
            </p:custDataLst>
          </p:nvPr>
        </p:nvSpPr>
        <p:spPr>
          <a:xfrm>
            <a:off x="9988869" y="2501610"/>
            <a:ext cx="1589119" cy="12520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提升品牌影响力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838" name="任意多边形 32"/>
          <p:cNvSpPr/>
          <p:nvPr>
            <p:custDataLst>
              <p:tags r:id="rId10"/>
            </p:custDataLst>
          </p:nvPr>
        </p:nvSpPr>
        <p:spPr>
          <a:xfrm rot="2700000">
            <a:off x="6800620" y="1512499"/>
            <a:ext cx="180202" cy="1654526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840" name="标题"/>
          <p:cNvSpPr txBox="1"/>
          <p:nvPr>
            <p:custDataLst>
              <p:tags r:id="rId11"/>
            </p:custDataLst>
          </p:nvPr>
        </p:nvSpPr>
        <p:spPr>
          <a:xfrm>
            <a:off x="7261138" y="1686695"/>
            <a:ext cx="1589119" cy="79889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提高品牌知名度，吸引更多国际用户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842" name="文本框 36"/>
          <p:cNvSpPr txBox="1"/>
          <p:nvPr>
            <p:custDataLst>
              <p:tags r:id="rId12"/>
            </p:custDataLst>
          </p:nvPr>
        </p:nvSpPr>
        <p:spPr>
          <a:xfrm>
            <a:off x="7261138" y="2501610"/>
            <a:ext cx="1589119" cy="12520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844" name="标题"/>
          <p:cNvSpPr txBox="1"/>
          <p:nvPr>
            <p:custDataLst>
              <p:tags r:id="rId13"/>
            </p:custDataLst>
          </p:nvPr>
        </p:nvSpPr>
        <p:spPr>
          <a:xfrm>
            <a:off x="3641071" y="1487137"/>
            <a:ext cx="862970" cy="1617150"/>
          </a:xfrm>
          <a:prstGeom prst="rect"/>
          <a:noFill/>
        </p:spPr>
        <p:txBody>
          <a:bodyPr anchor="t" anchorCtr="0" bIns="0" lIns="0" rIns="0" rtlCol="0" tIns="0" wrap="square">
            <a:normAutofit fontScale="98889" lnSpcReduction="20000"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846" name="标题"/>
          <p:cNvSpPr txBox="1"/>
          <p:nvPr>
            <p:custDataLst>
              <p:tags r:id="rId14"/>
            </p:custDataLst>
          </p:nvPr>
        </p:nvSpPr>
        <p:spPr>
          <a:xfrm>
            <a:off x="913339" y="1487137"/>
            <a:ext cx="862970" cy="1617150"/>
          </a:xfrm>
          <a:prstGeom prst="rect"/>
          <a:noFill/>
        </p:spPr>
        <p:txBody>
          <a:bodyPr anchor="t" anchorCtr="0" bIns="0" lIns="0" rIns="0" rtlCol="0" tIns="0" wrap="square">
            <a:normAutofit fontScale="98889" lnSpcReduction="20000"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1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848" name="标题"/>
          <p:cNvSpPr txBox="1"/>
          <p:nvPr>
            <p:custDataLst>
              <p:tags r:id="rId15"/>
            </p:custDataLst>
          </p:nvPr>
        </p:nvSpPr>
        <p:spPr>
          <a:xfrm>
            <a:off x="9096533" y="1487137"/>
            <a:ext cx="862970" cy="1617150"/>
          </a:xfrm>
          <a:prstGeom prst="rect"/>
          <a:noFill/>
        </p:spPr>
        <p:txBody>
          <a:bodyPr anchor="t" anchorCtr="0" bIns="0" lIns="0" rIns="0" rtlCol="0" tIns="0" wrap="square">
            <a:normAutofit fontScale="98889" lnSpcReduction="20000"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850" name="标题"/>
          <p:cNvSpPr txBox="1"/>
          <p:nvPr>
            <p:custDataLst>
              <p:tags r:id="rId16"/>
            </p:custDataLst>
          </p:nvPr>
        </p:nvSpPr>
        <p:spPr>
          <a:xfrm>
            <a:off x="6368802" y="1487137"/>
            <a:ext cx="862970" cy="1617150"/>
          </a:xfrm>
          <a:prstGeom prst="rect"/>
          <a:noFill/>
        </p:spPr>
        <p:txBody>
          <a:bodyPr anchor="t" anchorCtr="0" bIns="0" lIns="0" rIns="0" rtlCol="0" tIns="0" wrap="square">
            <a:normAutofit fontScale="98889" lnSpcReduction="20000"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852" name="任意多边形 3"/>
          <p:cNvSpPr/>
          <p:nvPr>
            <p:custDataLst>
              <p:tags r:id="rId17"/>
            </p:custDataLst>
          </p:nvPr>
        </p:nvSpPr>
        <p:spPr>
          <a:xfrm rot="2700000">
            <a:off x="4072889" y="3953908"/>
            <a:ext cx="180202" cy="1654526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854" name="标题"/>
          <p:cNvSpPr txBox="1"/>
          <p:nvPr>
            <p:custDataLst>
              <p:tags r:id="rId18"/>
            </p:custDataLst>
          </p:nvPr>
        </p:nvSpPr>
        <p:spPr>
          <a:xfrm>
            <a:off x="4533406" y="4128104"/>
            <a:ext cx="1589119" cy="79889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优化产品体验，提高用户满意度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856" name="文本框 25"/>
          <p:cNvSpPr txBox="1"/>
          <p:nvPr>
            <p:custDataLst>
              <p:tags r:id="rId19"/>
            </p:custDataLst>
          </p:nvPr>
        </p:nvSpPr>
        <p:spPr>
          <a:xfrm>
            <a:off x="4533406" y="4943020"/>
            <a:ext cx="1589119" cy="12520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858" name="任意多边形 6"/>
          <p:cNvSpPr/>
          <p:nvPr>
            <p:custDataLst>
              <p:tags r:id="rId20"/>
            </p:custDataLst>
          </p:nvPr>
        </p:nvSpPr>
        <p:spPr>
          <a:xfrm rot="2700000">
            <a:off x="1345158" y="3953908"/>
            <a:ext cx="180202" cy="1654526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860" name="标题"/>
          <p:cNvSpPr txBox="1"/>
          <p:nvPr>
            <p:custDataLst>
              <p:tags r:id="rId21"/>
            </p:custDataLst>
          </p:nvPr>
        </p:nvSpPr>
        <p:spPr>
          <a:xfrm>
            <a:off x="1805675" y="4128104"/>
            <a:ext cx="1589119" cy="79889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加强品牌宣传，提高品牌知名度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862" name="文本框 8"/>
          <p:cNvSpPr txBox="1"/>
          <p:nvPr>
            <p:custDataLst>
              <p:tags r:id="rId22"/>
            </p:custDataLst>
          </p:nvPr>
        </p:nvSpPr>
        <p:spPr>
          <a:xfrm>
            <a:off x="1805675" y="4943020"/>
            <a:ext cx="1589119" cy="12520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864" name="任意多边形 10"/>
          <p:cNvSpPr/>
          <p:nvPr>
            <p:custDataLst>
              <p:tags r:id="rId23"/>
            </p:custDataLst>
          </p:nvPr>
        </p:nvSpPr>
        <p:spPr>
          <a:xfrm rot="2700000">
            <a:off x="9528352" y="3953908"/>
            <a:ext cx="180202" cy="1654526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866" name="标题"/>
          <p:cNvSpPr txBox="1"/>
          <p:nvPr>
            <p:custDataLst>
              <p:tags r:id="rId24"/>
            </p:custDataLst>
          </p:nvPr>
        </p:nvSpPr>
        <p:spPr>
          <a:xfrm>
            <a:off x="9988869" y="4128104"/>
            <a:ext cx="1589119" cy="798898"/>
          </a:xfrm>
          <a:prstGeom prst="rect"/>
          <a:noFill/>
        </p:spPr>
        <p:txBody>
          <a:bodyPr anchor="b" anchorCtr="0" bIns="0" lIns="0" rIns="0" rtlCol="0" tIns="0" wrap="square">
            <a:normAutofit fontScale="65556"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加强与合作伙伴的沟通与协作，共同推动行业发展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868" name="文本框 25"/>
          <p:cNvSpPr txBox="1"/>
          <p:nvPr>
            <p:custDataLst>
              <p:tags r:id="rId25"/>
            </p:custDataLst>
          </p:nvPr>
        </p:nvSpPr>
        <p:spPr>
          <a:xfrm>
            <a:off x="9988869" y="4943020"/>
            <a:ext cx="1589119" cy="12520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870" name="任意多边形 15"/>
          <p:cNvSpPr/>
          <p:nvPr>
            <p:custDataLst>
              <p:tags r:id="rId26"/>
            </p:custDataLst>
          </p:nvPr>
        </p:nvSpPr>
        <p:spPr>
          <a:xfrm rot="2700000">
            <a:off x="6800620" y="3953908"/>
            <a:ext cx="180202" cy="1654526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872" name="标题"/>
          <p:cNvSpPr txBox="1"/>
          <p:nvPr>
            <p:custDataLst>
              <p:tags r:id="rId27"/>
            </p:custDataLst>
          </p:nvPr>
        </p:nvSpPr>
        <p:spPr>
          <a:xfrm>
            <a:off x="7261138" y="4128104"/>
            <a:ext cx="1589119" cy="79889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积极参与社会公益活动，树立良好形象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874" name="文本框 19"/>
          <p:cNvSpPr txBox="1"/>
          <p:nvPr>
            <p:custDataLst>
              <p:tags r:id="rId28"/>
            </p:custDataLst>
          </p:nvPr>
        </p:nvSpPr>
        <p:spPr>
          <a:xfrm>
            <a:off x="7261138" y="4943020"/>
            <a:ext cx="1589119" cy="12520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876" name="标题"/>
          <p:cNvSpPr txBox="1"/>
          <p:nvPr>
            <p:custDataLst>
              <p:tags r:id="rId29"/>
            </p:custDataLst>
          </p:nvPr>
        </p:nvSpPr>
        <p:spPr>
          <a:xfrm>
            <a:off x="3641071" y="3928547"/>
            <a:ext cx="862970" cy="1617150"/>
          </a:xfrm>
          <a:prstGeom prst="rect"/>
          <a:noFill/>
        </p:spPr>
        <p:txBody>
          <a:bodyPr anchor="t" anchorCtr="0" bIns="0" lIns="0" rIns="0" rtlCol="0" tIns="0" wrap="square">
            <a:normAutofit fontScale="100000" lnSpcReduction="20000"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878" name="标题"/>
          <p:cNvSpPr txBox="1"/>
          <p:nvPr>
            <p:custDataLst>
              <p:tags r:id="rId30"/>
            </p:custDataLst>
          </p:nvPr>
        </p:nvSpPr>
        <p:spPr>
          <a:xfrm>
            <a:off x="913339" y="3928547"/>
            <a:ext cx="862970" cy="1617150"/>
          </a:xfrm>
          <a:prstGeom prst="rect"/>
          <a:noFill/>
        </p:spPr>
        <p:txBody>
          <a:bodyPr anchor="t" anchorCtr="0" bIns="0" lIns="0" rIns="0" rtlCol="0" tIns="0" wrap="square">
            <a:normAutofit fontScale="100000" lnSpcReduction="20000"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880" name="标题"/>
          <p:cNvSpPr txBox="1"/>
          <p:nvPr>
            <p:custDataLst>
              <p:tags r:id="rId31"/>
            </p:custDataLst>
          </p:nvPr>
        </p:nvSpPr>
        <p:spPr>
          <a:xfrm>
            <a:off x="9096533" y="3928547"/>
            <a:ext cx="862970" cy="1617150"/>
          </a:xfrm>
          <a:prstGeom prst="rect"/>
          <a:noFill/>
        </p:spPr>
        <p:txBody>
          <a:bodyPr anchor="t" anchorCtr="0" bIns="0" lIns="0" rIns="0" rtlCol="0" tIns="0" wrap="square">
            <a:normAutofit fontScale="100000" lnSpcReduction="20000"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8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882" name="标题"/>
          <p:cNvSpPr txBox="1"/>
          <p:nvPr>
            <p:custDataLst>
              <p:tags r:id="rId32"/>
            </p:custDataLst>
          </p:nvPr>
        </p:nvSpPr>
        <p:spPr>
          <a:xfrm>
            <a:off x="6368802" y="3928547"/>
            <a:ext cx="862970" cy="1617150"/>
          </a:xfrm>
          <a:prstGeom prst="rect"/>
          <a:noFill/>
        </p:spPr>
        <p:txBody>
          <a:bodyPr anchor="t" anchorCtr="0" bIns="0" lIns="0" rIns="0" rtlCol="0" tIns="0" wrap="square">
            <a:normAutofit fontScale="100000" lnSpcReduction="20000"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7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关注政策法规变化，合规发展</a:t>
            </a:r>
            <a:endParaRPr altLang="en-US" lang="zh-CN"/>
          </a:p>
        </p:txBody>
      </p:sp>
      <p:sp>
        <p:nvSpPr>
          <p:cNvPr id="104991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加强内部管理，确保合规经营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积极配合监管部门，推动行业健康发展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遵守政策法规，确保合规发展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关注政策法规变化，及时调整业务方向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9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对互联网教育行业的总结</a:t>
            </a:r>
            <a:endParaRPr altLang="en-US" lang="zh-CN"/>
          </a:p>
        </p:txBody>
      </p:sp>
      <p:sp>
        <p:nvSpPr>
          <p:cNvPr id="105004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互联网教育行业的发展历程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互联网教育行业的现状与特点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互联网教育行业的发展趋势与挑战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互联网教育行业的未来展望与建议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09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深化产教融合，提高人才培养质量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加强行业监管，规范市场秩序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推动技术创新，提升教育信息化水平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拓展国际合作，推动教育全球化发展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4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3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2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2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2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1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1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1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4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4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4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3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3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3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0922_7*l_h_i*1_2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2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0922_7*l_h_i*1_1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1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0922_7*l_h_i*1_4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4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0922_7*l_h_i*1_3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3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6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6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6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5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5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5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8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8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8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8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8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8_1"/>
  <p:tag name="KSO_WM_DIAGRAM_VERSION" val="3"/>
  <p:tag name="KSO_WM_DIAGRAM_COLOR_TRICK" val="1"/>
  <p:tag name="KSO_WM_DIAGRAM_COLOR_TEXT_CAN_REMOVE" val="n"/>
  <p:tag name="KSO_WM_UNIT_VALUE" val="45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7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7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7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7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1"/>
  <p:tag name="KSO_WM_UNIT_ID" val="diagram20230922_7*l_h_i*1_6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6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0922_7*l_h_i*1_5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5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8_1"/>
  <p:tag name="KSO_WM_UNIT_ID" val="diagram20230922_7*l_h_i*1_8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8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7_1"/>
  <p:tag name="KSO_WM_UNIT_ID" val="diagram20230922_7*l_h_i*1_7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7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0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2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2023-12-17T16:29:31Z</dcterms:created>
  <dcterms:modified xsi:type="dcterms:W3CDTF">2023-12-17T16:29:31Z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e340003d0fd9416582f389b42e28b2d1_21</vt:lpwstr>
  </property>
</Properties>
</file>