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560" r:id="rId1"/>
    <p:sldMasterId id="2147494597" r:id="rId2"/>
  </p:sldMasterIdLst>
  <p:notesMasterIdLst>
    <p:notesMasterId r:id="rId3"/>
  </p:notesMasterIdLst>
  <p:sldIdLst>
    <p:sldId id="5398" r:id="rId4"/>
    <p:sldId id="5403" r:id="rId5"/>
    <p:sldId id="5407" r:id="rId6"/>
    <p:sldId id="5410" r:id="rId7"/>
    <p:sldId id="5416" r:id="rId9"/>
    <p:sldId id="5419" r:id="rId10"/>
    <p:sldId id="5422" r:id="rId11"/>
    <p:sldId id="5428" r:id="rId13"/>
    <p:sldId id="5431" r:id="rId14"/>
    <p:sldId id="5434" r:id="rId15"/>
    <p:sldId id="5437" r:id="rId16"/>
    <p:sldId id="5440" r:id="rId17"/>
    <p:sldId id="5446" r:id="rId19"/>
    <p:sldId id="5449" r:id="rId20"/>
    <p:sldId id="5452" r:id="rId21"/>
    <p:sldId id="5458" r:id="rId23"/>
    <p:sldId id="5461" r:id="rId24"/>
    <p:sldId id="5464" r:id="rId25"/>
    <p:sldId id="5467" r:id="rId26"/>
    <p:sldId id="5473" r:id="rId28"/>
    <p:sldId id="5476" r:id="rId29"/>
    <p:sldId id="5479" r:id="rId30"/>
    <p:sldId id="548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561" r:id="rId1"/>
    <p:sldLayoutId id="2147494562" r:id="rId2"/>
    <p:sldLayoutId id="2147494563" r:id="rId3"/>
    <p:sldLayoutId id="2147494564" r:id="rId4"/>
    <p:sldLayoutId id="2147494565" r:id="rId5"/>
    <p:sldLayoutId id="2147494566" r:id="rId6"/>
    <p:sldLayoutId id="2147494567" r:id="rId7"/>
    <p:sldLayoutId id="2147494568" r:id="rId8"/>
    <p:sldLayoutId id="2147494569" r:id="rId9"/>
    <p:sldLayoutId id="2147494570" r:id="rId10"/>
    <p:sldLayoutId id="214749457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4598" r:id="rId1"/>
    <p:sldLayoutId id="2147494599" r:id="rId2"/>
    <p:sldLayoutId id="2147494600" r:id="rId3"/>
    <p:sldLayoutId id="2147494601" r:id="rId4"/>
    <p:sldLayoutId id="2147494602" r:id="rId5"/>
    <p:sldLayoutId id="2147494603" r:id="rId6"/>
    <p:sldLayoutId id="2147494604" r:id="rId7"/>
    <p:sldLayoutId id="2147494605" r:id="rId8"/>
    <p:sldLayoutId id="2147494606" r:id="rId9"/>
    <p:sldLayoutId id="2147494607" r:id="rId10"/>
    <p:sldLayoutId id="21474946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tags" Target="../tags/tag753.xml"/><Relationship Id="rId6" Type="http://schemas.openxmlformats.org/officeDocument/2006/relationships/tags" Target="../tags/tag754.xml"/><Relationship Id="rId7" Type="http://schemas.openxmlformats.org/officeDocument/2006/relationships/tags" Target="../tags/tag755.xml"/><Relationship Id="rId8" Type="http://schemas.openxmlformats.org/officeDocument/2006/relationships/tags" Target="../tags/tag756.xml"/><Relationship Id="rId9" Type="http://schemas.openxmlformats.org/officeDocument/2006/relationships/tags" Target="../tags/tag757.xml"/><Relationship Id="rId10" Type="http://schemas.openxmlformats.org/officeDocument/2006/relationships/tags" Target="../tags/tag758.xml"/><Relationship Id="rId11" Type="http://schemas.openxmlformats.org/officeDocument/2006/relationships/tags" Target="../tags/tag759.xml"/><Relationship Id="rId12" Type="http://schemas.openxmlformats.org/officeDocument/2006/relationships/tags" Target="../tags/tag76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61.xml"/><Relationship Id="rId2" Type="http://schemas.openxmlformats.org/officeDocument/2006/relationships/tags" Target="../tags/tag762.xml"/><Relationship Id="rId3" Type="http://schemas.openxmlformats.org/officeDocument/2006/relationships/tags" Target="../tags/tag763.xml"/><Relationship Id="rId4" Type="http://schemas.openxmlformats.org/officeDocument/2006/relationships/tags" Target="../tags/tag764.xml"/><Relationship Id="rId5" Type="http://schemas.openxmlformats.org/officeDocument/2006/relationships/tags" Target="../tags/tag765.xml"/><Relationship Id="rId6" Type="http://schemas.openxmlformats.org/officeDocument/2006/relationships/tags" Target="../tags/tag766.xml"/><Relationship Id="rId7" Type="http://schemas.openxmlformats.org/officeDocument/2006/relationships/tags" Target="../tags/tag767.xml"/><Relationship Id="rId8" Type="http://schemas.openxmlformats.org/officeDocument/2006/relationships/tags" Target="../tags/tag768.xml"/><Relationship Id="rId9" Type="http://schemas.openxmlformats.org/officeDocument/2006/relationships/tags" Target="../tags/tag769.xml"/><Relationship Id="rId10" Type="http://schemas.openxmlformats.org/officeDocument/2006/relationships/tags" Target="../tags/tag770.xml"/><Relationship Id="rId11" Type="http://schemas.openxmlformats.org/officeDocument/2006/relationships/tags" Target="../tags/tag771.xml"/><Relationship Id="rId12" Type="http://schemas.openxmlformats.org/officeDocument/2006/relationships/tags" Target="../tags/tag77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tags" Target="../tags/tag776.xml"/><Relationship Id="rId5" Type="http://schemas.openxmlformats.org/officeDocument/2006/relationships/tags" Target="../tags/tag777.xml"/><Relationship Id="rId6" Type="http://schemas.openxmlformats.org/officeDocument/2006/relationships/tags" Target="../tags/tag778.xml"/><Relationship Id="rId7" Type="http://schemas.openxmlformats.org/officeDocument/2006/relationships/tags" Target="../tags/tag779.xml"/><Relationship Id="rId8" Type="http://schemas.openxmlformats.org/officeDocument/2006/relationships/tags" Target="../tags/tag780.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1.xml"/><Relationship Id="rId2" Type="http://schemas.openxmlformats.org/officeDocument/2006/relationships/tags" Target="../tags/tag782.xml"/><Relationship Id="rId3" Type="http://schemas.openxmlformats.org/officeDocument/2006/relationships/tags" Target="../tags/tag783.xml"/><Relationship Id="rId4" Type="http://schemas.openxmlformats.org/officeDocument/2006/relationships/tags" Target="../tags/tag784.xml"/><Relationship Id="rId5" Type="http://schemas.openxmlformats.org/officeDocument/2006/relationships/tags" Target="../tags/tag785.xml"/><Relationship Id="rId6" Type="http://schemas.openxmlformats.org/officeDocument/2006/relationships/tags" Target="../tags/tag786.xml"/><Relationship Id="rId7" Type="http://schemas.openxmlformats.org/officeDocument/2006/relationships/tags" Target="../tags/tag787.xml"/><Relationship Id="rId8" Type="http://schemas.openxmlformats.org/officeDocument/2006/relationships/tags" Target="../tags/tag788.xml"/><Relationship Id="rId9" Type="http://schemas.openxmlformats.org/officeDocument/2006/relationships/tags" Target="../tags/tag789.xml"/><Relationship Id="rId10" Type="http://schemas.openxmlformats.org/officeDocument/2006/relationships/tags" Target="../tags/tag790.xml"/><Relationship Id="rId11" Type="http://schemas.openxmlformats.org/officeDocument/2006/relationships/tags" Target="../tags/tag791.xml"/><Relationship Id="rId12" Type="http://schemas.openxmlformats.org/officeDocument/2006/relationships/tags" Target="../tags/tag79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793.xml"/><Relationship Id="rId2" Type="http://schemas.openxmlformats.org/officeDocument/2006/relationships/tags" Target="../tags/tag794.xml"/><Relationship Id="rId3" Type="http://schemas.openxmlformats.org/officeDocument/2006/relationships/tags" Target="../tags/tag79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796.xml"/><Relationship Id="rId2" Type="http://schemas.openxmlformats.org/officeDocument/2006/relationships/tags" Target="../tags/tag797.xml"/><Relationship Id="rId3" Type="http://schemas.openxmlformats.org/officeDocument/2006/relationships/tags" Target="../tags/tag798.xml"/><Relationship Id="rId4" Type="http://schemas.openxmlformats.org/officeDocument/2006/relationships/tags" Target="../tags/tag799.xml"/><Relationship Id="rId5" Type="http://schemas.openxmlformats.org/officeDocument/2006/relationships/tags" Target="../tags/tag800.xml"/><Relationship Id="rId6" Type="http://schemas.openxmlformats.org/officeDocument/2006/relationships/tags" Target="../tags/tag801.xml"/><Relationship Id="rId7" Type="http://schemas.openxmlformats.org/officeDocument/2006/relationships/tags" Target="../tags/tag802.xml"/><Relationship Id="rId8" Type="http://schemas.openxmlformats.org/officeDocument/2006/relationships/tags" Target="../tags/tag803.xml"/><Relationship Id="rId9" Type="http://schemas.openxmlformats.org/officeDocument/2006/relationships/tags" Target="../tags/tag804.xml"/><Relationship Id="rId10" Type="http://schemas.openxmlformats.org/officeDocument/2006/relationships/tags" Target="../tags/tag805.xml"/><Relationship Id="rId11" Type="http://schemas.openxmlformats.org/officeDocument/2006/relationships/tags" Target="../tags/tag806.xml"/><Relationship Id="rId12" Type="http://schemas.openxmlformats.org/officeDocument/2006/relationships/tags" Target="../tags/tag807.xml"/><Relationship Id="rId13" Type="http://schemas.openxmlformats.org/officeDocument/2006/relationships/tags" Target="../tags/tag808.xml"/><Relationship Id="rId14" Type="http://schemas.openxmlformats.org/officeDocument/2006/relationships/tags" Target="../tags/tag809.xml"/><Relationship Id="rId15" Type="http://schemas.openxmlformats.org/officeDocument/2006/relationships/tags" Target="../tags/tag810.xml"/><Relationship Id="rId16" Type="http://schemas.openxmlformats.org/officeDocument/2006/relationships/tags" Target="../tags/tag811.xml"/><Relationship Id="rId17" Type="http://schemas.openxmlformats.org/officeDocument/2006/relationships/tags" Target="../tags/tag812.xml"/><Relationship Id="rId18" Type="http://schemas.openxmlformats.org/officeDocument/2006/relationships/tags" Target="../tags/tag813.xml"/><Relationship Id="rId1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14.xml"/><Relationship Id="rId2" Type="http://schemas.openxmlformats.org/officeDocument/2006/relationships/tags" Target="../tags/tag815.xml"/><Relationship Id="rId3" Type="http://schemas.openxmlformats.org/officeDocument/2006/relationships/tags" Target="../tags/tag816.xml"/><Relationship Id="rId4" Type="http://schemas.openxmlformats.org/officeDocument/2006/relationships/tags" Target="../tags/tag817.xml"/><Relationship Id="rId5" Type="http://schemas.openxmlformats.org/officeDocument/2006/relationships/tags" Target="../tags/tag818.xml"/><Relationship Id="rId6" Type="http://schemas.openxmlformats.org/officeDocument/2006/relationships/tags" Target="../tags/tag819.xml"/><Relationship Id="rId7" Type="http://schemas.openxmlformats.org/officeDocument/2006/relationships/tags" Target="../tags/tag820.xml"/><Relationship Id="rId8" Type="http://schemas.openxmlformats.org/officeDocument/2006/relationships/tags" Target="../tags/tag821.xml"/><Relationship Id="rId9" Type="http://schemas.openxmlformats.org/officeDocument/2006/relationships/tags" Target="../tags/tag822.xml"/><Relationship Id="rId10" Type="http://schemas.openxmlformats.org/officeDocument/2006/relationships/tags" Target="../tags/tag823.xml"/><Relationship Id="rId11" Type="http://schemas.openxmlformats.org/officeDocument/2006/relationships/tags" Target="../tags/tag824.xml"/><Relationship Id="rId12" Type="http://schemas.openxmlformats.org/officeDocument/2006/relationships/tags" Target="../tags/tag82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26.xml"/><Relationship Id="rId2" Type="http://schemas.openxmlformats.org/officeDocument/2006/relationships/tags" Target="../tags/tag827.xml"/><Relationship Id="rId3" Type="http://schemas.openxmlformats.org/officeDocument/2006/relationships/tags" Target="../tags/tag828.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tags" Target="../tags/tag832.xml"/><Relationship Id="rId5" Type="http://schemas.openxmlformats.org/officeDocument/2006/relationships/tags" Target="../tags/tag833.xml"/><Relationship Id="rId6" Type="http://schemas.openxmlformats.org/officeDocument/2006/relationships/tags" Target="../tags/tag834.xml"/><Relationship Id="rId7" Type="http://schemas.openxmlformats.org/officeDocument/2006/relationships/tags" Target="../tags/tag835.xml"/><Relationship Id="rId8" Type="http://schemas.openxmlformats.org/officeDocument/2006/relationships/tags" Target="../tags/tag836.xml"/><Relationship Id="rId9" Type="http://schemas.openxmlformats.org/officeDocument/2006/relationships/tags" Target="../tags/tag837.xml"/><Relationship Id="rId10" Type="http://schemas.openxmlformats.org/officeDocument/2006/relationships/tags" Target="../tags/tag838.xml"/><Relationship Id="rId11" Type="http://schemas.openxmlformats.org/officeDocument/2006/relationships/tags" Target="../tags/tag839.xml"/><Relationship Id="rId12" Type="http://schemas.openxmlformats.org/officeDocument/2006/relationships/tags" Target="../tags/tag84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tags" Target="../tags/tag844.xml"/><Relationship Id="rId5" Type="http://schemas.openxmlformats.org/officeDocument/2006/relationships/tags" Target="../tags/tag845.xml"/><Relationship Id="rId6" Type="http://schemas.openxmlformats.org/officeDocument/2006/relationships/tags" Target="../tags/tag846.xml"/><Relationship Id="rId7" Type="http://schemas.openxmlformats.org/officeDocument/2006/relationships/tags" Target="../tags/tag847.xml"/><Relationship Id="rId8" Type="http://schemas.openxmlformats.org/officeDocument/2006/relationships/tags" Target="../tags/tag848.xml"/><Relationship Id="rId9" Type="http://schemas.openxmlformats.org/officeDocument/2006/relationships/tags" Target="../tags/tag849.xml"/><Relationship Id="rId10" Type="http://schemas.openxmlformats.org/officeDocument/2006/relationships/tags" Target="../tags/tag850.xml"/><Relationship Id="rId11" Type="http://schemas.openxmlformats.org/officeDocument/2006/relationships/tags" Target="../tags/tag851.xml"/><Relationship Id="rId12" Type="http://schemas.openxmlformats.org/officeDocument/2006/relationships/tags" Target="../tags/tag85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53.xml"/><Relationship Id="rId2" Type="http://schemas.openxmlformats.org/officeDocument/2006/relationships/tags" Target="../tags/tag854.xml"/><Relationship Id="rId3" Type="http://schemas.openxmlformats.org/officeDocument/2006/relationships/tags" Target="../tags/tag855.xml"/><Relationship Id="rId4" Type="http://schemas.openxmlformats.org/officeDocument/2006/relationships/tags" Target="../tags/tag856.xml"/><Relationship Id="rId5" Type="http://schemas.openxmlformats.org/officeDocument/2006/relationships/tags" Target="../tags/tag857.xml"/><Relationship Id="rId6" Type="http://schemas.openxmlformats.org/officeDocument/2006/relationships/tags" Target="../tags/tag858.xml"/><Relationship Id="rId7" Type="http://schemas.openxmlformats.org/officeDocument/2006/relationships/tags" Target="../tags/tag859.xml"/><Relationship Id="rId8" Type="http://schemas.openxmlformats.org/officeDocument/2006/relationships/tags" Target="../tags/tag86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61.xml"/><Relationship Id="rId2" Type="http://schemas.openxmlformats.org/officeDocument/2006/relationships/tags" Target="../tags/tag862.xml"/><Relationship Id="rId3" Type="http://schemas.openxmlformats.org/officeDocument/2006/relationships/tags" Target="../tags/tag86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tags" Target="../tags/tag867.xml"/><Relationship Id="rId5" Type="http://schemas.openxmlformats.org/officeDocument/2006/relationships/tags" Target="../tags/tag868.xml"/><Relationship Id="rId6" Type="http://schemas.openxmlformats.org/officeDocument/2006/relationships/tags" Target="../tags/tag869.xml"/><Relationship Id="rId7" Type="http://schemas.openxmlformats.org/officeDocument/2006/relationships/tags" Target="../tags/tag870.xml"/><Relationship Id="rId8" Type="http://schemas.openxmlformats.org/officeDocument/2006/relationships/tags" Target="../tags/tag871.xml"/><Relationship Id="rId9" Type="http://schemas.openxmlformats.org/officeDocument/2006/relationships/tags" Target="../tags/tag872.xml"/><Relationship Id="rId10" Type="http://schemas.openxmlformats.org/officeDocument/2006/relationships/tags" Target="../tags/tag873.xml"/><Relationship Id="rId11" Type="http://schemas.openxmlformats.org/officeDocument/2006/relationships/tags" Target="../tags/tag874.xml"/><Relationship Id="rId12" Type="http://schemas.openxmlformats.org/officeDocument/2006/relationships/tags" Target="../tags/tag875.xml"/><Relationship Id="rId13" Type="http://schemas.openxmlformats.org/officeDocument/2006/relationships/tags" Target="../tags/tag876.xml"/><Relationship Id="rId14" Type="http://schemas.openxmlformats.org/officeDocument/2006/relationships/tags" Target="../tags/tag877.xml"/><Relationship Id="rId15" Type="http://schemas.openxmlformats.org/officeDocument/2006/relationships/tags" Target="../tags/tag878.xml"/><Relationship Id="rId16" Type="http://schemas.openxmlformats.org/officeDocument/2006/relationships/tags" Target="../tags/tag879.xml"/><Relationship Id="rId17" Type="http://schemas.openxmlformats.org/officeDocument/2006/relationships/tags" Target="../tags/tag880.xml"/><Relationship Id="rId18" Type="http://schemas.openxmlformats.org/officeDocument/2006/relationships/tags" Target="../tags/tag881.xml"/><Relationship Id="rId19" Type="http://schemas.openxmlformats.org/officeDocument/2006/relationships/tags" Target="../tags/tag882.xml"/><Relationship Id="rId20" Type="http://schemas.openxmlformats.org/officeDocument/2006/relationships/tags" Target="../tags/tag883.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84.xml"/><Relationship Id="rId2" Type="http://schemas.openxmlformats.org/officeDocument/2006/relationships/tags" Target="../tags/tag885.xml"/><Relationship Id="rId3" Type="http://schemas.openxmlformats.org/officeDocument/2006/relationships/tags" Target="../tags/tag886.xml"/><Relationship Id="rId4" Type="http://schemas.openxmlformats.org/officeDocument/2006/relationships/tags" Target="../tags/tag887.xml"/><Relationship Id="rId5" Type="http://schemas.openxmlformats.org/officeDocument/2006/relationships/tags" Target="../tags/tag888.xml"/><Relationship Id="rId6" Type="http://schemas.openxmlformats.org/officeDocument/2006/relationships/tags" Target="../tags/tag889.xml"/><Relationship Id="rId7" Type="http://schemas.openxmlformats.org/officeDocument/2006/relationships/tags" Target="../tags/tag890.xml"/><Relationship Id="rId8" Type="http://schemas.openxmlformats.org/officeDocument/2006/relationships/tags" Target="../tags/tag891.xml"/><Relationship Id="rId9" Type="http://schemas.openxmlformats.org/officeDocument/2006/relationships/tags" Target="../tags/tag892.xml"/><Relationship Id="rId10" Type="http://schemas.openxmlformats.org/officeDocument/2006/relationships/tags" Target="../tags/tag893.xml"/><Relationship Id="rId11" Type="http://schemas.openxmlformats.org/officeDocument/2006/relationships/tags" Target="../tags/tag894.xml"/><Relationship Id="rId12" Type="http://schemas.openxmlformats.org/officeDocument/2006/relationships/tags" Target="../tags/tag895.xml"/><Relationship Id="rId13" Type="http://schemas.openxmlformats.org/officeDocument/2006/relationships/tags" Target="../tags/tag896.xml"/><Relationship Id="rId14" Type="http://schemas.openxmlformats.org/officeDocument/2006/relationships/tags" Target="../tags/tag897.xml"/><Relationship Id="rId15" Type="http://schemas.openxmlformats.org/officeDocument/2006/relationships/tags" Target="../tags/tag898.xml"/><Relationship Id="rId16" Type="http://schemas.openxmlformats.org/officeDocument/2006/relationships/tags" Target="../tags/tag899.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00.xml"/><Relationship Id="rId2" Type="http://schemas.openxmlformats.org/officeDocument/2006/relationships/tags" Target="../tags/tag901.xml"/><Relationship Id="rId3" Type="http://schemas.openxmlformats.org/officeDocument/2006/relationships/tags" Target="../tags/tag902.xml"/><Relationship Id="rId4" Type="http://schemas.openxmlformats.org/officeDocument/2006/relationships/tags" Target="../tags/tag903.xml"/><Relationship Id="rId5" Type="http://schemas.openxmlformats.org/officeDocument/2006/relationships/tags" Target="../tags/tag904.xml"/><Relationship Id="rId6" Type="http://schemas.openxmlformats.org/officeDocument/2006/relationships/tags" Target="../tags/tag905.xml"/><Relationship Id="rId7" Type="http://schemas.openxmlformats.org/officeDocument/2006/relationships/tags" Target="../tags/tag906.xml"/><Relationship Id="rId8" Type="http://schemas.openxmlformats.org/officeDocument/2006/relationships/tags" Target="../tags/tag907.xml"/><Relationship Id="rId9" Type="http://schemas.openxmlformats.org/officeDocument/2006/relationships/tags" Target="../tags/tag908.xml"/><Relationship Id="rId10" Type="http://schemas.openxmlformats.org/officeDocument/2006/relationships/tags" Target="../tags/tag909.xml"/><Relationship Id="rId11" Type="http://schemas.openxmlformats.org/officeDocument/2006/relationships/tags" Target="../tags/tag910.xml"/><Relationship Id="rId12" Type="http://schemas.openxmlformats.org/officeDocument/2006/relationships/tags" Target="../tags/tag91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12.xml"/><Relationship Id="rId2" Type="http://schemas.openxmlformats.org/officeDocument/2006/relationships/tags" Target="../tags/tag913.xml"/><Relationship Id="rId3" Type="http://schemas.openxmlformats.org/officeDocument/2006/relationships/tags" Target="../tags/tag91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2024年市场营销行业工作总结及展望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市场营销行业概述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2024年市场营销行业工作总结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市场营销行业面临的挑战与机遇</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市场营销行业未来展望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对市场营销行业的建议与展望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市场营销行业概述</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内容占位符 1"/>
          <p:cNvSpPr>
            <a:spLocks noGrp="1"/>
          </p:cNvSpPr>
          <p:nvPr>
            <p:ph idx="45"/>
          </p:nvPr>
        </p:nvSpPr>
        <p:spPr/>
        <p:txBody>
          <a:bodyPr>
            <a:normAutofit fontScale="62500"/>
          </a:bodyPr>
          <a:p>
            <a:r>
              <a:rPr altLang="en-US" lang="zh-CN"/>
              <a:t>定义：市场营销行业是指通过市场调研、产品推广、销售渠道建设等方式，为企业提供市场分析和营销策略的专业服务领域。</a:t>
            </a:r>
            <a:endParaRPr altLang="en-US" lang="zh-CN"/>
          </a:p>
          <a:p>
            <a:r>
              <a:rPr altLang="en-US" lang="zh-CN"/>
              <a:t>范围：市场营销行业涵盖了市场调研、品牌管理、广告策划、销售管理等多个方面，为企业提供全方位的市场营销服务。  我正在写一份主题为“2024年市场营销行业工作总结及展望”的PPT,现在准备介绍“市场营销行业的发展趋势和挑战”,请帮我生成“市场营销行业的发展趋势和挑战”为标题的内容 市场营销行业的发展趋势和挑战</a:t>
            </a:r>
            <a:endParaRPr altLang="en-US" lang="zh-CN"/>
          </a:p>
          <a:p>
            <a:pPr lvl="1"/>
            <a:r>
              <a:rPr altLang="en-US" lang="zh-CN"/>
              <a:t>我正在写一份主题为“2024年市场营销行业工作总结及展望”的PPT,现在准备介绍“市场营销行业的发展趋势和挑战”,请帮我生成“市场营销行业的发展趋势和挑战”为标题的内容</a:t>
            </a:r>
            <a:endParaRPr altLang="en-US" lang="zh-CN"/>
          </a:p>
          <a:p>
            <a:pPr lvl="1"/>
            <a:r>
              <a:rPr altLang="en-US" lang="zh-CN"/>
              <a:t>市场营销行业的发展趋势和挑战</a:t>
            </a:r>
            <a:endParaRPr altLang="en-US" lang="zh-CN"/>
          </a:p>
          <a:p>
            <a:r>
              <a:rPr altLang="en-US" lang="zh-CN"/>
              <a:t>发展趋势：随着互联网技术的不断发展，市场营销行业正朝着数字化、智能化、社交化的方向发展。同时，随着消费者需求的不断变化，市场营销行业也需要不断创新和变革。</a:t>
            </a:r>
            <a:endParaRPr altLang="en-US" lang="zh-CN"/>
          </a:p>
          <a:p>
            <a:r>
              <a:rPr altLang="en-US" lang="zh-CN"/>
              <a:t>挑战：市场营销行业面临着来自技术、人才、市场等方面的挑战。随着市场竞争的加剧，市场营销行业需要不断提高自身的专业能力和服务水平，以适应市场的变化和需求。  我正在写一份主题为“2024年市场营销行业工作总结及展望”的PPT,现在准备介绍“市场营销行业的未来展望和机遇”,请帮我生成“市场营销行业的未来展望和机遇”为标题的内容 市场营销行业的未来展望和机遇</a:t>
            </a:r>
            <a:endParaRPr altLang="en-US" lang="zh-CN"/>
          </a:p>
          <a:p>
            <a:pPr lvl="1"/>
            <a:r>
              <a:rPr altLang="en-US" lang="zh-CN"/>
              <a:t>我正在写一份主题为“2024年市场营销行业工作总结及展望”的PPT,现在准备介绍“市场营销行业的未来展望和机遇”,请帮我生成“市场营销行业的未来展望和机遇”为标题的内容</a:t>
            </a:r>
            <a:endParaRPr altLang="en-US" lang="zh-CN"/>
          </a:p>
          <a:p>
            <a:pPr lvl="1"/>
            <a:r>
              <a:rPr altLang="en-US" lang="zh-CN"/>
              <a:t>市场营销行业的未来展望和机遇</a:t>
            </a:r>
            <a:endParaRPr altLang="en-US" lang="zh-CN"/>
          </a:p>
          <a:p>
            <a:r>
              <a:rPr altLang="en-US" lang="zh-CN"/>
              <a:t>未来展望：随着互联网技术的不断发展和消费者需求的不断变化，市场营销行业将继续朝着数字化、智能化、社交化的方向发展。同时，随着市场竞争的加剧，市场营销行业也需要不断创新和变革，以适应市场的变化和需求。</a:t>
            </a:r>
            <a:endParaRPr altLang="en-US" lang="zh-CN"/>
          </a:p>
          <a:p>
            <a:r>
              <a:rPr altLang="en-US" lang="zh-CN"/>
              <a:t>机遇：随着互联网技术的不断发展和消费者需求的不断变化，市场营销行业将面临更多的机遇。例如，随着社交媒体的普及，市场营销行业可以通过社交媒体平台进行更精准的市场推广和品牌建设。同时，随着大数据技术的不断发展，市场营销行业也可以通过数据分析和挖掘来更好地了解消费者需求和市场趋势。</a:t>
            </a:r>
            <a:endParaRPr altLang="en-US" lang="zh-CN"/>
          </a:p>
        </p:txBody>
      </p:sp>
      <p:sp>
        <p:nvSpPr>
          <p:cNvPr id="1051752" name="标题 2"/>
          <p:cNvSpPr>
            <a:spLocks noGrp="1"/>
          </p:cNvSpPr>
          <p:nvPr>
            <p:ph type="title" idx="44"/>
          </p:nvPr>
        </p:nvSpPr>
        <p:spPr/>
        <p:txBody>
          <a:bodyPr/>
          <a:p>
            <a:r>
              <a:rPr altLang="en-US" lang="zh-CN"/>
              <a:t>市场营销行业的定义和范围</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38" name="标题 2"/>
          <p:cNvSpPr>
            <a:spLocks noGrp="1"/>
          </p:cNvSpPr>
          <p:nvPr>
            <p:ph type="title" idx="44"/>
          </p:nvPr>
        </p:nvSpPr>
        <p:spPr/>
        <p:txBody>
          <a:bodyPr/>
          <a:p>
            <a:r>
              <a:rPr altLang="en-US" lang="zh-CN"/>
              <a:t>市场营销行业的发展历程</a:t>
            </a:r>
            <a:endParaRPr altLang="en-US" lang="zh-CN"/>
          </a:p>
        </p:txBody>
      </p:sp>
      <p:sp>
        <p:nvSpPr>
          <p:cNvPr id="1052040"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42"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44"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市场营销行业的起源</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52046"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48"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0" name="TextBox 2"/>
          <p:cNvSpPr txBox="1"/>
          <p:nvPr>
            <p:custDataLst>
              <p:tags r:id="rId6"/>
            </p:custDataLst>
          </p:nvPr>
        </p:nvSpPr>
        <p:spPr>
          <a:xfrm>
            <a:off x="6844646" y="1656170"/>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市场营销行业的发展阶段</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2052"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4"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6"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市场营销行业的现状</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52058"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0"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2"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市场营销行业的未来趋势</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48" name="标题 1"/>
          <p:cNvSpPr>
            <a:spLocks noGrp="1"/>
          </p:cNvSpPr>
          <p:nvPr>
            <p:ph type="title" idx="2"/>
            <p:custDataLst>
              <p:tags r:id="rId1"/>
            </p:custDataLst>
          </p:nvPr>
        </p:nvSpPr>
        <p:spPr/>
        <p:txBody>
          <a:bodyPr/>
          <a:p>
            <a:r>
              <a:rPr altLang="en-US" lang="zh-CN"/>
              <a:t>2024年市场营销行业工作总结</a:t>
            </a:r>
            <a:endParaRPr altLang="en-US" lang="zh-CN"/>
          </a:p>
        </p:txBody>
      </p:sp>
      <p:sp>
        <p:nvSpPr>
          <p:cNvPr id="105235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88" name="标题 2"/>
          <p:cNvSpPr>
            <a:spLocks noGrp="1"/>
          </p:cNvSpPr>
          <p:nvPr>
            <p:ph type="title" idx="44"/>
          </p:nvPr>
        </p:nvSpPr>
        <p:spPr/>
        <p:txBody>
          <a:bodyPr/>
          <a:p>
            <a:r>
              <a:rPr altLang="en-US" lang="zh-CN"/>
              <a:t>市场营销策略的制定与实施</a:t>
            </a:r>
            <a:endParaRPr altLang="en-US" lang="zh-CN"/>
          </a:p>
        </p:txBody>
      </p:sp>
      <p:sp>
        <p:nvSpPr>
          <p:cNvPr id="10530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0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市场营销策略的重要性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0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0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1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2024年市场营销策略的制定过程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1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1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1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实施市场营销策略的挑战与应对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1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1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11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市场营销策略的效果评估与调整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98" name="标题 2"/>
          <p:cNvSpPr>
            <a:spLocks noGrp="1"/>
          </p:cNvSpPr>
          <p:nvPr>
            <p:ph type="title" idx="44"/>
          </p:nvPr>
        </p:nvSpPr>
        <p:spPr/>
        <p:txBody>
          <a:bodyPr/>
          <a:p>
            <a:r>
              <a:rPr altLang="en-US" lang="zh-CN"/>
              <a:t>营销渠道的拓展与优化</a:t>
            </a:r>
            <a:endParaRPr altLang="en-US" lang="zh-CN"/>
          </a:p>
        </p:txBody>
      </p:sp>
      <p:sp>
        <p:nvSpPr>
          <p:cNvPr id="105340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0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40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0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40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1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41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1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41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渠道整合：将不同渠道进行整合，实现跨渠道营销，以提高品牌知名度和客户黏性。</a:t>
            </a:r>
            <a:endParaRPr altLang="en-US" dirty="0" sz="2400" lang="zh-CN">
              <a:latin typeface="+mn-ea"/>
              <a:ea typeface="+mn-ea"/>
            </a:endParaRPr>
          </a:p>
        </p:txBody>
      </p:sp>
      <p:sp>
        <p:nvSpPr>
          <p:cNvPr id="105341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数据驱动决策：通过数据分析和挖掘，了解客户需求和市场趋势，为营销渠道的拓展和优化提供科学依据。</a:t>
            </a:r>
            <a:endParaRPr altLang="en-US" dirty="0" sz="2400" lang="zh-CN">
              <a:latin typeface="+mn-ea"/>
              <a:ea typeface="+mn-ea"/>
            </a:endParaRPr>
          </a:p>
        </p:txBody>
      </p:sp>
      <p:sp>
        <p:nvSpPr>
          <p:cNvPr id="105342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拓展新渠道：积极寻找并合作新的营销渠道，如社交媒体、短视频等，以扩大品牌曝光度和吸引更多潜在客户。</a:t>
            </a:r>
            <a:endParaRPr altLang="en-US" dirty="0" sz="2400" lang="zh-CN">
              <a:latin typeface="+mn-ea"/>
              <a:ea typeface="+mn-ea"/>
            </a:endParaRPr>
          </a:p>
        </p:txBody>
      </p:sp>
      <p:sp>
        <p:nvSpPr>
          <p:cNvPr id="105342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优化现有渠道：对现有营销渠道进行持续优化，包括调整推广策略、提高内容质量、加强客户服务等，以提高营销效果和客户满意度。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08" name="标题 2"/>
          <p:cNvSpPr>
            <a:spLocks noGrp="1"/>
          </p:cNvSpPr>
          <p:nvPr>
            <p:ph type="title" idx="44"/>
          </p:nvPr>
        </p:nvSpPr>
        <p:spPr/>
        <p:txBody>
          <a:bodyPr/>
          <a:p>
            <a:r>
              <a:rPr altLang="en-US" lang="zh-CN"/>
              <a:t>品牌推广与宣传活动的开展</a:t>
            </a:r>
            <a:endParaRPr altLang="en-US" lang="zh-CN"/>
          </a:p>
        </p:txBody>
      </p:sp>
      <p:sp>
        <p:nvSpPr>
          <p:cNvPr id="105371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宣传活动策划：结合产品特点和目标受众，策划有趣、互动性强的线上和线下活动</a:t>
            </a:r>
            <a:endParaRPr altLang="en-US" sz="1400" lang="zh-CN" spc="150">
              <a:solidFill>
                <a:schemeClr val="tx1"/>
              </a:solidFill>
              <a:effectLst/>
              <a:latin typeface="+mn-ea"/>
              <a:sym typeface="+mn-ea"/>
            </a:endParaRPr>
          </a:p>
        </p:txBody>
      </p:sp>
      <p:sp>
        <p:nvSpPr>
          <p:cNvPr id="105372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品牌推广策略：通过社交媒体、广告、公关活动等多种渠道提升品牌知名度和美誉度</a:t>
            </a:r>
            <a:endParaRPr altLang="en-US" dirty="0" sz="1400" lang="zh-CN" spc="150">
              <a:solidFill>
                <a:schemeClr val="tx1"/>
              </a:solidFill>
              <a:effectLst/>
              <a:latin typeface="+mn-ea"/>
              <a:sym typeface="+mn-ea"/>
            </a:endParaRPr>
          </a:p>
        </p:txBody>
      </p:sp>
      <p:sp>
        <p:nvSpPr>
          <p:cNvPr id="105372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活动效果评估：通过数据分析和用户反馈，评估活动效果，为后续工作提供参考</a:t>
            </a:r>
            <a:endParaRPr altLang="en-US" sz="1400" lang="zh-CN" spc="150">
              <a:solidFill>
                <a:schemeClr val="tx1"/>
              </a:solidFill>
              <a:effectLst/>
              <a:latin typeface="+mn-ea"/>
              <a:sym typeface="+mn-ea"/>
            </a:endParaRPr>
          </a:p>
        </p:txBody>
      </p:sp>
      <p:sp>
        <p:nvSpPr>
          <p:cNvPr id="105372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经验教训总结：总结品牌推广和宣传活动中的经验教训，为未来工作提供借鉴和改进方向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10" name="标题 2"/>
          <p:cNvSpPr>
            <a:spLocks noGrp="1"/>
          </p:cNvSpPr>
          <p:nvPr>
            <p:ph type="title" idx="44"/>
          </p:nvPr>
        </p:nvSpPr>
        <p:spPr/>
        <p:txBody>
          <a:bodyPr/>
          <a:p>
            <a:r>
              <a:rPr altLang="en-US" lang="zh-CN"/>
              <a:t>客户关系管理及售后服务体系的完善</a:t>
            </a:r>
            <a:endParaRPr altLang="en-US" lang="zh-CN"/>
          </a:p>
        </p:txBody>
      </p:sp>
      <p:sp>
        <p:nvSpPr>
          <p:cNvPr id="105401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1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客户关系管理：通过建立完善的客户档案，提供个性化服务，提高客户满意度和忠诚度。</a:t>
            </a:r>
            <a:endParaRPr altLang="en-US" dirty="0" sz="2000" lang="zh-CN" spc="150">
              <a:solidFill>
                <a:schemeClr val="tx1">
                  <a:lumMod val="75000"/>
                  <a:lumOff val="25000"/>
                </a:schemeClr>
              </a:solidFill>
              <a:latin typeface="+mn-ea"/>
              <a:sym typeface="+mn-ea"/>
            </a:endParaRPr>
          </a:p>
        </p:txBody>
      </p:sp>
      <p:sp>
        <p:nvSpPr>
          <p:cNvPr id="105401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1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2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售后服务体系：建立快速响应的售后服务团队，提供及时、专业的技术支持和服务，提高客户满意度和口碑。</a:t>
            </a:r>
            <a:endParaRPr altLang="en-US" dirty="0" sz="2000" lang="zh-CN" spc="150">
              <a:solidFill>
                <a:schemeClr val="tx1">
                  <a:lumMod val="75000"/>
                  <a:lumOff val="25000"/>
                </a:schemeClr>
              </a:solidFill>
              <a:latin typeface="+mn-ea"/>
              <a:sym typeface="+mn-ea"/>
            </a:endParaRPr>
          </a:p>
        </p:txBody>
      </p:sp>
      <p:sp>
        <p:nvSpPr>
          <p:cNvPr id="105402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2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2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售后服务流程优化：通过简化流程、提高效率、降低成本等方式，提高售后服务的质量和效率。</a:t>
            </a:r>
            <a:endParaRPr altLang="en-US" dirty="0" sz="2000" lang="zh-CN" spc="150">
              <a:solidFill>
                <a:schemeClr val="tx1">
                  <a:lumMod val="75000"/>
                  <a:lumOff val="25000"/>
                </a:schemeClr>
              </a:solidFill>
              <a:latin typeface="+mn-ea"/>
              <a:sym typeface="+mn-ea"/>
            </a:endParaRPr>
          </a:p>
        </p:txBody>
      </p:sp>
      <p:sp>
        <p:nvSpPr>
          <p:cNvPr id="105402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3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3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售后服务培训：加强售后服务人员的培训和管理，提高服务水平和专业素养，为客户提供更好的服务体验。</a:t>
            </a:r>
            <a:endParaRPr altLang="en-US" dirty="0" sz="2000" lang="zh-CN" spc="150">
              <a:solidFill>
                <a:schemeClr val="tx1">
                  <a:lumMod val="75000"/>
                  <a:lumOff val="25000"/>
                </a:schemeClr>
              </a:solidFill>
              <a:latin typeface="+mn-ea"/>
              <a:sym typeface="+mn-ea"/>
            </a:endParaRPr>
          </a:p>
        </p:txBody>
      </p:sp>
      <p:sp>
        <p:nvSpPr>
          <p:cNvPr id="105403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20" name="标题 1"/>
          <p:cNvSpPr>
            <a:spLocks noGrp="1"/>
          </p:cNvSpPr>
          <p:nvPr>
            <p:ph type="title" idx="2"/>
            <p:custDataLst>
              <p:tags r:id="rId1"/>
            </p:custDataLst>
          </p:nvPr>
        </p:nvSpPr>
        <p:spPr/>
        <p:txBody>
          <a:bodyPr/>
          <a:p>
            <a:r>
              <a:rPr altLang="en-US" lang="zh-CN"/>
              <a:t>市场营销行业面临的挑战与机遇</a:t>
            </a:r>
            <a:endParaRPr altLang="en-US" lang="zh-CN"/>
          </a:p>
        </p:txBody>
      </p:sp>
      <p:sp>
        <p:nvSpPr>
          <p:cNvPr id="105432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60" name="标题 2"/>
          <p:cNvSpPr>
            <a:spLocks noGrp="1"/>
          </p:cNvSpPr>
          <p:nvPr>
            <p:ph type="title" idx="44"/>
          </p:nvPr>
        </p:nvSpPr>
        <p:spPr/>
        <p:txBody>
          <a:bodyPr/>
          <a:p>
            <a:r>
              <a:rPr altLang="en-US" lang="zh-CN"/>
              <a:t>市场竞争激烈、消费者需求多样化等挑战</a:t>
            </a:r>
            <a:endParaRPr altLang="en-US" lang="zh-CN"/>
          </a:p>
        </p:txBody>
      </p:sp>
      <p:sp>
        <p:nvSpPr>
          <p:cNvPr id="1055062" name="平行四边形 11"/>
          <p:cNvSpPr/>
          <p:nvPr>
            <p:custDataLst>
              <p:tags r:id="rId1"/>
            </p:custDataLst>
          </p:nvPr>
        </p:nvSpPr>
        <p:spPr>
          <a:xfrm>
            <a:off x="3241473" y="5775489"/>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64" name="标题"/>
          <p:cNvSpPr txBox="1"/>
          <p:nvPr>
            <p:custDataLst>
              <p:tags r:id="rId2"/>
            </p:custDataLst>
          </p:nvPr>
        </p:nvSpPr>
        <p:spPr>
          <a:xfrm>
            <a:off x="3463556" y="5509737"/>
            <a:ext cx="5490329" cy="353667"/>
          </a:xfrm>
          <a:prstGeom prst="rect"/>
          <a:noFill/>
        </p:spPr>
        <p:txBody>
          <a:bodyPr anchor="b" bIns="0" lIns="0" rIns="0" rtlCol="0" tIns="0" wrap="square">
            <a:normAutofit fontScale="70000"/>
          </a:bodyPr>
          <a:p>
            <a:r>
              <a:rPr altLang="en-US" b="1" dirty="0" sz="1600" lang="zh-CN" spc="300">
                <a:solidFill>
                  <a:schemeClr val="tx1">
                    <a:lumMod val="85000"/>
                    <a:lumOff val="15000"/>
                  </a:schemeClr>
                </a:solidFill>
                <a:latin typeface="+mj-ea"/>
                <a:ea typeface="+mj-ea"/>
              </a:rPr>
              <a:t>消费者对环保、健康等问题的关注增加，需要关注社会责任和可持续发展</a:t>
            </a:r>
            <a:endParaRPr altLang="en-US" b="1" dirty="0" sz="1600" lang="zh-CN" spc="300">
              <a:solidFill>
                <a:schemeClr val="tx1">
                  <a:lumMod val="85000"/>
                  <a:lumOff val="15000"/>
                </a:schemeClr>
              </a:solidFill>
              <a:latin typeface="+mj-ea"/>
              <a:ea typeface="+mj-ea"/>
            </a:endParaRPr>
          </a:p>
        </p:txBody>
      </p:sp>
      <p:sp>
        <p:nvSpPr>
          <p:cNvPr id="1055066" name="正文"/>
          <p:cNvSpPr txBox="1"/>
          <p:nvPr>
            <p:custDataLst>
              <p:tags r:id="rId3"/>
            </p:custDataLst>
          </p:nvPr>
        </p:nvSpPr>
        <p:spPr>
          <a:xfrm>
            <a:off x="3462932" y="5896512"/>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单击此处输入你的项正文，文字是您思想的提炼，请言简意赅的阐述观点。</a:t>
            </a:r>
            <a:endParaRPr altLang="en-US" dirty="0" sz="1400" lang="zh-CN" spc="150">
              <a:solidFill>
                <a:schemeClr val="tx1">
                  <a:lumMod val="65000"/>
                  <a:lumOff val="35000"/>
                </a:schemeClr>
              </a:solidFill>
              <a:latin typeface="+mn-ea"/>
              <a:sym typeface="+mn-ea"/>
            </a:endParaRPr>
          </a:p>
        </p:txBody>
      </p:sp>
      <p:sp>
        <p:nvSpPr>
          <p:cNvPr id="1055068" name="平行四边形 31"/>
          <p:cNvSpPr/>
          <p:nvPr>
            <p:custDataLst>
              <p:tags r:id="rId4"/>
            </p:custDataLst>
          </p:nvPr>
        </p:nvSpPr>
        <p:spPr>
          <a:xfrm>
            <a:off x="3232739" y="1753656"/>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70" name="标题"/>
          <p:cNvSpPr txBox="1"/>
          <p:nvPr>
            <p:custDataLst>
              <p:tags r:id="rId5"/>
            </p:custDataLst>
          </p:nvPr>
        </p:nvSpPr>
        <p:spPr>
          <a:xfrm>
            <a:off x="3454823" y="1490400"/>
            <a:ext cx="5490329" cy="353667"/>
          </a:xfrm>
          <a:prstGeom prst="rect"/>
          <a:noFill/>
        </p:spPr>
        <p:txBody>
          <a:bodyPr anchor="b" bIns="0" lIns="0" rIns="0" rtlCol="0" tIns="0" wrap="square">
            <a:normAutofit/>
          </a:bodyPr>
          <a:p>
            <a:r>
              <a:rPr altLang="en-US" b="1" dirty="0" sz="1100" lang="zh-CN" spc="300">
                <a:solidFill>
                  <a:schemeClr val="tx1">
                    <a:lumMod val="85000"/>
                    <a:lumOff val="15000"/>
                  </a:schemeClr>
                </a:solidFill>
                <a:latin typeface="+mj-ea"/>
                <a:ea typeface="+mj-ea"/>
              </a:rPr>
              <a:t>竞争对手众多，市场份额争夺激烈</a:t>
            </a:r>
            <a:endParaRPr altLang="en-US" b="1" dirty="0" sz="1100" lang="zh-CN" spc="300">
              <a:solidFill>
                <a:schemeClr val="tx1">
                  <a:lumMod val="85000"/>
                  <a:lumOff val="15000"/>
                </a:schemeClr>
              </a:solidFill>
              <a:latin typeface="+mj-ea"/>
              <a:ea typeface="+mj-ea"/>
            </a:endParaRPr>
          </a:p>
        </p:txBody>
      </p:sp>
      <p:sp>
        <p:nvSpPr>
          <p:cNvPr id="1055072" name="正文"/>
          <p:cNvSpPr txBox="1"/>
          <p:nvPr>
            <p:custDataLst>
              <p:tags r:id="rId6"/>
            </p:custDataLst>
          </p:nvPr>
        </p:nvSpPr>
        <p:spPr>
          <a:xfrm>
            <a:off x="3454199" y="1876551"/>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单击此处输入你的项正文，文字是您思想的提炼，请言简意赅的阐述观点。</a:t>
            </a:r>
            <a:endParaRPr altLang="en-US" dirty="0" sz="1400" lang="zh-CN" spc="150">
              <a:solidFill>
                <a:schemeClr val="tx1">
                  <a:lumMod val="65000"/>
                  <a:lumOff val="35000"/>
                </a:schemeClr>
              </a:solidFill>
              <a:latin typeface="+mn-ea"/>
              <a:sym typeface="+mn-ea"/>
            </a:endParaRPr>
          </a:p>
        </p:txBody>
      </p:sp>
      <p:sp>
        <p:nvSpPr>
          <p:cNvPr id="1055074" name="平行四边形 32"/>
          <p:cNvSpPr/>
          <p:nvPr>
            <p:custDataLst>
              <p:tags r:id="rId7"/>
            </p:custDataLst>
          </p:nvPr>
        </p:nvSpPr>
        <p:spPr>
          <a:xfrm>
            <a:off x="3241473" y="2558397"/>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76" name="标题"/>
          <p:cNvSpPr txBox="1"/>
          <p:nvPr>
            <p:custDataLst>
              <p:tags r:id="rId8"/>
            </p:custDataLst>
          </p:nvPr>
        </p:nvSpPr>
        <p:spPr>
          <a:xfrm>
            <a:off x="3463556" y="2293893"/>
            <a:ext cx="5490329" cy="353667"/>
          </a:xfrm>
          <a:prstGeom prst="rect"/>
          <a:noFill/>
        </p:spPr>
        <p:txBody>
          <a:bodyPr anchor="b" bIns="0" lIns="0" rIns="0" rtlCol="0" tIns="0" wrap="square">
            <a:normAutofit/>
          </a:bodyPr>
          <a:p>
            <a:r>
              <a:rPr altLang="en-US" b="1" dirty="0" sz="1100" lang="zh-CN" spc="300">
                <a:solidFill>
                  <a:schemeClr val="tx1">
                    <a:lumMod val="85000"/>
                    <a:lumOff val="15000"/>
                  </a:schemeClr>
                </a:solidFill>
                <a:latin typeface="+mj-ea"/>
                <a:ea typeface="+mj-ea"/>
              </a:rPr>
              <a:t>品牌竞争激烈，品牌形象和口碑成为关键</a:t>
            </a:r>
            <a:endParaRPr altLang="en-US" b="1" dirty="0" sz="1100" lang="zh-CN" spc="300">
              <a:solidFill>
                <a:schemeClr val="tx1">
                  <a:lumMod val="85000"/>
                  <a:lumOff val="15000"/>
                </a:schemeClr>
              </a:solidFill>
              <a:latin typeface="+mj-ea"/>
              <a:ea typeface="+mj-ea"/>
            </a:endParaRPr>
          </a:p>
        </p:txBody>
      </p:sp>
      <p:sp>
        <p:nvSpPr>
          <p:cNvPr id="1055078" name="正文"/>
          <p:cNvSpPr txBox="1"/>
          <p:nvPr>
            <p:custDataLst>
              <p:tags r:id="rId9"/>
            </p:custDataLst>
          </p:nvPr>
        </p:nvSpPr>
        <p:spPr>
          <a:xfrm>
            <a:off x="3462932" y="2680668"/>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单击此处输入你的项正文，文字是您思想的提炼，请言简意赅的阐述观点。</a:t>
            </a:r>
            <a:endParaRPr altLang="en-US" dirty="0" sz="1400" lang="zh-CN" spc="150">
              <a:solidFill>
                <a:schemeClr val="tx1">
                  <a:lumMod val="65000"/>
                  <a:lumOff val="35000"/>
                </a:schemeClr>
              </a:solidFill>
              <a:latin typeface="+mn-ea"/>
              <a:sym typeface="+mn-ea"/>
            </a:endParaRPr>
          </a:p>
        </p:txBody>
      </p:sp>
      <p:sp>
        <p:nvSpPr>
          <p:cNvPr id="1055080" name="平行四边形 33"/>
          <p:cNvSpPr/>
          <p:nvPr>
            <p:custDataLst>
              <p:tags r:id="rId10"/>
            </p:custDataLst>
          </p:nvPr>
        </p:nvSpPr>
        <p:spPr>
          <a:xfrm>
            <a:off x="3241473" y="3362514"/>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82" name="标题"/>
          <p:cNvSpPr txBox="1"/>
          <p:nvPr>
            <p:custDataLst>
              <p:tags r:id="rId11"/>
            </p:custDataLst>
          </p:nvPr>
        </p:nvSpPr>
        <p:spPr>
          <a:xfrm>
            <a:off x="3463556" y="3098010"/>
            <a:ext cx="5490329" cy="353667"/>
          </a:xfrm>
          <a:prstGeom prst="rect"/>
          <a:noFill/>
        </p:spPr>
        <p:txBody>
          <a:bodyPr anchor="b" bIns="0" lIns="0" rIns="0" rtlCol="0" tIns="0" wrap="square">
            <a:normAutofit fontScale="76250"/>
          </a:bodyPr>
          <a:p>
            <a:r>
              <a:rPr altLang="en-US" b="1" dirty="0" sz="1600" lang="zh-CN" spc="300">
                <a:solidFill>
                  <a:schemeClr val="tx1">
                    <a:lumMod val="85000"/>
                    <a:lumOff val="15000"/>
                  </a:schemeClr>
                </a:solidFill>
                <a:latin typeface="+mj-ea"/>
                <a:ea typeface="+mj-ea"/>
              </a:rPr>
              <a:t>价格战和促销活动频繁，利润空间受到压缩  消费者需求多样化</a:t>
            </a:r>
            <a:endParaRPr altLang="en-US" b="1" dirty="0" sz="1600" lang="zh-CN" spc="300">
              <a:solidFill>
                <a:schemeClr val="tx1">
                  <a:lumMod val="85000"/>
                  <a:lumOff val="15000"/>
                </a:schemeClr>
              </a:solidFill>
              <a:latin typeface="+mj-ea"/>
              <a:ea typeface="+mj-ea"/>
            </a:endParaRPr>
          </a:p>
        </p:txBody>
      </p:sp>
      <p:sp>
        <p:nvSpPr>
          <p:cNvPr id="1055084" name="正文"/>
          <p:cNvSpPr txBox="1"/>
          <p:nvPr>
            <p:custDataLst>
              <p:tags r:id="rId12"/>
            </p:custDataLst>
          </p:nvPr>
        </p:nvSpPr>
        <p:spPr>
          <a:xfrm>
            <a:off x="3462932" y="3484785"/>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消费者需求多样化</a:t>
            </a:r>
            <a:endParaRPr altLang="en-US" dirty="0" sz="1400" lang="zh-CN" spc="150">
              <a:solidFill>
                <a:schemeClr val="tx1">
                  <a:lumMod val="65000"/>
                  <a:lumOff val="35000"/>
                </a:schemeClr>
              </a:solidFill>
              <a:latin typeface="+mn-ea"/>
              <a:sym typeface="+mn-ea"/>
            </a:endParaRPr>
          </a:p>
        </p:txBody>
      </p:sp>
      <p:sp>
        <p:nvSpPr>
          <p:cNvPr id="1055086" name="平行四边形 34"/>
          <p:cNvSpPr/>
          <p:nvPr>
            <p:custDataLst>
              <p:tags r:id="rId13"/>
            </p:custDataLst>
          </p:nvPr>
        </p:nvSpPr>
        <p:spPr>
          <a:xfrm>
            <a:off x="3241473" y="4166631"/>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88" name="标题"/>
          <p:cNvSpPr txBox="1"/>
          <p:nvPr>
            <p:custDataLst>
              <p:tags r:id="rId14"/>
            </p:custDataLst>
          </p:nvPr>
        </p:nvSpPr>
        <p:spPr>
          <a:xfrm>
            <a:off x="3463556" y="3902127"/>
            <a:ext cx="5490329" cy="353667"/>
          </a:xfrm>
          <a:prstGeom prst="rect"/>
          <a:noFill/>
        </p:spPr>
        <p:txBody>
          <a:bodyPr anchor="b" bIns="0" lIns="0" rIns="0" rtlCol="0" tIns="0" wrap="square">
            <a:normAutofit/>
          </a:bodyPr>
          <a:p>
            <a:r>
              <a:rPr altLang="en-US" b="1" dirty="0" sz="1100" lang="zh-CN" spc="300">
                <a:solidFill>
                  <a:schemeClr val="tx1">
                    <a:lumMod val="85000"/>
                    <a:lumOff val="15000"/>
                  </a:schemeClr>
                </a:solidFill>
                <a:latin typeface="+mj-ea"/>
                <a:ea typeface="+mj-ea"/>
              </a:rPr>
              <a:t>消费者需求个性化、差异化，需要不断创新和改进</a:t>
            </a:r>
            <a:endParaRPr altLang="en-US" b="1" dirty="0" sz="1100" lang="zh-CN" spc="300">
              <a:solidFill>
                <a:schemeClr val="tx1">
                  <a:lumMod val="85000"/>
                  <a:lumOff val="15000"/>
                </a:schemeClr>
              </a:solidFill>
              <a:latin typeface="+mj-ea"/>
              <a:ea typeface="+mj-ea"/>
            </a:endParaRPr>
          </a:p>
        </p:txBody>
      </p:sp>
      <p:sp>
        <p:nvSpPr>
          <p:cNvPr id="1055090" name="正文"/>
          <p:cNvSpPr txBox="1"/>
          <p:nvPr>
            <p:custDataLst>
              <p:tags r:id="rId15"/>
            </p:custDataLst>
          </p:nvPr>
        </p:nvSpPr>
        <p:spPr>
          <a:xfrm>
            <a:off x="3462932" y="4288902"/>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单击此处输入你的项正文，文字是您思想的提炼，请言简意赅的阐述观点。</a:t>
            </a:r>
            <a:endParaRPr altLang="en-US" dirty="0" sz="1400" lang="zh-CN" spc="150">
              <a:solidFill>
                <a:schemeClr val="tx1">
                  <a:lumMod val="65000"/>
                  <a:lumOff val="35000"/>
                </a:schemeClr>
              </a:solidFill>
              <a:latin typeface="+mn-ea"/>
              <a:sym typeface="+mn-ea"/>
            </a:endParaRPr>
          </a:p>
        </p:txBody>
      </p:sp>
      <p:sp>
        <p:nvSpPr>
          <p:cNvPr id="1055092" name="平行四边形 35"/>
          <p:cNvSpPr/>
          <p:nvPr>
            <p:custDataLst>
              <p:tags r:id="rId16"/>
            </p:custDataLst>
          </p:nvPr>
        </p:nvSpPr>
        <p:spPr>
          <a:xfrm>
            <a:off x="3241473" y="4971372"/>
            <a:ext cx="2847161" cy="106100"/>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5094" name="标题"/>
          <p:cNvSpPr txBox="1"/>
          <p:nvPr>
            <p:custDataLst>
              <p:tags r:id="rId17"/>
            </p:custDataLst>
          </p:nvPr>
        </p:nvSpPr>
        <p:spPr>
          <a:xfrm>
            <a:off x="3463556" y="4706244"/>
            <a:ext cx="5490329" cy="353667"/>
          </a:xfrm>
          <a:prstGeom prst="rect"/>
          <a:noFill/>
        </p:spPr>
        <p:txBody>
          <a:bodyPr anchor="b" bIns="0" lIns="0" rIns="0" rtlCol="0" tIns="0" wrap="square">
            <a:normAutofit/>
          </a:bodyPr>
          <a:p>
            <a:r>
              <a:rPr altLang="en-US" b="1" dirty="0" sz="1100" lang="zh-CN" spc="300">
                <a:solidFill>
                  <a:schemeClr val="tx1">
                    <a:lumMod val="85000"/>
                    <a:lumOff val="15000"/>
                  </a:schemeClr>
                </a:solidFill>
                <a:latin typeface="+mj-ea"/>
                <a:ea typeface="+mj-ea"/>
              </a:rPr>
              <a:t>消费者对品质和服务的要求越来越高</a:t>
            </a:r>
            <a:endParaRPr altLang="en-US" b="1" dirty="0" sz="1100" lang="zh-CN" spc="300">
              <a:solidFill>
                <a:schemeClr val="tx1">
                  <a:lumMod val="85000"/>
                  <a:lumOff val="15000"/>
                </a:schemeClr>
              </a:solidFill>
              <a:latin typeface="+mj-ea"/>
              <a:ea typeface="+mj-ea"/>
            </a:endParaRPr>
          </a:p>
        </p:txBody>
      </p:sp>
      <p:sp>
        <p:nvSpPr>
          <p:cNvPr id="1055096" name="正文"/>
          <p:cNvSpPr txBox="1"/>
          <p:nvPr>
            <p:custDataLst>
              <p:tags r:id="rId18"/>
            </p:custDataLst>
          </p:nvPr>
        </p:nvSpPr>
        <p:spPr>
          <a:xfrm>
            <a:off x="3462932" y="5092395"/>
            <a:ext cx="5490329" cy="353667"/>
          </a:xfrm>
          <a:prstGeom prst="rect"/>
          <a:noFill/>
        </p:spPr>
        <p:txBody>
          <a:bodyPr anchor="t" anchorCtr="0" bIns="0" lIns="0" rIns="0" rtlCol="0" tIns="0" wrap="square">
            <a:no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单击此处输入你的项正文，文字是您思想的提炼，请言简意赅的阐述观点。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82" name="标题 2"/>
          <p:cNvSpPr>
            <a:spLocks noGrp="1"/>
          </p:cNvSpPr>
          <p:nvPr>
            <p:ph type="title" idx="44"/>
          </p:nvPr>
        </p:nvSpPr>
        <p:spPr/>
        <p:txBody>
          <a:bodyPr/>
          <a:p>
            <a:r>
              <a:rPr altLang="en-US" lang="zh-CN"/>
              <a:t>新技术、新模式带来的机遇</a:t>
            </a:r>
            <a:endParaRPr altLang="en-US" lang="zh-CN"/>
          </a:p>
        </p:txBody>
      </p:sp>
      <p:sp>
        <p:nvSpPr>
          <p:cNvPr id="105538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8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538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新技术应用：人工智能、大数据、云计算等在市场营销行业的应用，为精准定位、个性化营销提供了更多可能性</a:t>
            </a:r>
            <a:endParaRPr altLang="en-US" dirty="0" sz="2000" lang="zh-CN" spc="200">
              <a:solidFill>
                <a:schemeClr val="tx1">
                  <a:lumMod val="85000"/>
                  <a:lumOff val="15000"/>
                </a:schemeClr>
              </a:solidFill>
              <a:latin typeface="+mn-ea"/>
              <a:sym typeface="+mn-ea"/>
            </a:endParaRPr>
          </a:p>
        </p:txBody>
      </p:sp>
      <p:sp>
        <p:nvSpPr>
          <p:cNvPr id="105539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9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39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新模式创新：社交电商、直播带货等新型营销模式的兴起，为市场营销行业带来了新的增长点</a:t>
            </a:r>
            <a:endParaRPr altLang="en-US" dirty="0" sz="2000" lang="zh-CN" spc="200">
              <a:solidFill>
                <a:schemeClr val="tx1">
                  <a:lumMod val="85000"/>
                  <a:lumOff val="15000"/>
                </a:schemeClr>
              </a:solidFill>
              <a:latin typeface="+mn-ea"/>
              <a:sym typeface="+mn-ea"/>
            </a:endParaRPr>
          </a:p>
        </p:txBody>
      </p:sp>
      <p:sp>
        <p:nvSpPr>
          <p:cNvPr id="105539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39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40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跨界合作与融合：与其他行业的跨界合作，如与文化、艺术、科技等领域的融合，为市场营销行业提供了更多的创意和灵感</a:t>
            </a:r>
            <a:endParaRPr altLang="en-US" dirty="0" sz="2000" lang="zh-CN" spc="200">
              <a:solidFill>
                <a:schemeClr val="tx1">
                  <a:lumMod val="85000"/>
                  <a:lumOff val="15000"/>
                </a:schemeClr>
              </a:solidFill>
              <a:latin typeface="+mn-ea"/>
              <a:sym typeface="+mn-ea"/>
            </a:endParaRPr>
          </a:p>
        </p:txBody>
      </p:sp>
      <p:sp>
        <p:nvSpPr>
          <p:cNvPr id="105540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40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40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国际化拓展：随着全球化的加速，市场营销行业需要关注国际市场动态，把握全球化趋势，拓展海外市场</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2" name="标题 1"/>
          <p:cNvSpPr>
            <a:spLocks noGrp="1"/>
          </p:cNvSpPr>
          <p:nvPr>
            <p:ph type="title" idx="2"/>
            <p:custDataLst>
              <p:tags r:id="rId1"/>
            </p:custDataLst>
          </p:nvPr>
        </p:nvSpPr>
        <p:spPr/>
        <p:txBody>
          <a:bodyPr/>
          <a:p>
            <a:r>
              <a:rPr altLang="en-US" lang="zh-CN"/>
              <a:t>市场营销行业未来展望</a:t>
            </a:r>
            <a:endParaRPr altLang="en-US" lang="zh-CN"/>
          </a:p>
        </p:txBody>
      </p:sp>
      <p:sp>
        <p:nvSpPr>
          <p:cNvPr id="105569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32" name="标题 2"/>
          <p:cNvSpPr>
            <a:spLocks noGrp="1"/>
          </p:cNvSpPr>
          <p:nvPr>
            <p:ph type="title" idx="44"/>
          </p:nvPr>
        </p:nvSpPr>
        <p:spPr/>
        <p:txBody>
          <a:bodyPr/>
          <a:p>
            <a:r>
              <a:rPr altLang="en-US" lang="zh-CN"/>
              <a:t>数字化转型与智能化升级的趋势</a:t>
            </a:r>
            <a:endParaRPr altLang="en-US" lang="zh-CN"/>
          </a:p>
        </p:txBody>
      </p:sp>
      <p:sp>
        <p:nvSpPr>
          <p:cNvPr id="10564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4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4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4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4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4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4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4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4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跨界合作与创新：市场营销行业需要与其他行业进行跨界合作，共同探索新的商业模式和市场机会。企业需要保持开放心态，积极寻求与其他行业的合作，共同推动市场营销行业的创新和发展。</a:t>
            </a:r>
            <a:endParaRPr altLang="en-US" dirty="0" sz="1400" lang="zh-CN">
              <a:latin typeface="+mn-ea"/>
              <a:ea typeface="+mn-ea"/>
            </a:endParaRPr>
          </a:p>
        </p:txBody>
      </p:sp>
      <p:sp>
        <p:nvSpPr>
          <p:cNvPr id="10564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数据安全与隐私保护：在数字化转型和智能化升级的过程中，企业需要注重数据安全和隐私保护。企业需要建立完善的数据安全管理制度和技术手段，确保客户数据的安全和隐私不受侵犯。同时，企业还需要遵守相关法律法规和行业规范，保护客户的合法权益。</a:t>
            </a:r>
            <a:endParaRPr altLang="en-US" dirty="0" sz="2400" lang="zh-CN">
              <a:latin typeface="+mn-ea"/>
              <a:ea typeface="+mn-ea"/>
            </a:endParaRPr>
          </a:p>
        </p:txBody>
      </p:sp>
      <p:sp>
        <p:nvSpPr>
          <p:cNvPr id="10564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数字化转型：随着互联网技术的发展，市场营销行业正经历着数字化转型。企业需要借助大数据、人工智能等技术手段，实现精准营销、个性化推荐等目标，提高营销效率和客户满意度。</a:t>
            </a:r>
            <a:endParaRPr altLang="en-US" dirty="0" sz="1400" lang="zh-CN">
              <a:latin typeface="+mn-ea"/>
              <a:ea typeface="+mn-ea"/>
            </a:endParaRPr>
          </a:p>
        </p:txBody>
      </p:sp>
      <p:sp>
        <p:nvSpPr>
          <p:cNvPr id="10564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升级：智能化升级是市场营销行业的另一个趋势。通过智能化技术，企业可以实现自动化营销、智能客服等功能，提高工作效率和客户体验。同时，智能化技术还可以帮助企业更好地分析市场趋势和客户需求，为企业的战略决策提供有力支持。</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42" name="标题 2"/>
          <p:cNvSpPr>
            <a:spLocks noGrp="1"/>
          </p:cNvSpPr>
          <p:nvPr>
            <p:ph type="title" idx="44"/>
          </p:nvPr>
        </p:nvSpPr>
        <p:spPr/>
        <p:txBody>
          <a:bodyPr/>
          <a:p>
            <a:r>
              <a:rPr altLang="en-US" lang="zh-CN"/>
              <a:t>跨界合作与创新发展的方向</a:t>
            </a:r>
            <a:endParaRPr altLang="en-US" lang="zh-CN"/>
          </a:p>
        </p:txBody>
      </p:sp>
      <p:sp>
        <p:nvSpPr>
          <p:cNvPr id="105674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74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748" name="文本框 31"/>
          <p:cNvSpPr txBox="1"/>
          <p:nvPr>
            <p:custDataLst>
              <p:tags r:id="rId3"/>
            </p:custDataLst>
          </p:nvPr>
        </p:nvSpPr>
        <p:spPr>
          <a:xfrm>
            <a:off x="763379" y="2290359"/>
            <a:ext cx="2282900" cy="3405176"/>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跨界合作：市场营销行业将与其他领域进行更紧密的合作，如与科技、艺术、文化等领域结合，创造出更多元化、有趣的产品和服务。</a:t>
            </a:r>
            <a:endParaRPr altLang="en-US" dirty="0" sz="2000" lang="zh-CN" spc="200">
              <a:solidFill>
                <a:schemeClr val="tx1">
                  <a:lumMod val="85000"/>
                  <a:lumOff val="15000"/>
                </a:schemeClr>
              </a:solidFill>
              <a:latin typeface="+mn-ea"/>
              <a:sym typeface="+mn-ea"/>
            </a:endParaRPr>
          </a:p>
        </p:txBody>
      </p:sp>
      <p:sp>
        <p:nvSpPr>
          <p:cNvPr id="105675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75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754" name="文本框 34"/>
          <p:cNvSpPr txBox="1"/>
          <p:nvPr>
            <p:custDataLst>
              <p:tags r:id="rId6"/>
            </p:custDataLst>
          </p:nvPr>
        </p:nvSpPr>
        <p:spPr>
          <a:xfrm>
            <a:off x="3558080"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创新发展：市场营销行业将注重技术创新和数字化转型，利用大数据、人工智能等先进技术提高营销效率和精准度，同时探索新的商业模式和营销策略。</a:t>
            </a:r>
            <a:endParaRPr altLang="en-US" dirty="0" sz="2000" lang="zh-CN" spc="200">
              <a:solidFill>
                <a:schemeClr val="tx1">
                  <a:lumMod val="85000"/>
                  <a:lumOff val="15000"/>
                </a:schemeClr>
              </a:solidFill>
              <a:latin typeface="+mn-ea"/>
              <a:sym typeface="+mn-ea"/>
            </a:endParaRPr>
          </a:p>
        </p:txBody>
      </p:sp>
      <p:sp>
        <p:nvSpPr>
          <p:cNvPr id="105675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75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76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个性化定制：随着消费者需求的多样化，市场营销行业将更加注重个性化定制，根据不同消费者的需求和喜好，提供定制化的产品和服务。</a:t>
            </a:r>
            <a:endParaRPr altLang="en-US" dirty="0" sz="2000" lang="zh-CN" spc="200">
              <a:solidFill>
                <a:schemeClr val="tx1">
                  <a:lumMod val="85000"/>
                  <a:lumOff val="15000"/>
                </a:schemeClr>
              </a:solidFill>
              <a:latin typeface="+mn-ea"/>
              <a:sym typeface="+mn-ea"/>
            </a:endParaRPr>
          </a:p>
        </p:txBody>
      </p:sp>
      <p:sp>
        <p:nvSpPr>
          <p:cNvPr id="105676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76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766" name="文本框 10"/>
          <p:cNvSpPr txBox="1"/>
          <p:nvPr>
            <p:custDataLst>
              <p:tags r:id="rId12"/>
            </p:custDataLst>
          </p:nvPr>
        </p:nvSpPr>
        <p:spPr>
          <a:xfrm>
            <a:off x="9141764"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社会责任：市场营销行业将更加注重社会责任，关注环保、公益等方面，推广可持续发展理念，同时加强与政府、社会组织的合作，共同推动行业的健康发展。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52" name="标题 2"/>
          <p:cNvSpPr>
            <a:spLocks noGrp="1"/>
          </p:cNvSpPr>
          <p:nvPr>
            <p:ph type="title" idx="44"/>
          </p:nvPr>
        </p:nvSpPr>
        <p:spPr/>
        <p:txBody>
          <a:bodyPr/>
          <a:p>
            <a:r>
              <a:rPr altLang="en-US" lang="zh-CN"/>
              <a:t>绿色环保与可持续发展理念在市场营销中的应用</a:t>
            </a:r>
            <a:endParaRPr altLang="en-US" lang="zh-CN"/>
          </a:p>
        </p:txBody>
      </p:sp>
      <p:sp>
        <p:nvSpPr>
          <p:cNvPr id="10570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可持续发展理念在市场营销中的意义</a:t>
            </a:r>
            <a:endParaRPr altLang="en-US" sz="1400" lang="zh-CN" spc="150">
              <a:solidFill>
                <a:schemeClr val="tx1"/>
              </a:solidFill>
              <a:effectLst/>
              <a:latin typeface="+mn-ea"/>
              <a:sym typeface="+mn-ea"/>
            </a:endParaRPr>
          </a:p>
        </p:txBody>
      </p:sp>
      <p:sp>
        <p:nvSpPr>
          <p:cNvPr id="10570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绿色环保理念在市场营销中的重要性</a:t>
            </a:r>
            <a:endParaRPr altLang="en-US" dirty="0" sz="1400" lang="zh-CN" spc="150">
              <a:solidFill>
                <a:schemeClr val="tx1"/>
              </a:solidFill>
              <a:effectLst/>
              <a:latin typeface="+mn-ea"/>
              <a:sym typeface="+mn-ea"/>
            </a:endParaRPr>
          </a:p>
        </p:txBody>
      </p:sp>
      <p:sp>
        <p:nvSpPr>
          <p:cNvPr id="10570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绿色环保与可持续发展理念在市场营销中的应用案例</a:t>
            </a:r>
            <a:endParaRPr altLang="en-US" sz="1400" lang="zh-CN" spc="150">
              <a:solidFill>
                <a:schemeClr val="tx1"/>
              </a:solidFill>
              <a:effectLst/>
              <a:latin typeface="+mn-ea"/>
              <a:sym typeface="+mn-ea"/>
            </a:endParaRPr>
          </a:p>
        </p:txBody>
      </p:sp>
      <p:sp>
        <p:nvSpPr>
          <p:cNvPr id="10570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未来市场营销行业如何更好地应用绿色环保与可持续发展理念</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54" name="标题 1"/>
          <p:cNvSpPr>
            <a:spLocks noGrp="1"/>
          </p:cNvSpPr>
          <p:nvPr>
            <p:ph type="title" idx="2"/>
            <p:custDataLst>
              <p:tags r:id="rId1"/>
            </p:custDataLst>
          </p:nvPr>
        </p:nvSpPr>
        <p:spPr/>
        <p:txBody>
          <a:bodyPr/>
          <a:p>
            <a:r>
              <a:rPr altLang="en-US" lang="zh-CN"/>
              <a:t>对市场营销行业的建议与展望</a:t>
            </a:r>
            <a:endParaRPr altLang="en-US" lang="zh-CN"/>
          </a:p>
        </p:txBody>
      </p:sp>
      <p:sp>
        <p:nvSpPr>
          <p:cNvPr id="105735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94" name="标题 2"/>
          <p:cNvSpPr>
            <a:spLocks noGrp="1"/>
          </p:cNvSpPr>
          <p:nvPr>
            <p:ph type="title" idx="44"/>
          </p:nvPr>
        </p:nvSpPr>
        <p:spPr/>
        <p:txBody>
          <a:bodyPr/>
          <a:p>
            <a:r>
              <a:rPr altLang="en-US" lang="zh-CN"/>
              <a:t>加强人才培养与引进，提升行业整体素质</a:t>
            </a:r>
            <a:endParaRPr altLang="en-US" lang="zh-CN"/>
          </a:p>
        </p:txBody>
      </p:sp>
      <p:sp>
        <p:nvSpPr>
          <p:cNvPr id="10580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0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培养专业人才：通过高校、培训机构等途径培养具备市场营销专业知识和技能的人才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8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建立激励机制：通过制定合理的薪酬、晋升等激励机制，吸引和留住优秀人才</a:t>
            </a:r>
            <a:endParaRPr dirty="0" sz="2000" err="1">
              <a:solidFill>
                <a:schemeClr val="tx1">
                  <a:lumMod val="75000"/>
                  <a:lumOff val="25000"/>
                </a:schemeClr>
              </a:solidFill>
              <a:latin typeface="+mn-ea"/>
              <a:ea typeface="+mn-ea"/>
              <a:cs typeface="+mn-ea"/>
              <a:sym typeface="+mn-lt"/>
            </a:endParaRPr>
          </a:p>
        </p:txBody>
      </p:sp>
      <p:sp>
        <p:nvSpPr>
          <p:cNvPr id="10581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81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加强培训和学习：定期组织行业内的培训和学习活动，提高从业人员的专业素养和技能水平</a:t>
            </a:r>
            <a:endParaRPr dirty="0" sz="2000" err="1">
              <a:solidFill>
                <a:schemeClr val="tx1">
                  <a:lumMod val="75000"/>
                  <a:lumOff val="25000"/>
                </a:schemeClr>
              </a:solidFill>
              <a:latin typeface="+mn-ea"/>
              <a:ea typeface="+mn-ea"/>
              <a:cs typeface="+mn-ea"/>
              <a:sym typeface="+mn-lt"/>
            </a:endParaRPr>
          </a:p>
        </p:txBody>
      </p:sp>
      <p:sp>
        <p:nvSpPr>
          <p:cNvPr id="1058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引进优秀人才：积极引进具有丰富经验和专业技能的市场营销人才，提高行业整体素质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20" name="标题 2"/>
          <p:cNvSpPr>
            <a:spLocks noGrp="1"/>
          </p:cNvSpPr>
          <p:nvPr>
            <p:ph type="title" idx="44"/>
          </p:nvPr>
        </p:nvSpPr>
        <p:spPr/>
        <p:txBody>
          <a:bodyPr/>
          <a:p>
            <a:r>
              <a:rPr altLang="en-US" lang="zh-CN"/>
              <a:t>推动行业自律与规范，促进良性竞争与发展</a:t>
            </a:r>
            <a:endParaRPr altLang="en-US" lang="zh-CN"/>
          </a:p>
        </p:txBody>
      </p:sp>
      <p:sp>
        <p:nvSpPr>
          <p:cNvPr id="10584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推动企业诚信经营，提高产品质量和服务水平</a:t>
            </a:r>
            <a:endParaRPr altLang="zh-CN" dirty="0" lang="en-US">
              <a:solidFill>
                <a:schemeClr val="dk1">
                  <a:lumMod val="80000"/>
                  <a:lumOff val="20000"/>
                </a:schemeClr>
              </a:solidFill>
              <a:latin typeface="+mn-ea"/>
              <a:sym typeface="+mn-ea"/>
            </a:endParaRPr>
          </a:p>
        </p:txBody>
      </p:sp>
      <p:sp>
        <p:nvSpPr>
          <p:cNvPr id="10584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建立行业自律组织，制定行业规范和标准</a:t>
            </a:r>
            <a:endParaRPr altLang="en-US" dirty="0" lang="zh-CN">
              <a:solidFill>
                <a:schemeClr val="dk1">
                  <a:lumMod val="80000"/>
                  <a:lumOff val="20000"/>
                </a:schemeClr>
              </a:solidFill>
              <a:latin typeface="+mn-ea"/>
              <a:sym typeface="+mn-ea"/>
            </a:endParaRPr>
          </a:p>
        </p:txBody>
      </p:sp>
      <p:sp>
        <p:nvSpPr>
          <p:cNvPr id="10584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加强行业监管，打击不正当竞争行为</a:t>
            </a:r>
            <a:endParaRPr altLang="en-US" dirty="0" lang="zh-CN">
              <a:solidFill>
                <a:schemeClr val="dk1">
                  <a:lumMod val="80000"/>
                  <a:lumOff val="20000"/>
                </a:schemeClr>
              </a:solidFill>
              <a:latin typeface="+mn-ea"/>
              <a:sym typeface="+mn-ea"/>
            </a:endParaRPr>
          </a:p>
        </p:txBody>
      </p:sp>
      <p:sp>
        <p:nvSpPr>
          <p:cNvPr id="10584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加强行业人才培养和引进，提升行业整体素质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38" name="标题 2"/>
          <p:cNvSpPr>
            <a:spLocks noGrp="1"/>
          </p:cNvSpPr>
          <p:nvPr>
            <p:ph type="title" idx="44"/>
          </p:nvPr>
        </p:nvSpPr>
        <p:spPr/>
        <p:txBody>
          <a:bodyPr/>
          <a:p>
            <a:r>
              <a:rPr altLang="en-US" lang="zh-CN"/>
              <a:t>加强国际交流与合作，借鉴先进经验与模式</a:t>
            </a:r>
            <a:endParaRPr altLang="en-US" lang="zh-CN"/>
          </a:p>
        </p:txBody>
      </p:sp>
      <p:sp>
        <p:nvSpPr>
          <p:cNvPr id="10587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7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积极参与国际交流与合作，分享市场营销经验</a:t>
            </a:r>
            <a:endParaRPr altLang="en-US" dirty="0" sz="2000" lang="zh-CN" spc="150">
              <a:solidFill>
                <a:schemeClr val="tx1">
                  <a:lumMod val="75000"/>
                  <a:lumOff val="25000"/>
                </a:schemeClr>
              </a:solidFill>
              <a:latin typeface="+mn-ea"/>
              <a:sym typeface="+mn-ea"/>
            </a:endParaRPr>
          </a:p>
        </p:txBody>
      </p:sp>
      <p:sp>
        <p:nvSpPr>
          <p:cNvPr id="10587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7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7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学习借鉴国际先进的市场营销模式和经验</a:t>
            </a:r>
            <a:endParaRPr altLang="en-US" dirty="0" sz="2000" lang="zh-CN" spc="150">
              <a:solidFill>
                <a:schemeClr val="tx1">
                  <a:lumMod val="75000"/>
                  <a:lumOff val="25000"/>
                </a:schemeClr>
              </a:solidFill>
              <a:latin typeface="+mn-ea"/>
              <a:sym typeface="+mn-ea"/>
            </a:endParaRPr>
          </a:p>
        </p:txBody>
      </p:sp>
      <p:sp>
        <p:nvSpPr>
          <p:cNvPr id="10587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7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7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加强与国际同行的合作，共同推动市场营销行业的发展</a:t>
            </a:r>
            <a:endParaRPr altLang="en-US" dirty="0" sz="2000" lang="zh-CN" spc="150">
              <a:solidFill>
                <a:schemeClr val="tx1">
                  <a:lumMod val="75000"/>
                  <a:lumOff val="25000"/>
                </a:schemeClr>
              </a:solidFill>
              <a:latin typeface="+mn-ea"/>
              <a:sym typeface="+mn-ea"/>
            </a:endParaRPr>
          </a:p>
        </p:txBody>
      </p:sp>
      <p:sp>
        <p:nvSpPr>
          <p:cNvPr id="10587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7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7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借助国际交流与合作的机会，提升市场营销行业的整体水平</a:t>
            </a:r>
            <a:endParaRPr altLang="en-US" dirty="0" sz="2000" lang="zh-CN" spc="150">
              <a:solidFill>
                <a:schemeClr val="tx1">
                  <a:lumMod val="75000"/>
                  <a:lumOff val="25000"/>
                </a:schemeClr>
              </a:solidFill>
              <a:latin typeface="+mn-ea"/>
              <a:sym typeface="+mn-ea"/>
            </a:endParaRPr>
          </a:p>
        </p:txBody>
      </p:sp>
      <p:sp>
        <p:nvSpPr>
          <p:cNvPr id="10587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48"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05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4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4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9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79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6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9_6*l_h_a*1_6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9_6*l_h_f*1_6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6*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6*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6*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6*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3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9_6*l_h_a*1_3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9_6*l_h_f*1_3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4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9_6*l_h_a*1_4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9_6*l_h_f*1_4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6*l_h_i*1_5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9_6*l_h_a*1_5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9_6*l_h_f*1_5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言简意赅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2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6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14.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2023-12-17T22:59:31Z</dcterms:created>
  <dcterms:modified xsi:type="dcterms:W3CDTF">2023-12-17T22:59:31Z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9fb26d65325b47ceaa33f65fadf1970f_21</vt:lpwstr>
  </property>
</Properties>
</file>