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9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9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Relationship Id="rId7" Type="http://schemas.openxmlformats.org/officeDocument/2006/relationships/tags" Target="../tags/tag96.xml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未标题-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副标题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1069975" y="3999230"/>
            <a:ext cx="2614295" cy="17125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3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indent="0" algn="l" fontAlgn="auto">
              <a:lnSpc>
                <a:spcPct val="120000"/>
              </a:lnSpc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5765800" y="3841750"/>
            <a:ext cx="5520055" cy="15113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/>
            <p:custDataLst>
              <p:tags r:id="rId5"/>
            </p:custDataLst>
          </p:nvPr>
        </p:nvSpPr>
        <p:spPr>
          <a:xfrm>
            <a:off x="5765800" y="5413375"/>
            <a:ext cx="5520055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3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57200" marR="0" lvl="1" indent="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单击此处添加文本具体内容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VCG2113796295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20320"/>
            <a:ext cx="12193905" cy="6894830"/>
          </a:xfrm>
          <a:prstGeom prst="rect">
            <a:avLst/>
          </a:prstGeom>
        </p:spPr>
      </p:pic>
      <p:sp>
        <p:nvSpPr>
          <p:cNvPr id="12" name="圆角矩形 11"/>
          <p:cNvSpPr/>
          <p:nvPr>
            <p:custDataLst>
              <p:tags r:id="rId3"/>
            </p:custDataLst>
          </p:nvPr>
        </p:nvSpPr>
        <p:spPr>
          <a:xfrm>
            <a:off x="358775" y="558165"/>
            <a:ext cx="11497310" cy="6038850"/>
          </a:xfrm>
          <a:prstGeom prst="roundRect">
            <a:avLst>
              <a:gd name="adj" fmla="val 5624"/>
            </a:avLst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rgbClr val="000034">
                  <a:alpha val="51000"/>
                </a:srgbClr>
              </a:gs>
            </a:gsLst>
            <a:lin ang="16200000" scaled="0"/>
          </a:gradFill>
          <a:ln>
            <a:noFill/>
          </a:ln>
          <a:effectLst>
            <a:innerShdw blurRad="88900">
              <a:schemeClr val="bg1">
                <a:alpha val="44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3" hasCustomPrompt="1"/>
            <p:custDataLst>
              <p:tags r:id="rId4"/>
            </p:custDataLst>
          </p:nvPr>
        </p:nvSpPr>
        <p:spPr>
          <a:xfrm>
            <a:off x="2770188" y="2527120"/>
            <a:ext cx="6651625" cy="187152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cxnSp>
        <p:nvCxnSpPr>
          <p:cNvPr id="28" name="直接连接符 27"/>
          <p:cNvCxnSpPr/>
          <p:nvPr>
            <p:custDataLst>
              <p:tags r:id="rId5"/>
            </p:custDataLst>
          </p:nvPr>
        </p:nvCxnSpPr>
        <p:spPr>
          <a:xfrm>
            <a:off x="2619375" y="4398645"/>
            <a:ext cx="6953250" cy="0"/>
          </a:xfrm>
          <a:prstGeom prst="line">
            <a:avLst/>
          </a:prstGeom>
          <a:ln w="19050">
            <a:gradFill>
              <a:gsLst>
                <a:gs pos="50000">
                  <a:schemeClr val="accent3"/>
                </a:gs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序号"/>
          <p:cNvSpPr txBox="1"/>
          <p:nvPr>
            <p:ph type="body" idx="1" hasCustomPrompt="1"/>
            <p:custDataLst>
              <p:tags r:id="rId6"/>
            </p:custDataLst>
          </p:nvPr>
        </p:nvSpPr>
        <p:spPr>
          <a:xfrm>
            <a:off x="3081020" y="1616710"/>
            <a:ext cx="6029960" cy="21475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3800" b="1" i="0" u="none" strike="noStrike" kern="1200" cap="none" spc="0" normalizeH="0" baseline="0" noProof="1">
                <a:ln w="19050">
                  <a:noFill/>
                </a:ln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n-lt"/>
                <a:ea typeface="+mn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编号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36914"/>
            <a:ext cx="5342400" cy="39239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36914"/>
            <a:ext cx="5342400" cy="39239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图片 25" descr="VCG21137949778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2065" y="3810"/>
            <a:ext cx="12216130" cy="685419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1062990" y="586105"/>
            <a:ext cx="1853565" cy="935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4"/>
            </p:custDataLst>
          </p:nvPr>
        </p:nvSpPr>
        <p:spPr>
          <a:xfrm>
            <a:off x="1051560" y="1520190"/>
            <a:ext cx="1864995" cy="328295"/>
          </a:xfrm>
          <a:prstGeom prst="rect">
            <a:avLst/>
          </a:prstGeom>
          <a:noFill/>
        </p:spPr>
        <p:txBody>
          <a:bodyPr wrap="square" lIns="7200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1400" b="0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indent="0" algn="l" fontAlgn="auto">
              <a:lnSpc>
                <a:spcPct val="120000"/>
              </a:lnSpc>
            </a:pPr>
            <a:r>
              <a:rPr>
                <a:sym typeface="+mn-ea"/>
              </a:rPr>
              <a:t>单击编辑副标题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未标题-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3962400" y="3585029"/>
            <a:ext cx="7323455" cy="17680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/>
            <p:custDataLst>
              <p:tags r:id="rId4"/>
            </p:custDataLst>
          </p:nvPr>
        </p:nvSpPr>
        <p:spPr>
          <a:xfrm>
            <a:off x="5765800" y="5413375"/>
            <a:ext cx="5520055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79.xml" /><Relationship Id="rId21" Type="http://schemas.openxmlformats.org/officeDocument/2006/relationships/tags" Target="../tags/tag180.xml" /><Relationship Id="rId22" Type="http://schemas.openxmlformats.org/officeDocument/2006/relationships/tags" Target="../tags/tag181.xml" /><Relationship Id="rId23" Type="http://schemas.openxmlformats.org/officeDocument/2006/relationships/tags" Target="../tags/tag182.xml" /><Relationship Id="rId24" Type="http://schemas.openxmlformats.org/officeDocument/2006/relationships/tags" Target="../tags/tag183.xml" /><Relationship Id="rId25" Type="http://schemas.openxmlformats.org/officeDocument/2006/relationships/tags" Target="../tags/tag184.xml" /><Relationship Id="rId26" Type="http://schemas.openxmlformats.org/officeDocument/2006/relationships/tags" Target="../tags/tag185.xml" /><Relationship Id="rId27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14" Type="http://schemas.openxmlformats.org/officeDocument/2006/relationships/image" Target="../media/image6.png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image" Target="../media/image7.png" /><Relationship Id="rId2" Type="http://schemas.openxmlformats.org/officeDocument/2006/relationships/image" Target="../media/image2.png" /><Relationship Id="rId20" Type="http://schemas.openxmlformats.org/officeDocument/2006/relationships/tags" Target="../tags/tag219.xml" /><Relationship Id="rId21" Type="http://schemas.openxmlformats.org/officeDocument/2006/relationships/tags" Target="../tags/tag220.xml" /><Relationship Id="rId22" Type="http://schemas.openxmlformats.org/officeDocument/2006/relationships/tags" Target="../tags/tag221.xml" /><Relationship Id="rId23" Type="http://schemas.openxmlformats.org/officeDocument/2006/relationships/tags" Target="../tags/tag222.xml" /><Relationship Id="rId24" Type="http://schemas.openxmlformats.org/officeDocument/2006/relationships/image" Target="../media/image8.png" /><Relationship Id="rId25" Type="http://schemas.openxmlformats.org/officeDocument/2006/relationships/tags" Target="../tags/tag223.xml" /><Relationship Id="rId26" Type="http://schemas.openxmlformats.org/officeDocument/2006/relationships/tags" Target="../tags/tag22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2" Type="http://schemas.openxmlformats.org/officeDocument/2006/relationships/image" Target="../media/image2.png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14" Type="http://schemas.openxmlformats.org/officeDocument/2006/relationships/tags" Target="../tags/tag252.xml" /><Relationship Id="rId15" Type="http://schemas.openxmlformats.org/officeDocument/2006/relationships/tags" Target="../tags/tag253.xml" /><Relationship Id="rId16" Type="http://schemas.openxmlformats.org/officeDocument/2006/relationships/tags" Target="../tags/tag254.xml" /><Relationship Id="rId17" Type="http://schemas.openxmlformats.org/officeDocument/2006/relationships/tags" Target="../tags/tag255.xml" /><Relationship Id="rId18" Type="http://schemas.openxmlformats.org/officeDocument/2006/relationships/tags" Target="../tags/tag256.xml" /><Relationship Id="rId19" Type="http://schemas.openxmlformats.org/officeDocument/2006/relationships/tags" Target="../tags/tag257.xml" /><Relationship Id="rId2" Type="http://schemas.openxmlformats.org/officeDocument/2006/relationships/image" Target="../media/image2.png" /><Relationship Id="rId20" Type="http://schemas.openxmlformats.org/officeDocument/2006/relationships/tags" Target="../tags/tag258.xml" /><Relationship Id="rId21" Type="http://schemas.openxmlformats.org/officeDocument/2006/relationships/tags" Target="../tags/tag259.xml" /><Relationship Id="rId22" Type="http://schemas.openxmlformats.org/officeDocument/2006/relationships/tags" Target="../tags/tag260.xml" /><Relationship Id="rId23" Type="http://schemas.openxmlformats.org/officeDocument/2006/relationships/tags" Target="../tags/tag261.xml" /><Relationship Id="rId24" Type="http://schemas.openxmlformats.org/officeDocument/2006/relationships/tags" Target="../tags/tag262.xml" /><Relationship Id="rId25" Type="http://schemas.openxmlformats.org/officeDocument/2006/relationships/tags" Target="../tags/tag263.xml" /><Relationship Id="rId26" Type="http://schemas.openxmlformats.org/officeDocument/2006/relationships/tags" Target="../tags/tag264.xml" /><Relationship Id="rId27" Type="http://schemas.openxmlformats.org/officeDocument/2006/relationships/tags" Target="../tags/tag265.xml" /><Relationship Id="rId28" Type="http://schemas.openxmlformats.org/officeDocument/2006/relationships/tags" Target="../tags/tag266.xml" /><Relationship Id="rId29" Type="http://schemas.openxmlformats.org/officeDocument/2006/relationships/tags" Target="../tags/tag267.xml" /><Relationship Id="rId3" Type="http://schemas.openxmlformats.org/officeDocument/2006/relationships/tags" Target="../tags/tag241.xml" /><Relationship Id="rId30" Type="http://schemas.openxmlformats.org/officeDocument/2006/relationships/tags" Target="../tags/tag268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9.xml" /><Relationship Id="rId3" Type="http://schemas.openxmlformats.org/officeDocument/2006/relationships/tags" Target="../tags/tag270.xml" /><Relationship Id="rId4" Type="http://schemas.openxmlformats.org/officeDocument/2006/relationships/tags" Target="../tags/tag27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13" Type="http://schemas.openxmlformats.org/officeDocument/2006/relationships/tags" Target="../tags/tag282.xml" /><Relationship Id="rId14" Type="http://schemas.openxmlformats.org/officeDocument/2006/relationships/tags" Target="../tags/tag283.xml" /><Relationship Id="rId15" Type="http://schemas.openxmlformats.org/officeDocument/2006/relationships/tags" Target="../tags/tag284.xml" /><Relationship Id="rId16" Type="http://schemas.openxmlformats.org/officeDocument/2006/relationships/tags" Target="../tags/tag285.xml" /><Relationship Id="rId17" Type="http://schemas.openxmlformats.org/officeDocument/2006/relationships/tags" Target="../tags/tag286.xml" /><Relationship Id="rId18" Type="http://schemas.openxmlformats.org/officeDocument/2006/relationships/tags" Target="../tags/tag287.xml" /><Relationship Id="rId2" Type="http://schemas.openxmlformats.org/officeDocument/2006/relationships/image" Target="../media/image2.png" /><Relationship Id="rId3" Type="http://schemas.openxmlformats.org/officeDocument/2006/relationships/tags" Target="../tags/tag272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tags" Target="../tags/tag275.xml" /><Relationship Id="rId7" Type="http://schemas.openxmlformats.org/officeDocument/2006/relationships/tags" Target="../tags/tag276.xml" /><Relationship Id="rId8" Type="http://schemas.openxmlformats.org/officeDocument/2006/relationships/tags" Target="../tags/tag277.xml" /><Relationship Id="rId9" Type="http://schemas.openxmlformats.org/officeDocument/2006/relationships/tags" Target="../tags/tag27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5.xml" /><Relationship Id="rId11" Type="http://schemas.openxmlformats.org/officeDocument/2006/relationships/tags" Target="../tags/tag296.xml" /><Relationship Id="rId12" Type="http://schemas.openxmlformats.org/officeDocument/2006/relationships/tags" Target="../tags/tag297.xml" /><Relationship Id="rId13" Type="http://schemas.openxmlformats.org/officeDocument/2006/relationships/tags" Target="../tags/tag298.xml" /><Relationship Id="rId14" Type="http://schemas.openxmlformats.org/officeDocument/2006/relationships/tags" Target="../tags/tag299.xml" /><Relationship Id="rId15" Type="http://schemas.openxmlformats.org/officeDocument/2006/relationships/tags" Target="../tags/tag300.xml" /><Relationship Id="rId16" Type="http://schemas.openxmlformats.org/officeDocument/2006/relationships/tags" Target="../tags/tag301.xml" /><Relationship Id="rId17" Type="http://schemas.openxmlformats.org/officeDocument/2006/relationships/tags" Target="../tags/tag302.xml" /><Relationship Id="rId18" Type="http://schemas.openxmlformats.org/officeDocument/2006/relationships/tags" Target="../tags/tag303.xml" /><Relationship Id="rId19" Type="http://schemas.openxmlformats.org/officeDocument/2006/relationships/tags" Target="../tags/tag304.xml" /><Relationship Id="rId2" Type="http://schemas.openxmlformats.org/officeDocument/2006/relationships/image" Target="../media/image2.png" /><Relationship Id="rId20" Type="http://schemas.openxmlformats.org/officeDocument/2006/relationships/tags" Target="../tags/tag305.xml" /><Relationship Id="rId21" Type="http://schemas.openxmlformats.org/officeDocument/2006/relationships/tags" Target="../tags/tag306.xml" /><Relationship Id="rId22" Type="http://schemas.openxmlformats.org/officeDocument/2006/relationships/tags" Target="../tags/tag307.xml" /><Relationship Id="rId23" Type="http://schemas.openxmlformats.org/officeDocument/2006/relationships/tags" Target="../tags/tag308.xml" /><Relationship Id="rId24" Type="http://schemas.openxmlformats.org/officeDocument/2006/relationships/tags" Target="../tags/tag309.xml" /><Relationship Id="rId25" Type="http://schemas.openxmlformats.org/officeDocument/2006/relationships/tags" Target="../tags/tag310.xml" /><Relationship Id="rId26" Type="http://schemas.openxmlformats.org/officeDocument/2006/relationships/tags" Target="../tags/tag311.xml" /><Relationship Id="rId27" Type="http://schemas.openxmlformats.org/officeDocument/2006/relationships/tags" Target="../tags/tag312.xml" /><Relationship Id="rId28" Type="http://schemas.openxmlformats.org/officeDocument/2006/relationships/tags" Target="../tags/tag313.xml" /><Relationship Id="rId29" Type="http://schemas.openxmlformats.org/officeDocument/2006/relationships/tags" Target="../tags/tag314.xml" /><Relationship Id="rId3" Type="http://schemas.openxmlformats.org/officeDocument/2006/relationships/tags" Target="../tags/tag288.xml" /><Relationship Id="rId30" Type="http://schemas.openxmlformats.org/officeDocument/2006/relationships/tags" Target="../tags/tag315.xml" /><Relationship Id="rId31" Type="http://schemas.openxmlformats.org/officeDocument/2006/relationships/tags" Target="../tags/tag316.xml" /><Relationship Id="rId32" Type="http://schemas.openxmlformats.org/officeDocument/2006/relationships/tags" Target="../tags/tag317.xml" /><Relationship Id="rId33" Type="http://schemas.openxmlformats.org/officeDocument/2006/relationships/tags" Target="../tags/tag318.xml" /><Relationship Id="rId34" Type="http://schemas.openxmlformats.org/officeDocument/2006/relationships/tags" Target="../tags/tag319.xml" /><Relationship Id="rId35" Type="http://schemas.openxmlformats.org/officeDocument/2006/relationships/tags" Target="../tags/tag320.xml" /><Relationship Id="rId36" Type="http://schemas.openxmlformats.org/officeDocument/2006/relationships/tags" Target="../tags/tag321.xml" /><Relationship Id="rId37" Type="http://schemas.openxmlformats.org/officeDocument/2006/relationships/tags" Target="../tags/tag322.xml" /><Relationship Id="rId38" Type="http://schemas.openxmlformats.org/officeDocument/2006/relationships/tags" Target="../tags/tag323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tags" Target="../tags/tag293.xml" /><Relationship Id="rId9" Type="http://schemas.openxmlformats.org/officeDocument/2006/relationships/tags" Target="../tags/tag29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tags" Target="../tags/tag335.xml" /><Relationship Id="rId15" Type="http://schemas.openxmlformats.org/officeDocument/2006/relationships/tags" Target="../tags/tag336.xml" /><Relationship Id="rId16" Type="http://schemas.openxmlformats.org/officeDocument/2006/relationships/tags" Target="../tags/tag337.xml" /><Relationship Id="rId17" Type="http://schemas.openxmlformats.org/officeDocument/2006/relationships/tags" Target="../tags/tag338.xml" /><Relationship Id="rId18" Type="http://schemas.openxmlformats.org/officeDocument/2006/relationships/tags" Target="../tags/tag339.xml" /><Relationship Id="rId19" Type="http://schemas.openxmlformats.org/officeDocument/2006/relationships/tags" Target="../tags/tag340.xml" /><Relationship Id="rId2" Type="http://schemas.openxmlformats.org/officeDocument/2006/relationships/image" Target="../media/image2.png" /><Relationship Id="rId20" Type="http://schemas.openxmlformats.org/officeDocument/2006/relationships/tags" Target="../tags/tag341.xml" /><Relationship Id="rId21" Type="http://schemas.openxmlformats.org/officeDocument/2006/relationships/tags" Target="../tags/tag342.xml" /><Relationship Id="rId22" Type="http://schemas.openxmlformats.org/officeDocument/2006/relationships/tags" Target="../tags/tag343.xml" /><Relationship Id="rId23" Type="http://schemas.openxmlformats.org/officeDocument/2006/relationships/tags" Target="../tags/tag344.xml" /><Relationship Id="rId24" Type="http://schemas.openxmlformats.org/officeDocument/2006/relationships/tags" Target="../tags/tag345.xml" /><Relationship Id="rId25" Type="http://schemas.openxmlformats.org/officeDocument/2006/relationships/tags" Target="../tags/tag346.xml" /><Relationship Id="rId26" Type="http://schemas.openxmlformats.org/officeDocument/2006/relationships/tags" Target="../tags/tag347.xml" /><Relationship Id="rId27" Type="http://schemas.openxmlformats.org/officeDocument/2006/relationships/tags" Target="../tags/tag348.xml" /><Relationship Id="rId28" Type="http://schemas.openxmlformats.org/officeDocument/2006/relationships/tags" Target="../tags/tag349.xml" /><Relationship Id="rId29" Type="http://schemas.openxmlformats.org/officeDocument/2006/relationships/tags" Target="../tags/tag350.xml" /><Relationship Id="rId3" Type="http://schemas.openxmlformats.org/officeDocument/2006/relationships/tags" Target="../tags/tag324.xml" /><Relationship Id="rId30" Type="http://schemas.openxmlformats.org/officeDocument/2006/relationships/tags" Target="../tags/tag351.xml" /><Relationship Id="rId31" Type="http://schemas.openxmlformats.org/officeDocument/2006/relationships/tags" Target="../tags/tag352.xml" /><Relationship Id="rId32" Type="http://schemas.openxmlformats.org/officeDocument/2006/relationships/tags" Target="../tags/tag353.xml" /><Relationship Id="rId33" Type="http://schemas.openxmlformats.org/officeDocument/2006/relationships/tags" Target="../tags/tag354.xml" /><Relationship Id="rId34" Type="http://schemas.openxmlformats.org/officeDocument/2006/relationships/tags" Target="../tags/tag355.xml" /><Relationship Id="rId35" Type="http://schemas.openxmlformats.org/officeDocument/2006/relationships/tags" Target="../tags/tag356.xml" /><Relationship Id="rId36" Type="http://schemas.openxmlformats.org/officeDocument/2006/relationships/tags" Target="../tags/tag357.xml" /><Relationship Id="rId4" Type="http://schemas.openxmlformats.org/officeDocument/2006/relationships/tags" Target="../tags/tag325.xml" /><Relationship Id="rId5" Type="http://schemas.openxmlformats.org/officeDocument/2006/relationships/tags" Target="../tags/tag326.xml" /><Relationship Id="rId6" Type="http://schemas.openxmlformats.org/officeDocument/2006/relationships/tags" Target="../tags/tag327.xml" /><Relationship Id="rId7" Type="http://schemas.openxmlformats.org/officeDocument/2006/relationships/tags" Target="../tags/tag328.xml" /><Relationship Id="rId8" Type="http://schemas.openxmlformats.org/officeDocument/2006/relationships/tags" Target="../tags/tag329.xml" /><Relationship Id="rId9" Type="http://schemas.openxmlformats.org/officeDocument/2006/relationships/tags" Target="../tags/tag33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8.xml" /><Relationship Id="rId3" Type="http://schemas.openxmlformats.org/officeDocument/2006/relationships/tags" Target="../tags/tag359.xml" /><Relationship Id="rId4" Type="http://schemas.openxmlformats.org/officeDocument/2006/relationships/tags" Target="../tags/tag36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8.xml" /><Relationship Id="rId11" Type="http://schemas.openxmlformats.org/officeDocument/2006/relationships/tags" Target="../tags/tag369.xml" /><Relationship Id="rId12" Type="http://schemas.openxmlformats.org/officeDocument/2006/relationships/tags" Target="../tags/tag370.xml" /><Relationship Id="rId13" Type="http://schemas.openxmlformats.org/officeDocument/2006/relationships/tags" Target="../tags/tag371.xml" /><Relationship Id="rId14" Type="http://schemas.openxmlformats.org/officeDocument/2006/relationships/tags" Target="../tags/tag372.xml" /><Relationship Id="rId15" Type="http://schemas.openxmlformats.org/officeDocument/2006/relationships/tags" Target="../tags/tag373.xml" /><Relationship Id="rId16" Type="http://schemas.openxmlformats.org/officeDocument/2006/relationships/tags" Target="../tags/tag374.xml" /><Relationship Id="rId17" Type="http://schemas.openxmlformats.org/officeDocument/2006/relationships/tags" Target="../tags/tag375.xml" /><Relationship Id="rId18" Type="http://schemas.openxmlformats.org/officeDocument/2006/relationships/tags" Target="../tags/tag376.xml" /><Relationship Id="rId2" Type="http://schemas.openxmlformats.org/officeDocument/2006/relationships/image" Target="../media/image2.png" /><Relationship Id="rId3" Type="http://schemas.openxmlformats.org/officeDocument/2006/relationships/tags" Target="../tags/tag361.xml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tags" Target="../tags/tag366.xml" /><Relationship Id="rId9" Type="http://schemas.openxmlformats.org/officeDocument/2006/relationships/tags" Target="../tags/tag36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3.xml" /><Relationship Id="rId11" Type="http://schemas.openxmlformats.org/officeDocument/2006/relationships/tags" Target="../tags/tag384.xml" /><Relationship Id="rId12" Type="http://schemas.openxmlformats.org/officeDocument/2006/relationships/tags" Target="../tags/tag385.xml" /><Relationship Id="rId13" Type="http://schemas.openxmlformats.org/officeDocument/2006/relationships/tags" Target="../tags/tag386.xml" /><Relationship Id="rId14" Type="http://schemas.openxmlformats.org/officeDocument/2006/relationships/image" Target="../media/image6.png" /><Relationship Id="rId15" Type="http://schemas.openxmlformats.org/officeDocument/2006/relationships/tags" Target="../tags/tag387.xml" /><Relationship Id="rId16" Type="http://schemas.openxmlformats.org/officeDocument/2006/relationships/tags" Target="../tags/tag388.xml" /><Relationship Id="rId17" Type="http://schemas.openxmlformats.org/officeDocument/2006/relationships/tags" Target="../tags/tag389.xml" /><Relationship Id="rId18" Type="http://schemas.openxmlformats.org/officeDocument/2006/relationships/tags" Target="../tags/tag390.xml" /><Relationship Id="rId19" Type="http://schemas.openxmlformats.org/officeDocument/2006/relationships/image" Target="../media/image7.png" /><Relationship Id="rId2" Type="http://schemas.openxmlformats.org/officeDocument/2006/relationships/image" Target="../media/image2.png" /><Relationship Id="rId20" Type="http://schemas.openxmlformats.org/officeDocument/2006/relationships/tags" Target="../tags/tag391.xml" /><Relationship Id="rId21" Type="http://schemas.openxmlformats.org/officeDocument/2006/relationships/tags" Target="../tags/tag392.xml" /><Relationship Id="rId22" Type="http://schemas.openxmlformats.org/officeDocument/2006/relationships/tags" Target="../tags/tag393.xml" /><Relationship Id="rId23" Type="http://schemas.openxmlformats.org/officeDocument/2006/relationships/tags" Target="../tags/tag394.xml" /><Relationship Id="rId24" Type="http://schemas.openxmlformats.org/officeDocument/2006/relationships/image" Target="../media/image8.png" /><Relationship Id="rId25" Type="http://schemas.openxmlformats.org/officeDocument/2006/relationships/tags" Target="../tags/tag395.xml" /><Relationship Id="rId26" Type="http://schemas.openxmlformats.org/officeDocument/2006/relationships/tags" Target="../tags/tag396.xml" /><Relationship Id="rId3" Type="http://schemas.openxmlformats.org/officeDocument/2006/relationships/tags" Target="../tags/tag377.xml" /><Relationship Id="rId4" Type="http://schemas.openxmlformats.org/officeDocument/2006/relationships/tags" Target="../tags/tag378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4.xml" /><Relationship Id="rId11" Type="http://schemas.openxmlformats.org/officeDocument/2006/relationships/tags" Target="../tags/tag405.xml" /><Relationship Id="rId12" Type="http://schemas.openxmlformats.org/officeDocument/2006/relationships/tags" Target="../tags/tag406.xml" /><Relationship Id="rId13" Type="http://schemas.openxmlformats.org/officeDocument/2006/relationships/tags" Target="../tags/tag407.xml" /><Relationship Id="rId14" Type="http://schemas.openxmlformats.org/officeDocument/2006/relationships/tags" Target="../tags/tag408.xml" /><Relationship Id="rId15" Type="http://schemas.openxmlformats.org/officeDocument/2006/relationships/tags" Target="../tags/tag409.xml" /><Relationship Id="rId16" Type="http://schemas.openxmlformats.org/officeDocument/2006/relationships/tags" Target="../tags/tag410.xml" /><Relationship Id="rId17" Type="http://schemas.openxmlformats.org/officeDocument/2006/relationships/tags" Target="../tags/tag411.xml" /><Relationship Id="rId18" Type="http://schemas.openxmlformats.org/officeDocument/2006/relationships/tags" Target="../tags/tag412.xml" /><Relationship Id="rId2" Type="http://schemas.openxmlformats.org/officeDocument/2006/relationships/image" Target="../media/image2.png" /><Relationship Id="rId3" Type="http://schemas.openxmlformats.org/officeDocument/2006/relationships/tags" Target="../tags/tag397.xml" /><Relationship Id="rId4" Type="http://schemas.openxmlformats.org/officeDocument/2006/relationships/tags" Target="../tags/tag398.xml" /><Relationship Id="rId5" Type="http://schemas.openxmlformats.org/officeDocument/2006/relationships/tags" Target="../tags/tag399.xml" /><Relationship Id="rId6" Type="http://schemas.openxmlformats.org/officeDocument/2006/relationships/tags" Target="../tags/tag400.xml" /><Relationship Id="rId7" Type="http://schemas.openxmlformats.org/officeDocument/2006/relationships/tags" Target="../tags/tag401.xml" /><Relationship Id="rId8" Type="http://schemas.openxmlformats.org/officeDocument/2006/relationships/tags" Target="../tags/tag402.xml" /><Relationship Id="rId9" Type="http://schemas.openxmlformats.org/officeDocument/2006/relationships/tags" Target="../tags/tag40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13.xml" /><Relationship Id="rId3" Type="http://schemas.openxmlformats.org/officeDocument/2006/relationships/tags" Target="../tags/tag414.xml" /><Relationship Id="rId4" Type="http://schemas.openxmlformats.org/officeDocument/2006/relationships/tags" Target="../tags/tag4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3.xml" /><Relationship Id="rId11" Type="http://schemas.openxmlformats.org/officeDocument/2006/relationships/tags" Target="../tags/tag424.xml" /><Relationship Id="rId12" Type="http://schemas.openxmlformats.org/officeDocument/2006/relationships/tags" Target="../tags/tag425.xml" /><Relationship Id="rId13" Type="http://schemas.openxmlformats.org/officeDocument/2006/relationships/tags" Target="../tags/tag426.xml" /><Relationship Id="rId14" Type="http://schemas.openxmlformats.org/officeDocument/2006/relationships/tags" Target="../tags/tag427.xml" /><Relationship Id="rId15" Type="http://schemas.openxmlformats.org/officeDocument/2006/relationships/tags" Target="../tags/tag428.xml" /><Relationship Id="rId16" Type="http://schemas.openxmlformats.org/officeDocument/2006/relationships/tags" Target="../tags/tag429.xml" /><Relationship Id="rId17" Type="http://schemas.openxmlformats.org/officeDocument/2006/relationships/tags" Target="../tags/tag430.xml" /><Relationship Id="rId18" Type="http://schemas.openxmlformats.org/officeDocument/2006/relationships/tags" Target="../tags/tag431.xml" /><Relationship Id="rId19" Type="http://schemas.openxmlformats.org/officeDocument/2006/relationships/tags" Target="../tags/tag432.xml" /><Relationship Id="rId2" Type="http://schemas.openxmlformats.org/officeDocument/2006/relationships/image" Target="../media/image2.png" /><Relationship Id="rId20" Type="http://schemas.openxmlformats.org/officeDocument/2006/relationships/tags" Target="../tags/tag433.xml" /><Relationship Id="rId21" Type="http://schemas.openxmlformats.org/officeDocument/2006/relationships/tags" Target="../tags/tag434.xml" /><Relationship Id="rId22" Type="http://schemas.openxmlformats.org/officeDocument/2006/relationships/tags" Target="../tags/tag435.xml" /><Relationship Id="rId23" Type="http://schemas.openxmlformats.org/officeDocument/2006/relationships/tags" Target="../tags/tag436.xml" /><Relationship Id="rId24" Type="http://schemas.openxmlformats.org/officeDocument/2006/relationships/tags" Target="../tags/tag437.xml" /><Relationship Id="rId25" Type="http://schemas.openxmlformats.org/officeDocument/2006/relationships/tags" Target="../tags/tag438.xml" /><Relationship Id="rId26" Type="http://schemas.openxmlformats.org/officeDocument/2006/relationships/tags" Target="../tags/tag439.xml" /><Relationship Id="rId3" Type="http://schemas.openxmlformats.org/officeDocument/2006/relationships/tags" Target="../tags/tag416.xml" /><Relationship Id="rId4" Type="http://schemas.openxmlformats.org/officeDocument/2006/relationships/tags" Target="../tags/tag417.xml" /><Relationship Id="rId5" Type="http://schemas.openxmlformats.org/officeDocument/2006/relationships/tags" Target="../tags/tag418.xml" /><Relationship Id="rId6" Type="http://schemas.openxmlformats.org/officeDocument/2006/relationships/tags" Target="../tags/tag419.xml" /><Relationship Id="rId7" Type="http://schemas.openxmlformats.org/officeDocument/2006/relationships/tags" Target="../tags/tag420.xml" /><Relationship Id="rId8" Type="http://schemas.openxmlformats.org/officeDocument/2006/relationships/tags" Target="../tags/tag421.xml" /><Relationship Id="rId9" Type="http://schemas.openxmlformats.org/officeDocument/2006/relationships/tags" Target="../tags/tag42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7.xml" /><Relationship Id="rId11" Type="http://schemas.openxmlformats.org/officeDocument/2006/relationships/tags" Target="../tags/tag448.xml" /><Relationship Id="rId12" Type="http://schemas.openxmlformats.org/officeDocument/2006/relationships/tags" Target="../tags/tag449.xml" /><Relationship Id="rId13" Type="http://schemas.openxmlformats.org/officeDocument/2006/relationships/tags" Target="../tags/tag450.xml" /><Relationship Id="rId14" Type="http://schemas.openxmlformats.org/officeDocument/2006/relationships/tags" Target="../tags/tag451.xml" /><Relationship Id="rId15" Type="http://schemas.openxmlformats.org/officeDocument/2006/relationships/tags" Target="../tags/tag452.xml" /><Relationship Id="rId16" Type="http://schemas.openxmlformats.org/officeDocument/2006/relationships/tags" Target="../tags/tag453.xml" /><Relationship Id="rId17" Type="http://schemas.openxmlformats.org/officeDocument/2006/relationships/tags" Target="../tags/tag454.xml" /><Relationship Id="rId18" Type="http://schemas.openxmlformats.org/officeDocument/2006/relationships/tags" Target="../tags/tag455.xml" /><Relationship Id="rId19" Type="http://schemas.openxmlformats.org/officeDocument/2006/relationships/tags" Target="../tags/tag456.xml" /><Relationship Id="rId2" Type="http://schemas.openxmlformats.org/officeDocument/2006/relationships/image" Target="../media/image2.png" /><Relationship Id="rId20" Type="http://schemas.openxmlformats.org/officeDocument/2006/relationships/tags" Target="../tags/tag457.xml" /><Relationship Id="rId21" Type="http://schemas.openxmlformats.org/officeDocument/2006/relationships/tags" Target="../tags/tag458.xml" /><Relationship Id="rId22" Type="http://schemas.openxmlformats.org/officeDocument/2006/relationships/tags" Target="../tags/tag459.xml" /><Relationship Id="rId23" Type="http://schemas.openxmlformats.org/officeDocument/2006/relationships/tags" Target="../tags/tag460.xml" /><Relationship Id="rId24" Type="http://schemas.openxmlformats.org/officeDocument/2006/relationships/tags" Target="../tags/tag461.xml" /><Relationship Id="rId25" Type="http://schemas.openxmlformats.org/officeDocument/2006/relationships/tags" Target="../tags/tag462.xml" /><Relationship Id="rId26" Type="http://schemas.openxmlformats.org/officeDocument/2006/relationships/tags" Target="../tags/tag463.xml" /><Relationship Id="rId3" Type="http://schemas.openxmlformats.org/officeDocument/2006/relationships/tags" Target="../tags/tag440.xml" /><Relationship Id="rId4" Type="http://schemas.openxmlformats.org/officeDocument/2006/relationships/tags" Target="../tags/tag441.xml" /><Relationship Id="rId5" Type="http://schemas.openxmlformats.org/officeDocument/2006/relationships/tags" Target="../tags/tag442.xml" /><Relationship Id="rId6" Type="http://schemas.openxmlformats.org/officeDocument/2006/relationships/tags" Target="../tags/tag443.xml" /><Relationship Id="rId7" Type="http://schemas.openxmlformats.org/officeDocument/2006/relationships/tags" Target="../tags/tag444.xml" /><Relationship Id="rId8" Type="http://schemas.openxmlformats.org/officeDocument/2006/relationships/tags" Target="../tags/tag445.xml" /><Relationship Id="rId9" Type="http://schemas.openxmlformats.org/officeDocument/2006/relationships/tags" Target="../tags/tag44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1.xml" /><Relationship Id="rId11" Type="http://schemas.openxmlformats.org/officeDocument/2006/relationships/tags" Target="../tags/tag472.xml" /><Relationship Id="rId12" Type="http://schemas.openxmlformats.org/officeDocument/2006/relationships/tags" Target="../tags/tag473.xml" /><Relationship Id="rId13" Type="http://schemas.openxmlformats.org/officeDocument/2006/relationships/tags" Target="../tags/tag474.xml" /><Relationship Id="rId14" Type="http://schemas.openxmlformats.org/officeDocument/2006/relationships/tags" Target="../tags/tag475.xml" /><Relationship Id="rId15" Type="http://schemas.openxmlformats.org/officeDocument/2006/relationships/tags" Target="../tags/tag476.xml" /><Relationship Id="rId16" Type="http://schemas.openxmlformats.org/officeDocument/2006/relationships/tags" Target="../tags/tag477.xml" /><Relationship Id="rId17" Type="http://schemas.openxmlformats.org/officeDocument/2006/relationships/tags" Target="../tags/tag478.xml" /><Relationship Id="rId18" Type="http://schemas.openxmlformats.org/officeDocument/2006/relationships/tags" Target="../tags/tag479.xml" /><Relationship Id="rId19" Type="http://schemas.openxmlformats.org/officeDocument/2006/relationships/tags" Target="../tags/tag480.xml" /><Relationship Id="rId2" Type="http://schemas.openxmlformats.org/officeDocument/2006/relationships/image" Target="../media/image2.png" /><Relationship Id="rId20" Type="http://schemas.openxmlformats.org/officeDocument/2006/relationships/tags" Target="../tags/tag481.xml" /><Relationship Id="rId21" Type="http://schemas.openxmlformats.org/officeDocument/2006/relationships/tags" Target="../tags/tag482.xml" /><Relationship Id="rId22" Type="http://schemas.openxmlformats.org/officeDocument/2006/relationships/tags" Target="../tags/tag483.xml" /><Relationship Id="rId23" Type="http://schemas.openxmlformats.org/officeDocument/2006/relationships/tags" Target="../tags/tag484.xml" /><Relationship Id="rId24" Type="http://schemas.openxmlformats.org/officeDocument/2006/relationships/tags" Target="../tags/tag485.xml" /><Relationship Id="rId25" Type="http://schemas.openxmlformats.org/officeDocument/2006/relationships/tags" Target="../tags/tag486.xml" /><Relationship Id="rId26" Type="http://schemas.openxmlformats.org/officeDocument/2006/relationships/tags" Target="../tags/tag487.xml" /><Relationship Id="rId27" Type="http://schemas.openxmlformats.org/officeDocument/2006/relationships/tags" Target="../tags/tag488.xml" /><Relationship Id="rId28" Type="http://schemas.openxmlformats.org/officeDocument/2006/relationships/tags" Target="../tags/tag489.xml" /><Relationship Id="rId29" Type="http://schemas.openxmlformats.org/officeDocument/2006/relationships/tags" Target="../tags/tag490.xml" /><Relationship Id="rId3" Type="http://schemas.openxmlformats.org/officeDocument/2006/relationships/tags" Target="../tags/tag464.xml" /><Relationship Id="rId4" Type="http://schemas.openxmlformats.org/officeDocument/2006/relationships/tags" Target="../tags/tag465.xml" /><Relationship Id="rId5" Type="http://schemas.openxmlformats.org/officeDocument/2006/relationships/tags" Target="../tags/tag466.xml" /><Relationship Id="rId6" Type="http://schemas.openxmlformats.org/officeDocument/2006/relationships/tags" Target="../tags/tag467.xml" /><Relationship Id="rId7" Type="http://schemas.openxmlformats.org/officeDocument/2006/relationships/tags" Target="../tags/tag468.xml" /><Relationship Id="rId8" Type="http://schemas.openxmlformats.org/officeDocument/2006/relationships/tags" Target="../tags/tag469.xml" /><Relationship Id="rId9" Type="http://schemas.openxmlformats.org/officeDocument/2006/relationships/tags" Target="../tags/tag47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91.xml" /><Relationship Id="rId3" Type="http://schemas.openxmlformats.org/officeDocument/2006/relationships/tags" Target="../tags/tag49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急性缺血性卒中静脉溶栓治疗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18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2_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溶栓治疗的重要性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溶栓治疗的方法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溶栓治疗的效果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溶栓治疗的未来发展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溶栓治疗的重要性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13780"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急性缺血性卒中的危害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6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脑组织损伤：缺血缺氧导致脑细胞死亡，影响脑功能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1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2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残疾：运动、感觉、语言等功能障碍，影响生活质量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6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7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经济负担：治疗、康复、护理等费用，增加家庭和社会经济负担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1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2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3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死亡：急性缺血性卒中可能导致死亡，严重威胁生命安全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6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溶栓治疗的作用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6"/>
            </p:custDataLst>
          </p:nvPr>
        </p:nvSpPr>
        <p:spPr>
          <a:xfrm>
            <a:off x="2761202" y="1632786"/>
            <a:ext cx="1170162" cy="5850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7"/>
            </p:custDataLst>
          </p:nvPr>
        </p:nvSpPr>
        <p:spPr>
          <a:xfrm>
            <a:off x="2640744" y="1632786"/>
            <a:ext cx="1170162" cy="58508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312406" y="1477911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恢复脑血流：溶栓治疗可以迅速恢复脑血流，减少脑组织的缺血损伤。</a:t>
            </a:r>
          </a:p>
        </p:txBody>
      </p:sp>
      <p:sp>
        <p:nvSpPr>
          <p:cNvPr id="13" name="五边形 12"/>
          <p:cNvSpPr/>
          <p:nvPr>
            <p:custDataLst>
              <p:tags r:id="rId9"/>
            </p:custDataLst>
          </p:nvPr>
        </p:nvSpPr>
        <p:spPr>
          <a:xfrm>
            <a:off x="2761202" y="2888989"/>
            <a:ext cx="1170162" cy="58508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10"/>
            </p:custDataLst>
          </p:nvPr>
        </p:nvSpPr>
        <p:spPr>
          <a:xfrm>
            <a:off x="2640744" y="2888989"/>
            <a:ext cx="1170162" cy="58508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312406" y="2734115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降低死亡率：溶栓治疗可以降低急性缺血性卒中的死亡率，提高患者的生存率。</a:t>
            </a:r>
          </a:p>
        </p:txBody>
      </p:sp>
      <p:sp>
        <p:nvSpPr>
          <p:cNvPr id="14" name="五边形 13"/>
          <p:cNvSpPr/>
          <p:nvPr>
            <p:custDataLst>
              <p:tags r:id="rId12"/>
            </p:custDataLst>
          </p:nvPr>
        </p:nvSpPr>
        <p:spPr>
          <a:xfrm>
            <a:off x="2761202" y="4145193"/>
            <a:ext cx="1170162" cy="58508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3"/>
            </p:custDataLst>
          </p:nvPr>
        </p:nvSpPr>
        <p:spPr>
          <a:xfrm>
            <a:off x="2640744" y="4145193"/>
            <a:ext cx="1170162" cy="58508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4312406" y="3990318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改善预后：溶栓治疗可以改善患者的预后，减少残疾和功能障碍的发生。</a:t>
            </a:r>
          </a:p>
        </p:txBody>
      </p:sp>
      <p:sp>
        <p:nvSpPr>
          <p:cNvPr id="15" name="五边形 14"/>
          <p:cNvSpPr/>
          <p:nvPr>
            <p:custDataLst>
              <p:tags r:id="rId15"/>
            </p:custDataLst>
          </p:nvPr>
        </p:nvSpPr>
        <p:spPr>
          <a:xfrm>
            <a:off x="2761202" y="5401396"/>
            <a:ext cx="1170162" cy="5850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6"/>
            </p:custDataLst>
          </p:nvPr>
        </p:nvSpPr>
        <p:spPr>
          <a:xfrm>
            <a:off x="2640744" y="5401396"/>
            <a:ext cx="1170162" cy="58508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4312406" y="5246522"/>
            <a:ext cx="5246060" cy="8948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降低复发率：溶栓治疗可以降低急性缺血性卒中的复发率，提高患者的生活质量。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6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溶栓治疗的时机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1306004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7"/>
            </p:custDataLst>
          </p:nvPr>
        </p:nvSpPr>
        <p:spPr>
          <a:xfrm>
            <a:off x="5271178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8"/>
            </p:custDataLst>
          </p:nvPr>
        </p:nvSpPr>
        <p:spPr>
          <a:xfrm>
            <a:off x="5562873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9"/>
            </p:custDataLst>
          </p:nvPr>
        </p:nvSpPr>
        <p:spPr>
          <a:xfrm>
            <a:off x="1306004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10"/>
            </p:custDataLst>
          </p:nvPr>
        </p:nvSpPr>
        <p:spPr>
          <a:xfrm>
            <a:off x="2664827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发病3小时内：溶栓治疗效果最佳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1427483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2"/>
            </p:custDataLst>
          </p:nvPr>
        </p:nvSpPr>
        <p:spPr>
          <a:xfrm>
            <a:off x="6220846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3"/>
            </p:custDataLst>
          </p:nvPr>
        </p:nvSpPr>
        <p:spPr>
          <a:xfrm>
            <a:off x="10186020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4"/>
            </p:custDataLst>
          </p:nvPr>
        </p:nvSpPr>
        <p:spPr>
          <a:xfrm>
            <a:off x="10477716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5"/>
            </p:custDataLst>
          </p:nvPr>
        </p:nvSpPr>
        <p:spPr>
          <a:xfrm>
            <a:off x="6220846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6"/>
            </p:custDataLst>
          </p:nvPr>
        </p:nvSpPr>
        <p:spPr>
          <a:xfrm>
            <a:off x="7579669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发病3-4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6342325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8"/>
            </p:custDataLst>
          </p:nvPr>
        </p:nvSpPr>
        <p:spPr>
          <a:xfrm>
            <a:off x="1306004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9"/>
            </p:custDataLst>
          </p:nvPr>
        </p:nvSpPr>
        <p:spPr>
          <a:xfrm>
            <a:off x="5271178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20"/>
            </p:custDataLst>
          </p:nvPr>
        </p:nvSpPr>
        <p:spPr>
          <a:xfrm>
            <a:off x="5562873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21"/>
            </p:custDataLst>
          </p:nvPr>
        </p:nvSpPr>
        <p:spPr>
          <a:xfrm>
            <a:off x="1306004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2"/>
            </p:custDataLst>
          </p:nvPr>
        </p:nvSpPr>
        <p:spPr>
          <a:xfrm>
            <a:off x="2664827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发病4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3"/>
            </p:custDataLst>
          </p:nvPr>
        </p:nvSpPr>
        <p:spPr>
          <a:xfrm>
            <a:off x="1427483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4"/>
            </p:custDataLst>
          </p:nvPr>
        </p:nvSpPr>
        <p:spPr>
          <a:xfrm>
            <a:off x="6220846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5"/>
            </p:custDataLst>
          </p:nvPr>
        </p:nvSpPr>
        <p:spPr>
          <a:xfrm>
            <a:off x="10186020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6"/>
            </p:custDataLst>
          </p:nvPr>
        </p:nvSpPr>
        <p:spPr>
          <a:xfrm>
            <a:off x="10477716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7"/>
            </p:custDataLst>
          </p:nvPr>
        </p:nvSpPr>
        <p:spPr>
          <a:xfrm>
            <a:off x="6220846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8"/>
            </p:custDataLst>
          </p:nvPr>
        </p:nvSpPr>
        <p:spPr>
          <a:xfrm>
            <a:off x="7579669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发病6小时后：溶栓治疗基本无效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>
            <a:off x="6342325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溶栓治疗的方法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13780"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溶栓药物的选择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>
            <p:custDataLst>
              <p:tags r:id="rId6"/>
            </p:custDataLst>
          </p:nvPr>
        </p:nvSpPr>
        <p:spPr>
          <a:xfrm>
            <a:off x="2806250" y="1505202"/>
            <a:ext cx="6585850" cy="4636518"/>
          </a:xfrm>
          <a:prstGeom prst="roundRect">
            <a:avLst>
              <a:gd name="adj" fmla="val 3466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6"/>
          <p:cNvSpPr/>
          <p:nvPr>
            <p:custDataLst>
              <p:tags r:id="rId7"/>
            </p:custDataLst>
          </p:nvPr>
        </p:nvSpPr>
        <p:spPr>
          <a:xfrm>
            <a:off x="3216557" y="1478280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8"/>
            </p:custDataLst>
          </p:nvPr>
        </p:nvCxnSpPr>
        <p:spPr>
          <a:xfrm>
            <a:off x="2806250" y="2658462"/>
            <a:ext cx="6585850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>
            <p:custDataLst>
              <p:tags r:id="rId9"/>
            </p:custDataLst>
          </p:nvPr>
        </p:nvSpPr>
        <p:spPr>
          <a:xfrm>
            <a:off x="3216557" y="2636526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8" name="文本框 147"/>
          <p:cNvSpPr txBox="1"/>
          <p:nvPr>
            <p:custDataLst>
              <p:tags r:id="rId10"/>
            </p:custDataLst>
          </p:nvPr>
        </p:nvSpPr>
        <p:spPr>
          <a:xfrm>
            <a:off x="3121334" y="1631599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溶栓药物的种类：包括阿替普酶、瑞替普酶、尿激酶等</a:t>
            </a:r>
          </a:p>
        </p:txBody>
      </p:sp>
      <p:cxnSp>
        <p:nvCxnSpPr>
          <p:cNvPr id="21" name="直接连接符 20"/>
          <p:cNvCxnSpPr/>
          <p:nvPr>
            <p:custDataLst>
              <p:tags r:id="rId11"/>
            </p:custDataLst>
          </p:nvPr>
        </p:nvCxnSpPr>
        <p:spPr>
          <a:xfrm>
            <a:off x="2806250" y="3838643"/>
            <a:ext cx="6585850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10"/>
          <p:cNvSpPr/>
          <p:nvPr>
            <p:custDataLst>
              <p:tags r:id="rId12"/>
            </p:custDataLst>
          </p:nvPr>
        </p:nvSpPr>
        <p:spPr>
          <a:xfrm>
            <a:off x="3216557" y="3816707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3"/>
            </p:custDataLst>
          </p:nvPr>
        </p:nvSpPr>
        <p:spPr>
          <a:xfrm>
            <a:off x="3121334" y="2799196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溶栓药物的选择依据：根据患者的病情、年龄、体重等因素选择合适的溶栓药物</a:t>
            </a:r>
          </a:p>
        </p:txBody>
      </p:sp>
      <p:cxnSp>
        <p:nvCxnSpPr>
          <p:cNvPr id="24" name="直接连接符 23"/>
          <p:cNvCxnSpPr/>
          <p:nvPr>
            <p:custDataLst>
              <p:tags r:id="rId14"/>
            </p:custDataLst>
          </p:nvPr>
        </p:nvCxnSpPr>
        <p:spPr>
          <a:xfrm>
            <a:off x="2806250" y="4980936"/>
            <a:ext cx="6585850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 10"/>
          <p:cNvSpPr/>
          <p:nvPr>
            <p:custDataLst>
              <p:tags r:id="rId15"/>
            </p:custDataLst>
          </p:nvPr>
        </p:nvSpPr>
        <p:spPr>
          <a:xfrm>
            <a:off x="3216557" y="4959000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16"/>
            </p:custDataLst>
          </p:nvPr>
        </p:nvSpPr>
        <p:spPr>
          <a:xfrm>
            <a:off x="3121334" y="3962276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溶栓药物的使用剂量：根据患者的体重、病情等因素确定溶栓药物的使用剂量</a:t>
            </a:r>
          </a:p>
        </p:txBody>
      </p:sp>
      <p:sp>
        <p:nvSpPr>
          <p:cNvPr id="27" name="文本框 26"/>
          <p:cNvSpPr txBox="1"/>
          <p:nvPr>
            <p:custDataLst>
              <p:tags r:id="rId17"/>
            </p:custDataLst>
          </p:nvPr>
        </p:nvSpPr>
        <p:spPr>
          <a:xfrm>
            <a:off x="3121334" y="5112704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溶栓药物的使用时间：根据患者的病情、年龄等因素确定溶栓药物的使用时间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" name="图片 34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溶栓剂量的确定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4389202" y="1662168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根据患者的体重和年龄计算</a:t>
            </a: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3515363" y="2350564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3515363" y="1478094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 rot="16200000" flipV="1">
            <a:off x="3322393" y="1703225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任意多边形: 形状 70"/>
          <p:cNvSpPr/>
          <p:nvPr>
            <p:custDataLst>
              <p:tags r:id="rId10"/>
            </p:custDataLst>
          </p:nvPr>
        </p:nvSpPr>
        <p:spPr>
          <a:xfrm>
            <a:off x="3515363" y="2001576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 rot="16200000" flipV="1">
            <a:off x="8449097" y="2117221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79"/>
          <p:cNvSpPr/>
          <p:nvPr>
            <p:custDataLst>
              <p:tags r:id="rId12"/>
            </p:custDataLst>
          </p:nvPr>
        </p:nvSpPr>
        <p:spPr>
          <a:xfrm>
            <a:off x="8642068" y="1573894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Object 1107"/>
          <p:cNvSpPr txBox="1"/>
          <p:nvPr>
            <p:custDataLst>
              <p:tags r:id="rId13"/>
            </p:custDataLst>
          </p:nvPr>
        </p:nvSpPr>
        <p:spPr>
          <a:xfrm>
            <a:off x="3631007" y="1547207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4389202" y="2913175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考虑患者的合并症和药物相互作用</a:t>
            </a:r>
          </a:p>
        </p:txBody>
      </p:sp>
      <p:sp>
        <p:nvSpPr>
          <p:cNvPr id="12" name="矩形 11"/>
          <p:cNvSpPr/>
          <p:nvPr>
            <p:custDataLst>
              <p:tags r:id="rId15"/>
            </p:custDataLst>
          </p:nvPr>
        </p:nvSpPr>
        <p:spPr>
          <a:xfrm>
            <a:off x="3515363" y="3601571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6"/>
            </p:custDataLst>
          </p:nvPr>
        </p:nvSpPr>
        <p:spPr>
          <a:xfrm>
            <a:off x="3515363" y="2729101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矩形 13"/>
          <p:cNvSpPr/>
          <p:nvPr>
            <p:custDataLst>
              <p:tags r:id="rId17"/>
            </p:custDataLst>
          </p:nvPr>
        </p:nvSpPr>
        <p:spPr>
          <a:xfrm rot="16200000" flipV="1">
            <a:off x="3322393" y="2954232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任意多边形: 形状 70"/>
          <p:cNvSpPr/>
          <p:nvPr>
            <p:custDataLst>
              <p:tags r:id="rId18"/>
            </p:custDataLst>
          </p:nvPr>
        </p:nvSpPr>
        <p:spPr>
          <a:xfrm>
            <a:off x="3515363" y="3252583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矩形 15"/>
          <p:cNvSpPr/>
          <p:nvPr>
            <p:custDataLst>
              <p:tags r:id="rId19"/>
            </p:custDataLst>
          </p:nvPr>
        </p:nvSpPr>
        <p:spPr>
          <a:xfrm rot="16200000" flipV="1">
            <a:off x="8449097" y="3368228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: 形状 79"/>
          <p:cNvSpPr/>
          <p:nvPr>
            <p:custDataLst>
              <p:tags r:id="rId20"/>
            </p:custDataLst>
          </p:nvPr>
        </p:nvSpPr>
        <p:spPr>
          <a:xfrm>
            <a:off x="8642068" y="2824901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Object 1107"/>
          <p:cNvSpPr txBox="1"/>
          <p:nvPr>
            <p:custDataLst>
              <p:tags r:id="rId21"/>
            </p:custDataLst>
          </p:nvPr>
        </p:nvSpPr>
        <p:spPr>
          <a:xfrm>
            <a:off x="3631007" y="2798214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4389202" y="4164183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参考溶栓药物说明书的推荐剂量</a:t>
            </a:r>
          </a:p>
        </p:txBody>
      </p:sp>
      <p:sp>
        <p:nvSpPr>
          <p:cNvPr id="20" name="矩形 19"/>
          <p:cNvSpPr/>
          <p:nvPr>
            <p:custDataLst>
              <p:tags r:id="rId23"/>
            </p:custDataLst>
          </p:nvPr>
        </p:nvSpPr>
        <p:spPr>
          <a:xfrm>
            <a:off x="3515363" y="4852579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24"/>
            </p:custDataLst>
          </p:nvPr>
        </p:nvSpPr>
        <p:spPr>
          <a:xfrm>
            <a:off x="3515363" y="3980109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矩形 21"/>
          <p:cNvSpPr/>
          <p:nvPr>
            <p:custDataLst>
              <p:tags r:id="rId25"/>
            </p:custDataLst>
          </p:nvPr>
        </p:nvSpPr>
        <p:spPr>
          <a:xfrm rot="16200000" flipV="1">
            <a:off x="3322393" y="4205240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任意多边形: 形状 70"/>
          <p:cNvSpPr/>
          <p:nvPr>
            <p:custDataLst>
              <p:tags r:id="rId26"/>
            </p:custDataLst>
          </p:nvPr>
        </p:nvSpPr>
        <p:spPr>
          <a:xfrm>
            <a:off x="3515363" y="4503591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7"/>
            </p:custDataLst>
          </p:nvPr>
        </p:nvSpPr>
        <p:spPr>
          <a:xfrm rot="16200000" flipV="1">
            <a:off x="8449097" y="4619236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任意多边形: 形状 79"/>
          <p:cNvSpPr/>
          <p:nvPr>
            <p:custDataLst>
              <p:tags r:id="rId28"/>
            </p:custDataLst>
          </p:nvPr>
        </p:nvSpPr>
        <p:spPr>
          <a:xfrm>
            <a:off x="8642068" y="4075909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Object 1107"/>
          <p:cNvSpPr txBox="1"/>
          <p:nvPr>
            <p:custDataLst>
              <p:tags r:id="rId29"/>
            </p:custDataLst>
          </p:nvPr>
        </p:nvSpPr>
        <p:spPr>
          <a:xfrm>
            <a:off x="3631007" y="4049221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4389202" y="5415190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溶栓剂量应根据患者的具体情况进行调整</a:t>
            </a:r>
          </a:p>
        </p:txBody>
      </p:sp>
      <p:sp>
        <p:nvSpPr>
          <p:cNvPr id="28" name="矩形 27"/>
          <p:cNvSpPr/>
          <p:nvPr>
            <p:custDataLst>
              <p:tags r:id="rId31"/>
            </p:custDataLst>
          </p:nvPr>
        </p:nvSpPr>
        <p:spPr>
          <a:xfrm>
            <a:off x="3515363" y="6103586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32"/>
            </p:custDataLst>
          </p:nvPr>
        </p:nvSpPr>
        <p:spPr>
          <a:xfrm>
            <a:off x="3515363" y="5231116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矩形 29"/>
          <p:cNvSpPr/>
          <p:nvPr>
            <p:custDataLst>
              <p:tags r:id="rId33"/>
            </p:custDataLst>
          </p:nvPr>
        </p:nvSpPr>
        <p:spPr>
          <a:xfrm rot="16200000" flipV="1">
            <a:off x="3322393" y="5456247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任意多边形: 形状 70"/>
          <p:cNvSpPr/>
          <p:nvPr>
            <p:custDataLst>
              <p:tags r:id="rId34"/>
            </p:custDataLst>
          </p:nvPr>
        </p:nvSpPr>
        <p:spPr>
          <a:xfrm>
            <a:off x="3515363" y="5754598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矩形 31"/>
          <p:cNvSpPr/>
          <p:nvPr>
            <p:custDataLst>
              <p:tags r:id="rId35"/>
            </p:custDataLst>
          </p:nvPr>
        </p:nvSpPr>
        <p:spPr>
          <a:xfrm rot="16200000" flipV="1">
            <a:off x="8449097" y="5870243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任意多边形: 形状 79"/>
          <p:cNvSpPr/>
          <p:nvPr>
            <p:custDataLst>
              <p:tags r:id="rId36"/>
            </p:custDataLst>
          </p:nvPr>
        </p:nvSpPr>
        <p:spPr>
          <a:xfrm>
            <a:off x="8642068" y="5326916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Object 1107"/>
          <p:cNvSpPr txBox="1"/>
          <p:nvPr>
            <p:custDataLst>
              <p:tags r:id="rId37"/>
            </p:custDataLst>
          </p:nvPr>
        </p:nvSpPr>
        <p:spPr>
          <a:xfrm>
            <a:off x="3631007" y="5300229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3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" name="图片 32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溶栓治疗的注意事项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06234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306234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5876310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 flipH="1">
            <a:off x="1357815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14" name="TextBox 21"/>
          <p:cNvSpPr txBox="1"/>
          <p:nvPr>
            <p:custDataLst>
              <p:tags r:id="rId10"/>
            </p:custDataLst>
          </p:nvPr>
        </p:nvSpPr>
        <p:spPr>
          <a:xfrm flipH="1">
            <a:off x="2542705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溶栓治疗前，应进行全面的评估，包括病史、体格检查、实验室检查等。</a:t>
            </a: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6226246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6226246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10796322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4"/>
            </p:custDataLst>
          </p:nvPr>
        </p:nvSpPr>
        <p:spPr>
          <a:xfrm flipH="1">
            <a:off x="6277827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0" name="TextBox 21"/>
          <p:cNvSpPr txBox="1"/>
          <p:nvPr>
            <p:custDataLst>
              <p:tags r:id="rId15"/>
            </p:custDataLst>
          </p:nvPr>
        </p:nvSpPr>
        <p:spPr>
          <a:xfrm flipH="1">
            <a:off x="7462717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溶栓治疗应在发病后3小时内进行，超过3小时效果会明显下降。</a:t>
            </a:r>
          </a:p>
        </p:txBody>
      </p:sp>
      <p:sp>
        <p:nvSpPr>
          <p:cNvPr id="11" name="矩形 10"/>
          <p:cNvSpPr/>
          <p:nvPr>
            <p:custDataLst>
              <p:tags r:id="rId16"/>
            </p:custDataLst>
          </p:nvPr>
        </p:nvSpPr>
        <p:spPr>
          <a:xfrm>
            <a:off x="1306234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1306234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18"/>
            </p:custDataLst>
          </p:nvPr>
        </p:nvSpPr>
        <p:spPr>
          <a:xfrm>
            <a:off x="5876310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9"/>
            </p:custDataLst>
          </p:nvPr>
        </p:nvSpPr>
        <p:spPr>
          <a:xfrm flipH="1">
            <a:off x="1357815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17" name="TextBox 21"/>
          <p:cNvSpPr txBox="1"/>
          <p:nvPr>
            <p:custDataLst>
              <p:tags r:id="rId20"/>
            </p:custDataLst>
          </p:nvPr>
        </p:nvSpPr>
        <p:spPr>
          <a:xfrm flipH="1">
            <a:off x="2542705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溶栓治疗过程中，应密切观察患者的生命体征，如血压、心率、呼吸等。</a:t>
            </a:r>
          </a:p>
        </p:txBody>
      </p:sp>
      <p:sp>
        <p:nvSpPr>
          <p:cNvPr id="18" name="矩形 17"/>
          <p:cNvSpPr/>
          <p:nvPr>
            <p:custDataLst>
              <p:tags r:id="rId21"/>
            </p:custDataLst>
          </p:nvPr>
        </p:nvSpPr>
        <p:spPr>
          <a:xfrm>
            <a:off x="6226246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22"/>
            </p:custDataLst>
          </p:nvPr>
        </p:nvSpPr>
        <p:spPr>
          <a:xfrm>
            <a:off x="6226246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矩形 19"/>
          <p:cNvSpPr/>
          <p:nvPr>
            <p:custDataLst>
              <p:tags r:id="rId23"/>
            </p:custDataLst>
          </p:nvPr>
        </p:nvSpPr>
        <p:spPr>
          <a:xfrm>
            <a:off x="10796322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4"/>
            </p:custDataLst>
          </p:nvPr>
        </p:nvSpPr>
        <p:spPr>
          <a:xfrm flipH="1">
            <a:off x="6277827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2" name="TextBox 21"/>
          <p:cNvSpPr txBox="1"/>
          <p:nvPr>
            <p:custDataLst>
              <p:tags r:id="rId25"/>
            </p:custDataLst>
          </p:nvPr>
        </p:nvSpPr>
        <p:spPr>
          <a:xfrm flipH="1">
            <a:off x="7462717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溶栓治疗后，应进行抗凝治疗，以防止血栓形成。</a:t>
            </a:r>
          </a:p>
        </p:txBody>
      </p:sp>
      <p:sp>
        <p:nvSpPr>
          <p:cNvPr id="23" name="矩形 22"/>
          <p:cNvSpPr/>
          <p:nvPr>
            <p:custDataLst>
              <p:tags r:id="rId26"/>
            </p:custDataLst>
          </p:nvPr>
        </p:nvSpPr>
        <p:spPr>
          <a:xfrm>
            <a:off x="1306234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7"/>
            </p:custDataLst>
          </p:nvPr>
        </p:nvSpPr>
        <p:spPr>
          <a:xfrm>
            <a:off x="1306234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矩形 24"/>
          <p:cNvSpPr/>
          <p:nvPr>
            <p:custDataLst>
              <p:tags r:id="rId28"/>
            </p:custDataLst>
          </p:nvPr>
        </p:nvSpPr>
        <p:spPr>
          <a:xfrm>
            <a:off x="5876310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 flipH="1">
            <a:off x="1357815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27" name="TextBox 21"/>
          <p:cNvSpPr txBox="1"/>
          <p:nvPr>
            <p:custDataLst>
              <p:tags r:id="rId30"/>
            </p:custDataLst>
          </p:nvPr>
        </p:nvSpPr>
        <p:spPr>
          <a:xfrm flipH="1">
            <a:off x="2542705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溶栓治疗后，应进行康复治疗，以帮助患者恢复功能。</a:t>
            </a:r>
          </a:p>
        </p:txBody>
      </p:sp>
      <p:sp>
        <p:nvSpPr>
          <p:cNvPr id="28" name="矩形 27"/>
          <p:cNvSpPr/>
          <p:nvPr>
            <p:custDataLst>
              <p:tags r:id="rId31"/>
            </p:custDataLst>
          </p:nvPr>
        </p:nvSpPr>
        <p:spPr>
          <a:xfrm>
            <a:off x="6226246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32"/>
            </p:custDataLst>
          </p:nvPr>
        </p:nvSpPr>
        <p:spPr>
          <a:xfrm>
            <a:off x="6226246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矩形 29"/>
          <p:cNvSpPr/>
          <p:nvPr>
            <p:custDataLst>
              <p:tags r:id="rId33"/>
            </p:custDataLst>
          </p:nvPr>
        </p:nvSpPr>
        <p:spPr>
          <a:xfrm>
            <a:off x="10796322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4"/>
            </p:custDataLst>
          </p:nvPr>
        </p:nvSpPr>
        <p:spPr>
          <a:xfrm flipH="1">
            <a:off x="6277827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  <p:sp>
        <p:nvSpPr>
          <p:cNvPr id="32" name="TextBox 21"/>
          <p:cNvSpPr txBox="1"/>
          <p:nvPr>
            <p:custDataLst>
              <p:tags r:id="rId35"/>
            </p:custDataLst>
          </p:nvPr>
        </p:nvSpPr>
        <p:spPr>
          <a:xfrm flipH="1">
            <a:off x="7462717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溶栓治疗过程中，应避免使用抗血小板药物，以免增加出血风险。</a:t>
            </a:r>
          </a:p>
        </p:txBody>
      </p:sp>
    </p:spTree>
    <p:custDataLst>
      <p:tags r:id="rId3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溶栓治疗的效果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13780"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溶栓治疗的成功率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>
            <a:off x="1512983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7"/>
            </p:custDataLst>
          </p:nvPr>
        </p:nvSpPr>
        <p:spPr>
          <a:xfrm>
            <a:off x="1305853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41453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溶栓治疗是急性缺血性卒中治疗的重要手段之一</a:t>
            </a:r>
          </a:p>
        </p:txBody>
      </p:sp>
      <p:sp>
        <p:nvSpPr>
          <p:cNvPr id="2" name="任意多边形 1"/>
          <p:cNvSpPr/>
          <p:nvPr>
            <p:custDataLst>
              <p:tags r:id="rId9"/>
            </p:custDataLst>
          </p:nvPr>
        </p:nvSpPr>
        <p:spPr>
          <a:xfrm>
            <a:off x="6431412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10"/>
            </p:custDataLst>
          </p:nvPr>
        </p:nvSpPr>
        <p:spPr>
          <a:xfrm>
            <a:off x="6224282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733296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溶栓治疗的成功率与多种因素有关，包括患者年龄、发病时间、溶栓药物的选择等</a:t>
            </a:r>
          </a:p>
        </p:txBody>
      </p:sp>
      <p:sp>
        <p:nvSpPr>
          <p:cNvPr id="6" name="任意多边形 5"/>
          <p:cNvSpPr/>
          <p:nvPr>
            <p:custDataLst>
              <p:tags r:id="rId12"/>
            </p:custDataLst>
          </p:nvPr>
        </p:nvSpPr>
        <p:spPr>
          <a:xfrm>
            <a:off x="1512983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3"/>
            </p:custDataLst>
          </p:nvPr>
        </p:nvSpPr>
        <p:spPr>
          <a:xfrm>
            <a:off x="1305853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241453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溶栓治疗的成功率一般在30%-50%之间，但具体成功率因个体差异而异</a:t>
            </a:r>
          </a:p>
        </p:txBody>
      </p:sp>
      <p:sp>
        <p:nvSpPr>
          <p:cNvPr id="10" name="任意多边形 9"/>
          <p:cNvSpPr/>
          <p:nvPr>
            <p:custDataLst>
              <p:tags r:id="rId15"/>
            </p:custDataLst>
          </p:nvPr>
        </p:nvSpPr>
        <p:spPr>
          <a:xfrm>
            <a:off x="6431412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16"/>
            </p:custDataLst>
          </p:nvPr>
        </p:nvSpPr>
        <p:spPr>
          <a:xfrm>
            <a:off x="6224282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733296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溶栓治疗可以显著降低急性缺血性卒中的死亡率和致残率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溶栓治疗的并发症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6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出血：溶栓治疗可能导致出血，如颅内出血、消化道出血等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1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2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血管再闭塞：溶栓治疗后，血管可能再次闭塞，导致治疗失败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6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7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过敏反应：溶栓治疗可能导致过敏反应，如皮疹、瘙痒等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1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2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3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血栓脱落：溶栓治疗可能导致血栓脱落，引起其他器官的栓塞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溶栓治疗的预后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形状"/>
          <p:cNvSpPr/>
          <p:nvPr>
            <p:custDataLst>
              <p:tags r:id="rId7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溶栓治疗可以显著降低急性缺血性卒中的死亡率和致残率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形状"/>
          <p:cNvSpPr/>
          <p:nvPr>
            <p:custDataLst>
              <p:tags r:id="rId10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溶栓治疗可以改善患者的神经功能缺损，提高生活质量</a:t>
            </a:r>
          </a:p>
        </p:txBody>
      </p:sp>
      <p:sp>
        <p:nvSpPr>
          <p:cNvPr id="7" name="椭圆 6"/>
          <p:cNvSpPr/>
          <p:nvPr>
            <p:custDataLst>
              <p:tags r:id="rId12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形状"/>
          <p:cNvSpPr/>
          <p:nvPr>
            <p:custDataLst>
              <p:tags r:id="rId13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溶栓治疗可以缩短住院时间，降低医疗费用</a:t>
            </a:r>
          </a:p>
        </p:txBody>
      </p:sp>
      <p:sp>
        <p:nvSpPr>
          <p:cNvPr id="10" name="椭圆 9"/>
          <p:cNvSpPr/>
          <p:nvPr>
            <p:custDataLst>
              <p:tags r:id="rId15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形状"/>
          <p:cNvSpPr/>
          <p:nvPr>
            <p:custDataLst>
              <p:tags r:id="rId16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溶栓治疗可以降低复发率，提高患者的长期预后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溶栓治疗的未来发展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13780">
                <a:gradFill>
                  <a:gsLst>
                    <a:gs pos="74000">
                      <a:schemeClr val="bg1"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新型溶栓药物的研究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6"/>
            </p:custDataLst>
          </p:nvPr>
        </p:nvSpPr>
        <p:spPr>
          <a:xfrm>
            <a:off x="2181084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7"/>
            </p:custDataLst>
          </p:nvPr>
        </p:nvSpPr>
        <p:spPr>
          <a:xfrm>
            <a:off x="227592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研究方向：新型溶栓药物的研究，如基因工程溶栓药物、靶向溶栓药物等</a:t>
            </a:r>
          </a:p>
        </p:txBody>
      </p:sp>
      <p:sp>
        <p:nvSpPr>
          <p:cNvPr id="58" name="椭圆 57"/>
          <p:cNvSpPr/>
          <p:nvPr>
            <p:custDataLst>
              <p:tags r:id="rId8"/>
            </p:custDataLst>
          </p:nvPr>
        </p:nvSpPr>
        <p:spPr>
          <a:xfrm>
            <a:off x="289272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285609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2721353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11"/>
            </p:custDataLst>
          </p:nvPr>
        </p:nvSpPr>
        <p:spPr>
          <a:xfrm>
            <a:off x="4257236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2"/>
            </p:custDataLst>
          </p:nvPr>
        </p:nvSpPr>
        <p:spPr>
          <a:xfrm>
            <a:off x="4352078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研究进展：新型溶栓药物的研究取得了一定的进展，如基因工程溶栓药物的研究已经进入临床试验阶段</a:t>
            </a:r>
          </a:p>
        </p:txBody>
      </p:sp>
      <p:sp>
        <p:nvSpPr>
          <p:cNvPr id="63" name="椭圆 62"/>
          <p:cNvSpPr/>
          <p:nvPr>
            <p:custDataLst>
              <p:tags r:id="rId13"/>
            </p:custDataLst>
          </p:nvPr>
        </p:nvSpPr>
        <p:spPr>
          <a:xfrm>
            <a:off x="4968873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4"/>
            </p:custDataLst>
          </p:nvPr>
        </p:nvSpPr>
        <p:spPr>
          <a:xfrm>
            <a:off x="4932245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5"/>
            </p:custDataLst>
          </p:nvPr>
        </p:nvSpPr>
        <p:spPr>
          <a:xfrm>
            <a:off x="47975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6"/>
            </p:custDataLst>
          </p:nvPr>
        </p:nvSpPr>
        <p:spPr>
          <a:xfrm>
            <a:off x="6333389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7"/>
            </p:custDataLst>
          </p:nvPr>
        </p:nvSpPr>
        <p:spPr>
          <a:xfrm>
            <a:off x="6428231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研究挑战：新型溶栓药物的研究面临许多挑战，如药物的安全性、有效性、成本等问题</a:t>
            </a:r>
          </a:p>
        </p:txBody>
      </p:sp>
      <p:sp>
        <p:nvSpPr>
          <p:cNvPr id="68" name="椭圆 67"/>
          <p:cNvSpPr/>
          <p:nvPr>
            <p:custDataLst>
              <p:tags r:id="rId18"/>
            </p:custDataLst>
          </p:nvPr>
        </p:nvSpPr>
        <p:spPr>
          <a:xfrm>
            <a:off x="7045026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9"/>
            </p:custDataLst>
          </p:nvPr>
        </p:nvSpPr>
        <p:spPr>
          <a:xfrm>
            <a:off x="7008398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20"/>
            </p:custDataLst>
          </p:nvPr>
        </p:nvSpPr>
        <p:spPr>
          <a:xfrm>
            <a:off x="6873657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21"/>
            </p:custDataLst>
          </p:nvPr>
        </p:nvSpPr>
        <p:spPr>
          <a:xfrm>
            <a:off x="840954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2"/>
            </p:custDataLst>
          </p:nvPr>
        </p:nvSpPr>
        <p:spPr>
          <a:xfrm>
            <a:off x="850438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研究前景：新型溶栓药物的研究具有广阔的前景，有望为急性缺血性卒中患者提供更有效、更安全的治疗方法</a:t>
            </a:r>
          </a:p>
        </p:txBody>
      </p:sp>
      <p:sp>
        <p:nvSpPr>
          <p:cNvPr id="73" name="椭圆 72"/>
          <p:cNvSpPr/>
          <p:nvPr>
            <p:custDataLst>
              <p:tags r:id="rId23"/>
            </p:custDataLst>
          </p:nvPr>
        </p:nvSpPr>
        <p:spPr>
          <a:xfrm>
            <a:off x="912118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4"/>
            </p:custDataLst>
          </p:nvPr>
        </p:nvSpPr>
        <p:spPr>
          <a:xfrm>
            <a:off x="908455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5"/>
            </p:custDataLst>
          </p:nvPr>
        </p:nvSpPr>
        <p:spPr>
          <a:xfrm>
            <a:off x="894981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溶栓治疗技术的改进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306384" y="2689425"/>
            <a:ext cx="4673792" cy="921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307774" y="2146185"/>
            <a:ext cx="4673792" cy="4726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TextBox 6"/>
          <p:cNvSpPr txBox="1"/>
          <p:nvPr>
            <p:custDataLst>
              <p:tags r:id="rId8"/>
            </p:custDataLst>
          </p:nvPr>
        </p:nvSpPr>
        <p:spPr>
          <a:xfrm>
            <a:off x="3215104" y="2101466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" name="TextBox 36"/>
          <p:cNvSpPr txBox="1"/>
          <p:nvPr>
            <p:custDataLst>
              <p:tags r:id="rId9"/>
            </p:custDataLst>
          </p:nvPr>
        </p:nvSpPr>
        <p:spPr>
          <a:xfrm>
            <a:off x="1307774" y="2688705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药物改进：研发新型溶栓药物，提高溶栓效果，降低副作用</a:t>
            </a: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 flipV="1">
            <a:off x="1307774" y="3625326"/>
            <a:ext cx="4673792" cy="28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6217504" y="2689425"/>
            <a:ext cx="4673792" cy="9214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6218894" y="2146185"/>
            <a:ext cx="4673792" cy="4726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TextBox 6"/>
          <p:cNvSpPr txBox="1"/>
          <p:nvPr>
            <p:custDataLst>
              <p:tags r:id="rId13"/>
            </p:custDataLst>
          </p:nvPr>
        </p:nvSpPr>
        <p:spPr>
          <a:xfrm>
            <a:off x="8126224" y="2101466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0" name="TextBox 36"/>
          <p:cNvSpPr txBox="1"/>
          <p:nvPr>
            <p:custDataLst>
              <p:tags r:id="rId14"/>
            </p:custDataLst>
          </p:nvPr>
        </p:nvSpPr>
        <p:spPr>
          <a:xfrm>
            <a:off x="6218894" y="2688705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技术改进：采用先进的溶栓技术，提高溶栓效率，减少并发症</a:t>
            </a:r>
          </a:p>
        </p:txBody>
      </p:sp>
      <p:sp>
        <p:nvSpPr>
          <p:cNvPr id="11" name="矩形 10"/>
          <p:cNvSpPr/>
          <p:nvPr>
            <p:custDataLst>
              <p:tags r:id="rId15"/>
            </p:custDataLst>
          </p:nvPr>
        </p:nvSpPr>
        <p:spPr>
          <a:xfrm flipV="1">
            <a:off x="6218894" y="3625326"/>
            <a:ext cx="4673792" cy="28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16"/>
            </p:custDataLst>
          </p:nvPr>
        </p:nvSpPr>
        <p:spPr>
          <a:xfrm>
            <a:off x="1306384" y="4553819"/>
            <a:ext cx="4673792" cy="921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1307774" y="4010579"/>
            <a:ext cx="4673792" cy="4726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TextBox 6"/>
          <p:cNvSpPr txBox="1"/>
          <p:nvPr>
            <p:custDataLst>
              <p:tags r:id="rId18"/>
            </p:custDataLst>
          </p:nvPr>
        </p:nvSpPr>
        <p:spPr>
          <a:xfrm>
            <a:off x="3215104" y="3965860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6" name="TextBox 36"/>
          <p:cNvSpPr txBox="1"/>
          <p:nvPr>
            <p:custDataLst>
              <p:tags r:id="rId19"/>
            </p:custDataLst>
          </p:nvPr>
        </p:nvSpPr>
        <p:spPr>
          <a:xfrm>
            <a:off x="1307774" y="4553099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设备改进：研发新型溶栓设备，提高溶栓治疗的准确性和便捷性</a:t>
            </a:r>
          </a:p>
        </p:txBody>
      </p:sp>
      <p:sp>
        <p:nvSpPr>
          <p:cNvPr id="17" name="矩形 16"/>
          <p:cNvSpPr/>
          <p:nvPr>
            <p:custDataLst>
              <p:tags r:id="rId20"/>
            </p:custDataLst>
          </p:nvPr>
        </p:nvSpPr>
        <p:spPr>
          <a:xfrm flipV="1">
            <a:off x="1307774" y="5489720"/>
            <a:ext cx="4673792" cy="28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21"/>
            </p:custDataLst>
          </p:nvPr>
        </p:nvSpPr>
        <p:spPr>
          <a:xfrm>
            <a:off x="6217504" y="4553819"/>
            <a:ext cx="4673792" cy="9214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22"/>
            </p:custDataLst>
          </p:nvPr>
        </p:nvSpPr>
        <p:spPr>
          <a:xfrm>
            <a:off x="6218894" y="4010579"/>
            <a:ext cx="4673792" cy="4726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TextBox 6"/>
          <p:cNvSpPr txBox="1"/>
          <p:nvPr>
            <p:custDataLst>
              <p:tags r:id="rId23"/>
            </p:custDataLst>
          </p:nvPr>
        </p:nvSpPr>
        <p:spPr>
          <a:xfrm>
            <a:off x="8126224" y="3965860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1" name="TextBox 36"/>
          <p:cNvSpPr txBox="1"/>
          <p:nvPr>
            <p:custDataLst>
              <p:tags r:id="rId24"/>
            </p:custDataLst>
          </p:nvPr>
        </p:nvSpPr>
        <p:spPr>
          <a:xfrm>
            <a:off x="6218894" y="4553099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联合治疗：与其他治疗方法相结合，提高溶栓治疗的效果和适用范围</a:t>
            </a:r>
          </a:p>
        </p:txBody>
      </p:sp>
      <p:sp>
        <p:nvSpPr>
          <p:cNvPr id="22" name="矩形 21"/>
          <p:cNvSpPr/>
          <p:nvPr>
            <p:custDataLst>
              <p:tags r:id="rId25"/>
            </p:custDataLst>
          </p:nvPr>
        </p:nvSpPr>
        <p:spPr>
          <a:xfrm flipV="1">
            <a:off x="6218894" y="5489720"/>
            <a:ext cx="4673792" cy="28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溶栓治疗在临床的应用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 28"/>
          <p:cNvSpPr/>
          <p:nvPr>
            <p:custDataLst>
              <p:tags r:id="rId6"/>
            </p:custDataLst>
          </p:nvPr>
        </p:nvSpPr>
        <p:spPr>
          <a:xfrm>
            <a:off x="1319403" y="1833094"/>
            <a:ext cx="1147757" cy="9153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Rectangle 29"/>
          <p:cNvSpPr/>
          <p:nvPr>
            <p:custDataLst>
              <p:tags r:id="rId7"/>
            </p:custDataLst>
          </p:nvPr>
        </p:nvSpPr>
        <p:spPr>
          <a:xfrm>
            <a:off x="1745091" y="1833094"/>
            <a:ext cx="1981696" cy="91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Rectangle 30"/>
          <p:cNvSpPr/>
          <p:nvPr>
            <p:custDataLst>
              <p:tags r:id="rId8"/>
            </p:custDataLst>
          </p:nvPr>
        </p:nvSpPr>
        <p:spPr>
          <a:xfrm>
            <a:off x="3726786" y="1833094"/>
            <a:ext cx="1981696" cy="915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Rectangle 31"/>
          <p:cNvSpPr/>
          <p:nvPr>
            <p:custDataLst>
              <p:tags r:id="rId9"/>
            </p:custDataLst>
          </p:nvPr>
        </p:nvSpPr>
        <p:spPr>
          <a:xfrm>
            <a:off x="5708483" y="1833094"/>
            <a:ext cx="1981696" cy="91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Rectangle 32"/>
          <p:cNvSpPr/>
          <p:nvPr>
            <p:custDataLst>
              <p:tags r:id="rId10"/>
            </p:custDataLst>
          </p:nvPr>
        </p:nvSpPr>
        <p:spPr>
          <a:xfrm>
            <a:off x="7690179" y="1833094"/>
            <a:ext cx="1981696" cy="915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Isosceles  33"/>
          <p:cNvSpPr/>
          <p:nvPr>
            <p:custDataLst>
              <p:tags r:id="rId11"/>
            </p:custDataLst>
          </p:nvPr>
        </p:nvSpPr>
        <p:spPr>
          <a:xfrm rot="5400000">
            <a:off x="9824425" y="1680544"/>
            <a:ext cx="915300" cy="12204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Isosceles  34"/>
          <p:cNvSpPr/>
          <p:nvPr>
            <p:custDataLst>
              <p:tags r:id="rId12"/>
            </p:custDataLst>
          </p:nvPr>
        </p:nvSpPr>
        <p:spPr>
          <a:xfrm rot="5400000">
            <a:off x="10512935" y="2073542"/>
            <a:ext cx="324278" cy="434403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Oval 16"/>
          <p:cNvSpPr/>
          <p:nvPr>
            <p:custDataLst>
              <p:tags r:id="rId13"/>
            </p:custDataLst>
          </p:nvPr>
        </p:nvSpPr>
        <p:spPr>
          <a:xfrm>
            <a:off x="4655150" y="2847674"/>
            <a:ext cx="151311" cy="1513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8" name="Straight  17"/>
          <p:cNvCxnSpPr/>
          <p:nvPr>
            <p:custDataLst>
              <p:tags r:id="rId14"/>
            </p:custDataLst>
          </p:nvPr>
        </p:nvCxnSpPr>
        <p:spPr>
          <a:xfrm flipH="1" flipV="1">
            <a:off x="4730806" y="2984357"/>
            <a:ext cx="0" cy="386460"/>
          </a:xfrm>
          <a:prstGeom prst="line">
            <a:avLst/>
          </a:prstGeom>
          <a:ln w="1905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>
            <p:custDataLst>
              <p:tags r:id="rId15"/>
            </p:custDataLst>
          </p:nvPr>
        </p:nvSpPr>
        <p:spPr>
          <a:xfrm>
            <a:off x="4562117" y="3359750"/>
            <a:ext cx="337374" cy="3373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Oval 19"/>
          <p:cNvSpPr/>
          <p:nvPr>
            <p:custDataLst>
              <p:tags r:id="rId16"/>
            </p:custDataLst>
          </p:nvPr>
        </p:nvSpPr>
        <p:spPr>
          <a:xfrm>
            <a:off x="8623870" y="2864651"/>
            <a:ext cx="151311" cy="1513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1" name="Straight  20"/>
          <p:cNvCxnSpPr/>
          <p:nvPr>
            <p:custDataLst>
              <p:tags r:id="rId17"/>
            </p:custDataLst>
          </p:nvPr>
        </p:nvCxnSpPr>
        <p:spPr>
          <a:xfrm flipH="1" flipV="1">
            <a:off x="8699526" y="3001334"/>
            <a:ext cx="0" cy="386460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>
            <p:custDataLst>
              <p:tags r:id="rId18"/>
            </p:custDataLst>
          </p:nvPr>
        </p:nvSpPr>
        <p:spPr>
          <a:xfrm>
            <a:off x="8530837" y="3376728"/>
            <a:ext cx="337374" cy="3373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Oval 22"/>
          <p:cNvSpPr/>
          <p:nvPr>
            <p:custDataLst>
              <p:tags r:id="rId19"/>
            </p:custDataLst>
          </p:nvPr>
        </p:nvSpPr>
        <p:spPr>
          <a:xfrm>
            <a:off x="6639510" y="2846477"/>
            <a:ext cx="151311" cy="1513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4" name="Straight  23"/>
          <p:cNvCxnSpPr/>
          <p:nvPr>
            <p:custDataLst>
              <p:tags r:id="rId20"/>
            </p:custDataLst>
          </p:nvPr>
        </p:nvCxnSpPr>
        <p:spPr>
          <a:xfrm flipH="1" flipV="1">
            <a:off x="6715166" y="2983160"/>
            <a:ext cx="0" cy="1306119"/>
          </a:xfrm>
          <a:prstGeom prst="line">
            <a:avLst/>
          </a:prstGeom>
          <a:ln w="1905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>
            <p:custDataLst>
              <p:tags r:id="rId21"/>
            </p:custDataLst>
          </p:nvPr>
        </p:nvSpPr>
        <p:spPr>
          <a:xfrm>
            <a:off x="6546477" y="4244198"/>
            <a:ext cx="337374" cy="3373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Oval 25"/>
          <p:cNvSpPr/>
          <p:nvPr>
            <p:custDataLst>
              <p:tags r:id="rId22"/>
            </p:custDataLst>
          </p:nvPr>
        </p:nvSpPr>
        <p:spPr>
          <a:xfrm>
            <a:off x="2630108" y="2864651"/>
            <a:ext cx="151311" cy="1513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7" name="Straight  26"/>
          <p:cNvCxnSpPr/>
          <p:nvPr>
            <p:custDataLst>
              <p:tags r:id="rId23"/>
            </p:custDataLst>
          </p:nvPr>
        </p:nvCxnSpPr>
        <p:spPr>
          <a:xfrm flipH="1" flipV="1">
            <a:off x="2705763" y="3001334"/>
            <a:ext cx="0" cy="1306119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>
            <p:custDataLst>
              <p:tags r:id="rId24"/>
            </p:custDataLst>
          </p:nvPr>
        </p:nvSpPr>
        <p:spPr>
          <a:xfrm>
            <a:off x="2537075" y="4262371"/>
            <a:ext cx="337374" cy="3373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TextBox 11"/>
          <p:cNvSpPr txBox="1"/>
          <p:nvPr>
            <p:custDataLst>
              <p:tags r:id="rId25"/>
            </p:custDataLst>
          </p:nvPr>
        </p:nvSpPr>
        <p:spPr>
          <a:xfrm flipH="1">
            <a:off x="1305842" y="4886428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溶栓治疗在急性缺血性卒中患者中的应用</a:t>
            </a:r>
          </a:p>
        </p:txBody>
      </p:sp>
      <p:sp>
        <p:nvSpPr>
          <p:cNvPr id="55" name="TextBox 11"/>
          <p:cNvSpPr txBox="1"/>
          <p:nvPr>
            <p:custDataLst>
              <p:tags r:id="rId26"/>
            </p:custDataLst>
          </p:nvPr>
        </p:nvSpPr>
        <p:spPr>
          <a:xfrm flipH="1">
            <a:off x="3330884" y="3953952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溶栓治疗在预防卒中复发中的应用</a:t>
            </a:r>
          </a:p>
        </p:txBody>
      </p:sp>
      <p:sp>
        <p:nvSpPr>
          <p:cNvPr id="58" name="TextBox 11"/>
          <p:cNvSpPr txBox="1"/>
          <p:nvPr>
            <p:custDataLst>
              <p:tags r:id="rId27"/>
            </p:custDataLst>
          </p:nvPr>
        </p:nvSpPr>
        <p:spPr>
          <a:xfrm flipH="1">
            <a:off x="5274562" y="4886428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溶栓治疗在改善患者预后中的应用</a:t>
            </a:r>
          </a:p>
        </p:txBody>
      </p:sp>
      <p:sp>
        <p:nvSpPr>
          <p:cNvPr id="59" name="TextBox 11"/>
          <p:cNvSpPr txBox="1"/>
          <p:nvPr>
            <p:custDataLst>
              <p:tags r:id="rId28"/>
            </p:custDataLst>
          </p:nvPr>
        </p:nvSpPr>
        <p:spPr>
          <a:xfrm flipH="1">
            <a:off x="7299604" y="3953952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溶栓治疗在降低医疗费用中的应用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2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863"/>
  <p:tag name="KSO_WM_TEMPLATE_MASTER_TYPE" val="1"/>
  <p:tag name="KSO_WM_TEMPLATE_SUBCATEGORY" val="29"/>
  <p:tag name="KSO_WM_TEMPLATE_THUMBS_INDEX" val="1、1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SLIDE_CONTENT_AREA" val="{&quot;left&quot;:&quot;44.85&quot;,&quot;top&quot;:&quot;265.5&quot;,&quot;width&quot;:&quot;882.3&quot;,&quot;height&quot;:&quot;229.95&quot;}"/>
  <p:tag name="KSO_WM_SLIDE_ID" val="custom2023086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  <p:tag name="KSO_WM_TEMPLATE_THUMBS_INDEX" val="1、11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63"/>
  <p:tag name="KSO_WM_TEMPLATE_MASTER_TYPE" val="1"/>
  <p:tag name="KSO_WM_TEMPLATE_SUBCATEGORY" val="17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74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2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190.8&quot;,&quot;top&quot;:&quot;65.8&quot;,&quot;width&quot;:&quot;611.65&quot;,&quot;height&quot;:&quot;362.9&quot;}"/>
  <p:tag name="KSO_WM_SLIDE_ID" val="custom2023086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</p:tagLst>
</file>

<file path=ppt/tags/tag2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1&quot;,&quot;maxSize&quot;:{&quot;size1&quot;:22.2},&quot;minSize&quot;:{&quot;size1&quot;:13.5},&quot;normalSize&quot;:{&quot;size1&quot;:13.5},&quot;subLayout&quot;:[{&quot;id&quot;:&quot;2023-09-10T16:28:11&quot;,&quot;margin&quot;:{&quot;bottom&quot;:0.025999998673796654,&quot;left&quot;:2.117000102996826,&quot;right&quot;:1.2699999809265137,&quot;top&quot;:0.4230000376701355},&quot;type&quot;:0},{&quot;id&quot;:&quot;2023-09-10T16:28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4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4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4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4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0779_4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9_4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7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20210779_4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9_4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4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8"/>
  <p:tag name="KSO_WM_UNIT_TEXT_FILL_FORE_SCHEMECOLOR_INDEX_BRIGHTNESS" val="-0.25"/>
  <p:tag name="KSO_WM_UNIT_TEXT_FILL_TYPE" val="1"/>
  <p:tag name="KSO_WM_UNIT_TYPE" val="m_h_f"/>
  <p:tag name="KSO_WM_UNIT_USESOURCEFORMAT_APPLY" val="0"/>
  <p:tag name="KSO_WM_UNIT_VALUE" val="32"/>
</p:tagLst>
</file>

<file path=ppt/tags/tag2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2&quot;,&quot;maxSize&quot;:{&quot;size1&quot;:22.2},&quot;minSize&quot;:{&quot;size1&quot;:13.5},&quot;normalSize&quot;:{&quot;size1&quot;:13.5},&quot;subLayout&quot;:[{&quot;id&quot;:&quot;2023-09-10T16:28:12&quot;,&quot;margin&quot;:{&quot;bottom&quot;:0.025999998673796654,&quot;left&quot;:2.117000102996826,&quot;right&quot;:1.2699999809265137,&quot;top&quot;:0.4230000376701355},&quot;type&quot;:0},{&quot;id&quot;:&quot;2023-09-10T16:28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4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4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4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4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5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5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5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5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5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5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6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6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26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6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26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26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1&quot;,&quot;maxSize&quot;:{&quot;size1&quot;:22.2},&quot;minSize&quot;:{&quot;size1&quot;:13.5},&quot;normalSize&quot;:{&quot;size1&quot;:13.5},&quot;subLayout&quot;:[{&quot;id&quot;:&quot;2023-09-10T16:28:11&quot;,&quot;margin&quot;:{&quot;bottom&quot;:0.025999998673796654,&quot;left&quot;:2.117000102996826,&quot;right&quot;:1.2699999809265137,&quot;top&quot;:0.4230000376701355},&quot;type&quot;:0},{&quot;id&quot;:&quot;2023-09-10T16:28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74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2"/>
</p:tagLst>
</file>

<file path=ppt/tags/tag271.xml><?xml version="1.0" encoding="utf-8"?>
<p:tagLst xmlns:p="http://schemas.openxmlformats.org/presentationml/2006/main">
  <p:tag name="KSO_WM_BEAUTIFY_FLAG" val="#wm#"/>
  <p:tag name="KSO_WM_SLIDE_CONTENT_AREA" val="{&quot;left&quot;:&quot;190.8&quot;,&quot;top&quot;:&quot;65.8&quot;,&quot;width&quot;:&quot;611.65&quot;,&quot;height&quot;:&quot;362.9&quot;}"/>
  <p:tag name="KSO_WM_SLIDE_ID" val="custom2023086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</p:tagLst>
</file>

<file path=ppt/tags/tag2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5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5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5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4"/>
  <p:tag name="KSO_WM_UNIT_INDEX" val="1_4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5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1&quot;,&quot;maxSize&quot;:{&quot;size1&quot;:22.2},&quot;minSize&quot;:{&quot;size1&quot;:13.5},&quot;normalSize&quot;:{&quot;size1&quot;:13.5},&quot;subLayout&quot;:[{&quot;id&quot;:&quot;2023-09-10T16:28:11&quot;,&quot;margin&quot;:{&quot;bottom&quot;:0.025999998673796654,&quot;left&quot;:2.117000102996826,&quot;right&quot;:1.2699999809265137,&quot;top&quot;:0.4230000376701355},&quot;type&quot;:0},{&quot;id&quot;:&quot;2023-09-10T16:28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2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1_1"/>
  <p:tag name="KSO_WM_UNIT_INDEX" val="1_1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29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293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294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8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299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2_1"/>
  <p:tag name="KSO_WM_UNIT_INDEX" val="1_2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300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0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0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3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4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2_7"/>
  <p:tag name="KSO_WM_UNIT_INDEX" val="1_2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30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3_1"/>
  <p:tag name="KSO_WM_UNIT_INDEX" val="1_3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308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09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10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3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4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31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4_1"/>
  <p:tag name="KSO_WM_UNIT_INDEX" val="1_4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31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1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18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9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0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2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3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0&quot;,&quot;maxSize&quot;:{&quot;size1&quot;:22.2},&quot;minSize&quot;:{&quot;size1&quot;:13.5},&quot;normalSize&quot;:{&quot;size1&quot;:13.5},&quot;subLayout&quot;:[{&quot;id&quot;:&quot;2023-09-10T16:28:10&quot;,&quot;margin&quot;:{&quot;bottom&quot;:0.025999998673796654,&quot;left&quot;:2.117000102996826,&quot;right&quot;:1.2699999809265137,&quot;top&quot;:0.4230000376701355},&quot;type&quot;:0},{&quot;id&quot;:&quot;2023-09-10T16:28:1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2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2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3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3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3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3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3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3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4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4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4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4"/>
  <p:tag name="KSO_WM_UNIT_INDEX" val="1_4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4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4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4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4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4"/>
  <p:tag name="KSO_WM_UNIT_INDEX" val="1_5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5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1"/>
  <p:tag name="KSO_WM_UNIT_INDEX" val="1_6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35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5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4"/>
  <p:tag name="KSO_WM_UNIT_INDEX" val="1_6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5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35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3&quot;,&quot;maxSize&quot;:{&quot;size1&quot;:22.2},&quot;minSize&quot;:{&quot;size1&quot;:13.5},&quot;normalSize&quot;:{&quot;size1&quot;:13.5},&quot;subLayout&quot;:[{&quot;id&quot;:&quot;2023-09-10T16:28:13&quot;,&quot;margin&quot;:{&quot;bottom&quot;:0.025999998673796654,&quot;left&quot;:2.117000102996826,&quot;right&quot;:1.2699999809265137,&quot;top&quot;:0.4230000376701355},&quot;type&quot;:0},{&quot;id&quot;:&quot;2023-09-10T16:28:1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74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2"/>
</p:tagLst>
</file>

<file path=ppt/tags/tag360.xml><?xml version="1.0" encoding="utf-8"?>
<p:tagLst xmlns:p="http://schemas.openxmlformats.org/presentationml/2006/main">
  <p:tag name="KSO_WM_BEAUTIFY_FLAG" val="#wm#"/>
  <p:tag name="KSO_WM_SLIDE_CONTENT_AREA" val="{&quot;left&quot;:&quot;190.8&quot;,&quot;top&quot;:&quot;65.8&quot;,&quot;width&quot;:&quot;611.65&quot;,&quot;height&quot;:&quot;362.9&quot;}"/>
  <p:tag name="KSO_WM_SLIDE_ID" val="custom2023086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</p:tagLst>
</file>

<file path=ppt/tags/tag3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4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65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6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6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68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69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70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71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72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73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74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75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2&quot;,&quot;maxSize&quot;:{&quot;size1&quot;:22.2},&quot;minSize&quot;:{&quot;size1&quot;:13.5},&quot;normalSize&quot;:{&quot;size1&quot;:13.5},&quot;subLayout&quot;:[{&quot;id&quot;:&quot;2023-09-10T16:28:12&quot;,&quot;margin&quot;:{&quot;bottom&quot;:0.025999998673796654,&quot;left&quot;:2.117000102996826,&quot;right&quot;:1.2699999809265137,&quot;top&quot;:0.4230000376701355},&quot;type&quot;:0},{&quot;id&quot;:&quot;2023-09-10T16:28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2&quot;,&quot;maxSize&quot;:{&quot;size1&quot;:22.2},&quot;minSize&quot;:{&quot;size1&quot;:13.5},&quot;normalSize&quot;:{&quot;size1&quot;:13.5},&quot;subLayout&quot;:[{&quot;id&quot;:&quot;2023-09-10T16:28:12&quot;,&quot;margin&quot;:{&quot;bottom&quot;:0.025999998673796654,&quot;left&quot;:2.117000102996826,&quot;right&quot;:1.2699999809265137,&quot;top&quot;:0.4230000376701355},&quot;type&quot;:0},{&quot;id&quot;:&quot;2023-09-10T16:28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3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0"/>
</p:tagLst>
</file>

<file path=ppt/tags/tag40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0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0"/>
  <p:tag name="KSO_WM_UNIT_VALUE" val="0"/>
</p:tagLst>
</file>

<file path=ppt/tags/tag40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0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  <p:tag name="KSO_WM_UNIT_VALUE" val="0"/>
</p:tagLst>
</file>

<file path=ppt/tags/tag40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0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  <p:tag name="KSO_WM_UNIT_VALUE" val="0"/>
</p:tagLst>
</file>

<file path=ppt/tags/tag41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1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1&quot;,&quot;maxSize&quot;:{&quot;size1&quot;:22.2},&quot;minSize&quot;:{&quot;size1&quot;:13.5},&quot;normalSize&quot;:{&quot;size1&quot;:13.5},&quot;subLayout&quot;:[{&quot;id&quot;:&quot;2023-09-10T16:28:11&quot;,&quot;margin&quot;:{&quot;bottom&quot;:0.025999998673796654,&quot;left&quot;:2.117000102996826,&quot;right&quot;:1.2699999809265137,&quot;top&quot;:0.4230000376701355},&quot;type&quot;:0},{&quot;id&quot;:&quot;2023-09-10T16:28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9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74"/>
  <p:tag name="KSO_WM_UNIT_TEXT_FILL_FORE_SCHEMECOLOR_INDEX_2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2"/>
</p:tagLst>
</file>

<file path=ppt/tags/tag415.xml><?xml version="1.0" encoding="utf-8"?>
<p:tagLst xmlns:p="http://schemas.openxmlformats.org/presentationml/2006/main">
  <p:tag name="KSO_WM_BEAUTIFY_FLAG" val="#wm#"/>
  <p:tag name="KSO_WM_SLIDE_CONTENT_AREA" val="{&quot;left&quot;:&quot;190.8&quot;,&quot;top&quot;:&quot;65.8&quot;,&quot;width&quot;:&quot;611.65&quot;,&quot;height&quot;:&quot;362.9&quot;}"/>
  <p:tag name="KSO_WM_SLIDE_ID" val="custom20230863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</p:tagLst>
</file>

<file path=ppt/tags/tag4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3&quot;,&quot;maxSize&quot;:{&quot;size1&quot;:22.2},&quot;minSize&quot;:{&quot;size1&quot;:13.5},&quot;normalSize&quot;:{&quot;size1&quot;:13.5},&quot;subLayout&quot;:[{&quot;id&quot;:&quot;2023-09-10T16:28:13&quot;,&quot;margin&quot;:{&quot;bottom&quot;:0.025999998673796654,&quot;left&quot;:2.117000102996826,&quot;right&quot;:1.2699999809265137,&quot;top&quot;:0.4230000376701355},&quot;type&quot;:0},{&quot;id&quot;:&quot;2023-09-10T16:28:1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4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3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36"/>
</p:tagLst>
</file>

<file path=ppt/tags/tag444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445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"/>
</p:tagLst>
</file>

<file path=ppt/tags/tag446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1_1"/>
  <p:tag name="KSO_WM_UNIT_INDEX" val="1_1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08"/>
</p:tagLst>
</file>

<file path=ppt/tags/tag447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448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36"/>
</p:tagLst>
</file>

<file path=ppt/tags/tag449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450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"/>
</p:tagLst>
</file>

<file path=ppt/tags/tag451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2_1"/>
  <p:tag name="KSO_WM_UNIT_INDEX" val="1_2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08"/>
</p:tagLst>
</file>

<file path=ppt/tags/tag452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453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36"/>
</p:tagLst>
</file>

<file path=ppt/tags/tag454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455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"/>
</p:tagLst>
</file>

<file path=ppt/tags/tag456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3_1"/>
  <p:tag name="KSO_WM_UNIT_INDEX" val="1_3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08"/>
</p:tagLst>
</file>

<file path=ppt/tags/tag457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458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36"/>
</p:tagLst>
</file>

<file path=ppt/tags/tag459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460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"/>
</p:tagLst>
</file>

<file path=ppt/tags/tag461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4_1"/>
  <p:tag name="KSO_WM_UNIT_INDEX" val="1_4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108"/>
</p:tagLst>
</file>

<file path=ppt/tags/tag462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8"/>
</p:tagLst>
</file>

<file path=ppt/tags/tag46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2&quot;,&quot;maxSize&quot;:{&quot;size1&quot;:22.2},&quot;minSize&quot;:{&quot;size1&quot;:13.5},&quot;normalSize&quot;:{&quot;size1&quot;:13.5},&quot;subLayout&quot;:[{&quot;id&quot;:&quot;2023-09-10T16:28:12&quot;,&quot;margin&quot;:{&quot;bottom&quot;:0.025999998673796654,&quot;left&quot;:2.117000102996826,&quot;right&quot;:1.2699999809265137,&quot;top&quot;:0.4230000376701355},&quot;type&quot;:0},{&quot;id&quot;:&quot;2023-09-10T16:28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4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6426_3*l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26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26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26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426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26_3*l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6426_3*l_i*1_3"/>
  <p:tag name="KSO_WM_UNIT_INDEX" val="1_3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26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2_2"/>
  <p:tag name="KSO_WM_UNIT_INDEX" val="1_2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26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426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4_2"/>
  <p:tag name="KSO_WM_UNIT_INDEX" val="1_4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l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426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26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3_2"/>
  <p:tag name="KSO_WM_UNIT_INDEX" val="1_3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26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26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2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1_1"/>
  <p:tag name="KSO_WM_UNIT_INDEX" val="1_1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2_1"/>
  <p:tag name="KSO_WM_UNIT_INDEX" val="1_2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3_1"/>
  <p:tag name="KSO_WM_UNIT_INDEX" val="1_3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4_1"/>
  <p:tag name="KSO_WM_UNIT_INDEX" val="1_4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28:11&quot;,&quot;maxSize&quot;:{&quot;size1&quot;:22.2},&quot;minSize&quot;:{&quot;size1&quot;:13.5},&quot;normalSize&quot;:{&quot;size1&quot;:13.5},&quot;subLayout&quot;:[{&quot;id&quot;:&quot;2023-09-10T16:28:11&quot;,&quot;margin&quot;:{&quot;bottom&quot;:0.025999998673796654,&quot;left&quot;:2.117000102996826,&quot;right&quot;:1.2699999809265137,&quot;top&quot;:0.4230000376701355},&quot;type&quot;:0},{&quot;id&quot;:&quot;2023-09-10T16:28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63"/>
  <p:tag name="KSO_WM_TEMPLATE_MASTER_TYPE" val="0"/>
  <p:tag name="KSO_WM_TEMPLATE_SUBCATEGORY" val="25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3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92.xml><?xml version="1.0" encoding="utf-8"?>
<p:tagLst xmlns:p="http://schemas.openxmlformats.org/presentationml/2006/main">
  <p:tag name="KSO_WM_BEAUTIFY_FLAG" val="#wm#"/>
  <p:tag name="KSO_WM_SLIDE_CONTENT_AREA" val="{&quot;left&quot;:&quot;44.85&quot;,&quot;top&quot;:&quot;265.5&quot;,&quot;width&quot;:&quot;882.3&quot;,&quot;height&quot;:&quot;229.95&quot;}"/>
  <p:tag name="KSO_WM_SLIDE_ID" val="custom20230863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63"/>
  <p:tag name="KSO_WM_TEMPLATE_MASTER_TYPE" val="1"/>
  <p:tag name="KSO_WM_TEMPLATE_SUBCATEGORY" val="0"/>
  <p:tag name="KSO_WM_TEMPLATE_THUMBS_INDEX" val="1、4、7、12、13、14、15、16、17、18、20、24、25、28、33、36、40、43、44"/>
</p:tagLst>
</file>

<file path=ppt/tags/tag493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ysClr val="windowText" lastClr="000000"/>
      </a:dk1>
      <a:lt1>
        <a:sysClr val="window" lastClr="FFFFFF"/>
      </a:lt1>
      <a:dk2>
        <a:srgbClr val="01244B"/>
      </a:dk2>
      <a:lt2>
        <a:srgbClr val="013F83"/>
      </a:lt2>
      <a:accent1>
        <a:srgbClr val="FE4BD0"/>
      </a:accent1>
      <a:accent2>
        <a:srgbClr val="0D80FD"/>
      </a:accent2>
      <a:accent3>
        <a:srgbClr val="EDCC3C"/>
      </a:accent3>
      <a:accent4>
        <a:srgbClr val="AE5DDF"/>
      </a:accent4>
      <a:accent5>
        <a:srgbClr val="5D6EEE"/>
      </a:accent5>
      <a:accent6>
        <a:srgbClr val="F3A16D"/>
      </a:accent6>
      <a:hlink>
        <a:srgbClr val="0563C1"/>
      </a:hlink>
      <a:folHlink>
        <a:srgbClr val="954D72"/>
      </a:folHlink>
    </a:clrScheme>
    <a:fontScheme name="自定义 6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112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急性缺血性卒中静脉溶栓治疗</vt:lpstr>
      <vt:lpstr>Slide 2</vt:lpstr>
      <vt:lpstr>溶栓治疗的重要性</vt:lpstr>
      <vt:lpstr>Slide 4</vt:lpstr>
      <vt:lpstr>Slide 5</vt:lpstr>
      <vt:lpstr>Slide 6</vt:lpstr>
      <vt:lpstr>溶栓治疗的方法</vt:lpstr>
      <vt:lpstr>Slide 8</vt:lpstr>
      <vt:lpstr>Slide 9</vt:lpstr>
      <vt:lpstr>Slide 10</vt:lpstr>
      <vt:lpstr>溶栓治疗的效果</vt:lpstr>
      <vt:lpstr>Slide 12</vt:lpstr>
      <vt:lpstr>Slide 13</vt:lpstr>
      <vt:lpstr>Slide 14</vt:lpstr>
      <vt:lpstr>溶栓治疗的未来发展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2023-09-11T04:31:55Z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01CED4F37CAA4AD2982B9FA8342B1497_11</vt:lpwstr>
  </property>
  <property fmtid="{D5CDD505-2E9C-101B-9397-08002B2CF9AE}" pid="3" name="KSOProductBuildVer">
    <vt:lpwstr>2052-12.1.0.15374</vt:lpwstr>
  </property>
</Properties>
</file>