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333" r:id="rId1"/>
    <p:sldMasterId id="2147490370" r:id="rId2"/>
  </p:sldMasterIdLst>
  <p:notesMasterIdLst>
    <p:notesMasterId r:id="rId3"/>
  </p:notesMasterIdLst>
  <p:sldIdLst>
    <p:sldId id="3218" r:id="rId4"/>
    <p:sldId id="3223" r:id="rId5"/>
    <p:sldId id="3227" r:id="rId6"/>
    <p:sldId id="3230" r:id="rId7"/>
    <p:sldId id="3233" r:id="rId8"/>
    <p:sldId id="3236" r:id="rId9"/>
    <p:sldId id="3239" r:id="rId10"/>
    <p:sldId id="3242" r:id="rId11"/>
    <p:sldId id="3245" r:id="rId12"/>
    <p:sldId id="3248" r:id="rId13"/>
    <p:sldId id="3251" r:id="rId14"/>
    <p:sldId id="3254" r:id="rId15"/>
    <p:sldId id="3257" r:id="rId16"/>
    <p:sldId id="3260" r:id="rId17"/>
    <p:sldId id="3263" r:id="rId18"/>
    <p:sldId id="3266" r:id="rId19"/>
    <p:sldId id="3269" r:id="rId20"/>
    <p:sldId id="3272" r:id="rId21"/>
    <p:sldId id="3275" r:id="rId22"/>
    <p:sldId id="3278" r:id="rId23"/>
    <p:sldId id="3281" r:id="rId24"/>
    <p:sldId id="3284" r:id="rId25"/>
    <p:sldId id="3287" r:id="rId26"/>
    <p:sldId id="3290" r:id="rId27"/>
    <p:sldId id="3293" r:id="rId28"/>
    <p:sldId id="3296" r:id="rId29"/>
    <p:sldId id="3299" r:id="rId30"/>
    <p:sldId id="3302" r:id="rId31"/>
    <p:sldId id="3305" r:id="rId32"/>
    <p:sldId id="3308" r:id="rId33"/>
    <p:sldId id="3311" r:id="rId34"/>
    <p:sldId id="3314" r:id="rId35"/>
    <p:sldId id="3317"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334" r:id="rId1"/>
    <p:sldLayoutId id="2147490335" r:id="rId2"/>
    <p:sldLayoutId id="2147490336" r:id="rId3"/>
    <p:sldLayoutId id="2147490337" r:id="rId4"/>
    <p:sldLayoutId id="2147490338" r:id="rId5"/>
    <p:sldLayoutId id="2147490339" r:id="rId6"/>
    <p:sldLayoutId id="2147490340" r:id="rId7"/>
    <p:sldLayoutId id="2147490341" r:id="rId8"/>
    <p:sldLayoutId id="2147490342" r:id="rId9"/>
    <p:sldLayoutId id="2147490343" r:id="rId10"/>
    <p:sldLayoutId id="21474903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371" r:id="rId1"/>
    <p:sldLayoutId id="2147490372" r:id="rId2"/>
    <p:sldLayoutId id="2147490373" r:id="rId3"/>
    <p:sldLayoutId id="2147490374" r:id="rId4"/>
    <p:sldLayoutId id="2147490375" r:id="rId5"/>
    <p:sldLayoutId id="2147490376" r:id="rId6"/>
    <p:sldLayoutId id="2147490377" r:id="rId7"/>
    <p:sldLayoutId id="2147490378" r:id="rId8"/>
    <p:sldLayoutId id="2147490379" r:id="rId9"/>
    <p:sldLayoutId id="2147490380" r:id="rId10"/>
    <p:sldLayoutId id="214749038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tags" Target="../tags/tag271.xml"/><Relationship Id="rId14" Type="http://schemas.openxmlformats.org/officeDocument/2006/relationships/tags" Target="../tags/tag272.xml"/><Relationship Id="rId15" Type="http://schemas.openxmlformats.org/officeDocument/2006/relationships/tags" Target="../tags/tag273.xml"/><Relationship Id="rId16" Type="http://schemas.openxmlformats.org/officeDocument/2006/relationships/tags" Target="../tags/tag274.xml"/><Relationship Id="rId17" Type="http://schemas.openxmlformats.org/officeDocument/2006/relationships/tags" Target="../tags/tag275.xml"/><Relationship Id="rId18" Type="http://schemas.openxmlformats.org/officeDocument/2006/relationships/tags" Target="../tags/tag276.xml"/><Relationship Id="rId19" Type="http://schemas.openxmlformats.org/officeDocument/2006/relationships/tags" Target="../tags/tag277.xml"/><Relationship Id="rId20" Type="http://schemas.openxmlformats.org/officeDocument/2006/relationships/tags" Target="../tags/tag278.xml"/><Relationship Id="rId21" Type="http://schemas.openxmlformats.org/officeDocument/2006/relationships/tags" Target="../tags/tag279.xml"/><Relationship Id="rId22" Type="http://schemas.openxmlformats.org/officeDocument/2006/relationships/tags" Target="../tags/tag280.xml"/><Relationship Id="rId23" Type="http://schemas.openxmlformats.org/officeDocument/2006/relationships/tags" Target="../tags/tag281.xml"/><Relationship Id="rId24" Type="http://schemas.openxmlformats.org/officeDocument/2006/relationships/tags" Target="../tags/tag282.xml"/><Relationship Id="rId25" Type="http://schemas.openxmlformats.org/officeDocument/2006/relationships/tags" Target="../tags/tag283.xml"/><Relationship Id="rId26" Type="http://schemas.openxmlformats.org/officeDocument/2006/relationships/tags" Target="../tags/tag284.xml"/><Relationship Id="rId27" Type="http://schemas.openxmlformats.org/officeDocument/2006/relationships/tags" Target="../tags/tag285.xml"/><Relationship Id="rId28" Type="http://schemas.openxmlformats.org/officeDocument/2006/relationships/tags" Target="../tags/tag286.xml"/><Relationship Id="rId29" Type="http://schemas.openxmlformats.org/officeDocument/2006/relationships/tags" Target="../tags/tag287.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tags" Target="../tags/tag327.xml"/><Relationship Id="rId14" Type="http://schemas.openxmlformats.org/officeDocument/2006/relationships/tags" Target="../tags/tag328.xml"/><Relationship Id="rId15" Type="http://schemas.openxmlformats.org/officeDocument/2006/relationships/tags" Target="../tags/tag329.xml"/><Relationship Id="rId16" Type="http://schemas.openxmlformats.org/officeDocument/2006/relationships/tags" Target="../tags/tag330.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tags" Target="../tags/tag359.xml"/><Relationship Id="rId14" Type="http://schemas.openxmlformats.org/officeDocument/2006/relationships/tags" Target="../tags/tag360.xml"/><Relationship Id="rId15" Type="http://schemas.openxmlformats.org/officeDocument/2006/relationships/tags" Target="../tags/tag361.xml"/><Relationship Id="rId16" Type="http://schemas.openxmlformats.org/officeDocument/2006/relationships/tags" Target="../tags/tag362.xml"/><Relationship Id="rId17" Type="http://schemas.openxmlformats.org/officeDocument/2006/relationships/tags" Target="../tags/tag363.xml"/><Relationship Id="rId18" Type="http://schemas.openxmlformats.org/officeDocument/2006/relationships/tags" Target="../tags/tag364.xml"/><Relationship Id="rId19" Type="http://schemas.openxmlformats.org/officeDocument/2006/relationships/tags" Target="../tags/tag365.xml"/><Relationship Id="rId20" Type="http://schemas.openxmlformats.org/officeDocument/2006/relationships/tags" Target="../tags/tag366.xml"/><Relationship Id="rId21" Type="http://schemas.openxmlformats.org/officeDocument/2006/relationships/tags" Target="../tags/tag367.xml"/><Relationship Id="rId22" Type="http://schemas.openxmlformats.org/officeDocument/2006/relationships/tags" Target="../tags/tag368.xml"/><Relationship Id="rId23" Type="http://schemas.openxmlformats.org/officeDocument/2006/relationships/tags" Target="../tags/tag369.xml"/><Relationship Id="rId24" Type="http://schemas.openxmlformats.org/officeDocument/2006/relationships/tags" Target="../tags/tag370.xml"/><Relationship Id="rId25" Type="http://schemas.openxmlformats.org/officeDocument/2006/relationships/tags" Target="../tags/tag371.xml"/><Relationship Id="rId26" Type="http://schemas.openxmlformats.org/officeDocument/2006/relationships/tags" Target="../tags/tag372.xml"/><Relationship Id="rId27" Type="http://schemas.openxmlformats.org/officeDocument/2006/relationships/tags" Target="../tags/tag373.xml"/><Relationship Id="rId28" Type="http://schemas.openxmlformats.org/officeDocument/2006/relationships/tags" Target="../tags/tag374.xml"/><Relationship Id="rId29" Type="http://schemas.openxmlformats.org/officeDocument/2006/relationships/tags" Target="../tags/tag375.xml"/><Relationship Id="rId30"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
            </a:r>
            <a:endParaRPr altLang="en-US" lang="zh-CN"/>
          </a:p>
        </p:txBody>
      </p:sp>
      <p:sp>
        <p:nvSpPr>
          <p:cNvPr id="1048652" name="标题 7"/>
          <p:cNvSpPr>
            <a:spLocks noGrp="1"/>
          </p:cNvSpPr>
          <p:nvPr>
            <p:ph type="title" idx="9"/>
            <p:custDataLst>
              <p:tags r:id="rId3"/>
            </p:custDataLst>
          </p:nvPr>
        </p:nvSpPr>
        <p:spPr/>
        <p:txBody>
          <a:bodyPr/>
          <a:p>
            <a:r>
              <a:rPr altLang="en-US" lang="zh-CN"/>
              <a:t>机器学习在客户细分中的应用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机器学习在客户细分中的重要性</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机器学习在客户细分中的应用场景</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机器学习在客户细分中的实践案例</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机器学习在客户细分中的算法和技术</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机器学习在客户细分中的挑战和未来发展</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机器学习在客户细分中的重要性</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客户细分的定义和意义</a:t>
            </a:r>
            <a:endParaRPr altLang="en-US" lang="zh-CN"/>
          </a:p>
        </p:txBody>
      </p:sp>
      <p:sp>
        <p:nvSpPr>
          <p:cNvPr id="104902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客户细分的定义：将客户群体按照某些特征或属性进行分类，以便更好地满足不同类型客户的需求</a:t>
            </a:r>
            <a:endParaRPr altLang="en-US" dirty="0" sz="1200" lang="zh-CN" spc="150">
              <a:solidFill>
                <a:schemeClr val="tx1">
                  <a:lumMod val="65000"/>
                  <a:lumOff val="35000"/>
                </a:schemeClr>
              </a:solidFill>
              <a:latin typeface="+mn-ea"/>
              <a:sym typeface="+mn-ea"/>
            </a:endParaRPr>
          </a:p>
        </p:txBody>
      </p:sp>
      <p:sp>
        <p:nvSpPr>
          <p:cNvPr id="104902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客户细分的意义：提高营销效果、优化资源配置、增强客户满意度和忠诚度</a:t>
            </a:r>
            <a:endParaRPr altLang="en-US" dirty="0" sz="1200" lang="zh-CN" spc="150">
              <a:solidFill>
                <a:schemeClr val="tx1">
                  <a:lumMod val="65000"/>
                  <a:lumOff val="35000"/>
                </a:schemeClr>
              </a:solidFill>
              <a:latin typeface="+mn-ea"/>
              <a:sym typeface="+mn-ea"/>
            </a:endParaRPr>
          </a:p>
        </p:txBody>
      </p:sp>
      <p:sp>
        <p:nvSpPr>
          <p:cNvPr id="104902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客户细分的方法：基于人口统计特征、行为特征、交易历史等</a:t>
            </a:r>
            <a:endParaRPr altLang="en-US" dirty="0" sz="1200" lang="zh-CN" spc="150">
              <a:solidFill>
                <a:schemeClr val="tx1">
                  <a:lumMod val="65000"/>
                  <a:lumOff val="35000"/>
                </a:schemeClr>
              </a:solidFill>
              <a:latin typeface="+mn-ea"/>
              <a:sym typeface="+mn-ea"/>
            </a:endParaRPr>
          </a:p>
        </p:txBody>
      </p:sp>
      <p:sp>
        <p:nvSpPr>
          <p:cNvPr id="104902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客户细分的应用场景：个性化推荐、精准营销、产品设计和定价等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8" name="标题 2"/>
          <p:cNvSpPr>
            <a:spLocks noGrp="1"/>
          </p:cNvSpPr>
          <p:nvPr>
            <p:ph type="title" idx="2"/>
          </p:nvPr>
        </p:nvSpPr>
        <p:spPr/>
        <p:txBody>
          <a:bodyPr/>
          <a:p>
            <a:r>
              <a:rPr altLang="en-US" lang="zh-CN"/>
              <a:t>机器学习在客户细分中的角色</a:t>
            </a:r>
            <a:endParaRPr altLang="en-US" lang="zh-CN"/>
          </a:p>
        </p:txBody>
      </p:sp>
      <p:sp>
        <p:nvSpPr>
          <p:cNvPr id="104907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客户细分的重要性</a:t>
            </a:r>
            <a:endParaRPr altLang="en-US" dirty="0" sz="2000" lang="zh-CN" spc="150">
              <a:solidFill>
                <a:schemeClr val="tx1">
                  <a:lumMod val="85000"/>
                  <a:lumOff val="15000"/>
                </a:schemeClr>
              </a:solidFill>
              <a:latin typeface="+mn-ea"/>
              <a:sym typeface="+mn-ea"/>
            </a:endParaRPr>
          </a:p>
        </p:txBody>
      </p:sp>
      <p:sp>
        <p:nvSpPr>
          <p:cNvPr id="104907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机器学习在客户细分中的应用</a:t>
            </a:r>
            <a:endParaRPr altLang="en-US" dirty="0" sz="2000" lang="zh-CN" spc="150">
              <a:solidFill>
                <a:schemeClr val="tx1">
                  <a:lumMod val="85000"/>
                  <a:lumOff val="15000"/>
                </a:schemeClr>
              </a:solidFill>
              <a:latin typeface="+mn-ea"/>
              <a:sym typeface="+mn-ea"/>
            </a:endParaRPr>
          </a:p>
        </p:txBody>
      </p:sp>
      <p:sp>
        <p:nvSpPr>
          <p:cNvPr id="104908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机器学习在客户细分中的优势</a:t>
            </a:r>
            <a:endParaRPr altLang="en-US" dirty="0" sz="2000" lang="zh-CN" spc="150">
              <a:solidFill>
                <a:schemeClr val="tx1">
                  <a:lumMod val="85000"/>
                  <a:lumOff val="15000"/>
                </a:schemeClr>
              </a:solidFill>
              <a:latin typeface="+mn-ea"/>
              <a:sym typeface="+mn-ea"/>
            </a:endParaRPr>
          </a:p>
        </p:txBody>
      </p:sp>
      <p:sp>
        <p:nvSpPr>
          <p:cNvPr id="104908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机器学习在客户细分中的未来发展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2" name="标题 2"/>
          <p:cNvSpPr>
            <a:spLocks noGrp="1"/>
          </p:cNvSpPr>
          <p:nvPr>
            <p:ph type="title" idx="2"/>
          </p:nvPr>
        </p:nvSpPr>
        <p:spPr/>
        <p:txBody>
          <a:bodyPr/>
          <a:p>
            <a:r>
              <a:rPr altLang="en-US" lang="zh-CN"/>
              <a:t>机器学习在客户细分中的优势</a:t>
            </a:r>
            <a:endParaRPr altLang="en-US" lang="zh-CN"/>
          </a:p>
        </p:txBody>
      </p:sp>
      <p:sp>
        <p:nvSpPr>
          <p:cNvPr id="104913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客户细分：提高营销效率和客户满意度</a:t>
            </a:r>
            <a:endParaRPr altLang="en-US" dirty="0" sz="2000" lang="zh-CN" spc="150">
              <a:solidFill>
                <a:schemeClr val="tx1">
                  <a:lumMod val="75000"/>
                  <a:lumOff val="25000"/>
                </a:schemeClr>
              </a:solidFill>
              <a:latin typeface="+mn-ea"/>
              <a:sym typeface="+mn-ea"/>
            </a:endParaRPr>
          </a:p>
        </p:txBody>
      </p:sp>
      <p:sp>
        <p:nvSpPr>
          <p:cNvPr id="104913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机器学习技术：实现更精准的客户细分</a:t>
            </a:r>
            <a:endParaRPr altLang="en-US" dirty="0" sz="2000" lang="zh-CN" spc="150">
              <a:solidFill>
                <a:schemeClr val="tx1">
                  <a:lumMod val="75000"/>
                  <a:lumOff val="25000"/>
                </a:schemeClr>
              </a:solidFill>
              <a:latin typeface="+mn-ea"/>
              <a:sym typeface="+mn-ea"/>
            </a:endParaRPr>
          </a:p>
        </p:txBody>
      </p:sp>
      <p:sp>
        <p:nvSpPr>
          <p:cNvPr id="104914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客户特征识别：提高客户洞察力和决策效率</a:t>
            </a:r>
            <a:endParaRPr altLang="en-US" dirty="0" sz="2000" lang="zh-CN" spc="150">
              <a:solidFill>
                <a:schemeClr val="tx1">
                  <a:lumMod val="75000"/>
                  <a:lumOff val="25000"/>
                </a:schemeClr>
              </a:solidFill>
              <a:latin typeface="+mn-ea"/>
              <a:sym typeface="+mn-ea"/>
            </a:endParaRPr>
          </a:p>
        </p:txBody>
      </p:sp>
      <p:sp>
        <p:nvSpPr>
          <p:cNvPr id="104915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个性化服务：满足不同客户的需求和期望</a:t>
            </a:r>
            <a:endParaRPr altLang="en-US" dirty="0" sz="2000" lang="zh-CN" spc="150">
              <a:solidFill>
                <a:schemeClr val="tx1">
                  <a:lumMod val="75000"/>
                  <a:lumOff val="25000"/>
                </a:schemeClr>
              </a:solidFill>
              <a:latin typeface="+mn-ea"/>
              <a:sym typeface="+mn-ea"/>
            </a:endParaRPr>
          </a:p>
        </p:txBody>
      </p:sp>
      <p:sp>
        <p:nvSpPr>
          <p:cNvPr id="104915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6"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198" name="标题 4"/>
          <p:cNvSpPr>
            <a:spLocks noGrp="1"/>
          </p:cNvSpPr>
          <p:nvPr>
            <p:ph type="title" idx="1"/>
            <p:custDataLst>
              <p:tags r:id="rId2"/>
            </p:custDataLst>
          </p:nvPr>
        </p:nvSpPr>
        <p:spPr/>
        <p:txBody>
          <a:bodyPr/>
          <a:p>
            <a:r>
              <a:rPr altLang="en-US" dirty="0" lang="zh-CN"/>
              <a:t>机器学习在客户细分中的应用场景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8" name="标题 2"/>
          <p:cNvSpPr>
            <a:spLocks noGrp="1"/>
          </p:cNvSpPr>
          <p:nvPr>
            <p:ph type="title" idx="2"/>
          </p:nvPr>
        </p:nvSpPr>
        <p:spPr/>
        <p:txBody>
          <a:bodyPr/>
          <a:p>
            <a:r>
              <a:rPr altLang="en-US" lang="zh-CN"/>
              <a:t>基于数据的客户细分</a:t>
            </a:r>
            <a:endParaRPr altLang="en-US" lang="zh-CN"/>
          </a:p>
        </p:txBody>
      </p:sp>
      <p:sp>
        <p:nvSpPr>
          <p:cNvPr id="104927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数据来源：企业内外部数据收集，包括用户行为、消费习惯、社交媒体等</a:t>
            </a:r>
            <a:endParaRPr altLang="en-US" dirty="0" sz="2000" lang="zh-CN" spc="150">
              <a:solidFill>
                <a:schemeClr val="tx1">
                  <a:lumMod val="85000"/>
                  <a:lumOff val="15000"/>
                </a:schemeClr>
              </a:solidFill>
              <a:latin typeface="+mn-ea"/>
              <a:sym typeface="+mn-ea"/>
            </a:endParaRPr>
          </a:p>
        </p:txBody>
      </p:sp>
      <p:sp>
        <p:nvSpPr>
          <p:cNvPr id="104927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数据处理：数据清洗、整合、分析，提取有用特征</a:t>
            </a:r>
            <a:endParaRPr altLang="en-US" dirty="0" sz="2000" lang="zh-CN" spc="150">
              <a:solidFill>
                <a:schemeClr val="tx1">
                  <a:lumMod val="85000"/>
                  <a:lumOff val="15000"/>
                </a:schemeClr>
              </a:solidFill>
              <a:latin typeface="+mn-ea"/>
              <a:sym typeface="+mn-ea"/>
            </a:endParaRPr>
          </a:p>
        </p:txBody>
      </p:sp>
      <p:sp>
        <p:nvSpPr>
          <p:cNvPr id="104928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客户细分模型：基于机器学习算法构建客户细分模型，将客户划分为不同群体</a:t>
            </a:r>
            <a:endParaRPr altLang="en-US" dirty="0" sz="2000" lang="zh-CN" spc="150">
              <a:solidFill>
                <a:schemeClr val="tx1">
                  <a:lumMod val="85000"/>
                  <a:lumOff val="15000"/>
                </a:schemeClr>
              </a:solidFill>
              <a:latin typeface="+mn-ea"/>
              <a:sym typeface="+mn-ea"/>
            </a:endParaRPr>
          </a:p>
        </p:txBody>
      </p:sp>
      <p:sp>
        <p:nvSpPr>
          <p:cNvPr id="104928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应用场景：针对不同客户群体提供个性化服务、营销策略和产品推荐，提高客户满意度和忠诚度</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2" name="标题 2"/>
          <p:cNvSpPr>
            <a:spLocks noGrp="1"/>
          </p:cNvSpPr>
          <p:nvPr>
            <p:ph type="title" idx="2"/>
          </p:nvPr>
        </p:nvSpPr>
        <p:spPr/>
        <p:txBody>
          <a:bodyPr/>
          <a:p>
            <a:r>
              <a:rPr altLang="en-US" lang="zh-CN"/>
              <a:t>基于行为的客户细分</a:t>
            </a:r>
            <a:endParaRPr altLang="en-US" lang="zh-CN"/>
          </a:p>
        </p:txBody>
      </p:sp>
      <p:sp>
        <p:nvSpPr>
          <p:cNvPr id="104933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定义：基于客户的行为特征进行细分</a:t>
            </a:r>
            <a:endParaRPr altLang="en-US" dirty="0" sz="2000" lang="zh-CN" spc="150">
              <a:solidFill>
                <a:schemeClr val="tx1">
                  <a:lumMod val="85000"/>
                  <a:lumOff val="15000"/>
                </a:schemeClr>
              </a:solidFill>
              <a:latin typeface="+mn-ea"/>
              <a:sym typeface="+mn-ea"/>
            </a:endParaRPr>
          </a:p>
        </p:txBody>
      </p:sp>
      <p:sp>
        <p:nvSpPr>
          <p:cNvPr id="104934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应用场景：信用卡欺诈检测、推荐系统、个性化定价等</a:t>
            </a:r>
            <a:endParaRPr altLang="en-US" dirty="0" sz="2000" lang="zh-CN" spc="150">
              <a:solidFill>
                <a:schemeClr val="tx1">
                  <a:lumMod val="85000"/>
                  <a:lumOff val="15000"/>
                </a:schemeClr>
              </a:solidFill>
              <a:latin typeface="+mn-ea"/>
              <a:sym typeface="+mn-ea"/>
            </a:endParaRPr>
          </a:p>
        </p:txBody>
      </p:sp>
      <p:sp>
        <p:nvSpPr>
          <p:cNvPr id="104934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优势：能够实时更新，适应性强</a:t>
            </a:r>
            <a:endParaRPr altLang="en-US" dirty="0" sz="2000" lang="zh-CN" spc="150">
              <a:solidFill>
                <a:schemeClr val="tx1">
                  <a:lumMod val="85000"/>
                  <a:lumOff val="15000"/>
                </a:schemeClr>
              </a:solidFill>
              <a:latin typeface="+mn-ea"/>
              <a:sym typeface="+mn-ea"/>
            </a:endParaRPr>
          </a:p>
        </p:txBody>
      </p:sp>
      <p:sp>
        <p:nvSpPr>
          <p:cNvPr id="104935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挑战：需要大量的数据和算法支持</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6" name="标题 2"/>
          <p:cNvSpPr>
            <a:spLocks noGrp="1"/>
          </p:cNvSpPr>
          <p:nvPr>
            <p:ph type="title" idx="2"/>
          </p:nvPr>
        </p:nvSpPr>
        <p:spPr/>
        <p:txBody>
          <a:bodyPr/>
          <a:p>
            <a:r>
              <a:rPr altLang="en-US" lang="zh-CN"/>
              <a:t>基于偏好的客户细分</a:t>
            </a:r>
            <a:endParaRPr altLang="en-US" lang="zh-CN"/>
          </a:p>
        </p:txBody>
      </p:sp>
      <p:sp>
        <p:nvSpPr>
          <p:cNvPr id="104939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40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定义：基于客户的偏好进行客户细分，通过分析客户的兴趣、需求和行为等数据，将客户划分为不同的群体。</a:t>
            </a:r>
            <a:endParaRPr altLang="en-US" dirty="0" sz="2000" lang="zh-CN" spc="200">
              <a:solidFill>
                <a:schemeClr val="tx1">
                  <a:lumMod val="85000"/>
                  <a:lumOff val="15000"/>
                </a:schemeClr>
              </a:solidFill>
              <a:latin typeface="+mn-ea"/>
              <a:sym typeface="+mn-ea"/>
            </a:endParaRPr>
          </a:p>
        </p:txBody>
      </p:sp>
      <p:sp>
        <p:nvSpPr>
          <p:cNvPr id="104940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08" name="文本框 34"/>
          <p:cNvSpPr txBox="1"/>
          <p:nvPr>
            <p:custDataLst>
              <p:tags r:id="rId6"/>
            </p:custDataLst>
          </p:nvPr>
        </p:nvSpPr>
        <p:spPr>
          <a:xfrm>
            <a:off x="3558080" y="2290359"/>
            <a:ext cx="2280103" cy="3406519"/>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应用场景：在电商、金融、旅游等行业中，基于偏好的客户细分可以帮助企业更好地了解客户需求，提供个性化的产品和服务，提高客户满意度和忠诚度。</a:t>
            </a:r>
            <a:endParaRPr altLang="en-US" dirty="0" sz="2000" lang="zh-CN" spc="200">
              <a:solidFill>
                <a:schemeClr val="tx1">
                  <a:lumMod val="85000"/>
                  <a:lumOff val="15000"/>
                </a:schemeClr>
              </a:solidFill>
              <a:latin typeface="+mn-ea"/>
              <a:sym typeface="+mn-ea"/>
            </a:endParaRPr>
          </a:p>
        </p:txBody>
      </p:sp>
      <p:sp>
        <p:nvSpPr>
          <p:cNvPr id="104941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1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机器学习技术：利用机器学习算法对大量客户数据进行学习和分析，发现客户的偏好和行为特征，从而进行客户细分。</a:t>
            </a:r>
            <a:endParaRPr altLang="en-US" dirty="0" sz="2000" lang="zh-CN" spc="200">
              <a:solidFill>
                <a:schemeClr val="tx1">
                  <a:lumMod val="85000"/>
                  <a:lumOff val="15000"/>
                </a:schemeClr>
              </a:solidFill>
              <a:latin typeface="+mn-ea"/>
              <a:sym typeface="+mn-ea"/>
            </a:endParaRPr>
          </a:p>
        </p:txBody>
      </p:sp>
      <p:sp>
        <p:nvSpPr>
          <p:cNvPr id="104941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20" name="文本框 10"/>
          <p:cNvSpPr txBox="1"/>
          <p:nvPr>
            <p:custDataLst>
              <p:tags r:id="rId12"/>
            </p:custDataLst>
          </p:nvPr>
        </p:nvSpPr>
        <p:spPr>
          <a:xfrm>
            <a:off x="9141764" y="2290359"/>
            <a:ext cx="2280103" cy="3406519"/>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优势：基于偏好的客户细分可以更加精准地识别客户需求，提高客户满意度和忠诚度，同时也可以帮助企业更好地制定营销策略和产品开发计划。</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0" name="标题 2"/>
          <p:cNvSpPr>
            <a:spLocks noGrp="1"/>
          </p:cNvSpPr>
          <p:nvPr>
            <p:ph type="title" idx="2"/>
          </p:nvPr>
        </p:nvSpPr>
        <p:spPr/>
        <p:txBody>
          <a:bodyPr/>
          <a:p>
            <a:r>
              <a:rPr altLang="en-US" lang="zh-CN"/>
              <a:t>基于价值的客户细分</a:t>
            </a:r>
            <a:endParaRPr altLang="en-US" lang="zh-CN"/>
          </a:p>
        </p:txBody>
      </p:sp>
      <p:sp>
        <p:nvSpPr>
          <p:cNvPr id="104946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定义：基于价值的客户细分是指根据客户对企业的价值贡献进行分类和识别，将客户分为不同的价值等级，以便更好地满足不同客户的需求和期望。</a:t>
            </a:r>
            <a:endParaRPr altLang="en-US" dirty="0" sz="1400" lang="zh-CN" spc="150">
              <a:solidFill>
                <a:schemeClr val="tx1">
                  <a:lumMod val="85000"/>
                  <a:lumOff val="15000"/>
                </a:schemeClr>
              </a:solidFill>
              <a:latin typeface="+mn-ea"/>
              <a:sym typeface="+mn-ea"/>
            </a:endParaRPr>
          </a:p>
        </p:txBody>
      </p:sp>
      <p:sp>
        <p:nvSpPr>
          <p:cNvPr id="104946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应用场景：在金融行业，基于价值的客户细分可以应用于信用卡、贷款等业务，根据客户的信用评分、消费行为等数据，将客户分为高价值、中价值和低价值客户，为不同价值的客户提供不同的产品和服务。</a:t>
            </a:r>
            <a:endParaRPr altLang="en-US" dirty="0" sz="2000" lang="zh-CN" spc="150">
              <a:solidFill>
                <a:schemeClr val="tx1">
                  <a:lumMod val="85000"/>
                  <a:lumOff val="15000"/>
                </a:schemeClr>
              </a:solidFill>
              <a:latin typeface="+mn-ea"/>
              <a:sym typeface="+mn-ea"/>
            </a:endParaRPr>
          </a:p>
        </p:txBody>
      </p:sp>
      <p:sp>
        <p:nvSpPr>
          <p:cNvPr id="104947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机器学习在客户细分中的应用：机器学习算法可以通过对大量客户数据进行分析和学习，自动识别出客户的价值等级和特征，提高客户细分的准确性和效率。</a:t>
            </a:r>
            <a:endParaRPr altLang="en-US" dirty="0" sz="1400" lang="zh-CN" spc="150">
              <a:solidFill>
                <a:schemeClr val="tx1">
                  <a:lumMod val="85000"/>
                  <a:lumOff val="15000"/>
                </a:schemeClr>
              </a:solidFill>
              <a:latin typeface="+mn-ea"/>
              <a:sym typeface="+mn-ea"/>
            </a:endParaRPr>
          </a:p>
        </p:txBody>
      </p:sp>
      <p:sp>
        <p:nvSpPr>
          <p:cNvPr id="104948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优势：基于价值的客户细分可以帮助企业更好地了解客户需求和期望，为不同价值的客户提供更加精准的产品和服务，提高客户满意度和忠诚度，同时也可以帮助企业更好地管理客户资源和优化营销策略。</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4"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526" name="标题 4"/>
          <p:cNvSpPr>
            <a:spLocks noGrp="1"/>
          </p:cNvSpPr>
          <p:nvPr>
            <p:ph type="title" idx="1"/>
            <p:custDataLst>
              <p:tags r:id="rId2"/>
            </p:custDataLst>
          </p:nvPr>
        </p:nvSpPr>
        <p:spPr/>
        <p:txBody>
          <a:bodyPr/>
          <a:p>
            <a:r>
              <a:rPr altLang="en-US" dirty="0" lang="zh-CN"/>
              <a:t>机器学习在客户细分中的算法和技术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96" name="内容占位符 1"/>
          <p:cNvSpPr>
            <a:spLocks noGrp="1"/>
          </p:cNvSpPr>
          <p:nvPr>
            <p:ph idx="3"/>
          </p:nvPr>
        </p:nvSpPr>
        <p:spPr/>
        <p:txBody>
          <a:bodyPr/>
          <a:p>
            <a:r>
              <a:rPr altLang="en-US" lang="zh-CN"/>
              <a:t>K-means聚类算法：通过计算客户之间的距离，将客户划分为不同的簇，使得同一簇内的客户具有相似性，不同簇的客户具有差异性。</a:t>
            </a:r>
            <a:endParaRPr altLang="en-US" lang="zh-CN"/>
          </a:p>
          <a:p>
            <a:r>
              <a:rPr altLang="en-US" lang="zh-CN"/>
              <a:t>层次聚类算法：通过构建树状图来展示客户之间的层次关系，将具有相似性的客户归为一类，将具有差异性的客户归为不同的类。</a:t>
            </a:r>
            <a:endParaRPr altLang="en-US" lang="zh-CN"/>
          </a:p>
          <a:p>
            <a:r>
              <a:rPr altLang="en-US" lang="zh-CN"/>
              <a:t>DBSCAN聚类算法：通过计算客户之间的密度和距离，将客户划分为不同的簇，使得每个簇内的客户具有较高的密度，而簇与簇之间的客户具有较低的密度。</a:t>
            </a:r>
            <a:endParaRPr altLang="en-US" lang="zh-CN"/>
          </a:p>
          <a:p>
            <a:r>
              <a:rPr altLang="en-US" lang="zh-CN"/>
              <a:t>谱聚类算法：通过构建客户的相似性矩阵，将客户划分为不同的簇，使得同一簇内的客户具有较高的相似性，不同簇的客户具有较低的相似性。  这些聚类算法在客户细分中具有广泛的应用，可以帮助企业更好地了解客户需求和市场趋势，提高企业的竞争力和市场占有率。</a:t>
            </a:r>
            <a:endParaRPr altLang="en-US" lang="zh-CN"/>
          </a:p>
          <a:p>
            <a:pPr lvl="1"/>
            <a:r>
              <a:rPr altLang="en-US" lang="zh-CN"/>
              <a:t>这些聚类算法在客户细分中具有广泛的应用，可以帮助企业更好地了解客户需求和市场趋势，提高企业的竞争力和市场占有率。</a:t>
            </a:r>
            <a:endParaRPr altLang="en-US" lang="zh-CN"/>
          </a:p>
        </p:txBody>
      </p:sp>
      <p:sp>
        <p:nvSpPr>
          <p:cNvPr id="1049598" name="标题 2"/>
          <p:cNvSpPr>
            <a:spLocks noGrp="1"/>
          </p:cNvSpPr>
          <p:nvPr>
            <p:ph type="title" idx="2"/>
          </p:nvPr>
        </p:nvSpPr>
        <p:spPr/>
        <p:txBody>
          <a:bodyPr/>
          <a:p>
            <a:r>
              <a:rPr altLang="en-US" lang="zh-CN"/>
              <a:t>聚类算法在客户细分中的应用</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8" name="标题 2"/>
          <p:cNvSpPr>
            <a:spLocks noGrp="1"/>
          </p:cNvSpPr>
          <p:nvPr>
            <p:ph type="title" idx="2"/>
          </p:nvPr>
        </p:nvSpPr>
        <p:spPr/>
        <p:txBody>
          <a:bodyPr/>
          <a:p>
            <a:r>
              <a:rPr altLang="en-US" lang="zh-CN"/>
              <a:t>分类算法在客户细分中的应用</a:t>
            </a:r>
            <a:endParaRPr altLang="en-US" lang="zh-CN"/>
          </a:p>
        </p:txBody>
      </p:sp>
      <p:sp>
        <p:nvSpPr>
          <p:cNvPr id="104964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分类算法的种类：包括K-近邻、决策树、随机森林、支持向量机等</a:t>
            </a:r>
            <a:endParaRPr altLang="en-US" dirty="0" sz="1200" lang="zh-CN" spc="150">
              <a:solidFill>
                <a:schemeClr val="tx1">
                  <a:lumMod val="65000"/>
                  <a:lumOff val="35000"/>
                </a:schemeClr>
              </a:solidFill>
              <a:latin typeface="+mn-ea"/>
              <a:sym typeface="+mn-ea"/>
            </a:endParaRPr>
          </a:p>
        </p:txBody>
      </p:sp>
      <p:sp>
        <p:nvSpPr>
          <p:cNvPr id="104964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分类算法在客户细分中的应用场景：例如基于客户行为、客户属性、客户价值等维度进行客户细分</a:t>
            </a:r>
            <a:endParaRPr altLang="en-US" dirty="0" sz="1200" lang="zh-CN" spc="150">
              <a:solidFill>
                <a:schemeClr val="tx1">
                  <a:lumMod val="65000"/>
                  <a:lumOff val="35000"/>
                </a:schemeClr>
              </a:solidFill>
              <a:latin typeface="+mn-ea"/>
              <a:sym typeface="+mn-ea"/>
            </a:endParaRPr>
          </a:p>
        </p:txBody>
      </p:sp>
      <p:sp>
        <p:nvSpPr>
          <p:cNvPr id="104964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分类算法的优缺点：例如K-近邻算法对数据分布没有假设，决策树易于理解和实现，随机森林具有较高的分类精度等</a:t>
            </a:r>
            <a:endParaRPr altLang="en-US" dirty="0" sz="1200" lang="zh-CN" spc="150">
              <a:solidFill>
                <a:schemeClr val="tx1">
                  <a:lumMod val="65000"/>
                  <a:lumOff val="35000"/>
                </a:schemeClr>
              </a:solidFill>
              <a:latin typeface="+mn-ea"/>
              <a:sym typeface="+mn-ea"/>
            </a:endParaRPr>
          </a:p>
        </p:txBody>
      </p:sp>
      <p:sp>
        <p:nvSpPr>
          <p:cNvPr id="104964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分类算法的改进方向：例如集成学习、深度学习等方法可以进一步提高分类算法的性能和精度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86" name="标题 2"/>
          <p:cNvSpPr>
            <a:spLocks noGrp="1"/>
          </p:cNvSpPr>
          <p:nvPr>
            <p:ph type="title" idx="2"/>
          </p:nvPr>
        </p:nvSpPr>
        <p:spPr/>
        <p:txBody>
          <a:bodyPr/>
          <a:p>
            <a:r>
              <a:rPr altLang="en-US" lang="zh-CN"/>
              <a:t>深度学习在客户细分中的应用</a:t>
            </a:r>
            <a:endParaRPr altLang="en-US" lang="zh-CN"/>
          </a:p>
        </p:txBody>
      </p:sp>
      <p:sp>
        <p:nvSpPr>
          <p:cNvPr id="104968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深度学习算法：介绍深度学习在客户细分中常用的算法，如卷积神经网络、循环神经网络等。</a:t>
            </a:r>
            <a:endParaRPr altLang="en-US" dirty="0" sz="1200" lang="zh-CN" spc="150">
              <a:solidFill>
                <a:schemeClr val="tx1">
                  <a:lumMod val="85000"/>
                  <a:lumOff val="15000"/>
                </a:schemeClr>
              </a:solidFill>
              <a:latin typeface="+mn-ea"/>
              <a:sym typeface="+mn-ea"/>
            </a:endParaRPr>
          </a:p>
        </p:txBody>
      </p:sp>
      <p:sp>
        <p:nvSpPr>
          <p:cNvPr id="104969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特征提取：阐述深度学习在客户细分中如何进行特征提取，以及如何利用提取的特征进行客户细分。</a:t>
            </a:r>
            <a:endParaRPr altLang="en-US" dirty="0" sz="1200" lang="zh-CN" spc="150">
              <a:solidFill>
                <a:schemeClr val="tx1">
                  <a:lumMod val="85000"/>
                  <a:lumOff val="15000"/>
                </a:schemeClr>
              </a:solidFill>
              <a:latin typeface="+mn-ea"/>
              <a:sym typeface="+mn-ea"/>
            </a:endParaRPr>
          </a:p>
        </p:txBody>
      </p:sp>
      <p:sp>
        <p:nvSpPr>
          <p:cNvPr id="104969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模型训练：介绍如何利用深度学习模型进行训练，以及如何调整模型参数以优化客户细分的准确率。</a:t>
            </a:r>
            <a:endParaRPr altLang="en-US" dirty="0" sz="1200" lang="zh-CN" spc="150">
              <a:solidFill>
                <a:schemeClr val="tx1">
                  <a:lumMod val="85000"/>
                  <a:lumOff val="15000"/>
                </a:schemeClr>
              </a:solidFill>
              <a:latin typeface="+mn-ea"/>
              <a:sym typeface="+mn-ea"/>
            </a:endParaRPr>
          </a:p>
        </p:txBody>
      </p:sp>
      <p:sp>
        <p:nvSpPr>
          <p:cNvPr id="104970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模型评估：阐述如何评估深度学习在客户细分中的效果，以及如何根据评估结果进行模型优化。</a:t>
            </a:r>
            <a:endParaRPr altLang="en-US" dirty="0" sz="1200" lang="zh-CN" spc="150">
              <a:solidFill>
                <a:schemeClr val="tx1">
                  <a:lumMod val="85000"/>
                  <a:lumOff val="15000"/>
                </a:schemeClr>
              </a:solidFill>
              <a:latin typeface="+mn-ea"/>
              <a:sym typeface="+mn-ea"/>
            </a:endParaRPr>
          </a:p>
        </p:txBody>
      </p:sp>
      <p:sp>
        <p:nvSpPr>
          <p:cNvPr id="104970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50" name="标题 2"/>
          <p:cNvSpPr>
            <a:spLocks noGrp="1"/>
          </p:cNvSpPr>
          <p:nvPr>
            <p:ph type="title" idx="2"/>
          </p:nvPr>
        </p:nvSpPr>
        <p:spPr/>
        <p:txBody>
          <a:bodyPr/>
          <a:p>
            <a:r>
              <a:rPr altLang="en-US" lang="zh-CN"/>
              <a:t>其他机器学习算法在客户细分中的应用</a:t>
            </a:r>
            <a:endParaRPr altLang="en-US" lang="zh-CN"/>
          </a:p>
        </p:txBody>
      </p:sp>
      <p:sp>
        <p:nvSpPr>
          <p:cNvPr id="104975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决策树算法：通过构建决策树模型对客户进行分类和预测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5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6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随机森林算法：利用随机森林模型对客户进行细分和预测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6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6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支持向量机算法：通过支持向量机模型对客户进行分类和预测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7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7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7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神经网络算法：利用神经网络模型对客户进行细分和预测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14"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816" name="标题 4"/>
          <p:cNvSpPr>
            <a:spLocks noGrp="1"/>
          </p:cNvSpPr>
          <p:nvPr>
            <p:ph type="title" idx="1"/>
            <p:custDataLst>
              <p:tags r:id="rId2"/>
            </p:custDataLst>
          </p:nvPr>
        </p:nvSpPr>
        <p:spPr/>
        <p:txBody>
          <a:bodyPr/>
          <a:p>
            <a:r>
              <a:rPr altLang="en-US" dirty="0" lang="zh-CN"/>
              <a:t>机器学习在客户细分中的实践案例</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86" name="标题 2"/>
          <p:cNvSpPr>
            <a:spLocks noGrp="1"/>
          </p:cNvSpPr>
          <p:nvPr>
            <p:ph type="title" idx="2"/>
          </p:nvPr>
        </p:nvSpPr>
        <p:spPr/>
        <p:txBody>
          <a:bodyPr/>
          <a:p>
            <a:r>
              <a:rPr altLang="en-US" lang="zh-CN"/>
              <a:t>电商平台的客户细分实践</a:t>
            </a:r>
            <a:endParaRPr altLang="en-US" lang="zh-CN"/>
          </a:p>
        </p:txBody>
      </p:sp>
      <p:sp>
        <p:nvSpPr>
          <p:cNvPr id="104988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背景介绍：电商平台的发展趋势和客户细分的重要性</a:t>
            </a:r>
            <a:endParaRPr altLang="en-US" dirty="0" sz="2000" lang="zh-CN" spc="150">
              <a:solidFill>
                <a:schemeClr val="tx1">
                  <a:lumMod val="85000"/>
                  <a:lumOff val="15000"/>
                </a:schemeClr>
              </a:solidFill>
              <a:latin typeface="+mn-ea"/>
              <a:sym typeface="+mn-ea"/>
            </a:endParaRPr>
          </a:p>
        </p:txBody>
      </p:sp>
      <p:sp>
        <p:nvSpPr>
          <p:cNvPr id="104989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实践案例1：基于用户画像的客户细分</a:t>
            </a:r>
            <a:endParaRPr altLang="en-US" dirty="0" sz="2000" lang="zh-CN" spc="150">
              <a:solidFill>
                <a:schemeClr val="tx1">
                  <a:lumMod val="85000"/>
                  <a:lumOff val="15000"/>
                </a:schemeClr>
              </a:solidFill>
              <a:latin typeface="+mn-ea"/>
              <a:sym typeface="+mn-ea"/>
            </a:endParaRPr>
          </a:p>
        </p:txBody>
      </p:sp>
      <p:sp>
        <p:nvSpPr>
          <p:cNvPr id="104990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实践案例2：基于聚类的客户细分</a:t>
            </a:r>
            <a:endParaRPr altLang="en-US" dirty="0" sz="2000" lang="zh-CN" spc="150">
              <a:solidFill>
                <a:schemeClr val="tx1">
                  <a:lumMod val="85000"/>
                  <a:lumOff val="15000"/>
                </a:schemeClr>
              </a:solidFill>
              <a:latin typeface="+mn-ea"/>
              <a:sym typeface="+mn-ea"/>
            </a:endParaRPr>
          </a:p>
        </p:txBody>
      </p:sp>
      <p:sp>
        <p:nvSpPr>
          <p:cNvPr id="104990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实践案例3：基于深度学习的客户细分</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50" name="标题 2"/>
          <p:cNvSpPr>
            <a:spLocks noGrp="1"/>
          </p:cNvSpPr>
          <p:nvPr>
            <p:ph type="title" idx="2"/>
          </p:nvPr>
        </p:nvSpPr>
        <p:spPr/>
        <p:txBody>
          <a:bodyPr/>
          <a:p>
            <a:r>
              <a:rPr altLang="en-US" lang="zh-CN"/>
              <a:t>金融行业的客户细分实践</a:t>
            </a:r>
            <a:endParaRPr altLang="en-US" lang="zh-CN"/>
          </a:p>
        </p:txBody>
      </p:sp>
      <p:sp>
        <p:nvSpPr>
          <p:cNvPr id="104995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背景介绍：金融行业客户细分的重要性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5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实践案例1：招商银行的客户细分策略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6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实践案例2：平安保险的客户细分实践</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实践效果评估：机器学习在客户细分中的效果评估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14" name="标题 2"/>
          <p:cNvSpPr>
            <a:spLocks noGrp="1"/>
          </p:cNvSpPr>
          <p:nvPr>
            <p:ph type="title" idx="2"/>
          </p:nvPr>
        </p:nvSpPr>
        <p:spPr/>
        <p:txBody>
          <a:bodyPr/>
          <a:p>
            <a:r>
              <a:rPr altLang="en-US" lang="zh-CN"/>
              <a:t>电信行业的客户细分实践</a:t>
            </a:r>
            <a:endParaRPr altLang="en-US" lang="zh-CN"/>
          </a:p>
        </p:txBody>
      </p:sp>
      <p:sp>
        <p:nvSpPr>
          <p:cNvPr id="105001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1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2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4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4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背景介绍：电信行业客户细分的重要性</a:t>
            </a:r>
            <a:endParaRPr altLang="en-US" dirty="0" sz="1200" lang="zh-CN" spc="150">
              <a:solidFill>
                <a:schemeClr val="tx1">
                  <a:lumMod val="65000"/>
                  <a:lumOff val="35000"/>
                </a:schemeClr>
              </a:solidFill>
              <a:latin typeface="+mn-ea"/>
              <a:sym typeface="+mn-ea"/>
            </a:endParaRPr>
          </a:p>
        </p:txBody>
      </p:sp>
      <p:sp>
        <p:nvSpPr>
          <p:cNvPr id="105005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实践效果：客户细分对电信行业的影响和效果</a:t>
            </a:r>
            <a:endParaRPr altLang="en-US" dirty="0" sz="1200" lang="zh-CN" spc="150">
              <a:solidFill>
                <a:schemeClr val="tx1">
                  <a:lumMod val="65000"/>
                  <a:lumOff val="35000"/>
                </a:schemeClr>
              </a:solidFill>
              <a:latin typeface="+mn-ea"/>
              <a:sym typeface="+mn-ea"/>
            </a:endParaRPr>
          </a:p>
        </p:txBody>
      </p:sp>
      <p:sp>
        <p:nvSpPr>
          <p:cNvPr id="105005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模型评估：模型准确度、稳定性等方面的评估</a:t>
            </a:r>
            <a:endParaRPr altLang="en-US" dirty="0" sz="1200" lang="zh-CN" spc="150">
              <a:solidFill>
                <a:schemeClr val="tx1">
                  <a:lumMod val="65000"/>
                  <a:lumOff val="35000"/>
                </a:schemeClr>
              </a:solidFill>
              <a:latin typeface="+mn-ea"/>
              <a:sym typeface="+mn-ea"/>
            </a:endParaRPr>
          </a:p>
        </p:txBody>
      </p:sp>
      <p:sp>
        <p:nvSpPr>
          <p:cNvPr id="105005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实践案例：基于机器学习的客户细分模型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98" name="标题 2"/>
          <p:cNvSpPr>
            <a:spLocks noGrp="1"/>
          </p:cNvSpPr>
          <p:nvPr>
            <p:ph type="title" idx="2"/>
          </p:nvPr>
        </p:nvSpPr>
        <p:spPr/>
        <p:txBody>
          <a:bodyPr/>
          <a:p>
            <a:r>
              <a:rPr altLang="en-US" lang="zh-CN"/>
              <a:t>其他行业的客户细分实践</a:t>
            </a:r>
            <a:endParaRPr altLang="en-US" lang="zh-CN"/>
          </a:p>
        </p:txBody>
      </p:sp>
      <p:sp>
        <p:nvSpPr>
          <p:cNvPr id="105010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金融行业：利用机器学习技术对客户进行细分，针对不同客户群体提供定制化服务，提高客户满意度和忠诚度。</a:t>
            </a:r>
            <a:endParaRPr altLang="en-US" dirty="0" sz="2000" lang="zh-CN" spc="150">
              <a:solidFill>
                <a:schemeClr val="tx1">
                  <a:lumMod val="85000"/>
                  <a:lumOff val="15000"/>
                </a:schemeClr>
              </a:solidFill>
              <a:latin typeface="+mn-ea"/>
              <a:sym typeface="+mn-ea"/>
            </a:endParaRPr>
          </a:p>
        </p:txBody>
      </p:sp>
      <p:sp>
        <p:nvSpPr>
          <p:cNvPr id="105010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电商行业：通过机器学习技术对客户购物行为进行分析，将客户划分为不同群体，为不同群体推荐相应的商品，提高转化率和销售额。</a:t>
            </a:r>
            <a:endParaRPr altLang="en-US" dirty="0" sz="2000" lang="zh-CN" spc="150">
              <a:solidFill>
                <a:schemeClr val="tx1">
                  <a:lumMod val="85000"/>
                  <a:lumOff val="15000"/>
                </a:schemeClr>
              </a:solidFill>
              <a:latin typeface="+mn-ea"/>
              <a:sym typeface="+mn-ea"/>
            </a:endParaRPr>
          </a:p>
        </p:txBody>
      </p:sp>
      <p:sp>
        <p:nvSpPr>
          <p:cNvPr id="105011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医疗行业：利用机器学习技术对病人进行细分，针对不同病人群体提供个性化治疗方案，提高治疗效果和病人满意度。</a:t>
            </a:r>
            <a:endParaRPr altLang="en-US" dirty="0" sz="2000" lang="zh-CN" spc="150">
              <a:solidFill>
                <a:schemeClr val="tx1">
                  <a:lumMod val="85000"/>
                  <a:lumOff val="15000"/>
                </a:schemeClr>
              </a:solidFill>
              <a:latin typeface="+mn-ea"/>
              <a:sym typeface="+mn-ea"/>
            </a:endParaRPr>
          </a:p>
        </p:txBody>
      </p:sp>
      <p:sp>
        <p:nvSpPr>
          <p:cNvPr id="105011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旅游行业：通过机器学习技术对旅游者进行细分，为不同旅游群体提供定制化旅游线路和旅游服务，提高旅游体验和旅游满意度。</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2"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164" name="标题 4"/>
          <p:cNvSpPr>
            <a:spLocks noGrp="1"/>
          </p:cNvSpPr>
          <p:nvPr>
            <p:ph type="title" idx="1"/>
            <p:custDataLst>
              <p:tags r:id="rId2"/>
            </p:custDataLst>
          </p:nvPr>
        </p:nvSpPr>
        <p:spPr/>
        <p:txBody>
          <a:bodyPr/>
          <a:p>
            <a:r>
              <a:rPr altLang="en-US" dirty="0" lang="zh-CN"/>
              <a:t>机器学习在客户细分中的挑战和未来发展</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34" name="标题 2"/>
          <p:cNvSpPr>
            <a:spLocks noGrp="1"/>
          </p:cNvSpPr>
          <p:nvPr>
            <p:ph type="title" idx="2"/>
          </p:nvPr>
        </p:nvSpPr>
        <p:spPr/>
        <p:txBody>
          <a:bodyPr/>
          <a:p>
            <a:r>
              <a:rPr altLang="en-US" lang="zh-CN"/>
              <a:t>数据隐私和安全问题</a:t>
            </a:r>
            <a:endParaRPr altLang="en-US" lang="zh-CN"/>
          </a:p>
        </p:txBody>
      </p:sp>
      <p:sp>
        <p:nvSpPr>
          <p:cNvPr id="10502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数据隐私：客户数据保护和合规性要求</a:t>
            </a:r>
            <a:endParaRPr altLang="en-US" dirty="0" sz="2000" lang="zh-CN" spc="150">
              <a:solidFill>
                <a:schemeClr val="tx1">
                  <a:lumMod val="85000"/>
                  <a:lumOff val="15000"/>
                </a:schemeClr>
              </a:solidFill>
              <a:latin typeface="+mn-ea"/>
              <a:sym typeface="+mn-ea"/>
            </a:endParaRPr>
          </a:p>
        </p:txBody>
      </p:sp>
      <p:sp>
        <p:nvSpPr>
          <p:cNvPr id="10502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数据安全：防止数据泄露和攻击</a:t>
            </a:r>
            <a:endParaRPr altLang="en-US" dirty="0" sz="2000" lang="zh-CN" spc="150">
              <a:solidFill>
                <a:schemeClr val="tx1">
                  <a:lumMod val="85000"/>
                  <a:lumOff val="15000"/>
                </a:schemeClr>
              </a:solidFill>
              <a:latin typeface="+mn-ea"/>
              <a:sym typeface="+mn-ea"/>
            </a:endParaRPr>
          </a:p>
        </p:txBody>
      </p:sp>
      <p:sp>
        <p:nvSpPr>
          <p:cNvPr id="10502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挑战：如何平衡数据隐私和安全与机器学习应用</a:t>
            </a:r>
            <a:endParaRPr altLang="en-US" dirty="0" sz="2000" lang="zh-CN" spc="150">
              <a:solidFill>
                <a:schemeClr val="tx1">
                  <a:lumMod val="85000"/>
                  <a:lumOff val="15000"/>
                </a:schemeClr>
              </a:solidFill>
              <a:latin typeface="+mn-ea"/>
              <a:sym typeface="+mn-ea"/>
            </a:endParaRPr>
          </a:p>
        </p:txBody>
      </p:sp>
      <p:sp>
        <p:nvSpPr>
          <p:cNvPr id="10502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未来发展：技术创新和政策法规推动数据隐私和安全问题的解决</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98" name="标题 2"/>
          <p:cNvSpPr>
            <a:spLocks noGrp="1"/>
          </p:cNvSpPr>
          <p:nvPr>
            <p:ph type="title" idx="2"/>
          </p:nvPr>
        </p:nvSpPr>
        <p:spPr/>
        <p:txBody>
          <a:bodyPr/>
          <a:p>
            <a:r>
              <a:rPr altLang="en-US" lang="zh-CN"/>
              <a:t>算法的可解释性和透明度问题</a:t>
            </a:r>
            <a:endParaRPr altLang="en-US" lang="zh-CN"/>
          </a:p>
        </p:txBody>
      </p:sp>
      <p:sp>
        <p:nvSpPr>
          <p:cNvPr id="105030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挑战：目前许多机器学习模型的可解释性和透明度仍然是一个挑战</a:t>
            </a:r>
            <a:endParaRPr altLang="zh-CN" dirty="0" sz="1600" lang="en-US">
              <a:solidFill>
                <a:schemeClr val="dk1">
                  <a:lumMod val="80000"/>
                  <a:lumOff val="20000"/>
                </a:schemeClr>
              </a:solidFill>
              <a:latin typeface="+mn-ea"/>
              <a:sym typeface="+mn-ea"/>
            </a:endParaRPr>
          </a:p>
        </p:txBody>
      </p:sp>
      <p:sp>
        <p:nvSpPr>
          <p:cNvPr id="105030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算法可解释性：机器学习模型需要能够解释其预测结果的原因和方式</a:t>
            </a:r>
            <a:endParaRPr altLang="en-US" dirty="0" sz="1600" lang="zh-CN">
              <a:solidFill>
                <a:schemeClr val="dk1">
                  <a:lumMod val="80000"/>
                  <a:lumOff val="20000"/>
                </a:schemeClr>
              </a:solidFill>
              <a:latin typeface="+mn-ea"/>
              <a:sym typeface="+mn-ea"/>
            </a:endParaRPr>
          </a:p>
        </p:txBody>
      </p:sp>
      <p:sp>
        <p:nvSpPr>
          <p:cNvPr id="105031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透明度问题：机器学习模型需要能够提供可解释的决策依据，以便用户能够理解模型的工作原理</a:t>
            </a:r>
            <a:endParaRPr altLang="en-US" dirty="0" lang="zh-CN">
              <a:solidFill>
                <a:schemeClr val="dk1">
                  <a:lumMod val="80000"/>
                  <a:lumOff val="20000"/>
                </a:schemeClr>
              </a:solidFill>
              <a:latin typeface="+mn-ea"/>
              <a:sym typeface="+mn-ea"/>
            </a:endParaRPr>
          </a:p>
        </p:txBody>
      </p:sp>
      <p:sp>
        <p:nvSpPr>
          <p:cNvPr id="105032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未来发展：随着技术的不断进步，可解释性和透明度问题将逐渐得到解决，机器学习在客户细分中的应用也将更加广泛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70" name="标题 2"/>
          <p:cNvSpPr>
            <a:spLocks noGrp="1"/>
          </p:cNvSpPr>
          <p:nvPr>
            <p:ph type="title" idx="2"/>
          </p:nvPr>
        </p:nvSpPr>
        <p:spPr/>
        <p:txBody>
          <a:bodyPr/>
          <a:p>
            <a:r>
              <a:rPr altLang="en-US" lang="zh-CN"/>
              <a:t>模型的稳定性和鲁棒性问题</a:t>
            </a:r>
            <a:endParaRPr altLang="en-US" lang="zh-CN"/>
          </a:p>
        </p:txBody>
      </p:sp>
      <p:sp>
        <p:nvSpPr>
          <p:cNvPr id="105037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数据质量和标注问题：数据质量和标注问题对模型稳定性和鲁棒性产生影响</a:t>
            </a:r>
            <a:endParaRPr altLang="zh-CN" dirty="0" sz="1600" lang="en-US">
              <a:solidFill>
                <a:schemeClr val="dk1">
                  <a:lumMod val="80000"/>
                  <a:lumOff val="20000"/>
                </a:schemeClr>
              </a:solidFill>
              <a:latin typeface="+mn-ea"/>
              <a:sym typeface="+mn-ea"/>
            </a:endParaRPr>
          </a:p>
        </p:txBody>
      </p:sp>
      <p:sp>
        <p:nvSpPr>
          <p:cNvPr id="105038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模型稳定性：机器学习模型在面对新数据时容易受到干扰，导致预测结果不稳定</a:t>
            </a:r>
            <a:endParaRPr altLang="en-US" dirty="0" sz="1600" lang="zh-CN">
              <a:solidFill>
                <a:schemeClr val="dk1">
                  <a:lumMod val="80000"/>
                  <a:lumOff val="20000"/>
                </a:schemeClr>
              </a:solidFill>
              <a:latin typeface="+mn-ea"/>
              <a:sym typeface="+mn-ea"/>
            </a:endParaRPr>
          </a:p>
        </p:txBody>
      </p:sp>
      <p:sp>
        <p:nvSpPr>
          <p:cNvPr id="105038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鲁棒性：机器学习模型对异常值和噪声的敏感性较高，容易受到干扰</a:t>
            </a:r>
            <a:endParaRPr altLang="en-US" dirty="0" sz="1600" lang="zh-CN">
              <a:solidFill>
                <a:schemeClr val="dk1">
                  <a:lumMod val="80000"/>
                  <a:lumOff val="20000"/>
                </a:schemeClr>
              </a:solidFill>
              <a:latin typeface="+mn-ea"/>
              <a:sym typeface="+mn-ea"/>
            </a:endParaRPr>
          </a:p>
        </p:txBody>
      </p:sp>
      <p:sp>
        <p:nvSpPr>
          <p:cNvPr id="105039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未来发展：随着技术的不断发展，机器学习模型的稳定性和鲁棒性将得到进一步提高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42" name="标题 2"/>
          <p:cNvSpPr>
            <a:spLocks noGrp="1"/>
          </p:cNvSpPr>
          <p:nvPr>
            <p:ph type="title" idx="2"/>
          </p:nvPr>
        </p:nvSpPr>
        <p:spPr/>
        <p:txBody>
          <a:bodyPr/>
          <a:p>
            <a:r>
              <a:rPr altLang="en-US" lang="zh-CN"/>
              <a:t>未来发展趋势和展望</a:t>
            </a:r>
            <a:endParaRPr altLang="en-US" lang="zh-CN"/>
          </a:p>
        </p:txBody>
      </p:sp>
      <p:sp>
        <p:nvSpPr>
          <p:cNvPr id="105044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4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5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5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5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5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5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6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46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6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7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7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7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8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机器学习技术不断进步，未来将更加精准地进行客户细分</a:t>
            </a:r>
            <a:endParaRPr altLang="en-US" dirty="0" sz="1200" lang="zh-CN" spc="150">
              <a:solidFill>
                <a:schemeClr val="tx1">
                  <a:lumMod val="65000"/>
                  <a:lumOff val="35000"/>
                </a:schemeClr>
              </a:solidFill>
              <a:latin typeface="+mn-ea"/>
              <a:sym typeface="+mn-ea"/>
            </a:endParaRPr>
          </a:p>
        </p:txBody>
      </p:sp>
      <p:sp>
        <p:nvSpPr>
          <p:cNvPr id="105048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未来将更加注重个性化推荐和精准营销，为客户提供更加优质的服务和体验</a:t>
            </a:r>
            <a:endParaRPr altLang="en-US" dirty="0" sz="1200" lang="zh-CN" spc="150">
              <a:solidFill>
                <a:schemeClr val="tx1">
                  <a:lumMod val="65000"/>
                  <a:lumOff val="35000"/>
                </a:schemeClr>
              </a:solidFill>
              <a:latin typeface="+mn-ea"/>
              <a:sym typeface="+mn-ea"/>
            </a:endParaRPr>
          </a:p>
        </p:txBody>
      </p:sp>
      <p:sp>
        <p:nvSpPr>
          <p:cNvPr id="105048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深度学习和神经网络等先进技术的应用，将进一步提高客户细分的准确性和效率</a:t>
            </a:r>
            <a:endParaRPr altLang="en-US" dirty="0" sz="1200" lang="zh-CN" spc="150">
              <a:solidFill>
                <a:schemeClr val="tx1">
                  <a:lumMod val="65000"/>
                  <a:lumOff val="35000"/>
                </a:schemeClr>
              </a:solidFill>
              <a:latin typeface="+mn-ea"/>
              <a:sym typeface="+mn-ea"/>
            </a:endParaRPr>
          </a:p>
        </p:txBody>
      </p:sp>
      <p:sp>
        <p:nvSpPr>
          <p:cNvPr id="105048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结合大数据和云计算技术，实现更高效、更灵活的客户细分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526"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528"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5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03.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34.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3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0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78.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2023-12-16T20:45:08Z</dcterms:created>
  <dcterms:modified xsi:type="dcterms:W3CDTF">2023-12-16T20:45:08Z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a7f8eda13e48457bba3049247934afb6_21</vt:lpwstr>
  </property>
</Properties>
</file>