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598" r:id="rId3"/>
    <p:sldId id="599" r:id="rId4"/>
    <p:sldId id="597" r:id="rId5"/>
    <p:sldId id="606" r:id="rId6"/>
    <p:sldId id="633" r:id="rId7"/>
    <p:sldId id="613" r:id="rId8"/>
    <p:sldId id="626" r:id="rId9"/>
    <p:sldId id="649" r:id="rId10"/>
    <p:sldId id="650" r:id="rId11"/>
    <p:sldId id="641" r:id="rId12"/>
    <p:sldId id="642" r:id="rId13"/>
    <p:sldId id="643" r:id="rId14"/>
    <p:sldId id="651" r:id="rId15"/>
    <p:sldId id="624" r:id="rId16"/>
    <p:sldId id="631" r:id="rId17"/>
    <p:sldId id="630" r:id="rId18"/>
    <p:sldId id="638" r:id="rId19"/>
    <p:sldId id="645" r:id="rId20"/>
    <p:sldId id="646" r:id="rId21"/>
    <p:sldId id="595" r:id="rId22"/>
    <p:sldId id="625" r:id="rId23"/>
    <p:sldId id="594" r:id="rId24"/>
    <p:sldId id="653" r:id="rId25"/>
    <p:sldId id="654" r:id="rId26"/>
    <p:sldId id="652" r:id="rId27"/>
    <p:sldId id="639" r:id="rId28"/>
    <p:sldId id="640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20">
          <p15:clr>
            <a:srgbClr val="A4A3A4"/>
          </p15:clr>
        </p15:guide>
        <p15:guide id="2" orient="horz" pos="1518">
          <p15:clr>
            <a:srgbClr val="A4A3A4"/>
          </p15:clr>
        </p15:guide>
        <p15:guide id="3" orient="horz" pos="3890">
          <p15:clr>
            <a:srgbClr val="A4A3A4"/>
          </p15:clr>
        </p15:guide>
        <p15:guide id="4" pos="4023">
          <p15:clr>
            <a:srgbClr val="A4A3A4"/>
          </p15:clr>
        </p15:guide>
        <p15:guide id="5" pos="71">
          <p15:clr>
            <a:srgbClr val="A4A3A4"/>
          </p15:clr>
        </p15:guide>
        <p15:guide id="6" pos="76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3">
          <p15:clr>
            <a:srgbClr val="A4A3A4"/>
          </p15:clr>
        </p15:guide>
        <p15:guide id="2" pos="20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B04F"/>
    <a:srgbClr val="8D8C9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5428" autoAdjust="0"/>
  </p:normalViewPr>
  <p:slideViewPr>
    <p:cSldViewPr snapToGrid="0" snapToObjects="1">
      <p:cViewPr varScale="1">
        <p:scale>
          <a:sx n="69" d="100"/>
          <a:sy n="69" d="100"/>
        </p:scale>
        <p:origin x="488" y="40"/>
      </p:cViewPr>
      <p:guideLst>
        <p:guide orient="horz" pos="2820"/>
        <p:guide orient="horz" pos="1518"/>
        <p:guide orient="horz" pos="3890"/>
        <p:guide pos="4023"/>
        <p:guide pos="71"/>
        <p:guide pos="76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2" d="100"/>
          <a:sy n="52" d="100"/>
        </p:scale>
        <p:origin x="2680" y="56"/>
      </p:cViewPr>
      <p:guideLst>
        <p:guide orient="horz" pos="2673"/>
        <p:guide pos="2093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6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B4E79-D6D9-4EE1-8B15-13E6E9E5D94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F1EFD96B-E82E-461C-BECD-0A295CFA7A09}">
      <dgm:prSet phldrT="[文本]" custT="1"/>
      <dgm:spPr>
        <a:solidFill>
          <a:schemeClr val="accent1"/>
        </a:solidFill>
      </dgm:spPr>
      <dgm:t>
        <a:bodyPr anchor="t"/>
        <a:lstStyle/>
        <a:p>
          <a:pPr algn="l"/>
          <a:r>
            <a:rPr lang="zh-CN" altLang="en-US" sz="1600" dirty="0">
              <a:latin typeface="+mn-ea"/>
              <a:ea typeface="+mn-ea"/>
            </a:rPr>
            <a:t>主要为长安汽车提供保险杠、门板、内外装饰件。</a:t>
          </a:r>
        </a:p>
      </dgm:t>
    </dgm:pt>
    <dgm:pt modelId="{62576EA7-D895-41BD-BA34-E06E374B572E}" type="parTrans" cxnId="{FCC33EEB-FF5C-44C5-9B55-E440D97972CE}">
      <dgm:prSet/>
      <dgm:spPr/>
      <dgm:t>
        <a:bodyPr/>
        <a:lstStyle/>
        <a:p>
          <a:endParaRPr lang="zh-CN" altLang="en-US"/>
        </a:p>
      </dgm:t>
    </dgm:pt>
    <dgm:pt modelId="{78C79ABD-B633-4A87-A6C0-8176F3B3EC76}" type="sibTrans" cxnId="{FCC33EEB-FF5C-44C5-9B55-E440D97972CE}">
      <dgm:prSet/>
      <dgm:spPr/>
      <dgm:t>
        <a:bodyPr/>
        <a:lstStyle/>
        <a:p>
          <a:endParaRPr lang="zh-CN" altLang="en-US"/>
        </a:p>
      </dgm:t>
    </dgm:pt>
    <dgm:pt modelId="{1576B6BF-6CEB-45DD-ACF9-3A364D06EB40}">
      <dgm:prSet phldrT="[文本]" custT="1"/>
      <dgm:spPr>
        <a:solidFill>
          <a:schemeClr val="accent1"/>
        </a:solidFill>
      </dgm:spPr>
      <dgm:t>
        <a:bodyPr anchor="t"/>
        <a:lstStyle/>
        <a:p>
          <a:pPr algn="l"/>
          <a:r>
            <a:rPr lang="zh-CN" altLang="en-US" sz="1600" dirty="0">
              <a:latin typeface="+mn-ea"/>
              <a:ea typeface="+mn-ea"/>
            </a:rPr>
            <a:t>拥有国际上先进的加工中心设备和试模设备，有从意大利进口的五轴联动加工中心设备，其配置在国内处于一流水平。</a:t>
          </a:r>
        </a:p>
      </dgm:t>
    </dgm:pt>
    <dgm:pt modelId="{B78840B4-5F72-44C4-808D-71B588B7A7BA}" type="parTrans" cxnId="{876F9A56-5F4A-4E35-A926-8A7DE9836F0B}">
      <dgm:prSet/>
      <dgm:spPr/>
      <dgm:t>
        <a:bodyPr/>
        <a:lstStyle/>
        <a:p>
          <a:endParaRPr lang="zh-CN" altLang="en-US"/>
        </a:p>
      </dgm:t>
    </dgm:pt>
    <dgm:pt modelId="{B57D7353-D421-45A2-94F3-1C4A596198E5}" type="sibTrans" cxnId="{876F9A56-5F4A-4E35-A926-8A7DE9836F0B}">
      <dgm:prSet/>
      <dgm:spPr/>
      <dgm:t>
        <a:bodyPr/>
        <a:lstStyle/>
        <a:p>
          <a:endParaRPr lang="zh-CN" altLang="en-US"/>
        </a:p>
      </dgm:t>
    </dgm:pt>
    <dgm:pt modelId="{6FA4EA2A-DAC6-41CA-A63B-3E6842D93ED0}">
      <dgm:prSet phldrT="[文本]" custT="1"/>
      <dgm:spPr>
        <a:solidFill>
          <a:schemeClr val="accent1"/>
        </a:solidFill>
      </dgm:spPr>
      <dgm:t>
        <a:bodyPr anchor="t"/>
        <a:lstStyle/>
        <a:p>
          <a:pPr algn="l"/>
          <a:r>
            <a:rPr lang="zh-CN" altLang="en-US" sz="1600" dirty="0">
              <a:latin typeface="+mn-ea"/>
              <a:ea typeface="+mn-ea"/>
            </a:rPr>
            <a:t>采用国际上先进的模具技术与软件，应用三维设计实现</a:t>
          </a:r>
          <a:r>
            <a:rPr lang="en-US" altLang="en-US" sz="1600" dirty="0">
              <a:latin typeface="+mn-ea"/>
              <a:ea typeface="+mn-ea"/>
            </a:rPr>
            <a:t>CAE/CAD/CAM/CAPP</a:t>
          </a:r>
          <a:r>
            <a:rPr lang="zh-CN" altLang="en-US" sz="1600" dirty="0">
              <a:latin typeface="+mn-ea"/>
              <a:ea typeface="+mn-ea"/>
            </a:rPr>
            <a:t>一体化。</a:t>
          </a:r>
        </a:p>
      </dgm:t>
    </dgm:pt>
    <dgm:pt modelId="{E77E6410-0D08-4D55-A80A-C9D3E8861827}" type="parTrans" cxnId="{90315F27-54AB-4064-B048-F1A598526144}">
      <dgm:prSet/>
      <dgm:spPr/>
      <dgm:t>
        <a:bodyPr/>
        <a:lstStyle/>
        <a:p>
          <a:endParaRPr lang="zh-CN" altLang="en-US"/>
        </a:p>
      </dgm:t>
    </dgm:pt>
    <dgm:pt modelId="{60022879-F7DF-45CF-82AA-DB3CC09583FC}" type="sibTrans" cxnId="{90315F27-54AB-4064-B048-F1A598526144}">
      <dgm:prSet/>
      <dgm:spPr/>
      <dgm:t>
        <a:bodyPr/>
        <a:lstStyle/>
        <a:p>
          <a:endParaRPr lang="zh-CN" altLang="en-US"/>
        </a:p>
      </dgm:t>
    </dgm:pt>
    <dgm:pt modelId="{1631E399-CF40-4505-91F6-3F73096B4430}">
      <dgm:prSet phldrT="[文本]" custT="1"/>
      <dgm:spPr>
        <a:solidFill>
          <a:schemeClr val="accent1"/>
        </a:solidFill>
      </dgm:spPr>
      <dgm:t>
        <a:bodyPr anchor="t"/>
        <a:lstStyle/>
        <a:p>
          <a:pPr algn="l"/>
          <a:r>
            <a:rPr lang="zh-CN" altLang="en-US" sz="1600" dirty="0">
              <a:latin typeface="+mn-ea"/>
              <a:ea typeface="+mn-ea"/>
            </a:rPr>
            <a:t>厂外物流为第三方物流，厂内加工过程物流采取吊架式悬挂传送，原材料、产成品出入库为人工叉车运输且无路线规划。</a:t>
          </a:r>
        </a:p>
      </dgm:t>
    </dgm:pt>
    <dgm:pt modelId="{8C714B0B-2960-4A07-B725-21C1FFD08BA6}" type="parTrans" cxnId="{A0FD5FEE-6722-4831-A84E-46D2C4E8F5E0}">
      <dgm:prSet/>
      <dgm:spPr/>
      <dgm:t>
        <a:bodyPr/>
        <a:lstStyle/>
        <a:p>
          <a:endParaRPr lang="zh-CN" altLang="en-US"/>
        </a:p>
      </dgm:t>
    </dgm:pt>
    <dgm:pt modelId="{2AF80439-FC93-4784-8A14-2195E0714884}" type="sibTrans" cxnId="{A0FD5FEE-6722-4831-A84E-46D2C4E8F5E0}">
      <dgm:prSet/>
      <dgm:spPr/>
      <dgm:t>
        <a:bodyPr/>
        <a:lstStyle/>
        <a:p>
          <a:endParaRPr lang="zh-CN" altLang="en-US"/>
        </a:p>
      </dgm:t>
    </dgm:pt>
    <dgm:pt modelId="{BBD59C3A-BC0F-4967-A042-DA3442F3ED92}">
      <dgm:prSet phldrT="[文本]" custT="1"/>
      <dgm:spPr>
        <a:solidFill>
          <a:schemeClr val="accent1"/>
        </a:solidFill>
      </dgm:spPr>
      <dgm:t>
        <a:bodyPr anchor="t"/>
        <a:lstStyle/>
        <a:p>
          <a:pPr algn="l"/>
          <a:r>
            <a:rPr lang="zh-CN" altLang="en-US" sz="1600" dirty="0">
              <a:latin typeface="+mn-ea"/>
              <a:ea typeface="+mn-ea"/>
            </a:rPr>
            <a:t>原料仓库位处于厂内生产线旁，产成品和半成品在厂区内堆放严重。</a:t>
          </a:r>
        </a:p>
      </dgm:t>
    </dgm:pt>
    <dgm:pt modelId="{6EF755D4-BFD1-4B27-BBA1-849B7A2D190D}" type="parTrans" cxnId="{9EBC1AA4-D16E-4F64-8BA6-AE3A26D3F226}">
      <dgm:prSet/>
      <dgm:spPr/>
      <dgm:t>
        <a:bodyPr/>
        <a:lstStyle/>
        <a:p>
          <a:endParaRPr lang="zh-CN" altLang="en-US"/>
        </a:p>
      </dgm:t>
    </dgm:pt>
    <dgm:pt modelId="{C9091542-30BC-4FF2-B2F2-C971936685A1}" type="sibTrans" cxnId="{9EBC1AA4-D16E-4F64-8BA6-AE3A26D3F226}">
      <dgm:prSet/>
      <dgm:spPr/>
      <dgm:t>
        <a:bodyPr/>
        <a:lstStyle/>
        <a:p>
          <a:endParaRPr lang="zh-CN" altLang="en-US"/>
        </a:p>
      </dgm:t>
    </dgm:pt>
    <dgm:pt modelId="{0E34ACA2-5A3A-4518-9FC1-DE0BEB13CCA3}" type="pres">
      <dgm:prSet presAssocID="{ADEB4E79-D6D9-4EE1-8B15-13E6E9E5D944}" presName="Name0" presStyleCnt="0">
        <dgm:presLayoutVars>
          <dgm:dir/>
          <dgm:resizeHandles val="exact"/>
        </dgm:presLayoutVars>
      </dgm:prSet>
      <dgm:spPr/>
    </dgm:pt>
    <dgm:pt modelId="{4617762D-76B0-4C2B-834D-2788E17ED231}" type="pres">
      <dgm:prSet presAssocID="{ADEB4E79-D6D9-4EE1-8B15-13E6E9E5D944}" presName="fgShape" presStyleLbl="fgShp" presStyleIdx="0" presStyleCnt="1" custLinFactNeighborY="22113"/>
      <dgm:spPr/>
    </dgm:pt>
    <dgm:pt modelId="{A36F72DA-EB2F-4ACA-B234-E0D93883C955}" type="pres">
      <dgm:prSet presAssocID="{ADEB4E79-D6D9-4EE1-8B15-13E6E9E5D944}" presName="linComp" presStyleCnt="0"/>
      <dgm:spPr/>
    </dgm:pt>
    <dgm:pt modelId="{1A8D1CC2-F042-4194-B8A3-15695623DBA1}" type="pres">
      <dgm:prSet presAssocID="{F1EFD96B-E82E-461C-BECD-0A295CFA7A09}" presName="compNode" presStyleCnt="0"/>
      <dgm:spPr/>
    </dgm:pt>
    <dgm:pt modelId="{BAE11429-5F59-42C1-A54E-2B127FEB7522}" type="pres">
      <dgm:prSet presAssocID="{F1EFD96B-E82E-461C-BECD-0A295CFA7A09}" presName="bkgdShape" presStyleLbl="node1" presStyleIdx="0" presStyleCnt="5"/>
      <dgm:spPr/>
      <dgm:t>
        <a:bodyPr/>
        <a:lstStyle/>
        <a:p>
          <a:endParaRPr lang="zh-CN" altLang="en-US"/>
        </a:p>
      </dgm:t>
    </dgm:pt>
    <dgm:pt modelId="{159A62BA-3A4F-4D50-9846-3F2A7B9A9AC9}" type="pres">
      <dgm:prSet presAssocID="{F1EFD96B-E82E-461C-BECD-0A295CFA7A09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CEF391-9626-4DBE-B1F2-D2172075B0B5}" type="pres">
      <dgm:prSet presAssocID="{F1EFD96B-E82E-461C-BECD-0A295CFA7A09}" presName="invisiNode" presStyleLbl="node1" presStyleIdx="0" presStyleCnt="5"/>
      <dgm:spPr/>
    </dgm:pt>
    <dgm:pt modelId="{774187AC-9357-4A7D-936B-8DB9BB071F9C}" type="pres">
      <dgm:prSet presAssocID="{F1EFD96B-E82E-461C-BECD-0A295CFA7A09}" presName="imagNode" presStyleLbl="fgImgPlace1" presStyleIdx="0" presStyleCnt="5"/>
      <dgm:spPr>
        <a:pattFill prst="pct60">
          <a:fgClr>
            <a:schemeClr val="accent1"/>
          </a:fgClr>
          <a:bgClr>
            <a:schemeClr val="bg1"/>
          </a:bgClr>
        </a:pattFill>
      </dgm:spPr>
    </dgm:pt>
    <dgm:pt modelId="{FE19E587-E6AD-4472-A235-CE64881F2AF6}" type="pres">
      <dgm:prSet presAssocID="{78C79ABD-B633-4A87-A6C0-8176F3B3EC7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74507DE4-97AE-4C3D-A4B5-4C0AF78905C3}" type="pres">
      <dgm:prSet presAssocID="{1576B6BF-6CEB-45DD-ACF9-3A364D06EB40}" presName="compNode" presStyleCnt="0"/>
      <dgm:spPr/>
    </dgm:pt>
    <dgm:pt modelId="{B8223488-DE4C-4BB9-80D4-C4A82B247E1B}" type="pres">
      <dgm:prSet presAssocID="{1576B6BF-6CEB-45DD-ACF9-3A364D06EB40}" presName="bkgdShape" presStyleLbl="node1" presStyleIdx="1" presStyleCnt="5"/>
      <dgm:spPr/>
      <dgm:t>
        <a:bodyPr/>
        <a:lstStyle/>
        <a:p>
          <a:endParaRPr lang="zh-CN" altLang="en-US"/>
        </a:p>
      </dgm:t>
    </dgm:pt>
    <dgm:pt modelId="{9D17955D-8A6D-475A-A940-0E95246D877D}" type="pres">
      <dgm:prSet presAssocID="{1576B6BF-6CEB-45DD-ACF9-3A364D06EB40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F056C6-8817-4B8E-87CF-E7A6C18ED548}" type="pres">
      <dgm:prSet presAssocID="{1576B6BF-6CEB-45DD-ACF9-3A364D06EB40}" presName="invisiNode" presStyleLbl="node1" presStyleIdx="1" presStyleCnt="5"/>
      <dgm:spPr/>
    </dgm:pt>
    <dgm:pt modelId="{E8B20F9E-E547-4878-BFD7-C0665E73F377}" type="pres">
      <dgm:prSet presAssocID="{1576B6BF-6CEB-45DD-ACF9-3A364D06EB40}" presName="imagNode" presStyleLbl="fgImgPlace1" presStyleIdx="1" presStyleCnt="5"/>
      <dgm:spPr>
        <a:pattFill prst="pct60">
          <a:fgClr>
            <a:schemeClr val="accent1"/>
          </a:fgClr>
          <a:bgClr>
            <a:schemeClr val="bg1"/>
          </a:bgClr>
        </a:pattFill>
      </dgm:spPr>
    </dgm:pt>
    <dgm:pt modelId="{7E0E418E-6C3F-4CC6-A6BA-4754B9C63CC3}" type="pres">
      <dgm:prSet presAssocID="{B57D7353-D421-45A2-94F3-1C4A596198E5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CAC00B6A-F511-4897-90EE-4AB5779BD1B9}" type="pres">
      <dgm:prSet presAssocID="{6FA4EA2A-DAC6-41CA-A63B-3E6842D93ED0}" presName="compNode" presStyleCnt="0"/>
      <dgm:spPr/>
    </dgm:pt>
    <dgm:pt modelId="{86D48361-A1EF-4194-97C7-404E852C8AB5}" type="pres">
      <dgm:prSet presAssocID="{6FA4EA2A-DAC6-41CA-A63B-3E6842D93ED0}" presName="bkgdShape" presStyleLbl="node1" presStyleIdx="2" presStyleCnt="5"/>
      <dgm:spPr/>
      <dgm:t>
        <a:bodyPr/>
        <a:lstStyle/>
        <a:p>
          <a:endParaRPr lang="zh-CN" altLang="en-US"/>
        </a:p>
      </dgm:t>
    </dgm:pt>
    <dgm:pt modelId="{FE44121C-95C9-47CC-ADE9-4222FE8CC4DF}" type="pres">
      <dgm:prSet presAssocID="{6FA4EA2A-DAC6-41CA-A63B-3E6842D93ED0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D7A975F-D434-4CE7-9D9A-C7081E8AD787}" type="pres">
      <dgm:prSet presAssocID="{6FA4EA2A-DAC6-41CA-A63B-3E6842D93ED0}" presName="invisiNode" presStyleLbl="node1" presStyleIdx="2" presStyleCnt="5"/>
      <dgm:spPr/>
    </dgm:pt>
    <dgm:pt modelId="{45B093FE-CA6A-4B70-9ABF-F08C8CAE640E}" type="pres">
      <dgm:prSet presAssocID="{6FA4EA2A-DAC6-41CA-A63B-3E6842D93ED0}" presName="imagNode" presStyleLbl="fgImgPlace1" presStyleIdx="2" presStyleCnt="5"/>
      <dgm:spPr>
        <a:pattFill prst="pct60">
          <a:fgClr>
            <a:schemeClr val="accent1"/>
          </a:fgClr>
          <a:bgClr>
            <a:schemeClr val="bg1"/>
          </a:bgClr>
        </a:pattFill>
      </dgm:spPr>
    </dgm:pt>
    <dgm:pt modelId="{B7E01DDF-33DF-44AB-98F9-A5E23F5EEA05}" type="pres">
      <dgm:prSet presAssocID="{60022879-F7DF-45CF-82AA-DB3CC09583FC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CC8738E6-EEE9-4A07-9298-DA99B248D75F}" type="pres">
      <dgm:prSet presAssocID="{BBD59C3A-BC0F-4967-A042-DA3442F3ED92}" presName="compNode" presStyleCnt="0"/>
      <dgm:spPr/>
    </dgm:pt>
    <dgm:pt modelId="{1535BDE0-B1A3-4CCD-B8B7-C5423BC2AF74}" type="pres">
      <dgm:prSet presAssocID="{BBD59C3A-BC0F-4967-A042-DA3442F3ED92}" presName="bkgdShape" presStyleLbl="node1" presStyleIdx="3" presStyleCnt="5"/>
      <dgm:spPr/>
      <dgm:t>
        <a:bodyPr/>
        <a:lstStyle/>
        <a:p>
          <a:endParaRPr lang="zh-CN" altLang="en-US"/>
        </a:p>
      </dgm:t>
    </dgm:pt>
    <dgm:pt modelId="{42F172AE-AE3E-4359-AF31-F06326FF623A}" type="pres">
      <dgm:prSet presAssocID="{BBD59C3A-BC0F-4967-A042-DA3442F3ED92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E78B08-630D-4431-84D6-645051BEA1F5}" type="pres">
      <dgm:prSet presAssocID="{BBD59C3A-BC0F-4967-A042-DA3442F3ED92}" presName="invisiNode" presStyleLbl="node1" presStyleIdx="3" presStyleCnt="5"/>
      <dgm:spPr/>
    </dgm:pt>
    <dgm:pt modelId="{C13B771D-7EB4-4BEA-969D-5202DEB0A305}" type="pres">
      <dgm:prSet presAssocID="{BBD59C3A-BC0F-4967-A042-DA3442F3ED92}" presName="imagNode" presStyleLbl="fgImgPlace1" presStyleIdx="3" presStyleCnt="5"/>
      <dgm:spPr>
        <a:pattFill prst="pct60">
          <a:fgClr>
            <a:schemeClr val="accent1"/>
          </a:fgClr>
          <a:bgClr>
            <a:schemeClr val="bg1"/>
          </a:bgClr>
        </a:pattFill>
      </dgm:spPr>
    </dgm:pt>
    <dgm:pt modelId="{81E86A58-934A-4B38-AA70-EC8639382674}" type="pres">
      <dgm:prSet presAssocID="{C9091542-30BC-4FF2-B2F2-C971936685A1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CAC77D63-395B-40C6-9CA1-5B9EE203EFDB}" type="pres">
      <dgm:prSet presAssocID="{1631E399-CF40-4505-91F6-3F73096B4430}" presName="compNode" presStyleCnt="0"/>
      <dgm:spPr/>
    </dgm:pt>
    <dgm:pt modelId="{3FC54C28-318D-46D3-98D9-45D655473C9F}" type="pres">
      <dgm:prSet presAssocID="{1631E399-CF40-4505-91F6-3F73096B4430}" presName="bkgdShape" presStyleLbl="node1" presStyleIdx="4" presStyleCnt="5" custLinFactNeighborX="660"/>
      <dgm:spPr/>
      <dgm:t>
        <a:bodyPr/>
        <a:lstStyle/>
        <a:p>
          <a:endParaRPr lang="zh-CN" altLang="en-US"/>
        </a:p>
      </dgm:t>
    </dgm:pt>
    <dgm:pt modelId="{A146FDBB-E926-4730-866A-85E77B1D4C38}" type="pres">
      <dgm:prSet presAssocID="{1631E399-CF40-4505-91F6-3F73096B4430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975CF5-A8B4-4348-8A83-1F7873B62743}" type="pres">
      <dgm:prSet presAssocID="{1631E399-CF40-4505-91F6-3F73096B4430}" presName="invisiNode" presStyleLbl="node1" presStyleIdx="4" presStyleCnt="5"/>
      <dgm:spPr/>
    </dgm:pt>
    <dgm:pt modelId="{657DE570-4ABD-4A7C-BAA3-714048499386}" type="pres">
      <dgm:prSet presAssocID="{1631E399-CF40-4505-91F6-3F73096B4430}" presName="imagNode" presStyleLbl="fgImgPlace1" presStyleIdx="4" presStyleCnt="5"/>
      <dgm:spPr>
        <a:pattFill prst="pct60">
          <a:fgClr>
            <a:schemeClr val="accent1"/>
          </a:fgClr>
          <a:bgClr>
            <a:schemeClr val="bg1"/>
          </a:bgClr>
        </a:pattFill>
      </dgm:spPr>
    </dgm:pt>
  </dgm:ptLst>
  <dgm:cxnLst>
    <dgm:cxn modelId="{56614231-FD8F-4AAC-8B88-3A3A33E93D49}" type="presOf" srcId="{6FA4EA2A-DAC6-41CA-A63B-3E6842D93ED0}" destId="{FE44121C-95C9-47CC-ADE9-4222FE8CC4DF}" srcOrd="1" destOrd="0" presId="urn:microsoft.com/office/officeart/2005/8/layout/hList7"/>
    <dgm:cxn modelId="{9EBC1AA4-D16E-4F64-8BA6-AE3A26D3F226}" srcId="{ADEB4E79-D6D9-4EE1-8B15-13E6E9E5D944}" destId="{BBD59C3A-BC0F-4967-A042-DA3442F3ED92}" srcOrd="3" destOrd="0" parTransId="{6EF755D4-BFD1-4B27-BBA1-849B7A2D190D}" sibTransId="{C9091542-30BC-4FF2-B2F2-C971936685A1}"/>
    <dgm:cxn modelId="{A2FA0B6C-9C4C-4690-854F-25344EFE1EE4}" type="presOf" srcId="{60022879-F7DF-45CF-82AA-DB3CC09583FC}" destId="{B7E01DDF-33DF-44AB-98F9-A5E23F5EEA05}" srcOrd="0" destOrd="0" presId="urn:microsoft.com/office/officeart/2005/8/layout/hList7"/>
    <dgm:cxn modelId="{AB332967-7A18-4C93-A2FC-96434C8E7A68}" type="presOf" srcId="{1576B6BF-6CEB-45DD-ACF9-3A364D06EB40}" destId="{9D17955D-8A6D-475A-A940-0E95246D877D}" srcOrd="1" destOrd="0" presId="urn:microsoft.com/office/officeart/2005/8/layout/hList7"/>
    <dgm:cxn modelId="{6DE61197-DE0E-436F-B6AE-F699698A08F3}" type="presOf" srcId="{B57D7353-D421-45A2-94F3-1C4A596198E5}" destId="{7E0E418E-6C3F-4CC6-A6BA-4754B9C63CC3}" srcOrd="0" destOrd="0" presId="urn:microsoft.com/office/officeart/2005/8/layout/hList7"/>
    <dgm:cxn modelId="{157B836B-1556-425B-AAE6-4A2614CF1916}" type="presOf" srcId="{78C79ABD-B633-4A87-A6C0-8176F3B3EC76}" destId="{FE19E587-E6AD-4472-A235-CE64881F2AF6}" srcOrd="0" destOrd="0" presId="urn:microsoft.com/office/officeart/2005/8/layout/hList7"/>
    <dgm:cxn modelId="{A0FD5FEE-6722-4831-A84E-46D2C4E8F5E0}" srcId="{ADEB4E79-D6D9-4EE1-8B15-13E6E9E5D944}" destId="{1631E399-CF40-4505-91F6-3F73096B4430}" srcOrd="4" destOrd="0" parTransId="{8C714B0B-2960-4A07-B725-21C1FFD08BA6}" sibTransId="{2AF80439-FC93-4784-8A14-2195E0714884}"/>
    <dgm:cxn modelId="{934AF45E-C184-4136-96FA-4525BD587E81}" type="presOf" srcId="{6FA4EA2A-DAC6-41CA-A63B-3E6842D93ED0}" destId="{86D48361-A1EF-4194-97C7-404E852C8AB5}" srcOrd="0" destOrd="0" presId="urn:microsoft.com/office/officeart/2005/8/layout/hList7"/>
    <dgm:cxn modelId="{876F9A56-5F4A-4E35-A926-8A7DE9836F0B}" srcId="{ADEB4E79-D6D9-4EE1-8B15-13E6E9E5D944}" destId="{1576B6BF-6CEB-45DD-ACF9-3A364D06EB40}" srcOrd="1" destOrd="0" parTransId="{B78840B4-5F72-44C4-808D-71B588B7A7BA}" sibTransId="{B57D7353-D421-45A2-94F3-1C4A596198E5}"/>
    <dgm:cxn modelId="{75949A62-0BEE-43A6-9619-6520FF4B568D}" type="presOf" srcId="{1631E399-CF40-4505-91F6-3F73096B4430}" destId="{3FC54C28-318D-46D3-98D9-45D655473C9F}" srcOrd="0" destOrd="0" presId="urn:microsoft.com/office/officeart/2005/8/layout/hList7"/>
    <dgm:cxn modelId="{DA7177FE-9241-4774-BCE9-0C840409B2F1}" type="presOf" srcId="{F1EFD96B-E82E-461C-BECD-0A295CFA7A09}" destId="{159A62BA-3A4F-4D50-9846-3F2A7B9A9AC9}" srcOrd="1" destOrd="0" presId="urn:microsoft.com/office/officeart/2005/8/layout/hList7"/>
    <dgm:cxn modelId="{F8405C28-10D2-49EF-9C70-B04018EF5042}" type="presOf" srcId="{C9091542-30BC-4FF2-B2F2-C971936685A1}" destId="{81E86A58-934A-4B38-AA70-EC8639382674}" srcOrd="0" destOrd="0" presId="urn:microsoft.com/office/officeart/2005/8/layout/hList7"/>
    <dgm:cxn modelId="{0033A2A5-71C2-491C-A105-D0882DA911D1}" type="presOf" srcId="{ADEB4E79-D6D9-4EE1-8B15-13E6E9E5D944}" destId="{0E34ACA2-5A3A-4518-9FC1-DE0BEB13CCA3}" srcOrd="0" destOrd="0" presId="urn:microsoft.com/office/officeart/2005/8/layout/hList7"/>
    <dgm:cxn modelId="{532A6B9E-ADFC-43EF-B3D4-EFA075F52130}" type="presOf" srcId="{BBD59C3A-BC0F-4967-A042-DA3442F3ED92}" destId="{1535BDE0-B1A3-4CCD-B8B7-C5423BC2AF74}" srcOrd="0" destOrd="0" presId="urn:microsoft.com/office/officeart/2005/8/layout/hList7"/>
    <dgm:cxn modelId="{BCCB172A-5C26-4027-9BC5-43AC1F530FD5}" type="presOf" srcId="{1631E399-CF40-4505-91F6-3F73096B4430}" destId="{A146FDBB-E926-4730-866A-85E77B1D4C38}" srcOrd="1" destOrd="0" presId="urn:microsoft.com/office/officeart/2005/8/layout/hList7"/>
    <dgm:cxn modelId="{7B568F8D-EA48-4484-BEEF-19AE174A307B}" type="presOf" srcId="{BBD59C3A-BC0F-4967-A042-DA3442F3ED92}" destId="{42F172AE-AE3E-4359-AF31-F06326FF623A}" srcOrd="1" destOrd="0" presId="urn:microsoft.com/office/officeart/2005/8/layout/hList7"/>
    <dgm:cxn modelId="{90315F27-54AB-4064-B048-F1A598526144}" srcId="{ADEB4E79-D6D9-4EE1-8B15-13E6E9E5D944}" destId="{6FA4EA2A-DAC6-41CA-A63B-3E6842D93ED0}" srcOrd="2" destOrd="0" parTransId="{E77E6410-0D08-4D55-A80A-C9D3E8861827}" sibTransId="{60022879-F7DF-45CF-82AA-DB3CC09583FC}"/>
    <dgm:cxn modelId="{CD25BCD7-A500-4075-82B7-5A9675ECD6F4}" type="presOf" srcId="{1576B6BF-6CEB-45DD-ACF9-3A364D06EB40}" destId="{B8223488-DE4C-4BB9-80D4-C4A82B247E1B}" srcOrd="0" destOrd="0" presId="urn:microsoft.com/office/officeart/2005/8/layout/hList7"/>
    <dgm:cxn modelId="{FCC33EEB-FF5C-44C5-9B55-E440D97972CE}" srcId="{ADEB4E79-D6D9-4EE1-8B15-13E6E9E5D944}" destId="{F1EFD96B-E82E-461C-BECD-0A295CFA7A09}" srcOrd="0" destOrd="0" parTransId="{62576EA7-D895-41BD-BA34-E06E374B572E}" sibTransId="{78C79ABD-B633-4A87-A6C0-8176F3B3EC76}"/>
    <dgm:cxn modelId="{37FF2804-A0A3-4659-9581-9841AEF69C18}" type="presOf" srcId="{F1EFD96B-E82E-461C-BECD-0A295CFA7A09}" destId="{BAE11429-5F59-42C1-A54E-2B127FEB7522}" srcOrd="0" destOrd="0" presId="urn:microsoft.com/office/officeart/2005/8/layout/hList7"/>
    <dgm:cxn modelId="{E1261C35-A1F1-44F5-8CE3-0B7197A25AE0}" type="presParOf" srcId="{0E34ACA2-5A3A-4518-9FC1-DE0BEB13CCA3}" destId="{4617762D-76B0-4C2B-834D-2788E17ED231}" srcOrd="0" destOrd="0" presId="urn:microsoft.com/office/officeart/2005/8/layout/hList7"/>
    <dgm:cxn modelId="{F913BB5D-F770-476A-B117-8BB078E5851B}" type="presParOf" srcId="{0E34ACA2-5A3A-4518-9FC1-DE0BEB13CCA3}" destId="{A36F72DA-EB2F-4ACA-B234-E0D93883C955}" srcOrd="1" destOrd="0" presId="urn:microsoft.com/office/officeart/2005/8/layout/hList7"/>
    <dgm:cxn modelId="{30A4F648-0A9F-49A4-A92E-C0071B6A44E2}" type="presParOf" srcId="{A36F72DA-EB2F-4ACA-B234-E0D93883C955}" destId="{1A8D1CC2-F042-4194-B8A3-15695623DBA1}" srcOrd="0" destOrd="0" presId="urn:microsoft.com/office/officeart/2005/8/layout/hList7"/>
    <dgm:cxn modelId="{51F417F8-9E7E-4D28-9894-0209E2746DE4}" type="presParOf" srcId="{1A8D1CC2-F042-4194-B8A3-15695623DBA1}" destId="{BAE11429-5F59-42C1-A54E-2B127FEB7522}" srcOrd="0" destOrd="0" presId="urn:microsoft.com/office/officeart/2005/8/layout/hList7"/>
    <dgm:cxn modelId="{94F729C6-1F30-462A-8B66-5B44A69BB3A4}" type="presParOf" srcId="{1A8D1CC2-F042-4194-B8A3-15695623DBA1}" destId="{159A62BA-3A4F-4D50-9846-3F2A7B9A9AC9}" srcOrd="1" destOrd="0" presId="urn:microsoft.com/office/officeart/2005/8/layout/hList7"/>
    <dgm:cxn modelId="{ADD3C186-1A11-4D25-BEE5-3BA103EB36C0}" type="presParOf" srcId="{1A8D1CC2-F042-4194-B8A3-15695623DBA1}" destId="{E4CEF391-9626-4DBE-B1F2-D2172075B0B5}" srcOrd="2" destOrd="0" presId="urn:microsoft.com/office/officeart/2005/8/layout/hList7"/>
    <dgm:cxn modelId="{1B93BA90-A13A-44F0-8395-EA5AD07F6AEA}" type="presParOf" srcId="{1A8D1CC2-F042-4194-B8A3-15695623DBA1}" destId="{774187AC-9357-4A7D-936B-8DB9BB071F9C}" srcOrd="3" destOrd="0" presId="urn:microsoft.com/office/officeart/2005/8/layout/hList7"/>
    <dgm:cxn modelId="{9A3B02D2-A4AA-4CCC-B298-BF0213DA7431}" type="presParOf" srcId="{A36F72DA-EB2F-4ACA-B234-E0D93883C955}" destId="{FE19E587-E6AD-4472-A235-CE64881F2AF6}" srcOrd="1" destOrd="0" presId="urn:microsoft.com/office/officeart/2005/8/layout/hList7"/>
    <dgm:cxn modelId="{E12F5626-5F04-4BDD-97E4-1C287A3F1029}" type="presParOf" srcId="{A36F72DA-EB2F-4ACA-B234-E0D93883C955}" destId="{74507DE4-97AE-4C3D-A4B5-4C0AF78905C3}" srcOrd="2" destOrd="0" presId="urn:microsoft.com/office/officeart/2005/8/layout/hList7"/>
    <dgm:cxn modelId="{0429F5AB-1EFB-4116-9225-392643EB8050}" type="presParOf" srcId="{74507DE4-97AE-4C3D-A4B5-4C0AF78905C3}" destId="{B8223488-DE4C-4BB9-80D4-C4A82B247E1B}" srcOrd="0" destOrd="0" presId="urn:microsoft.com/office/officeart/2005/8/layout/hList7"/>
    <dgm:cxn modelId="{DE686895-65D8-49C2-A17F-457E7269CDA7}" type="presParOf" srcId="{74507DE4-97AE-4C3D-A4B5-4C0AF78905C3}" destId="{9D17955D-8A6D-475A-A940-0E95246D877D}" srcOrd="1" destOrd="0" presId="urn:microsoft.com/office/officeart/2005/8/layout/hList7"/>
    <dgm:cxn modelId="{459C684F-9851-4A98-9352-E748A2F83BFC}" type="presParOf" srcId="{74507DE4-97AE-4C3D-A4B5-4C0AF78905C3}" destId="{49F056C6-8817-4B8E-87CF-E7A6C18ED548}" srcOrd="2" destOrd="0" presId="urn:microsoft.com/office/officeart/2005/8/layout/hList7"/>
    <dgm:cxn modelId="{1731D098-9FC7-4244-BDCE-3043A7B5E610}" type="presParOf" srcId="{74507DE4-97AE-4C3D-A4B5-4C0AF78905C3}" destId="{E8B20F9E-E547-4878-BFD7-C0665E73F377}" srcOrd="3" destOrd="0" presId="urn:microsoft.com/office/officeart/2005/8/layout/hList7"/>
    <dgm:cxn modelId="{6D9F5BAD-5681-479D-8094-0E5BA3320D01}" type="presParOf" srcId="{A36F72DA-EB2F-4ACA-B234-E0D93883C955}" destId="{7E0E418E-6C3F-4CC6-A6BA-4754B9C63CC3}" srcOrd="3" destOrd="0" presId="urn:microsoft.com/office/officeart/2005/8/layout/hList7"/>
    <dgm:cxn modelId="{AF1C189E-F210-4DFD-9CE9-91C0A8EFBCD7}" type="presParOf" srcId="{A36F72DA-EB2F-4ACA-B234-E0D93883C955}" destId="{CAC00B6A-F511-4897-90EE-4AB5779BD1B9}" srcOrd="4" destOrd="0" presId="urn:microsoft.com/office/officeart/2005/8/layout/hList7"/>
    <dgm:cxn modelId="{D57C5955-5186-47CC-8B43-5895FF93BB92}" type="presParOf" srcId="{CAC00B6A-F511-4897-90EE-4AB5779BD1B9}" destId="{86D48361-A1EF-4194-97C7-404E852C8AB5}" srcOrd="0" destOrd="0" presId="urn:microsoft.com/office/officeart/2005/8/layout/hList7"/>
    <dgm:cxn modelId="{3C928A2E-C76E-4C8F-AD14-BE0BB5C75149}" type="presParOf" srcId="{CAC00B6A-F511-4897-90EE-4AB5779BD1B9}" destId="{FE44121C-95C9-47CC-ADE9-4222FE8CC4DF}" srcOrd="1" destOrd="0" presId="urn:microsoft.com/office/officeart/2005/8/layout/hList7"/>
    <dgm:cxn modelId="{CE3058A4-18C5-4410-AB2C-122537E0F466}" type="presParOf" srcId="{CAC00B6A-F511-4897-90EE-4AB5779BD1B9}" destId="{3D7A975F-D434-4CE7-9D9A-C7081E8AD787}" srcOrd="2" destOrd="0" presId="urn:microsoft.com/office/officeart/2005/8/layout/hList7"/>
    <dgm:cxn modelId="{34BC0C03-A205-4906-BB7F-2B1BECE45D41}" type="presParOf" srcId="{CAC00B6A-F511-4897-90EE-4AB5779BD1B9}" destId="{45B093FE-CA6A-4B70-9ABF-F08C8CAE640E}" srcOrd="3" destOrd="0" presId="urn:microsoft.com/office/officeart/2005/8/layout/hList7"/>
    <dgm:cxn modelId="{C76D9272-D703-49DF-AB5C-A811FB21FA3D}" type="presParOf" srcId="{A36F72DA-EB2F-4ACA-B234-E0D93883C955}" destId="{B7E01DDF-33DF-44AB-98F9-A5E23F5EEA05}" srcOrd="5" destOrd="0" presId="urn:microsoft.com/office/officeart/2005/8/layout/hList7"/>
    <dgm:cxn modelId="{72557EA4-DB87-4A2D-977D-0EA9D6110643}" type="presParOf" srcId="{A36F72DA-EB2F-4ACA-B234-E0D93883C955}" destId="{CC8738E6-EEE9-4A07-9298-DA99B248D75F}" srcOrd="6" destOrd="0" presId="urn:microsoft.com/office/officeart/2005/8/layout/hList7"/>
    <dgm:cxn modelId="{0AAB4B87-D5F8-4A11-B336-7A45120263F9}" type="presParOf" srcId="{CC8738E6-EEE9-4A07-9298-DA99B248D75F}" destId="{1535BDE0-B1A3-4CCD-B8B7-C5423BC2AF74}" srcOrd="0" destOrd="0" presId="urn:microsoft.com/office/officeart/2005/8/layout/hList7"/>
    <dgm:cxn modelId="{A9B993FD-EED4-4C1C-85E7-1CE30E93B084}" type="presParOf" srcId="{CC8738E6-EEE9-4A07-9298-DA99B248D75F}" destId="{42F172AE-AE3E-4359-AF31-F06326FF623A}" srcOrd="1" destOrd="0" presId="urn:microsoft.com/office/officeart/2005/8/layout/hList7"/>
    <dgm:cxn modelId="{9BD84254-7DB4-4386-BA95-1D5B5FC2F308}" type="presParOf" srcId="{CC8738E6-EEE9-4A07-9298-DA99B248D75F}" destId="{2CE78B08-630D-4431-84D6-645051BEA1F5}" srcOrd="2" destOrd="0" presId="urn:microsoft.com/office/officeart/2005/8/layout/hList7"/>
    <dgm:cxn modelId="{F01644E4-B82B-49FC-8ED0-9DBA7FC04FCE}" type="presParOf" srcId="{CC8738E6-EEE9-4A07-9298-DA99B248D75F}" destId="{C13B771D-7EB4-4BEA-969D-5202DEB0A305}" srcOrd="3" destOrd="0" presId="urn:microsoft.com/office/officeart/2005/8/layout/hList7"/>
    <dgm:cxn modelId="{CAFE09C2-2A48-4B0F-8EB5-0621174C7FCC}" type="presParOf" srcId="{A36F72DA-EB2F-4ACA-B234-E0D93883C955}" destId="{81E86A58-934A-4B38-AA70-EC8639382674}" srcOrd="7" destOrd="0" presId="urn:microsoft.com/office/officeart/2005/8/layout/hList7"/>
    <dgm:cxn modelId="{02B81650-890C-4645-BD58-66289EFD1C84}" type="presParOf" srcId="{A36F72DA-EB2F-4ACA-B234-E0D93883C955}" destId="{CAC77D63-395B-40C6-9CA1-5B9EE203EFDB}" srcOrd="8" destOrd="0" presId="urn:microsoft.com/office/officeart/2005/8/layout/hList7"/>
    <dgm:cxn modelId="{DBED79B0-E55D-47F4-9189-CF0F36B5A131}" type="presParOf" srcId="{CAC77D63-395B-40C6-9CA1-5B9EE203EFDB}" destId="{3FC54C28-318D-46D3-98D9-45D655473C9F}" srcOrd="0" destOrd="0" presId="urn:microsoft.com/office/officeart/2005/8/layout/hList7"/>
    <dgm:cxn modelId="{B315CD74-E247-4DC3-B39D-F068F414C90F}" type="presParOf" srcId="{CAC77D63-395B-40C6-9CA1-5B9EE203EFDB}" destId="{A146FDBB-E926-4730-866A-85E77B1D4C38}" srcOrd="1" destOrd="0" presId="urn:microsoft.com/office/officeart/2005/8/layout/hList7"/>
    <dgm:cxn modelId="{9FA14D68-213E-4DEC-A133-421F3FE967E7}" type="presParOf" srcId="{CAC77D63-395B-40C6-9CA1-5B9EE203EFDB}" destId="{72975CF5-A8B4-4348-8A83-1F7873B62743}" srcOrd="2" destOrd="0" presId="urn:microsoft.com/office/officeart/2005/8/layout/hList7"/>
    <dgm:cxn modelId="{F61A3C4B-9A2D-48FE-92D7-2508522B2300}" type="presParOf" srcId="{CAC77D63-395B-40C6-9CA1-5B9EE203EFDB}" destId="{657DE570-4ABD-4A7C-BAA3-71404849938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B3A438-0E17-474B-8360-560095B19B2E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0F2D24-7E68-4660-B6E2-51E98D093803}">
      <dgm:prSet phldrT="[文本]" custT="1"/>
      <dgm:spPr>
        <a:solidFill>
          <a:schemeClr val="accent1"/>
        </a:solidFill>
      </dgm:spPr>
      <dgm:t>
        <a:bodyPr/>
        <a:lstStyle/>
        <a:p>
          <a:pPr algn="l"/>
          <a:r>
            <a:rPr lang="en-US" altLang="zh-CN" sz="1800" dirty="0"/>
            <a:t>			</a:t>
          </a:r>
          <a:r>
            <a:rPr lang="en-US" altLang="zh-CN" sz="1600" dirty="0"/>
            <a:t>1</a:t>
          </a:r>
          <a:r>
            <a:rPr lang="zh-CN" altLang="en-US" sz="1600" dirty="0"/>
            <a:t>、</a:t>
          </a:r>
          <a:r>
            <a:rPr lang="en-US" altLang="zh-CN" sz="1600" dirty="0"/>
            <a:t>30</a:t>
          </a:r>
          <a:r>
            <a:rPr lang="zh-CN" altLang="en-US" sz="1600" dirty="0"/>
            <a:t>万辆汽车的内外饰零部件产能</a:t>
          </a:r>
          <a:endParaRPr lang="en-US" altLang="zh-CN" sz="1600" dirty="0"/>
        </a:p>
        <a:p>
          <a:pPr algn="l"/>
          <a:r>
            <a:rPr lang="en-US" altLang="zh-CN" sz="1600" dirty="0"/>
            <a:t>			2</a:t>
          </a:r>
          <a:r>
            <a:rPr lang="zh-CN" altLang="en-US" sz="1600" dirty="0"/>
            <a:t>、</a:t>
          </a:r>
          <a:r>
            <a:rPr lang="en-US" altLang="zh-CN" sz="1600" dirty="0"/>
            <a:t>16</a:t>
          </a:r>
          <a:r>
            <a:rPr lang="zh-CN" altLang="en-US" sz="1600" dirty="0"/>
            <a:t>亿人民币的产值创造</a:t>
          </a:r>
        </a:p>
      </dgm:t>
    </dgm:pt>
    <dgm:pt modelId="{53C658C4-DE73-492F-B7D3-2D2A5C94BEB6}" type="parTrans" cxnId="{971BE1D2-3CF0-4457-8985-5CF4AAF8AF90}">
      <dgm:prSet/>
      <dgm:spPr/>
      <dgm:t>
        <a:bodyPr/>
        <a:lstStyle/>
        <a:p>
          <a:endParaRPr lang="zh-CN" altLang="en-US"/>
        </a:p>
      </dgm:t>
    </dgm:pt>
    <dgm:pt modelId="{95BE5771-FFAC-45FD-8D91-7E95E00236FC}" type="sibTrans" cxnId="{971BE1D2-3CF0-4457-8985-5CF4AAF8AF90}">
      <dgm:prSet/>
      <dgm:spPr/>
      <dgm:t>
        <a:bodyPr/>
        <a:lstStyle/>
        <a:p>
          <a:endParaRPr lang="zh-CN" altLang="en-US"/>
        </a:p>
      </dgm:t>
    </dgm:pt>
    <dgm:pt modelId="{06751035-49AB-47F8-A1B8-C61901018F53}">
      <dgm:prSet phldrT="[文本]"/>
      <dgm:spPr>
        <a:solidFill>
          <a:schemeClr val="accent1"/>
        </a:solidFill>
      </dgm:spPr>
      <dgm:t>
        <a:bodyPr/>
        <a:lstStyle/>
        <a:p>
          <a:pPr algn="l"/>
          <a:r>
            <a:rPr lang="en-US" altLang="en-US" dirty="0"/>
            <a:t>6</a:t>
          </a:r>
          <a:r>
            <a:rPr lang="zh-CN" altLang="en-US" dirty="0"/>
            <a:t>条门板柔性化生产线（</a:t>
          </a:r>
          <a:r>
            <a:rPr lang="zh-CN" altLang="en-US" dirty="0">
              <a:solidFill>
                <a:schemeClr val="tx1"/>
              </a:solidFill>
            </a:rPr>
            <a:t>与长安汽车的不同车型匹配</a:t>
          </a:r>
          <a:r>
            <a:rPr lang="zh-CN" altLang="en-US" dirty="0"/>
            <a:t>）</a:t>
          </a:r>
        </a:p>
      </dgm:t>
    </dgm:pt>
    <dgm:pt modelId="{0038B6AC-9240-48F7-BD41-9756802D16C6}" type="parTrans" cxnId="{B60A29C6-2324-4A56-8A22-7558F4D60ECA}">
      <dgm:prSet/>
      <dgm:spPr/>
      <dgm:t>
        <a:bodyPr/>
        <a:lstStyle/>
        <a:p>
          <a:endParaRPr lang="zh-CN" altLang="en-US"/>
        </a:p>
      </dgm:t>
    </dgm:pt>
    <dgm:pt modelId="{6E2FB743-4359-4E11-998D-A22CCCDCBA31}" type="sibTrans" cxnId="{B60A29C6-2324-4A56-8A22-7558F4D60ECA}">
      <dgm:prSet/>
      <dgm:spPr/>
      <dgm:t>
        <a:bodyPr/>
        <a:lstStyle/>
        <a:p>
          <a:endParaRPr lang="zh-CN" altLang="en-US"/>
        </a:p>
      </dgm:t>
    </dgm:pt>
    <dgm:pt modelId="{548F26FA-1251-4DAA-AF93-9CB216BD5D49}">
      <dgm:prSet phldrT="[文本]"/>
      <dgm:spPr>
        <a:solidFill>
          <a:schemeClr val="accent1"/>
        </a:solidFill>
      </dgm:spPr>
      <dgm:t>
        <a:bodyPr/>
        <a:lstStyle/>
        <a:p>
          <a:pPr algn="l"/>
          <a:r>
            <a:rPr lang="en-US" altLang="en-US" dirty="0"/>
            <a:t>4</a:t>
          </a:r>
          <a:r>
            <a:rPr lang="zh-CN" altLang="en-US" dirty="0"/>
            <a:t>条主内</a:t>
          </a:r>
          <a:r>
            <a:rPr lang="en-US" altLang="zh-CN" dirty="0"/>
            <a:t>/</a:t>
          </a:r>
          <a:r>
            <a:rPr lang="zh-CN" altLang="en-US" dirty="0"/>
            <a:t>外饰件装配线（</a:t>
          </a:r>
          <a:r>
            <a:rPr lang="zh-CN" altLang="en-US" dirty="0">
              <a:solidFill>
                <a:schemeClr val="tx1"/>
              </a:solidFill>
            </a:rPr>
            <a:t>适应长安汽车的不同车型</a:t>
          </a:r>
          <a:r>
            <a:rPr lang="zh-CN" altLang="en-US" dirty="0"/>
            <a:t>）</a:t>
          </a:r>
        </a:p>
      </dgm:t>
    </dgm:pt>
    <dgm:pt modelId="{0BF79ECB-567E-426A-92A4-A5912907A862}" type="parTrans" cxnId="{ACF97DA7-9372-4BBA-9028-86C2ED8E09BE}">
      <dgm:prSet/>
      <dgm:spPr/>
      <dgm:t>
        <a:bodyPr/>
        <a:lstStyle/>
        <a:p>
          <a:endParaRPr lang="zh-CN" altLang="en-US"/>
        </a:p>
      </dgm:t>
    </dgm:pt>
    <dgm:pt modelId="{3C808A9C-E625-4229-9C26-59F29FB2EB22}" type="sibTrans" cxnId="{ACF97DA7-9372-4BBA-9028-86C2ED8E09BE}">
      <dgm:prSet/>
      <dgm:spPr/>
      <dgm:t>
        <a:bodyPr/>
        <a:lstStyle/>
        <a:p>
          <a:endParaRPr lang="zh-CN" altLang="en-US"/>
        </a:p>
      </dgm:t>
    </dgm:pt>
    <dgm:pt modelId="{0E32CD7F-4019-45F8-99B6-364B964D7A27}">
      <dgm:prSet phldrT="[文本]"/>
      <dgm:spPr>
        <a:solidFill>
          <a:schemeClr val="accent1"/>
        </a:solidFill>
      </dgm:spPr>
      <dgm:t>
        <a:bodyPr/>
        <a:lstStyle/>
        <a:p>
          <a:pPr algn="l"/>
          <a:r>
            <a:rPr lang="zh-CN" altLang="en-US" dirty="0"/>
            <a:t>对厂区功能、生产设备、物流、安防、能源进行统一规划。</a:t>
          </a:r>
        </a:p>
      </dgm:t>
    </dgm:pt>
    <dgm:pt modelId="{09414212-1FAC-46E8-8D63-C2F5E8A42A9C}" type="parTrans" cxnId="{6103BA54-C0D1-41BB-BF94-17DEDE02135B}">
      <dgm:prSet/>
      <dgm:spPr/>
      <dgm:t>
        <a:bodyPr/>
        <a:lstStyle/>
        <a:p>
          <a:endParaRPr lang="zh-CN" altLang="en-US"/>
        </a:p>
      </dgm:t>
    </dgm:pt>
    <dgm:pt modelId="{23CA76CD-0AF6-4D78-A65B-90ED71C52BB2}" type="sibTrans" cxnId="{6103BA54-C0D1-41BB-BF94-17DEDE02135B}">
      <dgm:prSet/>
      <dgm:spPr/>
      <dgm:t>
        <a:bodyPr/>
        <a:lstStyle/>
        <a:p>
          <a:endParaRPr lang="zh-CN" altLang="en-US"/>
        </a:p>
      </dgm:t>
    </dgm:pt>
    <dgm:pt modelId="{3A45F70B-01D2-4C1B-975B-A0088012B6C0}">
      <dgm:prSet phldrT="[文本]"/>
      <dgm:spPr>
        <a:solidFill>
          <a:schemeClr val="accent1"/>
        </a:solidFill>
      </dgm:spPr>
      <dgm:t>
        <a:bodyPr/>
        <a:lstStyle/>
        <a:p>
          <a:pPr algn="l"/>
          <a:r>
            <a:rPr lang="zh-CN" altLang="en-US" dirty="0"/>
            <a:t>实现设备互联，形成设备、网络、信息之间的无缝集成</a:t>
          </a:r>
        </a:p>
      </dgm:t>
    </dgm:pt>
    <dgm:pt modelId="{D65AAE26-B94A-42B7-8970-7E98E294C72B}" type="parTrans" cxnId="{C93035C8-D885-4469-8A21-9A04BF5A7033}">
      <dgm:prSet/>
      <dgm:spPr/>
      <dgm:t>
        <a:bodyPr/>
        <a:lstStyle/>
        <a:p>
          <a:endParaRPr lang="zh-CN" altLang="en-US"/>
        </a:p>
      </dgm:t>
    </dgm:pt>
    <dgm:pt modelId="{DABA1D57-28C8-4781-9950-4B3CB61C748B}" type="sibTrans" cxnId="{C93035C8-D885-4469-8A21-9A04BF5A7033}">
      <dgm:prSet/>
      <dgm:spPr/>
      <dgm:t>
        <a:bodyPr/>
        <a:lstStyle/>
        <a:p>
          <a:endParaRPr lang="zh-CN" altLang="en-US"/>
        </a:p>
      </dgm:t>
    </dgm:pt>
    <dgm:pt modelId="{3F024C04-31EC-49AB-AE6C-04F27E60D0EE}" type="pres">
      <dgm:prSet presAssocID="{B7B3A438-0E17-474B-8360-560095B19B2E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B1223A94-5680-402D-8F31-47F7A7434CB8}" type="pres">
      <dgm:prSet presAssocID="{860F2D24-7E68-4660-B6E2-51E98D093803}" presName="root" presStyleCnt="0">
        <dgm:presLayoutVars>
          <dgm:chMax/>
          <dgm:chPref val="4"/>
        </dgm:presLayoutVars>
      </dgm:prSet>
      <dgm:spPr/>
    </dgm:pt>
    <dgm:pt modelId="{60DF0DC3-C599-4D65-B429-4E2AEEE93638}" type="pres">
      <dgm:prSet presAssocID="{860F2D24-7E68-4660-B6E2-51E98D093803}" presName="rootComposite" presStyleCnt="0">
        <dgm:presLayoutVars/>
      </dgm:prSet>
      <dgm:spPr/>
    </dgm:pt>
    <dgm:pt modelId="{EE8C52EB-A99C-41DB-9F8D-CA6B3A2B2099}" type="pres">
      <dgm:prSet presAssocID="{860F2D24-7E68-4660-B6E2-51E98D093803}" presName="rootText" presStyleLbl="node0" presStyleIdx="0" presStyleCnt="1" custScaleX="123648">
        <dgm:presLayoutVars>
          <dgm:chMax/>
          <dgm:chPref val="4"/>
        </dgm:presLayoutVars>
      </dgm:prSet>
      <dgm:spPr/>
      <dgm:t>
        <a:bodyPr/>
        <a:lstStyle/>
        <a:p>
          <a:endParaRPr lang="zh-CN" altLang="en-US"/>
        </a:p>
      </dgm:t>
    </dgm:pt>
    <dgm:pt modelId="{C9AB47E9-CF0E-45D8-ADB4-5FEE3D36C933}" type="pres">
      <dgm:prSet presAssocID="{860F2D24-7E68-4660-B6E2-51E98D093803}" presName="childShape" presStyleCnt="0">
        <dgm:presLayoutVars>
          <dgm:chMax val="0"/>
          <dgm:chPref val="0"/>
        </dgm:presLayoutVars>
      </dgm:prSet>
      <dgm:spPr/>
    </dgm:pt>
    <dgm:pt modelId="{30088689-1E29-4D3C-BB45-772EF9D263C2}" type="pres">
      <dgm:prSet presAssocID="{06751035-49AB-47F8-A1B8-C61901018F53}" presName="childComposite" presStyleCnt="0">
        <dgm:presLayoutVars>
          <dgm:chMax val="0"/>
          <dgm:chPref val="0"/>
        </dgm:presLayoutVars>
      </dgm:prSet>
      <dgm:spPr/>
    </dgm:pt>
    <dgm:pt modelId="{29C1EDA1-8930-4BA7-B2AC-1AA3F03A433D}" type="pres">
      <dgm:prSet presAssocID="{06751035-49AB-47F8-A1B8-C61901018F53}" presName="Image" presStyleLbl="node1" presStyleIdx="0" presStyleCnt="4" custLinFactNeighborX="-52866" custLinFactNeighborY="1250"/>
      <dgm:spPr>
        <a:blipFill dpi="0"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</a:extLst>
          </a:blip>
          <a:srcRect/>
          <a:stretch>
            <a:fillRect l="-2000" r="-2000"/>
          </a:stretch>
        </a:blipFill>
      </dgm:spPr>
    </dgm:pt>
    <dgm:pt modelId="{B86EB251-0439-4582-B44B-14AC764D4546}" type="pres">
      <dgm:prSet presAssocID="{06751035-49AB-47F8-A1B8-C61901018F53}" presName="childText" presStyleLbl="lnNode1" presStyleIdx="0" presStyleCnt="4" custScaleX="125344" custLinFactNeighborX="70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A951DE-EBD7-4635-AC29-3D807A56B392}" type="pres">
      <dgm:prSet presAssocID="{548F26FA-1251-4DAA-AF93-9CB216BD5D49}" presName="childComposite" presStyleCnt="0">
        <dgm:presLayoutVars>
          <dgm:chMax val="0"/>
          <dgm:chPref val="0"/>
        </dgm:presLayoutVars>
      </dgm:prSet>
      <dgm:spPr/>
    </dgm:pt>
    <dgm:pt modelId="{C80B9ED4-1933-462D-BAC9-E3EF7921891E}" type="pres">
      <dgm:prSet presAssocID="{548F26FA-1251-4DAA-AF93-9CB216BD5D49}" presName="Image" presStyleLbl="node1" presStyleIdx="1" presStyleCnt="4" custLinFactNeighborX="-52035" custLinFactNeighborY="-1673"/>
      <dgm:spPr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</dgm:spPr>
    </dgm:pt>
    <dgm:pt modelId="{2E433609-D5AF-4A0B-8E82-82E356B370D2}" type="pres">
      <dgm:prSet presAssocID="{548F26FA-1251-4DAA-AF93-9CB216BD5D49}" presName="childText" presStyleLbl="lnNode1" presStyleIdx="1" presStyleCnt="4" custScaleX="125335" custLinFactNeighborX="68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6F0410B-39EC-49FD-8A5F-326DB1780F0D}" type="pres">
      <dgm:prSet presAssocID="{3A45F70B-01D2-4C1B-975B-A0088012B6C0}" presName="childComposite" presStyleCnt="0">
        <dgm:presLayoutVars>
          <dgm:chMax val="0"/>
          <dgm:chPref val="0"/>
        </dgm:presLayoutVars>
      </dgm:prSet>
      <dgm:spPr/>
    </dgm:pt>
    <dgm:pt modelId="{17993FA9-3C0D-463E-9437-528A06E0D208}" type="pres">
      <dgm:prSet presAssocID="{3A45F70B-01D2-4C1B-975B-A0088012B6C0}" presName="Image" presStyleLbl="node1" presStyleIdx="2" presStyleCnt="4" custLinFactNeighborX="-54157" custLinFactNeighborY="-527"/>
      <dgm:spPr>
        <a:blipFill rotWithShape="1">
          <a:blip xmlns:r="http://schemas.openxmlformats.org/officeDocument/2006/relationships" r:embed="rId4"/>
          <a:srcRect/>
          <a:stretch>
            <a:fillRect l="-2000" r="-2000"/>
          </a:stretch>
        </a:blipFill>
      </dgm:spPr>
    </dgm:pt>
    <dgm:pt modelId="{243026F4-D235-4FAA-ACF2-7C25D26E938E}" type="pres">
      <dgm:prSet presAssocID="{3A45F70B-01D2-4C1B-975B-A0088012B6C0}" presName="childText" presStyleLbl="lnNode1" presStyleIdx="2" presStyleCnt="4" custScaleX="125344" custLinFactNeighborX="65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22FC01-CB5E-4A65-84F3-5F5B61C31B4B}" type="pres">
      <dgm:prSet presAssocID="{0E32CD7F-4019-45F8-99B6-364B964D7A27}" presName="childComposite" presStyleCnt="0">
        <dgm:presLayoutVars>
          <dgm:chMax val="0"/>
          <dgm:chPref val="0"/>
        </dgm:presLayoutVars>
      </dgm:prSet>
      <dgm:spPr/>
    </dgm:pt>
    <dgm:pt modelId="{19878FD6-E6C6-4CDD-B943-2929038A79ED}" type="pres">
      <dgm:prSet presAssocID="{0E32CD7F-4019-45F8-99B6-364B964D7A27}" presName="Image" presStyleLbl="node1" presStyleIdx="3" presStyleCnt="4" custLinFactNeighborX="-54156"/>
      <dgm:spPr>
        <a:blipFill rotWithShape="1">
          <a:blip xmlns:r="http://schemas.openxmlformats.org/officeDocument/2006/relationships" r:embed="rId5"/>
          <a:srcRect/>
          <a:stretch>
            <a:fillRect l="-2000" r="-2000"/>
          </a:stretch>
        </a:blipFill>
      </dgm:spPr>
    </dgm:pt>
    <dgm:pt modelId="{6513F2F2-D476-45A8-A4A0-66D16B186EE8}" type="pres">
      <dgm:prSet presAssocID="{0E32CD7F-4019-45F8-99B6-364B964D7A27}" presName="childText" presStyleLbl="lnNode1" presStyleIdx="3" presStyleCnt="4" custScaleX="125344" custLinFactNeighborX="65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477FA38-757B-4FFA-949F-8F4D4A875EC1}" type="presOf" srcId="{3A45F70B-01D2-4C1B-975B-A0088012B6C0}" destId="{243026F4-D235-4FAA-ACF2-7C25D26E938E}" srcOrd="0" destOrd="0" presId="urn:microsoft.com/office/officeart/2008/layout/PictureAccentList"/>
    <dgm:cxn modelId="{ACF97DA7-9372-4BBA-9028-86C2ED8E09BE}" srcId="{860F2D24-7E68-4660-B6E2-51E98D093803}" destId="{548F26FA-1251-4DAA-AF93-9CB216BD5D49}" srcOrd="1" destOrd="0" parTransId="{0BF79ECB-567E-426A-92A4-A5912907A862}" sibTransId="{3C808A9C-E625-4229-9C26-59F29FB2EB22}"/>
    <dgm:cxn modelId="{C93035C8-D885-4469-8A21-9A04BF5A7033}" srcId="{860F2D24-7E68-4660-B6E2-51E98D093803}" destId="{3A45F70B-01D2-4C1B-975B-A0088012B6C0}" srcOrd="2" destOrd="0" parTransId="{D65AAE26-B94A-42B7-8970-7E98E294C72B}" sibTransId="{DABA1D57-28C8-4781-9950-4B3CB61C748B}"/>
    <dgm:cxn modelId="{C3DFBA9A-B340-4176-80E3-CE2A48C9E72D}" type="presOf" srcId="{B7B3A438-0E17-474B-8360-560095B19B2E}" destId="{3F024C04-31EC-49AB-AE6C-04F27E60D0EE}" srcOrd="0" destOrd="0" presId="urn:microsoft.com/office/officeart/2008/layout/PictureAccentList"/>
    <dgm:cxn modelId="{6103BA54-C0D1-41BB-BF94-17DEDE02135B}" srcId="{860F2D24-7E68-4660-B6E2-51E98D093803}" destId="{0E32CD7F-4019-45F8-99B6-364B964D7A27}" srcOrd="3" destOrd="0" parTransId="{09414212-1FAC-46E8-8D63-C2F5E8A42A9C}" sibTransId="{23CA76CD-0AF6-4D78-A65B-90ED71C52BB2}"/>
    <dgm:cxn modelId="{5061484C-F5F0-479F-8D48-071DF9996287}" type="presOf" srcId="{06751035-49AB-47F8-A1B8-C61901018F53}" destId="{B86EB251-0439-4582-B44B-14AC764D4546}" srcOrd="0" destOrd="0" presId="urn:microsoft.com/office/officeart/2008/layout/PictureAccentList"/>
    <dgm:cxn modelId="{B60A29C6-2324-4A56-8A22-7558F4D60ECA}" srcId="{860F2D24-7E68-4660-B6E2-51E98D093803}" destId="{06751035-49AB-47F8-A1B8-C61901018F53}" srcOrd="0" destOrd="0" parTransId="{0038B6AC-9240-48F7-BD41-9756802D16C6}" sibTransId="{6E2FB743-4359-4E11-998D-A22CCCDCBA31}"/>
    <dgm:cxn modelId="{9E809992-054E-4CDB-8958-61F63AA6DBDA}" type="presOf" srcId="{0E32CD7F-4019-45F8-99B6-364B964D7A27}" destId="{6513F2F2-D476-45A8-A4A0-66D16B186EE8}" srcOrd="0" destOrd="0" presId="urn:microsoft.com/office/officeart/2008/layout/PictureAccentList"/>
    <dgm:cxn modelId="{971BE1D2-3CF0-4457-8985-5CF4AAF8AF90}" srcId="{B7B3A438-0E17-474B-8360-560095B19B2E}" destId="{860F2D24-7E68-4660-B6E2-51E98D093803}" srcOrd="0" destOrd="0" parTransId="{53C658C4-DE73-492F-B7D3-2D2A5C94BEB6}" sibTransId="{95BE5771-FFAC-45FD-8D91-7E95E00236FC}"/>
    <dgm:cxn modelId="{CECF1450-779F-44C0-B12E-9F3C8E713A6F}" type="presOf" srcId="{860F2D24-7E68-4660-B6E2-51E98D093803}" destId="{EE8C52EB-A99C-41DB-9F8D-CA6B3A2B2099}" srcOrd="0" destOrd="0" presId="urn:microsoft.com/office/officeart/2008/layout/PictureAccentList"/>
    <dgm:cxn modelId="{CF026F3B-EBC5-4A71-B622-5DF7E351F728}" type="presOf" srcId="{548F26FA-1251-4DAA-AF93-9CB216BD5D49}" destId="{2E433609-D5AF-4A0B-8E82-82E356B370D2}" srcOrd="0" destOrd="0" presId="urn:microsoft.com/office/officeart/2008/layout/PictureAccentList"/>
    <dgm:cxn modelId="{C297B69B-4896-4127-8FC0-24775EC79E71}" type="presParOf" srcId="{3F024C04-31EC-49AB-AE6C-04F27E60D0EE}" destId="{B1223A94-5680-402D-8F31-47F7A7434CB8}" srcOrd="0" destOrd="0" presId="urn:microsoft.com/office/officeart/2008/layout/PictureAccentList"/>
    <dgm:cxn modelId="{258FBE9B-7B29-4585-9056-CCA1F9F5A65B}" type="presParOf" srcId="{B1223A94-5680-402D-8F31-47F7A7434CB8}" destId="{60DF0DC3-C599-4D65-B429-4E2AEEE93638}" srcOrd="0" destOrd="0" presId="urn:microsoft.com/office/officeart/2008/layout/PictureAccentList"/>
    <dgm:cxn modelId="{63049A68-672D-4C3E-897A-A9A7B9CA05FD}" type="presParOf" srcId="{60DF0DC3-C599-4D65-B429-4E2AEEE93638}" destId="{EE8C52EB-A99C-41DB-9F8D-CA6B3A2B2099}" srcOrd="0" destOrd="0" presId="urn:microsoft.com/office/officeart/2008/layout/PictureAccentList"/>
    <dgm:cxn modelId="{A3A2562E-5F53-42DA-9A59-306F581E744B}" type="presParOf" srcId="{B1223A94-5680-402D-8F31-47F7A7434CB8}" destId="{C9AB47E9-CF0E-45D8-ADB4-5FEE3D36C933}" srcOrd="1" destOrd="0" presId="urn:microsoft.com/office/officeart/2008/layout/PictureAccentList"/>
    <dgm:cxn modelId="{61C1D1C3-2C29-4833-8EB3-D266DDD85E90}" type="presParOf" srcId="{C9AB47E9-CF0E-45D8-ADB4-5FEE3D36C933}" destId="{30088689-1E29-4D3C-BB45-772EF9D263C2}" srcOrd="0" destOrd="0" presId="urn:microsoft.com/office/officeart/2008/layout/PictureAccentList"/>
    <dgm:cxn modelId="{BB871613-98B8-4CBA-BAD3-38FAC9750A66}" type="presParOf" srcId="{30088689-1E29-4D3C-BB45-772EF9D263C2}" destId="{29C1EDA1-8930-4BA7-B2AC-1AA3F03A433D}" srcOrd="0" destOrd="0" presId="urn:microsoft.com/office/officeart/2008/layout/PictureAccentList"/>
    <dgm:cxn modelId="{433BB832-4ED3-4058-BFD0-8E0E4EAEA6F8}" type="presParOf" srcId="{30088689-1E29-4D3C-BB45-772EF9D263C2}" destId="{B86EB251-0439-4582-B44B-14AC764D4546}" srcOrd="1" destOrd="0" presId="urn:microsoft.com/office/officeart/2008/layout/PictureAccentList"/>
    <dgm:cxn modelId="{BDF34B52-F284-4A57-A2F7-E91A230CE2B3}" type="presParOf" srcId="{C9AB47E9-CF0E-45D8-ADB4-5FEE3D36C933}" destId="{5EA951DE-EBD7-4635-AC29-3D807A56B392}" srcOrd="1" destOrd="0" presId="urn:microsoft.com/office/officeart/2008/layout/PictureAccentList"/>
    <dgm:cxn modelId="{3BEBBDC7-3829-47DA-9923-AFB65499E7D5}" type="presParOf" srcId="{5EA951DE-EBD7-4635-AC29-3D807A56B392}" destId="{C80B9ED4-1933-462D-BAC9-E3EF7921891E}" srcOrd="0" destOrd="0" presId="urn:microsoft.com/office/officeart/2008/layout/PictureAccentList"/>
    <dgm:cxn modelId="{D280A142-B240-469A-AD70-690A90DC3370}" type="presParOf" srcId="{5EA951DE-EBD7-4635-AC29-3D807A56B392}" destId="{2E433609-D5AF-4A0B-8E82-82E356B370D2}" srcOrd="1" destOrd="0" presId="urn:microsoft.com/office/officeart/2008/layout/PictureAccentList"/>
    <dgm:cxn modelId="{4C1DC03F-5C80-4640-980B-EDF9E7F779A9}" type="presParOf" srcId="{C9AB47E9-CF0E-45D8-ADB4-5FEE3D36C933}" destId="{E6F0410B-39EC-49FD-8A5F-326DB1780F0D}" srcOrd="2" destOrd="0" presId="urn:microsoft.com/office/officeart/2008/layout/PictureAccentList"/>
    <dgm:cxn modelId="{A81303C3-520E-468F-A221-C2FD1D24EBB8}" type="presParOf" srcId="{E6F0410B-39EC-49FD-8A5F-326DB1780F0D}" destId="{17993FA9-3C0D-463E-9437-528A06E0D208}" srcOrd="0" destOrd="0" presId="urn:microsoft.com/office/officeart/2008/layout/PictureAccentList"/>
    <dgm:cxn modelId="{5045914D-EFBD-4A6A-85A4-18BC414AD6F0}" type="presParOf" srcId="{E6F0410B-39EC-49FD-8A5F-326DB1780F0D}" destId="{243026F4-D235-4FAA-ACF2-7C25D26E938E}" srcOrd="1" destOrd="0" presId="urn:microsoft.com/office/officeart/2008/layout/PictureAccentList"/>
    <dgm:cxn modelId="{43C8BFB6-AA87-412A-B0C6-0EAB0EC5BC0D}" type="presParOf" srcId="{C9AB47E9-CF0E-45D8-ADB4-5FEE3D36C933}" destId="{9522FC01-CB5E-4A65-84F3-5F5B61C31B4B}" srcOrd="3" destOrd="0" presId="urn:microsoft.com/office/officeart/2008/layout/PictureAccentList"/>
    <dgm:cxn modelId="{7A5F9601-2629-402D-AEC3-894387EDAE14}" type="presParOf" srcId="{9522FC01-CB5E-4A65-84F3-5F5B61C31B4B}" destId="{19878FD6-E6C6-4CDD-B943-2929038A79ED}" srcOrd="0" destOrd="0" presId="urn:microsoft.com/office/officeart/2008/layout/PictureAccentList"/>
    <dgm:cxn modelId="{C5D5F10B-38BB-4073-8E85-4A7B7BA4E150}" type="presParOf" srcId="{9522FC01-CB5E-4A65-84F3-5F5B61C31B4B}" destId="{6513F2F2-D476-45A8-A4A0-66D16B186EE8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574F86-8DF7-4373-8D27-5887157A311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5AC586C-C14F-4F41-9254-FDAB6CFA8F90}">
      <dgm:prSet phldrT="[文本]" custT="1"/>
      <dgm:spPr/>
      <dgm:t>
        <a:bodyPr/>
        <a:lstStyle/>
        <a:p>
          <a:r>
            <a:rPr lang="zh-CN" altLang="en-US" sz="1600" dirty="0"/>
            <a:t>现有工厂管理及生产信息化程度较低，信息管理不充分，需要统一规划建立起适合工厂管理和生产业务运作的信息系统。</a:t>
          </a:r>
        </a:p>
      </dgm:t>
    </dgm:pt>
    <dgm:pt modelId="{2944C4B0-2480-4029-BDBE-72D92DB810F6}" type="parTrans" cxnId="{8B8E4397-8796-4CB5-BCC7-8C9A479BCA1C}">
      <dgm:prSet/>
      <dgm:spPr/>
      <dgm:t>
        <a:bodyPr/>
        <a:lstStyle/>
        <a:p>
          <a:endParaRPr lang="zh-CN" altLang="en-US"/>
        </a:p>
      </dgm:t>
    </dgm:pt>
    <dgm:pt modelId="{C8D6B232-8D3A-4DC5-A863-5BC00C7C4CEB}" type="sibTrans" cxnId="{8B8E4397-8796-4CB5-BCC7-8C9A479BCA1C}">
      <dgm:prSet/>
      <dgm:spPr/>
      <dgm:t>
        <a:bodyPr/>
        <a:lstStyle/>
        <a:p>
          <a:endParaRPr lang="zh-CN" altLang="en-US"/>
        </a:p>
      </dgm:t>
    </dgm:pt>
    <dgm:pt modelId="{D833495A-3BEA-45F8-8689-34938F55CA1B}">
      <dgm:prSet phldrT="[文本]" custT="1"/>
      <dgm:spPr/>
      <dgm:t>
        <a:bodyPr/>
        <a:lstStyle/>
        <a:p>
          <a:r>
            <a:rPr lang="zh-CN" altLang="en-US" sz="1600" dirty="0"/>
            <a:t>现有产线虽然部分工步的自动化程度较高，但设备以及设备与人之间的平衡协同性较差，需要进行整体网络规划，并进行设备联网，打通不同业务单元的信息孤岛。</a:t>
          </a:r>
        </a:p>
      </dgm:t>
    </dgm:pt>
    <dgm:pt modelId="{2BF6DDF9-48B9-4AD7-BD9B-9F8D91EA7639}" type="parTrans" cxnId="{2B3A153C-7B5F-4970-986C-92A243B04EAB}">
      <dgm:prSet/>
      <dgm:spPr/>
      <dgm:t>
        <a:bodyPr/>
        <a:lstStyle/>
        <a:p>
          <a:endParaRPr lang="zh-CN" altLang="en-US"/>
        </a:p>
      </dgm:t>
    </dgm:pt>
    <dgm:pt modelId="{174B3E67-99F8-4943-92EB-1BFE247BEA0A}" type="sibTrans" cxnId="{2B3A153C-7B5F-4970-986C-92A243B04EAB}">
      <dgm:prSet/>
      <dgm:spPr/>
      <dgm:t>
        <a:bodyPr/>
        <a:lstStyle/>
        <a:p>
          <a:endParaRPr lang="zh-CN" altLang="en-US"/>
        </a:p>
      </dgm:t>
    </dgm:pt>
    <dgm:pt modelId="{77816D95-1485-4CCC-9BC2-2AE76F44B431}">
      <dgm:prSet phldrT="[文本]" custT="1"/>
      <dgm:spPr/>
      <dgm:t>
        <a:bodyPr/>
        <a:lstStyle/>
        <a:p>
          <a:r>
            <a:rPr lang="zh-CN" altLang="en-US" sz="1600" dirty="0"/>
            <a:t>厂内物流运输规范性较差，存在物料、半成品、产成品堆放的问题，需要进行厂内物流的统一规划管理，提升物流运行效率。</a:t>
          </a:r>
        </a:p>
      </dgm:t>
    </dgm:pt>
    <dgm:pt modelId="{6F7DAE2F-8D71-4FAA-A77A-B5703F4705D5}" type="parTrans" cxnId="{1436DD52-F6CA-4E65-92B4-A2B57DAFD26B}">
      <dgm:prSet/>
      <dgm:spPr/>
      <dgm:t>
        <a:bodyPr/>
        <a:lstStyle/>
        <a:p>
          <a:endParaRPr lang="zh-CN" altLang="en-US"/>
        </a:p>
      </dgm:t>
    </dgm:pt>
    <dgm:pt modelId="{B24D81D7-0905-4902-BC1F-81CAAFC6876B}" type="sibTrans" cxnId="{1436DD52-F6CA-4E65-92B4-A2B57DAFD26B}">
      <dgm:prSet/>
      <dgm:spPr/>
      <dgm:t>
        <a:bodyPr/>
        <a:lstStyle/>
        <a:p>
          <a:endParaRPr lang="zh-CN" altLang="en-US"/>
        </a:p>
      </dgm:t>
    </dgm:pt>
    <dgm:pt modelId="{A7A3A20E-919B-4E71-91E6-13262CE31BB9}">
      <dgm:prSet phldrT="[文本]" custT="1"/>
      <dgm:spPr/>
      <dgm:t>
        <a:bodyPr/>
        <a:lstStyle/>
        <a:p>
          <a:r>
            <a:rPr lang="zh-CN" altLang="en-US" sz="1600" dirty="0"/>
            <a:t>新工厂产线需要进行统一的布局规划、物流规划、网络规划、信息系统规划，建立高效智能、简约、柔性的生产运作平台来满足客户的需求。</a:t>
          </a:r>
        </a:p>
      </dgm:t>
    </dgm:pt>
    <dgm:pt modelId="{775393BE-4F85-4025-BA55-396FD65EEE76}" type="parTrans" cxnId="{05E0B4FA-434F-410D-98C4-6BE43FAAD2E0}">
      <dgm:prSet/>
      <dgm:spPr/>
      <dgm:t>
        <a:bodyPr/>
        <a:lstStyle/>
        <a:p>
          <a:endParaRPr lang="zh-CN" altLang="en-US"/>
        </a:p>
      </dgm:t>
    </dgm:pt>
    <dgm:pt modelId="{456B7D8C-5EF8-416A-A5EE-9E587A6EA2A0}" type="sibTrans" cxnId="{05E0B4FA-434F-410D-98C4-6BE43FAAD2E0}">
      <dgm:prSet/>
      <dgm:spPr/>
      <dgm:t>
        <a:bodyPr/>
        <a:lstStyle/>
        <a:p>
          <a:endParaRPr lang="zh-CN" altLang="en-US"/>
        </a:p>
      </dgm:t>
    </dgm:pt>
    <dgm:pt modelId="{10E9AF3F-2580-4086-9863-9340C7964D1C}" type="pres">
      <dgm:prSet presAssocID="{31574F86-8DF7-4373-8D27-5887157A31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1179DF88-929E-4678-BA67-735A5DD8C9C1}" type="pres">
      <dgm:prSet presAssocID="{31574F86-8DF7-4373-8D27-5887157A311F}" presName="Name1" presStyleCnt="0"/>
      <dgm:spPr/>
    </dgm:pt>
    <dgm:pt modelId="{621AF270-C071-430C-8025-612D3F15EA38}" type="pres">
      <dgm:prSet presAssocID="{31574F86-8DF7-4373-8D27-5887157A311F}" presName="cycle" presStyleCnt="0"/>
      <dgm:spPr/>
    </dgm:pt>
    <dgm:pt modelId="{DCB7E41E-FD05-4916-B140-D73A01B8F733}" type="pres">
      <dgm:prSet presAssocID="{31574F86-8DF7-4373-8D27-5887157A311F}" presName="srcNode" presStyleLbl="node1" presStyleIdx="0" presStyleCnt="4"/>
      <dgm:spPr/>
    </dgm:pt>
    <dgm:pt modelId="{228E262C-BDB4-48F7-9CA6-C7E9BAD184E7}" type="pres">
      <dgm:prSet presAssocID="{31574F86-8DF7-4373-8D27-5887157A311F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5A353F-BBF4-4132-B0C2-EB16FF7822E0}" type="pres">
      <dgm:prSet presAssocID="{31574F86-8DF7-4373-8D27-5887157A311F}" presName="extraNode" presStyleLbl="node1" presStyleIdx="0" presStyleCnt="4"/>
      <dgm:spPr/>
    </dgm:pt>
    <dgm:pt modelId="{F8456EA2-B2CC-4C0A-A69B-6258B68370A4}" type="pres">
      <dgm:prSet presAssocID="{31574F86-8DF7-4373-8D27-5887157A311F}" presName="dstNode" presStyleLbl="node1" presStyleIdx="0" presStyleCnt="4"/>
      <dgm:spPr/>
    </dgm:pt>
    <dgm:pt modelId="{CE756B4B-3598-4D1B-84BD-FAA1FDB31623}" type="pres">
      <dgm:prSet presAssocID="{95AC586C-C14F-4F41-9254-FDAB6CFA8F9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C7DDE9-F170-440B-8D67-2AB32BB9C031}" type="pres">
      <dgm:prSet presAssocID="{95AC586C-C14F-4F41-9254-FDAB6CFA8F90}" presName="accent_1" presStyleCnt="0"/>
      <dgm:spPr/>
    </dgm:pt>
    <dgm:pt modelId="{F67FAD2B-1A0E-4FE5-B80B-65047DAE71BF}" type="pres">
      <dgm:prSet presAssocID="{95AC586C-C14F-4F41-9254-FDAB6CFA8F90}" presName="accentRepeatNode" presStyleLbl="solidFgAcc1" presStyleIdx="0" presStyleCnt="4"/>
      <dgm:spPr/>
    </dgm:pt>
    <dgm:pt modelId="{5FB914D2-E0F8-4A66-AE54-8F0EED1C4FAB}" type="pres">
      <dgm:prSet presAssocID="{D833495A-3BEA-45F8-8689-34938F55CA1B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DFA9333-EC6D-4259-9E1F-B6DCA1D02247}" type="pres">
      <dgm:prSet presAssocID="{D833495A-3BEA-45F8-8689-34938F55CA1B}" presName="accent_2" presStyleCnt="0"/>
      <dgm:spPr/>
    </dgm:pt>
    <dgm:pt modelId="{C6B18896-F755-4C7C-A5E9-E9082D67841B}" type="pres">
      <dgm:prSet presAssocID="{D833495A-3BEA-45F8-8689-34938F55CA1B}" presName="accentRepeatNode" presStyleLbl="solidFgAcc1" presStyleIdx="1" presStyleCnt="4"/>
      <dgm:spPr/>
    </dgm:pt>
    <dgm:pt modelId="{C0116D51-24C7-416E-BCD6-C0A6540D7776}" type="pres">
      <dgm:prSet presAssocID="{77816D95-1485-4CCC-9BC2-2AE76F44B43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CBA48D-6A2D-4927-98B6-A9012990AAF3}" type="pres">
      <dgm:prSet presAssocID="{77816D95-1485-4CCC-9BC2-2AE76F44B431}" presName="accent_3" presStyleCnt="0"/>
      <dgm:spPr/>
    </dgm:pt>
    <dgm:pt modelId="{B69EEAEB-3CC3-48EE-91F2-89C1810D8CFF}" type="pres">
      <dgm:prSet presAssocID="{77816D95-1485-4CCC-9BC2-2AE76F44B431}" presName="accentRepeatNode" presStyleLbl="solidFgAcc1" presStyleIdx="2" presStyleCnt="4"/>
      <dgm:spPr/>
    </dgm:pt>
    <dgm:pt modelId="{466DF407-E17A-462D-AA87-AA773B64DF4F}" type="pres">
      <dgm:prSet presAssocID="{A7A3A20E-919B-4E71-91E6-13262CE31B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ED3372-93C3-4916-919E-D9FCCDA3E32F}" type="pres">
      <dgm:prSet presAssocID="{A7A3A20E-919B-4E71-91E6-13262CE31BB9}" presName="accent_4" presStyleCnt="0"/>
      <dgm:spPr/>
    </dgm:pt>
    <dgm:pt modelId="{969E5057-7F63-4E82-AD6D-0C67F245B613}" type="pres">
      <dgm:prSet presAssocID="{A7A3A20E-919B-4E71-91E6-13262CE31BB9}" presName="accentRepeatNode" presStyleLbl="solidFgAcc1" presStyleIdx="3" presStyleCnt="4"/>
      <dgm:spPr/>
    </dgm:pt>
  </dgm:ptLst>
  <dgm:cxnLst>
    <dgm:cxn modelId="{05E0B4FA-434F-410D-98C4-6BE43FAAD2E0}" srcId="{31574F86-8DF7-4373-8D27-5887157A311F}" destId="{A7A3A20E-919B-4E71-91E6-13262CE31BB9}" srcOrd="3" destOrd="0" parTransId="{775393BE-4F85-4025-BA55-396FD65EEE76}" sibTransId="{456B7D8C-5EF8-416A-A5EE-9E587A6EA2A0}"/>
    <dgm:cxn modelId="{4A98B920-2A18-425B-ABBD-528220641201}" type="presOf" srcId="{D833495A-3BEA-45F8-8689-34938F55CA1B}" destId="{5FB914D2-E0F8-4A66-AE54-8F0EED1C4FAB}" srcOrd="0" destOrd="0" presId="urn:microsoft.com/office/officeart/2008/layout/VerticalCurvedList"/>
    <dgm:cxn modelId="{4CB5A8FC-A06E-48B6-A205-4B13F428912A}" type="presOf" srcId="{77816D95-1485-4CCC-9BC2-2AE76F44B431}" destId="{C0116D51-24C7-416E-BCD6-C0A6540D7776}" srcOrd="0" destOrd="0" presId="urn:microsoft.com/office/officeart/2008/layout/VerticalCurvedList"/>
    <dgm:cxn modelId="{8B8E4397-8796-4CB5-BCC7-8C9A479BCA1C}" srcId="{31574F86-8DF7-4373-8D27-5887157A311F}" destId="{95AC586C-C14F-4F41-9254-FDAB6CFA8F90}" srcOrd="0" destOrd="0" parTransId="{2944C4B0-2480-4029-BDBE-72D92DB810F6}" sibTransId="{C8D6B232-8D3A-4DC5-A863-5BC00C7C4CEB}"/>
    <dgm:cxn modelId="{449EA28C-5FE9-4467-AECC-0B6B3E103FDE}" type="presOf" srcId="{C8D6B232-8D3A-4DC5-A863-5BC00C7C4CEB}" destId="{228E262C-BDB4-48F7-9CA6-C7E9BAD184E7}" srcOrd="0" destOrd="0" presId="urn:microsoft.com/office/officeart/2008/layout/VerticalCurvedList"/>
    <dgm:cxn modelId="{BCAA21C1-D3A4-4574-8434-162952DFC04D}" type="presOf" srcId="{31574F86-8DF7-4373-8D27-5887157A311F}" destId="{10E9AF3F-2580-4086-9863-9340C7964D1C}" srcOrd="0" destOrd="0" presId="urn:microsoft.com/office/officeart/2008/layout/VerticalCurvedList"/>
    <dgm:cxn modelId="{2B3A153C-7B5F-4970-986C-92A243B04EAB}" srcId="{31574F86-8DF7-4373-8D27-5887157A311F}" destId="{D833495A-3BEA-45F8-8689-34938F55CA1B}" srcOrd="1" destOrd="0" parTransId="{2BF6DDF9-48B9-4AD7-BD9B-9F8D91EA7639}" sibTransId="{174B3E67-99F8-4943-92EB-1BFE247BEA0A}"/>
    <dgm:cxn modelId="{2DABF344-D4EC-45EA-ADBC-D9EDC21A420E}" type="presOf" srcId="{A7A3A20E-919B-4E71-91E6-13262CE31BB9}" destId="{466DF407-E17A-462D-AA87-AA773B64DF4F}" srcOrd="0" destOrd="0" presId="urn:microsoft.com/office/officeart/2008/layout/VerticalCurvedList"/>
    <dgm:cxn modelId="{3F0151B8-D1A7-44FE-A73A-A0ECBE65847E}" type="presOf" srcId="{95AC586C-C14F-4F41-9254-FDAB6CFA8F90}" destId="{CE756B4B-3598-4D1B-84BD-FAA1FDB31623}" srcOrd="0" destOrd="0" presId="urn:microsoft.com/office/officeart/2008/layout/VerticalCurvedList"/>
    <dgm:cxn modelId="{1436DD52-F6CA-4E65-92B4-A2B57DAFD26B}" srcId="{31574F86-8DF7-4373-8D27-5887157A311F}" destId="{77816D95-1485-4CCC-9BC2-2AE76F44B431}" srcOrd="2" destOrd="0" parTransId="{6F7DAE2F-8D71-4FAA-A77A-B5703F4705D5}" sibTransId="{B24D81D7-0905-4902-BC1F-81CAAFC6876B}"/>
    <dgm:cxn modelId="{5447BFD6-7603-44A7-A7D1-05EE74FB5DA3}" type="presParOf" srcId="{10E9AF3F-2580-4086-9863-9340C7964D1C}" destId="{1179DF88-929E-4678-BA67-735A5DD8C9C1}" srcOrd="0" destOrd="0" presId="urn:microsoft.com/office/officeart/2008/layout/VerticalCurvedList"/>
    <dgm:cxn modelId="{B8592C61-55D7-4CB8-9254-A09DC9698666}" type="presParOf" srcId="{1179DF88-929E-4678-BA67-735A5DD8C9C1}" destId="{621AF270-C071-430C-8025-612D3F15EA38}" srcOrd="0" destOrd="0" presId="urn:microsoft.com/office/officeart/2008/layout/VerticalCurvedList"/>
    <dgm:cxn modelId="{C9F73BA7-214F-405F-BBD9-5BDF42DA29C1}" type="presParOf" srcId="{621AF270-C071-430C-8025-612D3F15EA38}" destId="{DCB7E41E-FD05-4916-B140-D73A01B8F733}" srcOrd="0" destOrd="0" presId="urn:microsoft.com/office/officeart/2008/layout/VerticalCurvedList"/>
    <dgm:cxn modelId="{4F57720C-0A12-46C6-968E-894E12814952}" type="presParOf" srcId="{621AF270-C071-430C-8025-612D3F15EA38}" destId="{228E262C-BDB4-48F7-9CA6-C7E9BAD184E7}" srcOrd="1" destOrd="0" presId="urn:microsoft.com/office/officeart/2008/layout/VerticalCurvedList"/>
    <dgm:cxn modelId="{31056D80-3B17-4DF7-BE87-64E2D3744C0F}" type="presParOf" srcId="{621AF270-C071-430C-8025-612D3F15EA38}" destId="{A65A353F-BBF4-4132-B0C2-EB16FF7822E0}" srcOrd="2" destOrd="0" presId="urn:microsoft.com/office/officeart/2008/layout/VerticalCurvedList"/>
    <dgm:cxn modelId="{9E079CB8-A7EF-4F2C-B904-A3F47107FB7A}" type="presParOf" srcId="{621AF270-C071-430C-8025-612D3F15EA38}" destId="{F8456EA2-B2CC-4C0A-A69B-6258B68370A4}" srcOrd="3" destOrd="0" presId="urn:microsoft.com/office/officeart/2008/layout/VerticalCurvedList"/>
    <dgm:cxn modelId="{4A12C926-4B41-46F3-A89C-5733DBAACC61}" type="presParOf" srcId="{1179DF88-929E-4678-BA67-735A5DD8C9C1}" destId="{CE756B4B-3598-4D1B-84BD-FAA1FDB31623}" srcOrd="1" destOrd="0" presId="urn:microsoft.com/office/officeart/2008/layout/VerticalCurvedList"/>
    <dgm:cxn modelId="{9B82488B-7680-44B1-B766-72F6E547DBE3}" type="presParOf" srcId="{1179DF88-929E-4678-BA67-735A5DD8C9C1}" destId="{3CC7DDE9-F170-440B-8D67-2AB32BB9C031}" srcOrd="2" destOrd="0" presId="urn:microsoft.com/office/officeart/2008/layout/VerticalCurvedList"/>
    <dgm:cxn modelId="{3E99D260-1BAC-4BE7-A613-146BF07ED500}" type="presParOf" srcId="{3CC7DDE9-F170-440B-8D67-2AB32BB9C031}" destId="{F67FAD2B-1A0E-4FE5-B80B-65047DAE71BF}" srcOrd="0" destOrd="0" presId="urn:microsoft.com/office/officeart/2008/layout/VerticalCurvedList"/>
    <dgm:cxn modelId="{DBC1CD44-D10F-4043-AA7E-0DD06BC2CB56}" type="presParOf" srcId="{1179DF88-929E-4678-BA67-735A5DD8C9C1}" destId="{5FB914D2-E0F8-4A66-AE54-8F0EED1C4FAB}" srcOrd="3" destOrd="0" presId="urn:microsoft.com/office/officeart/2008/layout/VerticalCurvedList"/>
    <dgm:cxn modelId="{78892105-0150-409D-A4D4-58514C4F6418}" type="presParOf" srcId="{1179DF88-929E-4678-BA67-735A5DD8C9C1}" destId="{BDFA9333-EC6D-4259-9E1F-B6DCA1D02247}" srcOrd="4" destOrd="0" presId="urn:microsoft.com/office/officeart/2008/layout/VerticalCurvedList"/>
    <dgm:cxn modelId="{697F2CDA-5CFC-4F4F-BFF6-7F2BA2B56E42}" type="presParOf" srcId="{BDFA9333-EC6D-4259-9E1F-B6DCA1D02247}" destId="{C6B18896-F755-4C7C-A5E9-E9082D67841B}" srcOrd="0" destOrd="0" presId="urn:microsoft.com/office/officeart/2008/layout/VerticalCurvedList"/>
    <dgm:cxn modelId="{02E31A33-FC01-448A-83A9-11EF2B904176}" type="presParOf" srcId="{1179DF88-929E-4678-BA67-735A5DD8C9C1}" destId="{C0116D51-24C7-416E-BCD6-C0A6540D7776}" srcOrd="5" destOrd="0" presId="urn:microsoft.com/office/officeart/2008/layout/VerticalCurvedList"/>
    <dgm:cxn modelId="{C74E3960-9397-4607-8992-72022CA4EA06}" type="presParOf" srcId="{1179DF88-929E-4678-BA67-735A5DD8C9C1}" destId="{40CBA48D-6A2D-4927-98B6-A9012990AAF3}" srcOrd="6" destOrd="0" presId="urn:microsoft.com/office/officeart/2008/layout/VerticalCurvedList"/>
    <dgm:cxn modelId="{333594B9-D0C9-458A-B96E-B5C5E9B7759B}" type="presParOf" srcId="{40CBA48D-6A2D-4927-98B6-A9012990AAF3}" destId="{B69EEAEB-3CC3-48EE-91F2-89C1810D8CFF}" srcOrd="0" destOrd="0" presId="urn:microsoft.com/office/officeart/2008/layout/VerticalCurvedList"/>
    <dgm:cxn modelId="{0190C9BA-DB15-48C2-BB2B-DB385E65B458}" type="presParOf" srcId="{1179DF88-929E-4678-BA67-735A5DD8C9C1}" destId="{466DF407-E17A-462D-AA87-AA773B64DF4F}" srcOrd="7" destOrd="0" presId="urn:microsoft.com/office/officeart/2008/layout/VerticalCurvedList"/>
    <dgm:cxn modelId="{961AB5DF-628F-45F6-AC1E-6B06B365A78F}" type="presParOf" srcId="{1179DF88-929E-4678-BA67-735A5DD8C9C1}" destId="{68ED3372-93C3-4916-919E-D9FCCDA3E32F}" srcOrd="8" destOrd="0" presId="urn:microsoft.com/office/officeart/2008/layout/VerticalCurvedList"/>
    <dgm:cxn modelId="{748C5D50-51A9-4105-940F-C26050528CC6}" type="presParOf" srcId="{68ED3372-93C3-4916-919E-D9FCCDA3E32F}" destId="{969E5057-7F63-4E82-AD6D-0C67F245B61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11429-5F59-42C1-A54E-2B127FEB7522}">
      <dsp:nvSpPr>
        <dsp:cNvPr id="0" name=""/>
        <dsp:cNvSpPr/>
      </dsp:nvSpPr>
      <dsp:spPr>
        <a:xfrm>
          <a:off x="0" y="0"/>
          <a:ext cx="2008532" cy="56012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>
              <a:latin typeface="+mn-ea"/>
              <a:ea typeface="+mn-ea"/>
            </a:rPr>
            <a:t>主要为长安汽车提供保险杠、门板、内外装饰件。</a:t>
          </a:r>
        </a:p>
      </dsp:txBody>
      <dsp:txXfrm>
        <a:off x="0" y="2240492"/>
        <a:ext cx="2008532" cy="2240492"/>
      </dsp:txXfrm>
    </dsp:sp>
    <dsp:sp modelId="{774187AC-9357-4A7D-936B-8DB9BB071F9C}">
      <dsp:nvSpPr>
        <dsp:cNvPr id="0" name=""/>
        <dsp:cNvSpPr/>
      </dsp:nvSpPr>
      <dsp:spPr>
        <a:xfrm>
          <a:off x="71661" y="336073"/>
          <a:ext cx="1865209" cy="1865209"/>
        </a:xfrm>
        <a:prstGeom prst="ellipse">
          <a:avLst/>
        </a:prstGeom>
        <a:pattFill prst="pct60">
          <a:fgClr>
            <a:schemeClr val="accent1"/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23488-DE4C-4BB9-80D4-C4A82B247E1B}">
      <dsp:nvSpPr>
        <dsp:cNvPr id="0" name=""/>
        <dsp:cNvSpPr/>
      </dsp:nvSpPr>
      <dsp:spPr>
        <a:xfrm>
          <a:off x="2068788" y="0"/>
          <a:ext cx="2008532" cy="56012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>
              <a:latin typeface="+mn-ea"/>
              <a:ea typeface="+mn-ea"/>
            </a:rPr>
            <a:t>拥有国际上先进的加工中心设备和试模设备，有从意大利进口的五轴联动加工中心设备，其配置在国内处于一流水平。</a:t>
          </a:r>
        </a:p>
      </dsp:txBody>
      <dsp:txXfrm>
        <a:off x="2068788" y="2240492"/>
        <a:ext cx="2008532" cy="2240492"/>
      </dsp:txXfrm>
    </dsp:sp>
    <dsp:sp modelId="{E8B20F9E-E547-4878-BFD7-C0665E73F377}">
      <dsp:nvSpPr>
        <dsp:cNvPr id="0" name=""/>
        <dsp:cNvSpPr/>
      </dsp:nvSpPr>
      <dsp:spPr>
        <a:xfrm>
          <a:off x="2140450" y="336073"/>
          <a:ext cx="1865209" cy="1865209"/>
        </a:xfrm>
        <a:prstGeom prst="ellipse">
          <a:avLst/>
        </a:prstGeom>
        <a:pattFill prst="pct60">
          <a:fgClr>
            <a:schemeClr val="accent1"/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48361-A1EF-4194-97C7-404E852C8AB5}">
      <dsp:nvSpPr>
        <dsp:cNvPr id="0" name=""/>
        <dsp:cNvSpPr/>
      </dsp:nvSpPr>
      <dsp:spPr>
        <a:xfrm>
          <a:off x="4137577" y="0"/>
          <a:ext cx="2008532" cy="56012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>
              <a:latin typeface="+mn-ea"/>
              <a:ea typeface="+mn-ea"/>
            </a:rPr>
            <a:t>采用国际上先进的模具技术与软件，应用三维设计实现</a:t>
          </a:r>
          <a:r>
            <a:rPr lang="en-US" altLang="en-US" sz="1600" kern="1200" dirty="0">
              <a:latin typeface="+mn-ea"/>
              <a:ea typeface="+mn-ea"/>
            </a:rPr>
            <a:t>CAE/CAD/CAM/CAPP</a:t>
          </a:r>
          <a:r>
            <a:rPr lang="zh-CN" altLang="en-US" sz="1600" kern="1200" dirty="0">
              <a:latin typeface="+mn-ea"/>
              <a:ea typeface="+mn-ea"/>
            </a:rPr>
            <a:t>一体化。</a:t>
          </a:r>
        </a:p>
      </dsp:txBody>
      <dsp:txXfrm>
        <a:off x="4137577" y="2240492"/>
        <a:ext cx="2008532" cy="2240492"/>
      </dsp:txXfrm>
    </dsp:sp>
    <dsp:sp modelId="{45B093FE-CA6A-4B70-9ABF-F08C8CAE640E}">
      <dsp:nvSpPr>
        <dsp:cNvPr id="0" name=""/>
        <dsp:cNvSpPr/>
      </dsp:nvSpPr>
      <dsp:spPr>
        <a:xfrm>
          <a:off x="4209238" y="336073"/>
          <a:ext cx="1865209" cy="1865209"/>
        </a:xfrm>
        <a:prstGeom prst="ellipse">
          <a:avLst/>
        </a:prstGeom>
        <a:pattFill prst="pct60">
          <a:fgClr>
            <a:schemeClr val="accent1"/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5BDE0-B1A3-4CCD-B8B7-C5423BC2AF74}">
      <dsp:nvSpPr>
        <dsp:cNvPr id="0" name=""/>
        <dsp:cNvSpPr/>
      </dsp:nvSpPr>
      <dsp:spPr>
        <a:xfrm>
          <a:off x="6206365" y="0"/>
          <a:ext cx="2008532" cy="56012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>
              <a:latin typeface="+mn-ea"/>
              <a:ea typeface="+mn-ea"/>
            </a:rPr>
            <a:t>原料仓库位处于厂内生产线旁，产成品和半成品在厂区内堆放严重。</a:t>
          </a:r>
        </a:p>
      </dsp:txBody>
      <dsp:txXfrm>
        <a:off x="6206365" y="2240492"/>
        <a:ext cx="2008532" cy="2240492"/>
      </dsp:txXfrm>
    </dsp:sp>
    <dsp:sp modelId="{C13B771D-7EB4-4BEA-969D-5202DEB0A305}">
      <dsp:nvSpPr>
        <dsp:cNvPr id="0" name=""/>
        <dsp:cNvSpPr/>
      </dsp:nvSpPr>
      <dsp:spPr>
        <a:xfrm>
          <a:off x="6278027" y="336073"/>
          <a:ext cx="1865209" cy="1865209"/>
        </a:xfrm>
        <a:prstGeom prst="ellipse">
          <a:avLst/>
        </a:prstGeom>
        <a:pattFill prst="pct60">
          <a:fgClr>
            <a:schemeClr val="accent1"/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54C28-318D-46D3-98D9-45D655473C9F}">
      <dsp:nvSpPr>
        <dsp:cNvPr id="0" name=""/>
        <dsp:cNvSpPr/>
      </dsp:nvSpPr>
      <dsp:spPr>
        <a:xfrm>
          <a:off x="8275154" y="0"/>
          <a:ext cx="2008532" cy="56012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>
              <a:latin typeface="+mn-ea"/>
              <a:ea typeface="+mn-ea"/>
            </a:rPr>
            <a:t>厂外物流为第三方物流，厂内加工过程物流采取吊架式悬挂传送，原材料、产成品出入库为人工叉车运输且无路线规划。</a:t>
          </a:r>
        </a:p>
      </dsp:txBody>
      <dsp:txXfrm>
        <a:off x="8275154" y="2240492"/>
        <a:ext cx="2008532" cy="2240492"/>
      </dsp:txXfrm>
    </dsp:sp>
    <dsp:sp modelId="{657DE570-4ABD-4A7C-BAA3-714048499386}">
      <dsp:nvSpPr>
        <dsp:cNvPr id="0" name=""/>
        <dsp:cNvSpPr/>
      </dsp:nvSpPr>
      <dsp:spPr>
        <a:xfrm>
          <a:off x="8346815" y="336073"/>
          <a:ext cx="1865209" cy="1865209"/>
        </a:xfrm>
        <a:prstGeom prst="ellipse">
          <a:avLst/>
        </a:prstGeom>
        <a:pattFill prst="pct60">
          <a:fgClr>
            <a:schemeClr val="accent1"/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17762D-76B0-4C2B-834D-2788E17ED231}">
      <dsp:nvSpPr>
        <dsp:cNvPr id="0" name=""/>
        <dsp:cNvSpPr/>
      </dsp:nvSpPr>
      <dsp:spPr>
        <a:xfrm>
          <a:off x="411347" y="4666773"/>
          <a:ext cx="9460992" cy="84018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C52EB-A99C-41DB-9F8D-CA6B3A2B2099}">
      <dsp:nvSpPr>
        <dsp:cNvPr id="0" name=""/>
        <dsp:cNvSpPr/>
      </dsp:nvSpPr>
      <dsp:spPr>
        <a:xfrm>
          <a:off x="596358" y="1283"/>
          <a:ext cx="9886099" cy="977635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/>
            <a:t>			</a:t>
          </a:r>
          <a:r>
            <a:rPr lang="en-US" altLang="zh-CN" sz="1600" kern="1200" dirty="0"/>
            <a:t>1</a:t>
          </a:r>
          <a:r>
            <a:rPr lang="zh-CN" altLang="en-US" sz="1600" kern="1200" dirty="0"/>
            <a:t>、</a:t>
          </a:r>
          <a:r>
            <a:rPr lang="en-US" altLang="zh-CN" sz="1600" kern="1200" dirty="0"/>
            <a:t>30</a:t>
          </a:r>
          <a:r>
            <a:rPr lang="zh-CN" altLang="en-US" sz="1600" kern="1200" dirty="0"/>
            <a:t>万辆汽车的内外饰零部件产能</a:t>
          </a:r>
          <a:endParaRPr lang="en-US" altLang="zh-CN" sz="16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/>
            <a:t>			2</a:t>
          </a:r>
          <a:r>
            <a:rPr lang="zh-CN" altLang="en-US" sz="1600" kern="1200" dirty="0"/>
            <a:t>、</a:t>
          </a:r>
          <a:r>
            <a:rPr lang="en-US" altLang="zh-CN" sz="1600" kern="1200" dirty="0"/>
            <a:t>16</a:t>
          </a:r>
          <a:r>
            <a:rPr lang="zh-CN" altLang="en-US" sz="1600" kern="1200" dirty="0"/>
            <a:t>亿人民币的产值创造</a:t>
          </a:r>
        </a:p>
      </dsp:txBody>
      <dsp:txXfrm>
        <a:off x="624992" y="29917"/>
        <a:ext cx="9828831" cy="920367"/>
      </dsp:txXfrm>
    </dsp:sp>
    <dsp:sp modelId="{29C1EDA1-8930-4BA7-B2AC-1AA3F03A433D}">
      <dsp:nvSpPr>
        <dsp:cNvPr id="0" name=""/>
        <dsp:cNvSpPr/>
      </dsp:nvSpPr>
      <dsp:spPr>
        <a:xfrm>
          <a:off x="583966" y="1167113"/>
          <a:ext cx="977635" cy="977635"/>
        </a:xfrm>
        <a:prstGeom prst="roundRect">
          <a:avLst>
            <a:gd name="adj" fmla="val 16670"/>
          </a:avLst>
        </a:prstGeom>
        <a:blipFill dpi="0"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EB251-0439-4582-B44B-14AC764D4546}">
      <dsp:nvSpPr>
        <dsp:cNvPr id="0" name=""/>
        <dsp:cNvSpPr/>
      </dsp:nvSpPr>
      <dsp:spPr>
        <a:xfrm>
          <a:off x="1744954" y="1154893"/>
          <a:ext cx="8722768" cy="977635"/>
        </a:xfrm>
        <a:prstGeom prst="roundRect">
          <a:avLst>
            <a:gd name="adj" fmla="val 166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500" kern="1200" dirty="0"/>
            <a:t>6</a:t>
          </a:r>
          <a:r>
            <a:rPr lang="zh-CN" altLang="en-US" sz="2500" kern="1200" dirty="0"/>
            <a:t>条门板柔性化生产线（</a:t>
          </a:r>
          <a:r>
            <a:rPr lang="zh-CN" altLang="en-US" sz="2500" kern="1200" dirty="0">
              <a:solidFill>
                <a:schemeClr val="tx1"/>
              </a:solidFill>
            </a:rPr>
            <a:t>与长安汽车的不同车型匹配</a:t>
          </a:r>
          <a:r>
            <a:rPr lang="zh-CN" altLang="en-US" sz="2500" kern="1200" dirty="0"/>
            <a:t>）</a:t>
          </a:r>
        </a:p>
      </dsp:txBody>
      <dsp:txXfrm>
        <a:off x="1792687" y="1202626"/>
        <a:ext cx="8627302" cy="882169"/>
      </dsp:txXfrm>
    </dsp:sp>
    <dsp:sp modelId="{C80B9ED4-1933-462D-BAC9-E3EF7921891E}">
      <dsp:nvSpPr>
        <dsp:cNvPr id="0" name=""/>
        <dsp:cNvSpPr/>
      </dsp:nvSpPr>
      <dsp:spPr>
        <a:xfrm>
          <a:off x="592404" y="2233488"/>
          <a:ext cx="977635" cy="97763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33609-D5AF-4A0B-8E82-82E356B370D2}">
      <dsp:nvSpPr>
        <dsp:cNvPr id="0" name=""/>
        <dsp:cNvSpPr/>
      </dsp:nvSpPr>
      <dsp:spPr>
        <a:xfrm>
          <a:off x="1732079" y="2249844"/>
          <a:ext cx="8722142" cy="977635"/>
        </a:xfrm>
        <a:prstGeom prst="roundRect">
          <a:avLst>
            <a:gd name="adj" fmla="val 166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500" kern="1200" dirty="0"/>
            <a:t>4</a:t>
          </a:r>
          <a:r>
            <a:rPr lang="zh-CN" altLang="en-US" sz="2500" kern="1200" dirty="0"/>
            <a:t>条主内</a:t>
          </a:r>
          <a:r>
            <a:rPr lang="en-US" altLang="zh-CN" sz="2500" kern="1200" dirty="0"/>
            <a:t>/</a:t>
          </a:r>
          <a:r>
            <a:rPr lang="zh-CN" altLang="en-US" sz="2500" kern="1200" dirty="0"/>
            <a:t>外饰件装配线（</a:t>
          </a:r>
          <a:r>
            <a:rPr lang="zh-CN" altLang="en-US" sz="2500" kern="1200" dirty="0">
              <a:solidFill>
                <a:schemeClr val="tx1"/>
              </a:solidFill>
            </a:rPr>
            <a:t>适应长安汽车的不同车型</a:t>
          </a:r>
          <a:r>
            <a:rPr lang="zh-CN" altLang="en-US" sz="2500" kern="1200" dirty="0"/>
            <a:t>）</a:t>
          </a:r>
        </a:p>
      </dsp:txBody>
      <dsp:txXfrm>
        <a:off x="1779812" y="2297577"/>
        <a:ext cx="8626676" cy="882169"/>
      </dsp:txXfrm>
    </dsp:sp>
    <dsp:sp modelId="{17993FA9-3C0D-463E-9437-528A06E0D208}">
      <dsp:nvSpPr>
        <dsp:cNvPr id="0" name=""/>
        <dsp:cNvSpPr/>
      </dsp:nvSpPr>
      <dsp:spPr>
        <a:xfrm>
          <a:off x="571345" y="3339644"/>
          <a:ext cx="977635" cy="97763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026F4-D235-4FAA-ACF2-7C25D26E938E}">
      <dsp:nvSpPr>
        <dsp:cNvPr id="0" name=""/>
        <dsp:cNvSpPr/>
      </dsp:nvSpPr>
      <dsp:spPr>
        <a:xfrm>
          <a:off x="1712107" y="3344796"/>
          <a:ext cx="8722768" cy="977635"/>
        </a:xfrm>
        <a:prstGeom prst="roundRect">
          <a:avLst>
            <a:gd name="adj" fmla="val 166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/>
            <a:t>实现设备互联，形成设备、网络、信息之间的无缝集成</a:t>
          </a:r>
        </a:p>
      </dsp:txBody>
      <dsp:txXfrm>
        <a:off x="1759840" y="3392529"/>
        <a:ext cx="8627302" cy="882169"/>
      </dsp:txXfrm>
    </dsp:sp>
    <dsp:sp modelId="{19878FD6-E6C6-4CDD-B943-2929038A79ED}">
      <dsp:nvSpPr>
        <dsp:cNvPr id="0" name=""/>
        <dsp:cNvSpPr/>
      </dsp:nvSpPr>
      <dsp:spPr>
        <a:xfrm>
          <a:off x="571355" y="4439748"/>
          <a:ext cx="977635" cy="97763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5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13F2F2-D476-45A8-A4A0-66D16B186EE8}">
      <dsp:nvSpPr>
        <dsp:cNvPr id="0" name=""/>
        <dsp:cNvSpPr/>
      </dsp:nvSpPr>
      <dsp:spPr>
        <a:xfrm>
          <a:off x="1711968" y="4439748"/>
          <a:ext cx="8722768" cy="977635"/>
        </a:xfrm>
        <a:prstGeom prst="roundRect">
          <a:avLst>
            <a:gd name="adj" fmla="val 166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/>
            <a:t>对厂区功能、生产设备、物流、安防、能源进行统一规划。</a:t>
          </a:r>
        </a:p>
      </dsp:txBody>
      <dsp:txXfrm>
        <a:off x="1759701" y="4487481"/>
        <a:ext cx="8627302" cy="882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E262C-BDB4-48F7-9CA6-C7E9BAD184E7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56B4B-3598-4D1B-84BD-FAA1FDB31623}">
      <dsp:nvSpPr>
        <dsp:cNvPr id="0" name=""/>
        <dsp:cNvSpPr/>
      </dsp:nvSpPr>
      <dsp:spPr>
        <a:xfrm>
          <a:off x="610504" y="416587"/>
          <a:ext cx="10201785" cy="833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现有工厂管理及生产信息化程度较低，信息管理不充分，需要统一规划建立起适合工厂管理和生产业务运作的信息系统。</a:t>
          </a:r>
        </a:p>
      </dsp:txBody>
      <dsp:txXfrm>
        <a:off x="610504" y="416587"/>
        <a:ext cx="10201785" cy="833607"/>
      </dsp:txXfrm>
    </dsp:sp>
    <dsp:sp modelId="{F67FAD2B-1A0E-4FE5-B80B-65047DAE71BF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B914D2-E0F8-4A66-AE54-8F0EED1C4FAB}">
      <dsp:nvSpPr>
        <dsp:cNvPr id="0" name=""/>
        <dsp:cNvSpPr/>
      </dsp:nvSpPr>
      <dsp:spPr>
        <a:xfrm>
          <a:off x="1088431" y="1667215"/>
          <a:ext cx="9723858" cy="833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现有产线虽然部分工步的自动化程度较高，但设备以及设备与人之间的平衡协同性较差，需要进行整体网络规划，并进行设备联网，打通不同业务单元的信息孤岛。</a:t>
          </a:r>
        </a:p>
      </dsp:txBody>
      <dsp:txXfrm>
        <a:off x="1088431" y="1667215"/>
        <a:ext cx="9723858" cy="833607"/>
      </dsp:txXfrm>
    </dsp:sp>
    <dsp:sp modelId="{C6B18896-F755-4C7C-A5E9-E9082D67841B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16D51-24C7-416E-BCD6-C0A6540D7776}">
      <dsp:nvSpPr>
        <dsp:cNvPr id="0" name=""/>
        <dsp:cNvSpPr/>
      </dsp:nvSpPr>
      <dsp:spPr>
        <a:xfrm>
          <a:off x="1088431" y="2917843"/>
          <a:ext cx="9723858" cy="833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厂内物流运输规范性较差，存在物料、半成品、产成品堆放的问题，需要进行厂内物流的统一规划管理，提升物流运行效率。</a:t>
          </a:r>
        </a:p>
      </dsp:txBody>
      <dsp:txXfrm>
        <a:off x="1088431" y="2917843"/>
        <a:ext cx="9723858" cy="833607"/>
      </dsp:txXfrm>
    </dsp:sp>
    <dsp:sp modelId="{B69EEAEB-3CC3-48EE-91F2-89C1810D8CFF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DF407-E17A-462D-AA87-AA773B64DF4F}">
      <dsp:nvSpPr>
        <dsp:cNvPr id="0" name=""/>
        <dsp:cNvSpPr/>
      </dsp:nvSpPr>
      <dsp:spPr>
        <a:xfrm>
          <a:off x="610504" y="4168472"/>
          <a:ext cx="10201785" cy="833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新工厂产线需要进行统一的布局规划、物流规划、网络规划、信息系统规划，建立高效智能、简约、柔性的生产运作平台来满足客户的需求。</a:t>
          </a:r>
        </a:p>
      </dsp:txBody>
      <dsp:txXfrm>
        <a:off x="610504" y="4168472"/>
        <a:ext cx="10201785" cy="833607"/>
      </dsp:txXfrm>
    </dsp:sp>
    <dsp:sp modelId="{969E5057-7F63-4E82-AD6D-0C67F245B613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D7D7E-FD5F-4071-8D44-5D56F190F3D3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80730-10DA-4605-BCF7-6190FECDB6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290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D7D8B-3849-44EE-AC3A-C99DE77FD9FE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B4009-24B3-4F29-8621-05C9E1BA8F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135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4009-24B3-4F29-8621-05C9E1BA8F8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81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4009-24B3-4F29-8621-05C9E1BA8F8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30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 userDrawn="1"/>
        </p:nvGrpSpPr>
        <p:grpSpPr>
          <a:xfrm>
            <a:off x="409432" y="3902497"/>
            <a:ext cx="11772000" cy="2955503"/>
            <a:chOff x="382136" y="3738723"/>
            <a:chExt cx="11772000" cy="2393297"/>
          </a:xfrm>
        </p:grpSpPr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382136" y="4260020"/>
              <a:ext cx="11772000" cy="1872000"/>
            </a:xfrm>
            <a:prstGeom prst="rect">
              <a:avLst/>
            </a:prstGeom>
            <a:solidFill>
              <a:schemeClr val="bg1">
                <a:lumMod val="65000"/>
                <a:alpha val="94000"/>
              </a:schemeClr>
            </a:solidFill>
            <a:ln>
              <a:noFill/>
            </a:ln>
          </p:spPr>
          <p:txBody>
            <a:bodyPr wrap="square" lIns="121917" tIns="60958" rIns="121917" bIns="60958">
              <a:spAutoFit/>
            </a:bodyPr>
            <a:lstStyle/>
            <a:p>
              <a:pPr algn="r"/>
              <a:endParaRPr lang="zh-CN" altLang="en-US" sz="4400" kern="10" dirty="0">
                <a:ln w="9525">
                  <a:solidFill>
                    <a:schemeClr val="bg1"/>
                  </a:solidFill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日期占位符 2"/>
            <p:cNvSpPr txBox="1"/>
            <p:nvPr/>
          </p:nvSpPr>
          <p:spPr>
            <a:xfrm>
              <a:off x="382136" y="3738723"/>
              <a:ext cx="11772000" cy="468000"/>
            </a:xfrm>
            <a:prstGeom prst="rect">
              <a:avLst/>
            </a:prstGeom>
            <a:solidFill>
              <a:srgbClr val="003366">
                <a:alpha val="40784"/>
              </a:srgb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9433" y="4345946"/>
            <a:ext cx="11771999" cy="1006474"/>
          </a:xfrm>
        </p:spPr>
        <p:txBody>
          <a:bodyPr anchor="b">
            <a:normAutofit/>
          </a:bodyPr>
          <a:lstStyle>
            <a:lvl1pPr algn="ctr">
              <a:defRPr sz="45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98864" y="5474665"/>
            <a:ext cx="11782568" cy="642408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752" y="219568"/>
            <a:ext cx="8698606" cy="499014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矩形 5"/>
          <p:cNvSpPr/>
          <p:nvPr userDrawn="1"/>
        </p:nvSpPr>
        <p:spPr>
          <a:xfrm>
            <a:off x="296883" y="190006"/>
            <a:ext cx="115241" cy="558139"/>
          </a:xfrm>
          <a:prstGeom prst="rect">
            <a:avLst/>
          </a:prstGeom>
          <a:solidFill>
            <a:srgbClr val="13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rot="16200000">
            <a:off x="11657751" y="6105888"/>
            <a:ext cx="573823" cy="494675"/>
          </a:xfrm>
          <a:prstGeom prst="triangle">
            <a:avLst/>
          </a:prstGeom>
          <a:solidFill>
            <a:srgbClr val="13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19535" y="6167755"/>
            <a:ext cx="700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A0A1EB-3B00-4793-8DD2-9587FD0EBF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0"/>
            <a:ext cx="12190413" cy="4646163"/>
            <a:chOff x="0" y="0"/>
            <a:chExt cx="12190413" cy="4646163"/>
          </a:xfrm>
        </p:grpSpPr>
        <p:sp>
          <p:nvSpPr>
            <p:cNvPr id="7" name="矩形 6"/>
            <p:cNvSpPr/>
            <p:nvPr userDrawn="1"/>
          </p:nvSpPr>
          <p:spPr>
            <a:xfrm>
              <a:off x="1717704" y="0"/>
              <a:ext cx="10472709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eaLnBrk="1" latinLnBrk="0" hangingPunct="1">
                <a:lnSpc>
                  <a:spcPct val="130000"/>
                </a:lnSpc>
                <a:buNone/>
              </a:pPr>
              <a:endParaRPr lang="zh-CN" altLang="en-US" sz="2800" b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 userDrawn="1"/>
          </p:nvGrpSpPr>
          <p:grpSpPr>
            <a:xfrm>
              <a:off x="0" y="256032"/>
              <a:ext cx="12190413" cy="585216"/>
              <a:chOff x="2153540" y="606016"/>
              <a:chExt cx="9921835" cy="412662"/>
            </a:xfrm>
          </p:grpSpPr>
          <p:cxnSp>
            <p:nvCxnSpPr>
              <p:cNvPr id="9" name="直接连接符 8"/>
              <p:cNvCxnSpPr/>
              <p:nvPr userDrawn="1"/>
            </p:nvCxnSpPr>
            <p:spPr>
              <a:xfrm>
                <a:off x="2153540" y="989702"/>
                <a:ext cx="7086153" cy="26289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" name="Picture 2" descr="C:\ewin\设计\公司LOGO\logo03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90629" y="606016"/>
                <a:ext cx="1581150" cy="2809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1" name="直接连接符 10"/>
              <p:cNvCxnSpPr/>
              <p:nvPr userDrawn="1"/>
            </p:nvCxnSpPr>
            <p:spPr bwMode="auto">
              <a:xfrm flipV="1">
                <a:off x="9233755" y="775486"/>
                <a:ext cx="457200" cy="243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直接连接符 11"/>
              <p:cNvCxnSpPr/>
              <p:nvPr userDrawn="1"/>
            </p:nvCxnSpPr>
            <p:spPr bwMode="auto">
              <a:xfrm>
                <a:off x="11499375" y="725244"/>
                <a:ext cx="576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3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82450" y="795607"/>
              <a:ext cx="8107963" cy="385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354" y="15768"/>
            <a:ext cx="7884234" cy="82548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5" name="等腰三角形 4"/>
          <p:cNvSpPr/>
          <p:nvPr userDrawn="1"/>
        </p:nvSpPr>
        <p:spPr>
          <a:xfrm rot="16200000">
            <a:off x="11657751" y="6105888"/>
            <a:ext cx="573823" cy="494675"/>
          </a:xfrm>
          <a:prstGeom prst="triangle">
            <a:avLst/>
          </a:prstGeom>
          <a:solidFill>
            <a:srgbClr val="13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519535" y="6175375"/>
            <a:ext cx="700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A0A1EB-3B00-4793-8DD2-9587FD0EBF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0"/>
            <a:ext cx="12190413" cy="4646163"/>
            <a:chOff x="0" y="0"/>
            <a:chExt cx="12190413" cy="4646163"/>
          </a:xfrm>
        </p:grpSpPr>
        <p:sp>
          <p:nvSpPr>
            <p:cNvPr id="7" name="矩形 6"/>
            <p:cNvSpPr/>
            <p:nvPr userDrawn="1"/>
          </p:nvSpPr>
          <p:spPr>
            <a:xfrm>
              <a:off x="1717704" y="0"/>
              <a:ext cx="10472709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eaLnBrk="1" latinLnBrk="0" hangingPunct="1">
                <a:lnSpc>
                  <a:spcPct val="130000"/>
                </a:lnSpc>
                <a:buNone/>
              </a:pPr>
              <a:endParaRPr lang="zh-CN" altLang="en-US" sz="2800" b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 userDrawn="1"/>
          </p:nvGrpSpPr>
          <p:grpSpPr>
            <a:xfrm>
              <a:off x="0" y="256032"/>
              <a:ext cx="12190413" cy="585216"/>
              <a:chOff x="2153540" y="606016"/>
              <a:chExt cx="9921835" cy="412662"/>
            </a:xfrm>
          </p:grpSpPr>
          <p:cxnSp>
            <p:nvCxnSpPr>
              <p:cNvPr id="9" name="直接连接符 8"/>
              <p:cNvCxnSpPr/>
              <p:nvPr userDrawn="1"/>
            </p:nvCxnSpPr>
            <p:spPr>
              <a:xfrm>
                <a:off x="2153540" y="989702"/>
                <a:ext cx="7086153" cy="26289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" name="Picture 2" descr="C:\ewin\设计\公司LOGO\logo03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90629" y="606016"/>
                <a:ext cx="1581150" cy="2809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1" name="直接连接符 10"/>
              <p:cNvCxnSpPr/>
              <p:nvPr userDrawn="1"/>
            </p:nvCxnSpPr>
            <p:spPr bwMode="auto">
              <a:xfrm flipV="1">
                <a:off x="9233755" y="775486"/>
                <a:ext cx="457200" cy="243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直接连接符 11"/>
              <p:cNvCxnSpPr/>
              <p:nvPr userDrawn="1"/>
            </p:nvCxnSpPr>
            <p:spPr bwMode="auto">
              <a:xfrm>
                <a:off x="11499375" y="725244"/>
                <a:ext cx="576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3" name="Picture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82450" y="795607"/>
              <a:ext cx="8107963" cy="385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10343" y="1177219"/>
            <a:ext cx="10515600" cy="483934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0DDB-7BEB-4488-9BA5-D675AA2645F6}" type="datetime1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654030" y="6356985"/>
            <a:ext cx="700405" cy="365125"/>
          </a:xfrm>
        </p:spPr>
        <p:txBody>
          <a:bodyPr/>
          <a:lstStyle/>
          <a:p>
            <a:fld id="{BEA0A1EB-3B00-4793-8DD2-9587FD0EBF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0590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F2E2-6FBD-4EC1-95D2-C01FB65BEB87}" type="datetime1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2450" y="-218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F6421-4737-424F-9110-5C4E8F7E5211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452F-BEFA-42F2-B146-38CFD6FD543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win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1717704" y="0"/>
            <a:ext cx="1047270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latinLnBrk="0" hangingPunct="1">
              <a:lnSpc>
                <a:spcPct val="130000"/>
              </a:lnSpc>
              <a:buNone/>
            </a:pPr>
            <a:endParaRPr lang="zh-CN" altLang="en-US" sz="2800" b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 4"/>
          <p:cNvSpPr>
            <a:spLocks noChangeArrowheads="1"/>
          </p:cNvSpPr>
          <p:nvPr userDrawn="1"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250256 w 808522"/>
              <a:gd name="T1" fmla="*/ 0 h 510140"/>
              <a:gd name="T2" fmla="*/ 255070 w 808522"/>
              <a:gd name="T3" fmla="*/ 0 h 510140"/>
              <a:gd name="T4" fmla="*/ 808522 w 808522"/>
              <a:gd name="T5" fmla="*/ 0 h 510140"/>
              <a:gd name="T6" fmla="*/ 808522 w 808522"/>
              <a:gd name="T7" fmla="*/ 510139 h 510140"/>
              <a:gd name="T8" fmla="*/ 255080 w 808522"/>
              <a:gd name="T9" fmla="*/ 510139 h 510140"/>
              <a:gd name="T10" fmla="*/ 255070 w 808522"/>
              <a:gd name="T11" fmla="*/ 510140 h 510140"/>
              <a:gd name="T12" fmla="*/ 255060 w 808522"/>
              <a:gd name="T13" fmla="*/ 510139 h 510140"/>
              <a:gd name="T14" fmla="*/ 250256 w 808522"/>
              <a:gd name="T15" fmla="*/ 510139 h 510140"/>
              <a:gd name="T16" fmla="*/ 250256 w 808522"/>
              <a:gd name="T17" fmla="*/ 509655 h 510140"/>
              <a:gd name="T18" fmla="*/ 203664 w 808522"/>
              <a:gd name="T19" fmla="*/ 504958 h 510140"/>
              <a:gd name="T20" fmla="*/ 0 w 808522"/>
              <a:gd name="T21" fmla="*/ 255070 h 510140"/>
              <a:gd name="T22" fmla="*/ 203664 w 808522"/>
              <a:gd name="T23" fmla="*/ 5182 h 510140"/>
              <a:gd name="T24" fmla="*/ 250256 w 808522"/>
              <a:gd name="T25" fmla="*/ 485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" name="TextBox 15"/>
          <p:cNvSpPr>
            <a:spLocks noChangeArrowheads="1"/>
          </p:cNvSpPr>
          <p:nvPr userDrawn="1"/>
        </p:nvSpPr>
        <p:spPr bwMode="auto">
          <a:xfrm>
            <a:off x="11658601" y="6208713"/>
            <a:ext cx="533400" cy="28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8" tIns="34279" rIns="68558" bIns="34279">
            <a:spAutoFit/>
          </a:bodyPr>
          <a:lstStyle/>
          <a:p>
            <a:pPr algn="ctr"/>
            <a:fld id="{8A89CBCD-5E7E-4D1A-9C0E-D7E5716DAC41}" type="slidenum">
              <a:rPr lang="zh-CN" altLang="en-US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2450" y="795607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90072" y="191647"/>
            <a:ext cx="10515600" cy="65248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zh-CN" altLang="en-US" sz="2800" b="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fontAlgn="base">
              <a:lnSpc>
                <a:spcPct val="130000"/>
              </a:lnSpc>
              <a:spcAft>
                <a:spcPct val="0"/>
              </a:spcAft>
              <a:buFont typeface="Arial" panose="020B0604020202020204" pitchFamily="34" charset="0"/>
            </a:pPr>
            <a:r>
              <a:rPr kumimoji="1"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F2E2-6FBD-4EC1-95D2-C01FB65BEB87}" type="datetime1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0A1EB-3B00-4793-8DD2-9587FD0EBF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slide" Target="slide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Layout" Target="../slideLayouts/slideLayout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tags" Target="../tags/tag29.xml"/><Relationship Id="rId21" Type="http://schemas.openxmlformats.org/officeDocument/2006/relationships/image" Target="../media/image33.png"/><Relationship Id="rId7" Type="http://schemas.openxmlformats.org/officeDocument/2006/relationships/tags" Target="../tags/tag33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tags" Target="../tags/tag28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tags" Target="../tags/tag31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tags" Target="../tags/tag30.xml"/><Relationship Id="rId9" Type="http://schemas.openxmlformats.org/officeDocument/2006/relationships/image" Target="../media/image21.png"/><Relationship Id="rId14" Type="http://schemas.openxmlformats.org/officeDocument/2006/relationships/image" Target="../media/image26.jpeg"/><Relationship Id="rId22" Type="http://schemas.openxmlformats.org/officeDocument/2006/relationships/image" Target="../media/image34.png"/><Relationship Id="rId27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wmf"/><Relationship Id="rId3" Type="http://schemas.openxmlformats.org/officeDocument/2006/relationships/image" Target="../media/image41.wmf"/><Relationship Id="rId7" Type="http://schemas.openxmlformats.org/officeDocument/2006/relationships/image" Target="../media/image45.png"/><Relationship Id="rId12" Type="http://schemas.openxmlformats.org/officeDocument/2006/relationships/image" Target="../media/image50.wmf"/><Relationship Id="rId2" Type="http://schemas.openxmlformats.org/officeDocument/2006/relationships/image" Target="../media/image40.wmf"/><Relationship Id="rId16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11" Type="http://schemas.openxmlformats.org/officeDocument/2006/relationships/image" Target="../media/image49.jpeg"/><Relationship Id="rId5" Type="http://schemas.openxmlformats.org/officeDocument/2006/relationships/image" Target="../media/image43.wmf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wmf"/><Relationship Id="rId9" Type="http://schemas.openxmlformats.org/officeDocument/2006/relationships/image" Target="../media/image47.jpeg"/><Relationship Id="rId14" Type="http://schemas.openxmlformats.org/officeDocument/2006/relationships/image" Target="../media/image5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5.jpeg"/><Relationship Id="rId5" Type="http://schemas.openxmlformats.org/officeDocument/2006/relationships/image" Target="../media/image56.jpeg"/><Relationship Id="rId10" Type="http://schemas.openxmlformats.org/officeDocument/2006/relationships/image" Target="../media/image65.jpg"/><Relationship Id="rId4" Type="http://schemas.openxmlformats.org/officeDocument/2006/relationships/image" Target="../media/image64.png"/><Relationship Id="rId9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4338" y="4591039"/>
            <a:ext cx="11777662" cy="1006475"/>
          </a:xfrm>
        </p:spPr>
        <p:txBody>
          <a:bodyPr>
            <a:normAutofit/>
          </a:bodyPr>
          <a:lstStyle/>
          <a:p>
            <a:r>
              <a:rPr lang="zh-CN" altLang="en-US" sz="4000" dirty="0" smtClean="0"/>
              <a:t>汽车零部件</a:t>
            </a:r>
            <a:r>
              <a:rPr lang="zh-CN" altLang="en-US" sz="4000" dirty="0" smtClean="0"/>
              <a:t>智能</a:t>
            </a:r>
            <a:r>
              <a:rPr lang="zh-CN" altLang="en-US" sz="4000" dirty="0"/>
              <a:t>工厂咨询项目建议书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3677" y="2448472"/>
            <a:ext cx="5544455" cy="553349"/>
            <a:chOff x="5283201" y="2581777"/>
            <a:chExt cx="5544455" cy="553349"/>
          </a:xfrm>
        </p:grpSpPr>
        <p:sp>
          <p:nvSpPr>
            <p:cNvPr id="2" name="MH_Number_1">
              <a:hlinkClick r:id="rId24" action="ppaction://hlinksldjump"/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283201" y="2590849"/>
              <a:ext cx="615046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MH_Entry_1">
              <a:hlinkClick r:id="rId24" action="ppaction://hlinksldjump"/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6473375" y="2581777"/>
              <a:ext cx="4354281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r>
                <a:rPr lang="zh-CN" altLang="en-US" sz="2400" spc="200" dirty="0">
                  <a:latin typeface="+mn-ea"/>
                </a:rPr>
                <a:t>需求分析</a:t>
              </a:r>
            </a:p>
          </p:txBody>
        </p:sp>
        <p:cxnSp>
          <p:nvCxnSpPr>
            <p:cNvPr id="22" name="MH_Others_1"/>
            <p:cNvCxnSpPr/>
            <p:nvPr>
              <p:custDataLst>
                <p:tags r:id="rId22"/>
              </p:custDataLst>
            </p:nvPr>
          </p:nvCxnSpPr>
          <p:spPr>
            <a:xfrm>
              <a:off x="6142850" y="2688810"/>
              <a:ext cx="0" cy="319314"/>
            </a:xfrm>
            <a:prstGeom prst="line">
              <a:avLst/>
            </a:prstGeom>
            <a:ln w="25400">
              <a:solidFill>
                <a:srgbClr val="D1D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4933677" y="3280417"/>
            <a:ext cx="5544455" cy="553349"/>
            <a:chOff x="5283201" y="3489242"/>
            <a:chExt cx="5544455" cy="553349"/>
          </a:xfrm>
        </p:grpSpPr>
        <p:sp>
          <p:nvSpPr>
            <p:cNvPr id="61" name="MH_Number_2">
              <a:hlinkClick r:id="" action="ppaction://noaction"/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5283201" y="3498314"/>
              <a:ext cx="615046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00B0F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en-US" altLang="zh-CN" sz="2800" b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2" name="MH_Entry_2">
              <a:hlinkClick r:id="" action="ppaction://noaction"/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6473375" y="3489242"/>
              <a:ext cx="4354281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33333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2400" spc="200" dirty="0">
                  <a:solidFill>
                    <a:schemeClr val="tx1"/>
                  </a:solidFill>
                  <a:latin typeface="+mn-ea"/>
                  <a:ea typeface="+mn-ea"/>
                </a:rPr>
                <a:t>建议方案</a:t>
              </a:r>
            </a:p>
          </p:txBody>
        </p:sp>
        <p:cxnSp>
          <p:nvCxnSpPr>
            <p:cNvPr id="23" name="MH_Others_2"/>
            <p:cNvCxnSpPr/>
            <p:nvPr>
              <p:custDataLst>
                <p:tags r:id="rId19"/>
              </p:custDataLst>
            </p:nvPr>
          </p:nvCxnSpPr>
          <p:spPr>
            <a:xfrm>
              <a:off x="6142850" y="3603987"/>
              <a:ext cx="0" cy="319314"/>
            </a:xfrm>
            <a:prstGeom prst="line">
              <a:avLst/>
            </a:prstGeom>
            <a:ln w="25400">
              <a:solidFill>
                <a:srgbClr val="D1D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MH_Others_10"/>
          <p:cNvSpPr/>
          <p:nvPr>
            <p:custDataLst>
              <p:tags r:id="rId2"/>
            </p:custDataLst>
          </p:nvPr>
        </p:nvSpPr>
        <p:spPr>
          <a:xfrm>
            <a:off x="4715351" y="1416944"/>
            <a:ext cx="7476649" cy="504056"/>
          </a:xfrm>
          <a:custGeom>
            <a:avLst/>
            <a:gdLst>
              <a:gd name="connsiteX0" fmla="*/ 0 w 5609212"/>
              <a:gd name="connsiteY0" fmla="*/ 0 h 504056"/>
              <a:gd name="connsiteX1" fmla="*/ 5609212 w 5609212"/>
              <a:gd name="connsiteY1" fmla="*/ 0 h 504056"/>
              <a:gd name="connsiteX2" fmla="*/ 5609212 w 5609212"/>
              <a:gd name="connsiteY2" fmla="*/ 504056 h 504056"/>
              <a:gd name="connsiteX3" fmla="*/ 0 w 5609212"/>
              <a:gd name="connsiteY3" fmla="*/ 504056 h 504056"/>
              <a:gd name="connsiteX4" fmla="*/ 0 w 5609212"/>
              <a:gd name="connsiteY4" fmla="*/ 0 h 504056"/>
              <a:gd name="connsiteX0" fmla="*/ 0 w 5609212"/>
              <a:gd name="connsiteY0" fmla="*/ 0 h 504056"/>
              <a:gd name="connsiteX1" fmla="*/ 5609212 w 5609212"/>
              <a:gd name="connsiteY1" fmla="*/ 0 h 504056"/>
              <a:gd name="connsiteX2" fmla="*/ 5609212 w 5609212"/>
              <a:gd name="connsiteY2" fmla="*/ 504056 h 504056"/>
              <a:gd name="connsiteX3" fmla="*/ 128954 w 5609212"/>
              <a:gd name="connsiteY3" fmla="*/ 504056 h 504056"/>
              <a:gd name="connsiteX4" fmla="*/ 0 w 5609212"/>
              <a:gd name="connsiteY4" fmla="*/ 0 h 50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9212" h="504056">
                <a:moveTo>
                  <a:pt x="0" y="0"/>
                </a:moveTo>
                <a:lnTo>
                  <a:pt x="5609212" y="0"/>
                </a:lnTo>
                <a:lnTo>
                  <a:pt x="5609212" y="504056"/>
                </a:lnTo>
                <a:lnTo>
                  <a:pt x="128954" y="5040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MH_Others_11"/>
          <p:cNvSpPr txBox="1"/>
          <p:nvPr>
            <p:custDataLst>
              <p:tags r:id="rId3"/>
            </p:custDataLst>
          </p:nvPr>
        </p:nvSpPr>
        <p:spPr>
          <a:xfrm>
            <a:off x="4643084" y="812972"/>
            <a:ext cx="1344398" cy="584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42" name="MH_Others_12"/>
          <p:cNvCxnSpPr/>
          <p:nvPr>
            <p:custDataLst>
              <p:tags r:id="rId4"/>
            </p:custDataLst>
          </p:nvPr>
        </p:nvCxnSpPr>
        <p:spPr>
          <a:xfrm>
            <a:off x="6053385" y="946550"/>
            <a:ext cx="5970" cy="34664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H_Others_13"/>
          <p:cNvSpPr txBox="1"/>
          <p:nvPr>
            <p:custDataLst>
              <p:tags r:id="rId5"/>
            </p:custDataLst>
          </p:nvPr>
        </p:nvSpPr>
        <p:spPr>
          <a:xfrm>
            <a:off x="6125256" y="796708"/>
            <a:ext cx="3350742" cy="646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CONTENTS</a:t>
            </a:r>
            <a:endParaRPr lang="zh-CN" altLang="en-US" sz="3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44" name="MH_Others_14"/>
          <p:cNvSpPr/>
          <p:nvPr>
            <p:custDataLst>
              <p:tags r:id="rId6"/>
            </p:custDataLst>
          </p:nvPr>
        </p:nvSpPr>
        <p:spPr>
          <a:xfrm>
            <a:off x="-105" y="258126"/>
            <a:ext cx="4473442" cy="1336316"/>
          </a:xfrm>
          <a:custGeom>
            <a:avLst/>
            <a:gdLst>
              <a:gd name="connsiteX0" fmla="*/ 0 w 3356114"/>
              <a:gd name="connsiteY0" fmla="*/ 0 h 1620180"/>
              <a:gd name="connsiteX1" fmla="*/ 3356114 w 3356114"/>
              <a:gd name="connsiteY1" fmla="*/ 0 h 1620180"/>
              <a:gd name="connsiteX2" fmla="*/ 3356114 w 3356114"/>
              <a:gd name="connsiteY2" fmla="*/ 1620180 h 1620180"/>
              <a:gd name="connsiteX3" fmla="*/ 0 w 3356114"/>
              <a:gd name="connsiteY3" fmla="*/ 1620180 h 1620180"/>
              <a:gd name="connsiteX4" fmla="*/ 0 w 3356114"/>
              <a:gd name="connsiteY4" fmla="*/ 0 h 1620180"/>
              <a:gd name="connsiteX0" fmla="*/ 0 w 3356114"/>
              <a:gd name="connsiteY0" fmla="*/ 0 h 1620180"/>
              <a:gd name="connsiteX1" fmla="*/ 3027868 w 3356114"/>
              <a:gd name="connsiteY1" fmla="*/ 23446 h 1620180"/>
              <a:gd name="connsiteX2" fmla="*/ 3356114 w 3356114"/>
              <a:gd name="connsiteY2" fmla="*/ 1620180 h 1620180"/>
              <a:gd name="connsiteX3" fmla="*/ 0 w 3356114"/>
              <a:gd name="connsiteY3" fmla="*/ 1620180 h 1620180"/>
              <a:gd name="connsiteX4" fmla="*/ 0 w 3356114"/>
              <a:gd name="connsiteY4" fmla="*/ 0 h 1620180"/>
              <a:gd name="connsiteX0" fmla="*/ 0 w 3356114"/>
              <a:gd name="connsiteY0" fmla="*/ 0 h 1620180"/>
              <a:gd name="connsiteX1" fmla="*/ 2957529 w 3356114"/>
              <a:gd name="connsiteY1" fmla="*/ 23446 h 1620180"/>
              <a:gd name="connsiteX2" fmla="*/ 3356114 w 3356114"/>
              <a:gd name="connsiteY2" fmla="*/ 1620180 h 1620180"/>
              <a:gd name="connsiteX3" fmla="*/ 0 w 3356114"/>
              <a:gd name="connsiteY3" fmla="*/ 1620180 h 1620180"/>
              <a:gd name="connsiteX4" fmla="*/ 0 w 3356114"/>
              <a:gd name="connsiteY4" fmla="*/ 0 h 1620180"/>
              <a:gd name="connsiteX0" fmla="*/ 0 w 3356114"/>
              <a:gd name="connsiteY0" fmla="*/ 0 h 1620180"/>
              <a:gd name="connsiteX1" fmla="*/ 3004422 w 3356114"/>
              <a:gd name="connsiteY1" fmla="*/ 9189 h 1620180"/>
              <a:gd name="connsiteX2" fmla="*/ 3356114 w 3356114"/>
              <a:gd name="connsiteY2" fmla="*/ 1620180 h 1620180"/>
              <a:gd name="connsiteX3" fmla="*/ 0 w 3356114"/>
              <a:gd name="connsiteY3" fmla="*/ 1620180 h 1620180"/>
              <a:gd name="connsiteX4" fmla="*/ 0 w 3356114"/>
              <a:gd name="connsiteY4" fmla="*/ 0 h 1620180"/>
              <a:gd name="connsiteX0" fmla="*/ 0 w 3356114"/>
              <a:gd name="connsiteY0" fmla="*/ 5069 h 1625249"/>
              <a:gd name="connsiteX1" fmla="*/ 3051314 w 3356114"/>
              <a:gd name="connsiteY1" fmla="*/ 0 h 1625249"/>
              <a:gd name="connsiteX2" fmla="*/ 3356114 w 3356114"/>
              <a:gd name="connsiteY2" fmla="*/ 1625249 h 1625249"/>
              <a:gd name="connsiteX3" fmla="*/ 0 w 3356114"/>
              <a:gd name="connsiteY3" fmla="*/ 1625249 h 1625249"/>
              <a:gd name="connsiteX4" fmla="*/ 0 w 3356114"/>
              <a:gd name="connsiteY4" fmla="*/ 5069 h 1625249"/>
              <a:gd name="connsiteX0" fmla="*/ 0 w 3356114"/>
              <a:gd name="connsiteY0" fmla="*/ 5069 h 1625249"/>
              <a:gd name="connsiteX1" fmla="*/ 3016145 w 3356114"/>
              <a:gd name="connsiteY1" fmla="*/ 0 h 1625249"/>
              <a:gd name="connsiteX2" fmla="*/ 3356114 w 3356114"/>
              <a:gd name="connsiteY2" fmla="*/ 1625249 h 1625249"/>
              <a:gd name="connsiteX3" fmla="*/ 0 w 3356114"/>
              <a:gd name="connsiteY3" fmla="*/ 1625249 h 1625249"/>
              <a:gd name="connsiteX4" fmla="*/ 0 w 3356114"/>
              <a:gd name="connsiteY4" fmla="*/ 5069 h 162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6114" h="1625249">
                <a:moveTo>
                  <a:pt x="0" y="5069"/>
                </a:moveTo>
                <a:lnTo>
                  <a:pt x="3016145" y="0"/>
                </a:lnTo>
                <a:lnTo>
                  <a:pt x="3356114" y="1625249"/>
                </a:lnTo>
                <a:lnTo>
                  <a:pt x="0" y="1625249"/>
                </a:lnTo>
                <a:lnTo>
                  <a:pt x="0" y="50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>
              <a:solidFill>
                <a:srgbClr val="7EC234"/>
              </a:solidFill>
            </a:endParaRPr>
          </a:p>
        </p:txBody>
      </p:sp>
      <p:sp>
        <p:nvSpPr>
          <p:cNvPr id="45" name="MH_Others_15"/>
          <p:cNvSpPr/>
          <p:nvPr>
            <p:custDataLst>
              <p:tags r:id="rId7"/>
            </p:custDataLst>
          </p:nvPr>
        </p:nvSpPr>
        <p:spPr>
          <a:xfrm>
            <a:off x="-11264" y="755480"/>
            <a:ext cx="4207441" cy="401637"/>
          </a:xfrm>
          <a:custGeom>
            <a:avLst/>
            <a:gdLst>
              <a:gd name="connsiteX0" fmla="*/ 1857013 w 3156552"/>
              <a:gd name="connsiteY0" fmla="*/ 104678 h 401637"/>
              <a:gd name="connsiteX1" fmla="*/ 1929021 w 3156552"/>
              <a:gd name="connsiteY1" fmla="*/ 104678 h 401637"/>
              <a:gd name="connsiteX2" fmla="*/ 1929021 w 3156552"/>
              <a:gd name="connsiteY2" fmla="*/ 297257 h 401637"/>
              <a:gd name="connsiteX3" fmla="*/ 1857013 w 3156552"/>
              <a:gd name="connsiteY3" fmla="*/ 297257 h 401637"/>
              <a:gd name="connsiteX4" fmla="*/ 1702944 w 3156552"/>
              <a:gd name="connsiteY4" fmla="*/ 104678 h 401637"/>
              <a:gd name="connsiteX5" fmla="*/ 1774952 w 3156552"/>
              <a:gd name="connsiteY5" fmla="*/ 104678 h 401637"/>
              <a:gd name="connsiteX6" fmla="*/ 1774952 w 3156552"/>
              <a:gd name="connsiteY6" fmla="*/ 297257 h 401637"/>
              <a:gd name="connsiteX7" fmla="*/ 1702944 w 3156552"/>
              <a:gd name="connsiteY7" fmla="*/ 297257 h 401637"/>
              <a:gd name="connsiteX8" fmla="*/ 1548875 w 3156552"/>
              <a:gd name="connsiteY8" fmla="*/ 104678 h 401637"/>
              <a:gd name="connsiteX9" fmla="*/ 1620883 w 3156552"/>
              <a:gd name="connsiteY9" fmla="*/ 104678 h 401637"/>
              <a:gd name="connsiteX10" fmla="*/ 1620883 w 3156552"/>
              <a:gd name="connsiteY10" fmla="*/ 297257 h 401637"/>
              <a:gd name="connsiteX11" fmla="*/ 1548875 w 3156552"/>
              <a:gd name="connsiteY11" fmla="*/ 297257 h 401637"/>
              <a:gd name="connsiteX12" fmla="*/ 1394806 w 3156552"/>
              <a:gd name="connsiteY12" fmla="*/ 104678 h 401637"/>
              <a:gd name="connsiteX13" fmla="*/ 1466814 w 3156552"/>
              <a:gd name="connsiteY13" fmla="*/ 104678 h 401637"/>
              <a:gd name="connsiteX14" fmla="*/ 1466814 w 3156552"/>
              <a:gd name="connsiteY14" fmla="*/ 297257 h 401637"/>
              <a:gd name="connsiteX15" fmla="*/ 1394806 w 3156552"/>
              <a:gd name="connsiteY15" fmla="*/ 297257 h 401637"/>
              <a:gd name="connsiteX16" fmla="*/ 1240737 w 3156552"/>
              <a:gd name="connsiteY16" fmla="*/ 104678 h 401637"/>
              <a:gd name="connsiteX17" fmla="*/ 1312745 w 3156552"/>
              <a:gd name="connsiteY17" fmla="*/ 104678 h 401637"/>
              <a:gd name="connsiteX18" fmla="*/ 1312745 w 3156552"/>
              <a:gd name="connsiteY18" fmla="*/ 297257 h 401637"/>
              <a:gd name="connsiteX19" fmla="*/ 1240737 w 3156552"/>
              <a:gd name="connsiteY19" fmla="*/ 297257 h 401637"/>
              <a:gd name="connsiteX20" fmla="*/ 1086668 w 3156552"/>
              <a:gd name="connsiteY20" fmla="*/ 104678 h 401637"/>
              <a:gd name="connsiteX21" fmla="*/ 1158676 w 3156552"/>
              <a:gd name="connsiteY21" fmla="*/ 104678 h 401637"/>
              <a:gd name="connsiteX22" fmla="*/ 1158676 w 3156552"/>
              <a:gd name="connsiteY22" fmla="*/ 297257 h 401637"/>
              <a:gd name="connsiteX23" fmla="*/ 1086668 w 3156552"/>
              <a:gd name="connsiteY23" fmla="*/ 297257 h 401637"/>
              <a:gd name="connsiteX24" fmla="*/ 932599 w 3156552"/>
              <a:gd name="connsiteY24" fmla="*/ 104678 h 401637"/>
              <a:gd name="connsiteX25" fmla="*/ 1004607 w 3156552"/>
              <a:gd name="connsiteY25" fmla="*/ 104678 h 401637"/>
              <a:gd name="connsiteX26" fmla="*/ 1004607 w 3156552"/>
              <a:gd name="connsiteY26" fmla="*/ 297257 h 401637"/>
              <a:gd name="connsiteX27" fmla="*/ 932599 w 3156552"/>
              <a:gd name="connsiteY27" fmla="*/ 297257 h 401637"/>
              <a:gd name="connsiteX28" fmla="*/ 778530 w 3156552"/>
              <a:gd name="connsiteY28" fmla="*/ 104678 h 401637"/>
              <a:gd name="connsiteX29" fmla="*/ 850538 w 3156552"/>
              <a:gd name="connsiteY29" fmla="*/ 104678 h 401637"/>
              <a:gd name="connsiteX30" fmla="*/ 850538 w 3156552"/>
              <a:gd name="connsiteY30" fmla="*/ 297257 h 401637"/>
              <a:gd name="connsiteX31" fmla="*/ 778530 w 3156552"/>
              <a:gd name="connsiteY31" fmla="*/ 297257 h 401637"/>
              <a:gd name="connsiteX32" fmla="*/ 622824 w 3156552"/>
              <a:gd name="connsiteY32" fmla="*/ 104678 h 401637"/>
              <a:gd name="connsiteX33" fmla="*/ 694832 w 3156552"/>
              <a:gd name="connsiteY33" fmla="*/ 104678 h 401637"/>
              <a:gd name="connsiteX34" fmla="*/ 694832 w 3156552"/>
              <a:gd name="connsiteY34" fmla="*/ 297257 h 401637"/>
              <a:gd name="connsiteX35" fmla="*/ 622824 w 3156552"/>
              <a:gd name="connsiteY35" fmla="*/ 297257 h 401637"/>
              <a:gd name="connsiteX36" fmla="*/ 467118 w 3156552"/>
              <a:gd name="connsiteY36" fmla="*/ 104678 h 401637"/>
              <a:gd name="connsiteX37" fmla="*/ 539126 w 3156552"/>
              <a:gd name="connsiteY37" fmla="*/ 104678 h 401637"/>
              <a:gd name="connsiteX38" fmla="*/ 539126 w 3156552"/>
              <a:gd name="connsiteY38" fmla="*/ 297257 h 401637"/>
              <a:gd name="connsiteX39" fmla="*/ 467118 w 3156552"/>
              <a:gd name="connsiteY39" fmla="*/ 297257 h 401637"/>
              <a:gd name="connsiteX40" fmla="*/ 311412 w 3156552"/>
              <a:gd name="connsiteY40" fmla="*/ 104678 h 401637"/>
              <a:gd name="connsiteX41" fmla="*/ 383420 w 3156552"/>
              <a:gd name="connsiteY41" fmla="*/ 104678 h 401637"/>
              <a:gd name="connsiteX42" fmla="*/ 383420 w 3156552"/>
              <a:gd name="connsiteY42" fmla="*/ 297257 h 401637"/>
              <a:gd name="connsiteX43" fmla="*/ 311412 w 3156552"/>
              <a:gd name="connsiteY43" fmla="*/ 297257 h 401637"/>
              <a:gd name="connsiteX44" fmla="*/ 155706 w 3156552"/>
              <a:gd name="connsiteY44" fmla="*/ 104678 h 401637"/>
              <a:gd name="connsiteX45" fmla="*/ 227714 w 3156552"/>
              <a:gd name="connsiteY45" fmla="*/ 104678 h 401637"/>
              <a:gd name="connsiteX46" fmla="*/ 227714 w 3156552"/>
              <a:gd name="connsiteY46" fmla="*/ 297257 h 401637"/>
              <a:gd name="connsiteX47" fmla="*/ 155706 w 3156552"/>
              <a:gd name="connsiteY47" fmla="*/ 297257 h 401637"/>
              <a:gd name="connsiteX48" fmla="*/ 0 w 3156552"/>
              <a:gd name="connsiteY48" fmla="*/ 104678 h 401637"/>
              <a:gd name="connsiteX49" fmla="*/ 72008 w 3156552"/>
              <a:gd name="connsiteY49" fmla="*/ 104678 h 401637"/>
              <a:gd name="connsiteX50" fmla="*/ 72008 w 3156552"/>
              <a:gd name="connsiteY50" fmla="*/ 297257 h 401637"/>
              <a:gd name="connsiteX51" fmla="*/ 0 w 3156552"/>
              <a:gd name="connsiteY51" fmla="*/ 297257 h 401637"/>
              <a:gd name="connsiteX52" fmla="*/ 2955734 w 3156552"/>
              <a:gd name="connsiteY52" fmla="*/ 0 h 401637"/>
              <a:gd name="connsiteX53" fmla="*/ 3156552 w 3156552"/>
              <a:gd name="connsiteY53" fmla="*/ 200819 h 401637"/>
              <a:gd name="connsiteX54" fmla="*/ 2955734 w 3156552"/>
              <a:gd name="connsiteY54" fmla="*/ 401637 h 401637"/>
              <a:gd name="connsiteX55" fmla="*/ 2955734 w 3156552"/>
              <a:gd name="connsiteY55" fmla="*/ 301228 h 401637"/>
              <a:gd name="connsiteX56" fmla="*/ 2004424 w 3156552"/>
              <a:gd name="connsiteY56" fmla="*/ 301228 h 401637"/>
              <a:gd name="connsiteX57" fmla="*/ 2004424 w 3156552"/>
              <a:gd name="connsiteY57" fmla="*/ 100409 h 401637"/>
              <a:gd name="connsiteX58" fmla="*/ 2955734 w 3156552"/>
              <a:gd name="connsiteY58" fmla="*/ 100409 h 40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156552" h="401637">
                <a:moveTo>
                  <a:pt x="1857013" y="104678"/>
                </a:moveTo>
                <a:lnTo>
                  <a:pt x="1929021" y="104678"/>
                </a:lnTo>
                <a:lnTo>
                  <a:pt x="1929021" y="297257"/>
                </a:lnTo>
                <a:lnTo>
                  <a:pt x="1857013" y="297257"/>
                </a:lnTo>
                <a:close/>
                <a:moveTo>
                  <a:pt x="1702944" y="104678"/>
                </a:moveTo>
                <a:lnTo>
                  <a:pt x="1774952" y="104678"/>
                </a:lnTo>
                <a:lnTo>
                  <a:pt x="1774952" y="297257"/>
                </a:lnTo>
                <a:lnTo>
                  <a:pt x="1702944" y="297257"/>
                </a:lnTo>
                <a:close/>
                <a:moveTo>
                  <a:pt x="1548875" y="104678"/>
                </a:moveTo>
                <a:lnTo>
                  <a:pt x="1620883" y="104678"/>
                </a:lnTo>
                <a:lnTo>
                  <a:pt x="1620883" y="297257"/>
                </a:lnTo>
                <a:lnTo>
                  <a:pt x="1548875" y="297257"/>
                </a:lnTo>
                <a:close/>
                <a:moveTo>
                  <a:pt x="1394806" y="104678"/>
                </a:moveTo>
                <a:lnTo>
                  <a:pt x="1466814" y="104678"/>
                </a:lnTo>
                <a:lnTo>
                  <a:pt x="1466814" y="297257"/>
                </a:lnTo>
                <a:lnTo>
                  <a:pt x="1394806" y="297257"/>
                </a:lnTo>
                <a:close/>
                <a:moveTo>
                  <a:pt x="1240737" y="104678"/>
                </a:moveTo>
                <a:lnTo>
                  <a:pt x="1312745" y="104678"/>
                </a:lnTo>
                <a:lnTo>
                  <a:pt x="1312745" y="297257"/>
                </a:lnTo>
                <a:lnTo>
                  <a:pt x="1240737" y="297257"/>
                </a:lnTo>
                <a:close/>
                <a:moveTo>
                  <a:pt x="1086668" y="104678"/>
                </a:moveTo>
                <a:lnTo>
                  <a:pt x="1158676" y="104678"/>
                </a:lnTo>
                <a:lnTo>
                  <a:pt x="1158676" y="297257"/>
                </a:lnTo>
                <a:lnTo>
                  <a:pt x="1086668" y="297257"/>
                </a:lnTo>
                <a:close/>
                <a:moveTo>
                  <a:pt x="932599" y="104678"/>
                </a:moveTo>
                <a:lnTo>
                  <a:pt x="1004607" y="104678"/>
                </a:lnTo>
                <a:lnTo>
                  <a:pt x="1004607" y="297257"/>
                </a:lnTo>
                <a:lnTo>
                  <a:pt x="932599" y="297257"/>
                </a:lnTo>
                <a:close/>
                <a:moveTo>
                  <a:pt x="778530" y="104678"/>
                </a:moveTo>
                <a:lnTo>
                  <a:pt x="850538" y="104678"/>
                </a:lnTo>
                <a:lnTo>
                  <a:pt x="850538" y="297257"/>
                </a:lnTo>
                <a:lnTo>
                  <a:pt x="778530" y="297257"/>
                </a:lnTo>
                <a:close/>
                <a:moveTo>
                  <a:pt x="622824" y="104678"/>
                </a:moveTo>
                <a:lnTo>
                  <a:pt x="694832" y="104678"/>
                </a:lnTo>
                <a:lnTo>
                  <a:pt x="694832" y="297257"/>
                </a:lnTo>
                <a:lnTo>
                  <a:pt x="622824" y="297257"/>
                </a:lnTo>
                <a:close/>
                <a:moveTo>
                  <a:pt x="467118" y="104678"/>
                </a:moveTo>
                <a:lnTo>
                  <a:pt x="539126" y="104678"/>
                </a:lnTo>
                <a:lnTo>
                  <a:pt x="539126" y="297257"/>
                </a:lnTo>
                <a:lnTo>
                  <a:pt x="467118" y="297257"/>
                </a:lnTo>
                <a:close/>
                <a:moveTo>
                  <a:pt x="311412" y="104678"/>
                </a:moveTo>
                <a:lnTo>
                  <a:pt x="383420" y="104678"/>
                </a:lnTo>
                <a:lnTo>
                  <a:pt x="383420" y="297257"/>
                </a:lnTo>
                <a:lnTo>
                  <a:pt x="311412" y="297257"/>
                </a:lnTo>
                <a:close/>
                <a:moveTo>
                  <a:pt x="155706" y="104678"/>
                </a:moveTo>
                <a:lnTo>
                  <a:pt x="227714" y="104678"/>
                </a:lnTo>
                <a:lnTo>
                  <a:pt x="227714" y="297257"/>
                </a:lnTo>
                <a:lnTo>
                  <a:pt x="155706" y="297257"/>
                </a:lnTo>
                <a:close/>
                <a:moveTo>
                  <a:pt x="0" y="104678"/>
                </a:moveTo>
                <a:lnTo>
                  <a:pt x="72008" y="104678"/>
                </a:lnTo>
                <a:lnTo>
                  <a:pt x="72008" y="297257"/>
                </a:lnTo>
                <a:lnTo>
                  <a:pt x="0" y="297257"/>
                </a:lnTo>
                <a:close/>
                <a:moveTo>
                  <a:pt x="2955734" y="0"/>
                </a:moveTo>
                <a:lnTo>
                  <a:pt x="3156552" y="200819"/>
                </a:lnTo>
                <a:lnTo>
                  <a:pt x="2955734" y="401637"/>
                </a:lnTo>
                <a:lnTo>
                  <a:pt x="2955734" y="301228"/>
                </a:lnTo>
                <a:lnTo>
                  <a:pt x="2004424" y="301228"/>
                </a:lnTo>
                <a:lnTo>
                  <a:pt x="2004424" y="100409"/>
                </a:lnTo>
                <a:lnTo>
                  <a:pt x="2955734" y="1004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9CCF77C-7437-4933-9766-F32FAF8CDA9A}"/>
              </a:ext>
            </a:extLst>
          </p:cNvPr>
          <p:cNvGrpSpPr/>
          <p:nvPr/>
        </p:nvGrpSpPr>
        <p:grpSpPr>
          <a:xfrm>
            <a:off x="4933677" y="4112362"/>
            <a:ext cx="5544455" cy="553349"/>
            <a:chOff x="5283201" y="3489242"/>
            <a:chExt cx="5544455" cy="553349"/>
          </a:xfrm>
        </p:grpSpPr>
        <p:sp>
          <p:nvSpPr>
            <p:cNvPr id="17" name="MH_Number_2">
              <a:hlinkClick r:id="" action="ppaction://noaction"/>
              <a:extLst>
                <a:ext uri="{FF2B5EF4-FFF2-40B4-BE49-F238E27FC236}">
                  <a16:creationId xmlns:a16="http://schemas.microsoft.com/office/drawing/2014/main" id="{DC09265C-555B-49EB-8166-26FDABEBE99D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5283201" y="3498314"/>
              <a:ext cx="615046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00B0F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en-US" altLang="zh-CN" sz="2800" b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" name="MH_Entry_2">
              <a:hlinkClick r:id="" action="ppaction://noaction"/>
              <a:extLst>
                <a:ext uri="{FF2B5EF4-FFF2-40B4-BE49-F238E27FC236}">
                  <a16:creationId xmlns:a16="http://schemas.microsoft.com/office/drawing/2014/main" id="{6B31FB87-4989-485A-874D-5A6F4A45DD87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6473375" y="3489242"/>
              <a:ext cx="4354281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33333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2400" spc="200" dirty="0">
                  <a:solidFill>
                    <a:schemeClr val="tx1"/>
                  </a:solidFill>
                  <a:latin typeface="+mn-ea"/>
                  <a:ea typeface="+mn-ea"/>
                </a:rPr>
                <a:t>公司介绍</a:t>
              </a:r>
            </a:p>
          </p:txBody>
        </p:sp>
        <p:cxnSp>
          <p:nvCxnSpPr>
            <p:cNvPr id="19" name="MH_Others_2">
              <a:extLst>
                <a:ext uri="{FF2B5EF4-FFF2-40B4-BE49-F238E27FC236}">
                  <a16:creationId xmlns:a16="http://schemas.microsoft.com/office/drawing/2014/main" id="{F5DB74D4-E981-4716-8CD4-8D5FBB6FC859}"/>
                </a:ext>
              </a:extLst>
            </p:cNvPr>
            <p:cNvCxnSpPr/>
            <p:nvPr>
              <p:custDataLst>
                <p:tags r:id="rId16"/>
              </p:custDataLst>
            </p:nvPr>
          </p:nvCxnSpPr>
          <p:spPr>
            <a:xfrm>
              <a:off x="6142850" y="3603987"/>
              <a:ext cx="0" cy="319314"/>
            </a:xfrm>
            <a:prstGeom prst="line">
              <a:avLst/>
            </a:prstGeom>
            <a:ln w="25400">
              <a:solidFill>
                <a:srgbClr val="D1D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914E0A5-9633-4793-8541-3055C6BC4878}"/>
              </a:ext>
            </a:extLst>
          </p:cNvPr>
          <p:cNvGrpSpPr/>
          <p:nvPr/>
        </p:nvGrpSpPr>
        <p:grpSpPr>
          <a:xfrm>
            <a:off x="4933677" y="4944307"/>
            <a:ext cx="5544455" cy="553349"/>
            <a:chOff x="5283201" y="3489242"/>
            <a:chExt cx="5544455" cy="553349"/>
          </a:xfrm>
        </p:grpSpPr>
        <p:sp>
          <p:nvSpPr>
            <p:cNvPr id="21" name="MH_Number_2">
              <a:hlinkClick r:id="" action="ppaction://noaction"/>
              <a:extLst>
                <a:ext uri="{FF2B5EF4-FFF2-40B4-BE49-F238E27FC236}">
                  <a16:creationId xmlns:a16="http://schemas.microsoft.com/office/drawing/2014/main" id="{F3CC115E-EAAC-4427-B4CB-1717F075624F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5283201" y="3498314"/>
              <a:ext cx="615046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00B0F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en-US" altLang="zh-CN" sz="2800" b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MH_Entry_2">
              <a:hlinkClick r:id="" action="ppaction://noaction"/>
              <a:extLst>
                <a:ext uri="{FF2B5EF4-FFF2-40B4-BE49-F238E27FC236}">
                  <a16:creationId xmlns:a16="http://schemas.microsoft.com/office/drawing/2014/main" id="{14786AA5-A241-4AEE-90F2-9FB044EE9BFC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6473375" y="3489242"/>
              <a:ext cx="4354281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33333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2400" spc="200" dirty="0">
                  <a:solidFill>
                    <a:schemeClr val="tx1"/>
                  </a:solidFill>
                  <a:latin typeface="+mn-ea"/>
                  <a:ea typeface="+mn-ea"/>
                </a:rPr>
                <a:t>咨询团队</a:t>
              </a:r>
            </a:p>
          </p:txBody>
        </p:sp>
        <p:cxnSp>
          <p:nvCxnSpPr>
            <p:cNvPr id="25" name="MH_Others_2">
              <a:extLst>
                <a:ext uri="{FF2B5EF4-FFF2-40B4-BE49-F238E27FC236}">
                  <a16:creationId xmlns:a16="http://schemas.microsoft.com/office/drawing/2014/main" id="{CB9C589E-14D8-49ED-867B-61541DA6B24C}"/>
                </a:ext>
              </a:extLst>
            </p:cNvPr>
            <p:cNvCxnSpPr/>
            <p:nvPr>
              <p:custDataLst>
                <p:tags r:id="rId13"/>
              </p:custDataLst>
            </p:nvPr>
          </p:nvCxnSpPr>
          <p:spPr>
            <a:xfrm>
              <a:off x="6142850" y="3603987"/>
              <a:ext cx="0" cy="319314"/>
            </a:xfrm>
            <a:prstGeom prst="line">
              <a:avLst/>
            </a:prstGeom>
            <a:ln w="25400">
              <a:solidFill>
                <a:srgbClr val="D1D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1F27F81-847A-4A8B-94EA-A578CB6B5E75}"/>
              </a:ext>
            </a:extLst>
          </p:cNvPr>
          <p:cNvGrpSpPr/>
          <p:nvPr/>
        </p:nvGrpSpPr>
        <p:grpSpPr>
          <a:xfrm>
            <a:off x="4933677" y="5776251"/>
            <a:ext cx="5544455" cy="553349"/>
            <a:chOff x="5283201" y="3489242"/>
            <a:chExt cx="5544455" cy="553349"/>
          </a:xfrm>
        </p:grpSpPr>
        <p:sp>
          <p:nvSpPr>
            <p:cNvPr id="27" name="MH_Number_2">
              <a:hlinkClick r:id="" action="ppaction://noaction"/>
              <a:extLst>
                <a:ext uri="{FF2B5EF4-FFF2-40B4-BE49-F238E27FC236}">
                  <a16:creationId xmlns:a16="http://schemas.microsoft.com/office/drawing/2014/main" id="{FCF9CCEA-4FCA-41DB-A977-1DFA94B4FB1E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5283201" y="3498314"/>
              <a:ext cx="615046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rgbClr val="00B0F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en-US" altLang="zh-CN" sz="2800" b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05</a:t>
              </a:r>
              <a:endParaRPr lang="zh-CN" altLang="en-US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MH_Entry_2">
              <a:hlinkClick r:id="" action="ppaction://noaction"/>
              <a:extLst>
                <a:ext uri="{FF2B5EF4-FFF2-40B4-BE49-F238E27FC236}">
                  <a16:creationId xmlns:a16="http://schemas.microsoft.com/office/drawing/2014/main" id="{2A215D5B-5EBC-41A3-8783-ADE5D44D62C6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6473375" y="3489242"/>
              <a:ext cx="4354281" cy="544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33333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2400" spc="200" dirty="0">
                  <a:solidFill>
                    <a:schemeClr val="tx1"/>
                  </a:solidFill>
                  <a:latin typeface="+mn-ea"/>
                  <a:ea typeface="+mn-ea"/>
                </a:rPr>
                <a:t>服务报价</a:t>
              </a:r>
            </a:p>
          </p:txBody>
        </p:sp>
        <p:cxnSp>
          <p:nvCxnSpPr>
            <p:cNvPr id="29" name="MH_Others_2">
              <a:extLst>
                <a:ext uri="{FF2B5EF4-FFF2-40B4-BE49-F238E27FC236}">
                  <a16:creationId xmlns:a16="http://schemas.microsoft.com/office/drawing/2014/main" id="{A4A3F590-351F-44C6-A0BE-A15588B6DA49}"/>
                </a:ext>
              </a:extLst>
            </p:cNvPr>
            <p:cNvCxnSpPr/>
            <p:nvPr>
              <p:custDataLst>
                <p:tags r:id="rId10"/>
              </p:custDataLst>
            </p:nvPr>
          </p:nvCxnSpPr>
          <p:spPr>
            <a:xfrm>
              <a:off x="6142850" y="3603987"/>
              <a:ext cx="0" cy="319314"/>
            </a:xfrm>
            <a:prstGeom prst="line">
              <a:avLst/>
            </a:prstGeom>
            <a:ln w="25400">
              <a:solidFill>
                <a:srgbClr val="D1D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87608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34457"/>
            <a:ext cx="12192000" cy="2859315"/>
          </a:xfrm>
          <a:prstGeom prst="rect">
            <a:avLst/>
          </a:prstGeom>
          <a:gradFill>
            <a:gsLst>
              <a:gs pos="100000">
                <a:schemeClr val="accent1">
                  <a:alpha val="85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734457"/>
            <a:ext cx="4205288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9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199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2307" y="2756823"/>
            <a:ext cx="7130118" cy="814582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b="1" dirty="0">
                <a:solidFill>
                  <a:schemeClr val="bg1"/>
                </a:solidFill>
              </a:rPr>
              <a:t>需求分析</a:t>
            </a:r>
            <a:endParaRPr lang="en-US" altLang="zh-CN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01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ADE106-43E4-409D-9F27-F5D99B1D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现状分析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E4C974C-26CF-4FCB-B2E6-9DEB441B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4</a:t>
            </a:fld>
            <a:endParaRPr lang="zh-CN" altLang="en-US"/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350357-1902-4C05-A11D-0BFB4C633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023364"/>
              </p:ext>
            </p:extLst>
          </p:nvPr>
        </p:nvGraphicFramePr>
        <p:xfrm>
          <a:off x="1152940" y="931650"/>
          <a:ext cx="10283687" cy="5601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064B6FEA-F60F-469E-ACE9-5A9598080948}"/>
              </a:ext>
            </a:extLst>
          </p:cNvPr>
          <p:cNvSpPr/>
          <p:nvPr/>
        </p:nvSpPr>
        <p:spPr>
          <a:xfrm>
            <a:off x="1367820" y="1681459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zh-CN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客户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61A4E4-C6B9-4914-B9B9-F1BAECD81907}"/>
              </a:ext>
            </a:extLst>
          </p:cNvPr>
          <p:cNvSpPr/>
          <p:nvPr/>
        </p:nvSpPr>
        <p:spPr>
          <a:xfrm>
            <a:off x="3449032" y="1681459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设备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CE2EA9-AA3E-4B0A-80A4-AF427717337A}"/>
              </a:ext>
            </a:extLst>
          </p:cNvPr>
          <p:cNvSpPr/>
          <p:nvPr/>
        </p:nvSpPr>
        <p:spPr>
          <a:xfrm>
            <a:off x="5163703" y="1700805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zh-CN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信息化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6343D7-AD96-463D-839B-CE298FF35261}"/>
              </a:ext>
            </a:extLst>
          </p:cNvPr>
          <p:cNvSpPr/>
          <p:nvPr/>
        </p:nvSpPr>
        <p:spPr>
          <a:xfrm>
            <a:off x="7591163" y="1700805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仓储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C6DC67F-A3F3-4B1A-91E8-7E90F8F20AFA}"/>
              </a:ext>
            </a:extLst>
          </p:cNvPr>
          <p:cNvSpPr/>
          <p:nvPr/>
        </p:nvSpPr>
        <p:spPr>
          <a:xfrm>
            <a:off x="9638303" y="1700805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物流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277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32654-CE6E-4E12-9C3D-1A9CF1E99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需求概述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D46842F-A8C7-47F5-A583-453C5760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5</a:t>
            </a:fld>
            <a:endParaRPr lang="zh-CN" altLang="en-US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FCC9B0FF-4266-4766-BAAC-15891863E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506136"/>
              </p:ext>
            </p:extLst>
          </p:nvPr>
        </p:nvGraphicFramePr>
        <p:xfrm>
          <a:off x="556593" y="905195"/>
          <a:ext cx="1107881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1B4430AB-1251-41F1-8B5D-83D828F4D2CB}"/>
              </a:ext>
            </a:extLst>
          </p:cNvPr>
          <p:cNvSpPr/>
          <p:nvPr/>
        </p:nvSpPr>
        <p:spPr>
          <a:xfrm>
            <a:off x="1174582" y="929305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总目标</a:t>
            </a:r>
          </a:p>
        </p:txBody>
      </p:sp>
    </p:spTree>
    <p:extLst>
      <p:ext uri="{BB962C8B-B14F-4D97-AF65-F5344CB8AC3E}">
        <p14:creationId xmlns:p14="http://schemas.microsoft.com/office/powerpoint/2010/main" val="292718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AEE8C6-D723-4B54-8200-6649C516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需求分析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6EFAEF6-7962-4768-8236-33D74FED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6</a:t>
            </a:fld>
            <a:endParaRPr lang="zh-CN" altLang="en-US"/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D14A4576-5465-4920-9990-69DAFA92B2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45750"/>
              </p:ext>
            </p:extLst>
          </p:nvPr>
        </p:nvGraphicFramePr>
        <p:xfrm>
          <a:off x="892310" y="905194"/>
          <a:ext cx="108888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4DE84AFD-8B0F-4D43-827B-F9591F6A61C4}"/>
              </a:ext>
            </a:extLst>
          </p:cNvPr>
          <p:cNvSpPr/>
          <p:nvPr/>
        </p:nvSpPr>
        <p:spPr>
          <a:xfrm>
            <a:off x="1029475" y="1271352"/>
            <a:ext cx="9541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01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E53982-4DEE-4765-90AB-60EA37092514}"/>
              </a:ext>
            </a:extLst>
          </p:cNvPr>
          <p:cNvSpPr/>
          <p:nvPr/>
        </p:nvSpPr>
        <p:spPr>
          <a:xfrm>
            <a:off x="1520814" y="2536743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02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AA02D35-16AE-4D10-8AAC-124BF67DAA34}"/>
              </a:ext>
            </a:extLst>
          </p:cNvPr>
          <p:cNvSpPr/>
          <p:nvPr/>
        </p:nvSpPr>
        <p:spPr>
          <a:xfrm>
            <a:off x="1509096" y="3766792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03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4098D5-5435-4A70-B030-5B23C6A30F6A}"/>
              </a:ext>
            </a:extLst>
          </p:cNvPr>
          <p:cNvSpPr/>
          <p:nvPr/>
        </p:nvSpPr>
        <p:spPr>
          <a:xfrm>
            <a:off x="1018368" y="5029833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04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4633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34457"/>
            <a:ext cx="12192000" cy="2859315"/>
          </a:xfrm>
          <a:prstGeom prst="rect">
            <a:avLst/>
          </a:prstGeom>
          <a:gradFill>
            <a:gsLst>
              <a:gs pos="100000">
                <a:schemeClr val="accent1">
                  <a:alpha val="85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734457"/>
            <a:ext cx="4205288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900" b="1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199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2307" y="2756823"/>
            <a:ext cx="7130118" cy="892552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b="1" dirty="0">
                <a:solidFill>
                  <a:schemeClr val="bg1"/>
                </a:solidFill>
              </a:rPr>
              <a:t>建议方案</a:t>
            </a:r>
            <a:endParaRPr lang="en-US" altLang="zh-CN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71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D1F69-5C9D-46DA-A58B-B1769B90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业务蓝图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E1A59F0-A151-4EE0-9BA5-550813EF3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B5548D-FAC6-4380-8734-22AB70F1A631}"/>
              </a:ext>
            </a:extLst>
          </p:cNvPr>
          <p:cNvSpPr txBox="1"/>
          <p:nvPr/>
        </p:nvSpPr>
        <p:spPr>
          <a:xfrm>
            <a:off x="7328449" y="5986801"/>
            <a:ext cx="2040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平伟鱼嘴智能工厂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47ABE3F-45BA-4E52-B159-8185DF2DC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988644"/>
              </p:ext>
            </p:extLst>
          </p:nvPr>
        </p:nvGraphicFramePr>
        <p:xfrm>
          <a:off x="366371" y="1196746"/>
          <a:ext cx="133405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052">
                  <a:extLst>
                    <a:ext uri="{9D8B030D-6E8A-4147-A177-3AD203B41FA5}">
                      <a16:colId xmlns:a16="http://schemas.microsoft.com/office/drawing/2014/main" val="172231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配套车型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9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altLang="zh-CN" dirty="0"/>
                        <a:t>V301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7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V301 S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2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R103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8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S201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3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C301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3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R104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45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zh-CN" dirty="0"/>
                        <a:t>R111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37941"/>
                  </a:ext>
                </a:extLst>
              </a:tr>
            </a:tbl>
          </a:graphicData>
        </a:graphic>
      </p:graphicFrame>
      <p:sp>
        <p:nvSpPr>
          <p:cNvPr id="9" name="左大括号 8">
            <a:extLst>
              <a:ext uri="{FF2B5EF4-FFF2-40B4-BE49-F238E27FC236}">
                <a16:creationId xmlns:a16="http://schemas.microsoft.com/office/drawing/2014/main" id="{B365346D-511B-4452-A894-F6DDE45916AB}"/>
              </a:ext>
            </a:extLst>
          </p:cNvPr>
          <p:cNvSpPr/>
          <p:nvPr/>
        </p:nvSpPr>
        <p:spPr>
          <a:xfrm>
            <a:off x="1643271" y="1196746"/>
            <a:ext cx="437322" cy="2966720"/>
          </a:xfrm>
          <a:prstGeom prst="leftBrac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1E6B1DD-9175-4B51-BDDE-9432F3A69B37}"/>
              </a:ext>
            </a:extLst>
          </p:cNvPr>
          <p:cNvSpPr txBox="1"/>
          <p:nvPr/>
        </p:nvSpPr>
        <p:spPr>
          <a:xfrm>
            <a:off x="2186610" y="1024470"/>
            <a:ext cx="1126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内饰件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5F85C6-46E2-4453-92DF-39317CEF19A7}"/>
              </a:ext>
            </a:extLst>
          </p:cNvPr>
          <p:cNvSpPr txBox="1"/>
          <p:nvPr/>
        </p:nvSpPr>
        <p:spPr>
          <a:xfrm>
            <a:off x="2133601" y="3994189"/>
            <a:ext cx="1126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外饰件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0093076-AF04-415E-8383-77DE3078AB7C}"/>
              </a:ext>
            </a:extLst>
          </p:cNvPr>
          <p:cNvSpPr txBox="1"/>
          <p:nvPr/>
        </p:nvSpPr>
        <p:spPr>
          <a:xfrm>
            <a:off x="2319134" y="2266119"/>
            <a:ext cx="344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黑</a:t>
            </a:r>
            <a:endParaRPr lang="en-US" altLang="zh-CN" sz="1600" dirty="0"/>
          </a:p>
          <a:p>
            <a:r>
              <a:rPr lang="zh-CN" altLang="en-US" sz="1600" dirty="0"/>
              <a:t>棕</a:t>
            </a:r>
            <a:endParaRPr lang="en-US" altLang="zh-CN" sz="1600" dirty="0"/>
          </a:p>
          <a:p>
            <a:r>
              <a:rPr lang="zh-CN" altLang="en-US" sz="1600" dirty="0"/>
              <a:t>浅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D857EA3-43A3-4DB5-B966-AFB6781CDA7F}"/>
              </a:ext>
            </a:extLst>
          </p:cNvPr>
          <p:cNvSpPr/>
          <p:nvPr/>
        </p:nvSpPr>
        <p:spPr>
          <a:xfrm>
            <a:off x="6008786" y="1758648"/>
            <a:ext cx="875709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0002C6A-02BA-402D-9929-3B857B355487}"/>
              </a:ext>
            </a:extLst>
          </p:cNvPr>
          <p:cNvSpPr txBox="1"/>
          <p:nvPr/>
        </p:nvSpPr>
        <p:spPr>
          <a:xfrm>
            <a:off x="6168879" y="1929246"/>
            <a:ext cx="596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注塑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7AE316-E413-449D-8250-10BED0711195}"/>
              </a:ext>
            </a:extLst>
          </p:cNvPr>
          <p:cNvSpPr/>
          <p:nvPr/>
        </p:nvSpPr>
        <p:spPr>
          <a:xfrm>
            <a:off x="7393643" y="1756967"/>
            <a:ext cx="875709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6DFF272-CF4F-40EF-AB20-9A76F1EE0B67}"/>
              </a:ext>
            </a:extLst>
          </p:cNvPr>
          <p:cNvSpPr txBox="1"/>
          <p:nvPr/>
        </p:nvSpPr>
        <p:spPr>
          <a:xfrm>
            <a:off x="7553736" y="1927565"/>
            <a:ext cx="596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阴模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8337C48-F427-4B2A-850A-907E400FF9E0}"/>
              </a:ext>
            </a:extLst>
          </p:cNvPr>
          <p:cNvSpPr/>
          <p:nvPr/>
        </p:nvSpPr>
        <p:spPr>
          <a:xfrm>
            <a:off x="8765248" y="1756967"/>
            <a:ext cx="875709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1018AE8-26F1-4C0A-92A0-E662A0803B5A}"/>
              </a:ext>
            </a:extLst>
          </p:cNvPr>
          <p:cNvSpPr txBox="1"/>
          <p:nvPr/>
        </p:nvSpPr>
        <p:spPr>
          <a:xfrm>
            <a:off x="8925341" y="1927565"/>
            <a:ext cx="596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弱化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271BCE7-AF6F-4643-B828-B513CDEF3789}"/>
              </a:ext>
            </a:extLst>
          </p:cNvPr>
          <p:cNvSpPr/>
          <p:nvPr/>
        </p:nvSpPr>
        <p:spPr>
          <a:xfrm>
            <a:off x="309219" y="1024470"/>
            <a:ext cx="3568099" cy="3308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6C5454-789E-48E7-A364-E59D0EF56C92}"/>
              </a:ext>
            </a:extLst>
          </p:cNvPr>
          <p:cNvSpPr/>
          <p:nvPr/>
        </p:nvSpPr>
        <p:spPr>
          <a:xfrm>
            <a:off x="4666996" y="1756967"/>
            <a:ext cx="875709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A7779A1-74A1-44EB-B1FC-3E212BD9583B}"/>
              </a:ext>
            </a:extLst>
          </p:cNvPr>
          <p:cNvSpPr txBox="1"/>
          <p:nvPr/>
        </p:nvSpPr>
        <p:spPr>
          <a:xfrm>
            <a:off x="4827089" y="1927565"/>
            <a:ext cx="596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原料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83B7CFE6-7623-4646-BA3E-1E0CA78F9076}"/>
              </a:ext>
            </a:extLst>
          </p:cNvPr>
          <p:cNvSpPr/>
          <p:nvPr/>
        </p:nvSpPr>
        <p:spPr>
          <a:xfrm>
            <a:off x="5542705" y="1929246"/>
            <a:ext cx="466081" cy="33687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8F46BC91-44A6-451B-8E23-6C8E3DD0D6FD}"/>
              </a:ext>
            </a:extLst>
          </p:cNvPr>
          <p:cNvSpPr/>
          <p:nvPr/>
        </p:nvSpPr>
        <p:spPr>
          <a:xfrm>
            <a:off x="6897747" y="1913208"/>
            <a:ext cx="466081" cy="33687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A00A53D3-0242-4AD3-90EE-7EC7766D5D48}"/>
              </a:ext>
            </a:extLst>
          </p:cNvPr>
          <p:cNvSpPr/>
          <p:nvPr/>
        </p:nvSpPr>
        <p:spPr>
          <a:xfrm>
            <a:off x="8284259" y="1913207"/>
            <a:ext cx="466081" cy="33687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7F26B53-D98C-416E-A12D-44406EC73C4E}"/>
              </a:ext>
            </a:extLst>
          </p:cNvPr>
          <p:cNvSpPr/>
          <p:nvPr/>
        </p:nvSpPr>
        <p:spPr>
          <a:xfrm>
            <a:off x="10123604" y="1755286"/>
            <a:ext cx="875709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643ADAF-AC6F-4360-9F7C-80575E1B5F12}"/>
              </a:ext>
            </a:extLst>
          </p:cNvPr>
          <p:cNvSpPr txBox="1"/>
          <p:nvPr/>
        </p:nvSpPr>
        <p:spPr>
          <a:xfrm>
            <a:off x="10283697" y="1925884"/>
            <a:ext cx="596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组装</a:t>
            </a:r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7AA97737-38C0-466B-B613-6A6C04EE74AF}"/>
              </a:ext>
            </a:extLst>
          </p:cNvPr>
          <p:cNvSpPr/>
          <p:nvPr/>
        </p:nvSpPr>
        <p:spPr>
          <a:xfrm>
            <a:off x="9655865" y="1897170"/>
            <a:ext cx="466081" cy="33687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333A876-C110-41F8-AF6D-E658C9A0BFEE}"/>
              </a:ext>
            </a:extLst>
          </p:cNvPr>
          <p:cNvSpPr/>
          <p:nvPr/>
        </p:nvSpPr>
        <p:spPr>
          <a:xfrm>
            <a:off x="4359965" y="1024470"/>
            <a:ext cx="7641536" cy="2182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DB208B3-40D2-47E9-AF94-5CAFBF9B005D}"/>
              </a:ext>
            </a:extLst>
          </p:cNvPr>
          <p:cNvSpPr txBox="1"/>
          <p:nvPr/>
        </p:nvSpPr>
        <p:spPr>
          <a:xfrm>
            <a:off x="4925613" y="1143738"/>
            <a:ext cx="3130041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集中供料、水路监控、自动换模</a:t>
            </a:r>
          </a:p>
        </p:txBody>
      </p:sp>
      <p:sp>
        <p:nvSpPr>
          <p:cNvPr id="30" name="箭头: 下 29">
            <a:extLst>
              <a:ext uri="{FF2B5EF4-FFF2-40B4-BE49-F238E27FC236}">
                <a16:creationId xmlns:a16="http://schemas.microsoft.com/office/drawing/2014/main" id="{2BA364DD-CB99-4DE7-8FEA-58E0C9FA89F3}"/>
              </a:ext>
            </a:extLst>
          </p:cNvPr>
          <p:cNvSpPr/>
          <p:nvPr/>
        </p:nvSpPr>
        <p:spPr>
          <a:xfrm>
            <a:off x="6268894" y="1482292"/>
            <a:ext cx="397561" cy="27635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15E6B70-D92C-4111-AB3D-EE0275C39A67}"/>
              </a:ext>
            </a:extLst>
          </p:cNvPr>
          <p:cNvSpPr txBox="1"/>
          <p:nvPr/>
        </p:nvSpPr>
        <p:spPr>
          <a:xfrm>
            <a:off x="8622283" y="2675961"/>
            <a:ext cx="1342322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柔性化选择</a:t>
            </a:r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CE9702A2-B807-4076-848F-6B402A2677CD}"/>
              </a:ext>
            </a:extLst>
          </p:cNvPr>
          <p:cNvSpPr/>
          <p:nvPr/>
        </p:nvSpPr>
        <p:spPr>
          <a:xfrm rot="16200000">
            <a:off x="9122072" y="2293499"/>
            <a:ext cx="252833" cy="47511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080DC43-A408-46CF-8485-1E850142D799}"/>
              </a:ext>
            </a:extLst>
          </p:cNvPr>
          <p:cNvSpPr txBox="1"/>
          <p:nvPr/>
        </p:nvSpPr>
        <p:spPr>
          <a:xfrm>
            <a:off x="9888905" y="1197094"/>
            <a:ext cx="1342322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人机协同</a:t>
            </a:r>
          </a:p>
        </p:txBody>
      </p:sp>
      <p:sp>
        <p:nvSpPr>
          <p:cNvPr id="34" name="箭头: 下 33">
            <a:extLst>
              <a:ext uri="{FF2B5EF4-FFF2-40B4-BE49-F238E27FC236}">
                <a16:creationId xmlns:a16="http://schemas.microsoft.com/office/drawing/2014/main" id="{4BFDC32F-2C1B-4F9F-9E31-0A43D3136D47}"/>
              </a:ext>
            </a:extLst>
          </p:cNvPr>
          <p:cNvSpPr/>
          <p:nvPr/>
        </p:nvSpPr>
        <p:spPr>
          <a:xfrm>
            <a:off x="10392986" y="1493729"/>
            <a:ext cx="397561" cy="27635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可选过程 34">
            <a:extLst>
              <a:ext uri="{FF2B5EF4-FFF2-40B4-BE49-F238E27FC236}">
                <a16:creationId xmlns:a16="http://schemas.microsoft.com/office/drawing/2014/main" id="{694D9A59-4EF4-42F0-826F-BE6275AF317C}"/>
              </a:ext>
            </a:extLst>
          </p:cNvPr>
          <p:cNvSpPr/>
          <p:nvPr/>
        </p:nvSpPr>
        <p:spPr>
          <a:xfrm>
            <a:off x="4359966" y="3429000"/>
            <a:ext cx="7641536" cy="903743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965DC8B-23C7-4E8E-8BF7-60A3C9C5B936}"/>
              </a:ext>
            </a:extLst>
          </p:cNvPr>
          <p:cNvSpPr txBox="1"/>
          <p:nvPr/>
        </p:nvSpPr>
        <p:spPr>
          <a:xfrm>
            <a:off x="6586527" y="3743323"/>
            <a:ext cx="3529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厂内物流及线边缓冲（</a:t>
            </a:r>
            <a:r>
              <a:rPr lang="en-US" altLang="zh-CN" sz="1600" dirty="0"/>
              <a:t>AGV</a:t>
            </a:r>
            <a:r>
              <a:rPr lang="zh-CN" altLang="en-US" sz="1600" dirty="0"/>
              <a:t>、线边库）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6359B6B-CBFA-48F4-9D45-6E162E304DF3}"/>
              </a:ext>
            </a:extLst>
          </p:cNvPr>
          <p:cNvSpPr/>
          <p:nvPr/>
        </p:nvSpPr>
        <p:spPr>
          <a:xfrm>
            <a:off x="4359964" y="4643438"/>
            <a:ext cx="7641537" cy="15243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92C1918-74BC-4070-94C5-3A269AC365A2}"/>
              </a:ext>
            </a:extLst>
          </p:cNvPr>
          <p:cNvGrpSpPr/>
          <p:nvPr/>
        </p:nvGrpSpPr>
        <p:grpSpPr>
          <a:xfrm>
            <a:off x="4655666" y="5018069"/>
            <a:ext cx="1395016" cy="825911"/>
            <a:chOff x="571489" y="5060539"/>
            <a:chExt cx="2028825" cy="825911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9F1A5BE6-A899-4159-8DD1-B3C908C62E1D}"/>
                </a:ext>
              </a:extLst>
            </p:cNvPr>
            <p:cNvSpPr/>
            <p:nvPr/>
          </p:nvSpPr>
          <p:spPr>
            <a:xfrm>
              <a:off x="571489" y="5060539"/>
              <a:ext cx="2028825" cy="8259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9FFD2E6-85D8-469C-B665-0787A64D6AF5}"/>
                </a:ext>
              </a:extLst>
            </p:cNvPr>
            <p:cNvSpPr txBox="1"/>
            <p:nvPr/>
          </p:nvSpPr>
          <p:spPr>
            <a:xfrm>
              <a:off x="799839" y="5286371"/>
              <a:ext cx="15231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设备互联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8BBB681-EB84-42EC-97E3-AF5992116271}"/>
              </a:ext>
            </a:extLst>
          </p:cNvPr>
          <p:cNvGrpSpPr/>
          <p:nvPr/>
        </p:nvGrpSpPr>
        <p:grpSpPr>
          <a:xfrm>
            <a:off x="6606618" y="5013190"/>
            <a:ext cx="1395016" cy="825911"/>
            <a:chOff x="571489" y="5060539"/>
            <a:chExt cx="2028825" cy="825911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D856CEB-5427-4143-8878-ECBFEC958323}"/>
                </a:ext>
              </a:extLst>
            </p:cNvPr>
            <p:cNvSpPr/>
            <p:nvPr/>
          </p:nvSpPr>
          <p:spPr>
            <a:xfrm>
              <a:off x="571489" y="5060539"/>
              <a:ext cx="2028825" cy="8259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EE7185-217D-4993-9C12-7F5D8174E6E5}"/>
                </a:ext>
              </a:extLst>
            </p:cNvPr>
            <p:cNvSpPr txBox="1"/>
            <p:nvPr/>
          </p:nvSpPr>
          <p:spPr>
            <a:xfrm>
              <a:off x="933301" y="5286371"/>
              <a:ext cx="14625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调度控制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BA80A31-8AC1-4897-825D-95A93A35D571}"/>
              </a:ext>
            </a:extLst>
          </p:cNvPr>
          <p:cNvGrpSpPr/>
          <p:nvPr/>
        </p:nvGrpSpPr>
        <p:grpSpPr>
          <a:xfrm>
            <a:off x="8557570" y="4985158"/>
            <a:ext cx="1395016" cy="825911"/>
            <a:chOff x="571489" y="5060539"/>
            <a:chExt cx="2028825" cy="825911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A8608016-8F19-4F52-89A7-9D5CBA35268D}"/>
                </a:ext>
              </a:extLst>
            </p:cNvPr>
            <p:cNvSpPr/>
            <p:nvPr/>
          </p:nvSpPr>
          <p:spPr>
            <a:xfrm>
              <a:off x="571489" y="5060539"/>
              <a:ext cx="2028825" cy="8259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5B0EDCF-55EE-435A-A4AB-4CCB7CF5FCD4}"/>
                </a:ext>
              </a:extLst>
            </p:cNvPr>
            <p:cNvSpPr txBox="1"/>
            <p:nvPr/>
          </p:nvSpPr>
          <p:spPr>
            <a:xfrm>
              <a:off x="896109" y="5286371"/>
              <a:ext cx="15722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信息集成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A804C68-762A-4C78-A7E9-4D19C0B3526C}"/>
              </a:ext>
            </a:extLst>
          </p:cNvPr>
          <p:cNvGrpSpPr/>
          <p:nvPr/>
        </p:nvGrpSpPr>
        <p:grpSpPr>
          <a:xfrm>
            <a:off x="10508523" y="5003005"/>
            <a:ext cx="1395016" cy="825911"/>
            <a:chOff x="571489" y="5060539"/>
            <a:chExt cx="2028825" cy="825911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9048078A-B169-4CB1-9A58-EAB89CE660F4}"/>
                </a:ext>
              </a:extLst>
            </p:cNvPr>
            <p:cNvSpPr/>
            <p:nvPr/>
          </p:nvSpPr>
          <p:spPr>
            <a:xfrm>
              <a:off x="571489" y="5060539"/>
              <a:ext cx="2028825" cy="8259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BF151D1-DDC3-41A8-9B78-3269885C10C5}"/>
                </a:ext>
              </a:extLst>
            </p:cNvPr>
            <p:cNvSpPr txBox="1"/>
            <p:nvPr/>
          </p:nvSpPr>
          <p:spPr>
            <a:xfrm>
              <a:off x="817061" y="5286371"/>
              <a:ext cx="1595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智能追踪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720E6DC5-8C06-476F-8D71-2DC188F6E951}"/>
              </a:ext>
            </a:extLst>
          </p:cNvPr>
          <p:cNvSpPr/>
          <p:nvPr/>
        </p:nvSpPr>
        <p:spPr>
          <a:xfrm>
            <a:off x="309219" y="4671574"/>
            <a:ext cx="3568099" cy="15243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下 5">
            <a:extLst>
              <a:ext uri="{FF2B5EF4-FFF2-40B4-BE49-F238E27FC236}">
                <a16:creationId xmlns:a16="http://schemas.microsoft.com/office/drawing/2014/main" id="{2AB62251-4E64-46E1-8489-9A977451BCB9}"/>
              </a:ext>
            </a:extLst>
          </p:cNvPr>
          <p:cNvSpPr/>
          <p:nvPr/>
        </p:nvSpPr>
        <p:spPr>
          <a:xfrm>
            <a:off x="1460388" y="4332743"/>
            <a:ext cx="675863" cy="338831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1D72BCA-A509-41E7-8B14-E9674B128E8B}"/>
              </a:ext>
            </a:extLst>
          </p:cNvPr>
          <p:cNvSpPr/>
          <p:nvPr/>
        </p:nvSpPr>
        <p:spPr>
          <a:xfrm>
            <a:off x="576774" y="5087839"/>
            <a:ext cx="1276301" cy="388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CAD</a:t>
            </a:r>
            <a:r>
              <a:rPr lang="zh-CN" altLang="en-US" sz="1600" dirty="0">
                <a:solidFill>
                  <a:schemeClr val="tx1"/>
                </a:solidFill>
              </a:rPr>
              <a:t>模型</a:t>
            </a: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6677BADD-ADFF-420E-9B12-1CCEEBAEED2C}"/>
              </a:ext>
            </a:extLst>
          </p:cNvPr>
          <p:cNvSpPr/>
          <p:nvPr/>
        </p:nvSpPr>
        <p:spPr>
          <a:xfrm>
            <a:off x="576774" y="5608896"/>
            <a:ext cx="1276301" cy="4043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CAE</a:t>
            </a:r>
            <a:r>
              <a:rPr lang="zh-CN" altLang="en-US" sz="1600" dirty="0">
                <a:solidFill>
                  <a:schemeClr val="tx1"/>
                </a:solidFill>
              </a:rPr>
              <a:t>仿真</a:t>
            </a:r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F12E450B-8283-4613-8BE9-805E21618E51}"/>
              </a:ext>
            </a:extLst>
          </p:cNvPr>
          <p:cNvSpPr/>
          <p:nvPr/>
        </p:nvSpPr>
        <p:spPr>
          <a:xfrm>
            <a:off x="2101856" y="5608896"/>
            <a:ext cx="1276301" cy="4043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CAPP</a:t>
            </a:r>
            <a:r>
              <a:rPr lang="zh-CN" altLang="en-US" sz="1600" dirty="0">
                <a:solidFill>
                  <a:schemeClr val="tx1"/>
                </a:solidFill>
              </a:rPr>
              <a:t>工艺</a:t>
            </a:r>
          </a:p>
        </p:txBody>
      </p:sp>
      <p:sp>
        <p:nvSpPr>
          <p:cNvPr id="55" name="矩形: 圆角 54">
            <a:extLst>
              <a:ext uri="{FF2B5EF4-FFF2-40B4-BE49-F238E27FC236}">
                <a16:creationId xmlns:a16="http://schemas.microsoft.com/office/drawing/2014/main" id="{CB69F3E9-5357-4B60-9ACB-607EE5FDE3BC}"/>
              </a:ext>
            </a:extLst>
          </p:cNvPr>
          <p:cNvSpPr/>
          <p:nvPr/>
        </p:nvSpPr>
        <p:spPr>
          <a:xfrm>
            <a:off x="2101856" y="5072193"/>
            <a:ext cx="1276301" cy="4043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CAM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157AB43-267E-400D-BC1D-8F4E0BE767A7}"/>
              </a:ext>
            </a:extLst>
          </p:cNvPr>
          <p:cNvSpPr txBox="1"/>
          <p:nvPr/>
        </p:nvSpPr>
        <p:spPr>
          <a:xfrm>
            <a:off x="437888" y="4700171"/>
            <a:ext cx="3093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模具设计制造一体化</a:t>
            </a: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0660DCDB-A734-487F-BA48-D4FD1145DBA2}"/>
              </a:ext>
            </a:extLst>
          </p:cNvPr>
          <p:cNvCxnSpPr>
            <a:cxnSpLocks/>
            <a:stCxn id="4" idx="3"/>
            <a:endCxn id="28" idx="1"/>
          </p:cNvCxnSpPr>
          <p:nvPr/>
        </p:nvCxnSpPr>
        <p:spPr>
          <a:xfrm flipV="1">
            <a:off x="3877318" y="2115748"/>
            <a:ext cx="482647" cy="3317985"/>
          </a:xfrm>
          <a:prstGeom prst="bentConnector3">
            <a:avLst>
              <a:gd name="adj1" fmla="val 50000"/>
            </a:avLst>
          </a:prstGeom>
          <a:noFill/>
          <a:ln w="47625"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0" name="右大括号 49">
            <a:extLst>
              <a:ext uri="{FF2B5EF4-FFF2-40B4-BE49-F238E27FC236}">
                <a16:creationId xmlns:a16="http://schemas.microsoft.com/office/drawing/2014/main" id="{A3DF44D4-5A8E-48F7-A6A2-2B8F46B9D922}"/>
              </a:ext>
            </a:extLst>
          </p:cNvPr>
          <p:cNvSpPr/>
          <p:nvPr/>
        </p:nvSpPr>
        <p:spPr>
          <a:xfrm>
            <a:off x="3114675" y="1143738"/>
            <a:ext cx="416316" cy="3019728"/>
          </a:xfrm>
          <a:prstGeom prst="rightBrac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50D6DAA-22D0-4B47-96FC-175AAEC258B6}"/>
              </a:ext>
            </a:extLst>
          </p:cNvPr>
          <p:cNvSpPr txBox="1"/>
          <p:nvPr/>
        </p:nvSpPr>
        <p:spPr>
          <a:xfrm>
            <a:off x="3498179" y="2447505"/>
            <a:ext cx="430887" cy="6098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/>
              <a:t>门板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504DEA4-57C7-4678-A822-B0AD94189530}"/>
              </a:ext>
            </a:extLst>
          </p:cNvPr>
          <p:cNvSpPr txBox="1"/>
          <p:nvPr/>
        </p:nvSpPr>
        <p:spPr>
          <a:xfrm>
            <a:off x="6042772" y="2675961"/>
            <a:ext cx="800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主工艺</a:t>
            </a:r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5A64C76A-0BD1-4455-A532-E33D49245F3A}"/>
              </a:ext>
            </a:extLst>
          </p:cNvPr>
          <p:cNvCxnSpPr>
            <a:stCxn id="13" idx="2"/>
            <a:endCxn id="56" idx="0"/>
          </p:cNvCxnSpPr>
          <p:nvPr/>
        </p:nvCxnSpPr>
        <p:spPr>
          <a:xfrm flipH="1">
            <a:off x="6442875" y="2408005"/>
            <a:ext cx="3766" cy="267956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384524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工厂功能区规划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55594" y="827405"/>
            <a:ext cx="7504113" cy="5705475"/>
            <a:chOff x="455594" y="827405"/>
            <a:chExt cx="7504113" cy="570547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5594" y="827405"/>
              <a:ext cx="7504113" cy="5705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矩形 4"/>
            <p:cNvSpPr/>
            <p:nvPr/>
          </p:nvSpPr>
          <p:spPr>
            <a:xfrm>
              <a:off x="6129318" y="2916794"/>
              <a:ext cx="997695" cy="1610023"/>
            </a:xfrm>
            <a:prstGeom prst="rect">
              <a:avLst/>
            </a:prstGeom>
            <a:solidFill>
              <a:srgbClr val="4F81BD">
                <a:alpha val="4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08164" y="3043221"/>
              <a:ext cx="461665" cy="136191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① 原材库房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2269416" y="1337167"/>
              <a:ext cx="4857596" cy="1306021"/>
            </a:xfrm>
            <a:prstGeom prst="rect">
              <a:avLst/>
            </a:prstGeom>
            <a:solidFill>
              <a:srgbClr val="F79646">
                <a:lumMod val="75000"/>
                <a:alpha val="4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13300" y="17446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② 注塑车间</a:t>
              </a:r>
              <a:r>
                <a:rPr lang="en-US" altLang="zh-CN" dirty="0"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939655" y="4761718"/>
              <a:ext cx="4182589" cy="1306021"/>
            </a:xfrm>
            <a:prstGeom prst="rect">
              <a:avLst/>
            </a:prstGeom>
            <a:solidFill>
              <a:srgbClr val="F79646">
                <a:lumMod val="75000"/>
                <a:alpha val="4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8532" y="516924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③ 注塑车间</a:t>
              </a:r>
              <a:r>
                <a:rPr lang="en-US" altLang="zh-CN" dirty="0"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310469" y="2901183"/>
              <a:ext cx="590126" cy="1625634"/>
            </a:xfrm>
            <a:prstGeom prst="rect">
              <a:avLst/>
            </a:prstGeom>
            <a:solidFill>
              <a:srgbClr val="4BACC6">
                <a:lumMod val="60000"/>
                <a:lumOff val="40000"/>
                <a:alpha val="4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60711" y="3071797"/>
              <a:ext cx="461665" cy="136191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④</a:t>
              </a:r>
              <a:r>
                <a:rPr lang="en-US" altLang="zh-CN" dirty="0">
                  <a:latin typeface="楷体" pitchFamily="49" charset="-122"/>
                  <a:ea typeface="楷体" pitchFamily="49" charset="-122"/>
                </a:rPr>
                <a:t> </a:t>
              </a:r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后处理区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914883" y="2916794"/>
              <a:ext cx="1189862" cy="1610023"/>
            </a:xfrm>
            <a:prstGeom prst="rect">
              <a:avLst/>
            </a:prstGeom>
            <a:solidFill>
              <a:sysClr val="window" lastClr="FFFFFF">
                <a:lumMod val="8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60504" y="328719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⑤</a:t>
              </a:r>
              <a:endParaRPr lang="en-US" altLang="zh-CN" dirty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组装区</a:t>
              </a:r>
              <a:endParaRPr lang="en-US" altLang="zh-CN" dirty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门板线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109827" y="2912026"/>
              <a:ext cx="1189862" cy="1610023"/>
            </a:xfrm>
            <a:prstGeom prst="rect">
              <a:avLst/>
            </a:prstGeom>
            <a:solidFill>
              <a:sysClr val="window" lastClr="FFFFFF">
                <a:lumMod val="85000"/>
                <a:alpha val="4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69164" y="3282427"/>
              <a:ext cx="9925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⑥</a:t>
              </a:r>
              <a:endParaRPr lang="en-US" altLang="zh-CN" dirty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组装区</a:t>
              </a:r>
              <a:endParaRPr lang="en-US" altLang="zh-CN" dirty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内</a:t>
              </a:r>
              <a:r>
                <a:rPr lang="en-US" altLang="zh-CN" dirty="0">
                  <a:latin typeface="楷体" pitchFamily="49" charset="-122"/>
                  <a:ea typeface="楷体" pitchFamily="49" charset="-122"/>
                </a:rPr>
                <a:t>/</a:t>
              </a:r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外饰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259730" y="2916794"/>
              <a:ext cx="850097" cy="1610023"/>
            </a:xfrm>
            <a:prstGeom prst="rect">
              <a:avLst/>
            </a:prstGeom>
            <a:solidFill>
              <a:srgbClr val="00B050">
                <a:alpha val="4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77990" y="3017378"/>
              <a:ext cx="461665" cy="136191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>
                  <a:latin typeface="楷体" pitchFamily="49" charset="-122"/>
                  <a:ea typeface="楷体" pitchFamily="49" charset="-122"/>
                </a:rPr>
                <a:t>⑦ 成品库房</a:t>
              </a:r>
            </a:p>
          </p:txBody>
        </p:sp>
      </p:grp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8CFF"/>
              </a:clrFrom>
              <a:clrTo>
                <a:srgbClr val="008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9707" y="1930438"/>
            <a:ext cx="3890525" cy="271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1115862" y="3155490"/>
            <a:ext cx="461665" cy="7752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办公楼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20343" y="3898466"/>
            <a:ext cx="615553" cy="1249028"/>
          </a:xfrm>
          <a:prstGeom prst="rect">
            <a:avLst/>
          </a:prstGeom>
          <a:noFill/>
          <a:scene3d>
            <a:camera prst="isometricBottomDown"/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办公楼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4920" y="19265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1544" y="383638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12816" y="2238671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02109" y="173637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6793" y="153633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81026" y="466694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28418" y="46669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⑦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8735427" y="2255187"/>
            <a:ext cx="422806" cy="445153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直接连接符 34"/>
          <p:cNvCxnSpPr>
            <a:stCxn id="28" idx="2"/>
          </p:cNvCxnSpPr>
          <p:nvPr/>
        </p:nvCxnSpPr>
        <p:spPr>
          <a:xfrm>
            <a:off x="9333015" y="1998003"/>
            <a:ext cx="177650" cy="1019375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8557777" y="3614738"/>
            <a:ext cx="550581" cy="402391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9886950" y="3614739"/>
            <a:ext cx="186519" cy="1146979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直接连接符 42"/>
          <p:cNvCxnSpPr/>
          <p:nvPr/>
        </p:nvCxnSpPr>
        <p:spPr>
          <a:xfrm flipH="1" flipV="1">
            <a:off x="10366518" y="3836388"/>
            <a:ext cx="135591" cy="925330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5" name="直接连接符 54"/>
          <p:cNvCxnSpPr/>
          <p:nvPr/>
        </p:nvCxnSpPr>
        <p:spPr>
          <a:xfrm flipV="1">
            <a:off x="10617053" y="2586036"/>
            <a:ext cx="598635" cy="223026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9774151" y="2114026"/>
            <a:ext cx="842902" cy="1180797"/>
          </a:xfrm>
          <a:prstGeom prst="lin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矩形 63"/>
          <p:cNvSpPr/>
          <p:nvPr/>
        </p:nvSpPr>
        <p:spPr>
          <a:xfrm>
            <a:off x="2269416" y="4761718"/>
            <a:ext cx="670239" cy="1306021"/>
          </a:xfrm>
          <a:prstGeom prst="rect">
            <a:avLst/>
          </a:prstGeom>
          <a:solidFill>
            <a:schemeClr val="accent2">
              <a:lumMod val="75000"/>
              <a:alpha val="4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110495" y="4855762"/>
            <a:ext cx="738664" cy="113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楷体" pitchFamily="49" charset="-122"/>
                <a:ea typeface="楷体" pitchFamily="49" charset="-122"/>
              </a:rPr>
              <a:t>修模</a:t>
            </a:r>
            <a:r>
              <a:rPr lang="en-US" altLang="zh-CN" dirty="0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存储</a:t>
            </a:r>
          </a:p>
        </p:txBody>
      </p:sp>
      <p:sp>
        <p:nvSpPr>
          <p:cNvPr id="39" name="TextBox 64">
            <a:extLst>
              <a:ext uri="{FF2B5EF4-FFF2-40B4-BE49-F238E27FC236}">
                <a16:creationId xmlns:a16="http://schemas.microsoft.com/office/drawing/2014/main" id="{8144DF16-471B-4410-9AC6-B0AA033E76CE}"/>
              </a:ext>
            </a:extLst>
          </p:cNvPr>
          <p:cNvSpPr txBox="1"/>
          <p:nvPr/>
        </p:nvSpPr>
        <p:spPr>
          <a:xfrm>
            <a:off x="6350175" y="1418425"/>
            <a:ext cx="738664" cy="113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楷体" pitchFamily="49" charset="-122"/>
                <a:ea typeface="楷体" pitchFamily="49" charset="-122"/>
              </a:rPr>
              <a:t>修模</a:t>
            </a:r>
            <a:r>
              <a:rPr lang="en-US" altLang="zh-CN" dirty="0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存储</a:t>
            </a:r>
          </a:p>
        </p:txBody>
      </p:sp>
    </p:spTree>
    <p:extLst>
      <p:ext uri="{BB962C8B-B14F-4D97-AF65-F5344CB8AC3E}">
        <p14:creationId xmlns:p14="http://schemas.microsoft.com/office/powerpoint/2010/main" val="183662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生产布局规划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pPr/>
              <a:t>10</a:t>
            </a:fld>
            <a:endParaRPr lang="zh-CN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62063" y="747158"/>
            <a:ext cx="9666287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 rot="19509844">
            <a:off x="2753048" y="4382568"/>
            <a:ext cx="461665" cy="7752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办公楼</a:t>
            </a:r>
          </a:p>
        </p:txBody>
      </p:sp>
      <p:sp>
        <p:nvSpPr>
          <p:cNvPr id="9" name="椭圆 8"/>
          <p:cNvSpPr/>
          <p:nvPr/>
        </p:nvSpPr>
        <p:spPr>
          <a:xfrm>
            <a:off x="8643874" y="3500499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415583" y="402012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注塑机</a:t>
            </a:r>
          </a:p>
        </p:txBody>
      </p:sp>
      <p:cxnSp>
        <p:nvCxnSpPr>
          <p:cNvPr id="12" name="形状 11"/>
          <p:cNvCxnSpPr>
            <a:stCxn id="9" idx="6"/>
            <a:endCxn id="10" idx="1"/>
          </p:cNvCxnSpPr>
          <p:nvPr/>
        </p:nvCxnSpPr>
        <p:spPr>
          <a:xfrm>
            <a:off x="8715874" y="3536499"/>
            <a:ext cx="1699709" cy="652902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椭圆 13"/>
          <p:cNvSpPr/>
          <p:nvPr/>
        </p:nvSpPr>
        <p:spPr>
          <a:xfrm>
            <a:off x="7224594" y="4195843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382239" y="4715468"/>
            <a:ext cx="1358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行车（</a:t>
            </a:r>
            <a:r>
              <a:rPr lang="en-US" altLang="zh-CN" sz="1600" dirty="0">
                <a:solidFill>
                  <a:schemeClr val="accent2"/>
                </a:solidFill>
              </a:rPr>
              <a:t>30T</a:t>
            </a:r>
            <a:r>
              <a:rPr lang="zh-CN" altLang="en-US" sz="1600" dirty="0">
                <a:solidFill>
                  <a:schemeClr val="accent2"/>
                </a:solidFill>
              </a:rPr>
              <a:t>）</a:t>
            </a:r>
          </a:p>
        </p:txBody>
      </p:sp>
      <p:cxnSp>
        <p:nvCxnSpPr>
          <p:cNvPr id="16" name="形状 11"/>
          <p:cNvCxnSpPr>
            <a:stCxn id="14" idx="6"/>
            <a:endCxn id="15" idx="1"/>
          </p:cNvCxnSpPr>
          <p:nvPr/>
        </p:nvCxnSpPr>
        <p:spPr>
          <a:xfrm>
            <a:off x="7296594" y="4231843"/>
            <a:ext cx="3085645" cy="652902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椭圆 16"/>
          <p:cNvSpPr/>
          <p:nvPr/>
        </p:nvSpPr>
        <p:spPr>
          <a:xfrm>
            <a:off x="6133938" y="4748307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363183" y="539652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中央供料系统</a:t>
            </a:r>
          </a:p>
        </p:txBody>
      </p:sp>
      <p:cxnSp>
        <p:nvCxnSpPr>
          <p:cNvPr id="19" name="形状 11"/>
          <p:cNvCxnSpPr>
            <a:stCxn id="17" idx="6"/>
            <a:endCxn id="18" idx="1"/>
          </p:cNvCxnSpPr>
          <p:nvPr/>
        </p:nvCxnSpPr>
        <p:spPr>
          <a:xfrm>
            <a:off x="6205938" y="4784307"/>
            <a:ext cx="4157245" cy="781494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椭圆 19"/>
          <p:cNvSpPr/>
          <p:nvPr/>
        </p:nvSpPr>
        <p:spPr>
          <a:xfrm>
            <a:off x="5771970" y="5415075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0386991" y="606329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修模区</a:t>
            </a:r>
          </a:p>
        </p:txBody>
      </p:sp>
      <p:cxnSp>
        <p:nvCxnSpPr>
          <p:cNvPr id="22" name="形状 11"/>
          <p:cNvCxnSpPr>
            <a:stCxn id="20" idx="6"/>
            <a:endCxn id="21" idx="1"/>
          </p:cNvCxnSpPr>
          <p:nvPr/>
        </p:nvCxnSpPr>
        <p:spPr>
          <a:xfrm>
            <a:off x="5843970" y="5451075"/>
            <a:ext cx="4543021" cy="781494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椭圆 22"/>
          <p:cNvSpPr/>
          <p:nvPr/>
        </p:nvSpPr>
        <p:spPr>
          <a:xfrm>
            <a:off x="7924706" y="2195523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410815" y="1843580"/>
            <a:ext cx="1473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原材</a:t>
            </a:r>
            <a:r>
              <a:rPr lang="en-US" altLang="zh-CN" sz="1600" dirty="0">
                <a:solidFill>
                  <a:schemeClr val="accent2"/>
                </a:solidFill>
              </a:rPr>
              <a:t>/</a:t>
            </a:r>
            <a:r>
              <a:rPr lang="zh-CN" altLang="en-US" sz="1600" dirty="0">
                <a:solidFill>
                  <a:schemeClr val="accent2"/>
                </a:solidFill>
              </a:rPr>
              <a:t>标准件库</a:t>
            </a:r>
          </a:p>
        </p:txBody>
      </p:sp>
      <p:cxnSp>
        <p:nvCxnSpPr>
          <p:cNvPr id="25" name="形状 11"/>
          <p:cNvCxnSpPr>
            <a:stCxn id="23" idx="6"/>
            <a:endCxn id="24" idx="1"/>
          </p:cNvCxnSpPr>
          <p:nvPr/>
        </p:nvCxnSpPr>
        <p:spPr>
          <a:xfrm flipV="1">
            <a:off x="7996706" y="2012857"/>
            <a:ext cx="2414109" cy="218666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椭圆 25"/>
          <p:cNvSpPr/>
          <p:nvPr/>
        </p:nvSpPr>
        <p:spPr>
          <a:xfrm>
            <a:off x="5937321" y="1404406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2236726" y="809567"/>
            <a:ext cx="1358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行车（</a:t>
            </a:r>
            <a:r>
              <a:rPr lang="en-US" altLang="zh-CN" sz="1600" dirty="0">
                <a:solidFill>
                  <a:schemeClr val="accent2"/>
                </a:solidFill>
              </a:rPr>
              <a:t>25T</a:t>
            </a:r>
            <a:r>
              <a:rPr lang="zh-CN" altLang="en-US" sz="1600" dirty="0">
                <a:solidFill>
                  <a:schemeClr val="accent2"/>
                </a:solidFill>
              </a:rPr>
              <a:t>）</a:t>
            </a:r>
          </a:p>
        </p:txBody>
      </p:sp>
      <p:cxnSp>
        <p:nvCxnSpPr>
          <p:cNvPr id="28" name="形状 11"/>
          <p:cNvCxnSpPr>
            <a:stCxn id="26" idx="2"/>
            <a:endCxn id="27" idx="3"/>
          </p:cNvCxnSpPr>
          <p:nvPr/>
        </p:nvCxnSpPr>
        <p:spPr>
          <a:xfrm rot="10800000">
            <a:off x="3594791" y="978844"/>
            <a:ext cx="2342531" cy="461562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椭圆 30"/>
          <p:cNvSpPr/>
          <p:nvPr/>
        </p:nvSpPr>
        <p:spPr>
          <a:xfrm>
            <a:off x="7477010" y="2633683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406047" y="2281740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门板装配线 </a:t>
            </a:r>
            <a:r>
              <a:rPr lang="en-US" altLang="zh-CN" sz="1600" dirty="0">
                <a:solidFill>
                  <a:schemeClr val="accent2"/>
                </a:solidFill>
              </a:rPr>
              <a:t>X 6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cxnSp>
        <p:nvCxnSpPr>
          <p:cNvPr id="33" name="形状 11"/>
          <p:cNvCxnSpPr>
            <a:stCxn id="31" idx="6"/>
            <a:endCxn id="32" idx="1"/>
          </p:cNvCxnSpPr>
          <p:nvPr/>
        </p:nvCxnSpPr>
        <p:spPr>
          <a:xfrm flipV="1">
            <a:off x="7549010" y="2451017"/>
            <a:ext cx="2857037" cy="218666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椭圆 33"/>
          <p:cNvSpPr/>
          <p:nvPr/>
        </p:nvSpPr>
        <p:spPr>
          <a:xfrm>
            <a:off x="7429378" y="2814659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0429855" y="2962796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预留区 </a:t>
            </a:r>
            <a:r>
              <a:rPr lang="en-US" altLang="zh-CN" sz="1600" dirty="0">
                <a:solidFill>
                  <a:schemeClr val="accent2"/>
                </a:solidFill>
              </a:rPr>
              <a:t>X 2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cxnSp>
        <p:nvCxnSpPr>
          <p:cNvPr id="36" name="形状 11"/>
          <p:cNvCxnSpPr>
            <a:stCxn id="34" idx="6"/>
            <a:endCxn id="35" idx="1"/>
          </p:cNvCxnSpPr>
          <p:nvPr/>
        </p:nvCxnSpPr>
        <p:spPr>
          <a:xfrm>
            <a:off x="7501378" y="2850659"/>
            <a:ext cx="2928477" cy="281414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椭圆 36"/>
          <p:cNvSpPr/>
          <p:nvPr/>
        </p:nvSpPr>
        <p:spPr>
          <a:xfrm>
            <a:off x="5918265" y="2499814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974774" y="126201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阴模区</a:t>
            </a:r>
          </a:p>
        </p:txBody>
      </p:sp>
      <p:cxnSp>
        <p:nvCxnSpPr>
          <p:cNvPr id="39" name="形状 11"/>
          <p:cNvCxnSpPr>
            <a:stCxn id="37" idx="2"/>
            <a:endCxn id="38" idx="3"/>
          </p:cNvCxnSpPr>
          <p:nvPr/>
        </p:nvCxnSpPr>
        <p:spPr>
          <a:xfrm rot="10800000">
            <a:off x="2774993" y="1431292"/>
            <a:ext cx="3143272" cy="1104522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椭圆 41"/>
          <p:cNvSpPr/>
          <p:nvPr/>
        </p:nvSpPr>
        <p:spPr>
          <a:xfrm>
            <a:off x="6299273" y="2752230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755686" y="177161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弱化区</a:t>
            </a:r>
          </a:p>
        </p:txBody>
      </p:sp>
      <p:cxnSp>
        <p:nvCxnSpPr>
          <p:cNvPr id="44" name="形状 11"/>
          <p:cNvCxnSpPr>
            <a:stCxn id="42" idx="2"/>
            <a:endCxn id="43" idx="3"/>
          </p:cNvCxnSpPr>
          <p:nvPr/>
        </p:nvCxnSpPr>
        <p:spPr>
          <a:xfrm rot="10800000">
            <a:off x="2555905" y="1940892"/>
            <a:ext cx="3743368" cy="847338"/>
          </a:xfrm>
          <a:prstGeom prst="bentConnector3">
            <a:avLst>
              <a:gd name="adj1" fmla="val 8053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7" name="椭圆 46"/>
          <p:cNvSpPr/>
          <p:nvPr/>
        </p:nvSpPr>
        <p:spPr>
          <a:xfrm>
            <a:off x="4937145" y="3190390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222102" y="2209775"/>
            <a:ext cx="1883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内</a:t>
            </a:r>
            <a:r>
              <a:rPr lang="en-US" altLang="zh-CN" sz="1600" dirty="0">
                <a:solidFill>
                  <a:schemeClr val="accent2"/>
                </a:solidFill>
              </a:rPr>
              <a:t>/</a:t>
            </a:r>
            <a:r>
              <a:rPr lang="zh-CN" altLang="en-US" sz="1600" dirty="0">
                <a:solidFill>
                  <a:schemeClr val="accent2"/>
                </a:solidFill>
              </a:rPr>
              <a:t>外饰装配线 </a:t>
            </a:r>
            <a:r>
              <a:rPr lang="en-US" altLang="zh-CN" sz="1600" dirty="0">
                <a:solidFill>
                  <a:schemeClr val="accent2"/>
                </a:solidFill>
              </a:rPr>
              <a:t>X 4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cxnSp>
        <p:nvCxnSpPr>
          <p:cNvPr id="49" name="形状 11"/>
          <p:cNvCxnSpPr>
            <a:stCxn id="47" idx="2"/>
            <a:endCxn id="48" idx="3"/>
          </p:cNvCxnSpPr>
          <p:nvPr/>
        </p:nvCxnSpPr>
        <p:spPr>
          <a:xfrm rot="10800000">
            <a:off x="2105951" y="2379052"/>
            <a:ext cx="2831194" cy="847338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椭圆 51"/>
          <p:cNvSpPr/>
          <p:nvPr/>
        </p:nvSpPr>
        <p:spPr>
          <a:xfrm>
            <a:off x="4375145" y="3800006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45910" y="2905119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成品库</a:t>
            </a:r>
          </a:p>
        </p:txBody>
      </p:sp>
      <p:cxnSp>
        <p:nvCxnSpPr>
          <p:cNvPr id="54" name="形状 11"/>
          <p:cNvCxnSpPr>
            <a:stCxn id="52" idx="2"/>
            <a:endCxn id="53" idx="3"/>
          </p:cNvCxnSpPr>
          <p:nvPr/>
        </p:nvCxnSpPr>
        <p:spPr>
          <a:xfrm rot="10800000">
            <a:off x="1046129" y="3074396"/>
            <a:ext cx="3329016" cy="761610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椭圆 55"/>
          <p:cNvSpPr/>
          <p:nvPr/>
        </p:nvSpPr>
        <p:spPr>
          <a:xfrm>
            <a:off x="5213369" y="3966694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284006" y="42862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</a:rPr>
              <a:t>线边货架</a:t>
            </a:r>
          </a:p>
        </p:txBody>
      </p:sp>
      <p:cxnSp>
        <p:nvCxnSpPr>
          <p:cNvPr id="58" name="形状 11"/>
          <p:cNvCxnSpPr>
            <a:stCxn id="56" idx="2"/>
            <a:endCxn id="57" idx="3"/>
          </p:cNvCxnSpPr>
          <p:nvPr/>
        </p:nvCxnSpPr>
        <p:spPr>
          <a:xfrm rot="10800000" flipV="1">
            <a:off x="1289409" y="4002694"/>
            <a:ext cx="3923960" cy="452870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275055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4B2172-C7FE-4C3F-AC69-2E77B8BC7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注塑</a:t>
            </a:r>
            <a:r>
              <a:rPr lang="en-US" altLang="zh-CN" dirty="0"/>
              <a:t>—</a:t>
            </a:r>
            <a:r>
              <a:rPr lang="zh-CN" altLang="en-US" dirty="0"/>
              <a:t>集中供料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A36D17D-0202-4289-822B-68C07A88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A03DECFB-4DA5-43E9-A6A5-962FE7062EEC}"/>
              </a:ext>
            </a:extLst>
          </p:cNvPr>
          <p:cNvSpPr txBox="1">
            <a:spLocks/>
          </p:cNvSpPr>
          <p:nvPr/>
        </p:nvSpPr>
        <p:spPr>
          <a:xfrm>
            <a:off x="357156" y="985818"/>
            <a:ext cx="3871943" cy="5518486"/>
          </a:xfrm>
          <a:prstGeom prst="rect">
            <a:avLst/>
          </a:prstGeom>
          <a:ln>
            <a:solidFill>
              <a:srgbClr val="13B04F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/>
              <a:t>通过中央供料系统可以实现连续的生产作业，满足多品种要求、灵活调配供料量与次料的有效回收利用，节省人工成本和原料成本；</a:t>
            </a:r>
            <a:endParaRPr lang="en-US" altLang="zh-CN" sz="1600" dirty="0"/>
          </a:p>
          <a:p>
            <a:pPr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/>
              <a:t>保证整个系统运行稳定，避免塑胶回潮、堵料现象发生。</a:t>
            </a:r>
            <a:endParaRPr lang="en-US" altLang="zh-CN" sz="1600" dirty="0"/>
          </a:p>
          <a:p>
            <a:pPr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/>
              <a:t>在避免原料回潮的同时保证加入注塑机原料一致性，在真空负压同进作用下，可使干燥空气对原料再次干燥，防止干燥后的塑胶回潮，同时在每个输送循环后对输送管进行清理，原料中原有的粉尘经过集尘器系统滤出，提高产品质量。</a:t>
            </a:r>
            <a:endParaRPr lang="en-US" altLang="zh-CN" sz="1600" dirty="0"/>
          </a:p>
          <a:p>
            <a:pPr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zh-CN" sz="1600" dirty="0"/>
              <a:t> </a:t>
            </a:r>
            <a:r>
              <a:rPr lang="zh-CN" altLang="en-US" sz="1600" dirty="0"/>
              <a:t>系统能够以全自动方式再生和使用注口冷料，能够对所有供料设备的控制，通过设置中央监控台实现全自动化。</a:t>
            </a:r>
            <a:endParaRPr lang="en-US" altLang="zh-CN" sz="1600" dirty="0"/>
          </a:p>
          <a:p>
            <a:pPr marL="0" indent="342900" algn="just">
              <a:spcBef>
                <a:spcPts val="0"/>
              </a:spcBef>
            </a:pPr>
            <a:endParaRPr lang="zh-CN" altLang="en-US" sz="16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B34DDB-C203-487C-8FC8-4EF70E1B1A59}"/>
              </a:ext>
            </a:extLst>
          </p:cNvPr>
          <p:cNvSpPr/>
          <p:nvPr/>
        </p:nvSpPr>
        <p:spPr>
          <a:xfrm>
            <a:off x="4229099" y="985819"/>
            <a:ext cx="7800976" cy="26717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C16A6F-2872-4DA3-A3F1-3555F572468C}"/>
              </a:ext>
            </a:extLst>
          </p:cNvPr>
          <p:cNvSpPr/>
          <p:nvPr/>
        </p:nvSpPr>
        <p:spPr>
          <a:xfrm>
            <a:off x="4229099" y="3657601"/>
            <a:ext cx="7800976" cy="28419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3E94643-278D-4239-BD88-BFC5B6E4C432}"/>
              </a:ext>
            </a:extLst>
          </p:cNvPr>
          <p:cNvSpPr txBox="1"/>
          <p:nvPr/>
        </p:nvSpPr>
        <p:spPr>
          <a:xfrm>
            <a:off x="4229099" y="1014408"/>
            <a:ext cx="780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自动输送系统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E62829-E2FA-4DDD-80B2-B56AF0178AE0}"/>
              </a:ext>
            </a:extLst>
          </p:cNvPr>
          <p:cNvSpPr txBox="1"/>
          <p:nvPr/>
        </p:nvSpPr>
        <p:spPr>
          <a:xfrm>
            <a:off x="4238619" y="3681415"/>
            <a:ext cx="780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控制系统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534E2C5F-E756-412D-A429-991864B3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5181" y="1368990"/>
            <a:ext cx="3357479" cy="207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8EA0B719-A740-4F98-B7B7-DC9EE8340157}"/>
              </a:ext>
            </a:extLst>
          </p:cNvPr>
          <p:cNvSpPr txBox="1"/>
          <p:nvPr/>
        </p:nvSpPr>
        <p:spPr>
          <a:xfrm>
            <a:off x="4850608" y="1321240"/>
            <a:ext cx="1335963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储料桶</a:t>
            </a:r>
          </a:p>
        </p:txBody>
      </p:sp>
      <p:sp>
        <p:nvSpPr>
          <p:cNvPr id="11" name="TextBox 25">
            <a:extLst>
              <a:ext uri="{FF2B5EF4-FFF2-40B4-BE49-F238E27FC236}">
                <a16:creationId xmlns:a16="http://schemas.microsoft.com/office/drawing/2014/main" id="{143AF3DF-4DDF-4D04-A0EE-71EAB9066AEF}"/>
              </a:ext>
            </a:extLst>
          </p:cNvPr>
          <p:cNvSpPr txBox="1"/>
          <p:nvPr/>
        </p:nvSpPr>
        <p:spPr>
          <a:xfrm>
            <a:off x="4850608" y="1932126"/>
            <a:ext cx="1335963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截风阀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1967C1A8-F8BA-4CDB-8504-126E480B407B}"/>
              </a:ext>
            </a:extLst>
          </p:cNvPr>
          <p:cNvSpPr txBox="1"/>
          <p:nvPr/>
        </p:nvSpPr>
        <p:spPr>
          <a:xfrm>
            <a:off x="4850608" y="2543012"/>
            <a:ext cx="1335963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截料阀</a:t>
            </a:r>
          </a:p>
        </p:txBody>
      </p:sp>
      <p:sp>
        <p:nvSpPr>
          <p:cNvPr id="13" name="TextBox 29">
            <a:extLst>
              <a:ext uri="{FF2B5EF4-FFF2-40B4-BE49-F238E27FC236}">
                <a16:creationId xmlns:a16="http://schemas.microsoft.com/office/drawing/2014/main" id="{B69DE698-748E-4F5B-87DC-3B8B5B89A64D}"/>
              </a:ext>
            </a:extLst>
          </p:cNvPr>
          <p:cNvSpPr txBox="1"/>
          <p:nvPr/>
        </p:nvSpPr>
        <p:spPr>
          <a:xfrm>
            <a:off x="4850609" y="3148803"/>
            <a:ext cx="1335962" cy="34364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电眼料桶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DC44A6BC-CB12-42CB-948A-E2C953A24534}"/>
              </a:ext>
            </a:extLst>
          </p:cNvPr>
          <p:cNvSpPr txBox="1"/>
          <p:nvPr/>
        </p:nvSpPr>
        <p:spPr>
          <a:xfrm>
            <a:off x="10272706" y="1281644"/>
            <a:ext cx="142876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压缩机组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B47557DF-2369-475A-A6EE-5BF00EA6390B}"/>
              </a:ext>
            </a:extLst>
          </p:cNvPr>
          <p:cNvSpPr txBox="1"/>
          <p:nvPr/>
        </p:nvSpPr>
        <p:spPr>
          <a:xfrm>
            <a:off x="10272706" y="1888430"/>
            <a:ext cx="142876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除湿干燥机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AFC6C974-7BC2-4253-AE46-440DA328950E}"/>
              </a:ext>
            </a:extLst>
          </p:cNvPr>
          <p:cNvSpPr txBox="1"/>
          <p:nvPr/>
        </p:nvSpPr>
        <p:spPr>
          <a:xfrm>
            <a:off x="10272706" y="2495216"/>
            <a:ext cx="142876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除尘器</a:t>
            </a:r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id="{53005EE6-54EE-4985-BF02-91C3AC15F43E}"/>
              </a:ext>
            </a:extLst>
          </p:cNvPr>
          <p:cNvSpPr txBox="1"/>
          <p:nvPr/>
        </p:nvSpPr>
        <p:spPr>
          <a:xfrm>
            <a:off x="10272706" y="3102003"/>
            <a:ext cx="142876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分歧站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6F4C08D7-6FE6-4BC0-BD6B-D28692125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3034" y="4034661"/>
            <a:ext cx="6783205" cy="193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3A7DDC9-CC7F-46EA-AA82-08ECAC8ABCEC}"/>
              </a:ext>
            </a:extLst>
          </p:cNvPr>
          <p:cNvSpPr txBox="1"/>
          <p:nvPr/>
        </p:nvSpPr>
        <p:spPr>
          <a:xfrm>
            <a:off x="4197237" y="4404608"/>
            <a:ext cx="1688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</a:rPr>
              <a:t>1</a:t>
            </a:r>
            <a:r>
              <a:rPr lang="zh-CN" altLang="en-US" sz="1600" dirty="0">
                <a:solidFill>
                  <a:srgbClr val="FF0000"/>
                </a:solidFill>
              </a:rPr>
              <a:t>、总线控制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>
                <a:solidFill>
                  <a:srgbClr val="FF0000"/>
                </a:solidFill>
              </a:rPr>
              <a:t>2</a:t>
            </a:r>
            <a:r>
              <a:rPr lang="zh-CN" altLang="en-US" sz="1600" dirty="0">
                <a:solidFill>
                  <a:srgbClr val="FF0000"/>
                </a:solidFill>
              </a:rPr>
              <a:t>、连接</a:t>
            </a:r>
            <a:r>
              <a:rPr lang="en-US" altLang="zh-CN" sz="1600" dirty="0">
                <a:solidFill>
                  <a:srgbClr val="FF0000"/>
                </a:solidFill>
              </a:rPr>
              <a:t>HMI</a:t>
            </a:r>
            <a:r>
              <a:rPr lang="zh-CN" altLang="en-US" sz="1600" dirty="0">
                <a:solidFill>
                  <a:srgbClr val="FF0000"/>
                </a:solidFill>
              </a:rPr>
              <a:t>设备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>
                <a:solidFill>
                  <a:srgbClr val="FF0000"/>
                </a:solidFill>
              </a:rPr>
              <a:t>3</a:t>
            </a:r>
            <a:r>
              <a:rPr lang="zh-CN" altLang="en-US" sz="1600" dirty="0">
                <a:solidFill>
                  <a:srgbClr val="FF0000"/>
                </a:solidFill>
              </a:rPr>
              <a:t>、显示注塑机的开机、吸料、缺料报警等状态信息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558A7B8A-B561-4E59-997E-E98D025DE0CA}"/>
              </a:ext>
            </a:extLst>
          </p:cNvPr>
          <p:cNvSpPr txBox="1"/>
          <p:nvPr/>
        </p:nvSpPr>
        <p:spPr>
          <a:xfrm>
            <a:off x="6086920" y="3305079"/>
            <a:ext cx="4334337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1800"/>
              </a:spcBef>
            </a:pPr>
            <a:r>
              <a:rPr lang="zh-CN" altLang="en-US" sz="1600" dirty="0">
                <a:solidFill>
                  <a:srgbClr val="FF0000"/>
                </a:solidFill>
              </a:rPr>
              <a:t>储料器</a:t>
            </a:r>
            <a:r>
              <a:rPr lang="en-US" altLang="zh-CN" sz="1600" dirty="0">
                <a:solidFill>
                  <a:srgbClr val="FF0000"/>
                </a:solidFill>
              </a:rPr>
              <a:t>—&gt;</a:t>
            </a:r>
            <a:r>
              <a:rPr lang="zh-CN" altLang="en-US" sz="1600" dirty="0">
                <a:solidFill>
                  <a:srgbClr val="FF0000"/>
                </a:solidFill>
              </a:rPr>
              <a:t>干燥机</a:t>
            </a:r>
            <a:r>
              <a:rPr lang="en-US" altLang="zh-CN" sz="1600" dirty="0">
                <a:solidFill>
                  <a:srgbClr val="FF0000"/>
                </a:solidFill>
              </a:rPr>
              <a:t>—&gt;</a:t>
            </a:r>
            <a:r>
              <a:rPr lang="zh-CN" altLang="en-US" sz="1600" dirty="0">
                <a:solidFill>
                  <a:srgbClr val="FF0000"/>
                </a:solidFill>
              </a:rPr>
              <a:t>分歧管</a:t>
            </a:r>
            <a:r>
              <a:rPr lang="en-US" altLang="zh-CN" sz="1600" dirty="0">
                <a:solidFill>
                  <a:srgbClr val="FF0000"/>
                </a:solidFill>
              </a:rPr>
              <a:t>—&gt;</a:t>
            </a:r>
            <a:r>
              <a:rPr lang="zh-CN" altLang="en-US" sz="1600" dirty="0">
                <a:solidFill>
                  <a:srgbClr val="FF0000"/>
                </a:solidFill>
              </a:rPr>
              <a:t>分管</a:t>
            </a:r>
            <a:r>
              <a:rPr lang="en-US" altLang="zh-CN" sz="1600" dirty="0">
                <a:solidFill>
                  <a:srgbClr val="FF0000"/>
                </a:solidFill>
              </a:rPr>
              <a:t>—&gt;</a:t>
            </a:r>
            <a:r>
              <a:rPr lang="zh-CN" altLang="en-US" sz="1600" dirty="0">
                <a:solidFill>
                  <a:srgbClr val="FF0000"/>
                </a:solidFill>
              </a:rPr>
              <a:t>注塑机</a:t>
            </a:r>
          </a:p>
        </p:txBody>
      </p:sp>
    </p:spTree>
    <p:extLst>
      <p:ext uri="{BB962C8B-B14F-4D97-AF65-F5344CB8AC3E}">
        <p14:creationId xmlns:p14="http://schemas.microsoft.com/office/powerpoint/2010/main" val="1227122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E2AB0C-533E-4BC7-A4E1-B9472681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注塑</a:t>
            </a:r>
            <a:r>
              <a:rPr lang="en-US" altLang="zh-CN" dirty="0"/>
              <a:t>—</a:t>
            </a:r>
            <a:r>
              <a:rPr lang="zh-CN" altLang="en-US" dirty="0"/>
              <a:t>自动换模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E2472F5-6D2D-41A6-86C7-4FEEBD80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BDBBC34-9531-4AE2-8549-12A006AF0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9815" y="3767494"/>
            <a:ext cx="2885419" cy="217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2F6457ED-FC40-49F1-A290-360781854DCB}"/>
              </a:ext>
            </a:extLst>
          </p:cNvPr>
          <p:cNvSpPr txBox="1"/>
          <p:nvPr/>
        </p:nvSpPr>
        <p:spPr>
          <a:xfrm>
            <a:off x="765417" y="1232879"/>
            <a:ext cx="10396309" cy="132343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+mn-ea"/>
              </a:rPr>
              <a:t>1</a:t>
            </a:r>
            <a:r>
              <a:rPr lang="zh-CN" altLang="en-US" sz="1600" dirty="0">
                <a:latin typeface="+mn-ea"/>
              </a:rPr>
              <a:t>、采用滚轴移动模具，可实现手动或自动。</a:t>
            </a:r>
            <a:endParaRPr lang="en-US" altLang="zh-CN" sz="1600" dirty="0">
              <a:latin typeface="+mn-ea"/>
            </a:endParaRPr>
          </a:p>
          <a:p>
            <a:pPr algn="just"/>
            <a:r>
              <a:rPr lang="en-US" altLang="zh-CN" sz="1600" dirty="0">
                <a:latin typeface="+mn-ea"/>
              </a:rPr>
              <a:t>2</a:t>
            </a:r>
            <a:r>
              <a:rPr lang="zh-CN" altLang="en-US" sz="1600" dirty="0">
                <a:latin typeface="+mn-ea"/>
              </a:rPr>
              <a:t>、可以纵向移动，实现新旧模具的平台切换。</a:t>
            </a:r>
            <a:endParaRPr lang="en-US" altLang="zh-CN" sz="1600" dirty="0">
              <a:latin typeface="+mn-ea"/>
            </a:endParaRPr>
          </a:p>
          <a:p>
            <a:pPr algn="just"/>
            <a:r>
              <a:rPr lang="en-US" altLang="zh-CN" sz="1600" dirty="0">
                <a:latin typeface="+mn-ea"/>
              </a:rPr>
              <a:t>3</a:t>
            </a:r>
            <a:r>
              <a:rPr lang="zh-CN" altLang="en-US" sz="1600" dirty="0">
                <a:latin typeface="+mn-ea"/>
              </a:rPr>
              <a:t>、模内系统具有升降平移功能，实现注塑机模具的装、卸。</a:t>
            </a:r>
            <a:endParaRPr lang="en-US" altLang="zh-CN" sz="1600" dirty="0">
              <a:latin typeface="+mn-ea"/>
            </a:endParaRPr>
          </a:p>
          <a:p>
            <a:pPr algn="just"/>
            <a:r>
              <a:rPr lang="en-US" altLang="zh-CN" sz="1600" dirty="0">
                <a:latin typeface="+mn-ea"/>
              </a:rPr>
              <a:t>4</a:t>
            </a:r>
            <a:r>
              <a:rPr lang="zh-CN" altLang="en-US" sz="1600" dirty="0">
                <a:latin typeface="+mn-ea"/>
              </a:rPr>
              <a:t>、轨道换模台车可实现多台注塑机共用一台换模平车，可以节省设备的成本。</a:t>
            </a:r>
            <a:endParaRPr lang="en-US" altLang="zh-CN" sz="1600" dirty="0">
              <a:latin typeface="+mn-ea"/>
            </a:endParaRPr>
          </a:p>
          <a:p>
            <a:pPr algn="just"/>
            <a:r>
              <a:rPr lang="en-US" altLang="zh-CN" sz="1600" dirty="0">
                <a:latin typeface="+mn-ea"/>
              </a:rPr>
              <a:t>5</a:t>
            </a:r>
            <a:r>
              <a:rPr lang="zh-CN" altLang="en-US" sz="1600" dirty="0">
                <a:latin typeface="+mn-ea"/>
              </a:rPr>
              <a:t>、配合液压换模系统可以实现短时间换模，减少人力时间。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E94F5AB-630E-4DED-A3AE-1A269B813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2157" y="3767494"/>
            <a:ext cx="3800476" cy="2221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5555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57D4A39-C017-46FF-9284-92EF801A9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AD80283C-6F5C-4040-BC28-F3674234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注塑</a:t>
            </a:r>
            <a:r>
              <a:rPr lang="en-US" altLang="zh-CN" dirty="0"/>
              <a:t>—</a:t>
            </a:r>
            <a:r>
              <a:rPr lang="zh-CN" altLang="en-US" dirty="0"/>
              <a:t>模具水路监控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7ECF1BC-C1AC-4997-8DE1-502DD4DB7290}"/>
              </a:ext>
            </a:extLst>
          </p:cNvPr>
          <p:cNvSpPr/>
          <p:nvPr/>
        </p:nvSpPr>
        <p:spPr>
          <a:xfrm>
            <a:off x="1091927" y="1074059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合模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905E004-52B5-4315-89C3-E5DA5BB0E5C1}"/>
              </a:ext>
            </a:extLst>
          </p:cNvPr>
          <p:cNvSpPr/>
          <p:nvPr/>
        </p:nvSpPr>
        <p:spPr>
          <a:xfrm>
            <a:off x="2884442" y="1074059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预热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9C48549-2E09-4074-A5DB-BCE52DD56E1B}"/>
              </a:ext>
            </a:extLst>
          </p:cNvPr>
          <p:cNvSpPr/>
          <p:nvPr/>
        </p:nvSpPr>
        <p:spPr>
          <a:xfrm>
            <a:off x="4676957" y="1074059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注射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3D54D49-41F6-4ECF-BB75-91F53844E5BF}"/>
              </a:ext>
            </a:extLst>
          </p:cNvPr>
          <p:cNvSpPr/>
          <p:nvPr/>
        </p:nvSpPr>
        <p:spPr>
          <a:xfrm>
            <a:off x="6469472" y="1074059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保压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4B6AD9D-4A3B-4BDE-8B38-3616362CE254}"/>
              </a:ext>
            </a:extLst>
          </p:cNvPr>
          <p:cNvSpPr/>
          <p:nvPr/>
        </p:nvSpPr>
        <p:spPr>
          <a:xfrm>
            <a:off x="8261987" y="1095830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冷却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AB88D6-A48C-4BB4-B460-F31CDD91C4DC}"/>
              </a:ext>
            </a:extLst>
          </p:cNvPr>
          <p:cNvSpPr/>
          <p:nvPr/>
        </p:nvSpPr>
        <p:spPr>
          <a:xfrm>
            <a:off x="10054502" y="1095830"/>
            <a:ext cx="1317448" cy="37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开模</a:t>
            </a:r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A158A8BC-759B-462E-8A57-85F29BD20E4C}"/>
              </a:ext>
            </a:extLst>
          </p:cNvPr>
          <p:cNvSpPr/>
          <p:nvPr/>
        </p:nvSpPr>
        <p:spPr>
          <a:xfrm>
            <a:off x="2409375" y="1182916"/>
            <a:ext cx="478971" cy="1886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C15AAF93-F7B9-4D08-B1B6-3484E1A95AAF}"/>
              </a:ext>
            </a:extLst>
          </p:cNvPr>
          <p:cNvSpPr/>
          <p:nvPr/>
        </p:nvSpPr>
        <p:spPr>
          <a:xfrm>
            <a:off x="4201891" y="1190173"/>
            <a:ext cx="478971" cy="1886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9CF3D361-8063-4C7D-8A3C-0F32214B9B2C}"/>
              </a:ext>
            </a:extLst>
          </p:cNvPr>
          <p:cNvSpPr/>
          <p:nvPr/>
        </p:nvSpPr>
        <p:spPr>
          <a:xfrm>
            <a:off x="5990500" y="1168401"/>
            <a:ext cx="478971" cy="1886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0A66016D-5EF1-4974-A99F-F1A54921AC0F}"/>
              </a:ext>
            </a:extLst>
          </p:cNvPr>
          <p:cNvSpPr/>
          <p:nvPr/>
        </p:nvSpPr>
        <p:spPr>
          <a:xfrm>
            <a:off x="7786920" y="1179289"/>
            <a:ext cx="478971" cy="1886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9D078A4B-DD99-4EFA-9F3C-E43BFCBD3D71}"/>
              </a:ext>
            </a:extLst>
          </p:cNvPr>
          <p:cNvSpPr/>
          <p:nvPr/>
        </p:nvSpPr>
        <p:spPr>
          <a:xfrm>
            <a:off x="9579435" y="1190173"/>
            <a:ext cx="478971" cy="1886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0CF93163-AAD5-4D6A-AC5A-411758AF7A52}"/>
              </a:ext>
            </a:extLst>
          </p:cNvPr>
          <p:cNvSpPr txBox="1"/>
          <p:nvPr/>
        </p:nvSpPr>
        <p:spPr>
          <a:xfrm>
            <a:off x="1124147" y="1549383"/>
            <a:ext cx="10247803" cy="2653034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txBody>
          <a:bodyPr wrap="square" rtlCol="0">
            <a:spAutoFit/>
          </a:bodyPr>
          <a:lstStyle/>
          <a:p>
            <a:pPr marL="285750" indent="-285750" defTabSz="32400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+mn-ea"/>
              </a:rPr>
              <a:t>模具预热及冷却依赖于温模机提供的热水及水路系统提供的冷水，注塑成型对模具的温度要求很高，一般为</a:t>
            </a:r>
            <a:r>
              <a:rPr lang="en-US" altLang="zh-CN" sz="1600" dirty="0">
                <a:latin typeface="+mn-ea"/>
              </a:rPr>
              <a:t>±2 ℃</a:t>
            </a:r>
            <a:r>
              <a:rPr lang="zh-CN" altLang="en-US" sz="1600" dirty="0">
                <a:latin typeface="+mn-ea"/>
              </a:rPr>
              <a:t>。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+mn-ea"/>
              </a:rPr>
              <a:t>监控系统是对现有设备的进、回水进行监测，从而保证模具温度的正常。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+mn-ea"/>
              </a:rPr>
              <a:t>模具温度的保证主要决定于水温、水压、水流量。需要在进水侧管路上安装水压传感器、流量传感器及温度传感器（复合传感器）对进水进行监控，与设定值进行比对，确定进水侧量值的正确。在出水侧安装水压传感器对出水进行监控，从而保证模具内水路的通畅达到预热和冷却的效果。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+mn-ea"/>
              </a:rPr>
              <a:t>采用温度传感器和流量传感器检测温度、流量等数据。采集的数据上传给信息系统处理。以便达到更好的控制摸温、缩短成型周期、冷却大型滑动件避免卡死的目的。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44ABD87-321E-4E9B-AA63-069A05A0DA2A}"/>
              </a:ext>
            </a:extLst>
          </p:cNvPr>
          <p:cNvSpPr/>
          <p:nvPr/>
        </p:nvSpPr>
        <p:spPr>
          <a:xfrm>
            <a:off x="1139376" y="5244014"/>
            <a:ext cx="1621699" cy="4644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水压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F23750F-7C58-4A1A-BA07-B690B3080455}"/>
              </a:ext>
            </a:extLst>
          </p:cNvPr>
          <p:cNvSpPr/>
          <p:nvPr/>
        </p:nvSpPr>
        <p:spPr>
          <a:xfrm>
            <a:off x="1139377" y="4448631"/>
            <a:ext cx="1621699" cy="4644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水温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4284D29-9997-4D31-8AE2-5CDBBE6D2454}"/>
              </a:ext>
            </a:extLst>
          </p:cNvPr>
          <p:cNvSpPr/>
          <p:nvPr/>
        </p:nvSpPr>
        <p:spPr>
          <a:xfrm>
            <a:off x="1139377" y="6039396"/>
            <a:ext cx="1621699" cy="4644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流量</a:t>
            </a:r>
          </a:p>
        </p:txBody>
      </p:sp>
      <p:sp>
        <p:nvSpPr>
          <p:cNvPr id="22" name="右大括号 21">
            <a:extLst>
              <a:ext uri="{FF2B5EF4-FFF2-40B4-BE49-F238E27FC236}">
                <a16:creationId xmlns:a16="http://schemas.microsoft.com/office/drawing/2014/main" id="{DD96D44D-A784-402A-B2E2-A381BDC797A6}"/>
              </a:ext>
            </a:extLst>
          </p:cNvPr>
          <p:cNvSpPr/>
          <p:nvPr/>
        </p:nvSpPr>
        <p:spPr>
          <a:xfrm>
            <a:off x="3136763" y="4448632"/>
            <a:ext cx="274091" cy="2055222"/>
          </a:xfrm>
          <a:prstGeom prst="rightBrac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E3A2D88-2283-484E-B115-8C00F5CB42D5}"/>
              </a:ext>
            </a:extLst>
          </p:cNvPr>
          <p:cNvSpPr txBox="1"/>
          <p:nvPr/>
        </p:nvSpPr>
        <p:spPr>
          <a:xfrm>
            <a:off x="2741322" y="5134522"/>
            <a:ext cx="430887" cy="7394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/>
              <a:t>传感器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1A866D0-35E5-467E-8ED1-765533BD9BED}"/>
              </a:ext>
            </a:extLst>
          </p:cNvPr>
          <p:cNvSpPr/>
          <p:nvPr/>
        </p:nvSpPr>
        <p:spPr>
          <a:xfrm>
            <a:off x="6075716" y="4394714"/>
            <a:ext cx="856541" cy="14948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PLC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02E752D1-1098-406A-9F10-C3C186920B36}"/>
              </a:ext>
            </a:extLst>
          </p:cNvPr>
          <p:cNvSpPr/>
          <p:nvPr/>
        </p:nvSpPr>
        <p:spPr>
          <a:xfrm>
            <a:off x="3410854" y="5244014"/>
            <a:ext cx="2664861" cy="46445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数据采集与监控</a:t>
            </a:r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90B6830A-6DDB-467F-8EB4-81288DB121F8}"/>
              </a:ext>
            </a:extLst>
          </p:cNvPr>
          <p:cNvSpPr/>
          <p:nvPr/>
        </p:nvSpPr>
        <p:spPr>
          <a:xfrm>
            <a:off x="6955699" y="5288689"/>
            <a:ext cx="1709330" cy="4310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显示系统集成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9BEBE3B9-AB33-4CD5-B706-7E119C66987E}"/>
              </a:ext>
            </a:extLst>
          </p:cNvPr>
          <p:cNvSpPr/>
          <p:nvPr/>
        </p:nvSpPr>
        <p:spPr>
          <a:xfrm>
            <a:off x="8665028" y="5200472"/>
            <a:ext cx="1640121" cy="6299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应用或者显示</a:t>
            </a:r>
          </a:p>
        </p:txBody>
      </p:sp>
      <p:sp>
        <p:nvSpPr>
          <p:cNvPr id="31" name="箭头: 直角上 30">
            <a:extLst>
              <a:ext uri="{FF2B5EF4-FFF2-40B4-BE49-F238E27FC236}">
                <a16:creationId xmlns:a16="http://schemas.microsoft.com/office/drawing/2014/main" id="{7DC8D9D0-BFF9-42F4-845E-D3F15767CC00}"/>
              </a:ext>
            </a:extLst>
          </p:cNvPr>
          <p:cNvSpPr/>
          <p:nvPr/>
        </p:nvSpPr>
        <p:spPr>
          <a:xfrm rot="16200000">
            <a:off x="7967965" y="3596027"/>
            <a:ext cx="592185" cy="2616707"/>
          </a:xfrm>
          <a:prstGeom prst="bent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AE78DA3-040E-4D56-A100-28D9B8DBC850}"/>
              </a:ext>
            </a:extLst>
          </p:cNvPr>
          <p:cNvSpPr/>
          <p:nvPr/>
        </p:nvSpPr>
        <p:spPr>
          <a:xfrm>
            <a:off x="3599545" y="4390574"/>
            <a:ext cx="1743433" cy="5988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阀门</a:t>
            </a:r>
            <a:r>
              <a:rPr lang="en-US" altLang="zh-CN" sz="1600" dirty="0">
                <a:solidFill>
                  <a:schemeClr val="tx1"/>
                </a:solidFill>
              </a:rPr>
              <a:t>/</a:t>
            </a:r>
            <a:r>
              <a:rPr lang="zh-CN" altLang="en-US" sz="1600" dirty="0">
                <a:solidFill>
                  <a:schemeClr val="tx1"/>
                </a:solidFill>
              </a:rPr>
              <a:t>开关</a:t>
            </a:r>
          </a:p>
        </p:txBody>
      </p:sp>
      <p:sp>
        <p:nvSpPr>
          <p:cNvPr id="33" name="箭头: 下 32">
            <a:extLst>
              <a:ext uri="{FF2B5EF4-FFF2-40B4-BE49-F238E27FC236}">
                <a16:creationId xmlns:a16="http://schemas.microsoft.com/office/drawing/2014/main" id="{7AB58CF3-BF06-4A90-8D10-DCEF7850D8A3}"/>
              </a:ext>
            </a:extLst>
          </p:cNvPr>
          <p:cNvSpPr/>
          <p:nvPr/>
        </p:nvSpPr>
        <p:spPr>
          <a:xfrm rot="5400000">
            <a:off x="5571460" y="4314492"/>
            <a:ext cx="275774" cy="73273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65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车间物流布局规划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99979" y="732870"/>
            <a:ext cx="8647113" cy="6000750"/>
            <a:chOff x="1042987" y="732870"/>
            <a:chExt cx="8647113" cy="6000750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42987" y="732870"/>
              <a:ext cx="8647113" cy="600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1773110" y="3284082"/>
              <a:ext cx="461665" cy="77521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rPr>
                <a:t>办公楼</a:t>
              </a:r>
            </a:p>
          </p:txBody>
        </p:sp>
      </p:grpSp>
      <p:sp>
        <p:nvSpPr>
          <p:cNvPr id="23" name="下箭头 22"/>
          <p:cNvSpPr/>
          <p:nvPr/>
        </p:nvSpPr>
        <p:spPr>
          <a:xfrm>
            <a:off x="7243759" y="4686302"/>
            <a:ext cx="128588" cy="2000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下箭头 23"/>
          <p:cNvSpPr/>
          <p:nvPr/>
        </p:nvSpPr>
        <p:spPr>
          <a:xfrm>
            <a:off x="7238991" y="5038734"/>
            <a:ext cx="128588" cy="2000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下箭头 26"/>
          <p:cNvSpPr/>
          <p:nvPr/>
        </p:nvSpPr>
        <p:spPr>
          <a:xfrm rot="5400000">
            <a:off x="7177071" y="5405454"/>
            <a:ext cx="128588" cy="2000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下箭头 27"/>
          <p:cNvSpPr/>
          <p:nvPr/>
        </p:nvSpPr>
        <p:spPr>
          <a:xfrm rot="-5400000">
            <a:off x="8565415" y="822008"/>
            <a:ext cx="360000" cy="36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9029686" y="800592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注塑机上料</a:t>
            </a:r>
          </a:p>
        </p:txBody>
      </p:sp>
      <p:sp>
        <p:nvSpPr>
          <p:cNvPr id="30" name="矩形 29"/>
          <p:cNvSpPr/>
          <p:nvPr/>
        </p:nvSpPr>
        <p:spPr>
          <a:xfrm>
            <a:off x="9029686" y="1096282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7030A0"/>
                </a:solidFill>
              </a:rPr>
              <a:t>中央供料系统（储料罐省略）</a:t>
            </a:r>
          </a:p>
        </p:txBody>
      </p:sp>
      <p:sp>
        <p:nvSpPr>
          <p:cNvPr id="33" name="下箭头 32"/>
          <p:cNvSpPr/>
          <p:nvPr/>
        </p:nvSpPr>
        <p:spPr>
          <a:xfrm rot="-5400000">
            <a:off x="3921881" y="5576912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4" name="下箭头 33"/>
          <p:cNvSpPr/>
          <p:nvPr/>
        </p:nvSpPr>
        <p:spPr>
          <a:xfrm rot="-5400000">
            <a:off x="4660089" y="5572144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5" name="下箭头 34"/>
          <p:cNvSpPr/>
          <p:nvPr/>
        </p:nvSpPr>
        <p:spPr>
          <a:xfrm rot="-5400000">
            <a:off x="5326857" y="5581664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6" name="下箭头 35"/>
          <p:cNvSpPr/>
          <p:nvPr/>
        </p:nvSpPr>
        <p:spPr>
          <a:xfrm rot="-5400000">
            <a:off x="6050777" y="5576896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7" name="下箭头 36"/>
          <p:cNvSpPr/>
          <p:nvPr/>
        </p:nvSpPr>
        <p:spPr>
          <a:xfrm rot="-5400000">
            <a:off x="6803273" y="5572128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8" name="下箭头 37"/>
          <p:cNvSpPr/>
          <p:nvPr/>
        </p:nvSpPr>
        <p:spPr>
          <a:xfrm rot="-5400000">
            <a:off x="7298585" y="5581648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9" name="下箭头 38"/>
          <p:cNvSpPr/>
          <p:nvPr/>
        </p:nvSpPr>
        <p:spPr>
          <a:xfrm rot="10800000">
            <a:off x="7465273" y="5319696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0" name="下箭头 39"/>
          <p:cNvSpPr/>
          <p:nvPr/>
        </p:nvSpPr>
        <p:spPr>
          <a:xfrm rot="10800000">
            <a:off x="7474793" y="4714832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1" name="下箭头 40"/>
          <p:cNvSpPr/>
          <p:nvPr/>
        </p:nvSpPr>
        <p:spPr>
          <a:xfrm rot="5400000">
            <a:off x="6984233" y="4652912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2" name="下箭头 41"/>
          <p:cNvSpPr/>
          <p:nvPr/>
        </p:nvSpPr>
        <p:spPr>
          <a:xfrm rot="5400000">
            <a:off x="6465097" y="4648144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3" name="下箭头 42"/>
          <p:cNvSpPr/>
          <p:nvPr/>
        </p:nvSpPr>
        <p:spPr>
          <a:xfrm rot="5400000">
            <a:off x="5845945" y="4657664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5" name="下箭头 44"/>
          <p:cNvSpPr/>
          <p:nvPr/>
        </p:nvSpPr>
        <p:spPr>
          <a:xfrm rot="10800000">
            <a:off x="5355401" y="4495744"/>
            <a:ext cx="128588" cy="200025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6" name="流程图: 延期 45"/>
          <p:cNvSpPr/>
          <p:nvPr/>
        </p:nvSpPr>
        <p:spPr>
          <a:xfrm>
            <a:off x="5326827" y="4252855"/>
            <a:ext cx="185738" cy="185737"/>
          </a:xfrm>
          <a:prstGeom prst="flowChartDelay">
            <a:avLst/>
          </a:prstGeom>
          <a:solidFill>
            <a:srgbClr val="13B04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下箭头 46"/>
          <p:cNvSpPr/>
          <p:nvPr/>
        </p:nvSpPr>
        <p:spPr>
          <a:xfrm rot="-5400000">
            <a:off x="8593993" y="1450662"/>
            <a:ext cx="360000" cy="360000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39206" y="1438784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注塑件下料并转运至阴模区</a:t>
            </a:r>
          </a:p>
        </p:txBody>
      </p:sp>
      <p:sp>
        <p:nvSpPr>
          <p:cNvPr id="49" name="矩形 48"/>
          <p:cNvSpPr/>
          <p:nvPr/>
        </p:nvSpPr>
        <p:spPr>
          <a:xfrm>
            <a:off x="9039206" y="1720186"/>
            <a:ext cx="2646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7030A0"/>
                </a:solidFill>
              </a:rPr>
              <a:t>悬挂输送系统（图上省略）</a:t>
            </a:r>
          </a:p>
        </p:txBody>
      </p:sp>
      <p:sp>
        <p:nvSpPr>
          <p:cNvPr id="50" name="下箭头 49"/>
          <p:cNvSpPr/>
          <p:nvPr/>
        </p:nvSpPr>
        <p:spPr>
          <a:xfrm>
            <a:off x="7238991" y="4367198"/>
            <a:ext cx="128588" cy="2000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流程图: 延期 50"/>
          <p:cNvSpPr/>
          <p:nvPr/>
        </p:nvSpPr>
        <p:spPr>
          <a:xfrm>
            <a:off x="8608284" y="3037555"/>
            <a:ext cx="252000" cy="252000"/>
          </a:xfrm>
          <a:prstGeom prst="flowChartDelay">
            <a:avLst/>
          </a:prstGeom>
          <a:solidFill>
            <a:srgbClr val="13B04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9020150" y="2984352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注塑件暂存、待处理</a:t>
            </a:r>
          </a:p>
        </p:txBody>
      </p:sp>
      <p:sp>
        <p:nvSpPr>
          <p:cNvPr id="53" name="矩形 52"/>
          <p:cNvSpPr/>
          <p:nvPr/>
        </p:nvSpPr>
        <p:spPr>
          <a:xfrm>
            <a:off x="9020150" y="326575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7030A0"/>
                </a:solidFill>
              </a:rPr>
              <a:t>货架</a:t>
            </a:r>
          </a:p>
        </p:txBody>
      </p:sp>
      <p:sp>
        <p:nvSpPr>
          <p:cNvPr id="54" name="下箭头 53"/>
          <p:cNvSpPr/>
          <p:nvPr/>
        </p:nvSpPr>
        <p:spPr>
          <a:xfrm rot="5400000">
            <a:off x="7089001" y="2885952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5" name="下箭头 54"/>
          <p:cNvSpPr/>
          <p:nvPr/>
        </p:nvSpPr>
        <p:spPr>
          <a:xfrm rot="10800000">
            <a:off x="7233429" y="3158408"/>
            <a:ext cx="108000" cy="180000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7" name="下箭头 56"/>
          <p:cNvSpPr/>
          <p:nvPr/>
        </p:nvSpPr>
        <p:spPr>
          <a:xfrm>
            <a:off x="6836569" y="3033584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8" name="下箭头 57"/>
          <p:cNvSpPr/>
          <p:nvPr/>
        </p:nvSpPr>
        <p:spPr>
          <a:xfrm rot="-5400000">
            <a:off x="8624537" y="3663305"/>
            <a:ext cx="360000" cy="360000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9" name="下箭头 58"/>
          <p:cNvSpPr/>
          <p:nvPr/>
        </p:nvSpPr>
        <p:spPr>
          <a:xfrm rot="5400000">
            <a:off x="6527001" y="2881184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0" name="下箭头 59"/>
          <p:cNvSpPr/>
          <p:nvPr/>
        </p:nvSpPr>
        <p:spPr>
          <a:xfrm rot="5400000">
            <a:off x="6107881" y="2876416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1" name="下箭头 60"/>
          <p:cNvSpPr/>
          <p:nvPr/>
        </p:nvSpPr>
        <p:spPr>
          <a:xfrm rot="5400000">
            <a:off x="5574457" y="2828784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2" name="下箭头 61"/>
          <p:cNvSpPr/>
          <p:nvPr/>
        </p:nvSpPr>
        <p:spPr>
          <a:xfrm rot="5400000">
            <a:off x="4740985" y="2795440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3" name="下箭头 62"/>
          <p:cNvSpPr/>
          <p:nvPr/>
        </p:nvSpPr>
        <p:spPr>
          <a:xfrm>
            <a:off x="3817033" y="3014528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4" name="下箭头 63"/>
          <p:cNvSpPr/>
          <p:nvPr/>
        </p:nvSpPr>
        <p:spPr>
          <a:xfrm rot="5400000">
            <a:off x="5150569" y="2790672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下箭头 64"/>
          <p:cNvSpPr/>
          <p:nvPr/>
        </p:nvSpPr>
        <p:spPr>
          <a:xfrm rot="5400000">
            <a:off x="4331385" y="2800192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6" name="下箭头 65"/>
          <p:cNvSpPr/>
          <p:nvPr/>
        </p:nvSpPr>
        <p:spPr>
          <a:xfrm rot="4560000">
            <a:off x="4012281" y="2795424"/>
            <a:ext cx="128588" cy="200025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029670" y="3565392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装配零部件上料至线边库</a:t>
            </a:r>
          </a:p>
        </p:txBody>
      </p:sp>
      <p:sp>
        <p:nvSpPr>
          <p:cNvPr id="68" name="矩形 67"/>
          <p:cNvSpPr/>
          <p:nvPr/>
        </p:nvSpPr>
        <p:spPr>
          <a:xfrm>
            <a:off x="9029670" y="3846794"/>
            <a:ext cx="15584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7030A0"/>
                </a:solidFill>
              </a:rPr>
              <a:t>AGV+</a:t>
            </a:r>
            <a:r>
              <a:rPr lang="zh-CN" altLang="en-US" sz="1600" dirty="0">
                <a:solidFill>
                  <a:srgbClr val="7030A0"/>
                </a:solidFill>
              </a:rPr>
              <a:t>悬挂系统</a:t>
            </a:r>
          </a:p>
        </p:txBody>
      </p:sp>
      <p:sp>
        <p:nvSpPr>
          <p:cNvPr id="70" name="下箭头 69"/>
          <p:cNvSpPr/>
          <p:nvPr/>
        </p:nvSpPr>
        <p:spPr>
          <a:xfrm rot="2400000">
            <a:off x="5212505" y="4109952"/>
            <a:ext cx="128588" cy="200025"/>
          </a:xfrm>
          <a:prstGeom prst="downArrow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1" name="下箭头 70"/>
          <p:cNvSpPr/>
          <p:nvPr/>
        </p:nvSpPr>
        <p:spPr>
          <a:xfrm rot="12300000">
            <a:off x="4979129" y="4019456"/>
            <a:ext cx="128588" cy="200025"/>
          </a:xfrm>
          <a:prstGeom prst="downArrow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2" name="下箭头 71"/>
          <p:cNvSpPr/>
          <p:nvPr/>
        </p:nvSpPr>
        <p:spPr>
          <a:xfrm rot="5400000">
            <a:off x="4760041" y="3857520"/>
            <a:ext cx="128588" cy="200025"/>
          </a:xfrm>
          <a:prstGeom prst="downArrow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3" name="下箭头 72"/>
          <p:cNvSpPr/>
          <p:nvPr/>
        </p:nvSpPr>
        <p:spPr>
          <a:xfrm rot="-5400000">
            <a:off x="8628310" y="4223424"/>
            <a:ext cx="360000" cy="360000"/>
          </a:xfrm>
          <a:prstGeom prst="downArrow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010614" y="4232160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注塑件上料至阴模机、弱化机</a:t>
            </a:r>
          </a:p>
        </p:txBody>
      </p:sp>
      <p:sp>
        <p:nvSpPr>
          <p:cNvPr id="75" name="矩形 74"/>
          <p:cNvSpPr/>
          <p:nvPr/>
        </p:nvSpPr>
        <p:spPr>
          <a:xfrm>
            <a:off x="9010614" y="4513562"/>
            <a:ext cx="17411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7030A0"/>
                </a:solidFill>
              </a:rPr>
              <a:t>周转车</a:t>
            </a:r>
            <a:r>
              <a:rPr lang="en-US" altLang="zh-CN" sz="1600" dirty="0">
                <a:solidFill>
                  <a:srgbClr val="7030A0"/>
                </a:solidFill>
              </a:rPr>
              <a:t>+</a:t>
            </a:r>
            <a:r>
              <a:rPr lang="zh-CN" altLang="en-US" sz="1600" dirty="0">
                <a:solidFill>
                  <a:srgbClr val="7030A0"/>
                </a:solidFill>
              </a:rPr>
              <a:t>悬挂系统</a:t>
            </a:r>
          </a:p>
        </p:txBody>
      </p:sp>
      <p:sp>
        <p:nvSpPr>
          <p:cNvPr id="76" name="下箭头 75"/>
          <p:cNvSpPr/>
          <p:nvPr/>
        </p:nvSpPr>
        <p:spPr>
          <a:xfrm>
            <a:off x="5576815" y="4333854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下箭头 77"/>
          <p:cNvSpPr/>
          <p:nvPr/>
        </p:nvSpPr>
        <p:spPr>
          <a:xfrm rot="2460000">
            <a:off x="5514895" y="4600558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下箭头 78"/>
          <p:cNvSpPr/>
          <p:nvPr/>
        </p:nvSpPr>
        <p:spPr>
          <a:xfrm rot="5400000">
            <a:off x="5152927" y="4667230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下箭头 79"/>
          <p:cNvSpPr/>
          <p:nvPr/>
        </p:nvSpPr>
        <p:spPr>
          <a:xfrm rot="5400000">
            <a:off x="4662367" y="4662462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下箭头 80"/>
          <p:cNvSpPr/>
          <p:nvPr/>
        </p:nvSpPr>
        <p:spPr>
          <a:xfrm rot="5400000">
            <a:off x="4143231" y="4671982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下箭头 81"/>
          <p:cNvSpPr/>
          <p:nvPr/>
        </p:nvSpPr>
        <p:spPr>
          <a:xfrm rot="5400000">
            <a:off x="3652671" y="4667214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下箭头 82"/>
          <p:cNvSpPr/>
          <p:nvPr/>
        </p:nvSpPr>
        <p:spPr>
          <a:xfrm rot="5400000">
            <a:off x="3204975" y="4662446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下箭头 83"/>
          <p:cNvSpPr/>
          <p:nvPr/>
        </p:nvSpPr>
        <p:spPr>
          <a:xfrm rot="5400000">
            <a:off x="2857295" y="4671966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下箭头 84"/>
          <p:cNvSpPr/>
          <p:nvPr/>
        </p:nvSpPr>
        <p:spPr>
          <a:xfrm rot="10800000">
            <a:off x="2523903" y="4567182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下箭头 86"/>
          <p:cNvSpPr/>
          <p:nvPr/>
        </p:nvSpPr>
        <p:spPr>
          <a:xfrm rot="-5400000">
            <a:off x="8628872" y="4908761"/>
            <a:ext cx="360000" cy="360000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下箭头 87"/>
          <p:cNvSpPr/>
          <p:nvPr/>
        </p:nvSpPr>
        <p:spPr>
          <a:xfrm>
            <a:off x="3143087" y="4414814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下箭头 88"/>
          <p:cNvSpPr/>
          <p:nvPr/>
        </p:nvSpPr>
        <p:spPr>
          <a:xfrm>
            <a:off x="3795567" y="4410046"/>
            <a:ext cx="128588" cy="200025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9020134" y="4913216"/>
            <a:ext cx="3114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成品入库（包装在线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离线待定）</a:t>
            </a:r>
          </a:p>
        </p:txBody>
      </p:sp>
      <p:sp>
        <p:nvSpPr>
          <p:cNvPr id="91" name="矩形 90"/>
          <p:cNvSpPr/>
          <p:nvPr/>
        </p:nvSpPr>
        <p:spPr>
          <a:xfrm>
            <a:off x="9020134" y="5194618"/>
            <a:ext cx="6174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7030A0"/>
                </a:solidFill>
              </a:rPr>
              <a:t>AGV</a:t>
            </a:r>
            <a:endParaRPr lang="zh-CN" altLang="en-US" sz="1600" dirty="0">
              <a:solidFill>
                <a:srgbClr val="7030A0"/>
              </a:solidFill>
            </a:endParaRPr>
          </a:p>
        </p:txBody>
      </p:sp>
      <p:sp>
        <p:nvSpPr>
          <p:cNvPr id="2057" name="AutoShape 9" descr="http://img1.imgtn.bdimg.com/it/u=286537522,1267684671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08358" y="2058740"/>
            <a:ext cx="1524092" cy="9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2861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E3381C-EF8B-4A1F-BE99-8C2A7BEF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AGV</a:t>
            </a:r>
            <a:r>
              <a:rPr lang="zh-CN" altLang="en-US" dirty="0"/>
              <a:t>运输控制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D558B0-10E1-49DA-ADDA-9199B543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337927D-E5B7-42AB-91AD-4D5A3375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9640" y="4594109"/>
            <a:ext cx="4067118" cy="189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B4EBC4C-8F32-4602-9A0A-FB097DC23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1494" y="4594109"/>
            <a:ext cx="2931207" cy="187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E043D1B-206D-408D-9852-C02ACDD5C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5892" y="1100687"/>
            <a:ext cx="10049642" cy="336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1151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2D3A6-1C41-4193-8209-0CACA26F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2" y="219568"/>
            <a:ext cx="8698606" cy="499014"/>
          </a:xfrm>
        </p:spPr>
        <p:txBody>
          <a:bodyPr/>
          <a:lstStyle/>
          <a:p>
            <a:r>
              <a:rPr lang="zh-CN" altLang="en-US" dirty="0"/>
              <a:t>系统集成规划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EAC9E57-7DFB-4DE6-AB36-AA41F43E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4" name="Group 34">
            <a:extLst>
              <a:ext uri="{FF2B5EF4-FFF2-40B4-BE49-F238E27FC236}">
                <a16:creationId xmlns:a16="http://schemas.microsoft.com/office/drawing/2014/main" id="{4CC1BD62-B4C5-4019-AFA3-AF99F0ADF00C}"/>
              </a:ext>
            </a:extLst>
          </p:cNvPr>
          <p:cNvGrpSpPr/>
          <p:nvPr/>
        </p:nvGrpSpPr>
        <p:grpSpPr>
          <a:xfrm>
            <a:off x="561537" y="1280641"/>
            <a:ext cx="10822080" cy="4468655"/>
            <a:chOff x="807527" y="989854"/>
            <a:chExt cx="10616539" cy="4267358"/>
          </a:xfrm>
        </p:grpSpPr>
        <p:grpSp>
          <p:nvGrpSpPr>
            <p:cNvPr id="5" name="组合 543">
              <a:extLst>
                <a:ext uri="{FF2B5EF4-FFF2-40B4-BE49-F238E27FC236}">
                  <a16:creationId xmlns:a16="http://schemas.microsoft.com/office/drawing/2014/main" id="{DD4AA416-2E81-4C8C-B2E9-FB99FED7D38F}"/>
                </a:ext>
              </a:extLst>
            </p:cNvPr>
            <p:cNvGrpSpPr/>
            <p:nvPr/>
          </p:nvGrpSpPr>
          <p:grpSpPr>
            <a:xfrm>
              <a:off x="807527" y="992112"/>
              <a:ext cx="1618318" cy="4212379"/>
              <a:chOff x="1011287" y="1052731"/>
              <a:chExt cx="1536572" cy="4908683"/>
            </a:xfrm>
          </p:grpSpPr>
          <p:sp>
            <p:nvSpPr>
              <p:cNvPr id="382" name="圆角矩形 425">
                <a:extLst>
                  <a:ext uri="{FF2B5EF4-FFF2-40B4-BE49-F238E27FC236}">
                    <a16:creationId xmlns:a16="http://schemas.microsoft.com/office/drawing/2014/main" id="{DD76F3BD-DFA4-412B-9100-27B924974A21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011287" y="5128651"/>
                <a:ext cx="1536571" cy="820882"/>
              </a:xfrm>
              <a:prstGeom prst="roundRect">
                <a:avLst>
                  <a:gd name="adj" fmla="val 0"/>
                </a:avLst>
              </a:prstGeom>
              <a:noFill/>
              <a:ln w="0">
                <a:solidFill>
                  <a:srgbClr val="00B050"/>
                </a:solidFill>
                <a:prstDash val="solid"/>
                <a:round/>
                <a:headEnd/>
                <a:tailEnd/>
              </a:ln>
              <a:effectLst>
                <a:glow rad="50800">
                  <a:srgbClr val="000000">
                    <a:satMod val="175000"/>
                    <a:alpha val="20000"/>
                  </a:srgbClr>
                </a:glow>
              </a:effectLst>
              <a:ex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3" name="TextBox 414">
                <a:extLst>
                  <a:ext uri="{FF2B5EF4-FFF2-40B4-BE49-F238E27FC236}">
                    <a16:creationId xmlns:a16="http://schemas.microsoft.com/office/drawing/2014/main" id="{78449961-3470-458D-BD51-3CB58DBC3E43}"/>
                  </a:ext>
                </a:extLst>
              </p:cNvPr>
              <p:cNvSpPr txBox="1"/>
              <p:nvPr/>
            </p:nvSpPr>
            <p:spPr>
              <a:xfrm>
                <a:off x="1011287" y="5357259"/>
                <a:ext cx="1536571" cy="342496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设备及传感器</a:t>
                </a:r>
              </a:p>
            </p:txBody>
          </p:sp>
          <p:sp>
            <p:nvSpPr>
              <p:cNvPr id="384" name="圆角矩形 427">
                <a:extLst>
                  <a:ext uri="{FF2B5EF4-FFF2-40B4-BE49-F238E27FC236}">
                    <a16:creationId xmlns:a16="http://schemas.microsoft.com/office/drawing/2014/main" id="{D242BD91-679B-41EC-90E9-766BBC81F788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1011287" y="3292682"/>
                <a:ext cx="1536571" cy="1745061"/>
              </a:xfrm>
              <a:prstGeom prst="roundRect">
                <a:avLst>
                  <a:gd name="adj" fmla="val 0"/>
                </a:avLst>
              </a:prstGeom>
              <a:noFill/>
              <a:ln w="0">
                <a:solidFill>
                  <a:srgbClr val="00B050"/>
                </a:solidFill>
                <a:prstDash val="solid"/>
                <a:round/>
                <a:headEnd/>
                <a:tailEnd/>
              </a:ln>
              <a:effectLst>
                <a:glow rad="50800">
                  <a:srgbClr val="000000">
                    <a:satMod val="175000"/>
                    <a:alpha val="20000"/>
                  </a:srgbClr>
                </a:glow>
              </a:effectLst>
              <a:ex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5" name="TextBox 416">
                <a:extLst>
                  <a:ext uri="{FF2B5EF4-FFF2-40B4-BE49-F238E27FC236}">
                    <a16:creationId xmlns:a16="http://schemas.microsoft.com/office/drawing/2014/main" id="{4CD61D47-05F6-4EC3-80D8-90E41A8C276A}"/>
                  </a:ext>
                </a:extLst>
              </p:cNvPr>
              <p:cNvSpPr txBox="1"/>
              <p:nvPr/>
            </p:nvSpPr>
            <p:spPr>
              <a:xfrm>
                <a:off x="1011287" y="4045788"/>
                <a:ext cx="1536571" cy="342496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网络</a:t>
                </a:r>
              </a:p>
            </p:txBody>
          </p:sp>
          <p:sp>
            <p:nvSpPr>
              <p:cNvPr id="386" name="圆角矩形 429">
                <a:extLst>
                  <a:ext uri="{FF2B5EF4-FFF2-40B4-BE49-F238E27FC236}">
                    <a16:creationId xmlns:a16="http://schemas.microsoft.com/office/drawing/2014/main" id="{05B11FA4-E064-423F-B20A-C868620C25D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1011287" y="1887326"/>
                <a:ext cx="1536571" cy="1289829"/>
              </a:xfrm>
              <a:prstGeom prst="roundRect">
                <a:avLst>
                  <a:gd name="adj" fmla="val 0"/>
                </a:avLst>
              </a:prstGeom>
              <a:noFill/>
              <a:ln w="0">
                <a:solidFill>
                  <a:srgbClr val="00B050"/>
                </a:solidFill>
                <a:prstDash val="solid"/>
                <a:round/>
                <a:headEnd/>
                <a:tailEnd/>
              </a:ln>
              <a:effectLst>
                <a:glow rad="50800">
                  <a:srgbClr val="000000">
                    <a:satMod val="175000"/>
                    <a:alpha val="20000"/>
                  </a:srgbClr>
                </a:glow>
              </a:effectLst>
              <a:ex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7" name="TextBox 418">
                <a:extLst>
                  <a:ext uri="{FF2B5EF4-FFF2-40B4-BE49-F238E27FC236}">
                    <a16:creationId xmlns:a16="http://schemas.microsoft.com/office/drawing/2014/main" id="{E81AD73F-2FAA-4715-8F32-E36587E3087F}"/>
                  </a:ext>
                </a:extLst>
              </p:cNvPr>
              <p:cNvSpPr txBox="1"/>
              <p:nvPr/>
            </p:nvSpPr>
            <p:spPr>
              <a:xfrm>
                <a:off x="1011287" y="2345192"/>
                <a:ext cx="1536571" cy="342496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平伟私有云</a:t>
                </a:r>
                <a:endPara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8" name="圆角矩形 431">
                <a:extLst>
                  <a:ext uri="{FF2B5EF4-FFF2-40B4-BE49-F238E27FC236}">
                    <a16:creationId xmlns:a16="http://schemas.microsoft.com/office/drawing/2014/main" id="{FF5419B4-D6F2-46DB-9F7E-2A1EE8F6E23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1011287" y="1052731"/>
                <a:ext cx="1536571" cy="758723"/>
              </a:xfrm>
              <a:prstGeom prst="roundRect">
                <a:avLst>
                  <a:gd name="adj" fmla="val 0"/>
                </a:avLst>
              </a:prstGeom>
              <a:noFill/>
              <a:ln w="0">
                <a:solidFill>
                  <a:srgbClr val="00B050"/>
                </a:solidFill>
                <a:prstDash val="solid"/>
                <a:round/>
                <a:headEnd/>
                <a:tailEnd/>
              </a:ln>
              <a:effectLst>
                <a:glow rad="50800">
                  <a:srgbClr val="000000">
                    <a:satMod val="175000"/>
                    <a:alpha val="20000"/>
                  </a:srgbClr>
                </a:glow>
              </a:effectLst>
              <a:ex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9" name="TextBox 420">
                <a:extLst>
                  <a:ext uri="{FF2B5EF4-FFF2-40B4-BE49-F238E27FC236}">
                    <a16:creationId xmlns:a16="http://schemas.microsoft.com/office/drawing/2014/main" id="{BFD91ED8-0F64-4CFB-9FBA-C4EFE1DA659A}"/>
                  </a:ext>
                </a:extLst>
              </p:cNvPr>
              <p:cNvSpPr txBox="1"/>
              <p:nvPr/>
            </p:nvSpPr>
            <p:spPr>
              <a:xfrm>
                <a:off x="1011287" y="1258775"/>
                <a:ext cx="1536571" cy="342496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应用系统</a:t>
                </a:r>
              </a:p>
            </p:txBody>
          </p:sp>
          <p:sp>
            <p:nvSpPr>
              <p:cNvPr id="390" name="矩形 433">
                <a:extLst>
                  <a:ext uri="{FF2B5EF4-FFF2-40B4-BE49-F238E27FC236}">
                    <a16:creationId xmlns:a16="http://schemas.microsoft.com/office/drawing/2014/main" id="{ABE77043-8CC3-4CAE-8BDC-249A8B8C55B6}"/>
                  </a:ext>
                </a:extLst>
              </p:cNvPr>
              <p:cNvSpPr/>
              <p:nvPr/>
            </p:nvSpPr>
            <p:spPr bwMode="auto">
              <a:xfrm>
                <a:off x="1011288" y="1052732"/>
                <a:ext cx="1536571" cy="49086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CC9900"/>
                  </a:buClr>
                  <a:buSz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-122"/>
                </a:endParaRPr>
              </a:p>
            </p:txBody>
          </p:sp>
        </p:grp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E7F5675F-733E-4988-81C0-941CA2E1DE73}"/>
                </a:ext>
              </a:extLst>
            </p:cNvPr>
            <p:cNvSpPr/>
            <p:nvPr/>
          </p:nvSpPr>
          <p:spPr bwMode="auto">
            <a:xfrm>
              <a:off x="8858660" y="3822631"/>
              <a:ext cx="2564220" cy="1379023"/>
            </a:xfrm>
            <a:prstGeom prst="rect">
              <a:avLst/>
            </a:prstGeom>
            <a:noFill/>
            <a:ln w="9525" cap="flat" cmpd="sng" algn="ctr">
              <a:solidFill>
                <a:srgbClr val="13B04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wrap="none" lIns="68553" tIns="34276" rIns="68553" bIns="34276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None/>
              </a:pPr>
              <a:endParaRPr lang="zh-CN" altLang="en-US" sz="7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7" name="圆角矩形 35">
              <a:extLst>
                <a:ext uri="{FF2B5EF4-FFF2-40B4-BE49-F238E27FC236}">
                  <a16:creationId xmlns:a16="http://schemas.microsoft.com/office/drawing/2014/main" id="{B1FC52FA-A0CE-4CBA-AEA7-920773490998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 bwMode="auto">
            <a:xfrm>
              <a:off x="8941377" y="4500109"/>
              <a:ext cx="2398785" cy="67732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glow rad="50800">
                <a:schemeClr val="accent4">
                  <a:satMod val="175000"/>
                  <a:alpha val="20000"/>
                </a:schemeClr>
              </a:glow>
            </a:effectLst>
            <a:ex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endParaRPr lang="zh-CN" altLang="en-US" sz="1400" b="0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 36">
              <a:extLst>
                <a:ext uri="{FF2B5EF4-FFF2-40B4-BE49-F238E27FC236}">
                  <a16:creationId xmlns:a16="http://schemas.microsoft.com/office/drawing/2014/main" id="{80D981BD-FD4F-4B4D-AE4E-917984342113}"/>
                </a:ext>
              </a:extLst>
            </p:cNvPr>
            <p:cNvSpPr/>
            <p:nvPr/>
          </p:nvSpPr>
          <p:spPr bwMode="auto">
            <a:xfrm>
              <a:off x="2559750" y="3822633"/>
              <a:ext cx="2990239" cy="1379023"/>
            </a:xfrm>
            <a:prstGeom prst="rect">
              <a:avLst/>
            </a:prstGeom>
            <a:noFill/>
            <a:ln w="9525" cap="flat" cmpd="sng" algn="ctr">
              <a:solidFill>
                <a:srgbClr val="13B04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wrap="none" lIns="68553" tIns="34276" rIns="68553" bIns="34276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None/>
              </a:pPr>
              <a:endParaRPr lang="zh-CN" altLang="en-US" sz="7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9" name="圆角矩形 37">
              <a:extLst>
                <a:ext uri="{FF2B5EF4-FFF2-40B4-BE49-F238E27FC236}">
                  <a16:creationId xmlns:a16="http://schemas.microsoft.com/office/drawing/2014/main" id="{DA6002D8-19CC-4A44-BEEE-96415E6FF84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 bwMode="auto">
            <a:xfrm>
              <a:off x="2572187" y="4500109"/>
              <a:ext cx="2895086" cy="67732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glow rad="50800">
                <a:schemeClr val="accent4">
                  <a:satMod val="175000"/>
                  <a:alpha val="20000"/>
                </a:schemeClr>
              </a:glow>
            </a:effectLst>
            <a:ex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endParaRPr lang="zh-CN" altLang="en-US" sz="1400" b="0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38">
              <a:extLst>
                <a:ext uri="{FF2B5EF4-FFF2-40B4-BE49-F238E27FC236}">
                  <a16:creationId xmlns:a16="http://schemas.microsoft.com/office/drawing/2014/main" id="{23B96195-5001-4B77-8325-09C8A92AF587}"/>
                </a:ext>
              </a:extLst>
            </p:cNvPr>
            <p:cNvSpPr/>
            <p:nvPr/>
          </p:nvSpPr>
          <p:spPr bwMode="auto">
            <a:xfrm>
              <a:off x="5632705" y="3822631"/>
              <a:ext cx="3146020" cy="1379023"/>
            </a:xfrm>
            <a:prstGeom prst="rect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wrap="none" lIns="68553" tIns="34276" rIns="68553" bIns="34276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None/>
              </a:pPr>
              <a:endParaRPr lang="zh-CN" altLang="en-US" sz="7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1" name="矩形 39">
              <a:extLst>
                <a:ext uri="{FF2B5EF4-FFF2-40B4-BE49-F238E27FC236}">
                  <a16:creationId xmlns:a16="http://schemas.microsoft.com/office/drawing/2014/main" id="{BAA3073B-4259-4A3F-A982-18D092566DF7}"/>
                </a:ext>
              </a:extLst>
            </p:cNvPr>
            <p:cNvSpPr/>
            <p:nvPr/>
          </p:nvSpPr>
          <p:spPr bwMode="auto">
            <a:xfrm>
              <a:off x="2566873" y="2919327"/>
              <a:ext cx="8856006" cy="800568"/>
            </a:xfrm>
            <a:prstGeom prst="rect">
              <a:avLst/>
            </a:prstGeom>
            <a:noFill/>
            <a:ln w="9525" cap="flat" cmpd="sng" algn="ctr">
              <a:solidFill>
                <a:srgbClr val="13B04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wrap="none" lIns="68553" tIns="34276" rIns="68553" bIns="34276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None/>
              </a:pPr>
              <a:endParaRPr lang="zh-CN" altLang="en-US" sz="7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2" name="矩形 40">
              <a:extLst>
                <a:ext uri="{FF2B5EF4-FFF2-40B4-BE49-F238E27FC236}">
                  <a16:creationId xmlns:a16="http://schemas.microsoft.com/office/drawing/2014/main" id="{A3BDE75E-11A3-4307-B2FC-17E27371C4D6}"/>
                </a:ext>
              </a:extLst>
            </p:cNvPr>
            <p:cNvSpPr/>
            <p:nvPr/>
          </p:nvSpPr>
          <p:spPr bwMode="auto">
            <a:xfrm>
              <a:off x="2541601" y="1002644"/>
              <a:ext cx="8864293" cy="1847464"/>
            </a:xfrm>
            <a:prstGeom prst="rect">
              <a:avLst/>
            </a:prstGeom>
            <a:noFill/>
            <a:ln w="9525" cap="flat" cmpd="sng" algn="ctr">
              <a:solidFill>
                <a:srgbClr val="13B04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wrap="none" lIns="68553" tIns="34276" rIns="68553" bIns="34276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990000"/>
                </a:buClr>
                <a:buSzPct val="60000"/>
                <a:buNone/>
              </a:pPr>
              <a:endParaRPr lang="zh-CN" altLang="en-US" sz="7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3" name="矩形 41">
              <a:extLst>
                <a:ext uri="{FF2B5EF4-FFF2-40B4-BE49-F238E27FC236}">
                  <a16:creationId xmlns:a16="http://schemas.microsoft.com/office/drawing/2014/main" id="{ECD1980A-7F74-4E51-87F1-0BBE8C37D78E}"/>
                </a:ext>
              </a:extLst>
            </p:cNvPr>
            <p:cNvSpPr/>
            <p:nvPr/>
          </p:nvSpPr>
          <p:spPr>
            <a:xfrm>
              <a:off x="2719990" y="4966867"/>
              <a:ext cx="483091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None/>
              </a:pP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温度</a:t>
              </a:r>
            </a:p>
          </p:txBody>
        </p:sp>
        <p:sp>
          <p:nvSpPr>
            <p:cNvPr id="14" name="矩形 42">
              <a:extLst>
                <a:ext uri="{FF2B5EF4-FFF2-40B4-BE49-F238E27FC236}">
                  <a16:creationId xmlns:a16="http://schemas.microsoft.com/office/drawing/2014/main" id="{2AFA41DF-FB9C-41A7-BA83-EE18ECB80DB6}"/>
                </a:ext>
              </a:extLst>
            </p:cNvPr>
            <p:cNvSpPr/>
            <p:nvPr/>
          </p:nvSpPr>
          <p:spPr>
            <a:xfrm>
              <a:off x="4620735" y="4966867"/>
              <a:ext cx="785021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阀门</a:t>
              </a: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控制</a:t>
              </a:r>
            </a:p>
          </p:txBody>
        </p:sp>
        <p:sp>
          <p:nvSpPr>
            <p:cNvPr id="15" name="TextBox 45">
              <a:extLst>
                <a:ext uri="{FF2B5EF4-FFF2-40B4-BE49-F238E27FC236}">
                  <a16:creationId xmlns:a16="http://schemas.microsoft.com/office/drawing/2014/main" id="{D3872329-6CF2-4B33-808D-AD65939B3A05}"/>
                </a:ext>
              </a:extLst>
            </p:cNvPr>
            <p:cNvSpPr txBox="1"/>
            <p:nvPr/>
          </p:nvSpPr>
          <p:spPr>
            <a:xfrm>
              <a:off x="2489469" y="3092963"/>
              <a:ext cx="1387895" cy="293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企业网络</a:t>
              </a:r>
            </a:p>
          </p:txBody>
        </p:sp>
        <p:pic>
          <p:nvPicPr>
            <p:cNvPr id="16" name="Picture 7" descr="E:\0EMO\91Temp\图片\收藏\Wireless\c24.png">
              <a:extLst>
                <a:ext uri="{FF2B5EF4-FFF2-40B4-BE49-F238E27FC236}">
                  <a16:creationId xmlns:a16="http://schemas.microsoft.com/office/drawing/2014/main" id="{2228E8D6-5D0D-4CF0-B061-6426B72DD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1205814" flipH="1" flipV="1">
              <a:off x="4359217" y="3939825"/>
              <a:ext cx="376863" cy="130098"/>
            </a:xfrm>
            <a:prstGeom prst="rect">
              <a:avLst/>
            </a:prstGeom>
            <a:noFill/>
          </p:spPr>
        </p:pic>
        <p:sp>
          <p:nvSpPr>
            <p:cNvPr id="17" name="Line 558">
              <a:extLst>
                <a:ext uri="{FF2B5EF4-FFF2-40B4-BE49-F238E27FC236}">
                  <a16:creationId xmlns:a16="http://schemas.microsoft.com/office/drawing/2014/main" id="{920505A9-67DF-480D-99D7-9E107E78FA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5856" y="1511924"/>
              <a:ext cx="0" cy="228380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8" name="矩形 47">
              <a:extLst>
                <a:ext uri="{FF2B5EF4-FFF2-40B4-BE49-F238E27FC236}">
                  <a16:creationId xmlns:a16="http://schemas.microsoft.com/office/drawing/2014/main" id="{2A7704C9-B371-40AD-80DB-4E8279B389BC}"/>
                </a:ext>
              </a:extLst>
            </p:cNvPr>
            <p:cNvSpPr/>
            <p:nvPr/>
          </p:nvSpPr>
          <p:spPr bwMode="auto">
            <a:xfrm>
              <a:off x="4019867" y="1577182"/>
              <a:ext cx="3977887" cy="1254801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prstDash val="dash"/>
              <a:round/>
              <a:headEnd/>
              <a:tailEnd/>
            </a:ln>
          </p:spPr>
          <p:txBody>
            <a:bodyPr wrap="none" lIns="104454" tIns="52228" rIns="104454" bIns="52228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49">
              <a:extLst>
                <a:ext uri="{FF2B5EF4-FFF2-40B4-BE49-F238E27FC236}">
                  <a16:creationId xmlns:a16="http://schemas.microsoft.com/office/drawing/2014/main" id="{03C4199E-555D-4B97-B8F3-6462F4309E3D}"/>
                </a:ext>
              </a:extLst>
            </p:cNvPr>
            <p:cNvSpPr txBox="1"/>
            <p:nvPr/>
          </p:nvSpPr>
          <p:spPr>
            <a:xfrm>
              <a:off x="6176336" y="1528654"/>
              <a:ext cx="561775" cy="223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1000" i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IP</a:t>
              </a:r>
              <a:endParaRPr lang="zh-CN" altLang="en-US" sz="1000" i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7C7E2DB-F9C1-4F9D-95B2-C8FF1C50F5C5}"/>
                </a:ext>
              </a:extLst>
            </p:cNvPr>
            <p:cNvSpPr/>
            <p:nvPr/>
          </p:nvSpPr>
          <p:spPr bwMode="auto">
            <a:xfrm>
              <a:off x="2528068" y="989854"/>
              <a:ext cx="8885885" cy="4211800"/>
            </a:xfrm>
            <a:prstGeom prst="rect">
              <a:avLst/>
            </a:prstGeom>
            <a:noFill/>
            <a:ln>
              <a:solidFill>
                <a:srgbClr val="13B04F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Sz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grpSp>
          <p:nvGrpSpPr>
            <p:cNvPr id="21" name="Group 938">
              <a:extLst>
                <a:ext uri="{FF2B5EF4-FFF2-40B4-BE49-F238E27FC236}">
                  <a16:creationId xmlns:a16="http://schemas.microsoft.com/office/drawing/2014/main" id="{CE6DECD5-6A53-4056-8857-338B7FC68EE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465534" y="1136985"/>
              <a:ext cx="216876" cy="261905"/>
              <a:chOff x="692" y="3227"/>
              <a:chExt cx="342" cy="612"/>
            </a:xfrm>
          </p:grpSpPr>
          <p:sp>
            <p:nvSpPr>
              <p:cNvPr id="373" name="Freeform 939">
                <a:extLst>
                  <a:ext uri="{FF2B5EF4-FFF2-40B4-BE49-F238E27FC236}">
                    <a16:creationId xmlns:a16="http://schemas.microsoft.com/office/drawing/2014/main" id="{663D6BFE-FF35-4A19-9806-0303508D3A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6" y="3255"/>
                <a:ext cx="138" cy="584"/>
              </a:xfrm>
              <a:custGeom>
                <a:avLst/>
                <a:gdLst>
                  <a:gd name="T0" fmla="*/ 8448 w 69"/>
                  <a:gd name="T1" fmla="*/ 384 h 292"/>
                  <a:gd name="T2" fmla="*/ 768 w 69"/>
                  <a:gd name="T3" fmla="*/ 5504 h 292"/>
                  <a:gd name="T4" fmla="*/ 0 w 69"/>
                  <a:gd name="T5" fmla="*/ 36864 h 292"/>
                  <a:gd name="T6" fmla="*/ 1792 w 69"/>
                  <a:gd name="T7" fmla="*/ 36480 h 292"/>
                  <a:gd name="T8" fmla="*/ 8320 w 69"/>
                  <a:gd name="T9" fmla="*/ 29568 h 292"/>
                  <a:gd name="T10" fmla="*/ 8832 w 69"/>
                  <a:gd name="T11" fmla="*/ 28160 h 292"/>
                  <a:gd name="T12" fmla="*/ 8832 w 69"/>
                  <a:gd name="T13" fmla="*/ 1408 h 292"/>
                  <a:gd name="T14" fmla="*/ 8448 w 69"/>
                  <a:gd name="T15" fmla="*/ 384 h 2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292"/>
                  <a:gd name="T26" fmla="*/ 69 w 69"/>
                  <a:gd name="T27" fmla="*/ 292 h 2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292">
                    <a:moveTo>
                      <a:pt x="66" y="3"/>
                    </a:moveTo>
                    <a:cubicBezTo>
                      <a:pt x="64" y="0"/>
                      <a:pt x="6" y="43"/>
                      <a:pt x="6" y="43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0" y="288"/>
                      <a:pt x="7" y="292"/>
                      <a:pt x="14" y="285"/>
                    </a:cubicBezTo>
                    <a:cubicBezTo>
                      <a:pt x="20" y="279"/>
                      <a:pt x="61" y="235"/>
                      <a:pt x="65" y="231"/>
                    </a:cubicBezTo>
                    <a:cubicBezTo>
                      <a:pt x="69" y="226"/>
                      <a:pt x="69" y="220"/>
                      <a:pt x="69" y="220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1"/>
                      <a:pt x="69" y="5"/>
                      <a:pt x="66" y="3"/>
                    </a:cubicBezTo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4" name="Freeform 940">
                <a:extLst>
                  <a:ext uri="{FF2B5EF4-FFF2-40B4-BE49-F238E27FC236}">
                    <a16:creationId xmlns:a16="http://schemas.microsoft.com/office/drawing/2014/main" id="{286C3B0B-B12B-489C-B2A9-E41E1BF824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92" y="3227"/>
                <a:ext cx="338" cy="124"/>
              </a:xfrm>
              <a:custGeom>
                <a:avLst/>
                <a:gdLst>
                  <a:gd name="T0" fmla="*/ 21632 w 169"/>
                  <a:gd name="T1" fmla="*/ 2176 h 62"/>
                  <a:gd name="T2" fmla="*/ 14208 w 169"/>
                  <a:gd name="T3" fmla="*/ 7936 h 62"/>
                  <a:gd name="T4" fmla="*/ 768 w 169"/>
                  <a:gd name="T5" fmla="*/ 5376 h 62"/>
                  <a:gd name="T6" fmla="*/ 128 w 169"/>
                  <a:gd name="T7" fmla="*/ 6016 h 62"/>
                  <a:gd name="T8" fmla="*/ 384 w 169"/>
                  <a:gd name="T9" fmla="*/ 4992 h 62"/>
                  <a:gd name="T10" fmla="*/ 7680 w 169"/>
                  <a:gd name="T11" fmla="*/ 128 h 62"/>
                  <a:gd name="T12" fmla="*/ 8448 w 169"/>
                  <a:gd name="T13" fmla="*/ 0 h 62"/>
                  <a:gd name="T14" fmla="*/ 20992 w 169"/>
                  <a:gd name="T15" fmla="*/ 1792 h 62"/>
                  <a:gd name="T16" fmla="*/ 21632 w 169"/>
                  <a:gd name="T17" fmla="*/ 2176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9"/>
                  <a:gd name="T28" fmla="*/ 0 h 62"/>
                  <a:gd name="T29" fmla="*/ 169 w 169"/>
                  <a:gd name="T30" fmla="*/ 62 h 6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9" h="62">
                    <a:moveTo>
                      <a:pt x="169" y="17"/>
                    </a:moveTo>
                    <a:cubicBezTo>
                      <a:pt x="111" y="62"/>
                      <a:pt x="111" y="62"/>
                      <a:pt x="111" y="62"/>
                    </a:cubicBezTo>
                    <a:cubicBezTo>
                      <a:pt x="12" y="45"/>
                      <a:pt x="15" y="44"/>
                      <a:pt x="6" y="42"/>
                    </a:cubicBezTo>
                    <a:cubicBezTo>
                      <a:pt x="2" y="41"/>
                      <a:pt x="1" y="47"/>
                      <a:pt x="1" y="47"/>
                    </a:cubicBezTo>
                    <a:cubicBezTo>
                      <a:pt x="1" y="47"/>
                      <a:pt x="0" y="42"/>
                      <a:pt x="3" y="39"/>
                    </a:cubicBezTo>
                    <a:cubicBezTo>
                      <a:pt x="6" y="37"/>
                      <a:pt x="56" y="5"/>
                      <a:pt x="60" y="1"/>
                    </a:cubicBezTo>
                    <a:cubicBezTo>
                      <a:pt x="62" y="0"/>
                      <a:pt x="66" y="0"/>
                      <a:pt x="66" y="0"/>
                    </a:cubicBezTo>
                    <a:cubicBezTo>
                      <a:pt x="66" y="0"/>
                      <a:pt x="162" y="14"/>
                      <a:pt x="164" y="14"/>
                    </a:cubicBezTo>
                    <a:cubicBezTo>
                      <a:pt x="167" y="15"/>
                      <a:pt x="169" y="17"/>
                      <a:pt x="169" y="17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5" name="Freeform 941">
                <a:extLst>
                  <a:ext uri="{FF2B5EF4-FFF2-40B4-BE49-F238E27FC236}">
                    <a16:creationId xmlns:a16="http://schemas.microsoft.com/office/drawing/2014/main" id="{860F463B-6792-45B5-B646-D637BBC1C2C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04" y="3259"/>
                <a:ext cx="128" cy="106"/>
              </a:xfrm>
              <a:custGeom>
                <a:avLst/>
                <a:gdLst>
                  <a:gd name="T0" fmla="*/ 8192 w 64"/>
                  <a:gd name="T1" fmla="*/ 640 h 53"/>
                  <a:gd name="T2" fmla="*/ 7808 w 64"/>
                  <a:gd name="T3" fmla="*/ 0 h 53"/>
                  <a:gd name="T4" fmla="*/ 0 w 64"/>
                  <a:gd name="T5" fmla="*/ 5632 h 53"/>
                  <a:gd name="T6" fmla="*/ 896 w 64"/>
                  <a:gd name="T7" fmla="*/ 6784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53"/>
                  <a:gd name="T14" fmla="*/ 64 w 64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53">
                    <a:moveTo>
                      <a:pt x="64" y="5"/>
                    </a:moveTo>
                    <a:cubicBezTo>
                      <a:pt x="63" y="4"/>
                      <a:pt x="64" y="2"/>
                      <a:pt x="61" y="0"/>
                    </a:cubicBezTo>
                    <a:cubicBezTo>
                      <a:pt x="58" y="0"/>
                      <a:pt x="0" y="44"/>
                      <a:pt x="0" y="44"/>
                    </a:cubicBezTo>
                    <a:cubicBezTo>
                      <a:pt x="7" y="53"/>
                      <a:pt x="7" y="53"/>
                      <a:pt x="7" y="53"/>
                    </a:cubicBezTo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6" name="Freeform 942">
                <a:extLst>
                  <a:ext uri="{FF2B5EF4-FFF2-40B4-BE49-F238E27FC236}">
                    <a16:creationId xmlns:a16="http://schemas.microsoft.com/office/drawing/2014/main" id="{8BC8FB86-64B2-4071-BA9C-A1A6DE415F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92" y="3309"/>
                <a:ext cx="226" cy="528"/>
              </a:xfrm>
              <a:custGeom>
                <a:avLst/>
                <a:gdLst>
                  <a:gd name="T0" fmla="*/ 13952 w 113"/>
                  <a:gd name="T1" fmla="*/ 2432 h 264"/>
                  <a:gd name="T2" fmla="*/ 768 w 113"/>
                  <a:gd name="T3" fmla="*/ 128 h 264"/>
                  <a:gd name="T4" fmla="*/ 0 w 113"/>
                  <a:gd name="T5" fmla="*/ 640 h 264"/>
                  <a:gd name="T6" fmla="*/ 0 w 113"/>
                  <a:gd name="T7" fmla="*/ 29056 h 264"/>
                  <a:gd name="T8" fmla="*/ 768 w 113"/>
                  <a:gd name="T9" fmla="*/ 30592 h 264"/>
                  <a:gd name="T10" fmla="*/ 13312 w 113"/>
                  <a:gd name="T11" fmla="*/ 33536 h 264"/>
                  <a:gd name="T12" fmla="*/ 14464 w 113"/>
                  <a:gd name="T13" fmla="*/ 32640 h 264"/>
                  <a:gd name="T14" fmla="*/ 14464 w 113"/>
                  <a:gd name="T15" fmla="*/ 3200 h 264"/>
                  <a:gd name="T16" fmla="*/ 13952 w 113"/>
                  <a:gd name="T17" fmla="*/ 2432 h 2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3"/>
                  <a:gd name="T28" fmla="*/ 0 h 264"/>
                  <a:gd name="T29" fmla="*/ 113 w 113"/>
                  <a:gd name="T30" fmla="*/ 264 h 2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3" h="264">
                    <a:moveTo>
                      <a:pt x="109" y="19"/>
                    </a:moveTo>
                    <a:cubicBezTo>
                      <a:pt x="14" y="3"/>
                      <a:pt x="14" y="3"/>
                      <a:pt x="6" y="1"/>
                    </a:cubicBezTo>
                    <a:cubicBezTo>
                      <a:pt x="0" y="0"/>
                      <a:pt x="0" y="5"/>
                      <a:pt x="0" y="5"/>
                    </a:cubicBezTo>
                    <a:cubicBezTo>
                      <a:pt x="0" y="5"/>
                      <a:pt x="0" y="217"/>
                      <a:pt x="0" y="227"/>
                    </a:cubicBezTo>
                    <a:cubicBezTo>
                      <a:pt x="0" y="237"/>
                      <a:pt x="2" y="237"/>
                      <a:pt x="6" y="239"/>
                    </a:cubicBezTo>
                    <a:cubicBezTo>
                      <a:pt x="9" y="240"/>
                      <a:pt x="75" y="255"/>
                      <a:pt x="104" y="262"/>
                    </a:cubicBezTo>
                    <a:cubicBezTo>
                      <a:pt x="111" y="264"/>
                      <a:pt x="113" y="255"/>
                      <a:pt x="113" y="255"/>
                    </a:cubicBezTo>
                    <a:cubicBezTo>
                      <a:pt x="113" y="255"/>
                      <a:pt x="113" y="31"/>
                      <a:pt x="113" y="25"/>
                    </a:cubicBezTo>
                    <a:cubicBezTo>
                      <a:pt x="113" y="21"/>
                      <a:pt x="110" y="20"/>
                      <a:pt x="109" y="19"/>
                    </a:cubicBezTo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7" name="Freeform 943">
                <a:extLst>
                  <a:ext uri="{FF2B5EF4-FFF2-40B4-BE49-F238E27FC236}">
                    <a16:creationId xmlns:a16="http://schemas.microsoft.com/office/drawing/2014/main" id="{1B46681F-0DA5-44B9-AA38-4B0EDCA3F0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58" y="3341"/>
                <a:ext cx="148" cy="90"/>
              </a:xfrm>
              <a:custGeom>
                <a:avLst/>
                <a:gdLst>
                  <a:gd name="T0" fmla="*/ 0 w 148"/>
                  <a:gd name="T1" fmla="*/ 0 h 90"/>
                  <a:gd name="T2" fmla="*/ 0 w 148"/>
                  <a:gd name="T3" fmla="*/ 64 h 90"/>
                  <a:gd name="T4" fmla="*/ 148 w 148"/>
                  <a:gd name="T5" fmla="*/ 90 h 90"/>
                  <a:gd name="T6" fmla="*/ 148 w 148"/>
                  <a:gd name="T7" fmla="*/ 26 h 90"/>
                  <a:gd name="T8" fmla="*/ 0 w 148"/>
                  <a:gd name="T9" fmla="*/ 0 h 90"/>
                  <a:gd name="T10" fmla="*/ 0 w 148"/>
                  <a:gd name="T11" fmla="*/ 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8"/>
                  <a:gd name="T19" fmla="*/ 0 h 90"/>
                  <a:gd name="T20" fmla="*/ 148 w 148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8" h="90">
                    <a:moveTo>
                      <a:pt x="0" y="0"/>
                    </a:moveTo>
                    <a:lnTo>
                      <a:pt x="0" y="64"/>
                    </a:lnTo>
                    <a:lnTo>
                      <a:pt x="148" y="90"/>
                    </a:lnTo>
                    <a:lnTo>
                      <a:pt x="148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1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8" name="Freeform 944">
                <a:extLst>
                  <a:ext uri="{FF2B5EF4-FFF2-40B4-BE49-F238E27FC236}">
                    <a16:creationId xmlns:a16="http://schemas.microsoft.com/office/drawing/2014/main" id="{4F4C7985-3ADA-4A8A-BB09-0F2E85F610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58" y="3417"/>
                <a:ext cx="148" cy="150"/>
              </a:xfrm>
              <a:custGeom>
                <a:avLst/>
                <a:gdLst>
                  <a:gd name="T0" fmla="*/ 0 w 148"/>
                  <a:gd name="T1" fmla="*/ 0 h 150"/>
                  <a:gd name="T2" fmla="*/ 0 w 148"/>
                  <a:gd name="T3" fmla="*/ 124 h 150"/>
                  <a:gd name="T4" fmla="*/ 148 w 148"/>
                  <a:gd name="T5" fmla="*/ 150 h 150"/>
                  <a:gd name="T6" fmla="*/ 148 w 148"/>
                  <a:gd name="T7" fmla="*/ 28 h 150"/>
                  <a:gd name="T8" fmla="*/ 0 w 148"/>
                  <a:gd name="T9" fmla="*/ 0 h 150"/>
                  <a:gd name="T10" fmla="*/ 0 w 148"/>
                  <a:gd name="T11" fmla="*/ 0 h 1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8"/>
                  <a:gd name="T19" fmla="*/ 0 h 150"/>
                  <a:gd name="T20" fmla="*/ 148 w 148"/>
                  <a:gd name="T21" fmla="*/ 150 h 1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8" h="150">
                    <a:moveTo>
                      <a:pt x="0" y="0"/>
                    </a:moveTo>
                    <a:lnTo>
                      <a:pt x="0" y="124"/>
                    </a:lnTo>
                    <a:lnTo>
                      <a:pt x="148" y="150"/>
                    </a:lnTo>
                    <a:lnTo>
                      <a:pt x="148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1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9" name="Freeform 945">
                <a:extLst>
                  <a:ext uri="{FF2B5EF4-FFF2-40B4-BE49-F238E27FC236}">
                    <a16:creationId xmlns:a16="http://schemas.microsoft.com/office/drawing/2014/main" id="{79EAE84F-FD18-4016-9491-3641A325F1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58" y="3555"/>
                <a:ext cx="148" cy="254"/>
              </a:xfrm>
              <a:custGeom>
                <a:avLst/>
                <a:gdLst>
                  <a:gd name="T0" fmla="*/ 0 w 148"/>
                  <a:gd name="T1" fmla="*/ 0 h 254"/>
                  <a:gd name="T2" fmla="*/ 0 w 148"/>
                  <a:gd name="T3" fmla="*/ 222 h 254"/>
                  <a:gd name="T4" fmla="*/ 148 w 148"/>
                  <a:gd name="T5" fmla="*/ 254 h 254"/>
                  <a:gd name="T6" fmla="*/ 148 w 148"/>
                  <a:gd name="T7" fmla="*/ 26 h 254"/>
                  <a:gd name="T8" fmla="*/ 0 w 148"/>
                  <a:gd name="T9" fmla="*/ 0 h 254"/>
                  <a:gd name="T10" fmla="*/ 0 w 148"/>
                  <a:gd name="T11" fmla="*/ 0 h 2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8"/>
                  <a:gd name="T19" fmla="*/ 0 h 254"/>
                  <a:gd name="T20" fmla="*/ 148 w 148"/>
                  <a:gd name="T21" fmla="*/ 254 h 2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8" h="254">
                    <a:moveTo>
                      <a:pt x="0" y="0"/>
                    </a:moveTo>
                    <a:lnTo>
                      <a:pt x="0" y="222"/>
                    </a:lnTo>
                    <a:lnTo>
                      <a:pt x="148" y="254"/>
                    </a:lnTo>
                    <a:lnTo>
                      <a:pt x="148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1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0" name="Freeform 946">
                <a:extLst>
                  <a:ext uri="{FF2B5EF4-FFF2-40B4-BE49-F238E27FC236}">
                    <a16:creationId xmlns:a16="http://schemas.microsoft.com/office/drawing/2014/main" id="{90616687-D1C0-4EA7-B958-13B4575971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8" y="3433"/>
                <a:ext cx="124" cy="38"/>
              </a:xfrm>
              <a:custGeom>
                <a:avLst/>
                <a:gdLst>
                  <a:gd name="T0" fmla="*/ 0 w 124"/>
                  <a:gd name="T1" fmla="*/ 0 h 38"/>
                  <a:gd name="T2" fmla="*/ 0 w 124"/>
                  <a:gd name="T3" fmla="*/ 16 h 38"/>
                  <a:gd name="T4" fmla="*/ 124 w 124"/>
                  <a:gd name="T5" fmla="*/ 38 h 38"/>
                  <a:gd name="T6" fmla="*/ 124 w 124"/>
                  <a:gd name="T7" fmla="*/ 20 h 38"/>
                  <a:gd name="T8" fmla="*/ 0 w 124"/>
                  <a:gd name="T9" fmla="*/ 0 h 38"/>
                  <a:gd name="T10" fmla="*/ 0 w 124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4"/>
                  <a:gd name="T19" fmla="*/ 0 h 38"/>
                  <a:gd name="T20" fmla="*/ 124 w 124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4" h="38">
                    <a:moveTo>
                      <a:pt x="0" y="0"/>
                    </a:moveTo>
                    <a:lnTo>
                      <a:pt x="0" y="16"/>
                    </a:lnTo>
                    <a:lnTo>
                      <a:pt x="124" y="38"/>
                    </a:lnTo>
                    <a:lnTo>
                      <a:pt x="124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1" name="Freeform 947">
                <a:extLst>
                  <a:ext uri="{FF2B5EF4-FFF2-40B4-BE49-F238E27FC236}">
                    <a16:creationId xmlns:a16="http://schemas.microsoft.com/office/drawing/2014/main" id="{D818286C-E2A2-4E43-B06C-2BFF7B8E3C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8" y="3357"/>
                <a:ext cx="124" cy="38"/>
              </a:xfrm>
              <a:custGeom>
                <a:avLst/>
                <a:gdLst>
                  <a:gd name="T0" fmla="*/ 0 w 124"/>
                  <a:gd name="T1" fmla="*/ 0 h 38"/>
                  <a:gd name="T2" fmla="*/ 0 w 124"/>
                  <a:gd name="T3" fmla="*/ 18 h 38"/>
                  <a:gd name="T4" fmla="*/ 124 w 124"/>
                  <a:gd name="T5" fmla="*/ 38 h 38"/>
                  <a:gd name="T6" fmla="*/ 124 w 124"/>
                  <a:gd name="T7" fmla="*/ 22 h 38"/>
                  <a:gd name="T8" fmla="*/ 0 w 124"/>
                  <a:gd name="T9" fmla="*/ 0 h 38"/>
                  <a:gd name="T10" fmla="*/ 0 w 124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4"/>
                  <a:gd name="T19" fmla="*/ 0 h 38"/>
                  <a:gd name="T20" fmla="*/ 124 w 124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4" h="38">
                    <a:moveTo>
                      <a:pt x="0" y="0"/>
                    </a:moveTo>
                    <a:lnTo>
                      <a:pt x="0" y="18"/>
                    </a:lnTo>
                    <a:lnTo>
                      <a:pt x="124" y="38"/>
                    </a:lnTo>
                    <a:lnTo>
                      <a:pt x="124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2" name="Text Box 1046">
              <a:extLst>
                <a:ext uri="{FF2B5EF4-FFF2-40B4-BE49-F238E27FC236}">
                  <a16:creationId xmlns:a16="http://schemas.microsoft.com/office/drawing/2014/main" id="{5A2E9A79-E54A-47FD-9E39-668C9E106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4852" y="1150906"/>
              <a:ext cx="784963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仓储管理</a:t>
              </a:r>
              <a:endParaRPr kumimoji="1" lang="en-US" altLang="zh-CN" sz="12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3" name="Group 948">
              <a:extLst>
                <a:ext uri="{FF2B5EF4-FFF2-40B4-BE49-F238E27FC236}">
                  <a16:creationId xmlns:a16="http://schemas.microsoft.com/office/drawing/2014/main" id="{97977894-BC9B-4AC5-9AE9-25E8C672D7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493475" y="1139955"/>
              <a:ext cx="261617" cy="271223"/>
              <a:chOff x="2883" y="6083"/>
              <a:chExt cx="366" cy="565"/>
            </a:xfrm>
          </p:grpSpPr>
          <p:sp>
            <p:nvSpPr>
              <p:cNvPr id="361" name="Freeform 949">
                <a:extLst>
                  <a:ext uri="{FF2B5EF4-FFF2-40B4-BE49-F238E27FC236}">
                    <a16:creationId xmlns:a16="http://schemas.microsoft.com/office/drawing/2014/main" id="{93705B63-2D01-4586-A720-920086808D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81" y="6131"/>
                <a:ext cx="68" cy="517"/>
              </a:xfrm>
              <a:custGeom>
                <a:avLst/>
                <a:gdLst>
                  <a:gd name="T0" fmla="*/ 4352 w 34"/>
                  <a:gd name="T1" fmla="*/ 513 h 258"/>
                  <a:gd name="T2" fmla="*/ 256 w 34"/>
                  <a:gd name="T3" fmla="*/ 2711 h 258"/>
                  <a:gd name="T4" fmla="*/ 0 w 34"/>
                  <a:gd name="T5" fmla="*/ 33088 h 258"/>
                  <a:gd name="T6" fmla="*/ 896 w 34"/>
                  <a:gd name="T7" fmla="*/ 32573 h 258"/>
                  <a:gd name="T8" fmla="*/ 3840 w 34"/>
                  <a:gd name="T9" fmla="*/ 29603 h 258"/>
                  <a:gd name="T10" fmla="*/ 4352 w 34"/>
                  <a:gd name="T11" fmla="*/ 27912 h 258"/>
                  <a:gd name="T12" fmla="*/ 4352 w 34"/>
                  <a:gd name="T13" fmla="*/ 1675 h 258"/>
                  <a:gd name="T14" fmla="*/ 4352 w 34"/>
                  <a:gd name="T15" fmla="*/ 513 h 2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258"/>
                  <a:gd name="T26" fmla="*/ 34 w 34"/>
                  <a:gd name="T27" fmla="*/ 258 h 25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258">
                    <a:moveTo>
                      <a:pt x="34" y="4"/>
                    </a:moveTo>
                    <a:cubicBezTo>
                      <a:pt x="31" y="0"/>
                      <a:pt x="2" y="21"/>
                      <a:pt x="2" y="21"/>
                    </a:cubicBezTo>
                    <a:cubicBezTo>
                      <a:pt x="0" y="255"/>
                      <a:pt x="0" y="255"/>
                      <a:pt x="0" y="255"/>
                    </a:cubicBezTo>
                    <a:cubicBezTo>
                      <a:pt x="0" y="255"/>
                      <a:pt x="0" y="258"/>
                      <a:pt x="7" y="251"/>
                    </a:cubicBezTo>
                    <a:cubicBezTo>
                      <a:pt x="13" y="246"/>
                      <a:pt x="27" y="231"/>
                      <a:pt x="30" y="228"/>
                    </a:cubicBezTo>
                    <a:cubicBezTo>
                      <a:pt x="33" y="225"/>
                      <a:pt x="34" y="223"/>
                      <a:pt x="34" y="215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5"/>
                      <a:pt x="34" y="5"/>
                      <a:pt x="34" y="4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2" name="Freeform 950">
                <a:extLst>
                  <a:ext uri="{FF2B5EF4-FFF2-40B4-BE49-F238E27FC236}">
                    <a16:creationId xmlns:a16="http://schemas.microsoft.com/office/drawing/2014/main" id="{16297906-E46E-4B55-8BAA-1131E4E08C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83" y="6083"/>
                <a:ext cx="362" cy="90"/>
              </a:xfrm>
              <a:custGeom>
                <a:avLst/>
                <a:gdLst>
                  <a:gd name="T0" fmla="*/ 23168 w 181"/>
                  <a:gd name="T1" fmla="*/ 3328 h 45"/>
                  <a:gd name="T2" fmla="*/ 19584 w 181"/>
                  <a:gd name="T3" fmla="*/ 5760 h 45"/>
                  <a:gd name="T4" fmla="*/ 768 w 181"/>
                  <a:gd name="T5" fmla="*/ 2304 h 45"/>
                  <a:gd name="T6" fmla="*/ 128 w 181"/>
                  <a:gd name="T7" fmla="*/ 2816 h 45"/>
                  <a:gd name="T8" fmla="*/ 384 w 181"/>
                  <a:gd name="T9" fmla="*/ 2048 h 45"/>
                  <a:gd name="T10" fmla="*/ 3328 w 181"/>
                  <a:gd name="T11" fmla="*/ 128 h 45"/>
                  <a:gd name="T12" fmla="*/ 3712 w 181"/>
                  <a:gd name="T13" fmla="*/ 0 h 45"/>
                  <a:gd name="T14" fmla="*/ 22400 w 181"/>
                  <a:gd name="T15" fmla="*/ 3072 h 45"/>
                  <a:gd name="T16" fmla="*/ 23168 w 181"/>
                  <a:gd name="T17" fmla="*/ 3328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1"/>
                  <a:gd name="T28" fmla="*/ 0 h 45"/>
                  <a:gd name="T29" fmla="*/ 181 w 181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1" h="45">
                    <a:moveTo>
                      <a:pt x="181" y="26"/>
                    </a:moveTo>
                    <a:cubicBezTo>
                      <a:pt x="153" y="45"/>
                      <a:pt x="153" y="45"/>
                      <a:pt x="153" y="45"/>
                    </a:cubicBezTo>
                    <a:cubicBezTo>
                      <a:pt x="66" y="30"/>
                      <a:pt x="13" y="19"/>
                      <a:pt x="6" y="18"/>
                    </a:cubicBezTo>
                    <a:cubicBezTo>
                      <a:pt x="2" y="17"/>
                      <a:pt x="1" y="22"/>
                      <a:pt x="1" y="22"/>
                    </a:cubicBezTo>
                    <a:cubicBezTo>
                      <a:pt x="1" y="22"/>
                      <a:pt x="0" y="18"/>
                      <a:pt x="3" y="16"/>
                    </a:cubicBezTo>
                    <a:cubicBezTo>
                      <a:pt x="5" y="14"/>
                      <a:pt x="20" y="4"/>
                      <a:pt x="26" y="1"/>
                    </a:cubicBezTo>
                    <a:cubicBezTo>
                      <a:pt x="28" y="0"/>
                      <a:pt x="29" y="0"/>
                      <a:pt x="29" y="0"/>
                    </a:cubicBezTo>
                    <a:cubicBezTo>
                      <a:pt x="29" y="0"/>
                      <a:pt x="173" y="24"/>
                      <a:pt x="175" y="24"/>
                    </a:cubicBezTo>
                    <a:cubicBezTo>
                      <a:pt x="180" y="25"/>
                      <a:pt x="181" y="26"/>
                      <a:pt x="181" y="26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3" name="Freeform 951">
                <a:extLst>
                  <a:ext uri="{FF2B5EF4-FFF2-40B4-BE49-F238E27FC236}">
                    <a16:creationId xmlns:a16="http://schemas.microsoft.com/office/drawing/2014/main" id="{A57FE539-DE76-47E3-B6D1-D93A94AFE2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75" y="6135"/>
                <a:ext cx="74" cy="50"/>
              </a:xfrm>
              <a:custGeom>
                <a:avLst/>
                <a:gdLst>
                  <a:gd name="T0" fmla="*/ 0 w 37"/>
                  <a:gd name="T1" fmla="*/ 2432 h 25"/>
                  <a:gd name="T2" fmla="*/ 4352 w 37"/>
                  <a:gd name="T3" fmla="*/ 0 h 25"/>
                  <a:gd name="T4" fmla="*/ 4736 w 37"/>
                  <a:gd name="T5" fmla="*/ 640 h 25"/>
                  <a:gd name="T6" fmla="*/ 768 w 37"/>
                  <a:gd name="T7" fmla="*/ 3200 h 25"/>
                  <a:gd name="T8" fmla="*/ 0 w 37"/>
                  <a:gd name="T9" fmla="*/ 2432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25"/>
                  <a:gd name="T17" fmla="*/ 37 w 37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25">
                    <a:moveTo>
                      <a:pt x="0" y="19"/>
                    </a:moveTo>
                    <a:cubicBezTo>
                      <a:pt x="0" y="19"/>
                      <a:pt x="31" y="0"/>
                      <a:pt x="34" y="0"/>
                    </a:cubicBezTo>
                    <a:cubicBezTo>
                      <a:pt x="36" y="0"/>
                      <a:pt x="37" y="2"/>
                      <a:pt x="37" y="5"/>
                    </a:cubicBezTo>
                    <a:cubicBezTo>
                      <a:pt x="6" y="25"/>
                      <a:pt x="6" y="25"/>
                      <a:pt x="6" y="25"/>
                    </a:cubicBez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4" name="Freeform 952">
                <a:extLst>
                  <a:ext uri="{FF2B5EF4-FFF2-40B4-BE49-F238E27FC236}">
                    <a16:creationId xmlns:a16="http://schemas.microsoft.com/office/drawing/2014/main" id="{19234F88-5A3D-492B-91C7-6B7C3601BF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83" y="6117"/>
                <a:ext cx="308" cy="529"/>
              </a:xfrm>
              <a:custGeom>
                <a:avLst/>
                <a:gdLst>
                  <a:gd name="T0" fmla="*/ 19072 w 154"/>
                  <a:gd name="T1" fmla="*/ 3485 h 264"/>
                  <a:gd name="T2" fmla="*/ 768 w 154"/>
                  <a:gd name="T3" fmla="*/ 128 h 264"/>
                  <a:gd name="T4" fmla="*/ 0 w 154"/>
                  <a:gd name="T5" fmla="*/ 513 h 264"/>
                  <a:gd name="T6" fmla="*/ 0 w 154"/>
                  <a:gd name="T7" fmla="*/ 28684 h 264"/>
                  <a:gd name="T8" fmla="*/ 768 w 154"/>
                  <a:gd name="T9" fmla="*/ 30113 h 264"/>
                  <a:gd name="T10" fmla="*/ 18432 w 154"/>
                  <a:gd name="T11" fmla="*/ 33984 h 264"/>
                  <a:gd name="T12" fmla="*/ 19584 w 154"/>
                  <a:gd name="T13" fmla="*/ 33213 h 264"/>
                  <a:gd name="T14" fmla="*/ 19584 w 154"/>
                  <a:gd name="T15" fmla="*/ 4400 h 264"/>
                  <a:gd name="T16" fmla="*/ 19072 w 154"/>
                  <a:gd name="T17" fmla="*/ 3485 h 2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4"/>
                  <a:gd name="T28" fmla="*/ 0 h 264"/>
                  <a:gd name="T29" fmla="*/ 154 w 154"/>
                  <a:gd name="T30" fmla="*/ 264 h 2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4" h="264">
                    <a:moveTo>
                      <a:pt x="149" y="27"/>
                    </a:moveTo>
                    <a:cubicBezTo>
                      <a:pt x="67" y="12"/>
                      <a:pt x="13" y="2"/>
                      <a:pt x="6" y="1"/>
                    </a:cubicBezTo>
                    <a:cubicBezTo>
                      <a:pt x="1" y="0"/>
                      <a:pt x="0" y="4"/>
                      <a:pt x="0" y="4"/>
                    </a:cubicBezTo>
                    <a:cubicBezTo>
                      <a:pt x="0" y="4"/>
                      <a:pt x="0" y="213"/>
                      <a:pt x="0" y="221"/>
                    </a:cubicBezTo>
                    <a:cubicBezTo>
                      <a:pt x="0" y="230"/>
                      <a:pt x="2" y="230"/>
                      <a:pt x="6" y="232"/>
                    </a:cubicBezTo>
                    <a:cubicBezTo>
                      <a:pt x="8" y="232"/>
                      <a:pt x="119" y="256"/>
                      <a:pt x="144" y="262"/>
                    </a:cubicBezTo>
                    <a:cubicBezTo>
                      <a:pt x="154" y="264"/>
                      <a:pt x="153" y="259"/>
                      <a:pt x="153" y="256"/>
                    </a:cubicBezTo>
                    <a:cubicBezTo>
                      <a:pt x="153" y="256"/>
                      <a:pt x="153" y="39"/>
                      <a:pt x="153" y="34"/>
                    </a:cubicBezTo>
                    <a:cubicBezTo>
                      <a:pt x="153" y="30"/>
                      <a:pt x="151" y="27"/>
                      <a:pt x="149" y="27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5" name="Freeform 953">
                <a:extLst>
                  <a:ext uri="{FF2B5EF4-FFF2-40B4-BE49-F238E27FC236}">
                    <a16:creationId xmlns:a16="http://schemas.microsoft.com/office/drawing/2014/main" id="{FA47761C-CE65-4E9E-94DE-DEF9D2BE95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93" y="6127"/>
                <a:ext cx="288" cy="506"/>
              </a:xfrm>
              <a:custGeom>
                <a:avLst/>
                <a:gdLst>
                  <a:gd name="T0" fmla="*/ 17792 w 144"/>
                  <a:gd name="T1" fmla="*/ 3200 h 253"/>
                  <a:gd name="T2" fmla="*/ 640 w 144"/>
                  <a:gd name="T3" fmla="*/ 128 h 253"/>
                  <a:gd name="T4" fmla="*/ 0 w 144"/>
                  <a:gd name="T5" fmla="*/ 512 h 253"/>
                  <a:gd name="T6" fmla="*/ 0 w 144"/>
                  <a:gd name="T7" fmla="*/ 27136 h 253"/>
                  <a:gd name="T8" fmla="*/ 640 w 144"/>
                  <a:gd name="T9" fmla="*/ 28416 h 253"/>
                  <a:gd name="T10" fmla="*/ 17280 w 144"/>
                  <a:gd name="T11" fmla="*/ 32000 h 253"/>
                  <a:gd name="T12" fmla="*/ 18176 w 144"/>
                  <a:gd name="T13" fmla="*/ 31360 h 253"/>
                  <a:gd name="T14" fmla="*/ 18176 w 144"/>
                  <a:gd name="T15" fmla="*/ 4096 h 253"/>
                  <a:gd name="T16" fmla="*/ 17792 w 144"/>
                  <a:gd name="T17" fmla="*/ 3200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4"/>
                  <a:gd name="T28" fmla="*/ 0 h 253"/>
                  <a:gd name="T29" fmla="*/ 144 w 144"/>
                  <a:gd name="T30" fmla="*/ 253 h 2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4" h="253">
                    <a:moveTo>
                      <a:pt x="139" y="25"/>
                    </a:moveTo>
                    <a:cubicBezTo>
                      <a:pt x="62" y="11"/>
                      <a:pt x="11" y="2"/>
                      <a:pt x="5" y="1"/>
                    </a:cubicBezTo>
                    <a:cubicBezTo>
                      <a:pt x="0" y="0"/>
                      <a:pt x="0" y="4"/>
                      <a:pt x="0" y="4"/>
                    </a:cubicBezTo>
                    <a:cubicBezTo>
                      <a:pt x="0" y="4"/>
                      <a:pt x="0" y="204"/>
                      <a:pt x="0" y="212"/>
                    </a:cubicBezTo>
                    <a:cubicBezTo>
                      <a:pt x="0" y="220"/>
                      <a:pt x="1" y="221"/>
                      <a:pt x="5" y="222"/>
                    </a:cubicBezTo>
                    <a:cubicBezTo>
                      <a:pt x="7" y="222"/>
                      <a:pt x="111" y="245"/>
                      <a:pt x="135" y="250"/>
                    </a:cubicBezTo>
                    <a:cubicBezTo>
                      <a:pt x="144" y="253"/>
                      <a:pt x="142" y="247"/>
                      <a:pt x="142" y="245"/>
                    </a:cubicBezTo>
                    <a:cubicBezTo>
                      <a:pt x="142" y="245"/>
                      <a:pt x="142" y="36"/>
                      <a:pt x="142" y="32"/>
                    </a:cubicBezTo>
                    <a:cubicBezTo>
                      <a:pt x="142" y="28"/>
                      <a:pt x="142" y="26"/>
                      <a:pt x="139" y="25"/>
                    </a:cubicBez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6" name="Freeform 954">
                <a:extLst>
                  <a:ext uri="{FF2B5EF4-FFF2-40B4-BE49-F238E27FC236}">
                    <a16:creationId xmlns:a16="http://schemas.microsoft.com/office/drawing/2014/main" id="{591EFBEA-495B-4410-A0D7-CDE3B6C3B6E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891" y="6127"/>
                <a:ext cx="288" cy="504"/>
              </a:xfrm>
              <a:custGeom>
                <a:avLst/>
                <a:gdLst>
                  <a:gd name="T0" fmla="*/ 256 w 144"/>
                  <a:gd name="T1" fmla="*/ 128 h 252"/>
                  <a:gd name="T2" fmla="*/ 0 w 144"/>
                  <a:gd name="T3" fmla="*/ 512 h 252"/>
                  <a:gd name="T4" fmla="*/ 0 w 144"/>
                  <a:gd name="T5" fmla="*/ 27136 h 252"/>
                  <a:gd name="T6" fmla="*/ 640 w 144"/>
                  <a:gd name="T7" fmla="*/ 28416 h 252"/>
                  <a:gd name="T8" fmla="*/ 6784 w 144"/>
                  <a:gd name="T9" fmla="*/ 29824 h 252"/>
                  <a:gd name="T10" fmla="*/ 17408 w 144"/>
                  <a:gd name="T11" fmla="*/ 32128 h 252"/>
                  <a:gd name="T12" fmla="*/ 18176 w 144"/>
                  <a:gd name="T13" fmla="*/ 32128 h 252"/>
                  <a:gd name="T14" fmla="*/ 18432 w 144"/>
                  <a:gd name="T15" fmla="*/ 31360 h 252"/>
                  <a:gd name="T16" fmla="*/ 18432 w 144"/>
                  <a:gd name="T17" fmla="*/ 4096 h 252"/>
                  <a:gd name="T18" fmla="*/ 17920 w 144"/>
                  <a:gd name="T19" fmla="*/ 3200 h 252"/>
                  <a:gd name="T20" fmla="*/ 17920 w 144"/>
                  <a:gd name="T21" fmla="*/ 3200 h 252"/>
                  <a:gd name="T22" fmla="*/ 768 w 144"/>
                  <a:gd name="T23" fmla="*/ 0 h 252"/>
                  <a:gd name="T24" fmla="*/ 256 w 144"/>
                  <a:gd name="T25" fmla="*/ 128 h 252"/>
                  <a:gd name="T26" fmla="*/ 17408 w 144"/>
                  <a:gd name="T27" fmla="*/ 32000 h 252"/>
                  <a:gd name="T28" fmla="*/ 6784 w 144"/>
                  <a:gd name="T29" fmla="*/ 29696 h 252"/>
                  <a:gd name="T30" fmla="*/ 768 w 144"/>
                  <a:gd name="T31" fmla="*/ 28288 h 252"/>
                  <a:gd name="T32" fmla="*/ 256 w 144"/>
                  <a:gd name="T33" fmla="*/ 27136 h 252"/>
                  <a:gd name="T34" fmla="*/ 256 w 144"/>
                  <a:gd name="T35" fmla="*/ 512 h 252"/>
                  <a:gd name="T36" fmla="*/ 256 w 144"/>
                  <a:gd name="T37" fmla="*/ 256 h 252"/>
                  <a:gd name="T38" fmla="*/ 768 w 144"/>
                  <a:gd name="T39" fmla="*/ 128 h 252"/>
                  <a:gd name="T40" fmla="*/ 17920 w 144"/>
                  <a:gd name="T41" fmla="*/ 3328 h 252"/>
                  <a:gd name="T42" fmla="*/ 18304 w 144"/>
                  <a:gd name="T43" fmla="*/ 4096 h 252"/>
                  <a:gd name="T44" fmla="*/ 18304 w 144"/>
                  <a:gd name="T45" fmla="*/ 31360 h 252"/>
                  <a:gd name="T46" fmla="*/ 18048 w 144"/>
                  <a:gd name="T47" fmla="*/ 32000 h 252"/>
                  <a:gd name="T48" fmla="*/ 17408 w 144"/>
                  <a:gd name="T49" fmla="*/ 32000 h 2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4"/>
                  <a:gd name="T76" fmla="*/ 0 h 252"/>
                  <a:gd name="T77" fmla="*/ 144 w 144"/>
                  <a:gd name="T78" fmla="*/ 252 h 25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4" h="252">
                    <a:moveTo>
                      <a:pt x="2" y="1"/>
                    </a:moveTo>
                    <a:cubicBezTo>
                      <a:pt x="0" y="2"/>
                      <a:pt x="0" y="4"/>
                      <a:pt x="0" y="4"/>
                    </a:cubicBezTo>
                    <a:cubicBezTo>
                      <a:pt x="0" y="4"/>
                      <a:pt x="0" y="212"/>
                      <a:pt x="0" y="212"/>
                    </a:cubicBezTo>
                    <a:cubicBezTo>
                      <a:pt x="0" y="220"/>
                      <a:pt x="2" y="221"/>
                      <a:pt x="5" y="222"/>
                    </a:cubicBezTo>
                    <a:cubicBezTo>
                      <a:pt x="6" y="223"/>
                      <a:pt x="24" y="226"/>
                      <a:pt x="53" y="233"/>
                    </a:cubicBezTo>
                    <a:cubicBezTo>
                      <a:pt x="136" y="251"/>
                      <a:pt x="136" y="251"/>
                      <a:pt x="136" y="251"/>
                    </a:cubicBezTo>
                    <a:cubicBezTo>
                      <a:pt x="137" y="251"/>
                      <a:pt x="140" y="252"/>
                      <a:pt x="142" y="251"/>
                    </a:cubicBezTo>
                    <a:cubicBezTo>
                      <a:pt x="144" y="249"/>
                      <a:pt x="144" y="245"/>
                      <a:pt x="144" y="245"/>
                    </a:cubicBezTo>
                    <a:cubicBezTo>
                      <a:pt x="144" y="245"/>
                      <a:pt x="144" y="32"/>
                      <a:pt x="144" y="32"/>
                    </a:cubicBezTo>
                    <a:cubicBezTo>
                      <a:pt x="144" y="28"/>
                      <a:pt x="143" y="25"/>
                      <a:pt x="140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  <a:moveTo>
                      <a:pt x="136" y="250"/>
                    </a:moveTo>
                    <a:cubicBezTo>
                      <a:pt x="136" y="250"/>
                      <a:pt x="53" y="232"/>
                      <a:pt x="53" y="232"/>
                    </a:cubicBezTo>
                    <a:cubicBezTo>
                      <a:pt x="28" y="226"/>
                      <a:pt x="7" y="222"/>
                      <a:pt x="6" y="221"/>
                    </a:cubicBezTo>
                    <a:cubicBezTo>
                      <a:pt x="2" y="220"/>
                      <a:pt x="2" y="220"/>
                      <a:pt x="2" y="21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3" y="1"/>
                      <a:pt x="4" y="1"/>
                      <a:pt x="6" y="1"/>
                    </a:cubicBezTo>
                    <a:cubicBezTo>
                      <a:pt x="140" y="26"/>
                      <a:pt x="140" y="26"/>
                      <a:pt x="140" y="26"/>
                    </a:cubicBezTo>
                    <a:cubicBezTo>
                      <a:pt x="142" y="26"/>
                      <a:pt x="143" y="28"/>
                      <a:pt x="143" y="32"/>
                    </a:cubicBezTo>
                    <a:cubicBezTo>
                      <a:pt x="143" y="245"/>
                      <a:pt x="143" y="245"/>
                      <a:pt x="143" y="245"/>
                    </a:cubicBezTo>
                    <a:cubicBezTo>
                      <a:pt x="143" y="245"/>
                      <a:pt x="143" y="248"/>
                      <a:pt x="141" y="250"/>
                    </a:cubicBezTo>
                    <a:cubicBezTo>
                      <a:pt x="140" y="250"/>
                      <a:pt x="137" y="250"/>
                      <a:pt x="136" y="250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7" name="Freeform 955">
                <a:extLst>
                  <a:ext uri="{FF2B5EF4-FFF2-40B4-BE49-F238E27FC236}">
                    <a16:creationId xmlns:a16="http://schemas.microsoft.com/office/drawing/2014/main" id="{47E0301A-4DD1-4FC9-8B0B-42591A833A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97" y="6181"/>
                <a:ext cx="106" cy="106"/>
              </a:xfrm>
              <a:custGeom>
                <a:avLst/>
                <a:gdLst>
                  <a:gd name="T0" fmla="*/ 0 w 106"/>
                  <a:gd name="T1" fmla="*/ 38 h 106"/>
                  <a:gd name="T2" fmla="*/ 6 w 106"/>
                  <a:gd name="T3" fmla="*/ 40 h 106"/>
                  <a:gd name="T4" fmla="*/ 4 w 106"/>
                  <a:gd name="T5" fmla="*/ 40 h 106"/>
                  <a:gd name="T6" fmla="*/ 30 w 106"/>
                  <a:gd name="T7" fmla="*/ 46 h 106"/>
                  <a:gd name="T8" fmla="*/ 30 w 106"/>
                  <a:gd name="T9" fmla="*/ 46 h 106"/>
                  <a:gd name="T10" fmla="*/ 30 w 106"/>
                  <a:gd name="T11" fmla="*/ 46 h 106"/>
                  <a:gd name="T12" fmla="*/ 30 w 106"/>
                  <a:gd name="T13" fmla="*/ 0 h 106"/>
                  <a:gd name="T14" fmla="*/ 34 w 106"/>
                  <a:gd name="T15" fmla="*/ 0 h 106"/>
                  <a:gd name="T16" fmla="*/ 32 w 106"/>
                  <a:gd name="T17" fmla="*/ 0 h 106"/>
                  <a:gd name="T18" fmla="*/ 50 w 106"/>
                  <a:gd name="T19" fmla="*/ 4 h 106"/>
                  <a:gd name="T20" fmla="*/ 72 w 106"/>
                  <a:gd name="T21" fmla="*/ 10 h 106"/>
                  <a:gd name="T22" fmla="*/ 72 w 106"/>
                  <a:gd name="T23" fmla="*/ 58 h 106"/>
                  <a:gd name="T24" fmla="*/ 106 w 106"/>
                  <a:gd name="T25" fmla="*/ 68 h 106"/>
                  <a:gd name="T26" fmla="*/ 46 w 106"/>
                  <a:gd name="T27" fmla="*/ 106 h 106"/>
                  <a:gd name="T28" fmla="*/ 0 w 106"/>
                  <a:gd name="T29" fmla="*/ 38 h 106"/>
                  <a:gd name="T30" fmla="*/ 0 w 106"/>
                  <a:gd name="T31" fmla="*/ 38 h 1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6"/>
                  <a:gd name="T49" fmla="*/ 0 h 106"/>
                  <a:gd name="T50" fmla="*/ 106 w 106"/>
                  <a:gd name="T51" fmla="*/ 106 h 10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6" h="106">
                    <a:moveTo>
                      <a:pt x="0" y="38"/>
                    </a:moveTo>
                    <a:lnTo>
                      <a:pt x="6" y="40"/>
                    </a:lnTo>
                    <a:lnTo>
                      <a:pt x="4" y="40"/>
                    </a:lnTo>
                    <a:lnTo>
                      <a:pt x="30" y="46"/>
                    </a:lnTo>
                    <a:lnTo>
                      <a:pt x="30" y="0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50" y="4"/>
                    </a:lnTo>
                    <a:lnTo>
                      <a:pt x="72" y="10"/>
                    </a:lnTo>
                    <a:lnTo>
                      <a:pt x="72" y="58"/>
                    </a:lnTo>
                    <a:lnTo>
                      <a:pt x="106" y="68"/>
                    </a:lnTo>
                    <a:lnTo>
                      <a:pt x="46" y="106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8" name="Freeform 956">
                <a:extLst>
                  <a:ext uri="{FF2B5EF4-FFF2-40B4-BE49-F238E27FC236}">
                    <a16:creationId xmlns:a16="http://schemas.microsoft.com/office/drawing/2014/main" id="{6A62A098-5980-43C0-90D8-4F5031DFAE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85" y="6467"/>
                <a:ext cx="106" cy="106"/>
              </a:xfrm>
              <a:custGeom>
                <a:avLst/>
                <a:gdLst>
                  <a:gd name="T0" fmla="*/ 0 w 106"/>
                  <a:gd name="T1" fmla="*/ 40 h 106"/>
                  <a:gd name="T2" fmla="*/ 6 w 106"/>
                  <a:gd name="T3" fmla="*/ 40 h 106"/>
                  <a:gd name="T4" fmla="*/ 6 w 106"/>
                  <a:gd name="T5" fmla="*/ 40 h 106"/>
                  <a:gd name="T6" fmla="*/ 30 w 106"/>
                  <a:gd name="T7" fmla="*/ 46 h 106"/>
                  <a:gd name="T8" fmla="*/ 30 w 106"/>
                  <a:gd name="T9" fmla="*/ 46 h 106"/>
                  <a:gd name="T10" fmla="*/ 30 w 106"/>
                  <a:gd name="T11" fmla="*/ 46 h 106"/>
                  <a:gd name="T12" fmla="*/ 30 w 106"/>
                  <a:gd name="T13" fmla="*/ 0 h 106"/>
                  <a:gd name="T14" fmla="*/ 36 w 106"/>
                  <a:gd name="T15" fmla="*/ 2 h 106"/>
                  <a:gd name="T16" fmla="*/ 34 w 106"/>
                  <a:gd name="T17" fmla="*/ 2 h 106"/>
                  <a:gd name="T18" fmla="*/ 50 w 106"/>
                  <a:gd name="T19" fmla="*/ 4 h 106"/>
                  <a:gd name="T20" fmla="*/ 74 w 106"/>
                  <a:gd name="T21" fmla="*/ 10 h 106"/>
                  <a:gd name="T22" fmla="*/ 74 w 106"/>
                  <a:gd name="T23" fmla="*/ 60 h 106"/>
                  <a:gd name="T24" fmla="*/ 106 w 106"/>
                  <a:gd name="T25" fmla="*/ 68 h 106"/>
                  <a:gd name="T26" fmla="*/ 46 w 106"/>
                  <a:gd name="T27" fmla="*/ 106 h 106"/>
                  <a:gd name="T28" fmla="*/ 0 w 106"/>
                  <a:gd name="T29" fmla="*/ 40 h 106"/>
                  <a:gd name="T30" fmla="*/ 0 w 106"/>
                  <a:gd name="T31" fmla="*/ 40 h 1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6"/>
                  <a:gd name="T49" fmla="*/ 0 h 106"/>
                  <a:gd name="T50" fmla="*/ 106 w 106"/>
                  <a:gd name="T51" fmla="*/ 106 h 10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6" h="106">
                    <a:moveTo>
                      <a:pt x="0" y="40"/>
                    </a:moveTo>
                    <a:lnTo>
                      <a:pt x="6" y="40"/>
                    </a:lnTo>
                    <a:lnTo>
                      <a:pt x="30" y="46"/>
                    </a:lnTo>
                    <a:lnTo>
                      <a:pt x="30" y="0"/>
                    </a:lnTo>
                    <a:lnTo>
                      <a:pt x="36" y="2"/>
                    </a:lnTo>
                    <a:lnTo>
                      <a:pt x="34" y="2"/>
                    </a:lnTo>
                    <a:lnTo>
                      <a:pt x="50" y="4"/>
                    </a:lnTo>
                    <a:lnTo>
                      <a:pt x="74" y="10"/>
                    </a:lnTo>
                    <a:lnTo>
                      <a:pt x="74" y="60"/>
                    </a:lnTo>
                    <a:lnTo>
                      <a:pt x="106" y="68"/>
                    </a:lnTo>
                    <a:lnTo>
                      <a:pt x="46" y="10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9" name="Freeform 957">
                <a:extLst>
                  <a:ext uri="{FF2B5EF4-FFF2-40B4-BE49-F238E27FC236}">
                    <a16:creationId xmlns:a16="http://schemas.microsoft.com/office/drawing/2014/main" id="{98B15A13-7848-4589-98EF-B96302D4168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43" y="6301"/>
                <a:ext cx="190" cy="162"/>
              </a:xfrm>
              <a:custGeom>
                <a:avLst/>
                <a:gdLst>
                  <a:gd name="T0" fmla="*/ 106 w 190"/>
                  <a:gd name="T1" fmla="*/ 116 h 162"/>
                  <a:gd name="T2" fmla="*/ 30 w 190"/>
                  <a:gd name="T3" fmla="*/ 118 h 162"/>
                  <a:gd name="T4" fmla="*/ 30 w 190"/>
                  <a:gd name="T5" fmla="*/ 106 h 162"/>
                  <a:gd name="T6" fmla="*/ 138 w 190"/>
                  <a:gd name="T7" fmla="*/ 162 h 162"/>
                  <a:gd name="T8" fmla="*/ 0 w 190"/>
                  <a:gd name="T9" fmla="*/ 20 h 162"/>
                  <a:gd name="T10" fmla="*/ 24 w 190"/>
                  <a:gd name="T11" fmla="*/ 24 h 162"/>
                  <a:gd name="T12" fmla="*/ 26 w 190"/>
                  <a:gd name="T13" fmla="*/ 10 h 162"/>
                  <a:gd name="T14" fmla="*/ 50 w 190"/>
                  <a:gd name="T15" fmla="*/ 12 h 162"/>
                  <a:gd name="T16" fmla="*/ 54 w 190"/>
                  <a:gd name="T17" fmla="*/ 0 h 162"/>
                  <a:gd name="T18" fmla="*/ 76 w 190"/>
                  <a:gd name="T19" fmla="*/ 2 h 162"/>
                  <a:gd name="T20" fmla="*/ 90 w 190"/>
                  <a:gd name="T21" fmla="*/ 4 h 162"/>
                  <a:gd name="T22" fmla="*/ 190 w 190"/>
                  <a:gd name="T23" fmla="*/ 116 h 162"/>
                  <a:gd name="T24" fmla="*/ 190 w 190"/>
                  <a:gd name="T25" fmla="*/ 140 h 162"/>
                  <a:gd name="T26" fmla="*/ 164 w 190"/>
                  <a:gd name="T27" fmla="*/ 150 h 162"/>
                  <a:gd name="T28" fmla="*/ 138 w 190"/>
                  <a:gd name="T29" fmla="*/ 146 h 162"/>
                  <a:gd name="T30" fmla="*/ 138 w 190"/>
                  <a:gd name="T31" fmla="*/ 38 h 162"/>
                  <a:gd name="T32" fmla="*/ 138 w 190"/>
                  <a:gd name="T33" fmla="*/ 138 h 162"/>
                  <a:gd name="T34" fmla="*/ 150 w 190"/>
                  <a:gd name="T35" fmla="*/ 34 h 162"/>
                  <a:gd name="T36" fmla="*/ 40 w 190"/>
                  <a:gd name="T37" fmla="*/ 26 h 162"/>
                  <a:gd name="T38" fmla="*/ 124 w 190"/>
                  <a:gd name="T39" fmla="*/ 46 h 162"/>
                  <a:gd name="T40" fmla="*/ 14 w 190"/>
                  <a:gd name="T41" fmla="*/ 136 h 162"/>
                  <a:gd name="T42" fmla="*/ 124 w 190"/>
                  <a:gd name="T43" fmla="*/ 46 h 162"/>
                  <a:gd name="T44" fmla="*/ 66 w 190"/>
                  <a:gd name="T45" fmla="*/ 14 h 162"/>
                  <a:gd name="T46" fmla="*/ 164 w 190"/>
                  <a:gd name="T47" fmla="*/ 126 h 162"/>
                  <a:gd name="T48" fmla="*/ 178 w 190"/>
                  <a:gd name="T49" fmla="*/ 130 h 162"/>
                  <a:gd name="T50" fmla="*/ 66 w 190"/>
                  <a:gd name="T51" fmla="*/ 10 h 162"/>
                  <a:gd name="T52" fmla="*/ 66 w 190"/>
                  <a:gd name="T53" fmla="*/ 14 h 162"/>
                  <a:gd name="T54" fmla="*/ 76 w 190"/>
                  <a:gd name="T55" fmla="*/ 58 h 162"/>
                  <a:gd name="T56" fmla="*/ 30 w 190"/>
                  <a:gd name="T57" fmla="*/ 64 h 162"/>
                  <a:gd name="T58" fmla="*/ 30 w 190"/>
                  <a:gd name="T59" fmla="*/ 52 h 162"/>
                  <a:gd name="T60" fmla="*/ 106 w 190"/>
                  <a:gd name="T61" fmla="*/ 90 h 162"/>
                  <a:gd name="T62" fmla="*/ 30 w 190"/>
                  <a:gd name="T63" fmla="*/ 90 h 162"/>
                  <a:gd name="T64" fmla="*/ 30 w 190"/>
                  <a:gd name="T65" fmla="*/ 80 h 16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162"/>
                  <a:gd name="T101" fmla="*/ 190 w 190"/>
                  <a:gd name="T102" fmla="*/ 162 h 16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162">
                    <a:moveTo>
                      <a:pt x="30" y="106"/>
                    </a:moveTo>
                    <a:lnTo>
                      <a:pt x="106" y="116"/>
                    </a:lnTo>
                    <a:lnTo>
                      <a:pt x="106" y="128"/>
                    </a:lnTo>
                    <a:lnTo>
                      <a:pt x="30" y="118"/>
                    </a:lnTo>
                    <a:lnTo>
                      <a:pt x="30" y="106"/>
                    </a:lnTo>
                    <a:close/>
                    <a:moveTo>
                      <a:pt x="138" y="146"/>
                    </a:moveTo>
                    <a:lnTo>
                      <a:pt x="138" y="162"/>
                    </a:lnTo>
                    <a:lnTo>
                      <a:pt x="0" y="142"/>
                    </a:lnTo>
                    <a:lnTo>
                      <a:pt x="0" y="2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4" y="12"/>
                    </a:lnTo>
                    <a:lnTo>
                      <a:pt x="54" y="0"/>
                    </a:lnTo>
                    <a:lnTo>
                      <a:pt x="76" y="2"/>
                    </a:lnTo>
                    <a:lnTo>
                      <a:pt x="90" y="4"/>
                    </a:lnTo>
                    <a:lnTo>
                      <a:pt x="190" y="18"/>
                    </a:lnTo>
                    <a:lnTo>
                      <a:pt x="190" y="116"/>
                    </a:lnTo>
                    <a:lnTo>
                      <a:pt x="190" y="124"/>
                    </a:lnTo>
                    <a:lnTo>
                      <a:pt x="190" y="140"/>
                    </a:lnTo>
                    <a:lnTo>
                      <a:pt x="164" y="136"/>
                    </a:lnTo>
                    <a:lnTo>
                      <a:pt x="164" y="150"/>
                    </a:lnTo>
                    <a:lnTo>
                      <a:pt x="138" y="146"/>
                    </a:lnTo>
                    <a:close/>
                    <a:moveTo>
                      <a:pt x="40" y="26"/>
                    </a:moveTo>
                    <a:lnTo>
                      <a:pt x="138" y="38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50" y="140"/>
                    </a:lnTo>
                    <a:lnTo>
                      <a:pt x="150" y="34"/>
                    </a:lnTo>
                    <a:lnTo>
                      <a:pt x="40" y="20"/>
                    </a:lnTo>
                    <a:lnTo>
                      <a:pt x="40" y="26"/>
                    </a:lnTo>
                    <a:close/>
                    <a:moveTo>
                      <a:pt x="124" y="46"/>
                    </a:moveTo>
                    <a:lnTo>
                      <a:pt x="14" y="30"/>
                    </a:lnTo>
                    <a:lnTo>
                      <a:pt x="14" y="136"/>
                    </a:lnTo>
                    <a:lnTo>
                      <a:pt x="124" y="150"/>
                    </a:lnTo>
                    <a:lnTo>
                      <a:pt x="124" y="46"/>
                    </a:lnTo>
                    <a:close/>
                    <a:moveTo>
                      <a:pt x="66" y="14"/>
                    </a:moveTo>
                    <a:lnTo>
                      <a:pt x="164" y="28"/>
                    </a:lnTo>
                    <a:lnTo>
                      <a:pt x="164" y="126"/>
                    </a:lnTo>
                    <a:lnTo>
                      <a:pt x="164" y="128"/>
                    </a:lnTo>
                    <a:lnTo>
                      <a:pt x="178" y="130"/>
                    </a:lnTo>
                    <a:lnTo>
                      <a:pt x="178" y="26"/>
                    </a:lnTo>
                    <a:lnTo>
                      <a:pt x="66" y="10"/>
                    </a:lnTo>
                    <a:lnTo>
                      <a:pt x="66" y="14"/>
                    </a:lnTo>
                    <a:close/>
                    <a:moveTo>
                      <a:pt x="30" y="52"/>
                    </a:moveTo>
                    <a:lnTo>
                      <a:pt x="76" y="58"/>
                    </a:lnTo>
                    <a:lnTo>
                      <a:pt x="76" y="70"/>
                    </a:lnTo>
                    <a:lnTo>
                      <a:pt x="30" y="64"/>
                    </a:lnTo>
                    <a:lnTo>
                      <a:pt x="30" y="52"/>
                    </a:lnTo>
                    <a:close/>
                    <a:moveTo>
                      <a:pt x="30" y="80"/>
                    </a:moveTo>
                    <a:lnTo>
                      <a:pt x="106" y="90"/>
                    </a:lnTo>
                    <a:lnTo>
                      <a:pt x="106" y="102"/>
                    </a:lnTo>
                    <a:lnTo>
                      <a:pt x="30" y="90"/>
                    </a:lnTo>
                    <a:lnTo>
                      <a:pt x="30" y="8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0" name="Freeform 958">
                <a:extLst>
                  <a:ext uri="{FF2B5EF4-FFF2-40B4-BE49-F238E27FC236}">
                    <a16:creationId xmlns:a16="http://schemas.microsoft.com/office/drawing/2014/main" id="{F9EAA221-A71F-4185-8C6F-C50397F5E9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87" y="6171"/>
                <a:ext cx="106" cy="106"/>
              </a:xfrm>
              <a:custGeom>
                <a:avLst/>
                <a:gdLst>
                  <a:gd name="T0" fmla="*/ 0 w 106"/>
                  <a:gd name="T1" fmla="*/ 40 h 106"/>
                  <a:gd name="T2" fmla="*/ 6 w 106"/>
                  <a:gd name="T3" fmla="*/ 40 h 106"/>
                  <a:gd name="T4" fmla="*/ 6 w 106"/>
                  <a:gd name="T5" fmla="*/ 40 h 106"/>
                  <a:gd name="T6" fmla="*/ 30 w 106"/>
                  <a:gd name="T7" fmla="*/ 48 h 106"/>
                  <a:gd name="T8" fmla="*/ 30 w 106"/>
                  <a:gd name="T9" fmla="*/ 48 h 106"/>
                  <a:gd name="T10" fmla="*/ 30 w 106"/>
                  <a:gd name="T11" fmla="*/ 48 h 106"/>
                  <a:gd name="T12" fmla="*/ 30 w 106"/>
                  <a:gd name="T13" fmla="*/ 0 h 106"/>
                  <a:gd name="T14" fmla="*/ 36 w 106"/>
                  <a:gd name="T15" fmla="*/ 2 h 106"/>
                  <a:gd name="T16" fmla="*/ 34 w 106"/>
                  <a:gd name="T17" fmla="*/ 2 h 106"/>
                  <a:gd name="T18" fmla="*/ 50 w 106"/>
                  <a:gd name="T19" fmla="*/ 4 h 106"/>
                  <a:gd name="T20" fmla="*/ 74 w 106"/>
                  <a:gd name="T21" fmla="*/ 10 h 106"/>
                  <a:gd name="T22" fmla="*/ 74 w 106"/>
                  <a:gd name="T23" fmla="*/ 60 h 106"/>
                  <a:gd name="T24" fmla="*/ 106 w 106"/>
                  <a:gd name="T25" fmla="*/ 68 h 106"/>
                  <a:gd name="T26" fmla="*/ 48 w 106"/>
                  <a:gd name="T27" fmla="*/ 106 h 106"/>
                  <a:gd name="T28" fmla="*/ 0 w 106"/>
                  <a:gd name="T29" fmla="*/ 40 h 106"/>
                  <a:gd name="T30" fmla="*/ 0 w 106"/>
                  <a:gd name="T31" fmla="*/ 40 h 1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6"/>
                  <a:gd name="T49" fmla="*/ 0 h 106"/>
                  <a:gd name="T50" fmla="*/ 106 w 106"/>
                  <a:gd name="T51" fmla="*/ 106 h 10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6" h="106">
                    <a:moveTo>
                      <a:pt x="0" y="40"/>
                    </a:moveTo>
                    <a:lnTo>
                      <a:pt x="6" y="40"/>
                    </a:lnTo>
                    <a:lnTo>
                      <a:pt x="30" y="48"/>
                    </a:lnTo>
                    <a:lnTo>
                      <a:pt x="30" y="0"/>
                    </a:lnTo>
                    <a:lnTo>
                      <a:pt x="36" y="2"/>
                    </a:lnTo>
                    <a:lnTo>
                      <a:pt x="34" y="2"/>
                    </a:lnTo>
                    <a:lnTo>
                      <a:pt x="50" y="4"/>
                    </a:lnTo>
                    <a:lnTo>
                      <a:pt x="74" y="10"/>
                    </a:lnTo>
                    <a:lnTo>
                      <a:pt x="74" y="60"/>
                    </a:lnTo>
                    <a:lnTo>
                      <a:pt x="106" y="68"/>
                    </a:lnTo>
                    <a:lnTo>
                      <a:pt x="48" y="10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1" name="Freeform 959">
                <a:extLst>
                  <a:ext uri="{FF2B5EF4-FFF2-40B4-BE49-F238E27FC236}">
                    <a16:creationId xmlns:a16="http://schemas.microsoft.com/office/drawing/2014/main" id="{78C44FE4-B45B-4528-AD88-52A4BB4C4C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77" y="6457"/>
                <a:ext cx="106" cy="108"/>
              </a:xfrm>
              <a:custGeom>
                <a:avLst/>
                <a:gdLst>
                  <a:gd name="T0" fmla="*/ 0 w 106"/>
                  <a:gd name="T1" fmla="*/ 40 h 108"/>
                  <a:gd name="T2" fmla="*/ 4 w 106"/>
                  <a:gd name="T3" fmla="*/ 42 h 108"/>
                  <a:gd name="T4" fmla="*/ 4 w 106"/>
                  <a:gd name="T5" fmla="*/ 42 h 108"/>
                  <a:gd name="T6" fmla="*/ 28 w 106"/>
                  <a:gd name="T7" fmla="*/ 48 h 108"/>
                  <a:gd name="T8" fmla="*/ 28 w 106"/>
                  <a:gd name="T9" fmla="*/ 48 h 108"/>
                  <a:gd name="T10" fmla="*/ 28 w 106"/>
                  <a:gd name="T11" fmla="*/ 48 h 108"/>
                  <a:gd name="T12" fmla="*/ 28 w 106"/>
                  <a:gd name="T13" fmla="*/ 0 h 108"/>
                  <a:gd name="T14" fmla="*/ 34 w 106"/>
                  <a:gd name="T15" fmla="*/ 2 h 108"/>
                  <a:gd name="T16" fmla="*/ 32 w 106"/>
                  <a:gd name="T17" fmla="*/ 2 h 108"/>
                  <a:gd name="T18" fmla="*/ 50 w 106"/>
                  <a:gd name="T19" fmla="*/ 6 h 108"/>
                  <a:gd name="T20" fmla="*/ 72 w 106"/>
                  <a:gd name="T21" fmla="*/ 10 h 108"/>
                  <a:gd name="T22" fmla="*/ 72 w 106"/>
                  <a:gd name="T23" fmla="*/ 60 h 108"/>
                  <a:gd name="T24" fmla="*/ 106 w 106"/>
                  <a:gd name="T25" fmla="*/ 68 h 108"/>
                  <a:gd name="T26" fmla="*/ 46 w 106"/>
                  <a:gd name="T27" fmla="*/ 108 h 108"/>
                  <a:gd name="T28" fmla="*/ 0 w 106"/>
                  <a:gd name="T29" fmla="*/ 40 h 108"/>
                  <a:gd name="T30" fmla="*/ 0 w 106"/>
                  <a:gd name="T31" fmla="*/ 40 h 1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6"/>
                  <a:gd name="T49" fmla="*/ 0 h 108"/>
                  <a:gd name="T50" fmla="*/ 106 w 106"/>
                  <a:gd name="T51" fmla="*/ 108 h 1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6" h="108">
                    <a:moveTo>
                      <a:pt x="0" y="40"/>
                    </a:moveTo>
                    <a:lnTo>
                      <a:pt x="4" y="42"/>
                    </a:lnTo>
                    <a:lnTo>
                      <a:pt x="28" y="48"/>
                    </a:lnTo>
                    <a:lnTo>
                      <a:pt x="28" y="0"/>
                    </a:lnTo>
                    <a:lnTo>
                      <a:pt x="34" y="2"/>
                    </a:lnTo>
                    <a:lnTo>
                      <a:pt x="32" y="2"/>
                    </a:lnTo>
                    <a:lnTo>
                      <a:pt x="50" y="6"/>
                    </a:lnTo>
                    <a:lnTo>
                      <a:pt x="72" y="10"/>
                    </a:lnTo>
                    <a:lnTo>
                      <a:pt x="72" y="60"/>
                    </a:lnTo>
                    <a:lnTo>
                      <a:pt x="106" y="68"/>
                    </a:lnTo>
                    <a:lnTo>
                      <a:pt x="46" y="108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2" name="Freeform 960">
                <a:extLst>
                  <a:ext uri="{FF2B5EF4-FFF2-40B4-BE49-F238E27FC236}">
                    <a16:creationId xmlns:a16="http://schemas.microsoft.com/office/drawing/2014/main" id="{F98D0E02-1AA6-4A6C-B77A-934C825739F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35" y="6291"/>
                <a:ext cx="190" cy="162"/>
              </a:xfrm>
              <a:custGeom>
                <a:avLst/>
                <a:gdLst>
                  <a:gd name="T0" fmla="*/ 104 w 190"/>
                  <a:gd name="T1" fmla="*/ 116 h 162"/>
                  <a:gd name="T2" fmla="*/ 30 w 190"/>
                  <a:gd name="T3" fmla="*/ 118 h 162"/>
                  <a:gd name="T4" fmla="*/ 30 w 190"/>
                  <a:gd name="T5" fmla="*/ 106 h 162"/>
                  <a:gd name="T6" fmla="*/ 138 w 190"/>
                  <a:gd name="T7" fmla="*/ 162 h 162"/>
                  <a:gd name="T8" fmla="*/ 0 w 190"/>
                  <a:gd name="T9" fmla="*/ 20 h 162"/>
                  <a:gd name="T10" fmla="*/ 24 w 190"/>
                  <a:gd name="T11" fmla="*/ 24 h 162"/>
                  <a:gd name="T12" fmla="*/ 24 w 190"/>
                  <a:gd name="T13" fmla="*/ 10 h 162"/>
                  <a:gd name="T14" fmla="*/ 48 w 190"/>
                  <a:gd name="T15" fmla="*/ 14 h 162"/>
                  <a:gd name="T16" fmla="*/ 52 w 190"/>
                  <a:gd name="T17" fmla="*/ 0 h 162"/>
                  <a:gd name="T18" fmla="*/ 76 w 190"/>
                  <a:gd name="T19" fmla="*/ 4 h 162"/>
                  <a:gd name="T20" fmla="*/ 90 w 190"/>
                  <a:gd name="T21" fmla="*/ 6 h 162"/>
                  <a:gd name="T22" fmla="*/ 190 w 190"/>
                  <a:gd name="T23" fmla="*/ 116 h 162"/>
                  <a:gd name="T24" fmla="*/ 190 w 190"/>
                  <a:gd name="T25" fmla="*/ 142 h 162"/>
                  <a:gd name="T26" fmla="*/ 162 w 190"/>
                  <a:gd name="T27" fmla="*/ 152 h 162"/>
                  <a:gd name="T28" fmla="*/ 138 w 190"/>
                  <a:gd name="T29" fmla="*/ 148 h 162"/>
                  <a:gd name="T30" fmla="*/ 138 w 190"/>
                  <a:gd name="T31" fmla="*/ 40 h 162"/>
                  <a:gd name="T32" fmla="*/ 138 w 190"/>
                  <a:gd name="T33" fmla="*/ 138 h 162"/>
                  <a:gd name="T34" fmla="*/ 148 w 190"/>
                  <a:gd name="T35" fmla="*/ 36 h 162"/>
                  <a:gd name="T36" fmla="*/ 38 w 190"/>
                  <a:gd name="T37" fmla="*/ 26 h 162"/>
                  <a:gd name="T38" fmla="*/ 124 w 190"/>
                  <a:gd name="T39" fmla="*/ 46 h 162"/>
                  <a:gd name="T40" fmla="*/ 14 w 190"/>
                  <a:gd name="T41" fmla="*/ 136 h 162"/>
                  <a:gd name="T42" fmla="*/ 124 w 190"/>
                  <a:gd name="T43" fmla="*/ 46 h 162"/>
                  <a:gd name="T44" fmla="*/ 66 w 190"/>
                  <a:gd name="T45" fmla="*/ 16 h 162"/>
                  <a:gd name="T46" fmla="*/ 162 w 190"/>
                  <a:gd name="T47" fmla="*/ 126 h 162"/>
                  <a:gd name="T48" fmla="*/ 176 w 190"/>
                  <a:gd name="T49" fmla="*/ 130 h 162"/>
                  <a:gd name="T50" fmla="*/ 66 w 190"/>
                  <a:gd name="T51" fmla="*/ 12 h 162"/>
                  <a:gd name="T52" fmla="*/ 66 w 190"/>
                  <a:gd name="T53" fmla="*/ 16 h 162"/>
                  <a:gd name="T54" fmla="*/ 74 w 190"/>
                  <a:gd name="T55" fmla="*/ 60 h 162"/>
                  <a:gd name="T56" fmla="*/ 30 w 190"/>
                  <a:gd name="T57" fmla="*/ 66 h 162"/>
                  <a:gd name="T58" fmla="*/ 30 w 190"/>
                  <a:gd name="T59" fmla="*/ 54 h 162"/>
                  <a:gd name="T60" fmla="*/ 104 w 190"/>
                  <a:gd name="T61" fmla="*/ 90 h 162"/>
                  <a:gd name="T62" fmla="*/ 30 w 190"/>
                  <a:gd name="T63" fmla="*/ 92 h 162"/>
                  <a:gd name="T64" fmla="*/ 30 w 190"/>
                  <a:gd name="T65" fmla="*/ 80 h 16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162"/>
                  <a:gd name="T101" fmla="*/ 190 w 190"/>
                  <a:gd name="T102" fmla="*/ 162 h 16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162">
                    <a:moveTo>
                      <a:pt x="30" y="106"/>
                    </a:moveTo>
                    <a:lnTo>
                      <a:pt x="104" y="116"/>
                    </a:lnTo>
                    <a:lnTo>
                      <a:pt x="104" y="128"/>
                    </a:lnTo>
                    <a:lnTo>
                      <a:pt x="30" y="118"/>
                    </a:lnTo>
                    <a:lnTo>
                      <a:pt x="30" y="106"/>
                    </a:lnTo>
                    <a:close/>
                    <a:moveTo>
                      <a:pt x="138" y="148"/>
                    </a:moveTo>
                    <a:lnTo>
                      <a:pt x="138" y="162"/>
                    </a:lnTo>
                    <a:lnTo>
                      <a:pt x="0" y="144"/>
                    </a:lnTo>
                    <a:lnTo>
                      <a:pt x="0" y="20"/>
                    </a:lnTo>
                    <a:lnTo>
                      <a:pt x="24" y="24"/>
                    </a:lnTo>
                    <a:lnTo>
                      <a:pt x="24" y="10"/>
                    </a:lnTo>
                    <a:lnTo>
                      <a:pt x="48" y="14"/>
                    </a:lnTo>
                    <a:lnTo>
                      <a:pt x="52" y="14"/>
                    </a:lnTo>
                    <a:lnTo>
                      <a:pt x="52" y="0"/>
                    </a:lnTo>
                    <a:lnTo>
                      <a:pt x="76" y="4"/>
                    </a:lnTo>
                    <a:lnTo>
                      <a:pt x="90" y="6"/>
                    </a:lnTo>
                    <a:lnTo>
                      <a:pt x="190" y="18"/>
                    </a:lnTo>
                    <a:lnTo>
                      <a:pt x="190" y="116"/>
                    </a:lnTo>
                    <a:lnTo>
                      <a:pt x="190" y="126"/>
                    </a:lnTo>
                    <a:lnTo>
                      <a:pt x="190" y="142"/>
                    </a:lnTo>
                    <a:lnTo>
                      <a:pt x="162" y="138"/>
                    </a:lnTo>
                    <a:lnTo>
                      <a:pt x="162" y="152"/>
                    </a:lnTo>
                    <a:lnTo>
                      <a:pt x="138" y="148"/>
                    </a:lnTo>
                    <a:close/>
                    <a:moveTo>
                      <a:pt x="38" y="26"/>
                    </a:moveTo>
                    <a:lnTo>
                      <a:pt x="138" y="40"/>
                    </a:lnTo>
                    <a:lnTo>
                      <a:pt x="138" y="138"/>
                    </a:lnTo>
                    <a:lnTo>
                      <a:pt x="148" y="140"/>
                    </a:lnTo>
                    <a:lnTo>
                      <a:pt x="148" y="36"/>
                    </a:lnTo>
                    <a:lnTo>
                      <a:pt x="38" y="20"/>
                    </a:lnTo>
                    <a:lnTo>
                      <a:pt x="38" y="26"/>
                    </a:lnTo>
                    <a:close/>
                    <a:moveTo>
                      <a:pt x="124" y="46"/>
                    </a:moveTo>
                    <a:lnTo>
                      <a:pt x="12" y="32"/>
                    </a:lnTo>
                    <a:lnTo>
                      <a:pt x="14" y="136"/>
                    </a:lnTo>
                    <a:lnTo>
                      <a:pt x="124" y="152"/>
                    </a:lnTo>
                    <a:lnTo>
                      <a:pt x="124" y="46"/>
                    </a:lnTo>
                    <a:close/>
                    <a:moveTo>
                      <a:pt x="66" y="16"/>
                    </a:moveTo>
                    <a:lnTo>
                      <a:pt x="162" y="28"/>
                    </a:lnTo>
                    <a:lnTo>
                      <a:pt x="162" y="126"/>
                    </a:lnTo>
                    <a:lnTo>
                      <a:pt x="162" y="128"/>
                    </a:lnTo>
                    <a:lnTo>
                      <a:pt x="176" y="130"/>
                    </a:lnTo>
                    <a:lnTo>
                      <a:pt x="176" y="26"/>
                    </a:lnTo>
                    <a:lnTo>
                      <a:pt x="66" y="12"/>
                    </a:lnTo>
                    <a:lnTo>
                      <a:pt x="66" y="16"/>
                    </a:lnTo>
                    <a:close/>
                    <a:moveTo>
                      <a:pt x="30" y="54"/>
                    </a:moveTo>
                    <a:lnTo>
                      <a:pt x="74" y="60"/>
                    </a:lnTo>
                    <a:lnTo>
                      <a:pt x="74" y="72"/>
                    </a:lnTo>
                    <a:lnTo>
                      <a:pt x="30" y="66"/>
                    </a:lnTo>
                    <a:lnTo>
                      <a:pt x="30" y="54"/>
                    </a:lnTo>
                    <a:close/>
                    <a:moveTo>
                      <a:pt x="30" y="80"/>
                    </a:moveTo>
                    <a:lnTo>
                      <a:pt x="104" y="90"/>
                    </a:lnTo>
                    <a:lnTo>
                      <a:pt x="104" y="102"/>
                    </a:lnTo>
                    <a:lnTo>
                      <a:pt x="30" y="92"/>
                    </a:lnTo>
                    <a:lnTo>
                      <a:pt x="30" y="8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4" name="Group 1003">
              <a:extLst>
                <a:ext uri="{FF2B5EF4-FFF2-40B4-BE49-F238E27FC236}">
                  <a16:creationId xmlns:a16="http://schemas.microsoft.com/office/drawing/2014/main" id="{6A21B513-5A2F-4CE8-BA0A-6B98C6E7E17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624124" y="1139953"/>
              <a:ext cx="299250" cy="277322"/>
              <a:chOff x="5506" y="5440"/>
              <a:chExt cx="312" cy="502"/>
            </a:xfrm>
          </p:grpSpPr>
          <p:sp>
            <p:nvSpPr>
              <p:cNvPr id="339" name="Freeform 1004">
                <a:extLst>
                  <a:ext uri="{FF2B5EF4-FFF2-40B4-BE49-F238E27FC236}">
                    <a16:creationId xmlns:a16="http://schemas.microsoft.com/office/drawing/2014/main" id="{5F057193-3C49-4A9D-ACB0-8FBE0F1A033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4" y="5464"/>
                <a:ext cx="164" cy="478"/>
              </a:xfrm>
              <a:custGeom>
                <a:avLst/>
                <a:gdLst>
                  <a:gd name="T0" fmla="*/ 10496 w 82"/>
                  <a:gd name="T1" fmla="*/ 9728 h 239"/>
                  <a:gd name="T2" fmla="*/ 10496 w 82"/>
                  <a:gd name="T3" fmla="*/ 384 h 239"/>
                  <a:gd name="T4" fmla="*/ 512 w 82"/>
                  <a:gd name="T5" fmla="*/ 8064 h 239"/>
                  <a:gd name="T6" fmla="*/ 512 w 82"/>
                  <a:gd name="T7" fmla="*/ 29056 h 239"/>
                  <a:gd name="T8" fmla="*/ 0 w 82"/>
                  <a:gd name="T9" fmla="*/ 30208 h 239"/>
                  <a:gd name="T10" fmla="*/ 640 w 82"/>
                  <a:gd name="T11" fmla="*/ 30080 h 239"/>
                  <a:gd name="T12" fmla="*/ 1536 w 82"/>
                  <a:gd name="T13" fmla="*/ 29312 h 239"/>
                  <a:gd name="T14" fmla="*/ 1536 w 82"/>
                  <a:gd name="T15" fmla="*/ 28928 h 239"/>
                  <a:gd name="T16" fmla="*/ 1920 w 82"/>
                  <a:gd name="T17" fmla="*/ 29056 h 239"/>
                  <a:gd name="T18" fmla="*/ 10112 w 82"/>
                  <a:gd name="T19" fmla="*/ 22528 h 239"/>
                  <a:gd name="T20" fmla="*/ 10496 w 82"/>
                  <a:gd name="T21" fmla="*/ 22016 h 239"/>
                  <a:gd name="T22" fmla="*/ 10496 w 82"/>
                  <a:gd name="T23" fmla="*/ 9728 h 2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239"/>
                  <a:gd name="T38" fmla="*/ 82 w 82"/>
                  <a:gd name="T39" fmla="*/ 239 h 2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239">
                    <a:moveTo>
                      <a:pt x="82" y="76"/>
                    </a:moveTo>
                    <a:cubicBezTo>
                      <a:pt x="82" y="37"/>
                      <a:pt x="82" y="4"/>
                      <a:pt x="82" y="3"/>
                    </a:cubicBezTo>
                    <a:cubicBezTo>
                      <a:pt x="80" y="0"/>
                      <a:pt x="4" y="63"/>
                      <a:pt x="4" y="63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9"/>
                      <a:pt x="5" y="235"/>
                    </a:cubicBezTo>
                    <a:cubicBezTo>
                      <a:pt x="7" y="234"/>
                      <a:pt x="9" y="232"/>
                      <a:pt x="12" y="229"/>
                    </a:cubicBezTo>
                    <a:cubicBezTo>
                      <a:pt x="12" y="227"/>
                      <a:pt x="12" y="227"/>
                      <a:pt x="12" y="226"/>
                    </a:cubicBezTo>
                    <a:cubicBezTo>
                      <a:pt x="12" y="226"/>
                      <a:pt x="13" y="226"/>
                      <a:pt x="15" y="227"/>
                    </a:cubicBezTo>
                    <a:cubicBezTo>
                      <a:pt x="36" y="209"/>
                      <a:pt x="78" y="178"/>
                      <a:pt x="79" y="176"/>
                    </a:cubicBezTo>
                    <a:cubicBezTo>
                      <a:pt x="82" y="174"/>
                      <a:pt x="82" y="173"/>
                      <a:pt x="82" y="172"/>
                    </a:cubicBezTo>
                    <a:cubicBezTo>
                      <a:pt x="82" y="172"/>
                      <a:pt x="82" y="124"/>
                      <a:pt x="82" y="76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0" name="Freeform 1005">
                <a:extLst>
                  <a:ext uri="{FF2B5EF4-FFF2-40B4-BE49-F238E27FC236}">
                    <a16:creationId xmlns:a16="http://schemas.microsoft.com/office/drawing/2014/main" id="{3E5D2F25-3027-47D0-878A-47C69DE314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440"/>
                <a:ext cx="310" cy="148"/>
              </a:xfrm>
              <a:custGeom>
                <a:avLst/>
                <a:gdLst>
                  <a:gd name="T0" fmla="*/ 19840 w 155"/>
                  <a:gd name="T1" fmla="*/ 1792 h 74"/>
                  <a:gd name="T2" fmla="*/ 9856 w 155"/>
                  <a:gd name="T3" fmla="*/ 9472 h 74"/>
                  <a:gd name="T4" fmla="*/ 512 w 155"/>
                  <a:gd name="T5" fmla="*/ 7552 h 74"/>
                  <a:gd name="T6" fmla="*/ 0 w 155"/>
                  <a:gd name="T7" fmla="*/ 7808 h 74"/>
                  <a:gd name="T8" fmla="*/ 256 w 155"/>
                  <a:gd name="T9" fmla="*/ 7296 h 74"/>
                  <a:gd name="T10" fmla="*/ 1024 w 155"/>
                  <a:gd name="T11" fmla="*/ 6656 h 74"/>
                  <a:gd name="T12" fmla="*/ 1408 w 155"/>
                  <a:gd name="T13" fmla="*/ 6784 h 74"/>
                  <a:gd name="T14" fmla="*/ 1408 w 155"/>
                  <a:gd name="T15" fmla="*/ 6400 h 74"/>
                  <a:gd name="T16" fmla="*/ 9728 w 155"/>
                  <a:gd name="T17" fmla="*/ 128 h 74"/>
                  <a:gd name="T18" fmla="*/ 10112 w 155"/>
                  <a:gd name="T19" fmla="*/ 0 h 74"/>
                  <a:gd name="T20" fmla="*/ 19328 w 155"/>
                  <a:gd name="T21" fmla="*/ 1408 h 74"/>
                  <a:gd name="T22" fmla="*/ 19840 w 155"/>
                  <a:gd name="T23" fmla="*/ 1792 h 7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74"/>
                  <a:gd name="T38" fmla="*/ 155 w 155"/>
                  <a:gd name="T39" fmla="*/ 74 h 7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74">
                    <a:moveTo>
                      <a:pt x="155" y="14"/>
                    </a:moveTo>
                    <a:cubicBezTo>
                      <a:pt x="77" y="74"/>
                      <a:pt x="77" y="74"/>
                      <a:pt x="77" y="74"/>
                    </a:cubicBezTo>
                    <a:cubicBezTo>
                      <a:pt x="13" y="65"/>
                      <a:pt x="9" y="59"/>
                      <a:pt x="4" y="59"/>
                    </a:cubicBezTo>
                    <a:cubicBezTo>
                      <a:pt x="1" y="58"/>
                      <a:pt x="0" y="61"/>
                      <a:pt x="0" y="61"/>
                    </a:cubicBezTo>
                    <a:cubicBezTo>
                      <a:pt x="0" y="61"/>
                      <a:pt x="0" y="58"/>
                      <a:pt x="2" y="57"/>
                    </a:cubicBezTo>
                    <a:cubicBezTo>
                      <a:pt x="2" y="57"/>
                      <a:pt x="5" y="55"/>
                      <a:pt x="8" y="52"/>
                    </a:cubicBezTo>
                    <a:cubicBezTo>
                      <a:pt x="10" y="53"/>
                      <a:pt x="10" y="53"/>
                      <a:pt x="11" y="53"/>
                    </a:cubicBezTo>
                    <a:cubicBezTo>
                      <a:pt x="11" y="52"/>
                      <a:pt x="11" y="51"/>
                      <a:pt x="11" y="50"/>
                    </a:cubicBezTo>
                    <a:cubicBezTo>
                      <a:pt x="40" y="27"/>
                      <a:pt x="73" y="2"/>
                      <a:pt x="76" y="1"/>
                    </a:cubicBezTo>
                    <a:cubicBezTo>
                      <a:pt x="77" y="0"/>
                      <a:pt x="79" y="0"/>
                      <a:pt x="79" y="0"/>
                    </a:cubicBezTo>
                    <a:cubicBezTo>
                      <a:pt x="79" y="0"/>
                      <a:pt x="150" y="11"/>
                      <a:pt x="151" y="11"/>
                    </a:cubicBezTo>
                    <a:cubicBezTo>
                      <a:pt x="154" y="12"/>
                      <a:pt x="155" y="14"/>
                      <a:pt x="155" y="14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1" name="Freeform 1006">
                <a:extLst>
                  <a:ext uri="{FF2B5EF4-FFF2-40B4-BE49-F238E27FC236}">
                    <a16:creationId xmlns:a16="http://schemas.microsoft.com/office/drawing/2014/main" id="{3AA424DA-484D-4010-BA61-37322D723B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8" y="5466"/>
                <a:ext cx="160" cy="124"/>
              </a:xfrm>
              <a:custGeom>
                <a:avLst/>
                <a:gdLst>
                  <a:gd name="T0" fmla="*/ 10240 w 80"/>
                  <a:gd name="T1" fmla="*/ 256 h 62"/>
                  <a:gd name="T2" fmla="*/ 10112 w 80"/>
                  <a:gd name="T3" fmla="*/ 0 h 62"/>
                  <a:gd name="T4" fmla="*/ 0 w 80"/>
                  <a:gd name="T5" fmla="*/ 7808 h 62"/>
                  <a:gd name="T6" fmla="*/ 128 w 80"/>
                  <a:gd name="T7" fmla="*/ 7936 h 62"/>
                  <a:gd name="T8" fmla="*/ 10240 w 80"/>
                  <a:gd name="T9" fmla="*/ 25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2"/>
                  <a:gd name="T17" fmla="*/ 80 w 80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2">
                    <a:moveTo>
                      <a:pt x="80" y="2"/>
                    </a:moveTo>
                    <a:cubicBezTo>
                      <a:pt x="80" y="2"/>
                      <a:pt x="80" y="1"/>
                      <a:pt x="79" y="0"/>
                    </a:cubicBezTo>
                    <a:cubicBezTo>
                      <a:pt x="76" y="2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lnTo>
                      <a:pt x="80" y="2"/>
                    </a:ln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2" name="Freeform 1007">
                <a:extLst>
                  <a:ext uri="{FF2B5EF4-FFF2-40B4-BE49-F238E27FC236}">
                    <a16:creationId xmlns:a16="http://schemas.microsoft.com/office/drawing/2014/main" id="{89D96386-8E47-4391-A7BB-1DE7647781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56"/>
                <a:ext cx="158" cy="384"/>
              </a:xfrm>
              <a:custGeom>
                <a:avLst/>
                <a:gdLst>
                  <a:gd name="T0" fmla="*/ 10112 w 79"/>
                  <a:gd name="T1" fmla="*/ 2432 h 192"/>
                  <a:gd name="T2" fmla="*/ 9728 w 79"/>
                  <a:gd name="T3" fmla="*/ 1792 h 192"/>
                  <a:gd name="T4" fmla="*/ 512 w 79"/>
                  <a:gd name="T5" fmla="*/ 128 h 192"/>
                  <a:gd name="T6" fmla="*/ 0 w 79"/>
                  <a:gd name="T7" fmla="*/ 384 h 192"/>
                  <a:gd name="T8" fmla="*/ 0 w 79"/>
                  <a:gd name="T9" fmla="*/ 2176 h 192"/>
                  <a:gd name="T10" fmla="*/ 384 w 79"/>
                  <a:gd name="T11" fmla="*/ 2176 h 192"/>
                  <a:gd name="T12" fmla="*/ 0 w 79"/>
                  <a:gd name="T13" fmla="*/ 2432 h 192"/>
                  <a:gd name="T14" fmla="*/ 0 w 79"/>
                  <a:gd name="T15" fmla="*/ 3328 h 192"/>
                  <a:gd name="T16" fmla="*/ 0 w 79"/>
                  <a:gd name="T17" fmla="*/ 21888 h 192"/>
                  <a:gd name="T18" fmla="*/ 512 w 79"/>
                  <a:gd name="T19" fmla="*/ 22656 h 192"/>
                  <a:gd name="T20" fmla="*/ 9344 w 79"/>
                  <a:gd name="T21" fmla="*/ 24448 h 192"/>
                  <a:gd name="T22" fmla="*/ 9984 w 79"/>
                  <a:gd name="T23" fmla="*/ 23936 h 192"/>
                  <a:gd name="T24" fmla="*/ 10112 w 79"/>
                  <a:gd name="T25" fmla="*/ 2432 h 1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9"/>
                  <a:gd name="T40" fmla="*/ 0 h 192"/>
                  <a:gd name="T41" fmla="*/ 79 w 79"/>
                  <a:gd name="T42" fmla="*/ 192 h 1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9" h="192">
                    <a:moveTo>
                      <a:pt x="79" y="19"/>
                    </a:moveTo>
                    <a:cubicBezTo>
                      <a:pt x="79" y="16"/>
                      <a:pt x="77" y="14"/>
                      <a:pt x="76" y="14"/>
                    </a:cubicBezTo>
                    <a:cubicBezTo>
                      <a:pt x="35" y="7"/>
                      <a:pt x="9" y="1"/>
                      <a:pt x="4" y="1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0" y="9"/>
                      <a:pt x="0" y="17"/>
                    </a:cubicBezTo>
                    <a:cubicBezTo>
                      <a:pt x="1" y="17"/>
                      <a:pt x="2" y="17"/>
                      <a:pt x="3" y="17"/>
                    </a:cubicBezTo>
                    <a:cubicBezTo>
                      <a:pt x="3" y="18"/>
                      <a:pt x="0" y="19"/>
                      <a:pt x="0" y="19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0" y="26"/>
                      <a:pt x="0" y="170"/>
                      <a:pt x="0" y="171"/>
                    </a:cubicBezTo>
                    <a:cubicBezTo>
                      <a:pt x="0" y="176"/>
                      <a:pt x="1" y="177"/>
                      <a:pt x="4" y="177"/>
                    </a:cubicBezTo>
                    <a:cubicBezTo>
                      <a:pt x="6" y="178"/>
                      <a:pt x="54" y="188"/>
                      <a:pt x="73" y="191"/>
                    </a:cubicBezTo>
                    <a:cubicBezTo>
                      <a:pt x="77" y="192"/>
                      <a:pt x="78" y="187"/>
                      <a:pt x="78" y="187"/>
                    </a:cubicBezTo>
                    <a:cubicBezTo>
                      <a:pt x="78" y="187"/>
                      <a:pt x="79" y="19"/>
                      <a:pt x="79" y="19"/>
                    </a:cubicBezTo>
                    <a:close/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3" name="Freeform 1008">
                <a:extLst>
                  <a:ext uri="{FF2B5EF4-FFF2-40B4-BE49-F238E27FC236}">
                    <a16:creationId xmlns:a16="http://schemas.microsoft.com/office/drawing/2014/main" id="{E403F636-7A89-497A-97B5-ABD3DB4FDB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4" name="Freeform 1009">
                <a:extLst>
                  <a:ext uri="{FF2B5EF4-FFF2-40B4-BE49-F238E27FC236}">
                    <a16:creationId xmlns:a16="http://schemas.microsoft.com/office/drawing/2014/main" id="{998A9146-7473-498C-8367-9B88FC09CB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5" name="Freeform 1010">
                <a:extLst>
                  <a:ext uri="{FF2B5EF4-FFF2-40B4-BE49-F238E27FC236}">
                    <a16:creationId xmlns:a16="http://schemas.microsoft.com/office/drawing/2014/main" id="{F3A24911-750D-4BF1-AC8C-6C1ACABD73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6" name="Freeform 1011">
                <a:extLst>
                  <a:ext uri="{FF2B5EF4-FFF2-40B4-BE49-F238E27FC236}">
                    <a16:creationId xmlns:a16="http://schemas.microsoft.com/office/drawing/2014/main" id="{F34829D3-689F-4C5B-A0BE-A801C02BAF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7" name="Freeform 1012">
                <a:extLst>
                  <a:ext uri="{FF2B5EF4-FFF2-40B4-BE49-F238E27FC236}">
                    <a16:creationId xmlns:a16="http://schemas.microsoft.com/office/drawing/2014/main" id="{2F61F8D3-EDAA-4142-BDB6-AAD14F7EC3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4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4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8" name="Freeform 1013">
                <a:extLst>
                  <a:ext uri="{FF2B5EF4-FFF2-40B4-BE49-F238E27FC236}">
                    <a16:creationId xmlns:a16="http://schemas.microsoft.com/office/drawing/2014/main" id="{A3E97600-B655-42FB-BED6-EBDCCAE7D6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9" name="Freeform 1014">
                <a:extLst>
                  <a:ext uri="{FF2B5EF4-FFF2-40B4-BE49-F238E27FC236}">
                    <a16:creationId xmlns:a16="http://schemas.microsoft.com/office/drawing/2014/main" id="{257C2B45-68C6-490A-96A7-4ECC6222B9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0" name="Freeform 1015">
                <a:extLst>
                  <a:ext uri="{FF2B5EF4-FFF2-40B4-BE49-F238E27FC236}">
                    <a16:creationId xmlns:a16="http://schemas.microsoft.com/office/drawing/2014/main" id="{2D7B51D4-47D3-492A-8230-05D54FB8AC8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1" name="Freeform 1016">
                <a:extLst>
                  <a:ext uri="{FF2B5EF4-FFF2-40B4-BE49-F238E27FC236}">
                    <a16:creationId xmlns:a16="http://schemas.microsoft.com/office/drawing/2014/main" id="{F23FB3E4-C8B4-43E7-8C1A-34C0CBF842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5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4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2" name="Freeform 1017">
                <a:extLst>
                  <a:ext uri="{FF2B5EF4-FFF2-40B4-BE49-F238E27FC236}">
                    <a16:creationId xmlns:a16="http://schemas.microsoft.com/office/drawing/2014/main" id="{F5FDD044-1C3E-4C2E-88E0-4591D45815E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4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3" name="Freeform 1018">
                <a:extLst>
                  <a:ext uri="{FF2B5EF4-FFF2-40B4-BE49-F238E27FC236}">
                    <a16:creationId xmlns:a16="http://schemas.microsoft.com/office/drawing/2014/main" id="{70AF83CA-B914-4111-96AE-A1DA1DA1EF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4" name="Freeform 1019">
                <a:extLst>
                  <a:ext uri="{FF2B5EF4-FFF2-40B4-BE49-F238E27FC236}">
                    <a16:creationId xmlns:a16="http://schemas.microsoft.com/office/drawing/2014/main" id="{D3A5B22C-A3E0-4F4F-9AFD-4993752A5E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5" name="Freeform 1020">
                <a:extLst>
                  <a:ext uri="{FF2B5EF4-FFF2-40B4-BE49-F238E27FC236}">
                    <a16:creationId xmlns:a16="http://schemas.microsoft.com/office/drawing/2014/main" id="{A48AD286-E46C-49C2-B555-122B63B902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6" name="Freeform 1021">
                <a:extLst>
                  <a:ext uri="{FF2B5EF4-FFF2-40B4-BE49-F238E27FC236}">
                    <a16:creationId xmlns:a16="http://schemas.microsoft.com/office/drawing/2014/main" id="{72B4CE87-AEAB-4F8B-9C3E-681C7B6B9C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7" name="Freeform 1022">
                <a:extLst>
                  <a:ext uri="{FF2B5EF4-FFF2-40B4-BE49-F238E27FC236}">
                    <a16:creationId xmlns:a16="http://schemas.microsoft.com/office/drawing/2014/main" id="{5AE333CF-9593-4AFA-9227-E380ACA4CB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90"/>
                <a:ext cx="172" cy="34"/>
              </a:xfrm>
              <a:custGeom>
                <a:avLst/>
                <a:gdLst>
                  <a:gd name="T0" fmla="*/ 156 w 172"/>
                  <a:gd name="T1" fmla="*/ 30 h 34"/>
                  <a:gd name="T2" fmla="*/ 6 w 172"/>
                  <a:gd name="T3" fmla="*/ 0 h 34"/>
                  <a:gd name="T4" fmla="*/ 0 w 172"/>
                  <a:gd name="T5" fmla="*/ 4 h 34"/>
                  <a:gd name="T6" fmla="*/ 158 w 172"/>
                  <a:gd name="T7" fmla="*/ 34 h 34"/>
                  <a:gd name="T8" fmla="*/ 172 w 172"/>
                  <a:gd name="T9" fmla="*/ 24 h 34"/>
                  <a:gd name="T10" fmla="*/ 172 w 172"/>
                  <a:gd name="T11" fmla="*/ 20 h 34"/>
                  <a:gd name="T12" fmla="*/ 156 w 172"/>
                  <a:gd name="T13" fmla="*/ 3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2"/>
                  <a:gd name="T22" fmla="*/ 0 h 34"/>
                  <a:gd name="T23" fmla="*/ 172 w 172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2" h="34">
                    <a:moveTo>
                      <a:pt x="156" y="3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58" y="34"/>
                    </a:lnTo>
                    <a:lnTo>
                      <a:pt x="172" y="24"/>
                    </a:lnTo>
                    <a:lnTo>
                      <a:pt x="172" y="2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8" name="Freeform 1023">
                <a:extLst>
                  <a:ext uri="{FF2B5EF4-FFF2-40B4-BE49-F238E27FC236}">
                    <a16:creationId xmlns:a16="http://schemas.microsoft.com/office/drawing/2014/main" id="{AA8ADBA9-D588-4EF7-9475-9FD02CD73B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0" cy="30"/>
              </a:xfrm>
              <a:custGeom>
                <a:avLst/>
                <a:gdLst>
                  <a:gd name="T0" fmla="*/ 100 w 100"/>
                  <a:gd name="T1" fmla="*/ 18 h 30"/>
                  <a:gd name="T2" fmla="*/ 0 w 100"/>
                  <a:gd name="T3" fmla="*/ 0 h 30"/>
                  <a:gd name="T4" fmla="*/ 0 w 100"/>
                  <a:gd name="T5" fmla="*/ 10 h 30"/>
                  <a:gd name="T6" fmla="*/ 100 w 100"/>
                  <a:gd name="T7" fmla="*/ 30 h 30"/>
                  <a:gd name="T8" fmla="*/ 100 w 100"/>
                  <a:gd name="T9" fmla="*/ 1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30"/>
                  <a:gd name="T17" fmla="*/ 100 w 10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30">
                    <a:moveTo>
                      <a:pt x="100" y="18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00" y="30"/>
                    </a:lnTo>
                    <a:lnTo>
                      <a:pt x="100" y="18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9" name="Freeform 1024">
                <a:extLst>
                  <a:ext uri="{FF2B5EF4-FFF2-40B4-BE49-F238E27FC236}">
                    <a16:creationId xmlns:a16="http://schemas.microsoft.com/office/drawing/2014/main" id="{C604B2FE-60E5-4A0E-9FE4-333443D44C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 h 10"/>
                  <a:gd name="T4" fmla="*/ 0 w 10"/>
                  <a:gd name="T5" fmla="*/ 0 h 10"/>
                  <a:gd name="T6" fmla="*/ 0 w 10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0" y="1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0" name="Freeform 1025">
                <a:extLst>
                  <a:ext uri="{FF2B5EF4-FFF2-40B4-BE49-F238E27FC236}">
                    <a16:creationId xmlns:a16="http://schemas.microsoft.com/office/drawing/2014/main" id="{646A0A97-6671-4410-8E4C-C9BAC7B68E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28" y="5540"/>
                <a:ext cx="156" cy="378"/>
              </a:xfrm>
              <a:custGeom>
                <a:avLst/>
                <a:gdLst>
                  <a:gd name="T0" fmla="*/ 0 w 78"/>
                  <a:gd name="T1" fmla="*/ 0 h 189"/>
                  <a:gd name="T2" fmla="*/ 9600 w 78"/>
                  <a:gd name="T3" fmla="*/ 1920 h 189"/>
                  <a:gd name="T4" fmla="*/ 9856 w 78"/>
                  <a:gd name="T5" fmla="*/ 2304 h 189"/>
                  <a:gd name="T6" fmla="*/ 9984 w 78"/>
                  <a:gd name="T7" fmla="*/ 24192 h 189"/>
                  <a:gd name="T8" fmla="*/ 9600 w 78"/>
                  <a:gd name="T9" fmla="*/ 24192 h 189"/>
                  <a:gd name="T10" fmla="*/ 9600 w 78"/>
                  <a:gd name="T11" fmla="*/ 2432 h 189"/>
                  <a:gd name="T12" fmla="*/ 9344 w 78"/>
                  <a:gd name="T13" fmla="*/ 2176 h 189"/>
                  <a:gd name="T14" fmla="*/ 0 w 78"/>
                  <a:gd name="T15" fmla="*/ 384 h 189"/>
                  <a:gd name="T16" fmla="*/ 0 w 78"/>
                  <a:gd name="T17" fmla="*/ 0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189"/>
                  <a:gd name="T29" fmla="*/ 78 w 78"/>
                  <a:gd name="T30" fmla="*/ 189 h 1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189">
                    <a:moveTo>
                      <a:pt x="0" y="0"/>
                    </a:move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5"/>
                      <a:pt x="77" y="16"/>
                      <a:pt x="77" y="18"/>
                    </a:cubicBezTo>
                    <a:cubicBezTo>
                      <a:pt x="77" y="36"/>
                      <a:pt x="78" y="189"/>
                      <a:pt x="78" y="189"/>
                    </a:cubicBezTo>
                    <a:cubicBezTo>
                      <a:pt x="75" y="189"/>
                      <a:pt x="75" y="189"/>
                      <a:pt x="75" y="18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7"/>
                      <a:pt x="73" y="17"/>
                    </a:cubicBezTo>
                    <a:cubicBezTo>
                      <a:pt x="72" y="17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5" name="Text Box 1050">
              <a:extLst>
                <a:ext uri="{FF2B5EF4-FFF2-40B4-BE49-F238E27FC236}">
                  <a16:creationId xmlns:a16="http://schemas.microsoft.com/office/drawing/2014/main" id="{EDD5F4EC-0F67-4600-BBE7-92A32D8923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6043" y="1154351"/>
              <a:ext cx="814743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资源计划</a:t>
              </a:r>
            </a:p>
          </p:txBody>
        </p:sp>
        <p:grpSp>
          <p:nvGrpSpPr>
            <p:cNvPr id="26" name="Group 1003">
              <a:extLst>
                <a:ext uri="{FF2B5EF4-FFF2-40B4-BE49-F238E27FC236}">
                  <a16:creationId xmlns:a16="http://schemas.microsoft.com/office/drawing/2014/main" id="{758A0052-5743-4EA6-9D37-A7761520AB5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92406" y="1139953"/>
              <a:ext cx="299250" cy="277322"/>
              <a:chOff x="5506" y="5440"/>
              <a:chExt cx="312" cy="502"/>
            </a:xfrm>
          </p:grpSpPr>
          <p:sp>
            <p:nvSpPr>
              <p:cNvPr id="317" name="Freeform 1004">
                <a:extLst>
                  <a:ext uri="{FF2B5EF4-FFF2-40B4-BE49-F238E27FC236}">
                    <a16:creationId xmlns:a16="http://schemas.microsoft.com/office/drawing/2014/main" id="{85E27638-4DD6-4478-81C1-819175ED9B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4" y="5464"/>
                <a:ext cx="164" cy="478"/>
              </a:xfrm>
              <a:custGeom>
                <a:avLst/>
                <a:gdLst>
                  <a:gd name="T0" fmla="*/ 10496 w 82"/>
                  <a:gd name="T1" fmla="*/ 9728 h 239"/>
                  <a:gd name="T2" fmla="*/ 10496 w 82"/>
                  <a:gd name="T3" fmla="*/ 384 h 239"/>
                  <a:gd name="T4" fmla="*/ 512 w 82"/>
                  <a:gd name="T5" fmla="*/ 8064 h 239"/>
                  <a:gd name="T6" fmla="*/ 512 w 82"/>
                  <a:gd name="T7" fmla="*/ 29056 h 239"/>
                  <a:gd name="T8" fmla="*/ 0 w 82"/>
                  <a:gd name="T9" fmla="*/ 30208 h 239"/>
                  <a:gd name="T10" fmla="*/ 640 w 82"/>
                  <a:gd name="T11" fmla="*/ 30080 h 239"/>
                  <a:gd name="T12" fmla="*/ 1536 w 82"/>
                  <a:gd name="T13" fmla="*/ 29312 h 239"/>
                  <a:gd name="T14" fmla="*/ 1536 w 82"/>
                  <a:gd name="T15" fmla="*/ 28928 h 239"/>
                  <a:gd name="T16" fmla="*/ 1920 w 82"/>
                  <a:gd name="T17" fmla="*/ 29056 h 239"/>
                  <a:gd name="T18" fmla="*/ 10112 w 82"/>
                  <a:gd name="T19" fmla="*/ 22528 h 239"/>
                  <a:gd name="T20" fmla="*/ 10496 w 82"/>
                  <a:gd name="T21" fmla="*/ 22016 h 239"/>
                  <a:gd name="T22" fmla="*/ 10496 w 82"/>
                  <a:gd name="T23" fmla="*/ 9728 h 2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239"/>
                  <a:gd name="T38" fmla="*/ 82 w 82"/>
                  <a:gd name="T39" fmla="*/ 239 h 2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239">
                    <a:moveTo>
                      <a:pt x="82" y="76"/>
                    </a:moveTo>
                    <a:cubicBezTo>
                      <a:pt x="82" y="37"/>
                      <a:pt x="82" y="4"/>
                      <a:pt x="82" y="3"/>
                    </a:cubicBezTo>
                    <a:cubicBezTo>
                      <a:pt x="80" y="0"/>
                      <a:pt x="4" y="63"/>
                      <a:pt x="4" y="63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9"/>
                      <a:pt x="5" y="235"/>
                    </a:cubicBezTo>
                    <a:cubicBezTo>
                      <a:pt x="7" y="234"/>
                      <a:pt x="9" y="232"/>
                      <a:pt x="12" y="229"/>
                    </a:cubicBezTo>
                    <a:cubicBezTo>
                      <a:pt x="12" y="227"/>
                      <a:pt x="12" y="227"/>
                      <a:pt x="12" y="226"/>
                    </a:cubicBezTo>
                    <a:cubicBezTo>
                      <a:pt x="12" y="226"/>
                      <a:pt x="13" y="226"/>
                      <a:pt x="15" y="227"/>
                    </a:cubicBezTo>
                    <a:cubicBezTo>
                      <a:pt x="36" y="209"/>
                      <a:pt x="78" y="178"/>
                      <a:pt x="79" y="176"/>
                    </a:cubicBezTo>
                    <a:cubicBezTo>
                      <a:pt x="82" y="174"/>
                      <a:pt x="82" y="173"/>
                      <a:pt x="82" y="172"/>
                    </a:cubicBezTo>
                    <a:cubicBezTo>
                      <a:pt x="82" y="172"/>
                      <a:pt x="82" y="124"/>
                      <a:pt x="82" y="76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8" name="Freeform 1005">
                <a:extLst>
                  <a:ext uri="{FF2B5EF4-FFF2-40B4-BE49-F238E27FC236}">
                    <a16:creationId xmlns:a16="http://schemas.microsoft.com/office/drawing/2014/main" id="{078C9DCA-FA52-4ABA-9BD7-ADD4D1AC6E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440"/>
                <a:ext cx="310" cy="148"/>
              </a:xfrm>
              <a:custGeom>
                <a:avLst/>
                <a:gdLst>
                  <a:gd name="T0" fmla="*/ 19840 w 155"/>
                  <a:gd name="T1" fmla="*/ 1792 h 74"/>
                  <a:gd name="T2" fmla="*/ 9856 w 155"/>
                  <a:gd name="T3" fmla="*/ 9472 h 74"/>
                  <a:gd name="T4" fmla="*/ 512 w 155"/>
                  <a:gd name="T5" fmla="*/ 7552 h 74"/>
                  <a:gd name="T6" fmla="*/ 0 w 155"/>
                  <a:gd name="T7" fmla="*/ 7808 h 74"/>
                  <a:gd name="T8" fmla="*/ 256 w 155"/>
                  <a:gd name="T9" fmla="*/ 7296 h 74"/>
                  <a:gd name="T10" fmla="*/ 1024 w 155"/>
                  <a:gd name="T11" fmla="*/ 6656 h 74"/>
                  <a:gd name="T12" fmla="*/ 1408 w 155"/>
                  <a:gd name="T13" fmla="*/ 6784 h 74"/>
                  <a:gd name="T14" fmla="*/ 1408 w 155"/>
                  <a:gd name="T15" fmla="*/ 6400 h 74"/>
                  <a:gd name="T16" fmla="*/ 9728 w 155"/>
                  <a:gd name="T17" fmla="*/ 128 h 74"/>
                  <a:gd name="T18" fmla="*/ 10112 w 155"/>
                  <a:gd name="T19" fmla="*/ 0 h 74"/>
                  <a:gd name="T20" fmla="*/ 19328 w 155"/>
                  <a:gd name="T21" fmla="*/ 1408 h 74"/>
                  <a:gd name="T22" fmla="*/ 19840 w 155"/>
                  <a:gd name="T23" fmla="*/ 1792 h 7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74"/>
                  <a:gd name="T38" fmla="*/ 155 w 155"/>
                  <a:gd name="T39" fmla="*/ 74 h 7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74">
                    <a:moveTo>
                      <a:pt x="155" y="14"/>
                    </a:moveTo>
                    <a:cubicBezTo>
                      <a:pt x="77" y="74"/>
                      <a:pt x="77" y="74"/>
                      <a:pt x="77" y="74"/>
                    </a:cubicBezTo>
                    <a:cubicBezTo>
                      <a:pt x="13" y="65"/>
                      <a:pt x="9" y="59"/>
                      <a:pt x="4" y="59"/>
                    </a:cubicBezTo>
                    <a:cubicBezTo>
                      <a:pt x="1" y="58"/>
                      <a:pt x="0" y="61"/>
                      <a:pt x="0" y="61"/>
                    </a:cubicBezTo>
                    <a:cubicBezTo>
                      <a:pt x="0" y="61"/>
                      <a:pt x="0" y="58"/>
                      <a:pt x="2" y="57"/>
                    </a:cubicBezTo>
                    <a:cubicBezTo>
                      <a:pt x="2" y="57"/>
                      <a:pt x="5" y="55"/>
                      <a:pt x="8" y="52"/>
                    </a:cubicBezTo>
                    <a:cubicBezTo>
                      <a:pt x="10" y="53"/>
                      <a:pt x="10" y="53"/>
                      <a:pt x="11" y="53"/>
                    </a:cubicBezTo>
                    <a:cubicBezTo>
                      <a:pt x="11" y="52"/>
                      <a:pt x="11" y="51"/>
                      <a:pt x="11" y="50"/>
                    </a:cubicBezTo>
                    <a:cubicBezTo>
                      <a:pt x="40" y="27"/>
                      <a:pt x="73" y="2"/>
                      <a:pt x="76" y="1"/>
                    </a:cubicBezTo>
                    <a:cubicBezTo>
                      <a:pt x="77" y="0"/>
                      <a:pt x="79" y="0"/>
                      <a:pt x="79" y="0"/>
                    </a:cubicBezTo>
                    <a:cubicBezTo>
                      <a:pt x="79" y="0"/>
                      <a:pt x="150" y="11"/>
                      <a:pt x="151" y="11"/>
                    </a:cubicBezTo>
                    <a:cubicBezTo>
                      <a:pt x="154" y="12"/>
                      <a:pt x="155" y="14"/>
                      <a:pt x="155" y="14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9" name="Freeform 1006">
                <a:extLst>
                  <a:ext uri="{FF2B5EF4-FFF2-40B4-BE49-F238E27FC236}">
                    <a16:creationId xmlns:a16="http://schemas.microsoft.com/office/drawing/2014/main" id="{84893C31-9941-4B46-AB46-4576CA0746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8" y="5466"/>
                <a:ext cx="160" cy="124"/>
              </a:xfrm>
              <a:custGeom>
                <a:avLst/>
                <a:gdLst>
                  <a:gd name="T0" fmla="*/ 10240 w 80"/>
                  <a:gd name="T1" fmla="*/ 256 h 62"/>
                  <a:gd name="T2" fmla="*/ 10112 w 80"/>
                  <a:gd name="T3" fmla="*/ 0 h 62"/>
                  <a:gd name="T4" fmla="*/ 0 w 80"/>
                  <a:gd name="T5" fmla="*/ 7808 h 62"/>
                  <a:gd name="T6" fmla="*/ 128 w 80"/>
                  <a:gd name="T7" fmla="*/ 7936 h 62"/>
                  <a:gd name="T8" fmla="*/ 10240 w 80"/>
                  <a:gd name="T9" fmla="*/ 25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2"/>
                  <a:gd name="T17" fmla="*/ 80 w 80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2">
                    <a:moveTo>
                      <a:pt x="80" y="2"/>
                    </a:moveTo>
                    <a:cubicBezTo>
                      <a:pt x="80" y="2"/>
                      <a:pt x="80" y="1"/>
                      <a:pt x="79" y="0"/>
                    </a:cubicBezTo>
                    <a:cubicBezTo>
                      <a:pt x="76" y="2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lnTo>
                      <a:pt x="80" y="2"/>
                    </a:ln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0" name="Freeform 1007">
                <a:extLst>
                  <a:ext uri="{FF2B5EF4-FFF2-40B4-BE49-F238E27FC236}">
                    <a16:creationId xmlns:a16="http://schemas.microsoft.com/office/drawing/2014/main" id="{62448321-E245-49AA-B548-B45A170383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56"/>
                <a:ext cx="158" cy="384"/>
              </a:xfrm>
              <a:custGeom>
                <a:avLst/>
                <a:gdLst>
                  <a:gd name="T0" fmla="*/ 10112 w 79"/>
                  <a:gd name="T1" fmla="*/ 2432 h 192"/>
                  <a:gd name="T2" fmla="*/ 9728 w 79"/>
                  <a:gd name="T3" fmla="*/ 1792 h 192"/>
                  <a:gd name="T4" fmla="*/ 512 w 79"/>
                  <a:gd name="T5" fmla="*/ 128 h 192"/>
                  <a:gd name="T6" fmla="*/ 0 w 79"/>
                  <a:gd name="T7" fmla="*/ 384 h 192"/>
                  <a:gd name="T8" fmla="*/ 0 w 79"/>
                  <a:gd name="T9" fmla="*/ 2176 h 192"/>
                  <a:gd name="T10" fmla="*/ 384 w 79"/>
                  <a:gd name="T11" fmla="*/ 2176 h 192"/>
                  <a:gd name="T12" fmla="*/ 0 w 79"/>
                  <a:gd name="T13" fmla="*/ 2432 h 192"/>
                  <a:gd name="T14" fmla="*/ 0 w 79"/>
                  <a:gd name="T15" fmla="*/ 3328 h 192"/>
                  <a:gd name="T16" fmla="*/ 0 w 79"/>
                  <a:gd name="T17" fmla="*/ 21888 h 192"/>
                  <a:gd name="T18" fmla="*/ 512 w 79"/>
                  <a:gd name="T19" fmla="*/ 22656 h 192"/>
                  <a:gd name="T20" fmla="*/ 9344 w 79"/>
                  <a:gd name="T21" fmla="*/ 24448 h 192"/>
                  <a:gd name="T22" fmla="*/ 9984 w 79"/>
                  <a:gd name="T23" fmla="*/ 23936 h 192"/>
                  <a:gd name="T24" fmla="*/ 10112 w 79"/>
                  <a:gd name="T25" fmla="*/ 2432 h 1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9"/>
                  <a:gd name="T40" fmla="*/ 0 h 192"/>
                  <a:gd name="T41" fmla="*/ 79 w 79"/>
                  <a:gd name="T42" fmla="*/ 192 h 1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9" h="192">
                    <a:moveTo>
                      <a:pt x="79" y="19"/>
                    </a:moveTo>
                    <a:cubicBezTo>
                      <a:pt x="79" y="16"/>
                      <a:pt x="77" y="14"/>
                      <a:pt x="76" y="14"/>
                    </a:cubicBezTo>
                    <a:cubicBezTo>
                      <a:pt x="35" y="7"/>
                      <a:pt x="9" y="1"/>
                      <a:pt x="4" y="1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0" y="9"/>
                      <a:pt x="0" y="17"/>
                    </a:cubicBezTo>
                    <a:cubicBezTo>
                      <a:pt x="1" y="17"/>
                      <a:pt x="2" y="17"/>
                      <a:pt x="3" y="17"/>
                    </a:cubicBezTo>
                    <a:cubicBezTo>
                      <a:pt x="3" y="18"/>
                      <a:pt x="0" y="19"/>
                      <a:pt x="0" y="19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0" y="26"/>
                      <a:pt x="0" y="170"/>
                      <a:pt x="0" y="171"/>
                    </a:cubicBezTo>
                    <a:cubicBezTo>
                      <a:pt x="0" y="176"/>
                      <a:pt x="1" y="177"/>
                      <a:pt x="4" y="177"/>
                    </a:cubicBezTo>
                    <a:cubicBezTo>
                      <a:pt x="6" y="178"/>
                      <a:pt x="54" y="188"/>
                      <a:pt x="73" y="191"/>
                    </a:cubicBezTo>
                    <a:cubicBezTo>
                      <a:pt x="77" y="192"/>
                      <a:pt x="78" y="187"/>
                      <a:pt x="78" y="187"/>
                    </a:cubicBezTo>
                    <a:cubicBezTo>
                      <a:pt x="78" y="187"/>
                      <a:pt x="79" y="19"/>
                      <a:pt x="79" y="19"/>
                    </a:cubicBezTo>
                    <a:close/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1" name="Freeform 1008">
                <a:extLst>
                  <a:ext uri="{FF2B5EF4-FFF2-40B4-BE49-F238E27FC236}">
                    <a16:creationId xmlns:a16="http://schemas.microsoft.com/office/drawing/2014/main" id="{7627FA6F-5D9A-4402-A4F9-5C056909A1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2" name="Freeform 1009">
                <a:extLst>
                  <a:ext uri="{FF2B5EF4-FFF2-40B4-BE49-F238E27FC236}">
                    <a16:creationId xmlns:a16="http://schemas.microsoft.com/office/drawing/2014/main" id="{161AEFB2-92A7-41DC-A93D-38D2673373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3" name="Freeform 1010">
                <a:extLst>
                  <a:ext uri="{FF2B5EF4-FFF2-40B4-BE49-F238E27FC236}">
                    <a16:creationId xmlns:a16="http://schemas.microsoft.com/office/drawing/2014/main" id="{03BBF272-7B40-485C-AB8B-B900E855E8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4" name="Freeform 1011">
                <a:extLst>
                  <a:ext uri="{FF2B5EF4-FFF2-40B4-BE49-F238E27FC236}">
                    <a16:creationId xmlns:a16="http://schemas.microsoft.com/office/drawing/2014/main" id="{A8C55BD5-F659-4C44-8AE3-2842C54C45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5" name="Freeform 1012">
                <a:extLst>
                  <a:ext uri="{FF2B5EF4-FFF2-40B4-BE49-F238E27FC236}">
                    <a16:creationId xmlns:a16="http://schemas.microsoft.com/office/drawing/2014/main" id="{73487B8F-2B6F-4502-8B22-B18021EA78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4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4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6" name="Freeform 1013">
                <a:extLst>
                  <a:ext uri="{FF2B5EF4-FFF2-40B4-BE49-F238E27FC236}">
                    <a16:creationId xmlns:a16="http://schemas.microsoft.com/office/drawing/2014/main" id="{9201A3FC-B16D-4800-93D6-41C3F147A0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7" name="Freeform 1014">
                <a:extLst>
                  <a:ext uri="{FF2B5EF4-FFF2-40B4-BE49-F238E27FC236}">
                    <a16:creationId xmlns:a16="http://schemas.microsoft.com/office/drawing/2014/main" id="{4EB136B0-9989-48BB-925F-DDBC4EE44D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8" name="Freeform 1015">
                <a:extLst>
                  <a:ext uri="{FF2B5EF4-FFF2-40B4-BE49-F238E27FC236}">
                    <a16:creationId xmlns:a16="http://schemas.microsoft.com/office/drawing/2014/main" id="{974BCAFE-12FF-4033-99F3-547FC6D52F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9" name="Freeform 1016">
                <a:extLst>
                  <a:ext uri="{FF2B5EF4-FFF2-40B4-BE49-F238E27FC236}">
                    <a16:creationId xmlns:a16="http://schemas.microsoft.com/office/drawing/2014/main" id="{AA52EB20-5E49-4FD5-8362-195689AAB3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5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4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0" name="Freeform 1017">
                <a:extLst>
                  <a:ext uri="{FF2B5EF4-FFF2-40B4-BE49-F238E27FC236}">
                    <a16:creationId xmlns:a16="http://schemas.microsoft.com/office/drawing/2014/main" id="{DCC4C1A1-7C57-4BB3-B61C-066B29DE40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4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1" name="Freeform 1018">
                <a:extLst>
                  <a:ext uri="{FF2B5EF4-FFF2-40B4-BE49-F238E27FC236}">
                    <a16:creationId xmlns:a16="http://schemas.microsoft.com/office/drawing/2014/main" id="{00375C89-26F9-412D-9459-A619B52A2D8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2" name="Freeform 1019">
                <a:extLst>
                  <a:ext uri="{FF2B5EF4-FFF2-40B4-BE49-F238E27FC236}">
                    <a16:creationId xmlns:a16="http://schemas.microsoft.com/office/drawing/2014/main" id="{1C87E908-7610-4DD8-8087-184825696A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3" name="Freeform 1020">
                <a:extLst>
                  <a:ext uri="{FF2B5EF4-FFF2-40B4-BE49-F238E27FC236}">
                    <a16:creationId xmlns:a16="http://schemas.microsoft.com/office/drawing/2014/main" id="{8ACC1578-1BA0-4E86-A916-F3DC83CF5A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4" name="Freeform 1021">
                <a:extLst>
                  <a:ext uri="{FF2B5EF4-FFF2-40B4-BE49-F238E27FC236}">
                    <a16:creationId xmlns:a16="http://schemas.microsoft.com/office/drawing/2014/main" id="{E27F37E9-B2EA-4203-9036-F8844E2D6E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5" name="Freeform 1022">
                <a:extLst>
                  <a:ext uri="{FF2B5EF4-FFF2-40B4-BE49-F238E27FC236}">
                    <a16:creationId xmlns:a16="http://schemas.microsoft.com/office/drawing/2014/main" id="{77EDC44C-8477-454A-8DEA-F860D0C3107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90"/>
                <a:ext cx="172" cy="34"/>
              </a:xfrm>
              <a:custGeom>
                <a:avLst/>
                <a:gdLst>
                  <a:gd name="T0" fmla="*/ 156 w 172"/>
                  <a:gd name="T1" fmla="*/ 30 h 34"/>
                  <a:gd name="T2" fmla="*/ 6 w 172"/>
                  <a:gd name="T3" fmla="*/ 0 h 34"/>
                  <a:gd name="T4" fmla="*/ 0 w 172"/>
                  <a:gd name="T5" fmla="*/ 4 h 34"/>
                  <a:gd name="T6" fmla="*/ 158 w 172"/>
                  <a:gd name="T7" fmla="*/ 34 h 34"/>
                  <a:gd name="T8" fmla="*/ 172 w 172"/>
                  <a:gd name="T9" fmla="*/ 24 h 34"/>
                  <a:gd name="T10" fmla="*/ 172 w 172"/>
                  <a:gd name="T11" fmla="*/ 20 h 34"/>
                  <a:gd name="T12" fmla="*/ 156 w 172"/>
                  <a:gd name="T13" fmla="*/ 3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2"/>
                  <a:gd name="T22" fmla="*/ 0 h 34"/>
                  <a:gd name="T23" fmla="*/ 172 w 172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2" h="34">
                    <a:moveTo>
                      <a:pt x="156" y="3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58" y="34"/>
                    </a:lnTo>
                    <a:lnTo>
                      <a:pt x="172" y="24"/>
                    </a:lnTo>
                    <a:lnTo>
                      <a:pt x="172" y="2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6" name="Freeform 1023">
                <a:extLst>
                  <a:ext uri="{FF2B5EF4-FFF2-40B4-BE49-F238E27FC236}">
                    <a16:creationId xmlns:a16="http://schemas.microsoft.com/office/drawing/2014/main" id="{0E73E33F-7B3B-4154-88E7-E19DBB6F2B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0" cy="30"/>
              </a:xfrm>
              <a:custGeom>
                <a:avLst/>
                <a:gdLst>
                  <a:gd name="T0" fmla="*/ 100 w 100"/>
                  <a:gd name="T1" fmla="*/ 18 h 30"/>
                  <a:gd name="T2" fmla="*/ 0 w 100"/>
                  <a:gd name="T3" fmla="*/ 0 h 30"/>
                  <a:gd name="T4" fmla="*/ 0 w 100"/>
                  <a:gd name="T5" fmla="*/ 10 h 30"/>
                  <a:gd name="T6" fmla="*/ 100 w 100"/>
                  <a:gd name="T7" fmla="*/ 30 h 30"/>
                  <a:gd name="T8" fmla="*/ 100 w 100"/>
                  <a:gd name="T9" fmla="*/ 1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30"/>
                  <a:gd name="T17" fmla="*/ 100 w 10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30">
                    <a:moveTo>
                      <a:pt x="100" y="18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00" y="30"/>
                    </a:lnTo>
                    <a:lnTo>
                      <a:pt x="100" y="18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7" name="Freeform 1024">
                <a:extLst>
                  <a:ext uri="{FF2B5EF4-FFF2-40B4-BE49-F238E27FC236}">
                    <a16:creationId xmlns:a16="http://schemas.microsoft.com/office/drawing/2014/main" id="{AACD059E-4528-4054-A9FD-108D7C99B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 h 10"/>
                  <a:gd name="T4" fmla="*/ 0 w 10"/>
                  <a:gd name="T5" fmla="*/ 0 h 10"/>
                  <a:gd name="T6" fmla="*/ 0 w 10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0" y="1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8" name="Freeform 1025">
                <a:extLst>
                  <a:ext uri="{FF2B5EF4-FFF2-40B4-BE49-F238E27FC236}">
                    <a16:creationId xmlns:a16="http://schemas.microsoft.com/office/drawing/2014/main" id="{6B4B7D59-CDED-4669-A91A-C3F631BCBF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28" y="5540"/>
                <a:ext cx="156" cy="378"/>
              </a:xfrm>
              <a:custGeom>
                <a:avLst/>
                <a:gdLst>
                  <a:gd name="T0" fmla="*/ 0 w 78"/>
                  <a:gd name="T1" fmla="*/ 0 h 189"/>
                  <a:gd name="T2" fmla="*/ 9600 w 78"/>
                  <a:gd name="T3" fmla="*/ 1920 h 189"/>
                  <a:gd name="T4" fmla="*/ 9856 w 78"/>
                  <a:gd name="T5" fmla="*/ 2304 h 189"/>
                  <a:gd name="T6" fmla="*/ 9984 w 78"/>
                  <a:gd name="T7" fmla="*/ 24192 h 189"/>
                  <a:gd name="T8" fmla="*/ 9600 w 78"/>
                  <a:gd name="T9" fmla="*/ 24192 h 189"/>
                  <a:gd name="T10" fmla="*/ 9600 w 78"/>
                  <a:gd name="T11" fmla="*/ 2432 h 189"/>
                  <a:gd name="T12" fmla="*/ 9344 w 78"/>
                  <a:gd name="T13" fmla="*/ 2176 h 189"/>
                  <a:gd name="T14" fmla="*/ 0 w 78"/>
                  <a:gd name="T15" fmla="*/ 384 h 189"/>
                  <a:gd name="T16" fmla="*/ 0 w 78"/>
                  <a:gd name="T17" fmla="*/ 0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189"/>
                  <a:gd name="T29" fmla="*/ 78 w 78"/>
                  <a:gd name="T30" fmla="*/ 189 h 1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189">
                    <a:moveTo>
                      <a:pt x="0" y="0"/>
                    </a:move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5"/>
                      <a:pt x="77" y="16"/>
                      <a:pt x="77" y="18"/>
                    </a:cubicBezTo>
                    <a:cubicBezTo>
                      <a:pt x="77" y="36"/>
                      <a:pt x="78" y="189"/>
                      <a:pt x="78" y="189"/>
                    </a:cubicBezTo>
                    <a:cubicBezTo>
                      <a:pt x="75" y="189"/>
                      <a:pt x="75" y="189"/>
                      <a:pt x="75" y="18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7"/>
                      <a:pt x="73" y="17"/>
                    </a:cubicBezTo>
                    <a:cubicBezTo>
                      <a:pt x="72" y="17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Group 1003">
              <a:extLst>
                <a:ext uri="{FF2B5EF4-FFF2-40B4-BE49-F238E27FC236}">
                  <a16:creationId xmlns:a16="http://schemas.microsoft.com/office/drawing/2014/main" id="{41D16FAB-F71A-4F11-BC67-5F76254C6F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960689" y="1139953"/>
              <a:ext cx="299250" cy="277322"/>
              <a:chOff x="5506" y="5440"/>
              <a:chExt cx="312" cy="502"/>
            </a:xfrm>
          </p:grpSpPr>
          <p:sp>
            <p:nvSpPr>
              <p:cNvPr id="295" name="Freeform 1004">
                <a:extLst>
                  <a:ext uri="{FF2B5EF4-FFF2-40B4-BE49-F238E27FC236}">
                    <a16:creationId xmlns:a16="http://schemas.microsoft.com/office/drawing/2014/main" id="{C8EEEA10-AC2E-42D7-A251-558BB878F9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4" y="5464"/>
                <a:ext cx="164" cy="478"/>
              </a:xfrm>
              <a:custGeom>
                <a:avLst/>
                <a:gdLst>
                  <a:gd name="T0" fmla="*/ 10496 w 82"/>
                  <a:gd name="T1" fmla="*/ 9728 h 239"/>
                  <a:gd name="T2" fmla="*/ 10496 w 82"/>
                  <a:gd name="T3" fmla="*/ 384 h 239"/>
                  <a:gd name="T4" fmla="*/ 512 w 82"/>
                  <a:gd name="T5" fmla="*/ 8064 h 239"/>
                  <a:gd name="T6" fmla="*/ 512 w 82"/>
                  <a:gd name="T7" fmla="*/ 29056 h 239"/>
                  <a:gd name="T8" fmla="*/ 0 w 82"/>
                  <a:gd name="T9" fmla="*/ 30208 h 239"/>
                  <a:gd name="T10" fmla="*/ 640 w 82"/>
                  <a:gd name="T11" fmla="*/ 30080 h 239"/>
                  <a:gd name="T12" fmla="*/ 1536 w 82"/>
                  <a:gd name="T13" fmla="*/ 29312 h 239"/>
                  <a:gd name="T14" fmla="*/ 1536 w 82"/>
                  <a:gd name="T15" fmla="*/ 28928 h 239"/>
                  <a:gd name="T16" fmla="*/ 1920 w 82"/>
                  <a:gd name="T17" fmla="*/ 29056 h 239"/>
                  <a:gd name="T18" fmla="*/ 10112 w 82"/>
                  <a:gd name="T19" fmla="*/ 22528 h 239"/>
                  <a:gd name="T20" fmla="*/ 10496 w 82"/>
                  <a:gd name="T21" fmla="*/ 22016 h 239"/>
                  <a:gd name="T22" fmla="*/ 10496 w 82"/>
                  <a:gd name="T23" fmla="*/ 9728 h 2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239"/>
                  <a:gd name="T38" fmla="*/ 82 w 82"/>
                  <a:gd name="T39" fmla="*/ 239 h 2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239">
                    <a:moveTo>
                      <a:pt x="82" y="76"/>
                    </a:moveTo>
                    <a:cubicBezTo>
                      <a:pt x="82" y="37"/>
                      <a:pt x="82" y="4"/>
                      <a:pt x="82" y="3"/>
                    </a:cubicBezTo>
                    <a:cubicBezTo>
                      <a:pt x="80" y="0"/>
                      <a:pt x="4" y="63"/>
                      <a:pt x="4" y="63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9"/>
                      <a:pt x="5" y="235"/>
                    </a:cubicBezTo>
                    <a:cubicBezTo>
                      <a:pt x="7" y="234"/>
                      <a:pt x="9" y="232"/>
                      <a:pt x="12" y="229"/>
                    </a:cubicBezTo>
                    <a:cubicBezTo>
                      <a:pt x="12" y="227"/>
                      <a:pt x="12" y="227"/>
                      <a:pt x="12" y="226"/>
                    </a:cubicBezTo>
                    <a:cubicBezTo>
                      <a:pt x="12" y="226"/>
                      <a:pt x="13" y="226"/>
                      <a:pt x="15" y="227"/>
                    </a:cubicBezTo>
                    <a:cubicBezTo>
                      <a:pt x="36" y="209"/>
                      <a:pt x="78" y="178"/>
                      <a:pt x="79" y="176"/>
                    </a:cubicBezTo>
                    <a:cubicBezTo>
                      <a:pt x="82" y="174"/>
                      <a:pt x="82" y="173"/>
                      <a:pt x="82" y="172"/>
                    </a:cubicBezTo>
                    <a:cubicBezTo>
                      <a:pt x="82" y="172"/>
                      <a:pt x="82" y="124"/>
                      <a:pt x="82" y="76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6" name="Freeform 1005">
                <a:extLst>
                  <a:ext uri="{FF2B5EF4-FFF2-40B4-BE49-F238E27FC236}">
                    <a16:creationId xmlns:a16="http://schemas.microsoft.com/office/drawing/2014/main" id="{071D41F1-BFDD-497B-A18B-003FB709E7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440"/>
                <a:ext cx="310" cy="148"/>
              </a:xfrm>
              <a:custGeom>
                <a:avLst/>
                <a:gdLst>
                  <a:gd name="T0" fmla="*/ 19840 w 155"/>
                  <a:gd name="T1" fmla="*/ 1792 h 74"/>
                  <a:gd name="T2" fmla="*/ 9856 w 155"/>
                  <a:gd name="T3" fmla="*/ 9472 h 74"/>
                  <a:gd name="T4" fmla="*/ 512 w 155"/>
                  <a:gd name="T5" fmla="*/ 7552 h 74"/>
                  <a:gd name="T6" fmla="*/ 0 w 155"/>
                  <a:gd name="T7" fmla="*/ 7808 h 74"/>
                  <a:gd name="T8" fmla="*/ 256 w 155"/>
                  <a:gd name="T9" fmla="*/ 7296 h 74"/>
                  <a:gd name="T10" fmla="*/ 1024 w 155"/>
                  <a:gd name="T11" fmla="*/ 6656 h 74"/>
                  <a:gd name="T12" fmla="*/ 1408 w 155"/>
                  <a:gd name="T13" fmla="*/ 6784 h 74"/>
                  <a:gd name="T14" fmla="*/ 1408 w 155"/>
                  <a:gd name="T15" fmla="*/ 6400 h 74"/>
                  <a:gd name="T16" fmla="*/ 9728 w 155"/>
                  <a:gd name="T17" fmla="*/ 128 h 74"/>
                  <a:gd name="T18" fmla="*/ 10112 w 155"/>
                  <a:gd name="T19" fmla="*/ 0 h 74"/>
                  <a:gd name="T20" fmla="*/ 19328 w 155"/>
                  <a:gd name="T21" fmla="*/ 1408 h 74"/>
                  <a:gd name="T22" fmla="*/ 19840 w 155"/>
                  <a:gd name="T23" fmla="*/ 1792 h 7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74"/>
                  <a:gd name="T38" fmla="*/ 155 w 155"/>
                  <a:gd name="T39" fmla="*/ 74 h 7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74">
                    <a:moveTo>
                      <a:pt x="155" y="14"/>
                    </a:moveTo>
                    <a:cubicBezTo>
                      <a:pt x="77" y="74"/>
                      <a:pt x="77" y="74"/>
                      <a:pt x="77" y="74"/>
                    </a:cubicBezTo>
                    <a:cubicBezTo>
                      <a:pt x="13" y="65"/>
                      <a:pt x="9" y="59"/>
                      <a:pt x="4" y="59"/>
                    </a:cubicBezTo>
                    <a:cubicBezTo>
                      <a:pt x="1" y="58"/>
                      <a:pt x="0" y="61"/>
                      <a:pt x="0" y="61"/>
                    </a:cubicBezTo>
                    <a:cubicBezTo>
                      <a:pt x="0" y="61"/>
                      <a:pt x="0" y="58"/>
                      <a:pt x="2" y="57"/>
                    </a:cubicBezTo>
                    <a:cubicBezTo>
                      <a:pt x="2" y="57"/>
                      <a:pt x="5" y="55"/>
                      <a:pt x="8" y="52"/>
                    </a:cubicBezTo>
                    <a:cubicBezTo>
                      <a:pt x="10" y="53"/>
                      <a:pt x="10" y="53"/>
                      <a:pt x="11" y="53"/>
                    </a:cubicBezTo>
                    <a:cubicBezTo>
                      <a:pt x="11" y="52"/>
                      <a:pt x="11" y="51"/>
                      <a:pt x="11" y="50"/>
                    </a:cubicBezTo>
                    <a:cubicBezTo>
                      <a:pt x="40" y="27"/>
                      <a:pt x="73" y="2"/>
                      <a:pt x="76" y="1"/>
                    </a:cubicBezTo>
                    <a:cubicBezTo>
                      <a:pt x="77" y="0"/>
                      <a:pt x="79" y="0"/>
                      <a:pt x="79" y="0"/>
                    </a:cubicBezTo>
                    <a:cubicBezTo>
                      <a:pt x="79" y="0"/>
                      <a:pt x="150" y="11"/>
                      <a:pt x="151" y="11"/>
                    </a:cubicBezTo>
                    <a:cubicBezTo>
                      <a:pt x="154" y="12"/>
                      <a:pt x="155" y="14"/>
                      <a:pt x="155" y="14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7" name="Freeform 1006">
                <a:extLst>
                  <a:ext uri="{FF2B5EF4-FFF2-40B4-BE49-F238E27FC236}">
                    <a16:creationId xmlns:a16="http://schemas.microsoft.com/office/drawing/2014/main" id="{E6EA690D-BAB3-443A-8701-C2FA28ECA2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8" y="5466"/>
                <a:ext cx="160" cy="124"/>
              </a:xfrm>
              <a:custGeom>
                <a:avLst/>
                <a:gdLst>
                  <a:gd name="T0" fmla="*/ 10240 w 80"/>
                  <a:gd name="T1" fmla="*/ 256 h 62"/>
                  <a:gd name="T2" fmla="*/ 10112 w 80"/>
                  <a:gd name="T3" fmla="*/ 0 h 62"/>
                  <a:gd name="T4" fmla="*/ 0 w 80"/>
                  <a:gd name="T5" fmla="*/ 7808 h 62"/>
                  <a:gd name="T6" fmla="*/ 128 w 80"/>
                  <a:gd name="T7" fmla="*/ 7936 h 62"/>
                  <a:gd name="T8" fmla="*/ 10240 w 80"/>
                  <a:gd name="T9" fmla="*/ 25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2"/>
                  <a:gd name="T17" fmla="*/ 80 w 80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2">
                    <a:moveTo>
                      <a:pt x="80" y="2"/>
                    </a:moveTo>
                    <a:cubicBezTo>
                      <a:pt x="80" y="2"/>
                      <a:pt x="80" y="1"/>
                      <a:pt x="79" y="0"/>
                    </a:cubicBezTo>
                    <a:cubicBezTo>
                      <a:pt x="76" y="2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lnTo>
                      <a:pt x="80" y="2"/>
                    </a:ln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8" name="Freeform 1007">
                <a:extLst>
                  <a:ext uri="{FF2B5EF4-FFF2-40B4-BE49-F238E27FC236}">
                    <a16:creationId xmlns:a16="http://schemas.microsoft.com/office/drawing/2014/main" id="{1D384123-E4DD-41BD-931D-E390DCBB89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56"/>
                <a:ext cx="158" cy="384"/>
              </a:xfrm>
              <a:custGeom>
                <a:avLst/>
                <a:gdLst>
                  <a:gd name="T0" fmla="*/ 10112 w 79"/>
                  <a:gd name="T1" fmla="*/ 2432 h 192"/>
                  <a:gd name="T2" fmla="*/ 9728 w 79"/>
                  <a:gd name="T3" fmla="*/ 1792 h 192"/>
                  <a:gd name="T4" fmla="*/ 512 w 79"/>
                  <a:gd name="T5" fmla="*/ 128 h 192"/>
                  <a:gd name="T6" fmla="*/ 0 w 79"/>
                  <a:gd name="T7" fmla="*/ 384 h 192"/>
                  <a:gd name="T8" fmla="*/ 0 w 79"/>
                  <a:gd name="T9" fmla="*/ 2176 h 192"/>
                  <a:gd name="T10" fmla="*/ 384 w 79"/>
                  <a:gd name="T11" fmla="*/ 2176 h 192"/>
                  <a:gd name="T12" fmla="*/ 0 w 79"/>
                  <a:gd name="T13" fmla="*/ 2432 h 192"/>
                  <a:gd name="T14" fmla="*/ 0 w 79"/>
                  <a:gd name="T15" fmla="*/ 3328 h 192"/>
                  <a:gd name="T16" fmla="*/ 0 w 79"/>
                  <a:gd name="T17" fmla="*/ 21888 h 192"/>
                  <a:gd name="T18" fmla="*/ 512 w 79"/>
                  <a:gd name="T19" fmla="*/ 22656 h 192"/>
                  <a:gd name="T20" fmla="*/ 9344 w 79"/>
                  <a:gd name="T21" fmla="*/ 24448 h 192"/>
                  <a:gd name="T22" fmla="*/ 9984 w 79"/>
                  <a:gd name="T23" fmla="*/ 23936 h 192"/>
                  <a:gd name="T24" fmla="*/ 10112 w 79"/>
                  <a:gd name="T25" fmla="*/ 2432 h 1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9"/>
                  <a:gd name="T40" fmla="*/ 0 h 192"/>
                  <a:gd name="T41" fmla="*/ 79 w 79"/>
                  <a:gd name="T42" fmla="*/ 192 h 1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9" h="192">
                    <a:moveTo>
                      <a:pt x="79" y="19"/>
                    </a:moveTo>
                    <a:cubicBezTo>
                      <a:pt x="79" y="16"/>
                      <a:pt x="77" y="14"/>
                      <a:pt x="76" y="14"/>
                    </a:cubicBezTo>
                    <a:cubicBezTo>
                      <a:pt x="35" y="7"/>
                      <a:pt x="9" y="1"/>
                      <a:pt x="4" y="1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0" y="9"/>
                      <a:pt x="0" y="17"/>
                    </a:cubicBezTo>
                    <a:cubicBezTo>
                      <a:pt x="1" y="17"/>
                      <a:pt x="2" y="17"/>
                      <a:pt x="3" y="17"/>
                    </a:cubicBezTo>
                    <a:cubicBezTo>
                      <a:pt x="3" y="18"/>
                      <a:pt x="0" y="19"/>
                      <a:pt x="0" y="19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0" y="26"/>
                      <a:pt x="0" y="170"/>
                      <a:pt x="0" y="171"/>
                    </a:cubicBezTo>
                    <a:cubicBezTo>
                      <a:pt x="0" y="176"/>
                      <a:pt x="1" y="177"/>
                      <a:pt x="4" y="177"/>
                    </a:cubicBezTo>
                    <a:cubicBezTo>
                      <a:pt x="6" y="178"/>
                      <a:pt x="54" y="188"/>
                      <a:pt x="73" y="191"/>
                    </a:cubicBezTo>
                    <a:cubicBezTo>
                      <a:pt x="77" y="192"/>
                      <a:pt x="78" y="187"/>
                      <a:pt x="78" y="187"/>
                    </a:cubicBezTo>
                    <a:cubicBezTo>
                      <a:pt x="78" y="187"/>
                      <a:pt x="79" y="19"/>
                      <a:pt x="79" y="19"/>
                    </a:cubicBezTo>
                    <a:close/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9" name="Freeform 1008">
                <a:extLst>
                  <a:ext uri="{FF2B5EF4-FFF2-40B4-BE49-F238E27FC236}">
                    <a16:creationId xmlns:a16="http://schemas.microsoft.com/office/drawing/2014/main" id="{BA568168-E50E-4EB0-8D4A-801AD28235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0" name="Freeform 1009">
                <a:extLst>
                  <a:ext uri="{FF2B5EF4-FFF2-40B4-BE49-F238E27FC236}">
                    <a16:creationId xmlns:a16="http://schemas.microsoft.com/office/drawing/2014/main" id="{CB3CFDF9-1DBF-4A90-9779-DCFCDC595E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1" name="Freeform 1010">
                <a:extLst>
                  <a:ext uri="{FF2B5EF4-FFF2-40B4-BE49-F238E27FC236}">
                    <a16:creationId xmlns:a16="http://schemas.microsoft.com/office/drawing/2014/main" id="{F9B1CA4E-84D0-449E-B8B0-04C198819A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2" name="Freeform 1011">
                <a:extLst>
                  <a:ext uri="{FF2B5EF4-FFF2-40B4-BE49-F238E27FC236}">
                    <a16:creationId xmlns:a16="http://schemas.microsoft.com/office/drawing/2014/main" id="{3AE912DC-799B-47D8-8016-35903588ED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3" name="Freeform 1012">
                <a:extLst>
                  <a:ext uri="{FF2B5EF4-FFF2-40B4-BE49-F238E27FC236}">
                    <a16:creationId xmlns:a16="http://schemas.microsoft.com/office/drawing/2014/main" id="{8D3504E7-DABC-46C8-99E0-2FEC693339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4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4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4" name="Freeform 1013">
                <a:extLst>
                  <a:ext uri="{FF2B5EF4-FFF2-40B4-BE49-F238E27FC236}">
                    <a16:creationId xmlns:a16="http://schemas.microsoft.com/office/drawing/2014/main" id="{2341A28F-9FE2-4A60-84EB-C5C2558BCF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5" name="Freeform 1014">
                <a:extLst>
                  <a:ext uri="{FF2B5EF4-FFF2-40B4-BE49-F238E27FC236}">
                    <a16:creationId xmlns:a16="http://schemas.microsoft.com/office/drawing/2014/main" id="{D0048313-5716-4023-A1C8-4BDDD4AE0C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6" name="Freeform 1015">
                <a:extLst>
                  <a:ext uri="{FF2B5EF4-FFF2-40B4-BE49-F238E27FC236}">
                    <a16:creationId xmlns:a16="http://schemas.microsoft.com/office/drawing/2014/main" id="{3ADCABE4-204F-4BDC-AD39-51B2A3E889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7" name="Freeform 1016">
                <a:extLst>
                  <a:ext uri="{FF2B5EF4-FFF2-40B4-BE49-F238E27FC236}">
                    <a16:creationId xmlns:a16="http://schemas.microsoft.com/office/drawing/2014/main" id="{4AC90ADA-D2E3-4A91-9184-06F07278A8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5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4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8" name="Freeform 1017">
                <a:extLst>
                  <a:ext uri="{FF2B5EF4-FFF2-40B4-BE49-F238E27FC236}">
                    <a16:creationId xmlns:a16="http://schemas.microsoft.com/office/drawing/2014/main" id="{5942B2AF-8380-44DC-822F-FF5BFE9928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4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9" name="Freeform 1018">
                <a:extLst>
                  <a:ext uri="{FF2B5EF4-FFF2-40B4-BE49-F238E27FC236}">
                    <a16:creationId xmlns:a16="http://schemas.microsoft.com/office/drawing/2014/main" id="{1DE1B72F-FD5C-4D24-81FE-528DC33A708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0" name="Freeform 1019">
                <a:extLst>
                  <a:ext uri="{FF2B5EF4-FFF2-40B4-BE49-F238E27FC236}">
                    <a16:creationId xmlns:a16="http://schemas.microsoft.com/office/drawing/2014/main" id="{6B4A281B-2995-4AF6-BD9C-6049A643C0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1" name="Freeform 1020">
                <a:extLst>
                  <a:ext uri="{FF2B5EF4-FFF2-40B4-BE49-F238E27FC236}">
                    <a16:creationId xmlns:a16="http://schemas.microsoft.com/office/drawing/2014/main" id="{440231EC-C913-415D-BE79-C88998CAC2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2" name="Freeform 1021">
                <a:extLst>
                  <a:ext uri="{FF2B5EF4-FFF2-40B4-BE49-F238E27FC236}">
                    <a16:creationId xmlns:a16="http://schemas.microsoft.com/office/drawing/2014/main" id="{3F0FA67C-69BB-4924-9E3A-30C18EFB91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3" name="Freeform 1022">
                <a:extLst>
                  <a:ext uri="{FF2B5EF4-FFF2-40B4-BE49-F238E27FC236}">
                    <a16:creationId xmlns:a16="http://schemas.microsoft.com/office/drawing/2014/main" id="{ACFF54EF-7F04-4249-9283-68E4341808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90"/>
                <a:ext cx="172" cy="34"/>
              </a:xfrm>
              <a:custGeom>
                <a:avLst/>
                <a:gdLst>
                  <a:gd name="T0" fmla="*/ 156 w 172"/>
                  <a:gd name="T1" fmla="*/ 30 h 34"/>
                  <a:gd name="T2" fmla="*/ 6 w 172"/>
                  <a:gd name="T3" fmla="*/ 0 h 34"/>
                  <a:gd name="T4" fmla="*/ 0 w 172"/>
                  <a:gd name="T5" fmla="*/ 4 h 34"/>
                  <a:gd name="T6" fmla="*/ 158 w 172"/>
                  <a:gd name="T7" fmla="*/ 34 h 34"/>
                  <a:gd name="T8" fmla="*/ 172 w 172"/>
                  <a:gd name="T9" fmla="*/ 24 h 34"/>
                  <a:gd name="T10" fmla="*/ 172 w 172"/>
                  <a:gd name="T11" fmla="*/ 20 h 34"/>
                  <a:gd name="T12" fmla="*/ 156 w 172"/>
                  <a:gd name="T13" fmla="*/ 3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2"/>
                  <a:gd name="T22" fmla="*/ 0 h 34"/>
                  <a:gd name="T23" fmla="*/ 172 w 172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2" h="34">
                    <a:moveTo>
                      <a:pt x="156" y="3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58" y="34"/>
                    </a:lnTo>
                    <a:lnTo>
                      <a:pt x="172" y="24"/>
                    </a:lnTo>
                    <a:lnTo>
                      <a:pt x="172" y="2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4" name="Freeform 1023">
                <a:extLst>
                  <a:ext uri="{FF2B5EF4-FFF2-40B4-BE49-F238E27FC236}">
                    <a16:creationId xmlns:a16="http://schemas.microsoft.com/office/drawing/2014/main" id="{4591E651-C3D7-43A1-8E50-7C126421FC4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0" cy="30"/>
              </a:xfrm>
              <a:custGeom>
                <a:avLst/>
                <a:gdLst>
                  <a:gd name="T0" fmla="*/ 100 w 100"/>
                  <a:gd name="T1" fmla="*/ 18 h 30"/>
                  <a:gd name="T2" fmla="*/ 0 w 100"/>
                  <a:gd name="T3" fmla="*/ 0 h 30"/>
                  <a:gd name="T4" fmla="*/ 0 w 100"/>
                  <a:gd name="T5" fmla="*/ 10 h 30"/>
                  <a:gd name="T6" fmla="*/ 100 w 100"/>
                  <a:gd name="T7" fmla="*/ 30 h 30"/>
                  <a:gd name="T8" fmla="*/ 100 w 100"/>
                  <a:gd name="T9" fmla="*/ 1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30"/>
                  <a:gd name="T17" fmla="*/ 100 w 10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30">
                    <a:moveTo>
                      <a:pt x="100" y="18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00" y="30"/>
                    </a:lnTo>
                    <a:lnTo>
                      <a:pt x="100" y="18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5" name="Freeform 1024">
                <a:extLst>
                  <a:ext uri="{FF2B5EF4-FFF2-40B4-BE49-F238E27FC236}">
                    <a16:creationId xmlns:a16="http://schemas.microsoft.com/office/drawing/2014/main" id="{DC484F5E-E139-408C-804B-247DD3B346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 h 10"/>
                  <a:gd name="T4" fmla="*/ 0 w 10"/>
                  <a:gd name="T5" fmla="*/ 0 h 10"/>
                  <a:gd name="T6" fmla="*/ 0 w 10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0" y="1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6" name="Freeform 1025">
                <a:extLst>
                  <a:ext uri="{FF2B5EF4-FFF2-40B4-BE49-F238E27FC236}">
                    <a16:creationId xmlns:a16="http://schemas.microsoft.com/office/drawing/2014/main" id="{68103B14-8DCE-4637-AEAC-04E54DB836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28" y="5540"/>
                <a:ext cx="156" cy="378"/>
              </a:xfrm>
              <a:custGeom>
                <a:avLst/>
                <a:gdLst>
                  <a:gd name="T0" fmla="*/ 0 w 78"/>
                  <a:gd name="T1" fmla="*/ 0 h 189"/>
                  <a:gd name="T2" fmla="*/ 9600 w 78"/>
                  <a:gd name="T3" fmla="*/ 1920 h 189"/>
                  <a:gd name="T4" fmla="*/ 9856 w 78"/>
                  <a:gd name="T5" fmla="*/ 2304 h 189"/>
                  <a:gd name="T6" fmla="*/ 9984 w 78"/>
                  <a:gd name="T7" fmla="*/ 24192 h 189"/>
                  <a:gd name="T8" fmla="*/ 9600 w 78"/>
                  <a:gd name="T9" fmla="*/ 24192 h 189"/>
                  <a:gd name="T10" fmla="*/ 9600 w 78"/>
                  <a:gd name="T11" fmla="*/ 2432 h 189"/>
                  <a:gd name="T12" fmla="*/ 9344 w 78"/>
                  <a:gd name="T13" fmla="*/ 2176 h 189"/>
                  <a:gd name="T14" fmla="*/ 0 w 78"/>
                  <a:gd name="T15" fmla="*/ 384 h 189"/>
                  <a:gd name="T16" fmla="*/ 0 w 78"/>
                  <a:gd name="T17" fmla="*/ 0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189"/>
                  <a:gd name="T29" fmla="*/ 78 w 78"/>
                  <a:gd name="T30" fmla="*/ 189 h 1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189">
                    <a:moveTo>
                      <a:pt x="0" y="0"/>
                    </a:move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5"/>
                      <a:pt x="77" y="16"/>
                      <a:pt x="77" y="18"/>
                    </a:cubicBezTo>
                    <a:cubicBezTo>
                      <a:pt x="77" y="36"/>
                      <a:pt x="78" y="189"/>
                      <a:pt x="78" y="189"/>
                    </a:cubicBezTo>
                    <a:cubicBezTo>
                      <a:pt x="75" y="189"/>
                      <a:pt x="75" y="189"/>
                      <a:pt x="75" y="18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7"/>
                      <a:pt x="73" y="17"/>
                    </a:cubicBezTo>
                    <a:cubicBezTo>
                      <a:pt x="72" y="17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8" name="Text Box 1046">
              <a:extLst>
                <a:ext uri="{FF2B5EF4-FFF2-40B4-BE49-F238E27FC236}">
                  <a16:creationId xmlns:a16="http://schemas.microsoft.com/office/drawing/2014/main" id="{01653FF1-027F-4588-9AFB-62BB30DDD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6149" y="1150232"/>
              <a:ext cx="935929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全生命周期</a:t>
              </a:r>
              <a:endParaRPr kumimoji="1"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1046">
              <a:extLst>
                <a:ext uri="{FF2B5EF4-FFF2-40B4-BE49-F238E27FC236}">
                  <a16:creationId xmlns:a16="http://schemas.microsoft.com/office/drawing/2014/main" id="{CB12785C-8BFF-491F-9122-842D4057A2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1846" y="1156063"/>
              <a:ext cx="784963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91411" tIns="45706" rIns="91411" bIns="45706">
              <a:spAutoFit/>
            </a:bodyPr>
            <a:lstStyle/>
            <a:p>
              <a:pPr algn="ctr" defTabSz="957128" eaLnBrk="0" hangingPunct="0"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制造执行</a:t>
              </a:r>
              <a:endParaRPr kumimoji="1" lang="en-US" altLang="zh-CN" sz="12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Line 558">
              <a:extLst>
                <a:ext uri="{FF2B5EF4-FFF2-40B4-BE49-F238E27FC236}">
                  <a16:creationId xmlns:a16="http://schemas.microsoft.com/office/drawing/2014/main" id="{7718C15D-14D2-41B1-82CB-4A616BED2E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1244" y="1525803"/>
              <a:ext cx="6942484" cy="0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1" name="Line 558">
              <a:extLst>
                <a:ext uri="{FF2B5EF4-FFF2-40B4-BE49-F238E27FC236}">
                  <a16:creationId xmlns:a16="http://schemas.microsoft.com/office/drawing/2014/main" id="{4FEB359E-411D-4952-905D-772876B95A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6066" y="1394061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2" name="Line 558">
              <a:extLst>
                <a:ext uri="{FF2B5EF4-FFF2-40B4-BE49-F238E27FC236}">
                  <a16:creationId xmlns:a16="http://schemas.microsoft.com/office/drawing/2014/main" id="{B814C368-E9E3-4CC4-A5FF-0DEC93E9AA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8064" y="1383230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3" name="Line 558">
              <a:extLst>
                <a:ext uri="{FF2B5EF4-FFF2-40B4-BE49-F238E27FC236}">
                  <a16:creationId xmlns:a16="http://schemas.microsoft.com/office/drawing/2014/main" id="{F3287C65-3700-41B4-B4FB-14C549757E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9209" y="1383230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4" name="Line 558">
              <a:extLst>
                <a:ext uri="{FF2B5EF4-FFF2-40B4-BE49-F238E27FC236}">
                  <a16:creationId xmlns:a16="http://schemas.microsoft.com/office/drawing/2014/main" id="{B8DD897A-C9FE-47F2-9287-B71AF8D024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07220" y="1380259"/>
              <a:ext cx="6508" cy="142573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5" name="Line 558">
              <a:extLst>
                <a:ext uri="{FF2B5EF4-FFF2-40B4-BE49-F238E27FC236}">
                  <a16:creationId xmlns:a16="http://schemas.microsoft.com/office/drawing/2014/main" id="{8CE48826-8415-4D37-9F92-E0B06484B7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10428" y="1383230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grpSp>
          <p:nvGrpSpPr>
            <p:cNvPr id="36" name="Group 1003">
              <a:extLst>
                <a:ext uri="{FF2B5EF4-FFF2-40B4-BE49-F238E27FC236}">
                  <a16:creationId xmlns:a16="http://schemas.microsoft.com/office/drawing/2014/main" id="{DB53CB1C-D1CA-4D13-9CF2-0A219B4B24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128971" y="1147197"/>
              <a:ext cx="299250" cy="277322"/>
              <a:chOff x="5506" y="5440"/>
              <a:chExt cx="312" cy="502"/>
            </a:xfrm>
          </p:grpSpPr>
          <p:sp>
            <p:nvSpPr>
              <p:cNvPr id="273" name="Freeform 1004">
                <a:extLst>
                  <a:ext uri="{FF2B5EF4-FFF2-40B4-BE49-F238E27FC236}">
                    <a16:creationId xmlns:a16="http://schemas.microsoft.com/office/drawing/2014/main" id="{5A8B4A2E-A3F1-4C88-AD10-37F8C5A53A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4" y="5464"/>
                <a:ext cx="164" cy="478"/>
              </a:xfrm>
              <a:custGeom>
                <a:avLst/>
                <a:gdLst>
                  <a:gd name="T0" fmla="*/ 10496 w 82"/>
                  <a:gd name="T1" fmla="*/ 9728 h 239"/>
                  <a:gd name="T2" fmla="*/ 10496 w 82"/>
                  <a:gd name="T3" fmla="*/ 384 h 239"/>
                  <a:gd name="T4" fmla="*/ 512 w 82"/>
                  <a:gd name="T5" fmla="*/ 8064 h 239"/>
                  <a:gd name="T6" fmla="*/ 512 w 82"/>
                  <a:gd name="T7" fmla="*/ 29056 h 239"/>
                  <a:gd name="T8" fmla="*/ 0 w 82"/>
                  <a:gd name="T9" fmla="*/ 30208 h 239"/>
                  <a:gd name="T10" fmla="*/ 640 w 82"/>
                  <a:gd name="T11" fmla="*/ 30080 h 239"/>
                  <a:gd name="T12" fmla="*/ 1536 w 82"/>
                  <a:gd name="T13" fmla="*/ 29312 h 239"/>
                  <a:gd name="T14" fmla="*/ 1536 w 82"/>
                  <a:gd name="T15" fmla="*/ 28928 h 239"/>
                  <a:gd name="T16" fmla="*/ 1920 w 82"/>
                  <a:gd name="T17" fmla="*/ 29056 h 239"/>
                  <a:gd name="T18" fmla="*/ 10112 w 82"/>
                  <a:gd name="T19" fmla="*/ 22528 h 239"/>
                  <a:gd name="T20" fmla="*/ 10496 w 82"/>
                  <a:gd name="T21" fmla="*/ 22016 h 239"/>
                  <a:gd name="T22" fmla="*/ 10496 w 82"/>
                  <a:gd name="T23" fmla="*/ 9728 h 2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239"/>
                  <a:gd name="T38" fmla="*/ 82 w 82"/>
                  <a:gd name="T39" fmla="*/ 239 h 2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239">
                    <a:moveTo>
                      <a:pt x="82" y="76"/>
                    </a:moveTo>
                    <a:cubicBezTo>
                      <a:pt x="82" y="37"/>
                      <a:pt x="82" y="4"/>
                      <a:pt x="82" y="3"/>
                    </a:cubicBezTo>
                    <a:cubicBezTo>
                      <a:pt x="80" y="0"/>
                      <a:pt x="4" y="63"/>
                      <a:pt x="4" y="63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9"/>
                      <a:pt x="5" y="235"/>
                    </a:cubicBezTo>
                    <a:cubicBezTo>
                      <a:pt x="7" y="234"/>
                      <a:pt x="9" y="232"/>
                      <a:pt x="12" y="229"/>
                    </a:cubicBezTo>
                    <a:cubicBezTo>
                      <a:pt x="12" y="227"/>
                      <a:pt x="12" y="227"/>
                      <a:pt x="12" y="226"/>
                    </a:cubicBezTo>
                    <a:cubicBezTo>
                      <a:pt x="12" y="226"/>
                      <a:pt x="13" y="226"/>
                      <a:pt x="15" y="227"/>
                    </a:cubicBezTo>
                    <a:cubicBezTo>
                      <a:pt x="36" y="209"/>
                      <a:pt x="78" y="178"/>
                      <a:pt x="79" y="176"/>
                    </a:cubicBezTo>
                    <a:cubicBezTo>
                      <a:pt x="82" y="174"/>
                      <a:pt x="82" y="173"/>
                      <a:pt x="82" y="172"/>
                    </a:cubicBezTo>
                    <a:cubicBezTo>
                      <a:pt x="82" y="172"/>
                      <a:pt x="82" y="124"/>
                      <a:pt x="82" y="76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4" name="Freeform 1005">
                <a:extLst>
                  <a:ext uri="{FF2B5EF4-FFF2-40B4-BE49-F238E27FC236}">
                    <a16:creationId xmlns:a16="http://schemas.microsoft.com/office/drawing/2014/main" id="{98B44473-9C13-4170-BDFA-50A9DD5145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440"/>
                <a:ext cx="310" cy="148"/>
              </a:xfrm>
              <a:custGeom>
                <a:avLst/>
                <a:gdLst>
                  <a:gd name="T0" fmla="*/ 19840 w 155"/>
                  <a:gd name="T1" fmla="*/ 1792 h 74"/>
                  <a:gd name="T2" fmla="*/ 9856 w 155"/>
                  <a:gd name="T3" fmla="*/ 9472 h 74"/>
                  <a:gd name="T4" fmla="*/ 512 w 155"/>
                  <a:gd name="T5" fmla="*/ 7552 h 74"/>
                  <a:gd name="T6" fmla="*/ 0 w 155"/>
                  <a:gd name="T7" fmla="*/ 7808 h 74"/>
                  <a:gd name="T8" fmla="*/ 256 w 155"/>
                  <a:gd name="T9" fmla="*/ 7296 h 74"/>
                  <a:gd name="T10" fmla="*/ 1024 w 155"/>
                  <a:gd name="T11" fmla="*/ 6656 h 74"/>
                  <a:gd name="T12" fmla="*/ 1408 w 155"/>
                  <a:gd name="T13" fmla="*/ 6784 h 74"/>
                  <a:gd name="T14" fmla="*/ 1408 w 155"/>
                  <a:gd name="T15" fmla="*/ 6400 h 74"/>
                  <a:gd name="T16" fmla="*/ 9728 w 155"/>
                  <a:gd name="T17" fmla="*/ 128 h 74"/>
                  <a:gd name="T18" fmla="*/ 10112 w 155"/>
                  <a:gd name="T19" fmla="*/ 0 h 74"/>
                  <a:gd name="T20" fmla="*/ 19328 w 155"/>
                  <a:gd name="T21" fmla="*/ 1408 h 74"/>
                  <a:gd name="T22" fmla="*/ 19840 w 155"/>
                  <a:gd name="T23" fmla="*/ 1792 h 7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74"/>
                  <a:gd name="T38" fmla="*/ 155 w 155"/>
                  <a:gd name="T39" fmla="*/ 74 h 7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74">
                    <a:moveTo>
                      <a:pt x="155" y="14"/>
                    </a:moveTo>
                    <a:cubicBezTo>
                      <a:pt x="77" y="74"/>
                      <a:pt x="77" y="74"/>
                      <a:pt x="77" y="74"/>
                    </a:cubicBezTo>
                    <a:cubicBezTo>
                      <a:pt x="13" y="65"/>
                      <a:pt x="9" y="59"/>
                      <a:pt x="4" y="59"/>
                    </a:cubicBezTo>
                    <a:cubicBezTo>
                      <a:pt x="1" y="58"/>
                      <a:pt x="0" y="61"/>
                      <a:pt x="0" y="61"/>
                    </a:cubicBezTo>
                    <a:cubicBezTo>
                      <a:pt x="0" y="61"/>
                      <a:pt x="0" y="58"/>
                      <a:pt x="2" y="57"/>
                    </a:cubicBezTo>
                    <a:cubicBezTo>
                      <a:pt x="2" y="57"/>
                      <a:pt x="5" y="55"/>
                      <a:pt x="8" y="52"/>
                    </a:cubicBezTo>
                    <a:cubicBezTo>
                      <a:pt x="10" y="53"/>
                      <a:pt x="10" y="53"/>
                      <a:pt x="11" y="53"/>
                    </a:cubicBezTo>
                    <a:cubicBezTo>
                      <a:pt x="11" y="52"/>
                      <a:pt x="11" y="51"/>
                      <a:pt x="11" y="50"/>
                    </a:cubicBezTo>
                    <a:cubicBezTo>
                      <a:pt x="40" y="27"/>
                      <a:pt x="73" y="2"/>
                      <a:pt x="76" y="1"/>
                    </a:cubicBezTo>
                    <a:cubicBezTo>
                      <a:pt x="77" y="0"/>
                      <a:pt x="79" y="0"/>
                      <a:pt x="79" y="0"/>
                    </a:cubicBezTo>
                    <a:cubicBezTo>
                      <a:pt x="79" y="0"/>
                      <a:pt x="150" y="11"/>
                      <a:pt x="151" y="11"/>
                    </a:cubicBezTo>
                    <a:cubicBezTo>
                      <a:pt x="154" y="12"/>
                      <a:pt x="155" y="14"/>
                      <a:pt x="155" y="14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5" name="Freeform 1006">
                <a:extLst>
                  <a:ext uri="{FF2B5EF4-FFF2-40B4-BE49-F238E27FC236}">
                    <a16:creationId xmlns:a16="http://schemas.microsoft.com/office/drawing/2014/main" id="{DA14AA4D-AF17-4100-8516-408E052F87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8" y="5466"/>
                <a:ext cx="160" cy="124"/>
              </a:xfrm>
              <a:custGeom>
                <a:avLst/>
                <a:gdLst>
                  <a:gd name="T0" fmla="*/ 10240 w 80"/>
                  <a:gd name="T1" fmla="*/ 256 h 62"/>
                  <a:gd name="T2" fmla="*/ 10112 w 80"/>
                  <a:gd name="T3" fmla="*/ 0 h 62"/>
                  <a:gd name="T4" fmla="*/ 0 w 80"/>
                  <a:gd name="T5" fmla="*/ 7808 h 62"/>
                  <a:gd name="T6" fmla="*/ 128 w 80"/>
                  <a:gd name="T7" fmla="*/ 7936 h 62"/>
                  <a:gd name="T8" fmla="*/ 10240 w 80"/>
                  <a:gd name="T9" fmla="*/ 25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2"/>
                  <a:gd name="T17" fmla="*/ 80 w 80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2">
                    <a:moveTo>
                      <a:pt x="80" y="2"/>
                    </a:moveTo>
                    <a:cubicBezTo>
                      <a:pt x="80" y="2"/>
                      <a:pt x="80" y="1"/>
                      <a:pt x="79" y="0"/>
                    </a:cubicBezTo>
                    <a:cubicBezTo>
                      <a:pt x="76" y="2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lnTo>
                      <a:pt x="80" y="2"/>
                    </a:ln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6" name="Freeform 1007">
                <a:extLst>
                  <a:ext uri="{FF2B5EF4-FFF2-40B4-BE49-F238E27FC236}">
                    <a16:creationId xmlns:a16="http://schemas.microsoft.com/office/drawing/2014/main" id="{BCA86957-C272-4AEC-B29B-18E8493CEB6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56"/>
                <a:ext cx="158" cy="384"/>
              </a:xfrm>
              <a:custGeom>
                <a:avLst/>
                <a:gdLst>
                  <a:gd name="T0" fmla="*/ 10112 w 79"/>
                  <a:gd name="T1" fmla="*/ 2432 h 192"/>
                  <a:gd name="T2" fmla="*/ 9728 w 79"/>
                  <a:gd name="T3" fmla="*/ 1792 h 192"/>
                  <a:gd name="T4" fmla="*/ 512 w 79"/>
                  <a:gd name="T5" fmla="*/ 128 h 192"/>
                  <a:gd name="T6" fmla="*/ 0 w 79"/>
                  <a:gd name="T7" fmla="*/ 384 h 192"/>
                  <a:gd name="T8" fmla="*/ 0 w 79"/>
                  <a:gd name="T9" fmla="*/ 2176 h 192"/>
                  <a:gd name="T10" fmla="*/ 384 w 79"/>
                  <a:gd name="T11" fmla="*/ 2176 h 192"/>
                  <a:gd name="T12" fmla="*/ 0 w 79"/>
                  <a:gd name="T13" fmla="*/ 2432 h 192"/>
                  <a:gd name="T14" fmla="*/ 0 w 79"/>
                  <a:gd name="T15" fmla="*/ 3328 h 192"/>
                  <a:gd name="T16" fmla="*/ 0 w 79"/>
                  <a:gd name="T17" fmla="*/ 21888 h 192"/>
                  <a:gd name="T18" fmla="*/ 512 w 79"/>
                  <a:gd name="T19" fmla="*/ 22656 h 192"/>
                  <a:gd name="T20" fmla="*/ 9344 w 79"/>
                  <a:gd name="T21" fmla="*/ 24448 h 192"/>
                  <a:gd name="T22" fmla="*/ 9984 w 79"/>
                  <a:gd name="T23" fmla="*/ 23936 h 192"/>
                  <a:gd name="T24" fmla="*/ 10112 w 79"/>
                  <a:gd name="T25" fmla="*/ 2432 h 1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9"/>
                  <a:gd name="T40" fmla="*/ 0 h 192"/>
                  <a:gd name="T41" fmla="*/ 79 w 79"/>
                  <a:gd name="T42" fmla="*/ 192 h 1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9" h="192">
                    <a:moveTo>
                      <a:pt x="79" y="19"/>
                    </a:moveTo>
                    <a:cubicBezTo>
                      <a:pt x="79" y="16"/>
                      <a:pt x="77" y="14"/>
                      <a:pt x="76" y="14"/>
                    </a:cubicBezTo>
                    <a:cubicBezTo>
                      <a:pt x="35" y="7"/>
                      <a:pt x="9" y="1"/>
                      <a:pt x="4" y="1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0" y="9"/>
                      <a:pt x="0" y="17"/>
                    </a:cubicBezTo>
                    <a:cubicBezTo>
                      <a:pt x="1" y="17"/>
                      <a:pt x="2" y="17"/>
                      <a:pt x="3" y="17"/>
                    </a:cubicBezTo>
                    <a:cubicBezTo>
                      <a:pt x="3" y="18"/>
                      <a:pt x="0" y="19"/>
                      <a:pt x="0" y="19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0" y="26"/>
                      <a:pt x="0" y="170"/>
                      <a:pt x="0" y="171"/>
                    </a:cubicBezTo>
                    <a:cubicBezTo>
                      <a:pt x="0" y="176"/>
                      <a:pt x="1" y="177"/>
                      <a:pt x="4" y="177"/>
                    </a:cubicBezTo>
                    <a:cubicBezTo>
                      <a:pt x="6" y="178"/>
                      <a:pt x="54" y="188"/>
                      <a:pt x="73" y="191"/>
                    </a:cubicBezTo>
                    <a:cubicBezTo>
                      <a:pt x="77" y="192"/>
                      <a:pt x="78" y="187"/>
                      <a:pt x="78" y="187"/>
                    </a:cubicBezTo>
                    <a:cubicBezTo>
                      <a:pt x="78" y="187"/>
                      <a:pt x="79" y="19"/>
                      <a:pt x="79" y="19"/>
                    </a:cubicBezTo>
                    <a:close/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7" name="Freeform 1008">
                <a:extLst>
                  <a:ext uri="{FF2B5EF4-FFF2-40B4-BE49-F238E27FC236}">
                    <a16:creationId xmlns:a16="http://schemas.microsoft.com/office/drawing/2014/main" id="{C926C0E9-BC67-4DD9-BDB7-306CA7E590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8" name="Freeform 1009">
                <a:extLst>
                  <a:ext uri="{FF2B5EF4-FFF2-40B4-BE49-F238E27FC236}">
                    <a16:creationId xmlns:a16="http://schemas.microsoft.com/office/drawing/2014/main" id="{7DCE0F99-633E-4658-9F2D-C36FA47C60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9" name="Freeform 1010">
                <a:extLst>
                  <a:ext uri="{FF2B5EF4-FFF2-40B4-BE49-F238E27FC236}">
                    <a16:creationId xmlns:a16="http://schemas.microsoft.com/office/drawing/2014/main" id="{08E79C98-7FC9-48A8-B108-DD8E9F15AC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0" name="Freeform 1011">
                <a:extLst>
                  <a:ext uri="{FF2B5EF4-FFF2-40B4-BE49-F238E27FC236}">
                    <a16:creationId xmlns:a16="http://schemas.microsoft.com/office/drawing/2014/main" id="{010AF2FE-05AD-4144-ACC9-52AC96CA9AE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1" name="Freeform 1012">
                <a:extLst>
                  <a:ext uri="{FF2B5EF4-FFF2-40B4-BE49-F238E27FC236}">
                    <a16:creationId xmlns:a16="http://schemas.microsoft.com/office/drawing/2014/main" id="{88C925C5-7B7F-4604-9219-1F854795FD2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4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4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2" name="Freeform 1013">
                <a:extLst>
                  <a:ext uri="{FF2B5EF4-FFF2-40B4-BE49-F238E27FC236}">
                    <a16:creationId xmlns:a16="http://schemas.microsoft.com/office/drawing/2014/main" id="{28E9C276-3CBE-4992-B793-D6AB73B974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3" name="Freeform 1014">
                <a:extLst>
                  <a:ext uri="{FF2B5EF4-FFF2-40B4-BE49-F238E27FC236}">
                    <a16:creationId xmlns:a16="http://schemas.microsoft.com/office/drawing/2014/main" id="{AD745B0D-944A-4755-9880-147228F4D5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4" name="Freeform 1015">
                <a:extLst>
                  <a:ext uri="{FF2B5EF4-FFF2-40B4-BE49-F238E27FC236}">
                    <a16:creationId xmlns:a16="http://schemas.microsoft.com/office/drawing/2014/main" id="{A114D757-1F69-49A0-AF67-A1FEE94B6D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5" name="Freeform 1016">
                <a:extLst>
                  <a:ext uri="{FF2B5EF4-FFF2-40B4-BE49-F238E27FC236}">
                    <a16:creationId xmlns:a16="http://schemas.microsoft.com/office/drawing/2014/main" id="{D747379A-A402-40B7-BEF0-B981FF20BD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5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4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6" name="Freeform 1017">
                <a:extLst>
                  <a:ext uri="{FF2B5EF4-FFF2-40B4-BE49-F238E27FC236}">
                    <a16:creationId xmlns:a16="http://schemas.microsoft.com/office/drawing/2014/main" id="{D9764FF6-8E61-44AD-8CE1-A699CFDE12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4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7" name="Freeform 1018">
                <a:extLst>
                  <a:ext uri="{FF2B5EF4-FFF2-40B4-BE49-F238E27FC236}">
                    <a16:creationId xmlns:a16="http://schemas.microsoft.com/office/drawing/2014/main" id="{826E6BCF-F5CF-48B4-BF45-BF6E879FF9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8" name="Freeform 1019">
                <a:extLst>
                  <a:ext uri="{FF2B5EF4-FFF2-40B4-BE49-F238E27FC236}">
                    <a16:creationId xmlns:a16="http://schemas.microsoft.com/office/drawing/2014/main" id="{8D6AE6AD-743A-46AD-91CC-E6D87D74FE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9" name="Freeform 1020">
                <a:extLst>
                  <a:ext uri="{FF2B5EF4-FFF2-40B4-BE49-F238E27FC236}">
                    <a16:creationId xmlns:a16="http://schemas.microsoft.com/office/drawing/2014/main" id="{5EE59FDC-40DF-41C2-8B49-963EE8D8793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0" name="Freeform 1021">
                <a:extLst>
                  <a:ext uri="{FF2B5EF4-FFF2-40B4-BE49-F238E27FC236}">
                    <a16:creationId xmlns:a16="http://schemas.microsoft.com/office/drawing/2014/main" id="{34FEAF5E-EAA5-4099-B9FE-7CD36F68436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1" name="Freeform 1022">
                <a:extLst>
                  <a:ext uri="{FF2B5EF4-FFF2-40B4-BE49-F238E27FC236}">
                    <a16:creationId xmlns:a16="http://schemas.microsoft.com/office/drawing/2014/main" id="{753B47B0-EAEE-4E49-827E-57A20A64D9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90"/>
                <a:ext cx="172" cy="34"/>
              </a:xfrm>
              <a:custGeom>
                <a:avLst/>
                <a:gdLst>
                  <a:gd name="T0" fmla="*/ 156 w 172"/>
                  <a:gd name="T1" fmla="*/ 30 h 34"/>
                  <a:gd name="T2" fmla="*/ 6 w 172"/>
                  <a:gd name="T3" fmla="*/ 0 h 34"/>
                  <a:gd name="T4" fmla="*/ 0 w 172"/>
                  <a:gd name="T5" fmla="*/ 4 h 34"/>
                  <a:gd name="T6" fmla="*/ 158 w 172"/>
                  <a:gd name="T7" fmla="*/ 34 h 34"/>
                  <a:gd name="T8" fmla="*/ 172 w 172"/>
                  <a:gd name="T9" fmla="*/ 24 h 34"/>
                  <a:gd name="T10" fmla="*/ 172 w 172"/>
                  <a:gd name="T11" fmla="*/ 20 h 34"/>
                  <a:gd name="T12" fmla="*/ 156 w 172"/>
                  <a:gd name="T13" fmla="*/ 3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2"/>
                  <a:gd name="T22" fmla="*/ 0 h 34"/>
                  <a:gd name="T23" fmla="*/ 172 w 172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2" h="34">
                    <a:moveTo>
                      <a:pt x="156" y="3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58" y="34"/>
                    </a:lnTo>
                    <a:lnTo>
                      <a:pt x="172" y="24"/>
                    </a:lnTo>
                    <a:lnTo>
                      <a:pt x="172" y="2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2" name="Freeform 1023">
                <a:extLst>
                  <a:ext uri="{FF2B5EF4-FFF2-40B4-BE49-F238E27FC236}">
                    <a16:creationId xmlns:a16="http://schemas.microsoft.com/office/drawing/2014/main" id="{F7EB4A4F-20B1-4CA2-A8E2-413E057E57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0" cy="30"/>
              </a:xfrm>
              <a:custGeom>
                <a:avLst/>
                <a:gdLst>
                  <a:gd name="T0" fmla="*/ 100 w 100"/>
                  <a:gd name="T1" fmla="*/ 18 h 30"/>
                  <a:gd name="T2" fmla="*/ 0 w 100"/>
                  <a:gd name="T3" fmla="*/ 0 h 30"/>
                  <a:gd name="T4" fmla="*/ 0 w 100"/>
                  <a:gd name="T5" fmla="*/ 10 h 30"/>
                  <a:gd name="T6" fmla="*/ 100 w 100"/>
                  <a:gd name="T7" fmla="*/ 30 h 30"/>
                  <a:gd name="T8" fmla="*/ 100 w 100"/>
                  <a:gd name="T9" fmla="*/ 1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30"/>
                  <a:gd name="T17" fmla="*/ 100 w 10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30">
                    <a:moveTo>
                      <a:pt x="100" y="18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00" y="30"/>
                    </a:lnTo>
                    <a:lnTo>
                      <a:pt x="100" y="18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3" name="Freeform 1024">
                <a:extLst>
                  <a:ext uri="{FF2B5EF4-FFF2-40B4-BE49-F238E27FC236}">
                    <a16:creationId xmlns:a16="http://schemas.microsoft.com/office/drawing/2014/main" id="{D59A98AC-C120-4849-9B0C-5DF63FE69EC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 h 10"/>
                  <a:gd name="T4" fmla="*/ 0 w 10"/>
                  <a:gd name="T5" fmla="*/ 0 h 10"/>
                  <a:gd name="T6" fmla="*/ 0 w 10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0" y="1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4" name="Freeform 1025">
                <a:extLst>
                  <a:ext uri="{FF2B5EF4-FFF2-40B4-BE49-F238E27FC236}">
                    <a16:creationId xmlns:a16="http://schemas.microsoft.com/office/drawing/2014/main" id="{1028FE1B-6674-4B08-AF89-BD209A8F0EC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28" y="5540"/>
                <a:ext cx="156" cy="378"/>
              </a:xfrm>
              <a:custGeom>
                <a:avLst/>
                <a:gdLst>
                  <a:gd name="T0" fmla="*/ 0 w 78"/>
                  <a:gd name="T1" fmla="*/ 0 h 189"/>
                  <a:gd name="T2" fmla="*/ 9600 w 78"/>
                  <a:gd name="T3" fmla="*/ 1920 h 189"/>
                  <a:gd name="T4" fmla="*/ 9856 w 78"/>
                  <a:gd name="T5" fmla="*/ 2304 h 189"/>
                  <a:gd name="T6" fmla="*/ 9984 w 78"/>
                  <a:gd name="T7" fmla="*/ 24192 h 189"/>
                  <a:gd name="T8" fmla="*/ 9600 w 78"/>
                  <a:gd name="T9" fmla="*/ 24192 h 189"/>
                  <a:gd name="T10" fmla="*/ 9600 w 78"/>
                  <a:gd name="T11" fmla="*/ 2432 h 189"/>
                  <a:gd name="T12" fmla="*/ 9344 w 78"/>
                  <a:gd name="T13" fmla="*/ 2176 h 189"/>
                  <a:gd name="T14" fmla="*/ 0 w 78"/>
                  <a:gd name="T15" fmla="*/ 384 h 189"/>
                  <a:gd name="T16" fmla="*/ 0 w 78"/>
                  <a:gd name="T17" fmla="*/ 0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189"/>
                  <a:gd name="T29" fmla="*/ 78 w 78"/>
                  <a:gd name="T30" fmla="*/ 189 h 1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189">
                    <a:moveTo>
                      <a:pt x="0" y="0"/>
                    </a:move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5"/>
                      <a:pt x="77" y="16"/>
                      <a:pt x="77" y="18"/>
                    </a:cubicBezTo>
                    <a:cubicBezTo>
                      <a:pt x="77" y="36"/>
                      <a:pt x="78" y="189"/>
                      <a:pt x="78" y="189"/>
                    </a:cubicBezTo>
                    <a:cubicBezTo>
                      <a:pt x="75" y="189"/>
                      <a:pt x="75" y="189"/>
                      <a:pt x="75" y="18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7"/>
                      <a:pt x="73" y="17"/>
                    </a:cubicBezTo>
                    <a:cubicBezTo>
                      <a:pt x="72" y="17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7" name="Text Box 1046">
              <a:extLst>
                <a:ext uri="{FF2B5EF4-FFF2-40B4-BE49-F238E27FC236}">
                  <a16:creationId xmlns:a16="http://schemas.microsoft.com/office/drawing/2014/main" id="{49FB2A52-6748-47C5-879F-20411485F5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8513" y="1139306"/>
              <a:ext cx="767666" cy="2497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en-US" altLang="zh-CN" sz="11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RFID</a:t>
              </a:r>
              <a:r>
                <a:rPr kumimoji="1" lang="zh-CN" altLang="en-US" sz="11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追踪</a:t>
              </a:r>
              <a:endParaRPr kumimoji="1" lang="en-US" altLang="zh-CN" sz="1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Line 558">
              <a:extLst>
                <a:ext uri="{FF2B5EF4-FFF2-40B4-BE49-F238E27FC236}">
                  <a16:creationId xmlns:a16="http://schemas.microsoft.com/office/drawing/2014/main" id="{876F1873-616A-4B00-8E13-71A6BA5CC4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0696" y="1380260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grpSp>
          <p:nvGrpSpPr>
            <p:cNvPr id="39" name="Group 1003">
              <a:extLst>
                <a:ext uri="{FF2B5EF4-FFF2-40B4-BE49-F238E27FC236}">
                  <a16:creationId xmlns:a16="http://schemas.microsoft.com/office/drawing/2014/main" id="{9A326AEA-5DA2-47A6-B2F0-7A460DC3504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297253" y="1136983"/>
              <a:ext cx="299250" cy="277322"/>
              <a:chOff x="5506" y="5440"/>
              <a:chExt cx="312" cy="502"/>
            </a:xfrm>
          </p:grpSpPr>
          <p:sp>
            <p:nvSpPr>
              <p:cNvPr id="251" name="Freeform 1004">
                <a:extLst>
                  <a:ext uri="{FF2B5EF4-FFF2-40B4-BE49-F238E27FC236}">
                    <a16:creationId xmlns:a16="http://schemas.microsoft.com/office/drawing/2014/main" id="{E9AF7F04-5EBE-4609-B047-5A11A6D009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4" y="5464"/>
                <a:ext cx="164" cy="478"/>
              </a:xfrm>
              <a:custGeom>
                <a:avLst/>
                <a:gdLst>
                  <a:gd name="T0" fmla="*/ 10496 w 82"/>
                  <a:gd name="T1" fmla="*/ 9728 h 239"/>
                  <a:gd name="T2" fmla="*/ 10496 w 82"/>
                  <a:gd name="T3" fmla="*/ 384 h 239"/>
                  <a:gd name="T4" fmla="*/ 512 w 82"/>
                  <a:gd name="T5" fmla="*/ 8064 h 239"/>
                  <a:gd name="T6" fmla="*/ 512 w 82"/>
                  <a:gd name="T7" fmla="*/ 29056 h 239"/>
                  <a:gd name="T8" fmla="*/ 0 w 82"/>
                  <a:gd name="T9" fmla="*/ 30208 h 239"/>
                  <a:gd name="T10" fmla="*/ 640 w 82"/>
                  <a:gd name="T11" fmla="*/ 30080 h 239"/>
                  <a:gd name="T12" fmla="*/ 1536 w 82"/>
                  <a:gd name="T13" fmla="*/ 29312 h 239"/>
                  <a:gd name="T14" fmla="*/ 1536 w 82"/>
                  <a:gd name="T15" fmla="*/ 28928 h 239"/>
                  <a:gd name="T16" fmla="*/ 1920 w 82"/>
                  <a:gd name="T17" fmla="*/ 29056 h 239"/>
                  <a:gd name="T18" fmla="*/ 10112 w 82"/>
                  <a:gd name="T19" fmla="*/ 22528 h 239"/>
                  <a:gd name="T20" fmla="*/ 10496 w 82"/>
                  <a:gd name="T21" fmla="*/ 22016 h 239"/>
                  <a:gd name="T22" fmla="*/ 10496 w 82"/>
                  <a:gd name="T23" fmla="*/ 9728 h 2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239"/>
                  <a:gd name="T38" fmla="*/ 82 w 82"/>
                  <a:gd name="T39" fmla="*/ 239 h 2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239">
                    <a:moveTo>
                      <a:pt x="82" y="76"/>
                    </a:moveTo>
                    <a:cubicBezTo>
                      <a:pt x="82" y="37"/>
                      <a:pt x="82" y="4"/>
                      <a:pt x="82" y="3"/>
                    </a:cubicBezTo>
                    <a:cubicBezTo>
                      <a:pt x="80" y="0"/>
                      <a:pt x="4" y="63"/>
                      <a:pt x="4" y="63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9"/>
                      <a:pt x="5" y="235"/>
                    </a:cubicBezTo>
                    <a:cubicBezTo>
                      <a:pt x="7" y="234"/>
                      <a:pt x="9" y="232"/>
                      <a:pt x="12" y="229"/>
                    </a:cubicBezTo>
                    <a:cubicBezTo>
                      <a:pt x="12" y="227"/>
                      <a:pt x="12" y="227"/>
                      <a:pt x="12" y="226"/>
                    </a:cubicBezTo>
                    <a:cubicBezTo>
                      <a:pt x="12" y="226"/>
                      <a:pt x="13" y="226"/>
                      <a:pt x="15" y="227"/>
                    </a:cubicBezTo>
                    <a:cubicBezTo>
                      <a:pt x="36" y="209"/>
                      <a:pt x="78" y="178"/>
                      <a:pt x="79" y="176"/>
                    </a:cubicBezTo>
                    <a:cubicBezTo>
                      <a:pt x="82" y="174"/>
                      <a:pt x="82" y="173"/>
                      <a:pt x="82" y="172"/>
                    </a:cubicBezTo>
                    <a:cubicBezTo>
                      <a:pt x="82" y="172"/>
                      <a:pt x="82" y="124"/>
                      <a:pt x="82" y="76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2" name="Freeform 1005">
                <a:extLst>
                  <a:ext uri="{FF2B5EF4-FFF2-40B4-BE49-F238E27FC236}">
                    <a16:creationId xmlns:a16="http://schemas.microsoft.com/office/drawing/2014/main" id="{7CFA178B-692F-4888-B901-FBCBF37921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440"/>
                <a:ext cx="310" cy="148"/>
              </a:xfrm>
              <a:custGeom>
                <a:avLst/>
                <a:gdLst>
                  <a:gd name="T0" fmla="*/ 19840 w 155"/>
                  <a:gd name="T1" fmla="*/ 1792 h 74"/>
                  <a:gd name="T2" fmla="*/ 9856 w 155"/>
                  <a:gd name="T3" fmla="*/ 9472 h 74"/>
                  <a:gd name="T4" fmla="*/ 512 w 155"/>
                  <a:gd name="T5" fmla="*/ 7552 h 74"/>
                  <a:gd name="T6" fmla="*/ 0 w 155"/>
                  <a:gd name="T7" fmla="*/ 7808 h 74"/>
                  <a:gd name="T8" fmla="*/ 256 w 155"/>
                  <a:gd name="T9" fmla="*/ 7296 h 74"/>
                  <a:gd name="T10" fmla="*/ 1024 w 155"/>
                  <a:gd name="T11" fmla="*/ 6656 h 74"/>
                  <a:gd name="T12" fmla="*/ 1408 w 155"/>
                  <a:gd name="T13" fmla="*/ 6784 h 74"/>
                  <a:gd name="T14" fmla="*/ 1408 w 155"/>
                  <a:gd name="T15" fmla="*/ 6400 h 74"/>
                  <a:gd name="T16" fmla="*/ 9728 w 155"/>
                  <a:gd name="T17" fmla="*/ 128 h 74"/>
                  <a:gd name="T18" fmla="*/ 10112 w 155"/>
                  <a:gd name="T19" fmla="*/ 0 h 74"/>
                  <a:gd name="T20" fmla="*/ 19328 w 155"/>
                  <a:gd name="T21" fmla="*/ 1408 h 74"/>
                  <a:gd name="T22" fmla="*/ 19840 w 155"/>
                  <a:gd name="T23" fmla="*/ 1792 h 7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74"/>
                  <a:gd name="T38" fmla="*/ 155 w 155"/>
                  <a:gd name="T39" fmla="*/ 74 h 7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74">
                    <a:moveTo>
                      <a:pt x="155" y="14"/>
                    </a:moveTo>
                    <a:cubicBezTo>
                      <a:pt x="77" y="74"/>
                      <a:pt x="77" y="74"/>
                      <a:pt x="77" y="74"/>
                    </a:cubicBezTo>
                    <a:cubicBezTo>
                      <a:pt x="13" y="65"/>
                      <a:pt x="9" y="59"/>
                      <a:pt x="4" y="59"/>
                    </a:cubicBezTo>
                    <a:cubicBezTo>
                      <a:pt x="1" y="58"/>
                      <a:pt x="0" y="61"/>
                      <a:pt x="0" y="61"/>
                    </a:cubicBezTo>
                    <a:cubicBezTo>
                      <a:pt x="0" y="61"/>
                      <a:pt x="0" y="58"/>
                      <a:pt x="2" y="57"/>
                    </a:cubicBezTo>
                    <a:cubicBezTo>
                      <a:pt x="2" y="57"/>
                      <a:pt x="5" y="55"/>
                      <a:pt x="8" y="52"/>
                    </a:cubicBezTo>
                    <a:cubicBezTo>
                      <a:pt x="10" y="53"/>
                      <a:pt x="10" y="53"/>
                      <a:pt x="11" y="53"/>
                    </a:cubicBezTo>
                    <a:cubicBezTo>
                      <a:pt x="11" y="52"/>
                      <a:pt x="11" y="51"/>
                      <a:pt x="11" y="50"/>
                    </a:cubicBezTo>
                    <a:cubicBezTo>
                      <a:pt x="40" y="27"/>
                      <a:pt x="73" y="2"/>
                      <a:pt x="76" y="1"/>
                    </a:cubicBezTo>
                    <a:cubicBezTo>
                      <a:pt x="77" y="0"/>
                      <a:pt x="79" y="0"/>
                      <a:pt x="79" y="0"/>
                    </a:cubicBezTo>
                    <a:cubicBezTo>
                      <a:pt x="79" y="0"/>
                      <a:pt x="150" y="11"/>
                      <a:pt x="151" y="11"/>
                    </a:cubicBezTo>
                    <a:cubicBezTo>
                      <a:pt x="154" y="12"/>
                      <a:pt x="155" y="14"/>
                      <a:pt x="155" y="14"/>
                    </a:cubicBez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3" name="Freeform 1006">
                <a:extLst>
                  <a:ext uri="{FF2B5EF4-FFF2-40B4-BE49-F238E27FC236}">
                    <a16:creationId xmlns:a16="http://schemas.microsoft.com/office/drawing/2014/main" id="{967A73C2-AC6A-48FD-A426-DD28F01E6C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58" y="5466"/>
                <a:ext cx="160" cy="124"/>
              </a:xfrm>
              <a:custGeom>
                <a:avLst/>
                <a:gdLst>
                  <a:gd name="T0" fmla="*/ 10240 w 80"/>
                  <a:gd name="T1" fmla="*/ 256 h 62"/>
                  <a:gd name="T2" fmla="*/ 10112 w 80"/>
                  <a:gd name="T3" fmla="*/ 0 h 62"/>
                  <a:gd name="T4" fmla="*/ 0 w 80"/>
                  <a:gd name="T5" fmla="*/ 7808 h 62"/>
                  <a:gd name="T6" fmla="*/ 128 w 80"/>
                  <a:gd name="T7" fmla="*/ 7936 h 62"/>
                  <a:gd name="T8" fmla="*/ 10240 w 80"/>
                  <a:gd name="T9" fmla="*/ 25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2"/>
                  <a:gd name="T17" fmla="*/ 80 w 80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2">
                    <a:moveTo>
                      <a:pt x="80" y="2"/>
                    </a:moveTo>
                    <a:cubicBezTo>
                      <a:pt x="80" y="2"/>
                      <a:pt x="80" y="1"/>
                      <a:pt x="79" y="0"/>
                    </a:cubicBezTo>
                    <a:cubicBezTo>
                      <a:pt x="76" y="2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lnTo>
                      <a:pt x="80" y="2"/>
                    </a:ln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4" name="Freeform 1007">
                <a:extLst>
                  <a:ext uri="{FF2B5EF4-FFF2-40B4-BE49-F238E27FC236}">
                    <a16:creationId xmlns:a16="http://schemas.microsoft.com/office/drawing/2014/main" id="{7FDF0AE4-41D6-4798-94CF-D636CDF7587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56"/>
                <a:ext cx="158" cy="384"/>
              </a:xfrm>
              <a:custGeom>
                <a:avLst/>
                <a:gdLst>
                  <a:gd name="T0" fmla="*/ 10112 w 79"/>
                  <a:gd name="T1" fmla="*/ 2432 h 192"/>
                  <a:gd name="T2" fmla="*/ 9728 w 79"/>
                  <a:gd name="T3" fmla="*/ 1792 h 192"/>
                  <a:gd name="T4" fmla="*/ 512 w 79"/>
                  <a:gd name="T5" fmla="*/ 128 h 192"/>
                  <a:gd name="T6" fmla="*/ 0 w 79"/>
                  <a:gd name="T7" fmla="*/ 384 h 192"/>
                  <a:gd name="T8" fmla="*/ 0 w 79"/>
                  <a:gd name="T9" fmla="*/ 2176 h 192"/>
                  <a:gd name="T10" fmla="*/ 384 w 79"/>
                  <a:gd name="T11" fmla="*/ 2176 h 192"/>
                  <a:gd name="T12" fmla="*/ 0 w 79"/>
                  <a:gd name="T13" fmla="*/ 2432 h 192"/>
                  <a:gd name="T14" fmla="*/ 0 w 79"/>
                  <a:gd name="T15" fmla="*/ 3328 h 192"/>
                  <a:gd name="T16" fmla="*/ 0 w 79"/>
                  <a:gd name="T17" fmla="*/ 21888 h 192"/>
                  <a:gd name="T18" fmla="*/ 512 w 79"/>
                  <a:gd name="T19" fmla="*/ 22656 h 192"/>
                  <a:gd name="T20" fmla="*/ 9344 w 79"/>
                  <a:gd name="T21" fmla="*/ 24448 h 192"/>
                  <a:gd name="T22" fmla="*/ 9984 w 79"/>
                  <a:gd name="T23" fmla="*/ 23936 h 192"/>
                  <a:gd name="T24" fmla="*/ 10112 w 79"/>
                  <a:gd name="T25" fmla="*/ 2432 h 1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9"/>
                  <a:gd name="T40" fmla="*/ 0 h 192"/>
                  <a:gd name="T41" fmla="*/ 79 w 79"/>
                  <a:gd name="T42" fmla="*/ 192 h 1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9" h="192">
                    <a:moveTo>
                      <a:pt x="79" y="19"/>
                    </a:moveTo>
                    <a:cubicBezTo>
                      <a:pt x="79" y="16"/>
                      <a:pt x="77" y="14"/>
                      <a:pt x="76" y="14"/>
                    </a:cubicBezTo>
                    <a:cubicBezTo>
                      <a:pt x="35" y="7"/>
                      <a:pt x="9" y="1"/>
                      <a:pt x="4" y="1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0" y="9"/>
                      <a:pt x="0" y="17"/>
                    </a:cubicBezTo>
                    <a:cubicBezTo>
                      <a:pt x="1" y="17"/>
                      <a:pt x="2" y="17"/>
                      <a:pt x="3" y="17"/>
                    </a:cubicBezTo>
                    <a:cubicBezTo>
                      <a:pt x="3" y="18"/>
                      <a:pt x="0" y="19"/>
                      <a:pt x="0" y="19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0" y="26"/>
                      <a:pt x="0" y="170"/>
                      <a:pt x="0" y="171"/>
                    </a:cubicBezTo>
                    <a:cubicBezTo>
                      <a:pt x="0" y="176"/>
                      <a:pt x="1" y="177"/>
                      <a:pt x="4" y="177"/>
                    </a:cubicBezTo>
                    <a:cubicBezTo>
                      <a:pt x="6" y="178"/>
                      <a:pt x="54" y="188"/>
                      <a:pt x="73" y="191"/>
                    </a:cubicBezTo>
                    <a:cubicBezTo>
                      <a:pt x="77" y="192"/>
                      <a:pt x="78" y="187"/>
                      <a:pt x="78" y="187"/>
                    </a:cubicBezTo>
                    <a:cubicBezTo>
                      <a:pt x="78" y="187"/>
                      <a:pt x="79" y="19"/>
                      <a:pt x="79" y="19"/>
                    </a:cubicBezTo>
                    <a:close/>
                  </a:path>
                </a:pathLst>
              </a:custGeom>
              <a:solidFill>
                <a:srgbClr val="D3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5" name="Freeform 1008">
                <a:extLst>
                  <a:ext uri="{FF2B5EF4-FFF2-40B4-BE49-F238E27FC236}">
                    <a16:creationId xmlns:a16="http://schemas.microsoft.com/office/drawing/2014/main" id="{1AFFD480-3F9C-4703-A500-F167F07817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6" name="Freeform 1009">
                <a:extLst>
                  <a:ext uri="{FF2B5EF4-FFF2-40B4-BE49-F238E27FC236}">
                    <a16:creationId xmlns:a16="http://schemas.microsoft.com/office/drawing/2014/main" id="{3CF9A085-6BB9-4227-BE51-678D2E75C45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79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7" name="Freeform 1010">
                <a:extLst>
                  <a:ext uri="{FF2B5EF4-FFF2-40B4-BE49-F238E27FC236}">
                    <a16:creationId xmlns:a16="http://schemas.microsoft.com/office/drawing/2014/main" id="{818DD950-5DF9-4401-B316-763A48578D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8" name="Freeform 1011">
                <a:extLst>
                  <a:ext uri="{FF2B5EF4-FFF2-40B4-BE49-F238E27FC236}">
                    <a16:creationId xmlns:a16="http://schemas.microsoft.com/office/drawing/2014/main" id="{BDB9E475-E1E6-4682-A32B-62292130259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1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9" name="Freeform 1012">
                <a:extLst>
                  <a:ext uri="{FF2B5EF4-FFF2-40B4-BE49-F238E27FC236}">
                    <a16:creationId xmlns:a16="http://schemas.microsoft.com/office/drawing/2014/main" id="{1CE9DA06-08E7-4CB2-B810-D56B41BFFC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4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4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0" name="Freeform 1013">
                <a:extLst>
                  <a:ext uri="{FF2B5EF4-FFF2-40B4-BE49-F238E27FC236}">
                    <a16:creationId xmlns:a16="http://schemas.microsoft.com/office/drawing/2014/main" id="{A937E359-A762-4120-AD50-C6FFDA591B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2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1" name="Freeform 1014">
                <a:extLst>
                  <a:ext uri="{FF2B5EF4-FFF2-40B4-BE49-F238E27FC236}">
                    <a16:creationId xmlns:a16="http://schemas.microsoft.com/office/drawing/2014/main" id="{F759201E-1D67-4B40-AD35-EA8B3D0E3F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2" name="Freeform 1015">
                <a:extLst>
                  <a:ext uri="{FF2B5EF4-FFF2-40B4-BE49-F238E27FC236}">
                    <a16:creationId xmlns:a16="http://schemas.microsoft.com/office/drawing/2014/main" id="{F2E7AD2B-2240-4499-B789-91800AD9BDC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3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3" name="Freeform 1016">
                <a:extLst>
                  <a:ext uri="{FF2B5EF4-FFF2-40B4-BE49-F238E27FC236}">
                    <a16:creationId xmlns:a16="http://schemas.microsoft.com/office/drawing/2014/main" id="{2F8CC43C-5913-402A-9287-4B17561C29F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50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4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4" name="Freeform 1017">
                <a:extLst>
                  <a:ext uri="{FF2B5EF4-FFF2-40B4-BE49-F238E27FC236}">
                    <a16:creationId xmlns:a16="http://schemas.microsoft.com/office/drawing/2014/main" id="{9AB48099-B4A4-43D9-817D-93964034E52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4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5" name="Freeform 1018">
                <a:extLst>
                  <a:ext uri="{FF2B5EF4-FFF2-40B4-BE49-F238E27FC236}">
                    <a16:creationId xmlns:a16="http://schemas.microsoft.com/office/drawing/2014/main" id="{3B661FD6-66CD-499C-9D92-04D46B13A0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2 h 28"/>
                  <a:gd name="T6" fmla="*/ 122 w 122"/>
                  <a:gd name="T7" fmla="*/ 18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2"/>
                    </a:lnTo>
                    <a:lnTo>
                      <a:pt x="122" y="18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6" name="Freeform 1019">
                <a:extLst>
                  <a:ext uri="{FF2B5EF4-FFF2-40B4-BE49-F238E27FC236}">
                    <a16:creationId xmlns:a16="http://schemas.microsoft.com/office/drawing/2014/main" id="{32124359-A201-451A-99ED-5655379D1BA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6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2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7" name="Freeform 1020">
                <a:extLst>
                  <a:ext uri="{FF2B5EF4-FFF2-40B4-BE49-F238E27FC236}">
                    <a16:creationId xmlns:a16="http://schemas.microsoft.com/office/drawing/2014/main" id="{BE52760E-4D9B-472B-BD31-E7FEA7CBA1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122" cy="28"/>
              </a:xfrm>
              <a:custGeom>
                <a:avLst/>
                <a:gdLst>
                  <a:gd name="T0" fmla="*/ 0 w 122"/>
                  <a:gd name="T1" fmla="*/ 0 h 28"/>
                  <a:gd name="T2" fmla="*/ 104 w 122"/>
                  <a:gd name="T3" fmla="*/ 22 h 28"/>
                  <a:gd name="T4" fmla="*/ 122 w 122"/>
                  <a:gd name="T5" fmla="*/ 10 h 28"/>
                  <a:gd name="T6" fmla="*/ 122 w 122"/>
                  <a:gd name="T7" fmla="*/ 16 h 28"/>
                  <a:gd name="T8" fmla="*/ 104 w 122"/>
                  <a:gd name="T9" fmla="*/ 28 h 28"/>
                  <a:gd name="T10" fmla="*/ 0 w 122"/>
                  <a:gd name="T11" fmla="*/ 6 h 28"/>
                  <a:gd name="T12" fmla="*/ 0 w 122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"/>
                  <a:gd name="T22" fmla="*/ 0 h 28"/>
                  <a:gd name="T23" fmla="*/ 122 w 12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" h="28">
                    <a:moveTo>
                      <a:pt x="0" y="0"/>
                    </a:moveTo>
                    <a:lnTo>
                      <a:pt x="104" y="22"/>
                    </a:lnTo>
                    <a:lnTo>
                      <a:pt x="122" y="10"/>
                    </a:lnTo>
                    <a:lnTo>
                      <a:pt x="122" y="16"/>
                    </a:lnTo>
                    <a:lnTo>
                      <a:pt x="104" y="2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8" name="Freeform 1021">
                <a:extLst>
                  <a:ext uri="{FF2B5EF4-FFF2-40B4-BE49-F238E27FC236}">
                    <a16:creationId xmlns:a16="http://schemas.microsoft.com/office/drawing/2014/main" id="{C6521A44-9E7F-4E8A-ABD3-88B59E79C8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58" y="587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9" name="Freeform 1022">
                <a:extLst>
                  <a:ext uri="{FF2B5EF4-FFF2-40B4-BE49-F238E27FC236}">
                    <a16:creationId xmlns:a16="http://schemas.microsoft.com/office/drawing/2014/main" id="{921A5852-F9D9-4ECC-B3FF-644C3BAF01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06" y="5590"/>
                <a:ext cx="172" cy="34"/>
              </a:xfrm>
              <a:custGeom>
                <a:avLst/>
                <a:gdLst>
                  <a:gd name="T0" fmla="*/ 156 w 172"/>
                  <a:gd name="T1" fmla="*/ 30 h 34"/>
                  <a:gd name="T2" fmla="*/ 6 w 172"/>
                  <a:gd name="T3" fmla="*/ 0 h 34"/>
                  <a:gd name="T4" fmla="*/ 0 w 172"/>
                  <a:gd name="T5" fmla="*/ 4 h 34"/>
                  <a:gd name="T6" fmla="*/ 158 w 172"/>
                  <a:gd name="T7" fmla="*/ 34 h 34"/>
                  <a:gd name="T8" fmla="*/ 172 w 172"/>
                  <a:gd name="T9" fmla="*/ 24 h 34"/>
                  <a:gd name="T10" fmla="*/ 172 w 172"/>
                  <a:gd name="T11" fmla="*/ 20 h 34"/>
                  <a:gd name="T12" fmla="*/ 156 w 172"/>
                  <a:gd name="T13" fmla="*/ 3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2"/>
                  <a:gd name="T22" fmla="*/ 0 h 34"/>
                  <a:gd name="T23" fmla="*/ 172 w 172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2" h="34">
                    <a:moveTo>
                      <a:pt x="156" y="3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58" y="34"/>
                    </a:lnTo>
                    <a:lnTo>
                      <a:pt x="172" y="24"/>
                    </a:lnTo>
                    <a:lnTo>
                      <a:pt x="172" y="2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0" name="Freeform 1023">
                <a:extLst>
                  <a:ext uri="{FF2B5EF4-FFF2-40B4-BE49-F238E27FC236}">
                    <a16:creationId xmlns:a16="http://schemas.microsoft.com/office/drawing/2014/main" id="{B531CDC0-651A-4334-AF71-90FDEF61C9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0" cy="30"/>
              </a:xfrm>
              <a:custGeom>
                <a:avLst/>
                <a:gdLst>
                  <a:gd name="T0" fmla="*/ 100 w 100"/>
                  <a:gd name="T1" fmla="*/ 18 h 30"/>
                  <a:gd name="T2" fmla="*/ 0 w 100"/>
                  <a:gd name="T3" fmla="*/ 0 h 30"/>
                  <a:gd name="T4" fmla="*/ 0 w 100"/>
                  <a:gd name="T5" fmla="*/ 10 h 30"/>
                  <a:gd name="T6" fmla="*/ 100 w 100"/>
                  <a:gd name="T7" fmla="*/ 30 h 30"/>
                  <a:gd name="T8" fmla="*/ 100 w 100"/>
                  <a:gd name="T9" fmla="*/ 1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30"/>
                  <a:gd name="T17" fmla="*/ 100 w 10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30">
                    <a:moveTo>
                      <a:pt x="100" y="18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00" y="30"/>
                    </a:lnTo>
                    <a:lnTo>
                      <a:pt x="100" y="18"/>
                    </a:lnTo>
                    <a:close/>
                  </a:path>
                </a:pathLst>
              </a:custGeom>
              <a:solidFill>
                <a:srgbClr val="4564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1" name="Freeform 1024">
                <a:extLst>
                  <a:ext uri="{FF2B5EF4-FFF2-40B4-BE49-F238E27FC236}">
                    <a16:creationId xmlns:a16="http://schemas.microsoft.com/office/drawing/2014/main" id="{B4F43460-C34B-4986-9D68-E5B93A4556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2" y="5610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 h 10"/>
                  <a:gd name="T4" fmla="*/ 0 w 10"/>
                  <a:gd name="T5" fmla="*/ 0 h 10"/>
                  <a:gd name="T6" fmla="*/ 0 w 10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0" y="1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2" name="Freeform 1025">
                <a:extLst>
                  <a:ext uri="{FF2B5EF4-FFF2-40B4-BE49-F238E27FC236}">
                    <a16:creationId xmlns:a16="http://schemas.microsoft.com/office/drawing/2014/main" id="{81326DAF-343F-485E-97D4-FE12F4E52F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28" y="5540"/>
                <a:ext cx="156" cy="378"/>
              </a:xfrm>
              <a:custGeom>
                <a:avLst/>
                <a:gdLst>
                  <a:gd name="T0" fmla="*/ 0 w 78"/>
                  <a:gd name="T1" fmla="*/ 0 h 189"/>
                  <a:gd name="T2" fmla="*/ 9600 w 78"/>
                  <a:gd name="T3" fmla="*/ 1920 h 189"/>
                  <a:gd name="T4" fmla="*/ 9856 w 78"/>
                  <a:gd name="T5" fmla="*/ 2304 h 189"/>
                  <a:gd name="T6" fmla="*/ 9984 w 78"/>
                  <a:gd name="T7" fmla="*/ 24192 h 189"/>
                  <a:gd name="T8" fmla="*/ 9600 w 78"/>
                  <a:gd name="T9" fmla="*/ 24192 h 189"/>
                  <a:gd name="T10" fmla="*/ 9600 w 78"/>
                  <a:gd name="T11" fmla="*/ 2432 h 189"/>
                  <a:gd name="T12" fmla="*/ 9344 w 78"/>
                  <a:gd name="T13" fmla="*/ 2176 h 189"/>
                  <a:gd name="T14" fmla="*/ 0 w 78"/>
                  <a:gd name="T15" fmla="*/ 384 h 189"/>
                  <a:gd name="T16" fmla="*/ 0 w 78"/>
                  <a:gd name="T17" fmla="*/ 0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189"/>
                  <a:gd name="T29" fmla="*/ 78 w 78"/>
                  <a:gd name="T30" fmla="*/ 189 h 1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189">
                    <a:moveTo>
                      <a:pt x="0" y="0"/>
                    </a:move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5"/>
                      <a:pt x="77" y="16"/>
                      <a:pt x="77" y="18"/>
                    </a:cubicBezTo>
                    <a:cubicBezTo>
                      <a:pt x="77" y="36"/>
                      <a:pt x="78" y="189"/>
                      <a:pt x="78" y="189"/>
                    </a:cubicBezTo>
                    <a:cubicBezTo>
                      <a:pt x="75" y="189"/>
                      <a:pt x="75" y="189"/>
                      <a:pt x="75" y="189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9"/>
                      <a:pt x="75" y="17"/>
                      <a:pt x="73" y="17"/>
                    </a:cubicBezTo>
                    <a:cubicBezTo>
                      <a:pt x="72" y="17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88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7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0" name="Text Box 1046">
              <a:extLst>
                <a:ext uri="{FF2B5EF4-FFF2-40B4-BE49-F238E27FC236}">
                  <a16:creationId xmlns:a16="http://schemas.microsoft.com/office/drawing/2014/main" id="{CA966702-ED68-4372-8706-A88C5E401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2492" y="1143311"/>
              <a:ext cx="784963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能源管理</a:t>
              </a:r>
              <a:endParaRPr kumimoji="1" lang="en-US" altLang="zh-CN" sz="12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Line 558">
              <a:extLst>
                <a:ext uri="{FF2B5EF4-FFF2-40B4-BE49-F238E27FC236}">
                  <a16:creationId xmlns:a16="http://schemas.microsoft.com/office/drawing/2014/main" id="{88C8C44F-4906-4EAB-8BEB-C5DA351825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52614" y="1380260"/>
              <a:ext cx="0" cy="126716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42" name="Text Box 1046">
              <a:extLst>
                <a:ext uri="{FF2B5EF4-FFF2-40B4-BE49-F238E27FC236}">
                  <a16:creationId xmlns:a16="http://schemas.microsoft.com/office/drawing/2014/main" id="{E48E6D1E-F4FC-4118-8A16-B7D8E88BDE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7293" y="1137737"/>
              <a:ext cx="1211426" cy="26449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1411" tIns="45706" rIns="91411" bIns="45706">
              <a:spAutoFit/>
            </a:bodyPr>
            <a:lstStyle/>
            <a:p>
              <a:pPr algn="ctr" defTabSz="957128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1"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客户管理</a:t>
              </a:r>
              <a:endParaRPr kumimoji="1" lang="zh-CN" altLang="en-US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3" name="组合 276">
              <a:extLst>
                <a:ext uri="{FF2B5EF4-FFF2-40B4-BE49-F238E27FC236}">
                  <a16:creationId xmlns:a16="http://schemas.microsoft.com/office/drawing/2014/main" id="{237EA2C3-3615-4A53-BD39-AC789FFEE563}"/>
                </a:ext>
              </a:extLst>
            </p:cNvPr>
            <p:cNvGrpSpPr/>
            <p:nvPr/>
          </p:nvGrpSpPr>
          <p:grpSpPr>
            <a:xfrm>
              <a:off x="8578376" y="2295027"/>
              <a:ext cx="1804745" cy="526599"/>
              <a:chOff x="2181994" y="2312343"/>
              <a:chExt cx="1240406" cy="579854"/>
            </a:xfrm>
          </p:grpSpPr>
          <p:grpSp>
            <p:nvGrpSpPr>
              <p:cNvPr id="245" name="组合 18">
                <a:extLst>
                  <a:ext uri="{FF2B5EF4-FFF2-40B4-BE49-F238E27FC236}">
                    <a16:creationId xmlns:a16="http://schemas.microsoft.com/office/drawing/2014/main" id="{BF6CECEA-00F3-4BC0-8A4A-B107101CE39F}"/>
                  </a:ext>
                </a:extLst>
              </p:cNvPr>
              <p:cNvGrpSpPr/>
              <p:nvPr/>
            </p:nvGrpSpPr>
            <p:grpSpPr>
              <a:xfrm>
                <a:off x="2181994" y="2312343"/>
                <a:ext cx="1240406" cy="566386"/>
                <a:chOff x="5812739" y="1165451"/>
                <a:chExt cx="1523999" cy="893763"/>
              </a:xfrm>
            </p:grpSpPr>
            <p:pic>
              <p:nvPicPr>
                <p:cNvPr id="247" name="Picture 18" descr="图片796">
                  <a:extLst>
                    <a:ext uri="{FF2B5EF4-FFF2-40B4-BE49-F238E27FC236}">
                      <a16:creationId xmlns:a16="http://schemas.microsoft.com/office/drawing/2014/main" id="{440BC847-CF1D-401D-A551-D58F0AEDFD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5812739" y="1165451"/>
                  <a:ext cx="1523999" cy="893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8" name="Picture 2019" descr="图片244">
                  <a:extLst>
                    <a:ext uri="{FF2B5EF4-FFF2-40B4-BE49-F238E27FC236}">
                      <a16:creationId xmlns:a16="http://schemas.microsoft.com/office/drawing/2014/main" id="{4A74E686-0768-4772-9F82-E2035F7877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5969755" y="1333929"/>
                  <a:ext cx="323850" cy="381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9" name="Picture 2017" descr="图片242">
                  <a:extLst>
                    <a:ext uri="{FF2B5EF4-FFF2-40B4-BE49-F238E27FC236}">
                      <a16:creationId xmlns:a16="http://schemas.microsoft.com/office/drawing/2014/main" id="{C067EC4F-D506-4F01-A633-C76F6D04B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6426955" y="1197606"/>
                  <a:ext cx="312738" cy="5334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0" name="Picture 2020" descr="图片245">
                  <a:extLst>
                    <a:ext uri="{FF2B5EF4-FFF2-40B4-BE49-F238E27FC236}">
                      <a16:creationId xmlns:a16="http://schemas.microsoft.com/office/drawing/2014/main" id="{272226D0-1F17-4C4F-8D92-828BA40B1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6884154" y="1333929"/>
                  <a:ext cx="228600" cy="349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46" name="Text Box 1046">
                <a:extLst>
                  <a:ext uri="{FF2B5EF4-FFF2-40B4-BE49-F238E27FC236}">
                    <a16:creationId xmlns:a16="http://schemas.microsoft.com/office/drawing/2014/main" id="{DD6D0E34-8CAE-439F-A8C6-6D6D8E2771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5671" y="2649487"/>
                <a:ext cx="1025330" cy="242710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91425" tIns="45712" rIns="91425" bIns="45712">
                <a:spAutoFit/>
              </a:bodyPr>
              <a:lstStyle/>
              <a:p>
                <a:pPr algn="ctr" defTabSz="957128" eaLnBrk="0" hangingPunct="0">
                  <a:buNone/>
                </a:pPr>
                <a:r>
                  <a:rPr kumimoji="1" lang="zh-CN" altLang="en-US" sz="900" dirty="0">
                    <a:latin typeface="微软雅黑" pitchFamily="34" charset="-122"/>
                    <a:ea typeface="微软雅黑" pitchFamily="34" charset="-122"/>
                  </a:rPr>
                  <a:t>云数据中心</a:t>
                </a:r>
              </a:p>
            </p:txBody>
          </p:sp>
        </p:grpSp>
        <p:sp>
          <p:nvSpPr>
            <p:cNvPr id="44" name="圆角矩形 74">
              <a:extLst>
                <a:ext uri="{FF2B5EF4-FFF2-40B4-BE49-F238E27FC236}">
                  <a16:creationId xmlns:a16="http://schemas.microsoft.com/office/drawing/2014/main" id="{5F5074E5-9751-4B69-8B4F-E77ABC32887A}"/>
                </a:ext>
              </a:extLst>
            </p:cNvPr>
            <p:cNvSpPr/>
            <p:nvPr/>
          </p:nvSpPr>
          <p:spPr bwMode="auto">
            <a:xfrm>
              <a:off x="8114209" y="1639883"/>
              <a:ext cx="3103777" cy="589886"/>
            </a:xfrm>
            <a:prstGeom prst="roundRect">
              <a:avLst>
                <a:gd name="adj" fmla="val 8072"/>
              </a:avLst>
            </a:prstGeom>
            <a:solidFill>
              <a:schemeClr val="accent1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rtlCol="0" anchor="ctr"/>
            <a:lstStyle/>
            <a:p>
              <a:pPr>
                <a:buNone/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矩形 77">
              <a:extLst>
                <a:ext uri="{FF2B5EF4-FFF2-40B4-BE49-F238E27FC236}">
                  <a16:creationId xmlns:a16="http://schemas.microsoft.com/office/drawing/2014/main" id="{DF8E6316-8F0B-49C1-A134-BDAA2600E86D}"/>
                </a:ext>
              </a:extLst>
            </p:cNvPr>
            <p:cNvSpPr/>
            <p:nvPr/>
          </p:nvSpPr>
          <p:spPr>
            <a:xfrm>
              <a:off x="10307951" y="1884425"/>
              <a:ext cx="867115" cy="264510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  <p:txBody>
            <a:bodyPr wrap="square" lIns="91427" tIns="45714" rIns="91427" bIns="45714">
              <a:spAutoFit/>
            </a:bodyPr>
            <a:lstStyle/>
            <a:p>
              <a:pPr algn="ctr"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能源数据</a:t>
              </a:r>
            </a:p>
          </p:txBody>
        </p:sp>
        <p:sp>
          <p:nvSpPr>
            <p:cNvPr id="46" name="矩形 78">
              <a:extLst>
                <a:ext uri="{FF2B5EF4-FFF2-40B4-BE49-F238E27FC236}">
                  <a16:creationId xmlns:a16="http://schemas.microsoft.com/office/drawing/2014/main" id="{90186A59-B80D-4432-AFE8-B72D1456CFD5}"/>
                </a:ext>
              </a:extLst>
            </p:cNvPr>
            <p:cNvSpPr/>
            <p:nvPr/>
          </p:nvSpPr>
          <p:spPr>
            <a:xfrm>
              <a:off x="9410421" y="1877473"/>
              <a:ext cx="830637" cy="264510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  <p:txBody>
            <a:bodyPr wrap="square" lIns="91427" tIns="45714" rIns="91427" bIns="45714">
              <a:spAutoFit/>
            </a:bodyPr>
            <a:lstStyle/>
            <a:p>
              <a:pPr algn="ctr"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位置数据</a:t>
              </a:r>
            </a:p>
          </p:txBody>
        </p:sp>
        <p:sp>
          <p:nvSpPr>
            <p:cNvPr id="47" name="矩形 79">
              <a:extLst>
                <a:ext uri="{FF2B5EF4-FFF2-40B4-BE49-F238E27FC236}">
                  <a16:creationId xmlns:a16="http://schemas.microsoft.com/office/drawing/2014/main" id="{A5B76618-7D64-49F2-B36D-E44B6DE007CB}"/>
                </a:ext>
              </a:extLst>
            </p:cNvPr>
            <p:cNvSpPr/>
            <p:nvPr/>
          </p:nvSpPr>
          <p:spPr>
            <a:xfrm>
              <a:off x="8120765" y="1653044"/>
              <a:ext cx="3097222" cy="264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大数据平台</a:t>
              </a:r>
              <a:endParaRPr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80">
              <a:extLst>
                <a:ext uri="{FF2B5EF4-FFF2-40B4-BE49-F238E27FC236}">
                  <a16:creationId xmlns:a16="http://schemas.microsoft.com/office/drawing/2014/main" id="{D57F8FEB-3DF4-495A-BE2D-332FFEE95D24}"/>
                </a:ext>
              </a:extLst>
            </p:cNvPr>
            <p:cNvSpPr/>
            <p:nvPr/>
          </p:nvSpPr>
          <p:spPr>
            <a:xfrm>
              <a:off x="8222248" y="1884426"/>
              <a:ext cx="1163160" cy="264510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  <p:txBody>
            <a:bodyPr wrap="square" lIns="91427" tIns="45714" rIns="91427" bIns="45714">
              <a:spAutoFit/>
            </a:bodyPr>
            <a:lstStyle/>
            <a:p>
              <a:pPr algn="ctr"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产品数据</a:t>
              </a:r>
            </a:p>
          </p:txBody>
        </p:sp>
        <p:sp>
          <p:nvSpPr>
            <p:cNvPr id="49" name="圆角矩形 81">
              <a:extLst>
                <a:ext uri="{FF2B5EF4-FFF2-40B4-BE49-F238E27FC236}">
                  <a16:creationId xmlns:a16="http://schemas.microsoft.com/office/drawing/2014/main" id="{26D6FAB4-80D5-4BBB-8CC0-C9702682796E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 bwMode="auto">
            <a:xfrm>
              <a:off x="5756355" y="4500109"/>
              <a:ext cx="2978228" cy="677328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glow rad="50800">
                <a:schemeClr val="accent4">
                  <a:satMod val="175000"/>
                  <a:alpha val="20000"/>
                </a:schemeClr>
              </a:glow>
            </a:effectLst>
            <a:ex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endParaRPr lang="zh-CN" altLang="en-US" sz="1400" b="0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Box 80">
              <a:extLst>
                <a:ext uri="{FF2B5EF4-FFF2-40B4-BE49-F238E27FC236}">
                  <a16:creationId xmlns:a16="http://schemas.microsoft.com/office/drawing/2014/main" id="{4F7D30F6-AECC-4266-9772-C4A2B2424328}"/>
                </a:ext>
              </a:extLst>
            </p:cNvPr>
            <p:cNvSpPr txBox="1"/>
            <p:nvPr/>
          </p:nvSpPr>
          <p:spPr>
            <a:xfrm>
              <a:off x="6962972" y="4965798"/>
              <a:ext cx="1240531" cy="264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托盘</a:t>
              </a:r>
            </a:p>
          </p:txBody>
        </p:sp>
        <p:sp>
          <p:nvSpPr>
            <p:cNvPr id="51" name="Freeform 116">
              <a:extLst>
                <a:ext uri="{FF2B5EF4-FFF2-40B4-BE49-F238E27FC236}">
                  <a16:creationId xmlns:a16="http://schemas.microsoft.com/office/drawing/2014/main" id="{9E2742D7-299F-4E9E-A53D-789D6A12BE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75408" y="4746380"/>
              <a:ext cx="584039" cy="153938"/>
            </a:xfrm>
            <a:custGeom>
              <a:avLst/>
              <a:gdLst/>
              <a:ahLst/>
              <a:cxnLst>
                <a:cxn ang="0">
                  <a:pos x="3546" y="887"/>
                </a:cxn>
                <a:cxn ang="0">
                  <a:pos x="420" y="3597"/>
                </a:cxn>
                <a:cxn ang="0">
                  <a:pos x="1073" y="5233"/>
                </a:cxn>
                <a:cxn ang="0">
                  <a:pos x="1960" y="4158"/>
                </a:cxn>
                <a:cxn ang="0">
                  <a:pos x="3126" y="4672"/>
                </a:cxn>
                <a:cxn ang="0">
                  <a:pos x="11665" y="4999"/>
                </a:cxn>
                <a:cxn ang="0">
                  <a:pos x="14884" y="4391"/>
                </a:cxn>
                <a:cxn ang="0">
                  <a:pos x="14324" y="5233"/>
                </a:cxn>
                <a:cxn ang="0">
                  <a:pos x="14884" y="6073"/>
                </a:cxn>
                <a:cxn ang="0">
                  <a:pos x="15864" y="5886"/>
                </a:cxn>
                <a:cxn ang="0">
                  <a:pos x="16051" y="4905"/>
                </a:cxn>
                <a:cxn ang="0">
                  <a:pos x="15211" y="4344"/>
                </a:cxn>
                <a:cxn ang="0">
                  <a:pos x="14651" y="5466"/>
                </a:cxn>
                <a:cxn ang="0">
                  <a:pos x="15445" y="4672"/>
                </a:cxn>
                <a:cxn ang="0">
                  <a:pos x="14417" y="4439"/>
                </a:cxn>
                <a:cxn ang="0">
                  <a:pos x="13812" y="5560"/>
                </a:cxn>
                <a:cxn ang="0">
                  <a:pos x="14417" y="4439"/>
                </a:cxn>
                <a:cxn ang="0">
                  <a:pos x="16331" y="4999"/>
                </a:cxn>
                <a:cxn ang="0">
                  <a:pos x="17124" y="4625"/>
                </a:cxn>
                <a:cxn ang="0">
                  <a:pos x="16938" y="2663"/>
                </a:cxn>
                <a:cxn ang="0">
                  <a:pos x="14231" y="1729"/>
                </a:cxn>
                <a:cxn ang="0">
                  <a:pos x="16938" y="234"/>
                </a:cxn>
                <a:cxn ang="0">
                  <a:pos x="10965" y="3271"/>
                </a:cxn>
                <a:cxn ang="0">
                  <a:pos x="13671" y="1869"/>
                </a:cxn>
                <a:cxn ang="0">
                  <a:pos x="10965" y="934"/>
                </a:cxn>
                <a:cxn ang="0">
                  <a:pos x="10452" y="3410"/>
                </a:cxn>
                <a:cxn ang="0">
                  <a:pos x="7886" y="2523"/>
                </a:cxn>
                <a:cxn ang="0">
                  <a:pos x="10452" y="1075"/>
                </a:cxn>
                <a:cxn ang="0">
                  <a:pos x="7559" y="4065"/>
                </a:cxn>
                <a:cxn ang="0">
                  <a:pos x="12271" y="4485"/>
                </a:cxn>
                <a:cxn ang="0">
                  <a:pos x="11898" y="5419"/>
                </a:cxn>
                <a:cxn ang="0">
                  <a:pos x="12598" y="6120"/>
                </a:cxn>
                <a:cxn ang="0">
                  <a:pos x="13484" y="5746"/>
                </a:cxn>
                <a:cxn ang="0">
                  <a:pos x="13484" y="4718"/>
                </a:cxn>
                <a:cxn ang="0">
                  <a:pos x="13205" y="5653"/>
                </a:cxn>
                <a:cxn ang="0">
                  <a:pos x="12131" y="5233"/>
                </a:cxn>
                <a:cxn ang="0">
                  <a:pos x="13205" y="4812"/>
                </a:cxn>
                <a:cxn ang="0">
                  <a:pos x="2007" y="4344"/>
                </a:cxn>
                <a:cxn ang="0">
                  <a:pos x="1307" y="5045"/>
                </a:cxn>
                <a:cxn ang="0">
                  <a:pos x="1679" y="5980"/>
                </a:cxn>
                <a:cxn ang="0">
                  <a:pos x="2660" y="5980"/>
                </a:cxn>
                <a:cxn ang="0">
                  <a:pos x="3079" y="5045"/>
                </a:cxn>
                <a:cxn ang="0">
                  <a:pos x="2379" y="4344"/>
                </a:cxn>
                <a:cxn ang="0">
                  <a:pos x="1726" y="5653"/>
                </a:cxn>
                <a:cxn ang="0">
                  <a:pos x="2193" y="4625"/>
                </a:cxn>
                <a:cxn ang="0">
                  <a:pos x="2612" y="5653"/>
                </a:cxn>
                <a:cxn ang="0">
                  <a:pos x="5366" y="3037"/>
                </a:cxn>
                <a:cxn ang="0">
                  <a:pos x="5833" y="4485"/>
                </a:cxn>
                <a:cxn ang="0">
                  <a:pos x="5833" y="3924"/>
                </a:cxn>
                <a:cxn ang="0">
                  <a:pos x="6812" y="3457"/>
                </a:cxn>
                <a:cxn ang="0">
                  <a:pos x="6812" y="3083"/>
                </a:cxn>
                <a:cxn ang="0">
                  <a:pos x="6812" y="2149"/>
                </a:cxn>
                <a:cxn ang="0">
                  <a:pos x="5833" y="1588"/>
                </a:cxn>
                <a:cxn ang="0">
                  <a:pos x="4526" y="701"/>
                </a:cxn>
              </a:cxnLst>
              <a:rect l="0" t="0" r="r" b="b"/>
              <a:pathLst>
                <a:path w="17124" h="6120">
                  <a:moveTo>
                    <a:pt x="11991" y="4439"/>
                  </a:moveTo>
                  <a:lnTo>
                    <a:pt x="7093" y="4439"/>
                  </a:lnTo>
                  <a:lnTo>
                    <a:pt x="7093" y="1261"/>
                  </a:lnTo>
                  <a:lnTo>
                    <a:pt x="7093" y="0"/>
                  </a:lnTo>
                  <a:lnTo>
                    <a:pt x="5086" y="0"/>
                  </a:lnTo>
                  <a:lnTo>
                    <a:pt x="3546" y="887"/>
                  </a:lnTo>
                  <a:lnTo>
                    <a:pt x="2660" y="2756"/>
                  </a:lnTo>
                  <a:lnTo>
                    <a:pt x="700" y="3223"/>
                  </a:lnTo>
                  <a:lnTo>
                    <a:pt x="607" y="3271"/>
                  </a:lnTo>
                  <a:lnTo>
                    <a:pt x="514" y="3364"/>
                  </a:lnTo>
                  <a:lnTo>
                    <a:pt x="467" y="3457"/>
                  </a:lnTo>
                  <a:lnTo>
                    <a:pt x="420" y="3597"/>
                  </a:lnTo>
                  <a:lnTo>
                    <a:pt x="374" y="4718"/>
                  </a:lnTo>
                  <a:lnTo>
                    <a:pt x="0" y="4718"/>
                  </a:lnTo>
                  <a:lnTo>
                    <a:pt x="0" y="5560"/>
                  </a:lnTo>
                  <a:lnTo>
                    <a:pt x="560" y="5560"/>
                  </a:lnTo>
                  <a:lnTo>
                    <a:pt x="1119" y="5560"/>
                  </a:lnTo>
                  <a:lnTo>
                    <a:pt x="1073" y="5233"/>
                  </a:lnTo>
                  <a:lnTo>
                    <a:pt x="1119" y="4952"/>
                  </a:lnTo>
                  <a:lnTo>
                    <a:pt x="1214" y="4672"/>
                  </a:lnTo>
                  <a:lnTo>
                    <a:pt x="1400" y="4439"/>
                  </a:lnTo>
                  <a:lnTo>
                    <a:pt x="1586" y="4298"/>
                  </a:lnTo>
                  <a:lnTo>
                    <a:pt x="1773" y="4205"/>
                  </a:lnTo>
                  <a:lnTo>
                    <a:pt x="1960" y="4158"/>
                  </a:lnTo>
                  <a:lnTo>
                    <a:pt x="2193" y="4111"/>
                  </a:lnTo>
                  <a:lnTo>
                    <a:pt x="2379" y="4158"/>
                  </a:lnTo>
                  <a:lnTo>
                    <a:pt x="2612" y="4205"/>
                  </a:lnTo>
                  <a:lnTo>
                    <a:pt x="2800" y="4298"/>
                  </a:lnTo>
                  <a:lnTo>
                    <a:pt x="2940" y="4439"/>
                  </a:lnTo>
                  <a:lnTo>
                    <a:pt x="3126" y="4672"/>
                  </a:lnTo>
                  <a:lnTo>
                    <a:pt x="3266" y="4952"/>
                  </a:lnTo>
                  <a:lnTo>
                    <a:pt x="3266" y="5233"/>
                  </a:lnTo>
                  <a:lnTo>
                    <a:pt x="3219" y="5560"/>
                  </a:lnTo>
                  <a:lnTo>
                    <a:pt x="11712" y="5560"/>
                  </a:lnTo>
                  <a:lnTo>
                    <a:pt x="11665" y="5233"/>
                  </a:lnTo>
                  <a:lnTo>
                    <a:pt x="11665" y="4999"/>
                  </a:lnTo>
                  <a:lnTo>
                    <a:pt x="11758" y="4812"/>
                  </a:lnTo>
                  <a:lnTo>
                    <a:pt x="11852" y="4625"/>
                  </a:lnTo>
                  <a:lnTo>
                    <a:pt x="11991" y="4439"/>
                  </a:lnTo>
                  <a:close/>
                  <a:moveTo>
                    <a:pt x="15211" y="4344"/>
                  </a:moveTo>
                  <a:lnTo>
                    <a:pt x="15024" y="4344"/>
                  </a:lnTo>
                  <a:lnTo>
                    <a:pt x="14884" y="4391"/>
                  </a:lnTo>
                  <a:lnTo>
                    <a:pt x="14745" y="4485"/>
                  </a:lnTo>
                  <a:lnTo>
                    <a:pt x="14605" y="4578"/>
                  </a:lnTo>
                  <a:lnTo>
                    <a:pt x="14464" y="4718"/>
                  </a:lnTo>
                  <a:lnTo>
                    <a:pt x="14417" y="4905"/>
                  </a:lnTo>
                  <a:lnTo>
                    <a:pt x="14324" y="5045"/>
                  </a:lnTo>
                  <a:lnTo>
                    <a:pt x="14324" y="5233"/>
                  </a:lnTo>
                  <a:lnTo>
                    <a:pt x="14324" y="5419"/>
                  </a:lnTo>
                  <a:lnTo>
                    <a:pt x="14417" y="5606"/>
                  </a:lnTo>
                  <a:lnTo>
                    <a:pt x="14464" y="5746"/>
                  </a:lnTo>
                  <a:lnTo>
                    <a:pt x="14605" y="5886"/>
                  </a:lnTo>
                  <a:lnTo>
                    <a:pt x="14745" y="5980"/>
                  </a:lnTo>
                  <a:lnTo>
                    <a:pt x="14884" y="6073"/>
                  </a:lnTo>
                  <a:lnTo>
                    <a:pt x="15024" y="6120"/>
                  </a:lnTo>
                  <a:lnTo>
                    <a:pt x="15211" y="6120"/>
                  </a:lnTo>
                  <a:lnTo>
                    <a:pt x="15398" y="6120"/>
                  </a:lnTo>
                  <a:lnTo>
                    <a:pt x="15584" y="6073"/>
                  </a:lnTo>
                  <a:lnTo>
                    <a:pt x="15724" y="5980"/>
                  </a:lnTo>
                  <a:lnTo>
                    <a:pt x="15864" y="5886"/>
                  </a:lnTo>
                  <a:lnTo>
                    <a:pt x="15957" y="5746"/>
                  </a:lnTo>
                  <a:lnTo>
                    <a:pt x="16051" y="5606"/>
                  </a:lnTo>
                  <a:lnTo>
                    <a:pt x="16098" y="5419"/>
                  </a:lnTo>
                  <a:lnTo>
                    <a:pt x="16144" y="5233"/>
                  </a:lnTo>
                  <a:lnTo>
                    <a:pt x="16098" y="5045"/>
                  </a:lnTo>
                  <a:lnTo>
                    <a:pt x="16051" y="4905"/>
                  </a:lnTo>
                  <a:lnTo>
                    <a:pt x="15957" y="4718"/>
                  </a:lnTo>
                  <a:lnTo>
                    <a:pt x="15864" y="4578"/>
                  </a:lnTo>
                  <a:lnTo>
                    <a:pt x="15724" y="4485"/>
                  </a:lnTo>
                  <a:lnTo>
                    <a:pt x="15584" y="4391"/>
                  </a:lnTo>
                  <a:lnTo>
                    <a:pt x="15398" y="4344"/>
                  </a:lnTo>
                  <a:lnTo>
                    <a:pt x="15211" y="4344"/>
                  </a:lnTo>
                  <a:close/>
                  <a:moveTo>
                    <a:pt x="15678" y="5653"/>
                  </a:moveTo>
                  <a:lnTo>
                    <a:pt x="15445" y="5793"/>
                  </a:lnTo>
                  <a:lnTo>
                    <a:pt x="15211" y="5839"/>
                  </a:lnTo>
                  <a:lnTo>
                    <a:pt x="14978" y="5793"/>
                  </a:lnTo>
                  <a:lnTo>
                    <a:pt x="14791" y="5653"/>
                  </a:lnTo>
                  <a:lnTo>
                    <a:pt x="14651" y="5466"/>
                  </a:lnTo>
                  <a:lnTo>
                    <a:pt x="14605" y="5233"/>
                  </a:lnTo>
                  <a:lnTo>
                    <a:pt x="14651" y="4999"/>
                  </a:lnTo>
                  <a:lnTo>
                    <a:pt x="14791" y="4812"/>
                  </a:lnTo>
                  <a:lnTo>
                    <a:pt x="14978" y="4672"/>
                  </a:lnTo>
                  <a:lnTo>
                    <a:pt x="15211" y="4625"/>
                  </a:lnTo>
                  <a:lnTo>
                    <a:pt x="15445" y="4672"/>
                  </a:lnTo>
                  <a:lnTo>
                    <a:pt x="15678" y="4812"/>
                  </a:lnTo>
                  <a:lnTo>
                    <a:pt x="15771" y="4999"/>
                  </a:lnTo>
                  <a:lnTo>
                    <a:pt x="15864" y="5233"/>
                  </a:lnTo>
                  <a:lnTo>
                    <a:pt x="15771" y="5466"/>
                  </a:lnTo>
                  <a:lnTo>
                    <a:pt x="15678" y="5653"/>
                  </a:lnTo>
                  <a:close/>
                  <a:moveTo>
                    <a:pt x="14417" y="4439"/>
                  </a:moveTo>
                  <a:lnTo>
                    <a:pt x="13531" y="4439"/>
                  </a:lnTo>
                  <a:lnTo>
                    <a:pt x="13671" y="4625"/>
                  </a:lnTo>
                  <a:lnTo>
                    <a:pt x="13764" y="4812"/>
                  </a:lnTo>
                  <a:lnTo>
                    <a:pt x="13858" y="4999"/>
                  </a:lnTo>
                  <a:lnTo>
                    <a:pt x="13858" y="5233"/>
                  </a:lnTo>
                  <a:lnTo>
                    <a:pt x="13812" y="5560"/>
                  </a:lnTo>
                  <a:lnTo>
                    <a:pt x="14184" y="5560"/>
                  </a:lnTo>
                  <a:lnTo>
                    <a:pt x="14138" y="5233"/>
                  </a:lnTo>
                  <a:lnTo>
                    <a:pt x="14138" y="4999"/>
                  </a:lnTo>
                  <a:lnTo>
                    <a:pt x="14184" y="4812"/>
                  </a:lnTo>
                  <a:lnTo>
                    <a:pt x="14324" y="4625"/>
                  </a:lnTo>
                  <a:lnTo>
                    <a:pt x="14417" y="4439"/>
                  </a:lnTo>
                  <a:close/>
                  <a:moveTo>
                    <a:pt x="16517" y="4625"/>
                  </a:moveTo>
                  <a:lnTo>
                    <a:pt x="16517" y="4439"/>
                  </a:lnTo>
                  <a:lnTo>
                    <a:pt x="16005" y="4439"/>
                  </a:lnTo>
                  <a:lnTo>
                    <a:pt x="16144" y="4625"/>
                  </a:lnTo>
                  <a:lnTo>
                    <a:pt x="16238" y="4812"/>
                  </a:lnTo>
                  <a:lnTo>
                    <a:pt x="16331" y="4999"/>
                  </a:lnTo>
                  <a:lnTo>
                    <a:pt x="16331" y="5233"/>
                  </a:lnTo>
                  <a:lnTo>
                    <a:pt x="16284" y="5560"/>
                  </a:lnTo>
                  <a:lnTo>
                    <a:pt x="16517" y="5560"/>
                  </a:lnTo>
                  <a:lnTo>
                    <a:pt x="16517" y="5326"/>
                  </a:lnTo>
                  <a:lnTo>
                    <a:pt x="17124" y="5326"/>
                  </a:lnTo>
                  <a:lnTo>
                    <a:pt x="17124" y="4625"/>
                  </a:lnTo>
                  <a:lnTo>
                    <a:pt x="16517" y="4625"/>
                  </a:lnTo>
                  <a:close/>
                  <a:moveTo>
                    <a:pt x="16938" y="3410"/>
                  </a:moveTo>
                  <a:lnTo>
                    <a:pt x="14231" y="3410"/>
                  </a:lnTo>
                  <a:lnTo>
                    <a:pt x="14231" y="3271"/>
                  </a:lnTo>
                  <a:lnTo>
                    <a:pt x="16938" y="3271"/>
                  </a:lnTo>
                  <a:lnTo>
                    <a:pt x="16938" y="2663"/>
                  </a:lnTo>
                  <a:lnTo>
                    <a:pt x="14231" y="2663"/>
                  </a:lnTo>
                  <a:lnTo>
                    <a:pt x="14231" y="2523"/>
                  </a:lnTo>
                  <a:lnTo>
                    <a:pt x="16938" y="2523"/>
                  </a:lnTo>
                  <a:lnTo>
                    <a:pt x="16938" y="1869"/>
                  </a:lnTo>
                  <a:lnTo>
                    <a:pt x="14231" y="1869"/>
                  </a:lnTo>
                  <a:lnTo>
                    <a:pt x="14231" y="1729"/>
                  </a:lnTo>
                  <a:lnTo>
                    <a:pt x="16938" y="1729"/>
                  </a:lnTo>
                  <a:lnTo>
                    <a:pt x="16938" y="1075"/>
                  </a:lnTo>
                  <a:lnTo>
                    <a:pt x="14231" y="1075"/>
                  </a:lnTo>
                  <a:lnTo>
                    <a:pt x="14231" y="934"/>
                  </a:lnTo>
                  <a:lnTo>
                    <a:pt x="16938" y="934"/>
                  </a:lnTo>
                  <a:lnTo>
                    <a:pt x="16938" y="234"/>
                  </a:lnTo>
                  <a:lnTo>
                    <a:pt x="13905" y="234"/>
                  </a:lnTo>
                  <a:lnTo>
                    <a:pt x="13905" y="3738"/>
                  </a:lnTo>
                  <a:lnTo>
                    <a:pt x="13671" y="3738"/>
                  </a:lnTo>
                  <a:lnTo>
                    <a:pt x="13671" y="3410"/>
                  </a:lnTo>
                  <a:lnTo>
                    <a:pt x="10965" y="3410"/>
                  </a:lnTo>
                  <a:lnTo>
                    <a:pt x="10965" y="3271"/>
                  </a:lnTo>
                  <a:lnTo>
                    <a:pt x="13671" y="3271"/>
                  </a:lnTo>
                  <a:lnTo>
                    <a:pt x="13671" y="2663"/>
                  </a:lnTo>
                  <a:lnTo>
                    <a:pt x="10965" y="2663"/>
                  </a:lnTo>
                  <a:lnTo>
                    <a:pt x="10965" y="2523"/>
                  </a:lnTo>
                  <a:lnTo>
                    <a:pt x="13671" y="2523"/>
                  </a:lnTo>
                  <a:lnTo>
                    <a:pt x="13671" y="1869"/>
                  </a:lnTo>
                  <a:lnTo>
                    <a:pt x="10965" y="1869"/>
                  </a:lnTo>
                  <a:lnTo>
                    <a:pt x="10965" y="1729"/>
                  </a:lnTo>
                  <a:lnTo>
                    <a:pt x="13671" y="1729"/>
                  </a:lnTo>
                  <a:lnTo>
                    <a:pt x="13671" y="1075"/>
                  </a:lnTo>
                  <a:lnTo>
                    <a:pt x="10965" y="1075"/>
                  </a:lnTo>
                  <a:lnTo>
                    <a:pt x="10965" y="934"/>
                  </a:lnTo>
                  <a:lnTo>
                    <a:pt x="13671" y="934"/>
                  </a:lnTo>
                  <a:lnTo>
                    <a:pt x="13671" y="234"/>
                  </a:lnTo>
                  <a:lnTo>
                    <a:pt x="10731" y="234"/>
                  </a:lnTo>
                  <a:lnTo>
                    <a:pt x="10731" y="3738"/>
                  </a:lnTo>
                  <a:lnTo>
                    <a:pt x="10452" y="3738"/>
                  </a:lnTo>
                  <a:lnTo>
                    <a:pt x="10452" y="3410"/>
                  </a:lnTo>
                  <a:lnTo>
                    <a:pt x="7886" y="3410"/>
                  </a:lnTo>
                  <a:lnTo>
                    <a:pt x="7886" y="3271"/>
                  </a:lnTo>
                  <a:lnTo>
                    <a:pt x="10452" y="3271"/>
                  </a:lnTo>
                  <a:lnTo>
                    <a:pt x="10452" y="2663"/>
                  </a:lnTo>
                  <a:lnTo>
                    <a:pt x="7886" y="2663"/>
                  </a:lnTo>
                  <a:lnTo>
                    <a:pt x="7886" y="2523"/>
                  </a:lnTo>
                  <a:lnTo>
                    <a:pt x="10452" y="2523"/>
                  </a:lnTo>
                  <a:lnTo>
                    <a:pt x="10452" y="1869"/>
                  </a:lnTo>
                  <a:lnTo>
                    <a:pt x="7886" y="1869"/>
                  </a:lnTo>
                  <a:lnTo>
                    <a:pt x="7886" y="1729"/>
                  </a:lnTo>
                  <a:lnTo>
                    <a:pt x="10452" y="1729"/>
                  </a:lnTo>
                  <a:lnTo>
                    <a:pt x="10452" y="1075"/>
                  </a:lnTo>
                  <a:lnTo>
                    <a:pt x="7886" y="1075"/>
                  </a:lnTo>
                  <a:lnTo>
                    <a:pt x="7886" y="934"/>
                  </a:lnTo>
                  <a:lnTo>
                    <a:pt x="10452" y="934"/>
                  </a:lnTo>
                  <a:lnTo>
                    <a:pt x="10452" y="234"/>
                  </a:lnTo>
                  <a:lnTo>
                    <a:pt x="7559" y="234"/>
                  </a:lnTo>
                  <a:lnTo>
                    <a:pt x="7559" y="4065"/>
                  </a:lnTo>
                  <a:lnTo>
                    <a:pt x="16938" y="4065"/>
                  </a:lnTo>
                  <a:lnTo>
                    <a:pt x="16938" y="3410"/>
                  </a:lnTo>
                  <a:close/>
                  <a:moveTo>
                    <a:pt x="12738" y="4344"/>
                  </a:moveTo>
                  <a:lnTo>
                    <a:pt x="12598" y="4344"/>
                  </a:lnTo>
                  <a:lnTo>
                    <a:pt x="12412" y="4391"/>
                  </a:lnTo>
                  <a:lnTo>
                    <a:pt x="12271" y="4485"/>
                  </a:lnTo>
                  <a:lnTo>
                    <a:pt x="12131" y="4578"/>
                  </a:lnTo>
                  <a:lnTo>
                    <a:pt x="11991" y="4718"/>
                  </a:lnTo>
                  <a:lnTo>
                    <a:pt x="11945" y="4905"/>
                  </a:lnTo>
                  <a:lnTo>
                    <a:pt x="11898" y="5045"/>
                  </a:lnTo>
                  <a:lnTo>
                    <a:pt x="11852" y="5233"/>
                  </a:lnTo>
                  <a:lnTo>
                    <a:pt x="11898" y="5419"/>
                  </a:lnTo>
                  <a:lnTo>
                    <a:pt x="11945" y="5606"/>
                  </a:lnTo>
                  <a:lnTo>
                    <a:pt x="11991" y="5746"/>
                  </a:lnTo>
                  <a:lnTo>
                    <a:pt x="12131" y="5886"/>
                  </a:lnTo>
                  <a:lnTo>
                    <a:pt x="12271" y="5980"/>
                  </a:lnTo>
                  <a:lnTo>
                    <a:pt x="12412" y="6073"/>
                  </a:lnTo>
                  <a:lnTo>
                    <a:pt x="12598" y="6120"/>
                  </a:lnTo>
                  <a:lnTo>
                    <a:pt x="12738" y="6120"/>
                  </a:lnTo>
                  <a:lnTo>
                    <a:pt x="12924" y="6120"/>
                  </a:lnTo>
                  <a:lnTo>
                    <a:pt x="13112" y="6073"/>
                  </a:lnTo>
                  <a:lnTo>
                    <a:pt x="13251" y="5980"/>
                  </a:lnTo>
                  <a:lnTo>
                    <a:pt x="13391" y="5886"/>
                  </a:lnTo>
                  <a:lnTo>
                    <a:pt x="13484" y="5746"/>
                  </a:lnTo>
                  <a:lnTo>
                    <a:pt x="13578" y="5606"/>
                  </a:lnTo>
                  <a:lnTo>
                    <a:pt x="13624" y="5419"/>
                  </a:lnTo>
                  <a:lnTo>
                    <a:pt x="13671" y="5233"/>
                  </a:lnTo>
                  <a:lnTo>
                    <a:pt x="13624" y="5045"/>
                  </a:lnTo>
                  <a:lnTo>
                    <a:pt x="13578" y="4905"/>
                  </a:lnTo>
                  <a:lnTo>
                    <a:pt x="13484" y="4718"/>
                  </a:lnTo>
                  <a:lnTo>
                    <a:pt x="13391" y="4578"/>
                  </a:lnTo>
                  <a:lnTo>
                    <a:pt x="13251" y="4485"/>
                  </a:lnTo>
                  <a:lnTo>
                    <a:pt x="13112" y="4391"/>
                  </a:lnTo>
                  <a:lnTo>
                    <a:pt x="12924" y="4344"/>
                  </a:lnTo>
                  <a:lnTo>
                    <a:pt x="12738" y="4344"/>
                  </a:lnTo>
                  <a:close/>
                  <a:moveTo>
                    <a:pt x="13205" y="5653"/>
                  </a:moveTo>
                  <a:lnTo>
                    <a:pt x="13017" y="5793"/>
                  </a:lnTo>
                  <a:lnTo>
                    <a:pt x="12738" y="5839"/>
                  </a:lnTo>
                  <a:lnTo>
                    <a:pt x="12505" y="5793"/>
                  </a:lnTo>
                  <a:lnTo>
                    <a:pt x="12319" y="5653"/>
                  </a:lnTo>
                  <a:lnTo>
                    <a:pt x="12178" y="5466"/>
                  </a:lnTo>
                  <a:lnTo>
                    <a:pt x="12131" y="5233"/>
                  </a:lnTo>
                  <a:lnTo>
                    <a:pt x="12178" y="4999"/>
                  </a:lnTo>
                  <a:lnTo>
                    <a:pt x="12319" y="4812"/>
                  </a:lnTo>
                  <a:lnTo>
                    <a:pt x="12505" y="4672"/>
                  </a:lnTo>
                  <a:lnTo>
                    <a:pt x="12738" y="4625"/>
                  </a:lnTo>
                  <a:lnTo>
                    <a:pt x="13017" y="4672"/>
                  </a:lnTo>
                  <a:lnTo>
                    <a:pt x="13205" y="4812"/>
                  </a:lnTo>
                  <a:lnTo>
                    <a:pt x="13345" y="4999"/>
                  </a:lnTo>
                  <a:lnTo>
                    <a:pt x="13391" y="5233"/>
                  </a:lnTo>
                  <a:lnTo>
                    <a:pt x="13345" y="5466"/>
                  </a:lnTo>
                  <a:lnTo>
                    <a:pt x="13205" y="5653"/>
                  </a:lnTo>
                  <a:close/>
                  <a:moveTo>
                    <a:pt x="2193" y="4344"/>
                  </a:moveTo>
                  <a:lnTo>
                    <a:pt x="2007" y="4344"/>
                  </a:lnTo>
                  <a:lnTo>
                    <a:pt x="1819" y="4391"/>
                  </a:lnTo>
                  <a:lnTo>
                    <a:pt x="1679" y="4485"/>
                  </a:lnTo>
                  <a:lnTo>
                    <a:pt x="1540" y="4578"/>
                  </a:lnTo>
                  <a:lnTo>
                    <a:pt x="1447" y="4718"/>
                  </a:lnTo>
                  <a:lnTo>
                    <a:pt x="1353" y="4905"/>
                  </a:lnTo>
                  <a:lnTo>
                    <a:pt x="1307" y="5045"/>
                  </a:lnTo>
                  <a:lnTo>
                    <a:pt x="1260" y="5233"/>
                  </a:lnTo>
                  <a:lnTo>
                    <a:pt x="1307" y="5419"/>
                  </a:lnTo>
                  <a:lnTo>
                    <a:pt x="1353" y="5606"/>
                  </a:lnTo>
                  <a:lnTo>
                    <a:pt x="1447" y="5746"/>
                  </a:lnTo>
                  <a:lnTo>
                    <a:pt x="1540" y="5886"/>
                  </a:lnTo>
                  <a:lnTo>
                    <a:pt x="1679" y="5980"/>
                  </a:lnTo>
                  <a:lnTo>
                    <a:pt x="1819" y="6073"/>
                  </a:lnTo>
                  <a:lnTo>
                    <a:pt x="2007" y="6120"/>
                  </a:lnTo>
                  <a:lnTo>
                    <a:pt x="2193" y="6120"/>
                  </a:lnTo>
                  <a:lnTo>
                    <a:pt x="2379" y="6120"/>
                  </a:lnTo>
                  <a:lnTo>
                    <a:pt x="2519" y="6073"/>
                  </a:lnTo>
                  <a:lnTo>
                    <a:pt x="2660" y="5980"/>
                  </a:lnTo>
                  <a:lnTo>
                    <a:pt x="2800" y="5886"/>
                  </a:lnTo>
                  <a:lnTo>
                    <a:pt x="2940" y="5746"/>
                  </a:lnTo>
                  <a:lnTo>
                    <a:pt x="3033" y="5560"/>
                  </a:lnTo>
                  <a:lnTo>
                    <a:pt x="3079" y="5419"/>
                  </a:lnTo>
                  <a:lnTo>
                    <a:pt x="3079" y="5233"/>
                  </a:lnTo>
                  <a:lnTo>
                    <a:pt x="3079" y="5045"/>
                  </a:lnTo>
                  <a:lnTo>
                    <a:pt x="3033" y="4905"/>
                  </a:lnTo>
                  <a:lnTo>
                    <a:pt x="2940" y="4718"/>
                  </a:lnTo>
                  <a:lnTo>
                    <a:pt x="2800" y="4578"/>
                  </a:lnTo>
                  <a:lnTo>
                    <a:pt x="2660" y="4485"/>
                  </a:lnTo>
                  <a:lnTo>
                    <a:pt x="2519" y="4391"/>
                  </a:lnTo>
                  <a:lnTo>
                    <a:pt x="2379" y="4344"/>
                  </a:lnTo>
                  <a:lnTo>
                    <a:pt x="2193" y="4344"/>
                  </a:lnTo>
                  <a:close/>
                  <a:moveTo>
                    <a:pt x="2612" y="5653"/>
                  </a:moveTo>
                  <a:lnTo>
                    <a:pt x="2426" y="5793"/>
                  </a:lnTo>
                  <a:lnTo>
                    <a:pt x="2193" y="5839"/>
                  </a:lnTo>
                  <a:lnTo>
                    <a:pt x="1960" y="5793"/>
                  </a:lnTo>
                  <a:lnTo>
                    <a:pt x="1726" y="5653"/>
                  </a:lnTo>
                  <a:lnTo>
                    <a:pt x="1633" y="5466"/>
                  </a:lnTo>
                  <a:lnTo>
                    <a:pt x="1586" y="5233"/>
                  </a:lnTo>
                  <a:lnTo>
                    <a:pt x="1633" y="4999"/>
                  </a:lnTo>
                  <a:lnTo>
                    <a:pt x="1726" y="4812"/>
                  </a:lnTo>
                  <a:lnTo>
                    <a:pt x="1960" y="4672"/>
                  </a:lnTo>
                  <a:lnTo>
                    <a:pt x="2193" y="4625"/>
                  </a:lnTo>
                  <a:lnTo>
                    <a:pt x="2426" y="4672"/>
                  </a:lnTo>
                  <a:lnTo>
                    <a:pt x="2612" y="4812"/>
                  </a:lnTo>
                  <a:lnTo>
                    <a:pt x="2753" y="4999"/>
                  </a:lnTo>
                  <a:lnTo>
                    <a:pt x="2800" y="5233"/>
                  </a:lnTo>
                  <a:lnTo>
                    <a:pt x="2753" y="5466"/>
                  </a:lnTo>
                  <a:lnTo>
                    <a:pt x="2612" y="5653"/>
                  </a:lnTo>
                  <a:close/>
                  <a:moveTo>
                    <a:pt x="4572" y="3037"/>
                  </a:moveTo>
                  <a:lnTo>
                    <a:pt x="2940" y="3037"/>
                  </a:lnTo>
                  <a:lnTo>
                    <a:pt x="3593" y="1588"/>
                  </a:lnTo>
                  <a:lnTo>
                    <a:pt x="4572" y="1588"/>
                  </a:lnTo>
                  <a:lnTo>
                    <a:pt x="4572" y="3037"/>
                  </a:lnTo>
                  <a:close/>
                  <a:moveTo>
                    <a:pt x="5366" y="3037"/>
                  </a:moveTo>
                  <a:lnTo>
                    <a:pt x="4759" y="3037"/>
                  </a:lnTo>
                  <a:lnTo>
                    <a:pt x="4759" y="1588"/>
                  </a:lnTo>
                  <a:lnTo>
                    <a:pt x="5366" y="1588"/>
                  </a:lnTo>
                  <a:lnTo>
                    <a:pt x="5366" y="3037"/>
                  </a:lnTo>
                  <a:close/>
                  <a:moveTo>
                    <a:pt x="6812" y="4485"/>
                  </a:moveTo>
                  <a:lnTo>
                    <a:pt x="5833" y="4485"/>
                  </a:lnTo>
                  <a:lnTo>
                    <a:pt x="5833" y="4391"/>
                  </a:lnTo>
                  <a:lnTo>
                    <a:pt x="6812" y="4391"/>
                  </a:lnTo>
                  <a:lnTo>
                    <a:pt x="6812" y="4485"/>
                  </a:lnTo>
                  <a:close/>
                  <a:moveTo>
                    <a:pt x="6812" y="4017"/>
                  </a:moveTo>
                  <a:lnTo>
                    <a:pt x="5833" y="4017"/>
                  </a:lnTo>
                  <a:lnTo>
                    <a:pt x="5833" y="3924"/>
                  </a:lnTo>
                  <a:lnTo>
                    <a:pt x="6812" y="3924"/>
                  </a:lnTo>
                  <a:lnTo>
                    <a:pt x="6812" y="4017"/>
                  </a:lnTo>
                  <a:close/>
                  <a:moveTo>
                    <a:pt x="6812" y="3550"/>
                  </a:moveTo>
                  <a:lnTo>
                    <a:pt x="5833" y="3550"/>
                  </a:lnTo>
                  <a:lnTo>
                    <a:pt x="5833" y="3457"/>
                  </a:lnTo>
                  <a:lnTo>
                    <a:pt x="6812" y="3457"/>
                  </a:lnTo>
                  <a:lnTo>
                    <a:pt x="6812" y="3550"/>
                  </a:lnTo>
                  <a:close/>
                  <a:moveTo>
                    <a:pt x="6812" y="3083"/>
                  </a:moveTo>
                  <a:lnTo>
                    <a:pt x="5833" y="3083"/>
                  </a:lnTo>
                  <a:lnTo>
                    <a:pt x="5833" y="2990"/>
                  </a:lnTo>
                  <a:lnTo>
                    <a:pt x="6812" y="2990"/>
                  </a:lnTo>
                  <a:lnTo>
                    <a:pt x="6812" y="3083"/>
                  </a:lnTo>
                  <a:close/>
                  <a:moveTo>
                    <a:pt x="6812" y="2616"/>
                  </a:moveTo>
                  <a:lnTo>
                    <a:pt x="5833" y="2616"/>
                  </a:lnTo>
                  <a:lnTo>
                    <a:pt x="5833" y="2523"/>
                  </a:lnTo>
                  <a:lnTo>
                    <a:pt x="6812" y="2523"/>
                  </a:lnTo>
                  <a:lnTo>
                    <a:pt x="6812" y="2616"/>
                  </a:lnTo>
                  <a:close/>
                  <a:moveTo>
                    <a:pt x="6812" y="2149"/>
                  </a:moveTo>
                  <a:lnTo>
                    <a:pt x="5833" y="2149"/>
                  </a:lnTo>
                  <a:lnTo>
                    <a:pt x="5833" y="2055"/>
                  </a:lnTo>
                  <a:lnTo>
                    <a:pt x="6812" y="2055"/>
                  </a:lnTo>
                  <a:lnTo>
                    <a:pt x="6812" y="2149"/>
                  </a:lnTo>
                  <a:close/>
                  <a:moveTo>
                    <a:pt x="5833" y="1681"/>
                  </a:moveTo>
                  <a:lnTo>
                    <a:pt x="5833" y="1588"/>
                  </a:lnTo>
                  <a:lnTo>
                    <a:pt x="6812" y="1588"/>
                  </a:lnTo>
                  <a:lnTo>
                    <a:pt x="6812" y="1681"/>
                  </a:lnTo>
                  <a:lnTo>
                    <a:pt x="5833" y="1681"/>
                  </a:lnTo>
                  <a:close/>
                  <a:moveTo>
                    <a:pt x="6812" y="934"/>
                  </a:moveTo>
                  <a:lnTo>
                    <a:pt x="4200" y="934"/>
                  </a:lnTo>
                  <a:lnTo>
                    <a:pt x="4526" y="701"/>
                  </a:lnTo>
                  <a:lnTo>
                    <a:pt x="6812" y="701"/>
                  </a:lnTo>
                  <a:lnTo>
                    <a:pt x="6812" y="93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49" tIns="60928" rIns="121849" bIns="60928" numCol="1" anchor="t" anchorCtr="0" compatLnSpc="1">
              <a:prstTxWarp prst="textNoShape">
                <a:avLst/>
              </a:prstTxWarp>
            </a:bodyPr>
            <a:lstStyle/>
            <a:p>
              <a:pPr>
                <a:buNone/>
              </a:pPr>
              <a:endParaRPr lang="zh-CN" altLang="en-US" b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52" name="TextBox 82">
              <a:extLst>
                <a:ext uri="{FF2B5EF4-FFF2-40B4-BE49-F238E27FC236}">
                  <a16:creationId xmlns:a16="http://schemas.microsoft.com/office/drawing/2014/main" id="{80AE0621-0903-4D62-8B2F-DC5E48089AE7}"/>
                </a:ext>
              </a:extLst>
            </p:cNvPr>
            <p:cNvSpPr txBox="1"/>
            <p:nvPr/>
          </p:nvSpPr>
          <p:spPr>
            <a:xfrm>
              <a:off x="5639505" y="4966867"/>
              <a:ext cx="1109452" cy="264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altLang="zh-CN" sz="12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AGV</a:t>
              </a:r>
              <a:endParaRPr lang="zh-CN" altLang="en-US" sz="1200" b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pic>
          <p:nvPicPr>
            <p:cNvPr id="53" name="图片 85" descr="扫描枪.jpg">
              <a:extLst>
                <a:ext uri="{FF2B5EF4-FFF2-40B4-BE49-F238E27FC236}">
                  <a16:creationId xmlns:a16="http://schemas.microsoft.com/office/drawing/2014/main" id="{E1018AD2-79FC-4758-A06C-DF896D924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55695" y="4649902"/>
              <a:ext cx="238805" cy="369452"/>
            </a:xfrm>
            <a:prstGeom prst="rect">
              <a:avLst/>
            </a:prstGeom>
          </p:spPr>
        </p:pic>
        <p:sp>
          <p:nvSpPr>
            <p:cNvPr id="54" name="矩形 86">
              <a:extLst>
                <a:ext uri="{FF2B5EF4-FFF2-40B4-BE49-F238E27FC236}">
                  <a16:creationId xmlns:a16="http://schemas.microsoft.com/office/drawing/2014/main" id="{210C9A18-B6FC-4D6F-A838-A93B6EF5ECBA}"/>
                </a:ext>
              </a:extLst>
            </p:cNvPr>
            <p:cNvSpPr/>
            <p:nvPr/>
          </p:nvSpPr>
          <p:spPr>
            <a:xfrm>
              <a:off x="6470251" y="4966295"/>
              <a:ext cx="864948" cy="264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01281">
                <a:buNone/>
              </a:pP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扫描</a:t>
              </a:r>
            </a:p>
          </p:txBody>
        </p:sp>
        <p:pic>
          <p:nvPicPr>
            <p:cNvPr id="55" name="Picture 17" descr="http://www.ztu68.com/uploads/Png/c101203/129135149630-52X4.png">
              <a:extLst>
                <a:ext uri="{FF2B5EF4-FFF2-40B4-BE49-F238E27FC236}">
                  <a16:creationId xmlns:a16="http://schemas.microsoft.com/office/drawing/2014/main" id="{1F0EFA33-DA9B-4034-9729-3AEDF2188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8100000" flipH="1">
              <a:off x="6815336" y="4449234"/>
              <a:ext cx="215514" cy="289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8100000"/>
              </a:camera>
              <a:lightRig rig="threePt" dir="t"/>
            </a:scene3d>
          </p:spPr>
        </p:pic>
        <p:grpSp>
          <p:nvGrpSpPr>
            <p:cNvPr id="56" name="组合 216">
              <a:extLst>
                <a:ext uri="{FF2B5EF4-FFF2-40B4-BE49-F238E27FC236}">
                  <a16:creationId xmlns:a16="http://schemas.microsoft.com/office/drawing/2014/main" id="{AA234F0A-99ED-4B03-B27C-C5A2FEEF8DCE}"/>
                </a:ext>
              </a:extLst>
            </p:cNvPr>
            <p:cNvGrpSpPr/>
            <p:nvPr/>
          </p:nvGrpSpPr>
          <p:grpSpPr>
            <a:xfrm>
              <a:off x="7831498" y="4486219"/>
              <a:ext cx="1027162" cy="745173"/>
              <a:chOff x="3433291" y="5250295"/>
              <a:chExt cx="894182" cy="871330"/>
            </a:xfrm>
          </p:grpSpPr>
          <p:pic>
            <p:nvPicPr>
              <p:cNvPr id="237" name="Picture 17" descr="http://www.ztu68.com/uploads/Png/c101203/129135149630-52X4.png">
                <a:extLst>
                  <a:ext uri="{FF2B5EF4-FFF2-40B4-BE49-F238E27FC236}">
                    <a16:creationId xmlns:a16="http://schemas.microsoft.com/office/drawing/2014/main" id="{E7BD0777-E9EA-4504-8B9C-0F089E71A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 rot="8100000" flipH="1">
                <a:off x="3777172" y="5250295"/>
                <a:ext cx="252000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>
                  <a:rot lat="0" lon="0" rev="8100000"/>
                </a:camera>
                <a:lightRig rig="threePt" dir="t"/>
              </a:scene3d>
            </p:spPr>
          </p:pic>
          <p:grpSp>
            <p:nvGrpSpPr>
              <p:cNvPr id="238" name="组合 326">
                <a:extLst>
                  <a:ext uri="{FF2B5EF4-FFF2-40B4-BE49-F238E27FC236}">
                    <a16:creationId xmlns:a16="http://schemas.microsoft.com/office/drawing/2014/main" id="{C33FEAC0-8C74-447C-A7EE-765F31E5158E}"/>
                  </a:ext>
                </a:extLst>
              </p:cNvPr>
              <p:cNvGrpSpPr/>
              <p:nvPr/>
            </p:nvGrpSpPr>
            <p:grpSpPr>
              <a:xfrm>
                <a:off x="3433291" y="5445225"/>
                <a:ext cx="894182" cy="676400"/>
                <a:chOff x="1299715" y="3802375"/>
                <a:chExt cx="1053456" cy="676400"/>
              </a:xfrm>
            </p:grpSpPr>
            <p:grpSp>
              <p:nvGrpSpPr>
                <p:cNvPr id="239" name="组合 410">
                  <a:extLst>
                    <a:ext uri="{FF2B5EF4-FFF2-40B4-BE49-F238E27FC236}">
                      <a16:creationId xmlns:a16="http://schemas.microsoft.com/office/drawing/2014/main" id="{9D7E48FE-33FF-4E48-A55D-C0A8CC82A0B0}"/>
                    </a:ext>
                  </a:extLst>
                </p:cNvPr>
                <p:cNvGrpSpPr/>
                <p:nvPr/>
              </p:nvGrpSpPr>
              <p:grpSpPr>
                <a:xfrm>
                  <a:off x="1658480" y="3802375"/>
                  <a:ext cx="334651" cy="403052"/>
                  <a:chOff x="2059750" y="3550102"/>
                  <a:chExt cx="334658" cy="567127"/>
                </a:xfrm>
              </p:grpSpPr>
              <p:grpSp>
                <p:nvGrpSpPr>
                  <p:cNvPr id="241" name="组合 25">
                    <a:extLst>
                      <a:ext uri="{FF2B5EF4-FFF2-40B4-BE49-F238E27FC236}">
                        <a16:creationId xmlns:a16="http://schemas.microsoft.com/office/drawing/2014/main" id="{CD416768-F67E-4B21-9B30-181664F0AFB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2071040" y="3550102"/>
                    <a:ext cx="323368" cy="456288"/>
                    <a:chOff x="1587855" y="1725934"/>
                    <a:chExt cx="1367995" cy="1516996"/>
                  </a:xfrm>
                </p:grpSpPr>
                <p:pic>
                  <p:nvPicPr>
                    <p:cNvPr id="243" name="Picture 29">
                      <a:extLst>
                        <a:ext uri="{FF2B5EF4-FFF2-40B4-BE49-F238E27FC236}">
                          <a16:creationId xmlns:a16="http://schemas.microsoft.com/office/drawing/2014/main" id="{863148D3-DC65-46C4-8F0C-ECE5252C4F0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87855" y="1725934"/>
                      <a:ext cx="1367995" cy="1516996"/>
                    </a:xfrm>
                    <a:prstGeom prst="rect">
                      <a:avLst/>
                    </a:prstGeom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  <p:pic>
                  <p:nvPicPr>
                    <p:cNvPr id="244" name="Picture 2">
                      <a:extLst>
                        <a:ext uri="{FF2B5EF4-FFF2-40B4-BE49-F238E27FC236}">
                          <a16:creationId xmlns:a16="http://schemas.microsoft.com/office/drawing/2014/main" id="{2CA590E2-9E29-49EB-8A72-6D1FCA0967B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834007" y="1945756"/>
                      <a:ext cx="898560" cy="105262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242" name="Picture 2">
                    <a:extLst>
                      <a:ext uri="{FF2B5EF4-FFF2-40B4-BE49-F238E27FC236}">
                        <a16:creationId xmlns:a16="http://schemas.microsoft.com/office/drawing/2014/main" id="{FBFCDC6C-E162-428F-B156-A35DACCBF6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" cstate="print"/>
                  <a:stretch>
                    <a:fillRect/>
                  </a:stretch>
                </p:blipFill>
                <p:spPr bwMode="auto">
                  <a:xfrm>
                    <a:off x="2059750" y="3752780"/>
                    <a:ext cx="155550" cy="3644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40" name="TextBox 271">
                  <a:extLst>
                    <a:ext uri="{FF2B5EF4-FFF2-40B4-BE49-F238E27FC236}">
                      <a16:creationId xmlns:a16="http://schemas.microsoft.com/office/drawing/2014/main" id="{1C0FB386-0772-4F3D-A701-A60C2DFB13C7}"/>
                    </a:ext>
                  </a:extLst>
                </p:cNvPr>
                <p:cNvSpPr txBox="1"/>
                <p:nvPr/>
              </p:nvSpPr>
              <p:spPr>
                <a:xfrm>
                  <a:off x="1299715" y="4169471"/>
                  <a:ext cx="1053456" cy="3093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buNone/>
                  </a:pPr>
                  <a:r>
                    <a:rPr lang="zh-CN" altLang="en-US" sz="1200" b="0" dirty="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rPr>
                    <a:t>设备</a:t>
                  </a:r>
                </a:p>
              </p:txBody>
            </p:sp>
          </p:grpSp>
        </p:grpSp>
        <p:pic>
          <p:nvPicPr>
            <p:cNvPr id="57" name="Picture 3">
              <a:extLst>
                <a:ext uri="{FF2B5EF4-FFF2-40B4-BE49-F238E27FC236}">
                  <a16:creationId xmlns:a16="http://schemas.microsoft.com/office/drawing/2014/main" id="{7ABC015C-B47B-4B29-925B-4019D7B3E8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369759" y="4522429"/>
              <a:ext cx="330867" cy="47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TextBox 89">
              <a:extLst>
                <a:ext uri="{FF2B5EF4-FFF2-40B4-BE49-F238E27FC236}">
                  <a16:creationId xmlns:a16="http://schemas.microsoft.com/office/drawing/2014/main" id="{62452102-F931-4743-B56D-84C751F2C990}"/>
                </a:ext>
              </a:extLst>
            </p:cNvPr>
            <p:cNvSpPr txBox="1"/>
            <p:nvPr/>
          </p:nvSpPr>
          <p:spPr>
            <a:xfrm>
              <a:off x="7410124" y="4214471"/>
              <a:ext cx="840200" cy="24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altLang="zh-CN" sz="11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RFID/</a:t>
              </a:r>
              <a:r>
                <a:rPr lang="en-US" altLang="zh-CN" sz="1100" b="0" dirty="0" err="1">
                  <a:latin typeface="Arial" pitchFamily="34" charset="0"/>
                  <a:ea typeface="微软雅黑" pitchFamily="34" charset="-122"/>
                  <a:cs typeface="Arial" pitchFamily="34" charset="0"/>
                </a:rPr>
                <a:t>WiFi</a:t>
              </a:r>
              <a:endParaRPr lang="zh-CN" altLang="en-US" sz="1100" b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60" name="TextBox 90">
              <a:extLst>
                <a:ext uri="{FF2B5EF4-FFF2-40B4-BE49-F238E27FC236}">
                  <a16:creationId xmlns:a16="http://schemas.microsoft.com/office/drawing/2014/main" id="{6116D908-926F-42F7-83C8-6DD9704E1C9D}"/>
                </a:ext>
              </a:extLst>
            </p:cNvPr>
            <p:cNvSpPr txBox="1"/>
            <p:nvPr/>
          </p:nvSpPr>
          <p:spPr>
            <a:xfrm>
              <a:off x="8772563" y="3812417"/>
              <a:ext cx="1963614" cy="293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b="1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能源监控</a:t>
              </a:r>
            </a:p>
          </p:txBody>
        </p:sp>
        <p:pic>
          <p:nvPicPr>
            <p:cNvPr id="61" name="Picture 1">
              <a:extLst>
                <a:ext uri="{FF2B5EF4-FFF2-40B4-BE49-F238E27FC236}">
                  <a16:creationId xmlns:a16="http://schemas.microsoft.com/office/drawing/2014/main" id="{3D08E1AB-3929-491A-8A7D-E06EF7505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9837423" y="4683134"/>
              <a:ext cx="427422" cy="309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3">
              <a:extLst>
                <a:ext uri="{FF2B5EF4-FFF2-40B4-BE49-F238E27FC236}">
                  <a16:creationId xmlns:a16="http://schemas.microsoft.com/office/drawing/2014/main" id="{395E8030-537E-47B6-8F15-74E545B62B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0595713" y="4676303"/>
              <a:ext cx="400643" cy="31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3">
              <a:extLst>
                <a:ext uri="{FF2B5EF4-FFF2-40B4-BE49-F238E27FC236}">
                  <a16:creationId xmlns:a16="http://schemas.microsoft.com/office/drawing/2014/main" id="{935C9D66-F4F5-48AB-B28E-CE988A862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036367" y="4561616"/>
              <a:ext cx="401311" cy="431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456" descr="图片235">
              <a:extLst>
                <a:ext uri="{FF2B5EF4-FFF2-40B4-BE49-F238E27FC236}">
                  <a16:creationId xmlns:a16="http://schemas.microsoft.com/office/drawing/2014/main" id="{E6B8E84F-86FE-4070-8D64-B82FA9597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 flipH="1">
              <a:off x="6956175" y="4222466"/>
              <a:ext cx="440081" cy="215566"/>
            </a:xfrm>
            <a:prstGeom prst="rect">
              <a:avLst/>
            </a:prstGeom>
            <a:noFill/>
            <a:effectLst>
              <a:outerShdw blurRad="152400" dist="50800" dir="2700000" algn="tl" rotWithShape="0">
                <a:prstClr val="black"/>
              </a:outerShdw>
            </a:effectLst>
          </p:spPr>
        </p:pic>
        <p:pic>
          <p:nvPicPr>
            <p:cNvPr id="66" name="Picture 456" descr="图片235">
              <a:extLst>
                <a:ext uri="{FF2B5EF4-FFF2-40B4-BE49-F238E27FC236}">
                  <a16:creationId xmlns:a16="http://schemas.microsoft.com/office/drawing/2014/main" id="{0247D635-756C-47B7-9C42-BC2FE5456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 flipH="1">
              <a:off x="9768544" y="4130542"/>
              <a:ext cx="440081" cy="215566"/>
            </a:xfrm>
            <a:prstGeom prst="rect">
              <a:avLst/>
            </a:prstGeom>
            <a:noFill/>
            <a:effectLst>
              <a:outerShdw blurRad="152400" dist="50800" dir="2700000" algn="tl" rotWithShape="0">
                <a:prstClr val="black"/>
              </a:outerShdw>
            </a:effectLst>
          </p:spPr>
        </p:pic>
        <p:sp>
          <p:nvSpPr>
            <p:cNvPr id="67" name="TextBox 97">
              <a:extLst>
                <a:ext uri="{FF2B5EF4-FFF2-40B4-BE49-F238E27FC236}">
                  <a16:creationId xmlns:a16="http://schemas.microsoft.com/office/drawing/2014/main" id="{9363426C-8D7D-4457-853F-7E4CA0211354}"/>
                </a:ext>
              </a:extLst>
            </p:cNvPr>
            <p:cNvSpPr txBox="1"/>
            <p:nvPr/>
          </p:nvSpPr>
          <p:spPr>
            <a:xfrm>
              <a:off x="8693226" y="4992691"/>
              <a:ext cx="1109452" cy="264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仪表</a:t>
              </a:r>
            </a:p>
          </p:txBody>
        </p:sp>
        <p:sp>
          <p:nvSpPr>
            <p:cNvPr id="68" name="TextBox 98">
              <a:extLst>
                <a:ext uri="{FF2B5EF4-FFF2-40B4-BE49-F238E27FC236}">
                  <a16:creationId xmlns:a16="http://schemas.microsoft.com/office/drawing/2014/main" id="{5F22CCCB-4357-41E2-8CC3-72B961C4C7A6}"/>
                </a:ext>
              </a:extLst>
            </p:cNvPr>
            <p:cNvSpPr txBox="1"/>
            <p:nvPr/>
          </p:nvSpPr>
          <p:spPr>
            <a:xfrm>
              <a:off x="9437678" y="4992691"/>
              <a:ext cx="1109452" cy="264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换算</a:t>
              </a:r>
            </a:p>
          </p:txBody>
        </p:sp>
        <p:sp>
          <p:nvSpPr>
            <p:cNvPr id="69" name="TextBox 99">
              <a:extLst>
                <a:ext uri="{FF2B5EF4-FFF2-40B4-BE49-F238E27FC236}">
                  <a16:creationId xmlns:a16="http://schemas.microsoft.com/office/drawing/2014/main" id="{7F0E5676-DCAE-44FC-B025-2F7B282DF2C0}"/>
                </a:ext>
              </a:extLst>
            </p:cNvPr>
            <p:cNvSpPr txBox="1"/>
            <p:nvPr/>
          </p:nvSpPr>
          <p:spPr>
            <a:xfrm>
              <a:off x="10264845" y="4992691"/>
              <a:ext cx="1109452" cy="264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采集</a:t>
              </a:r>
            </a:p>
          </p:txBody>
        </p:sp>
        <p:pic>
          <p:nvPicPr>
            <p:cNvPr id="70" name="Picture 17" descr="http://www.ztu68.com/uploads/Png/c101203/129135149630-52X4.png">
              <a:extLst>
                <a:ext uri="{FF2B5EF4-FFF2-40B4-BE49-F238E27FC236}">
                  <a16:creationId xmlns:a16="http://schemas.microsoft.com/office/drawing/2014/main" id="{F5496F27-42CF-482D-927D-74A1EC571A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8100000" flipH="1">
              <a:off x="9952397" y="4449234"/>
              <a:ext cx="215514" cy="289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8100000"/>
              </a:camera>
              <a:lightRig rig="threePt" dir="t"/>
            </a:scene3d>
          </p:spPr>
        </p:pic>
        <p:sp>
          <p:nvSpPr>
            <p:cNvPr id="71" name="TextBox 101">
              <a:extLst>
                <a:ext uri="{FF2B5EF4-FFF2-40B4-BE49-F238E27FC236}">
                  <a16:creationId xmlns:a16="http://schemas.microsoft.com/office/drawing/2014/main" id="{3B15AD52-7F94-43EC-B785-A88B242FADAB}"/>
                </a:ext>
              </a:extLst>
            </p:cNvPr>
            <p:cNvSpPr txBox="1"/>
            <p:nvPr/>
          </p:nvSpPr>
          <p:spPr>
            <a:xfrm>
              <a:off x="10260907" y="4130542"/>
              <a:ext cx="11631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altLang="zh-CN" sz="11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Zigbee/RS485</a:t>
              </a:r>
              <a:endParaRPr lang="zh-CN" altLang="en-US" sz="1050" b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72" name="肘形连接符 104">
              <a:extLst>
                <a:ext uri="{FF2B5EF4-FFF2-40B4-BE49-F238E27FC236}">
                  <a16:creationId xmlns:a16="http://schemas.microsoft.com/office/drawing/2014/main" id="{79290ADF-F1F8-4CD9-9F29-5F7A8318341C}"/>
                </a:ext>
              </a:extLst>
            </p:cNvPr>
            <p:cNvCxnSpPr>
              <a:stCxn id="66" idx="2"/>
              <a:endCxn id="63" idx="0"/>
            </p:cNvCxnSpPr>
            <p:nvPr/>
          </p:nvCxnSpPr>
          <p:spPr bwMode="auto">
            <a:xfrm rot="5400000">
              <a:off x="9505049" y="4078082"/>
              <a:ext cx="215508" cy="751564"/>
            </a:xfrm>
            <a:prstGeom prst="bentConnector3">
              <a:avLst>
                <a:gd name="adj1" fmla="val 50000"/>
              </a:avLst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73" name="Picture 17" descr="http://www.ztu68.com/uploads/Png/c101203/129135149630-52X4.png">
              <a:extLst>
                <a:ext uri="{FF2B5EF4-FFF2-40B4-BE49-F238E27FC236}">
                  <a16:creationId xmlns:a16="http://schemas.microsoft.com/office/drawing/2014/main" id="{43D6CF43-6265-408A-9445-03213E4EB2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8100000" flipH="1">
              <a:off x="10692643" y="4449234"/>
              <a:ext cx="215514" cy="289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8100000"/>
              </a:camera>
              <a:lightRig rig="threePt" dir="t"/>
            </a:scene3d>
          </p:spPr>
        </p:pic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9893D2F0-01F2-4ED4-9EB0-FAC9DFAC7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2820336" y="4553140"/>
              <a:ext cx="400643" cy="31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456" descr="图片235">
              <a:extLst>
                <a:ext uri="{FF2B5EF4-FFF2-40B4-BE49-F238E27FC236}">
                  <a16:creationId xmlns:a16="http://schemas.microsoft.com/office/drawing/2014/main" id="{4E4F36E8-7293-4246-A0FE-DF4443DED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 flipH="1">
              <a:off x="4143804" y="4130542"/>
              <a:ext cx="440081" cy="215566"/>
            </a:xfrm>
            <a:prstGeom prst="rect">
              <a:avLst/>
            </a:prstGeom>
            <a:noFill/>
            <a:effectLst>
              <a:outerShdw blurRad="152400" dist="50800" dir="2700000" algn="tl" rotWithShape="0">
                <a:prstClr val="black"/>
              </a:outerShdw>
            </a:effectLst>
          </p:spPr>
        </p:pic>
        <p:pic>
          <p:nvPicPr>
            <p:cNvPr id="77" name="Picture 4">
              <a:extLst>
                <a:ext uri="{FF2B5EF4-FFF2-40B4-BE49-F238E27FC236}">
                  <a16:creationId xmlns:a16="http://schemas.microsoft.com/office/drawing/2014/main" id="{91E65D56-01A2-4D86-ACD1-39288EA38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399354" y="4561616"/>
              <a:ext cx="509461" cy="307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" name="矩形 110">
              <a:extLst>
                <a:ext uri="{FF2B5EF4-FFF2-40B4-BE49-F238E27FC236}">
                  <a16:creationId xmlns:a16="http://schemas.microsoft.com/office/drawing/2014/main" id="{991DA4BE-AF9B-497C-A5A5-6D9D70BADF35}"/>
                </a:ext>
              </a:extLst>
            </p:cNvPr>
            <p:cNvSpPr/>
            <p:nvPr/>
          </p:nvSpPr>
          <p:spPr>
            <a:xfrm>
              <a:off x="3417308" y="4966867"/>
              <a:ext cx="483091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None/>
              </a:pP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湿度</a:t>
              </a:r>
            </a:p>
          </p:txBody>
        </p:sp>
        <p:pic>
          <p:nvPicPr>
            <p:cNvPr id="79" name="Picture 3">
              <a:extLst>
                <a:ext uri="{FF2B5EF4-FFF2-40B4-BE49-F238E27FC236}">
                  <a16:creationId xmlns:a16="http://schemas.microsoft.com/office/drawing/2014/main" id="{A20EABBF-C915-4F4B-9668-78FACF52AA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061088" y="4553140"/>
              <a:ext cx="400643" cy="31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矩形 112">
              <a:extLst>
                <a:ext uri="{FF2B5EF4-FFF2-40B4-BE49-F238E27FC236}">
                  <a16:creationId xmlns:a16="http://schemas.microsoft.com/office/drawing/2014/main" id="{2FF3D6C9-080A-4440-9D71-228C1E68EDC5}"/>
                </a:ext>
              </a:extLst>
            </p:cNvPr>
            <p:cNvSpPr/>
            <p:nvPr/>
          </p:nvSpPr>
          <p:spPr>
            <a:xfrm>
              <a:off x="3859800" y="4966867"/>
              <a:ext cx="785021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None/>
              </a:pPr>
              <a:r>
                <a:rPr lang="zh-CN" altLang="en-US" sz="1200" b="0" dirty="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原料监控</a:t>
              </a:r>
            </a:p>
          </p:txBody>
        </p:sp>
        <p:pic>
          <p:nvPicPr>
            <p:cNvPr id="81" name="Object 4">
              <a:extLst>
                <a:ext uri="{FF2B5EF4-FFF2-40B4-BE49-F238E27FC236}">
                  <a16:creationId xmlns:a16="http://schemas.microsoft.com/office/drawing/2014/main" id="{DFD74325-6499-4522-80F7-BA0589982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4722822" y="4623199"/>
              <a:ext cx="426889" cy="288454"/>
            </a:xfrm>
            <a:prstGeom prst="rect">
              <a:avLst/>
            </a:prstGeom>
            <a:noFill/>
          </p:spPr>
        </p:pic>
        <p:cxnSp>
          <p:nvCxnSpPr>
            <p:cNvPr id="82" name="直接连接符 114">
              <a:extLst>
                <a:ext uri="{FF2B5EF4-FFF2-40B4-BE49-F238E27FC236}">
                  <a16:creationId xmlns:a16="http://schemas.microsoft.com/office/drawing/2014/main" id="{E8618552-0219-4BA1-A8E6-AAF7B813EA47}"/>
                </a:ext>
              </a:extLst>
            </p:cNvPr>
            <p:cNvCxnSpPr>
              <a:stCxn id="66" idx="0"/>
            </p:cNvCxnSpPr>
            <p:nvPr/>
          </p:nvCxnSpPr>
          <p:spPr bwMode="auto">
            <a:xfrm flipV="1">
              <a:off x="9988584" y="3514721"/>
              <a:ext cx="0" cy="615821"/>
            </a:xfrm>
            <a:prstGeom prst="line">
              <a:avLst/>
            </a:prstGeom>
            <a:noFill/>
            <a:ln w="63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83" name="Picture 17" descr="http://www.ztu68.com/uploads/Png/c101203/129135149630-52X4.png">
              <a:extLst>
                <a:ext uri="{FF2B5EF4-FFF2-40B4-BE49-F238E27FC236}">
                  <a16:creationId xmlns:a16="http://schemas.microsoft.com/office/drawing/2014/main" id="{D94C8C05-E4A7-4021-B60A-BE9537E5B0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8100000" flipH="1">
              <a:off x="4158023" y="4322943"/>
              <a:ext cx="215514" cy="289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8100000"/>
              </a:camera>
              <a:lightRig rig="threePt" dir="t"/>
            </a:scene3d>
          </p:spPr>
        </p:pic>
        <p:cxnSp>
          <p:nvCxnSpPr>
            <p:cNvPr id="84" name="直接连接符 116">
              <a:extLst>
                <a:ext uri="{FF2B5EF4-FFF2-40B4-BE49-F238E27FC236}">
                  <a16:creationId xmlns:a16="http://schemas.microsoft.com/office/drawing/2014/main" id="{0EEB0B37-467F-4264-ABBE-2DF0BF8333D4}"/>
                </a:ext>
              </a:extLst>
            </p:cNvPr>
            <p:cNvCxnSpPr/>
            <p:nvPr/>
          </p:nvCxnSpPr>
          <p:spPr bwMode="auto">
            <a:xfrm flipV="1">
              <a:off x="4537863" y="2852449"/>
              <a:ext cx="0" cy="228380"/>
            </a:xfrm>
            <a:prstGeom prst="line">
              <a:avLst/>
            </a:prstGeom>
            <a:noFill/>
            <a:ln w="63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85" name="Picture 7" descr="E:\0EMO\91Temp\图片\收藏\Wireless\c24.png">
              <a:extLst>
                <a:ext uri="{FF2B5EF4-FFF2-40B4-BE49-F238E27FC236}">
                  <a16:creationId xmlns:a16="http://schemas.microsoft.com/office/drawing/2014/main" id="{BF02D06A-2A05-4041-B9F1-B4773BB537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2170463" flipH="1" flipV="1">
              <a:off x="7172393" y="4065348"/>
              <a:ext cx="376863" cy="130098"/>
            </a:xfrm>
            <a:prstGeom prst="rect">
              <a:avLst/>
            </a:prstGeom>
            <a:noFill/>
          </p:spPr>
        </p:pic>
        <p:sp>
          <p:nvSpPr>
            <p:cNvPr id="86" name="TextBox 116">
              <a:extLst>
                <a:ext uri="{FF2B5EF4-FFF2-40B4-BE49-F238E27FC236}">
                  <a16:creationId xmlns:a16="http://schemas.microsoft.com/office/drawing/2014/main" id="{EC5BB757-C9F9-459A-9101-4C9B7E9DE913}"/>
                </a:ext>
              </a:extLst>
            </p:cNvPr>
            <p:cNvSpPr txBox="1"/>
            <p:nvPr/>
          </p:nvSpPr>
          <p:spPr>
            <a:xfrm>
              <a:off x="4658055" y="4122271"/>
              <a:ext cx="84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altLang="zh-CN" sz="1100" b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Zigbee</a:t>
              </a:r>
              <a:endParaRPr lang="zh-CN" altLang="en-US" sz="1100" b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87" name="Line 558">
              <a:extLst>
                <a:ext uri="{FF2B5EF4-FFF2-40B4-BE49-F238E27FC236}">
                  <a16:creationId xmlns:a16="http://schemas.microsoft.com/office/drawing/2014/main" id="{B3B67A42-47CF-4EEF-8D9D-B7B9BF8D6C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15687" y="1511924"/>
              <a:ext cx="0" cy="130503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104454" tIns="52228" rIns="104454" bIns="5222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7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88" name="椭圆 120">
              <a:extLst>
                <a:ext uri="{FF2B5EF4-FFF2-40B4-BE49-F238E27FC236}">
                  <a16:creationId xmlns:a16="http://schemas.microsoft.com/office/drawing/2014/main" id="{A016D6EA-4D5A-494E-9281-E35CF5CB5E6E}"/>
                </a:ext>
              </a:extLst>
            </p:cNvPr>
            <p:cNvSpPr/>
            <p:nvPr/>
          </p:nvSpPr>
          <p:spPr>
            <a:xfrm>
              <a:off x="3732203" y="2974977"/>
              <a:ext cx="7116536" cy="6741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121">
              <a:extLst>
                <a:ext uri="{FF2B5EF4-FFF2-40B4-BE49-F238E27FC236}">
                  <a16:creationId xmlns:a16="http://schemas.microsoft.com/office/drawing/2014/main" id="{C4DEB987-8075-48E8-90BC-9323D6C7728C}"/>
                </a:ext>
              </a:extLst>
            </p:cNvPr>
            <p:cNvSpPr/>
            <p:nvPr/>
          </p:nvSpPr>
          <p:spPr>
            <a:xfrm>
              <a:off x="5596869" y="3794137"/>
              <a:ext cx="885664" cy="2939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1400" b="1" dirty="0"/>
                <a:t>物流跟踪</a:t>
              </a:r>
            </a:p>
          </p:txBody>
        </p:sp>
        <p:sp>
          <p:nvSpPr>
            <p:cNvPr id="90" name="矩形 122">
              <a:extLst>
                <a:ext uri="{FF2B5EF4-FFF2-40B4-BE49-F238E27FC236}">
                  <a16:creationId xmlns:a16="http://schemas.microsoft.com/office/drawing/2014/main" id="{72F45164-D9DA-4035-9315-EF06BAE8FD9E}"/>
                </a:ext>
              </a:extLst>
            </p:cNvPr>
            <p:cNvSpPr/>
            <p:nvPr/>
          </p:nvSpPr>
          <p:spPr>
            <a:xfrm>
              <a:off x="2505535" y="3823077"/>
              <a:ext cx="533412" cy="2939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1400" b="1" dirty="0"/>
                <a:t>设备</a:t>
              </a:r>
            </a:p>
          </p:txBody>
        </p:sp>
        <p:sp>
          <p:nvSpPr>
            <p:cNvPr id="91" name="矩形 123">
              <a:extLst>
                <a:ext uri="{FF2B5EF4-FFF2-40B4-BE49-F238E27FC236}">
                  <a16:creationId xmlns:a16="http://schemas.microsoft.com/office/drawing/2014/main" id="{105DFD90-6D1B-4102-B169-878DBC17DE4A}"/>
                </a:ext>
              </a:extLst>
            </p:cNvPr>
            <p:cNvSpPr/>
            <p:nvPr/>
          </p:nvSpPr>
          <p:spPr>
            <a:xfrm>
              <a:off x="2792233" y="1845320"/>
              <a:ext cx="885664" cy="2939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zh-CN" altLang="en-US" sz="1400" b="1" dirty="0"/>
                <a:t>管理平台</a:t>
              </a:r>
            </a:p>
          </p:txBody>
        </p:sp>
        <p:grpSp>
          <p:nvGrpSpPr>
            <p:cNvPr id="92" name="组合 307">
              <a:extLst>
                <a:ext uri="{FF2B5EF4-FFF2-40B4-BE49-F238E27FC236}">
                  <a16:creationId xmlns:a16="http://schemas.microsoft.com/office/drawing/2014/main" id="{0EEF2983-C2FC-4F38-8039-DDA363AC0D2C}"/>
                </a:ext>
              </a:extLst>
            </p:cNvPr>
            <p:cNvGrpSpPr/>
            <p:nvPr/>
          </p:nvGrpSpPr>
          <p:grpSpPr>
            <a:xfrm>
              <a:off x="7534360" y="2985190"/>
              <a:ext cx="2226263" cy="612847"/>
              <a:chOff x="5433822" y="3727391"/>
              <a:chExt cx="2051974" cy="648072"/>
            </a:xfrm>
          </p:grpSpPr>
          <p:sp>
            <p:nvSpPr>
              <p:cNvPr id="228" name="Freeform 4">
                <a:extLst>
                  <a:ext uri="{FF2B5EF4-FFF2-40B4-BE49-F238E27FC236}">
                    <a16:creationId xmlns:a16="http://schemas.microsoft.com/office/drawing/2014/main" id="{540EB7B9-00D7-44D0-8BD2-B362CA9A0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3822" y="3799399"/>
                <a:ext cx="2016224" cy="576064"/>
              </a:xfrm>
              <a:custGeom>
                <a:avLst/>
                <a:gdLst/>
                <a:ahLst/>
                <a:cxnLst>
                  <a:cxn ang="0">
                    <a:pos x="449" y="568"/>
                  </a:cxn>
                  <a:cxn ang="0">
                    <a:pos x="258" y="532"/>
                  </a:cxn>
                  <a:cxn ang="0">
                    <a:pos x="97" y="376"/>
                  </a:cxn>
                  <a:cxn ang="0">
                    <a:pos x="152" y="228"/>
                  </a:cxn>
                  <a:cxn ang="0">
                    <a:pos x="256" y="168"/>
                  </a:cxn>
                  <a:cxn ang="0">
                    <a:pos x="378" y="93"/>
                  </a:cxn>
                  <a:cxn ang="0">
                    <a:pos x="501" y="73"/>
                  </a:cxn>
                  <a:cxn ang="0">
                    <a:pos x="737" y="134"/>
                  </a:cxn>
                  <a:cxn ang="0">
                    <a:pos x="827" y="265"/>
                  </a:cxn>
                  <a:cxn ang="0">
                    <a:pos x="829" y="409"/>
                  </a:cxn>
                  <a:cxn ang="0">
                    <a:pos x="672" y="522"/>
                  </a:cxn>
                  <a:cxn ang="0">
                    <a:pos x="449" y="568"/>
                  </a:cxn>
                </a:cxnLst>
                <a:rect l="0" t="0" r="r" b="b"/>
                <a:pathLst>
                  <a:path w="905" h="634">
                    <a:moveTo>
                      <a:pt x="449" y="568"/>
                    </a:moveTo>
                    <a:cubicBezTo>
                      <a:pt x="406" y="631"/>
                      <a:pt x="280" y="606"/>
                      <a:pt x="258" y="532"/>
                    </a:cubicBezTo>
                    <a:cubicBezTo>
                      <a:pt x="201" y="564"/>
                      <a:pt x="38" y="484"/>
                      <a:pt x="97" y="376"/>
                    </a:cubicBezTo>
                    <a:cubicBezTo>
                      <a:pt x="0" y="344"/>
                      <a:pt x="45" y="194"/>
                      <a:pt x="152" y="228"/>
                    </a:cubicBezTo>
                    <a:cubicBezTo>
                      <a:pt x="130" y="176"/>
                      <a:pt x="208" y="141"/>
                      <a:pt x="256" y="168"/>
                    </a:cubicBezTo>
                    <a:cubicBezTo>
                      <a:pt x="246" y="113"/>
                      <a:pt x="300" y="67"/>
                      <a:pt x="378" y="93"/>
                    </a:cubicBezTo>
                    <a:cubicBezTo>
                      <a:pt x="384" y="40"/>
                      <a:pt x="473" y="25"/>
                      <a:pt x="501" y="73"/>
                    </a:cubicBezTo>
                    <a:cubicBezTo>
                      <a:pt x="574" y="0"/>
                      <a:pt x="723" y="52"/>
                      <a:pt x="737" y="134"/>
                    </a:cubicBezTo>
                    <a:cubicBezTo>
                      <a:pt x="813" y="109"/>
                      <a:pt x="866" y="211"/>
                      <a:pt x="827" y="265"/>
                    </a:cubicBezTo>
                    <a:cubicBezTo>
                      <a:pt x="903" y="292"/>
                      <a:pt x="905" y="388"/>
                      <a:pt x="829" y="409"/>
                    </a:cubicBezTo>
                    <a:cubicBezTo>
                      <a:pt x="852" y="473"/>
                      <a:pt x="739" y="551"/>
                      <a:pt x="672" y="522"/>
                    </a:cubicBezTo>
                    <a:cubicBezTo>
                      <a:pt x="671" y="610"/>
                      <a:pt x="502" y="634"/>
                      <a:pt x="449" y="56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C99"/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81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vert="eaVert" wrap="none" anchor="ctr"/>
              <a:lstStyle/>
              <a:p>
                <a:endParaRPr lang="zh-CN" altLang="en-US" sz="12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29" name="组合 460">
                <a:extLst>
                  <a:ext uri="{FF2B5EF4-FFF2-40B4-BE49-F238E27FC236}">
                    <a16:creationId xmlns:a16="http://schemas.microsoft.com/office/drawing/2014/main" id="{F167AFF4-52BA-459E-9F49-9697798DF17D}"/>
                  </a:ext>
                </a:extLst>
              </p:cNvPr>
              <p:cNvGrpSpPr/>
              <p:nvPr/>
            </p:nvGrpSpPr>
            <p:grpSpPr>
              <a:xfrm>
                <a:off x="5649846" y="3727391"/>
                <a:ext cx="1835950" cy="549169"/>
                <a:chOff x="5148064" y="3501008"/>
                <a:chExt cx="1835950" cy="549169"/>
              </a:xfrm>
            </p:grpSpPr>
            <p:sp>
              <p:nvSpPr>
                <p:cNvPr id="230" name="Oval 8">
                  <a:extLst>
                    <a:ext uri="{FF2B5EF4-FFF2-40B4-BE49-F238E27FC236}">
                      <a16:creationId xmlns:a16="http://schemas.microsoft.com/office/drawing/2014/main" id="{0E51B452-F4BC-4356-95BC-45C05B94BF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0072" y="3620568"/>
                  <a:ext cx="1512168" cy="342593"/>
                </a:xfrm>
                <a:prstGeom prst="ellipse">
                  <a:avLst/>
                </a:prstGeom>
                <a:noFill/>
                <a:ln w="22225" algn="ctr">
                  <a:solidFill>
                    <a:srgbClr val="0075B0"/>
                  </a:solidFill>
                  <a:round/>
                  <a:headEnd/>
                  <a:tailEnd/>
                </a:ln>
              </p:spPr>
              <p:txBody>
                <a:bodyPr wrap="none" lIns="91090" tIns="45540" rIns="91090" bIns="45540" anchor="ctr" anchorCtr="1"/>
                <a:lstStyle/>
                <a:p>
                  <a:pPr algn="ctr" defTabSz="877763" eaLnBrk="0" hangingPunct="0"/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1" name="Oval 15">
                  <a:extLst>
                    <a:ext uri="{FF2B5EF4-FFF2-40B4-BE49-F238E27FC236}">
                      <a16:creationId xmlns:a16="http://schemas.microsoft.com/office/drawing/2014/main" id="{77253FE8-2B83-49B2-A17C-35975435E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48064" y="3573016"/>
                  <a:ext cx="1728192" cy="440940"/>
                </a:xfrm>
                <a:prstGeom prst="ellipse">
                  <a:avLst/>
                </a:prstGeom>
                <a:noFill/>
                <a:ln w="22225" algn="ctr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lIns="91090" tIns="45540" rIns="91090" bIns="45540" anchor="ctr" anchorCtr="1"/>
                <a:lstStyle/>
                <a:p>
                  <a:pPr algn="ctr" defTabSz="877763" eaLnBrk="0" hangingPunct="0"/>
                  <a:endParaRPr lang="en-US" altLang="zh-CN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232" name="Picture 17" descr="23">
                  <a:extLst>
                    <a:ext uri="{FF2B5EF4-FFF2-40B4-BE49-F238E27FC236}">
                      <a16:creationId xmlns:a16="http://schemas.microsoft.com/office/drawing/2014/main" id="{A4023FA1-5F9B-4DC6-9A0A-33BF4E5EDA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email"/>
                <a:srcRect/>
                <a:stretch>
                  <a:fillRect/>
                </a:stretch>
              </p:blipFill>
              <p:spPr bwMode="auto">
                <a:xfrm>
                  <a:off x="5292080" y="3861048"/>
                  <a:ext cx="266285" cy="1891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3" name="Picture 18" descr="23">
                  <a:extLst>
                    <a:ext uri="{FF2B5EF4-FFF2-40B4-BE49-F238E27FC236}">
                      <a16:creationId xmlns:a16="http://schemas.microsoft.com/office/drawing/2014/main" id="{461AC51F-CF1C-4C56-B1E9-4959F56548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email"/>
                <a:srcRect/>
                <a:stretch>
                  <a:fillRect/>
                </a:stretch>
              </p:blipFill>
              <p:spPr bwMode="auto">
                <a:xfrm>
                  <a:off x="5292080" y="3573016"/>
                  <a:ext cx="264830" cy="1891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4" name="Picture 41" descr="23">
                  <a:extLst>
                    <a:ext uri="{FF2B5EF4-FFF2-40B4-BE49-F238E27FC236}">
                      <a16:creationId xmlns:a16="http://schemas.microsoft.com/office/drawing/2014/main" id="{8E5E9D25-1346-4304-A966-0CB851B44F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email"/>
                <a:srcRect/>
                <a:stretch>
                  <a:fillRect/>
                </a:stretch>
              </p:blipFill>
              <p:spPr bwMode="auto">
                <a:xfrm>
                  <a:off x="6588224" y="3573016"/>
                  <a:ext cx="395790" cy="3112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5" name="Picture 113" descr="23">
                  <a:extLst>
                    <a:ext uri="{FF2B5EF4-FFF2-40B4-BE49-F238E27FC236}">
                      <a16:creationId xmlns:a16="http://schemas.microsoft.com/office/drawing/2014/main" id="{00DF39CD-4582-4F30-A125-1C83A49B36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email"/>
                <a:srcRect/>
                <a:stretch>
                  <a:fillRect/>
                </a:stretch>
              </p:blipFill>
              <p:spPr bwMode="auto">
                <a:xfrm>
                  <a:off x="6012160" y="3861048"/>
                  <a:ext cx="266285" cy="1891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6" name="Picture 114" descr="23">
                  <a:extLst>
                    <a:ext uri="{FF2B5EF4-FFF2-40B4-BE49-F238E27FC236}">
                      <a16:creationId xmlns:a16="http://schemas.microsoft.com/office/drawing/2014/main" id="{FE15DD46-D5A6-4D4A-A5D8-7C94D2EF1B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email"/>
                <a:srcRect/>
                <a:stretch>
                  <a:fillRect/>
                </a:stretch>
              </p:blipFill>
              <p:spPr bwMode="auto">
                <a:xfrm>
                  <a:off x="6012160" y="3501008"/>
                  <a:ext cx="266285" cy="1891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93" name="组合 397">
              <a:extLst>
                <a:ext uri="{FF2B5EF4-FFF2-40B4-BE49-F238E27FC236}">
                  <a16:creationId xmlns:a16="http://schemas.microsoft.com/office/drawing/2014/main" id="{05BA5F03-CA5C-4658-825D-B04054A95B05}"/>
                </a:ext>
              </a:extLst>
            </p:cNvPr>
            <p:cNvGrpSpPr/>
            <p:nvPr/>
          </p:nvGrpSpPr>
          <p:grpSpPr>
            <a:xfrm>
              <a:off x="4945391" y="3026050"/>
              <a:ext cx="2318386" cy="496178"/>
              <a:chOff x="4235038" y="2790033"/>
              <a:chExt cx="2395736" cy="731924"/>
            </a:xfrm>
          </p:grpSpPr>
          <p:sp>
            <p:nvSpPr>
              <p:cNvPr id="127" name="Freeform 4">
                <a:extLst>
                  <a:ext uri="{FF2B5EF4-FFF2-40B4-BE49-F238E27FC236}">
                    <a16:creationId xmlns:a16="http://schemas.microsoft.com/office/drawing/2014/main" id="{3638D242-97EA-40F0-87FF-132BC7CBF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038" y="3073656"/>
                <a:ext cx="2395736" cy="448301"/>
              </a:xfrm>
              <a:custGeom>
                <a:avLst/>
                <a:gdLst/>
                <a:ahLst/>
                <a:cxnLst>
                  <a:cxn ang="0">
                    <a:pos x="449" y="568"/>
                  </a:cxn>
                  <a:cxn ang="0">
                    <a:pos x="258" y="532"/>
                  </a:cxn>
                  <a:cxn ang="0">
                    <a:pos x="97" y="376"/>
                  </a:cxn>
                  <a:cxn ang="0">
                    <a:pos x="152" y="228"/>
                  </a:cxn>
                  <a:cxn ang="0">
                    <a:pos x="256" y="168"/>
                  </a:cxn>
                  <a:cxn ang="0">
                    <a:pos x="378" y="93"/>
                  </a:cxn>
                  <a:cxn ang="0">
                    <a:pos x="501" y="73"/>
                  </a:cxn>
                  <a:cxn ang="0">
                    <a:pos x="737" y="134"/>
                  </a:cxn>
                  <a:cxn ang="0">
                    <a:pos x="827" y="265"/>
                  </a:cxn>
                  <a:cxn ang="0">
                    <a:pos x="829" y="409"/>
                  </a:cxn>
                  <a:cxn ang="0">
                    <a:pos x="672" y="522"/>
                  </a:cxn>
                  <a:cxn ang="0">
                    <a:pos x="449" y="568"/>
                  </a:cxn>
                </a:cxnLst>
                <a:rect l="0" t="0" r="r" b="b"/>
                <a:pathLst>
                  <a:path w="905" h="634">
                    <a:moveTo>
                      <a:pt x="449" y="568"/>
                    </a:moveTo>
                    <a:cubicBezTo>
                      <a:pt x="406" y="631"/>
                      <a:pt x="280" y="606"/>
                      <a:pt x="258" y="532"/>
                    </a:cubicBezTo>
                    <a:cubicBezTo>
                      <a:pt x="201" y="564"/>
                      <a:pt x="38" y="484"/>
                      <a:pt x="97" y="376"/>
                    </a:cubicBezTo>
                    <a:cubicBezTo>
                      <a:pt x="0" y="344"/>
                      <a:pt x="45" y="194"/>
                      <a:pt x="152" y="228"/>
                    </a:cubicBezTo>
                    <a:cubicBezTo>
                      <a:pt x="130" y="176"/>
                      <a:pt x="208" y="141"/>
                      <a:pt x="256" y="168"/>
                    </a:cubicBezTo>
                    <a:cubicBezTo>
                      <a:pt x="246" y="113"/>
                      <a:pt x="300" y="67"/>
                      <a:pt x="378" y="93"/>
                    </a:cubicBezTo>
                    <a:cubicBezTo>
                      <a:pt x="384" y="40"/>
                      <a:pt x="473" y="25"/>
                      <a:pt x="501" y="73"/>
                    </a:cubicBezTo>
                    <a:cubicBezTo>
                      <a:pt x="574" y="0"/>
                      <a:pt x="723" y="52"/>
                      <a:pt x="737" y="134"/>
                    </a:cubicBezTo>
                    <a:cubicBezTo>
                      <a:pt x="813" y="109"/>
                      <a:pt x="866" y="211"/>
                      <a:pt x="827" y="265"/>
                    </a:cubicBezTo>
                    <a:cubicBezTo>
                      <a:pt x="903" y="292"/>
                      <a:pt x="905" y="388"/>
                      <a:pt x="829" y="409"/>
                    </a:cubicBezTo>
                    <a:cubicBezTo>
                      <a:pt x="852" y="473"/>
                      <a:pt x="739" y="551"/>
                      <a:pt x="672" y="522"/>
                    </a:cubicBezTo>
                    <a:cubicBezTo>
                      <a:pt x="671" y="610"/>
                      <a:pt x="502" y="634"/>
                      <a:pt x="449" y="56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C99"/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81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rot="10800000" vert="eaVert" wrap="none" lIns="68562" tIns="34281" rIns="68562" bIns="34281" anchor="ctr"/>
              <a:lstStyle/>
              <a:p>
                <a:endParaRPr lang="zh-CN" altLang="en-US" sz="12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28" name="Group 29">
                <a:extLst>
                  <a:ext uri="{FF2B5EF4-FFF2-40B4-BE49-F238E27FC236}">
                    <a16:creationId xmlns:a16="http://schemas.microsoft.com/office/drawing/2014/main" id="{6034CEBC-3EB1-4F6A-911F-4294B5E61C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523070" y="2918733"/>
                <a:ext cx="442913" cy="476674"/>
                <a:chOff x="2227" y="1314"/>
                <a:chExt cx="455" cy="563"/>
              </a:xfrm>
            </p:grpSpPr>
            <p:sp>
              <p:nvSpPr>
                <p:cNvPr id="204" name="Freeform 30">
                  <a:extLst>
                    <a:ext uri="{FF2B5EF4-FFF2-40B4-BE49-F238E27FC236}">
                      <a16:creationId xmlns:a16="http://schemas.microsoft.com/office/drawing/2014/main" id="{0AF59DAA-2250-4E01-9FC3-B34C3CF28DE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738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5" name="Freeform 31">
                  <a:extLst>
                    <a:ext uri="{FF2B5EF4-FFF2-40B4-BE49-F238E27FC236}">
                      <a16:creationId xmlns:a16="http://schemas.microsoft.com/office/drawing/2014/main" id="{87106332-5E72-40E9-B551-94F3652609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682"/>
                  <a:ext cx="65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5" y="16"/>
                    </a:cxn>
                    <a:cxn ang="0">
                      <a:pos x="65" y="0"/>
                    </a:cxn>
                    <a:cxn ang="0">
                      <a:pos x="0" y="56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5" h="72">
                      <a:moveTo>
                        <a:pt x="0" y="72"/>
                      </a:moveTo>
                      <a:lnTo>
                        <a:pt x="65" y="16"/>
                      </a:lnTo>
                      <a:lnTo>
                        <a:pt x="65" y="0"/>
                      </a:lnTo>
                      <a:lnTo>
                        <a:pt x="0" y="56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" name="Freeform 32">
                  <a:extLst>
                    <a:ext uri="{FF2B5EF4-FFF2-40B4-BE49-F238E27FC236}">
                      <a16:creationId xmlns:a16="http://schemas.microsoft.com/office/drawing/2014/main" id="{584E8577-D829-44C5-9229-5EF6F5D3379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82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6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6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" name="Freeform 33">
                  <a:extLst>
                    <a:ext uri="{FF2B5EF4-FFF2-40B4-BE49-F238E27FC236}">
                      <a16:creationId xmlns:a16="http://schemas.microsoft.com/office/drawing/2014/main" id="{813A4044-90D6-4011-AE48-0FFFCB5777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28"/>
                  <a:ext cx="259" cy="110"/>
                </a:xfrm>
                <a:custGeom>
                  <a:avLst/>
                  <a:gdLst/>
                  <a:ahLst/>
                  <a:cxnLst>
                    <a:cxn ang="0">
                      <a:pos x="259" y="54"/>
                    </a:cxn>
                    <a:cxn ang="0">
                      <a:pos x="227" y="82"/>
                    </a:cxn>
                    <a:cxn ang="0">
                      <a:pos x="194" y="110"/>
                    </a:cxn>
                    <a:cxn ang="0">
                      <a:pos x="130" y="110"/>
                    </a:cxn>
                    <a:cxn ang="0">
                      <a:pos x="64" y="110"/>
                    </a:cxn>
                    <a:cxn ang="0">
                      <a:pos x="32" y="82"/>
                    </a:cxn>
                    <a:cxn ang="0">
                      <a:pos x="0" y="54"/>
                    </a:cxn>
                    <a:cxn ang="0">
                      <a:pos x="32" y="26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6"/>
                    </a:cxn>
                    <a:cxn ang="0">
                      <a:pos x="259" y="54"/>
                    </a:cxn>
                    <a:cxn ang="0">
                      <a:pos x="259" y="54"/>
                    </a:cxn>
                  </a:cxnLst>
                  <a:rect l="0" t="0" r="r" b="b"/>
                  <a:pathLst>
                    <a:path w="259" h="110">
                      <a:moveTo>
                        <a:pt x="259" y="54"/>
                      </a:moveTo>
                      <a:lnTo>
                        <a:pt x="227" y="82"/>
                      </a:lnTo>
                      <a:lnTo>
                        <a:pt x="194" y="110"/>
                      </a:lnTo>
                      <a:lnTo>
                        <a:pt x="130" y="110"/>
                      </a:lnTo>
                      <a:lnTo>
                        <a:pt x="64" y="110"/>
                      </a:lnTo>
                      <a:lnTo>
                        <a:pt x="32" y="82"/>
                      </a:lnTo>
                      <a:lnTo>
                        <a:pt x="0" y="54"/>
                      </a:lnTo>
                      <a:lnTo>
                        <a:pt x="32" y="26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6"/>
                      </a:lnTo>
                      <a:lnTo>
                        <a:pt x="259" y="54"/>
                      </a:lnTo>
                      <a:lnTo>
                        <a:pt x="259" y="54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" name="Freeform 34">
                  <a:extLst>
                    <a:ext uri="{FF2B5EF4-FFF2-40B4-BE49-F238E27FC236}">
                      <a16:creationId xmlns:a16="http://schemas.microsoft.com/office/drawing/2014/main" id="{F7B45F6A-6DFE-45D9-AA1E-038658D4B2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91" y="1798"/>
                  <a:ext cx="130" cy="18"/>
                </a:xfrm>
                <a:custGeom>
                  <a:avLst/>
                  <a:gdLst/>
                  <a:ahLst/>
                  <a:cxnLst>
                    <a:cxn ang="0">
                      <a:pos x="130" y="18"/>
                    </a:cxn>
                    <a:cxn ang="0">
                      <a:pos x="0" y="18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8"/>
                    </a:cxn>
                    <a:cxn ang="0">
                      <a:pos x="130" y="18"/>
                    </a:cxn>
                  </a:cxnLst>
                  <a:rect l="0" t="0" r="r" b="b"/>
                  <a:pathLst>
                    <a:path w="130" h="18">
                      <a:moveTo>
                        <a:pt x="130" y="18"/>
                      </a:moveTo>
                      <a:lnTo>
                        <a:pt x="0" y="18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" name="Freeform 35">
                  <a:extLst>
                    <a:ext uri="{FF2B5EF4-FFF2-40B4-BE49-F238E27FC236}">
                      <a16:creationId xmlns:a16="http://schemas.microsoft.com/office/drawing/2014/main" id="{A38934BE-921C-4BF3-96E3-BB01B54CD4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1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4" y="16"/>
                    </a:cxn>
                    <a:cxn ang="0">
                      <a:pos x="64" y="0"/>
                    </a:cxn>
                    <a:cxn ang="0">
                      <a:pos x="0" y="54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4" h="72">
                      <a:moveTo>
                        <a:pt x="0" y="72"/>
                      </a:moveTo>
                      <a:lnTo>
                        <a:pt x="64" y="16"/>
                      </a:lnTo>
                      <a:lnTo>
                        <a:pt x="64" y="0"/>
                      </a:lnTo>
                      <a:lnTo>
                        <a:pt x="0" y="54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" name="Freeform 36">
                  <a:extLst>
                    <a:ext uri="{FF2B5EF4-FFF2-40B4-BE49-F238E27FC236}">
                      <a16:creationId xmlns:a16="http://schemas.microsoft.com/office/drawing/2014/main" id="{34978385-4094-4300-B550-7F26D6E95E2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4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4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" name="Freeform 37">
                  <a:extLst>
                    <a:ext uri="{FF2B5EF4-FFF2-40B4-BE49-F238E27FC236}">
                      <a16:creationId xmlns:a16="http://schemas.microsoft.com/office/drawing/2014/main" id="{40551615-EB92-4BC9-8CF7-8433EBA1F9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688"/>
                  <a:ext cx="258" cy="110"/>
                </a:xfrm>
                <a:custGeom>
                  <a:avLst/>
                  <a:gdLst/>
                  <a:ahLst/>
                  <a:cxnLst>
                    <a:cxn ang="0">
                      <a:pos x="258" y="56"/>
                    </a:cxn>
                    <a:cxn ang="0">
                      <a:pos x="226" y="84"/>
                    </a:cxn>
                    <a:cxn ang="0">
                      <a:pos x="194" y="110"/>
                    </a:cxn>
                    <a:cxn ang="0">
                      <a:pos x="128" y="110"/>
                    </a:cxn>
                    <a:cxn ang="0">
                      <a:pos x="64" y="110"/>
                    </a:cxn>
                    <a:cxn ang="0">
                      <a:pos x="32" y="84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28" y="0"/>
                    </a:cxn>
                    <a:cxn ang="0">
                      <a:pos x="194" y="0"/>
                    </a:cxn>
                    <a:cxn ang="0">
                      <a:pos x="226" y="28"/>
                    </a:cxn>
                    <a:cxn ang="0">
                      <a:pos x="258" y="56"/>
                    </a:cxn>
                    <a:cxn ang="0">
                      <a:pos x="258" y="56"/>
                    </a:cxn>
                  </a:cxnLst>
                  <a:rect l="0" t="0" r="r" b="b"/>
                  <a:pathLst>
                    <a:path w="258" h="110">
                      <a:moveTo>
                        <a:pt x="258" y="56"/>
                      </a:moveTo>
                      <a:lnTo>
                        <a:pt x="226" y="84"/>
                      </a:lnTo>
                      <a:lnTo>
                        <a:pt x="194" y="110"/>
                      </a:lnTo>
                      <a:lnTo>
                        <a:pt x="128" y="110"/>
                      </a:lnTo>
                      <a:lnTo>
                        <a:pt x="64" y="110"/>
                      </a:lnTo>
                      <a:lnTo>
                        <a:pt x="32" y="84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28" y="0"/>
                      </a:lnTo>
                      <a:lnTo>
                        <a:pt x="194" y="0"/>
                      </a:lnTo>
                      <a:lnTo>
                        <a:pt x="226" y="28"/>
                      </a:lnTo>
                      <a:lnTo>
                        <a:pt x="258" y="56"/>
                      </a:lnTo>
                      <a:lnTo>
                        <a:pt x="258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2" name="Freeform 38">
                  <a:extLst>
                    <a:ext uri="{FF2B5EF4-FFF2-40B4-BE49-F238E27FC236}">
                      <a16:creationId xmlns:a16="http://schemas.microsoft.com/office/drawing/2014/main" id="{9BC76373-FB25-48F7-8E12-A8DD690F542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861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3" name="Freeform 39">
                  <a:extLst>
                    <a:ext uri="{FF2B5EF4-FFF2-40B4-BE49-F238E27FC236}">
                      <a16:creationId xmlns:a16="http://schemas.microsoft.com/office/drawing/2014/main" id="{D60B3A05-45C8-4ED6-8086-7033B11CC9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806"/>
                  <a:ext cx="65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65" y="17"/>
                    </a:cxn>
                    <a:cxn ang="0">
                      <a:pos x="65" y="0"/>
                    </a:cxn>
                    <a:cxn ang="0">
                      <a:pos x="0" y="55"/>
                    </a:cxn>
                    <a:cxn ang="0">
                      <a:pos x="0" y="71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w="65" h="71">
                      <a:moveTo>
                        <a:pt x="0" y="71"/>
                      </a:moveTo>
                      <a:lnTo>
                        <a:pt x="65" y="17"/>
                      </a:lnTo>
                      <a:lnTo>
                        <a:pt x="65" y="0"/>
                      </a:lnTo>
                      <a:lnTo>
                        <a:pt x="0" y="55"/>
                      </a:lnTo>
                      <a:lnTo>
                        <a:pt x="0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4" name="Freeform 40">
                  <a:extLst>
                    <a:ext uri="{FF2B5EF4-FFF2-40B4-BE49-F238E27FC236}">
                      <a16:creationId xmlns:a16="http://schemas.microsoft.com/office/drawing/2014/main" id="{F999A74A-5796-4E94-8C53-E485161F237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806"/>
                  <a:ext cx="64" cy="71"/>
                </a:xfrm>
                <a:custGeom>
                  <a:avLst/>
                  <a:gdLst/>
                  <a:ahLst/>
                  <a:cxnLst>
                    <a:cxn ang="0">
                      <a:pos x="64" y="71"/>
                    </a:cxn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64" y="55"/>
                    </a:cxn>
                    <a:cxn ang="0">
                      <a:pos x="64" y="71"/>
                    </a:cxn>
                    <a:cxn ang="0">
                      <a:pos x="64" y="71"/>
                    </a:cxn>
                  </a:cxnLst>
                  <a:rect l="0" t="0" r="r" b="b"/>
                  <a:pathLst>
                    <a:path w="64" h="71">
                      <a:moveTo>
                        <a:pt x="64" y="71"/>
                      </a:moveTo>
                      <a:lnTo>
                        <a:pt x="0" y="17"/>
                      </a:lnTo>
                      <a:lnTo>
                        <a:pt x="0" y="0"/>
                      </a:lnTo>
                      <a:lnTo>
                        <a:pt x="64" y="55"/>
                      </a:lnTo>
                      <a:lnTo>
                        <a:pt x="64" y="71"/>
                      </a:lnTo>
                      <a:lnTo>
                        <a:pt x="64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5" name="Freeform 41">
                  <a:extLst>
                    <a:ext uri="{FF2B5EF4-FFF2-40B4-BE49-F238E27FC236}">
                      <a16:creationId xmlns:a16="http://schemas.microsoft.com/office/drawing/2014/main" id="{BAA763F3-1384-4DCF-9110-98C22F9CDC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750"/>
                  <a:ext cx="259" cy="111"/>
                </a:xfrm>
                <a:custGeom>
                  <a:avLst/>
                  <a:gdLst/>
                  <a:ahLst/>
                  <a:cxnLst>
                    <a:cxn ang="0">
                      <a:pos x="259" y="56"/>
                    </a:cxn>
                    <a:cxn ang="0">
                      <a:pos x="227" y="85"/>
                    </a:cxn>
                    <a:cxn ang="0">
                      <a:pos x="194" y="111"/>
                    </a:cxn>
                    <a:cxn ang="0">
                      <a:pos x="130" y="111"/>
                    </a:cxn>
                    <a:cxn ang="0">
                      <a:pos x="64" y="111"/>
                    </a:cxn>
                    <a:cxn ang="0">
                      <a:pos x="32" y="85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8"/>
                    </a:cxn>
                    <a:cxn ang="0">
                      <a:pos x="259" y="56"/>
                    </a:cxn>
                    <a:cxn ang="0">
                      <a:pos x="259" y="56"/>
                    </a:cxn>
                  </a:cxnLst>
                  <a:rect l="0" t="0" r="r" b="b"/>
                  <a:pathLst>
                    <a:path w="259" h="111">
                      <a:moveTo>
                        <a:pt x="259" y="56"/>
                      </a:moveTo>
                      <a:lnTo>
                        <a:pt x="227" y="85"/>
                      </a:lnTo>
                      <a:lnTo>
                        <a:pt x="194" y="111"/>
                      </a:lnTo>
                      <a:lnTo>
                        <a:pt x="130" y="111"/>
                      </a:lnTo>
                      <a:lnTo>
                        <a:pt x="64" y="111"/>
                      </a:lnTo>
                      <a:lnTo>
                        <a:pt x="32" y="85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8"/>
                      </a:lnTo>
                      <a:lnTo>
                        <a:pt x="259" y="56"/>
                      </a:lnTo>
                      <a:lnTo>
                        <a:pt x="259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6" name="Freeform 42">
                  <a:extLst>
                    <a:ext uri="{FF2B5EF4-FFF2-40B4-BE49-F238E27FC236}">
                      <a16:creationId xmlns:a16="http://schemas.microsoft.com/office/drawing/2014/main" id="{D518F485-BFF7-4158-89F3-3B162184A2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7" name="Freeform 43">
                  <a:extLst>
                    <a:ext uri="{FF2B5EF4-FFF2-40B4-BE49-F238E27FC236}">
                      <a16:creationId xmlns:a16="http://schemas.microsoft.com/office/drawing/2014/main" id="{3E176D1C-B6D2-4598-B1D9-0F2F228D601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8" name="Freeform 44">
                  <a:extLst>
                    <a:ext uri="{FF2B5EF4-FFF2-40B4-BE49-F238E27FC236}">
                      <a16:creationId xmlns:a16="http://schemas.microsoft.com/office/drawing/2014/main" id="{9830E08E-AC2F-4F29-9592-48F8EAA470F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9" name="Freeform 45">
                  <a:extLst>
                    <a:ext uri="{FF2B5EF4-FFF2-40B4-BE49-F238E27FC236}">
                      <a16:creationId xmlns:a16="http://schemas.microsoft.com/office/drawing/2014/main" id="{EAAC3CF7-087F-43A1-9AA8-D04D170350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0" name="Freeform 46">
                  <a:extLst>
                    <a:ext uri="{FF2B5EF4-FFF2-40B4-BE49-F238E27FC236}">
                      <a16:creationId xmlns:a16="http://schemas.microsoft.com/office/drawing/2014/main" id="{8AFADAEF-39D0-4AB0-AA64-792586E5DE5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1" name="Freeform 47">
                  <a:extLst>
                    <a:ext uri="{FF2B5EF4-FFF2-40B4-BE49-F238E27FC236}">
                      <a16:creationId xmlns:a16="http://schemas.microsoft.com/office/drawing/2014/main" id="{0891B098-95D5-4FB2-88FE-87A0A7EDFDF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2" name="Freeform 48">
                  <a:extLst>
                    <a:ext uri="{FF2B5EF4-FFF2-40B4-BE49-F238E27FC236}">
                      <a16:creationId xmlns:a16="http://schemas.microsoft.com/office/drawing/2014/main" id="{6C6291D9-2AC6-413C-BB58-13FC5410056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19" y="1314"/>
                  <a:ext cx="20" cy="104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9" y="4"/>
                    </a:cxn>
                    <a:cxn ang="0">
                      <a:pos x="8" y="8"/>
                    </a:cxn>
                    <a:cxn ang="0">
                      <a:pos x="5" y="17"/>
                    </a:cxn>
                    <a:cxn ang="0">
                      <a:pos x="4" y="26"/>
                    </a:cxn>
                    <a:cxn ang="0">
                      <a:pos x="5" y="34"/>
                    </a:cxn>
                    <a:cxn ang="0">
                      <a:pos x="7" y="42"/>
                    </a:cxn>
                    <a:cxn ang="0">
                      <a:pos x="8" y="47"/>
                    </a:cxn>
                    <a:cxn ang="0">
                      <a:pos x="9" y="50"/>
                    </a:cxn>
                    <a:cxn ang="0">
                      <a:pos x="9" y="51"/>
                    </a:cxn>
                    <a:cxn ang="0">
                      <a:pos x="8" y="52"/>
                    </a:cxn>
                    <a:cxn ang="0">
                      <a:pos x="7" y="51"/>
                    </a:cxn>
                    <a:cxn ang="0">
                      <a:pos x="5" y="47"/>
                    </a:cxn>
                    <a:cxn ang="0">
                      <a:pos x="1" y="37"/>
                    </a:cxn>
                    <a:cxn ang="0">
                      <a:pos x="0" y="26"/>
                    </a:cxn>
                    <a:cxn ang="0">
                      <a:pos x="1" y="16"/>
                    </a:cxn>
                    <a:cxn ang="0">
                      <a:pos x="4" y="6"/>
                    </a:cxn>
                    <a:cxn ang="0">
                      <a:pos x="7" y="2"/>
                    </a:cxn>
                    <a:cxn ang="0">
                      <a:pos x="9" y="0"/>
                    </a:cxn>
                    <a:cxn ang="0">
                      <a:pos x="10" y="1"/>
                    </a:cxn>
                    <a:cxn ang="0">
                      <a:pos x="10" y="2"/>
                    </a:cxn>
                  </a:cxnLst>
                  <a:rect l="0" t="0" r="r" b="b"/>
                  <a:pathLst>
                    <a:path w="10" h="52">
                      <a:moveTo>
                        <a:pt x="10" y="2"/>
                      </a:moveTo>
                      <a:cubicBezTo>
                        <a:pt x="10" y="2"/>
                        <a:pt x="10" y="3"/>
                        <a:pt x="9" y="4"/>
                      </a:cubicBezTo>
                      <a:cubicBezTo>
                        <a:pt x="8" y="6"/>
                        <a:pt x="8" y="7"/>
                        <a:pt x="8" y="8"/>
                      </a:cubicBezTo>
                      <a:cubicBezTo>
                        <a:pt x="7" y="11"/>
                        <a:pt x="6" y="14"/>
                        <a:pt x="5" y="17"/>
                      </a:cubicBezTo>
                      <a:cubicBezTo>
                        <a:pt x="5" y="20"/>
                        <a:pt x="5" y="23"/>
                        <a:pt x="4" y="26"/>
                      </a:cubicBezTo>
                      <a:cubicBezTo>
                        <a:pt x="4" y="29"/>
                        <a:pt x="5" y="31"/>
                        <a:pt x="5" y="34"/>
                      </a:cubicBezTo>
                      <a:cubicBezTo>
                        <a:pt x="5" y="37"/>
                        <a:pt x="6" y="39"/>
                        <a:pt x="7" y="42"/>
                      </a:cubicBezTo>
                      <a:cubicBezTo>
                        <a:pt x="7" y="43"/>
                        <a:pt x="7" y="45"/>
                        <a:pt x="8" y="47"/>
                      </a:cubicBezTo>
                      <a:cubicBezTo>
                        <a:pt x="9" y="49"/>
                        <a:pt x="9" y="50"/>
                        <a:pt x="9" y="50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6" y="50"/>
                        <a:pt x="5" y="49"/>
                        <a:pt x="5" y="47"/>
                      </a:cubicBezTo>
                      <a:cubicBezTo>
                        <a:pt x="3" y="44"/>
                        <a:pt x="2" y="41"/>
                        <a:pt x="1" y="37"/>
                      </a:cubicBezTo>
                      <a:cubicBezTo>
                        <a:pt x="0" y="33"/>
                        <a:pt x="0" y="30"/>
                        <a:pt x="0" y="26"/>
                      </a:cubicBezTo>
                      <a:cubicBezTo>
                        <a:pt x="0" y="22"/>
                        <a:pt x="0" y="19"/>
                        <a:pt x="1" y="16"/>
                      </a:cubicBezTo>
                      <a:cubicBezTo>
                        <a:pt x="2" y="12"/>
                        <a:pt x="3" y="9"/>
                        <a:pt x="4" y="6"/>
                      </a:cubicBezTo>
                      <a:cubicBezTo>
                        <a:pt x="5" y="4"/>
                        <a:pt x="6" y="3"/>
                        <a:pt x="7" y="2"/>
                      </a:cubicBezTo>
                      <a:cubicBezTo>
                        <a:pt x="8" y="1"/>
                        <a:pt x="8" y="0"/>
                        <a:pt x="9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3" name="Freeform 49">
                  <a:extLst>
                    <a:ext uri="{FF2B5EF4-FFF2-40B4-BE49-F238E27FC236}">
                      <a16:creationId xmlns:a16="http://schemas.microsoft.com/office/drawing/2014/main" id="{BC2CF623-9972-491A-9BFC-6BBB8758D3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61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7" y="4"/>
                    </a:cxn>
                    <a:cxn ang="0">
                      <a:pos x="6" y="7"/>
                    </a:cxn>
                    <a:cxn ang="0">
                      <a:pos x="5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6" y="33"/>
                    </a:cxn>
                    <a:cxn ang="0">
                      <a:pos x="7" y="37"/>
                    </a:cxn>
                    <a:cxn ang="0">
                      <a:pos x="8" y="40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6" y="40"/>
                    </a:cxn>
                    <a:cxn ang="0">
                      <a:pos x="4" y="38"/>
                    </a:cxn>
                    <a:cxn ang="0">
                      <a:pos x="1" y="30"/>
                    </a:cxn>
                    <a:cxn ang="0">
                      <a:pos x="0" y="21"/>
                    </a:cxn>
                    <a:cxn ang="0">
                      <a:pos x="1" y="13"/>
                    </a:cxn>
                    <a:cxn ang="0">
                      <a:pos x="4" y="5"/>
                    </a:cxn>
                    <a:cxn ang="0">
                      <a:pos x="6" y="2"/>
                    </a:cxn>
                    <a:cxn ang="0">
                      <a:pos x="8" y="0"/>
                    </a:cxn>
                    <a:cxn ang="0">
                      <a:pos x="8" y="1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8" h="41">
                      <a:moveTo>
                        <a:pt x="8" y="2"/>
                      </a:moveTo>
                      <a:cubicBezTo>
                        <a:pt x="8" y="2"/>
                        <a:pt x="8" y="3"/>
                        <a:pt x="7" y="4"/>
                      </a:cubicBezTo>
                      <a:cubicBezTo>
                        <a:pt x="7" y="5"/>
                        <a:pt x="7" y="6"/>
                        <a:pt x="6" y="7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5" y="29"/>
                        <a:pt x="5" y="31"/>
                        <a:pt x="6" y="33"/>
                      </a:cubicBezTo>
                      <a:cubicBezTo>
                        <a:pt x="6" y="34"/>
                        <a:pt x="6" y="36"/>
                        <a:pt x="7" y="37"/>
                      </a:cubicBezTo>
                      <a:cubicBezTo>
                        <a:pt x="7" y="39"/>
                        <a:pt x="8" y="40"/>
                        <a:pt x="8" y="40"/>
                      </a:cubicBezTo>
                      <a:cubicBezTo>
                        <a:pt x="8" y="40"/>
                        <a:pt x="8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6" y="41"/>
                        <a:pt x="6" y="40"/>
                      </a:cubicBezTo>
                      <a:cubicBezTo>
                        <a:pt x="5" y="40"/>
                        <a:pt x="5" y="39"/>
                        <a:pt x="4" y="38"/>
                      </a:cubicBezTo>
                      <a:cubicBezTo>
                        <a:pt x="3" y="35"/>
                        <a:pt x="2" y="32"/>
                        <a:pt x="1" y="30"/>
                      </a:cubicBezTo>
                      <a:cubicBezTo>
                        <a:pt x="0" y="27"/>
                        <a:pt x="0" y="24"/>
                        <a:pt x="0" y="21"/>
                      </a:cubicBezTo>
                      <a:cubicBezTo>
                        <a:pt x="0" y="18"/>
                        <a:pt x="0" y="15"/>
                        <a:pt x="1" y="13"/>
                      </a:cubicBezTo>
                      <a:cubicBezTo>
                        <a:pt x="2" y="10"/>
                        <a:pt x="3" y="8"/>
                        <a:pt x="4" y="5"/>
                      </a:cubicBezTo>
                      <a:cubicBezTo>
                        <a:pt x="4" y="4"/>
                        <a:pt x="5" y="2"/>
                        <a:pt x="6" y="2"/>
                      </a:cubicBezTo>
                      <a:cubicBezTo>
                        <a:pt x="6" y="1"/>
                        <a:pt x="7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4" name="Freeform 50">
                  <a:extLst>
                    <a:ext uri="{FF2B5EF4-FFF2-40B4-BE49-F238E27FC236}">
                      <a16:creationId xmlns:a16="http://schemas.microsoft.com/office/drawing/2014/main" id="{AC2D04D7-1135-48CF-940D-83DD642BAE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03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4" y="25"/>
                    </a:cxn>
                    <a:cxn ang="0">
                      <a:pos x="5" y="28"/>
                    </a:cxn>
                    <a:cxn ang="0">
                      <a:pos x="6" y="30"/>
                    </a:cxn>
                    <a:cxn ang="0">
                      <a:pos x="6" y="30"/>
                    </a:cxn>
                    <a:cxn ang="0">
                      <a:pos x="5" y="31"/>
                    </a:cxn>
                    <a:cxn ang="0">
                      <a:pos x="4" y="30"/>
                    </a:cxn>
                    <a:cxn ang="0">
                      <a:pos x="3" y="28"/>
                    </a:cxn>
                    <a:cxn ang="0">
                      <a:pos x="1" y="22"/>
                    </a:cxn>
                    <a:cxn ang="0">
                      <a:pos x="0" y="15"/>
                    </a:cxn>
                    <a:cxn ang="0">
                      <a:pos x="1" y="9"/>
                    </a:cxn>
                    <a:cxn ang="0">
                      <a:pos x="3" y="3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6" y="1"/>
                    </a:cxn>
                  </a:cxnLst>
                  <a:rect l="0" t="0" r="r" b="b"/>
                  <a:pathLst>
                    <a:path w="6" h="31">
                      <a:moveTo>
                        <a:pt x="6" y="1"/>
                      </a:move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5" y="4"/>
                      </a:cubicBezTo>
                      <a:cubicBezTo>
                        <a:pt x="4" y="6"/>
                        <a:pt x="4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4" y="22"/>
                        <a:pt x="4" y="23"/>
                        <a:pt x="4" y="25"/>
                      </a:cubicBezTo>
                      <a:cubicBezTo>
                        <a:pt x="5" y="25"/>
                        <a:pt x="5" y="26"/>
                        <a:pt x="5" y="28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5" y="30"/>
                        <a:pt x="4" y="30"/>
                      </a:cubicBezTo>
                      <a:cubicBezTo>
                        <a:pt x="4" y="30"/>
                        <a:pt x="4" y="29"/>
                        <a:pt x="3" y="28"/>
                      </a:cubicBezTo>
                      <a:cubicBezTo>
                        <a:pt x="2" y="26"/>
                        <a:pt x="1" y="24"/>
                        <a:pt x="1" y="22"/>
                      </a:cubicBezTo>
                      <a:cubicBezTo>
                        <a:pt x="0" y="20"/>
                        <a:pt x="0" y="17"/>
                        <a:pt x="0" y="15"/>
                      </a:cubicBezTo>
                      <a:cubicBezTo>
                        <a:pt x="0" y="13"/>
                        <a:pt x="0" y="11"/>
                        <a:pt x="1" y="9"/>
                      </a:cubicBezTo>
                      <a:cubicBezTo>
                        <a:pt x="1" y="7"/>
                        <a:pt x="2" y="5"/>
                        <a:pt x="3" y="3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5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5" name="Freeform 51">
                  <a:extLst>
                    <a:ext uri="{FF2B5EF4-FFF2-40B4-BE49-F238E27FC236}">
                      <a16:creationId xmlns:a16="http://schemas.microsoft.com/office/drawing/2014/main" id="{29B864BA-6076-40C8-849D-BBE8FF9587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91" y="1314"/>
                  <a:ext cx="22" cy="104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8"/>
                    </a:cxn>
                    <a:cxn ang="0">
                      <a:pos x="5" y="17"/>
                    </a:cxn>
                    <a:cxn ang="0">
                      <a:pos x="6" y="26"/>
                    </a:cxn>
                    <a:cxn ang="0">
                      <a:pos x="5" y="34"/>
                    </a:cxn>
                    <a:cxn ang="0">
                      <a:pos x="4" y="42"/>
                    </a:cxn>
                    <a:cxn ang="0">
                      <a:pos x="2" y="47"/>
                    </a:cxn>
                    <a:cxn ang="0">
                      <a:pos x="1" y="50"/>
                    </a:cxn>
                    <a:cxn ang="0">
                      <a:pos x="1" y="51"/>
                    </a:cxn>
                    <a:cxn ang="0">
                      <a:pos x="2" y="52"/>
                    </a:cxn>
                    <a:cxn ang="0">
                      <a:pos x="4" y="51"/>
                    </a:cxn>
                    <a:cxn ang="0">
                      <a:pos x="6" y="47"/>
                    </a:cxn>
                    <a:cxn ang="0">
                      <a:pos x="9" y="37"/>
                    </a:cxn>
                    <a:cxn ang="0">
                      <a:pos x="10" y="26"/>
                    </a:cxn>
                    <a:cxn ang="0">
                      <a:pos x="9" y="16"/>
                    </a:cxn>
                    <a:cxn ang="0">
                      <a:pos x="6" y="6"/>
                    </a:cxn>
                    <a:cxn ang="0">
                      <a:pos x="3" y="2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1" h="52">
                      <a:moveTo>
                        <a:pt x="0" y="2"/>
                      </a:move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2" y="6"/>
                        <a:pt x="2" y="7"/>
                        <a:pt x="3" y="8"/>
                      </a:cubicBezTo>
                      <a:cubicBezTo>
                        <a:pt x="4" y="11"/>
                        <a:pt x="4" y="14"/>
                        <a:pt x="5" y="17"/>
                      </a:cubicBezTo>
                      <a:cubicBezTo>
                        <a:pt x="5" y="20"/>
                        <a:pt x="6" y="23"/>
                        <a:pt x="6" y="26"/>
                      </a:cubicBezTo>
                      <a:cubicBezTo>
                        <a:pt x="6" y="29"/>
                        <a:pt x="6" y="31"/>
                        <a:pt x="5" y="34"/>
                      </a:cubicBezTo>
                      <a:cubicBezTo>
                        <a:pt x="5" y="37"/>
                        <a:pt x="4" y="39"/>
                        <a:pt x="4" y="42"/>
                      </a:cubicBezTo>
                      <a:cubicBezTo>
                        <a:pt x="3" y="43"/>
                        <a:pt x="3" y="45"/>
                        <a:pt x="2" y="47"/>
                      </a:cubicBezTo>
                      <a:cubicBezTo>
                        <a:pt x="1" y="49"/>
                        <a:pt x="1" y="50"/>
                        <a:pt x="1" y="50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2" y="52"/>
                        <a:pt x="2" y="52"/>
                        <a:pt x="2" y="52"/>
                      </a:cubicBezTo>
                      <a:cubicBezTo>
                        <a:pt x="2" y="52"/>
                        <a:pt x="3" y="51"/>
                        <a:pt x="4" y="51"/>
                      </a:cubicBezTo>
                      <a:cubicBezTo>
                        <a:pt x="4" y="50"/>
                        <a:pt x="5" y="49"/>
                        <a:pt x="6" y="47"/>
                      </a:cubicBezTo>
                      <a:cubicBezTo>
                        <a:pt x="7" y="44"/>
                        <a:pt x="9" y="41"/>
                        <a:pt x="9" y="37"/>
                      </a:cubicBezTo>
                      <a:cubicBezTo>
                        <a:pt x="10" y="33"/>
                        <a:pt x="11" y="30"/>
                        <a:pt x="10" y="26"/>
                      </a:cubicBezTo>
                      <a:cubicBezTo>
                        <a:pt x="10" y="22"/>
                        <a:pt x="10" y="19"/>
                        <a:pt x="9" y="16"/>
                      </a:cubicBezTo>
                      <a:cubicBezTo>
                        <a:pt x="9" y="12"/>
                        <a:pt x="7" y="9"/>
                        <a:pt x="6" y="6"/>
                      </a:cubicBezTo>
                      <a:cubicBezTo>
                        <a:pt x="5" y="4"/>
                        <a:pt x="4" y="3"/>
                        <a:pt x="3" y="2"/>
                      </a:cubicBezTo>
                      <a:cubicBezTo>
                        <a:pt x="3" y="1"/>
                        <a:pt x="2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6" name="Freeform 52">
                  <a:extLst>
                    <a:ext uri="{FF2B5EF4-FFF2-40B4-BE49-F238E27FC236}">
                      <a16:creationId xmlns:a16="http://schemas.microsoft.com/office/drawing/2014/main" id="{38AC38B1-2F98-4C0C-BA56-9606780A1B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53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" y="7"/>
                    </a:cxn>
                    <a:cxn ang="0">
                      <a:pos x="4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3" y="33"/>
                    </a:cxn>
                    <a:cxn ang="0">
                      <a:pos x="1" y="37"/>
                    </a:cxn>
                    <a:cxn ang="0">
                      <a:pos x="1" y="40"/>
                    </a:cxn>
                    <a:cxn ang="0">
                      <a:pos x="1" y="41"/>
                    </a:cxn>
                    <a:cxn ang="0">
                      <a:pos x="1" y="41"/>
                    </a:cxn>
                    <a:cxn ang="0">
                      <a:pos x="3" y="40"/>
                    </a:cxn>
                    <a:cxn ang="0">
                      <a:pos x="4" y="38"/>
                    </a:cxn>
                    <a:cxn ang="0">
                      <a:pos x="7" y="30"/>
                    </a:cxn>
                    <a:cxn ang="0">
                      <a:pos x="8" y="21"/>
                    </a:cxn>
                    <a:cxn ang="0">
                      <a:pos x="7" y="13"/>
                    </a:cxn>
                    <a:cxn ang="0">
                      <a:pos x="5" y="5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8" h="41">
                      <a:moveTo>
                        <a:pt x="0" y="2"/>
                      </a:move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5"/>
                        <a:pt x="2" y="6"/>
                        <a:pt x="2" y="7"/>
                      </a:cubicBezTo>
                      <a:cubicBezTo>
                        <a:pt x="3" y="9"/>
                        <a:pt x="3" y="12"/>
                        <a:pt x="4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4" y="29"/>
                        <a:pt x="3" y="31"/>
                        <a:pt x="3" y="33"/>
                      </a:cubicBezTo>
                      <a:cubicBezTo>
                        <a:pt x="2" y="34"/>
                        <a:pt x="2" y="36"/>
                        <a:pt x="1" y="37"/>
                      </a:cubicBezTo>
                      <a:cubicBezTo>
                        <a:pt x="1" y="39"/>
                        <a:pt x="1" y="40"/>
                        <a:pt x="1" y="40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2" y="41"/>
                        <a:pt x="2" y="41"/>
                        <a:pt x="3" y="40"/>
                      </a:cubicBezTo>
                      <a:cubicBezTo>
                        <a:pt x="3" y="40"/>
                        <a:pt x="4" y="39"/>
                        <a:pt x="4" y="38"/>
                      </a:cubicBezTo>
                      <a:cubicBezTo>
                        <a:pt x="6" y="35"/>
                        <a:pt x="7" y="32"/>
                        <a:pt x="7" y="30"/>
                      </a:cubicBezTo>
                      <a:cubicBezTo>
                        <a:pt x="8" y="27"/>
                        <a:pt x="8" y="24"/>
                        <a:pt x="8" y="21"/>
                      </a:cubicBezTo>
                      <a:cubicBezTo>
                        <a:pt x="8" y="18"/>
                        <a:pt x="8" y="15"/>
                        <a:pt x="7" y="13"/>
                      </a:cubicBezTo>
                      <a:cubicBezTo>
                        <a:pt x="7" y="10"/>
                        <a:pt x="6" y="8"/>
                        <a:pt x="5" y="5"/>
                      </a:cubicBezTo>
                      <a:cubicBezTo>
                        <a:pt x="4" y="4"/>
                        <a:pt x="3" y="2"/>
                        <a:pt x="2" y="2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7" name="Freeform 53">
                  <a:extLst>
                    <a:ext uri="{FF2B5EF4-FFF2-40B4-BE49-F238E27FC236}">
                      <a16:creationId xmlns:a16="http://schemas.microsoft.com/office/drawing/2014/main" id="{8305178C-136E-4CA5-BC00-545E111C1F5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15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2" y="25"/>
                    </a:cxn>
                    <a:cxn ang="0">
                      <a:pos x="1" y="28"/>
                    </a:cxn>
                    <a:cxn ang="0">
                      <a:pos x="0" y="30"/>
                    </a:cxn>
                    <a:cxn ang="0">
                      <a:pos x="0" y="30"/>
                    </a:cxn>
                    <a:cxn ang="0">
                      <a:pos x="1" y="31"/>
                    </a:cxn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6" y="22"/>
                    </a:cxn>
                    <a:cxn ang="0">
                      <a:pos x="6" y="15"/>
                    </a:cxn>
                    <a:cxn ang="0">
                      <a:pos x="6" y="9"/>
                    </a:cxn>
                    <a:cxn ang="0">
                      <a:pos x="3" y="3"/>
                    </a:cxn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1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6"/>
                        <a:pt x="2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3" y="22"/>
                        <a:pt x="2" y="23"/>
                        <a:pt x="2" y="25"/>
                      </a:cubicBezTo>
                      <a:cubicBezTo>
                        <a:pt x="2" y="25"/>
                        <a:pt x="1" y="26"/>
                        <a:pt x="1" y="28"/>
                      </a:cubicBezTo>
                      <a:cubicBezTo>
                        <a:pt x="0" y="29"/>
                        <a:pt x="0" y="29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1"/>
                        <a:pt x="1" y="30"/>
                        <a:pt x="2" y="30"/>
                      </a:cubicBezTo>
                      <a:cubicBezTo>
                        <a:pt x="2" y="30"/>
                        <a:pt x="3" y="29"/>
                        <a:pt x="3" y="28"/>
                      </a:cubicBezTo>
                      <a:cubicBezTo>
                        <a:pt x="4" y="26"/>
                        <a:pt x="5" y="24"/>
                        <a:pt x="6" y="22"/>
                      </a:cubicBezTo>
                      <a:cubicBezTo>
                        <a:pt x="6" y="20"/>
                        <a:pt x="6" y="17"/>
                        <a:pt x="6" y="15"/>
                      </a:cubicBezTo>
                      <a:cubicBezTo>
                        <a:pt x="6" y="13"/>
                        <a:pt x="6" y="11"/>
                        <a:pt x="6" y="9"/>
                      </a:cubicBezTo>
                      <a:cubicBezTo>
                        <a:pt x="5" y="7"/>
                        <a:pt x="4" y="5"/>
                        <a:pt x="3" y="3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9" name="Group 55">
                <a:extLst>
                  <a:ext uri="{FF2B5EF4-FFF2-40B4-BE49-F238E27FC236}">
                    <a16:creationId xmlns:a16="http://schemas.microsoft.com/office/drawing/2014/main" id="{0BC94BAE-5851-4168-B77E-683A292DC2B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963231" y="2918733"/>
                <a:ext cx="441326" cy="476674"/>
                <a:chOff x="2227" y="1314"/>
                <a:chExt cx="455" cy="563"/>
              </a:xfrm>
            </p:grpSpPr>
            <p:sp>
              <p:nvSpPr>
                <p:cNvPr id="180" name="Freeform 56">
                  <a:extLst>
                    <a:ext uri="{FF2B5EF4-FFF2-40B4-BE49-F238E27FC236}">
                      <a16:creationId xmlns:a16="http://schemas.microsoft.com/office/drawing/2014/main" id="{1FA931DA-F5B7-4536-97A0-F204A3955B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738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1" name="Freeform 57">
                  <a:extLst>
                    <a:ext uri="{FF2B5EF4-FFF2-40B4-BE49-F238E27FC236}">
                      <a16:creationId xmlns:a16="http://schemas.microsoft.com/office/drawing/2014/main" id="{EFF02900-AE28-499B-9119-AE00329701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682"/>
                  <a:ext cx="65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5" y="16"/>
                    </a:cxn>
                    <a:cxn ang="0">
                      <a:pos x="65" y="0"/>
                    </a:cxn>
                    <a:cxn ang="0">
                      <a:pos x="0" y="56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5" h="72">
                      <a:moveTo>
                        <a:pt x="0" y="72"/>
                      </a:moveTo>
                      <a:lnTo>
                        <a:pt x="65" y="16"/>
                      </a:lnTo>
                      <a:lnTo>
                        <a:pt x="65" y="0"/>
                      </a:lnTo>
                      <a:lnTo>
                        <a:pt x="0" y="56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2" name="Freeform 58">
                  <a:extLst>
                    <a:ext uri="{FF2B5EF4-FFF2-40B4-BE49-F238E27FC236}">
                      <a16:creationId xmlns:a16="http://schemas.microsoft.com/office/drawing/2014/main" id="{1B8D166A-B925-48A2-B6F2-AD76470383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82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6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6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3" name="Freeform 59">
                  <a:extLst>
                    <a:ext uri="{FF2B5EF4-FFF2-40B4-BE49-F238E27FC236}">
                      <a16:creationId xmlns:a16="http://schemas.microsoft.com/office/drawing/2014/main" id="{E5ADD0B0-57C7-4FA1-BAAE-F24DD223AA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28"/>
                  <a:ext cx="259" cy="110"/>
                </a:xfrm>
                <a:custGeom>
                  <a:avLst/>
                  <a:gdLst/>
                  <a:ahLst/>
                  <a:cxnLst>
                    <a:cxn ang="0">
                      <a:pos x="259" y="54"/>
                    </a:cxn>
                    <a:cxn ang="0">
                      <a:pos x="227" y="82"/>
                    </a:cxn>
                    <a:cxn ang="0">
                      <a:pos x="194" y="110"/>
                    </a:cxn>
                    <a:cxn ang="0">
                      <a:pos x="130" y="110"/>
                    </a:cxn>
                    <a:cxn ang="0">
                      <a:pos x="64" y="110"/>
                    </a:cxn>
                    <a:cxn ang="0">
                      <a:pos x="32" y="82"/>
                    </a:cxn>
                    <a:cxn ang="0">
                      <a:pos x="0" y="54"/>
                    </a:cxn>
                    <a:cxn ang="0">
                      <a:pos x="32" y="26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6"/>
                    </a:cxn>
                    <a:cxn ang="0">
                      <a:pos x="259" y="54"/>
                    </a:cxn>
                    <a:cxn ang="0">
                      <a:pos x="259" y="54"/>
                    </a:cxn>
                  </a:cxnLst>
                  <a:rect l="0" t="0" r="r" b="b"/>
                  <a:pathLst>
                    <a:path w="259" h="110">
                      <a:moveTo>
                        <a:pt x="259" y="54"/>
                      </a:moveTo>
                      <a:lnTo>
                        <a:pt x="227" y="82"/>
                      </a:lnTo>
                      <a:lnTo>
                        <a:pt x="194" y="110"/>
                      </a:lnTo>
                      <a:lnTo>
                        <a:pt x="130" y="110"/>
                      </a:lnTo>
                      <a:lnTo>
                        <a:pt x="64" y="110"/>
                      </a:lnTo>
                      <a:lnTo>
                        <a:pt x="32" y="82"/>
                      </a:lnTo>
                      <a:lnTo>
                        <a:pt x="0" y="54"/>
                      </a:lnTo>
                      <a:lnTo>
                        <a:pt x="32" y="26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6"/>
                      </a:lnTo>
                      <a:lnTo>
                        <a:pt x="259" y="54"/>
                      </a:lnTo>
                      <a:lnTo>
                        <a:pt x="259" y="54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4" name="Freeform 60">
                  <a:extLst>
                    <a:ext uri="{FF2B5EF4-FFF2-40B4-BE49-F238E27FC236}">
                      <a16:creationId xmlns:a16="http://schemas.microsoft.com/office/drawing/2014/main" id="{C4400985-497F-49AA-BC0A-3E9A320B5A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91" y="1798"/>
                  <a:ext cx="130" cy="18"/>
                </a:xfrm>
                <a:custGeom>
                  <a:avLst/>
                  <a:gdLst/>
                  <a:ahLst/>
                  <a:cxnLst>
                    <a:cxn ang="0">
                      <a:pos x="130" y="18"/>
                    </a:cxn>
                    <a:cxn ang="0">
                      <a:pos x="0" y="18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8"/>
                    </a:cxn>
                    <a:cxn ang="0">
                      <a:pos x="130" y="18"/>
                    </a:cxn>
                  </a:cxnLst>
                  <a:rect l="0" t="0" r="r" b="b"/>
                  <a:pathLst>
                    <a:path w="130" h="18">
                      <a:moveTo>
                        <a:pt x="130" y="18"/>
                      </a:moveTo>
                      <a:lnTo>
                        <a:pt x="0" y="18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5" name="Freeform 61">
                  <a:extLst>
                    <a:ext uri="{FF2B5EF4-FFF2-40B4-BE49-F238E27FC236}">
                      <a16:creationId xmlns:a16="http://schemas.microsoft.com/office/drawing/2014/main" id="{B0FC61DC-4BF6-474D-A383-0ADE3B90AA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1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4" y="16"/>
                    </a:cxn>
                    <a:cxn ang="0">
                      <a:pos x="64" y="0"/>
                    </a:cxn>
                    <a:cxn ang="0">
                      <a:pos x="0" y="54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4" h="72">
                      <a:moveTo>
                        <a:pt x="0" y="72"/>
                      </a:moveTo>
                      <a:lnTo>
                        <a:pt x="64" y="16"/>
                      </a:lnTo>
                      <a:lnTo>
                        <a:pt x="64" y="0"/>
                      </a:lnTo>
                      <a:lnTo>
                        <a:pt x="0" y="54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6" name="Freeform 62">
                  <a:extLst>
                    <a:ext uri="{FF2B5EF4-FFF2-40B4-BE49-F238E27FC236}">
                      <a16:creationId xmlns:a16="http://schemas.microsoft.com/office/drawing/2014/main" id="{F055EEB1-FEEC-4AE4-BD29-CFE908FBCB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4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4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7" name="Freeform 63">
                  <a:extLst>
                    <a:ext uri="{FF2B5EF4-FFF2-40B4-BE49-F238E27FC236}">
                      <a16:creationId xmlns:a16="http://schemas.microsoft.com/office/drawing/2014/main" id="{8C847F79-C337-495E-BCAD-3972BF311F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688"/>
                  <a:ext cx="258" cy="110"/>
                </a:xfrm>
                <a:custGeom>
                  <a:avLst/>
                  <a:gdLst/>
                  <a:ahLst/>
                  <a:cxnLst>
                    <a:cxn ang="0">
                      <a:pos x="258" y="56"/>
                    </a:cxn>
                    <a:cxn ang="0">
                      <a:pos x="226" y="84"/>
                    </a:cxn>
                    <a:cxn ang="0">
                      <a:pos x="194" y="110"/>
                    </a:cxn>
                    <a:cxn ang="0">
                      <a:pos x="128" y="110"/>
                    </a:cxn>
                    <a:cxn ang="0">
                      <a:pos x="64" y="110"/>
                    </a:cxn>
                    <a:cxn ang="0">
                      <a:pos x="32" y="84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28" y="0"/>
                    </a:cxn>
                    <a:cxn ang="0">
                      <a:pos x="194" y="0"/>
                    </a:cxn>
                    <a:cxn ang="0">
                      <a:pos x="226" y="28"/>
                    </a:cxn>
                    <a:cxn ang="0">
                      <a:pos x="258" y="56"/>
                    </a:cxn>
                    <a:cxn ang="0">
                      <a:pos x="258" y="56"/>
                    </a:cxn>
                  </a:cxnLst>
                  <a:rect l="0" t="0" r="r" b="b"/>
                  <a:pathLst>
                    <a:path w="258" h="110">
                      <a:moveTo>
                        <a:pt x="258" y="56"/>
                      </a:moveTo>
                      <a:lnTo>
                        <a:pt x="226" y="84"/>
                      </a:lnTo>
                      <a:lnTo>
                        <a:pt x="194" y="110"/>
                      </a:lnTo>
                      <a:lnTo>
                        <a:pt x="128" y="110"/>
                      </a:lnTo>
                      <a:lnTo>
                        <a:pt x="64" y="110"/>
                      </a:lnTo>
                      <a:lnTo>
                        <a:pt x="32" y="84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28" y="0"/>
                      </a:lnTo>
                      <a:lnTo>
                        <a:pt x="194" y="0"/>
                      </a:lnTo>
                      <a:lnTo>
                        <a:pt x="226" y="28"/>
                      </a:lnTo>
                      <a:lnTo>
                        <a:pt x="258" y="56"/>
                      </a:lnTo>
                      <a:lnTo>
                        <a:pt x="258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8" name="Freeform 64">
                  <a:extLst>
                    <a:ext uri="{FF2B5EF4-FFF2-40B4-BE49-F238E27FC236}">
                      <a16:creationId xmlns:a16="http://schemas.microsoft.com/office/drawing/2014/main" id="{AAE407BF-5045-4C96-9143-180E4446FD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861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9" name="Freeform 65">
                  <a:extLst>
                    <a:ext uri="{FF2B5EF4-FFF2-40B4-BE49-F238E27FC236}">
                      <a16:creationId xmlns:a16="http://schemas.microsoft.com/office/drawing/2014/main" id="{9FAB1F16-6939-4939-94E4-031468CC07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806"/>
                  <a:ext cx="65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65" y="17"/>
                    </a:cxn>
                    <a:cxn ang="0">
                      <a:pos x="65" y="0"/>
                    </a:cxn>
                    <a:cxn ang="0">
                      <a:pos x="0" y="55"/>
                    </a:cxn>
                    <a:cxn ang="0">
                      <a:pos x="0" y="71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w="65" h="71">
                      <a:moveTo>
                        <a:pt x="0" y="71"/>
                      </a:moveTo>
                      <a:lnTo>
                        <a:pt x="65" y="17"/>
                      </a:lnTo>
                      <a:lnTo>
                        <a:pt x="65" y="0"/>
                      </a:lnTo>
                      <a:lnTo>
                        <a:pt x="0" y="55"/>
                      </a:lnTo>
                      <a:lnTo>
                        <a:pt x="0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0" name="Freeform 66">
                  <a:extLst>
                    <a:ext uri="{FF2B5EF4-FFF2-40B4-BE49-F238E27FC236}">
                      <a16:creationId xmlns:a16="http://schemas.microsoft.com/office/drawing/2014/main" id="{37EC404C-535F-486B-8819-DFA41722A2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806"/>
                  <a:ext cx="64" cy="71"/>
                </a:xfrm>
                <a:custGeom>
                  <a:avLst/>
                  <a:gdLst/>
                  <a:ahLst/>
                  <a:cxnLst>
                    <a:cxn ang="0">
                      <a:pos x="64" y="71"/>
                    </a:cxn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64" y="55"/>
                    </a:cxn>
                    <a:cxn ang="0">
                      <a:pos x="64" y="71"/>
                    </a:cxn>
                    <a:cxn ang="0">
                      <a:pos x="64" y="71"/>
                    </a:cxn>
                  </a:cxnLst>
                  <a:rect l="0" t="0" r="r" b="b"/>
                  <a:pathLst>
                    <a:path w="64" h="71">
                      <a:moveTo>
                        <a:pt x="64" y="71"/>
                      </a:moveTo>
                      <a:lnTo>
                        <a:pt x="0" y="17"/>
                      </a:lnTo>
                      <a:lnTo>
                        <a:pt x="0" y="0"/>
                      </a:lnTo>
                      <a:lnTo>
                        <a:pt x="64" y="55"/>
                      </a:lnTo>
                      <a:lnTo>
                        <a:pt x="64" y="71"/>
                      </a:lnTo>
                      <a:lnTo>
                        <a:pt x="64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1" name="Freeform 67">
                  <a:extLst>
                    <a:ext uri="{FF2B5EF4-FFF2-40B4-BE49-F238E27FC236}">
                      <a16:creationId xmlns:a16="http://schemas.microsoft.com/office/drawing/2014/main" id="{30D39049-8FF5-40D1-A475-8E2E7B8FB53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750"/>
                  <a:ext cx="259" cy="111"/>
                </a:xfrm>
                <a:custGeom>
                  <a:avLst/>
                  <a:gdLst/>
                  <a:ahLst/>
                  <a:cxnLst>
                    <a:cxn ang="0">
                      <a:pos x="259" y="56"/>
                    </a:cxn>
                    <a:cxn ang="0">
                      <a:pos x="227" y="85"/>
                    </a:cxn>
                    <a:cxn ang="0">
                      <a:pos x="194" y="111"/>
                    </a:cxn>
                    <a:cxn ang="0">
                      <a:pos x="130" y="111"/>
                    </a:cxn>
                    <a:cxn ang="0">
                      <a:pos x="64" y="111"/>
                    </a:cxn>
                    <a:cxn ang="0">
                      <a:pos x="32" y="85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8"/>
                    </a:cxn>
                    <a:cxn ang="0">
                      <a:pos x="259" y="56"/>
                    </a:cxn>
                    <a:cxn ang="0">
                      <a:pos x="259" y="56"/>
                    </a:cxn>
                  </a:cxnLst>
                  <a:rect l="0" t="0" r="r" b="b"/>
                  <a:pathLst>
                    <a:path w="259" h="111">
                      <a:moveTo>
                        <a:pt x="259" y="56"/>
                      </a:moveTo>
                      <a:lnTo>
                        <a:pt x="227" y="85"/>
                      </a:lnTo>
                      <a:lnTo>
                        <a:pt x="194" y="111"/>
                      </a:lnTo>
                      <a:lnTo>
                        <a:pt x="130" y="111"/>
                      </a:lnTo>
                      <a:lnTo>
                        <a:pt x="64" y="111"/>
                      </a:lnTo>
                      <a:lnTo>
                        <a:pt x="32" y="85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8"/>
                      </a:lnTo>
                      <a:lnTo>
                        <a:pt x="259" y="56"/>
                      </a:lnTo>
                      <a:lnTo>
                        <a:pt x="259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2" name="Freeform 68">
                  <a:extLst>
                    <a:ext uri="{FF2B5EF4-FFF2-40B4-BE49-F238E27FC236}">
                      <a16:creationId xmlns:a16="http://schemas.microsoft.com/office/drawing/2014/main" id="{4DC0EA55-0FB9-4FBA-87C1-7780F8A6F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3" name="Freeform 69">
                  <a:extLst>
                    <a:ext uri="{FF2B5EF4-FFF2-40B4-BE49-F238E27FC236}">
                      <a16:creationId xmlns:a16="http://schemas.microsoft.com/office/drawing/2014/main" id="{9B0EF55C-9219-4482-A8E9-EE68EADAE8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4" name="Freeform 70">
                  <a:extLst>
                    <a:ext uri="{FF2B5EF4-FFF2-40B4-BE49-F238E27FC236}">
                      <a16:creationId xmlns:a16="http://schemas.microsoft.com/office/drawing/2014/main" id="{CF65DC2C-7B09-421B-8DB0-12BD76836C5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5" name="Freeform 71">
                  <a:extLst>
                    <a:ext uri="{FF2B5EF4-FFF2-40B4-BE49-F238E27FC236}">
                      <a16:creationId xmlns:a16="http://schemas.microsoft.com/office/drawing/2014/main" id="{25F3DA1C-AEE6-4A1F-B8E3-6D472CA8F3E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6" name="Freeform 72">
                  <a:extLst>
                    <a:ext uri="{FF2B5EF4-FFF2-40B4-BE49-F238E27FC236}">
                      <a16:creationId xmlns:a16="http://schemas.microsoft.com/office/drawing/2014/main" id="{0F53AE5B-80CE-4FF2-B537-68435DFD18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7" name="Freeform 73">
                  <a:extLst>
                    <a:ext uri="{FF2B5EF4-FFF2-40B4-BE49-F238E27FC236}">
                      <a16:creationId xmlns:a16="http://schemas.microsoft.com/office/drawing/2014/main" id="{CEAF5147-1E7B-4680-8DA2-CE171180473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8" name="Freeform 74">
                  <a:extLst>
                    <a:ext uri="{FF2B5EF4-FFF2-40B4-BE49-F238E27FC236}">
                      <a16:creationId xmlns:a16="http://schemas.microsoft.com/office/drawing/2014/main" id="{9B177757-C2D5-470A-ADAB-3B7129EC06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19" y="1314"/>
                  <a:ext cx="20" cy="104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9" y="4"/>
                    </a:cxn>
                    <a:cxn ang="0">
                      <a:pos x="8" y="8"/>
                    </a:cxn>
                    <a:cxn ang="0">
                      <a:pos x="5" y="17"/>
                    </a:cxn>
                    <a:cxn ang="0">
                      <a:pos x="4" y="26"/>
                    </a:cxn>
                    <a:cxn ang="0">
                      <a:pos x="5" y="34"/>
                    </a:cxn>
                    <a:cxn ang="0">
                      <a:pos x="7" y="42"/>
                    </a:cxn>
                    <a:cxn ang="0">
                      <a:pos x="8" y="47"/>
                    </a:cxn>
                    <a:cxn ang="0">
                      <a:pos x="9" y="50"/>
                    </a:cxn>
                    <a:cxn ang="0">
                      <a:pos x="9" y="51"/>
                    </a:cxn>
                    <a:cxn ang="0">
                      <a:pos x="8" y="52"/>
                    </a:cxn>
                    <a:cxn ang="0">
                      <a:pos x="7" y="51"/>
                    </a:cxn>
                    <a:cxn ang="0">
                      <a:pos x="5" y="47"/>
                    </a:cxn>
                    <a:cxn ang="0">
                      <a:pos x="1" y="37"/>
                    </a:cxn>
                    <a:cxn ang="0">
                      <a:pos x="0" y="26"/>
                    </a:cxn>
                    <a:cxn ang="0">
                      <a:pos x="1" y="16"/>
                    </a:cxn>
                    <a:cxn ang="0">
                      <a:pos x="4" y="6"/>
                    </a:cxn>
                    <a:cxn ang="0">
                      <a:pos x="7" y="2"/>
                    </a:cxn>
                    <a:cxn ang="0">
                      <a:pos x="9" y="0"/>
                    </a:cxn>
                    <a:cxn ang="0">
                      <a:pos x="10" y="1"/>
                    </a:cxn>
                    <a:cxn ang="0">
                      <a:pos x="10" y="2"/>
                    </a:cxn>
                  </a:cxnLst>
                  <a:rect l="0" t="0" r="r" b="b"/>
                  <a:pathLst>
                    <a:path w="10" h="52">
                      <a:moveTo>
                        <a:pt x="10" y="2"/>
                      </a:moveTo>
                      <a:cubicBezTo>
                        <a:pt x="10" y="2"/>
                        <a:pt x="10" y="3"/>
                        <a:pt x="9" y="4"/>
                      </a:cubicBezTo>
                      <a:cubicBezTo>
                        <a:pt x="8" y="6"/>
                        <a:pt x="8" y="7"/>
                        <a:pt x="8" y="8"/>
                      </a:cubicBezTo>
                      <a:cubicBezTo>
                        <a:pt x="7" y="11"/>
                        <a:pt x="6" y="14"/>
                        <a:pt x="5" y="17"/>
                      </a:cubicBezTo>
                      <a:cubicBezTo>
                        <a:pt x="5" y="20"/>
                        <a:pt x="5" y="23"/>
                        <a:pt x="4" y="26"/>
                      </a:cubicBezTo>
                      <a:cubicBezTo>
                        <a:pt x="4" y="29"/>
                        <a:pt x="5" y="31"/>
                        <a:pt x="5" y="34"/>
                      </a:cubicBezTo>
                      <a:cubicBezTo>
                        <a:pt x="5" y="37"/>
                        <a:pt x="6" y="39"/>
                        <a:pt x="7" y="42"/>
                      </a:cubicBezTo>
                      <a:cubicBezTo>
                        <a:pt x="7" y="43"/>
                        <a:pt x="7" y="45"/>
                        <a:pt x="8" y="47"/>
                      </a:cubicBezTo>
                      <a:cubicBezTo>
                        <a:pt x="9" y="49"/>
                        <a:pt x="9" y="50"/>
                        <a:pt x="9" y="50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6" y="50"/>
                        <a:pt x="5" y="49"/>
                        <a:pt x="5" y="47"/>
                      </a:cubicBezTo>
                      <a:cubicBezTo>
                        <a:pt x="3" y="44"/>
                        <a:pt x="2" y="41"/>
                        <a:pt x="1" y="37"/>
                      </a:cubicBezTo>
                      <a:cubicBezTo>
                        <a:pt x="0" y="33"/>
                        <a:pt x="0" y="30"/>
                        <a:pt x="0" y="26"/>
                      </a:cubicBezTo>
                      <a:cubicBezTo>
                        <a:pt x="0" y="22"/>
                        <a:pt x="0" y="19"/>
                        <a:pt x="1" y="16"/>
                      </a:cubicBezTo>
                      <a:cubicBezTo>
                        <a:pt x="2" y="12"/>
                        <a:pt x="3" y="9"/>
                        <a:pt x="4" y="6"/>
                      </a:cubicBezTo>
                      <a:cubicBezTo>
                        <a:pt x="5" y="4"/>
                        <a:pt x="6" y="3"/>
                        <a:pt x="7" y="2"/>
                      </a:cubicBezTo>
                      <a:cubicBezTo>
                        <a:pt x="8" y="1"/>
                        <a:pt x="8" y="0"/>
                        <a:pt x="9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9" name="Freeform 75">
                  <a:extLst>
                    <a:ext uri="{FF2B5EF4-FFF2-40B4-BE49-F238E27FC236}">
                      <a16:creationId xmlns:a16="http://schemas.microsoft.com/office/drawing/2014/main" id="{BD098670-4672-45D0-9E72-48B4E57FD0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61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7" y="4"/>
                    </a:cxn>
                    <a:cxn ang="0">
                      <a:pos x="6" y="7"/>
                    </a:cxn>
                    <a:cxn ang="0">
                      <a:pos x="5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6" y="33"/>
                    </a:cxn>
                    <a:cxn ang="0">
                      <a:pos x="7" y="37"/>
                    </a:cxn>
                    <a:cxn ang="0">
                      <a:pos x="8" y="40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6" y="40"/>
                    </a:cxn>
                    <a:cxn ang="0">
                      <a:pos x="4" y="38"/>
                    </a:cxn>
                    <a:cxn ang="0">
                      <a:pos x="1" y="30"/>
                    </a:cxn>
                    <a:cxn ang="0">
                      <a:pos x="0" y="21"/>
                    </a:cxn>
                    <a:cxn ang="0">
                      <a:pos x="1" y="13"/>
                    </a:cxn>
                    <a:cxn ang="0">
                      <a:pos x="4" y="5"/>
                    </a:cxn>
                    <a:cxn ang="0">
                      <a:pos x="6" y="2"/>
                    </a:cxn>
                    <a:cxn ang="0">
                      <a:pos x="8" y="0"/>
                    </a:cxn>
                    <a:cxn ang="0">
                      <a:pos x="8" y="1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8" h="41">
                      <a:moveTo>
                        <a:pt x="8" y="2"/>
                      </a:moveTo>
                      <a:cubicBezTo>
                        <a:pt x="8" y="2"/>
                        <a:pt x="8" y="3"/>
                        <a:pt x="7" y="4"/>
                      </a:cubicBezTo>
                      <a:cubicBezTo>
                        <a:pt x="7" y="5"/>
                        <a:pt x="7" y="6"/>
                        <a:pt x="6" y="7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5" y="29"/>
                        <a:pt x="5" y="31"/>
                        <a:pt x="6" y="33"/>
                      </a:cubicBezTo>
                      <a:cubicBezTo>
                        <a:pt x="6" y="34"/>
                        <a:pt x="6" y="36"/>
                        <a:pt x="7" y="37"/>
                      </a:cubicBezTo>
                      <a:cubicBezTo>
                        <a:pt x="7" y="39"/>
                        <a:pt x="8" y="40"/>
                        <a:pt x="8" y="40"/>
                      </a:cubicBezTo>
                      <a:cubicBezTo>
                        <a:pt x="8" y="40"/>
                        <a:pt x="8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6" y="41"/>
                        <a:pt x="6" y="40"/>
                      </a:cubicBezTo>
                      <a:cubicBezTo>
                        <a:pt x="5" y="40"/>
                        <a:pt x="5" y="39"/>
                        <a:pt x="4" y="38"/>
                      </a:cubicBezTo>
                      <a:cubicBezTo>
                        <a:pt x="3" y="35"/>
                        <a:pt x="2" y="32"/>
                        <a:pt x="1" y="30"/>
                      </a:cubicBezTo>
                      <a:cubicBezTo>
                        <a:pt x="0" y="27"/>
                        <a:pt x="0" y="24"/>
                        <a:pt x="0" y="21"/>
                      </a:cubicBezTo>
                      <a:cubicBezTo>
                        <a:pt x="0" y="18"/>
                        <a:pt x="0" y="15"/>
                        <a:pt x="1" y="13"/>
                      </a:cubicBezTo>
                      <a:cubicBezTo>
                        <a:pt x="2" y="10"/>
                        <a:pt x="3" y="8"/>
                        <a:pt x="4" y="5"/>
                      </a:cubicBezTo>
                      <a:cubicBezTo>
                        <a:pt x="4" y="4"/>
                        <a:pt x="5" y="2"/>
                        <a:pt x="6" y="2"/>
                      </a:cubicBezTo>
                      <a:cubicBezTo>
                        <a:pt x="6" y="1"/>
                        <a:pt x="7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0" name="Freeform 76">
                  <a:extLst>
                    <a:ext uri="{FF2B5EF4-FFF2-40B4-BE49-F238E27FC236}">
                      <a16:creationId xmlns:a16="http://schemas.microsoft.com/office/drawing/2014/main" id="{52DA9AFC-4C1F-4F8C-B072-901718E1D2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03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4" y="25"/>
                    </a:cxn>
                    <a:cxn ang="0">
                      <a:pos x="5" y="28"/>
                    </a:cxn>
                    <a:cxn ang="0">
                      <a:pos x="6" y="30"/>
                    </a:cxn>
                    <a:cxn ang="0">
                      <a:pos x="6" y="30"/>
                    </a:cxn>
                    <a:cxn ang="0">
                      <a:pos x="5" y="31"/>
                    </a:cxn>
                    <a:cxn ang="0">
                      <a:pos x="4" y="30"/>
                    </a:cxn>
                    <a:cxn ang="0">
                      <a:pos x="3" y="28"/>
                    </a:cxn>
                    <a:cxn ang="0">
                      <a:pos x="1" y="22"/>
                    </a:cxn>
                    <a:cxn ang="0">
                      <a:pos x="0" y="15"/>
                    </a:cxn>
                    <a:cxn ang="0">
                      <a:pos x="1" y="9"/>
                    </a:cxn>
                    <a:cxn ang="0">
                      <a:pos x="3" y="3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6" y="1"/>
                    </a:cxn>
                  </a:cxnLst>
                  <a:rect l="0" t="0" r="r" b="b"/>
                  <a:pathLst>
                    <a:path w="6" h="31">
                      <a:moveTo>
                        <a:pt x="6" y="1"/>
                      </a:move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5" y="4"/>
                      </a:cubicBezTo>
                      <a:cubicBezTo>
                        <a:pt x="4" y="6"/>
                        <a:pt x="4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4" y="22"/>
                        <a:pt x="4" y="23"/>
                        <a:pt x="4" y="25"/>
                      </a:cubicBezTo>
                      <a:cubicBezTo>
                        <a:pt x="5" y="25"/>
                        <a:pt x="5" y="26"/>
                        <a:pt x="5" y="28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5" y="30"/>
                        <a:pt x="4" y="30"/>
                      </a:cubicBezTo>
                      <a:cubicBezTo>
                        <a:pt x="4" y="30"/>
                        <a:pt x="4" y="29"/>
                        <a:pt x="3" y="28"/>
                      </a:cubicBezTo>
                      <a:cubicBezTo>
                        <a:pt x="2" y="26"/>
                        <a:pt x="1" y="24"/>
                        <a:pt x="1" y="22"/>
                      </a:cubicBezTo>
                      <a:cubicBezTo>
                        <a:pt x="0" y="20"/>
                        <a:pt x="0" y="17"/>
                        <a:pt x="0" y="15"/>
                      </a:cubicBezTo>
                      <a:cubicBezTo>
                        <a:pt x="0" y="13"/>
                        <a:pt x="0" y="11"/>
                        <a:pt x="1" y="9"/>
                      </a:cubicBezTo>
                      <a:cubicBezTo>
                        <a:pt x="1" y="7"/>
                        <a:pt x="2" y="5"/>
                        <a:pt x="3" y="3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5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1" name="Freeform 77">
                  <a:extLst>
                    <a:ext uri="{FF2B5EF4-FFF2-40B4-BE49-F238E27FC236}">
                      <a16:creationId xmlns:a16="http://schemas.microsoft.com/office/drawing/2014/main" id="{6999A8F9-AF54-49F9-AD82-ABFE8E4366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91" y="1314"/>
                  <a:ext cx="22" cy="104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8"/>
                    </a:cxn>
                    <a:cxn ang="0">
                      <a:pos x="5" y="17"/>
                    </a:cxn>
                    <a:cxn ang="0">
                      <a:pos x="6" y="26"/>
                    </a:cxn>
                    <a:cxn ang="0">
                      <a:pos x="5" y="34"/>
                    </a:cxn>
                    <a:cxn ang="0">
                      <a:pos x="4" y="42"/>
                    </a:cxn>
                    <a:cxn ang="0">
                      <a:pos x="2" y="47"/>
                    </a:cxn>
                    <a:cxn ang="0">
                      <a:pos x="1" y="50"/>
                    </a:cxn>
                    <a:cxn ang="0">
                      <a:pos x="1" y="51"/>
                    </a:cxn>
                    <a:cxn ang="0">
                      <a:pos x="2" y="52"/>
                    </a:cxn>
                    <a:cxn ang="0">
                      <a:pos x="4" y="51"/>
                    </a:cxn>
                    <a:cxn ang="0">
                      <a:pos x="6" y="47"/>
                    </a:cxn>
                    <a:cxn ang="0">
                      <a:pos x="9" y="37"/>
                    </a:cxn>
                    <a:cxn ang="0">
                      <a:pos x="10" y="26"/>
                    </a:cxn>
                    <a:cxn ang="0">
                      <a:pos x="9" y="16"/>
                    </a:cxn>
                    <a:cxn ang="0">
                      <a:pos x="6" y="6"/>
                    </a:cxn>
                    <a:cxn ang="0">
                      <a:pos x="3" y="2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1" h="52">
                      <a:moveTo>
                        <a:pt x="0" y="2"/>
                      </a:move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2" y="6"/>
                        <a:pt x="2" y="7"/>
                        <a:pt x="3" y="8"/>
                      </a:cubicBezTo>
                      <a:cubicBezTo>
                        <a:pt x="4" y="11"/>
                        <a:pt x="4" y="14"/>
                        <a:pt x="5" y="17"/>
                      </a:cubicBezTo>
                      <a:cubicBezTo>
                        <a:pt x="5" y="20"/>
                        <a:pt x="6" y="23"/>
                        <a:pt x="6" y="26"/>
                      </a:cubicBezTo>
                      <a:cubicBezTo>
                        <a:pt x="6" y="29"/>
                        <a:pt x="6" y="31"/>
                        <a:pt x="5" y="34"/>
                      </a:cubicBezTo>
                      <a:cubicBezTo>
                        <a:pt x="5" y="37"/>
                        <a:pt x="4" y="39"/>
                        <a:pt x="4" y="42"/>
                      </a:cubicBezTo>
                      <a:cubicBezTo>
                        <a:pt x="3" y="43"/>
                        <a:pt x="3" y="45"/>
                        <a:pt x="2" y="47"/>
                      </a:cubicBezTo>
                      <a:cubicBezTo>
                        <a:pt x="1" y="49"/>
                        <a:pt x="1" y="50"/>
                        <a:pt x="1" y="50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2" y="52"/>
                        <a:pt x="2" y="52"/>
                        <a:pt x="2" y="52"/>
                      </a:cubicBezTo>
                      <a:cubicBezTo>
                        <a:pt x="2" y="52"/>
                        <a:pt x="3" y="51"/>
                        <a:pt x="4" y="51"/>
                      </a:cubicBezTo>
                      <a:cubicBezTo>
                        <a:pt x="4" y="50"/>
                        <a:pt x="5" y="49"/>
                        <a:pt x="6" y="47"/>
                      </a:cubicBezTo>
                      <a:cubicBezTo>
                        <a:pt x="7" y="44"/>
                        <a:pt x="9" y="41"/>
                        <a:pt x="9" y="37"/>
                      </a:cubicBezTo>
                      <a:cubicBezTo>
                        <a:pt x="10" y="33"/>
                        <a:pt x="11" y="30"/>
                        <a:pt x="10" y="26"/>
                      </a:cubicBezTo>
                      <a:cubicBezTo>
                        <a:pt x="10" y="22"/>
                        <a:pt x="10" y="19"/>
                        <a:pt x="9" y="16"/>
                      </a:cubicBezTo>
                      <a:cubicBezTo>
                        <a:pt x="9" y="12"/>
                        <a:pt x="7" y="9"/>
                        <a:pt x="6" y="6"/>
                      </a:cubicBezTo>
                      <a:cubicBezTo>
                        <a:pt x="5" y="4"/>
                        <a:pt x="4" y="3"/>
                        <a:pt x="3" y="2"/>
                      </a:cubicBezTo>
                      <a:cubicBezTo>
                        <a:pt x="3" y="1"/>
                        <a:pt x="2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2" name="Freeform 78">
                  <a:extLst>
                    <a:ext uri="{FF2B5EF4-FFF2-40B4-BE49-F238E27FC236}">
                      <a16:creationId xmlns:a16="http://schemas.microsoft.com/office/drawing/2014/main" id="{9032AA7C-CAA0-49C9-B22C-1F72C964FC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53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" y="7"/>
                    </a:cxn>
                    <a:cxn ang="0">
                      <a:pos x="4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3" y="33"/>
                    </a:cxn>
                    <a:cxn ang="0">
                      <a:pos x="1" y="37"/>
                    </a:cxn>
                    <a:cxn ang="0">
                      <a:pos x="1" y="40"/>
                    </a:cxn>
                    <a:cxn ang="0">
                      <a:pos x="1" y="41"/>
                    </a:cxn>
                    <a:cxn ang="0">
                      <a:pos x="1" y="41"/>
                    </a:cxn>
                    <a:cxn ang="0">
                      <a:pos x="3" y="40"/>
                    </a:cxn>
                    <a:cxn ang="0">
                      <a:pos x="4" y="38"/>
                    </a:cxn>
                    <a:cxn ang="0">
                      <a:pos x="7" y="30"/>
                    </a:cxn>
                    <a:cxn ang="0">
                      <a:pos x="8" y="21"/>
                    </a:cxn>
                    <a:cxn ang="0">
                      <a:pos x="7" y="13"/>
                    </a:cxn>
                    <a:cxn ang="0">
                      <a:pos x="5" y="5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8" h="41">
                      <a:moveTo>
                        <a:pt x="0" y="2"/>
                      </a:move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5"/>
                        <a:pt x="2" y="6"/>
                        <a:pt x="2" y="7"/>
                      </a:cubicBezTo>
                      <a:cubicBezTo>
                        <a:pt x="3" y="9"/>
                        <a:pt x="3" y="12"/>
                        <a:pt x="4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4" y="29"/>
                        <a:pt x="3" y="31"/>
                        <a:pt x="3" y="33"/>
                      </a:cubicBezTo>
                      <a:cubicBezTo>
                        <a:pt x="2" y="34"/>
                        <a:pt x="2" y="36"/>
                        <a:pt x="1" y="37"/>
                      </a:cubicBezTo>
                      <a:cubicBezTo>
                        <a:pt x="1" y="39"/>
                        <a:pt x="1" y="40"/>
                        <a:pt x="1" y="40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2" y="41"/>
                        <a:pt x="2" y="41"/>
                        <a:pt x="3" y="40"/>
                      </a:cubicBezTo>
                      <a:cubicBezTo>
                        <a:pt x="3" y="40"/>
                        <a:pt x="4" y="39"/>
                        <a:pt x="4" y="38"/>
                      </a:cubicBezTo>
                      <a:cubicBezTo>
                        <a:pt x="6" y="35"/>
                        <a:pt x="7" y="32"/>
                        <a:pt x="7" y="30"/>
                      </a:cubicBezTo>
                      <a:cubicBezTo>
                        <a:pt x="8" y="27"/>
                        <a:pt x="8" y="24"/>
                        <a:pt x="8" y="21"/>
                      </a:cubicBezTo>
                      <a:cubicBezTo>
                        <a:pt x="8" y="18"/>
                        <a:pt x="8" y="15"/>
                        <a:pt x="7" y="13"/>
                      </a:cubicBezTo>
                      <a:cubicBezTo>
                        <a:pt x="7" y="10"/>
                        <a:pt x="6" y="8"/>
                        <a:pt x="5" y="5"/>
                      </a:cubicBezTo>
                      <a:cubicBezTo>
                        <a:pt x="4" y="4"/>
                        <a:pt x="3" y="2"/>
                        <a:pt x="2" y="2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3" name="Freeform 79">
                  <a:extLst>
                    <a:ext uri="{FF2B5EF4-FFF2-40B4-BE49-F238E27FC236}">
                      <a16:creationId xmlns:a16="http://schemas.microsoft.com/office/drawing/2014/main" id="{1F451A1C-D46C-440D-9AB5-02F4071A5A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15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2" y="25"/>
                    </a:cxn>
                    <a:cxn ang="0">
                      <a:pos x="1" y="28"/>
                    </a:cxn>
                    <a:cxn ang="0">
                      <a:pos x="0" y="30"/>
                    </a:cxn>
                    <a:cxn ang="0">
                      <a:pos x="0" y="30"/>
                    </a:cxn>
                    <a:cxn ang="0">
                      <a:pos x="1" y="31"/>
                    </a:cxn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6" y="22"/>
                    </a:cxn>
                    <a:cxn ang="0">
                      <a:pos x="6" y="15"/>
                    </a:cxn>
                    <a:cxn ang="0">
                      <a:pos x="6" y="9"/>
                    </a:cxn>
                    <a:cxn ang="0">
                      <a:pos x="3" y="3"/>
                    </a:cxn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1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6"/>
                        <a:pt x="2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3" y="22"/>
                        <a:pt x="2" y="23"/>
                        <a:pt x="2" y="25"/>
                      </a:cubicBezTo>
                      <a:cubicBezTo>
                        <a:pt x="2" y="25"/>
                        <a:pt x="1" y="26"/>
                        <a:pt x="1" y="28"/>
                      </a:cubicBezTo>
                      <a:cubicBezTo>
                        <a:pt x="0" y="29"/>
                        <a:pt x="0" y="29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1"/>
                        <a:pt x="1" y="30"/>
                        <a:pt x="2" y="30"/>
                      </a:cubicBezTo>
                      <a:cubicBezTo>
                        <a:pt x="2" y="30"/>
                        <a:pt x="3" y="29"/>
                        <a:pt x="3" y="28"/>
                      </a:cubicBezTo>
                      <a:cubicBezTo>
                        <a:pt x="4" y="26"/>
                        <a:pt x="5" y="24"/>
                        <a:pt x="6" y="22"/>
                      </a:cubicBezTo>
                      <a:cubicBezTo>
                        <a:pt x="6" y="20"/>
                        <a:pt x="6" y="17"/>
                        <a:pt x="6" y="15"/>
                      </a:cubicBezTo>
                      <a:cubicBezTo>
                        <a:pt x="6" y="13"/>
                        <a:pt x="6" y="11"/>
                        <a:pt x="6" y="9"/>
                      </a:cubicBezTo>
                      <a:cubicBezTo>
                        <a:pt x="5" y="7"/>
                        <a:pt x="4" y="5"/>
                        <a:pt x="3" y="3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0" name="Group 29">
                <a:extLst>
                  <a:ext uri="{FF2B5EF4-FFF2-40B4-BE49-F238E27FC236}">
                    <a16:creationId xmlns:a16="http://schemas.microsoft.com/office/drawing/2014/main" id="{B0E474B2-B379-4B10-B753-F8C00DDB32C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027127" y="2790033"/>
                <a:ext cx="442913" cy="476674"/>
                <a:chOff x="2227" y="1314"/>
                <a:chExt cx="455" cy="563"/>
              </a:xfrm>
            </p:grpSpPr>
            <p:sp>
              <p:nvSpPr>
                <p:cNvPr id="156" name="Freeform 30">
                  <a:extLst>
                    <a:ext uri="{FF2B5EF4-FFF2-40B4-BE49-F238E27FC236}">
                      <a16:creationId xmlns:a16="http://schemas.microsoft.com/office/drawing/2014/main" id="{0023EC94-48B0-4986-9123-4F39793859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738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7" name="Freeform 31">
                  <a:extLst>
                    <a:ext uri="{FF2B5EF4-FFF2-40B4-BE49-F238E27FC236}">
                      <a16:creationId xmlns:a16="http://schemas.microsoft.com/office/drawing/2014/main" id="{9B638F87-11F8-4303-A590-310FD67EF5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682"/>
                  <a:ext cx="65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5" y="16"/>
                    </a:cxn>
                    <a:cxn ang="0">
                      <a:pos x="65" y="0"/>
                    </a:cxn>
                    <a:cxn ang="0">
                      <a:pos x="0" y="56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5" h="72">
                      <a:moveTo>
                        <a:pt x="0" y="72"/>
                      </a:moveTo>
                      <a:lnTo>
                        <a:pt x="65" y="16"/>
                      </a:lnTo>
                      <a:lnTo>
                        <a:pt x="65" y="0"/>
                      </a:lnTo>
                      <a:lnTo>
                        <a:pt x="0" y="56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8" name="Freeform 32">
                  <a:extLst>
                    <a:ext uri="{FF2B5EF4-FFF2-40B4-BE49-F238E27FC236}">
                      <a16:creationId xmlns:a16="http://schemas.microsoft.com/office/drawing/2014/main" id="{F36704F1-3874-4121-9C60-014A7BCC6BF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82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6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6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9" name="Freeform 33">
                  <a:extLst>
                    <a:ext uri="{FF2B5EF4-FFF2-40B4-BE49-F238E27FC236}">
                      <a16:creationId xmlns:a16="http://schemas.microsoft.com/office/drawing/2014/main" id="{459A3631-84B5-47D8-BCEC-F18DA6284B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28"/>
                  <a:ext cx="259" cy="110"/>
                </a:xfrm>
                <a:custGeom>
                  <a:avLst/>
                  <a:gdLst/>
                  <a:ahLst/>
                  <a:cxnLst>
                    <a:cxn ang="0">
                      <a:pos x="259" y="54"/>
                    </a:cxn>
                    <a:cxn ang="0">
                      <a:pos x="227" y="82"/>
                    </a:cxn>
                    <a:cxn ang="0">
                      <a:pos x="194" y="110"/>
                    </a:cxn>
                    <a:cxn ang="0">
                      <a:pos x="130" y="110"/>
                    </a:cxn>
                    <a:cxn ang="0">
                      <a:pos x="64" y="110"/>
                    </a:cxn>
                    <a:cxn ang="0">
                      <a:pos x="32" y="82"/>
                    </a:cxn>
                    <a:cxn ang="0">
                      <a:pos x="0" y="54"/>
                    </a:cxn>
                    <a:cxn ang="0">
                      <a:pos x="32" y="26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6"/>
                    </a:cxn>
                    <a:cxn ang="0">
                      <a:pos x="259" y="54"/>
                    </a:cxn>
                    <a:cxn ang="0">
                      <a:pos x="259" y="54"/>
                    </a:cxn>
                  </a:cxnLst>
                  <a:rect l="0" t="0" r="r" b="b"/>
                  <a:pathLst>
                    <a:path w="259" h="110">
                      <a:moveTo>
                        <a:pt x="259" y="54"/>
                      </a:moveTo>
                      <a:lnTo>
                        <a:pt x="227" y="82"/>
                      </a:lnTo>
                      <a:lnTo>
                        <a:pt x="194" y="110"/>
                      </a:lnTo>
                      <a:lnTo>
                        <a:pt x="130" y="110"/>
                      </a:lnTo>
                      <a:lnTo>
                        <a:pt x="64" y="110"/>
                      </a:lnTo>
                      <a:lnTo>
                        <a:pt x="32" y="82"/>
                      </a:lnTo>
                      <a:lnTo>
                        <a:pt x="0" y="54"/>
                      </a:lnTo>
                      <a:lnTo>
                        <a:pt x="32" y="26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6"/>
                      </a:lnTo>
                      <a:lnTo>
                        <a:pt x="259" y="54"/>
                      </a:lnTo>
                      <a:lnTo>
                        <a:pt x="259" y="54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0" name="Freeform 34">
                  <a:extLst>
                    <a:ext uri="{FF2B5EF4-FFF2-40B4-BE49-F238E27FC236}">
                      <a16:creationId xmlns:a16="http://schemas.microsoft.com/office/drawing/2014/main" id="{DDFAFB08-8569-4556-AECD-B4D7F94F44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91" y="1798"/>
                  <a:ext cx="130" cy="18"/>
                </a:xfrm>
                <a:custGeom>
                  <a:avLst/>
                  <a:gdLst/>
                  <a:ahLst/>
                  <a:cxnLst>
                    <a:cxn ang="0">
                      <a:pos x="130" y="18"/>
                    </a:cxn>
                    <a:cxn ang="0">
                      <a:pos x="0" y="18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8"/>
                    </a:cxn>
                    <a:cxn ang="0">
                      <a:pos x="130" y="18"/>
                    </a:cxn>
                  </a:cxnLst>
                  <a:rect l="0" t="0" r="r" b="b"/>
                  <a:pathLst>
                    <a:path w="130" h="18">
                      <a:moveTo>
                        <a:pt x="130" y="18"/>
                      </a:moveTo>
                      <a:lnTo>
                        <a:pt x="0" y="18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1" name="Freeform 35">
                  <a:extLst>
                    <a:ext uri="{FF2B5EF4-FFF2-40B4-BE49-F238E27FC236}">
                      <a16:creationId xmlns:a16="http://schemas.microsoft.com/office/drawing/2014/main" id="{25351DDA-63C7-43C3-91E9-AB1B50AD65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1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4" y="16"/>
                    </a:cxn>
                    <a:cxn ang="0">
                      <a:pos x="64" y="0"/>
                    </a:cxn>
                    <a:cxn ang="0">
                      <a:pos x="0" y="54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4" h="72">
                      <a:moveTo>
                        <a:pt x="0" y="72"/>
                      </a:moveTo>
                      <a:lnTo>
                        <a:pt x="64" y="16"/>
                      </a:lnTo>
                      <a:lnTo>
                        <a:pt x="64" y="0"/>
                      </a:lnTo>
                      <a:lnTo>
                        <a:pt x="0" y="54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2" name="Freeform 36">
                  <a:extLst>
                    <a:ext uri="{FF2B5EF4-FFF2-40B4-BE49-F238E27FC236}">
                      <a16:creationId xmlns:a16="http://schemas.microsoft.com/office/drawing/2014/main" id="{5D43ECBA-E241-49E5-944B-028E724919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4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4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3" name="Freeform 37">
                  <a:extLst>
                    <a:ext uri="{FF2B5EF4-FFF2-40B4-BE49-F238E27FC236}">
                      <a16:creationId xmlns:a16="http://schemas.microsoft.com/office/drawing/2014/main" id="{03CED9C7-1EB8-48FA-AC04-0F2DC9B839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688"/>
                  <a:ext cx="258" cy="110"/>
                </a:xfrm>
                <a:custGeom>
                  <a:avLst/>
                  <a:gdLst/>
                  <a:ahLst/>
                  <a:cxnLst>
                    <a:cxn ang="0">
                      <a:pos x="258" y="56"/>
                    </a:cxn>
                    <a:cxn ang="0">
                      <a:pos x="226" y="84"/>
                    </a:cxn>
                    <a:cxn ang="0">
                      <a:pos x="194" y="110"/>
                    </a:cxn>
                    <a:cxn ang="0">
                      <a:pos x="128" y="110"/>
                    </a:cxn>
                    <a:cxn ang="0">
                      <a:pos x="64" y="110"/>
                    </a:cxn>
                    <a:cxn ang="0">
                      <a:pos x="32" y="84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28" y="0"/>
                    </a:cxn>
                    <a:cxn ang="0">
                      <a:pos x="194" y="0"/>
                    </a:cxn>
                    <a:cxn ang="0">
                      <a:pos x="226" y="28"/>
                    </a:cxn>
                    <a:cxn ang="0">
                      <a:pos x="258" y="56"/>
                    </a:cxn>
                    <a:cxn ang="0">
                      <a:pos x="258" y="56"/>
                    </a:cxn>
                  </a:cxnLst>
                  <a:rect l="0" t="0" r="r" b="b"/>
                  <a:pathLst>
                    <a:path w="258" h="110">
                      <a:moveTo>
                        <a:pt x="258" y="56"/>
                      </a:moveTo>
                      <a:lnTo>
                        <a:pt x="226" y="84"/>
                      </a:lnTo>
                      <a:lnTo>
                        <a:pt x="194" y="110"/>
                      </a:lnTo>
                      <a:lnTo>
                        <a:pt x="128" y="110"/>
                      </a:lnTo>
                      <a:lnTo>
                        <a:pt x="64" y="110"/>
                      </a:lnTo>
                      <a:lnTo>
                        <a:pt x="32" y="84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28" y="0"/>
                      </a:lnTo>
                      <a:lnTo>
                        <a:pt x="194" y="0"/>
                      </a:lnTo>
                      <a:lnTo>
                        <a:pt x="226" y="28"/>
                      </a:lnTo>
                      <a:lnTo>
                        <a:pt x="258" y="56"/>
                      </a:lnTo>
                      <a:lnTo>
                        <a:pt x="258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4" name="Freeform 38">
                  <a:extLst>
                    <a:ext uri="{FF2B5EF4-FFF2-40B4-BE49-F238E27FC236}">
                      <a16:creationId xmlns:a16="http://schemas.microsoft.com/office/drawing/2014/main" id="{040E6A40-5657-4698-8934-663D494B0CB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861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5" name="Freeform 39">
                  <a:extLst>
                    <a:ext uri="{FF2B5EF4-FFF2-40B4-BE49-F238E27FC236}">
                      <a16:creationId xmlns:a16="http://schemas.microsoft.com/office/drawing/2014/main" id="{5315173E-36F7-4E5D-8674-5D8EF1BA3D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806"/>
                  <a:ext cx="65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65" y="17"/>
                    </a:cxn>
                    <a:cxn ang="0">
                      <a:pos x="65" y="0"/>
                    </a:cxn>
                    <a:cxn ang="0">
                      <a:pos x="0" y="55"/>
                    </a:cxn>
                    <a:cxn ang="0">
                      <a:pos x="0" y="71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w="65" h="71">
                      <a:moveTo>
                        <a:pt x="0" y="71"/>
                      </a:moveTo>
                      <a:lnTo>
                        <a:pt x="65" y="17"/>
                      </a:lnTo>
                      <a:lnTo>
                        <a:pt x="65" y="0"/>
                      </a:lnTo>
                      <a:lnTo>
                        <a:pt x="0" y="55"/>
                      </a:lnTo>
                      <a:lnTo>
                        <a:pt x="0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6" name="Freeform 40">
                  <a:extLst>
                    <a:ext uri="{FF2B5EF4-FFF2-40B4-BE49-F238E27FC236}">
                      <a16:creationId xmlns:a16="http://schemas.microsoft.com/office/drawing/2014/main" id="{62B3C074-638E-4143-AFCD-E84DA08E1A8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806"/>
                  <a:ext cx="64" cy="71"/>
                </a:xfrm>
                <a:custGeom>
                  <a:avLst/>
                  <a:gdLst/>
                  <a:ahLst/>
                  <a:cxnLst>
                    <a:cxn ang="0">
                      <a:pos x="64" y="71"/>
                    </a:cxn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64" y="55"/>
                    </a:cxn>
                    <a:cxn ang="0">
                      <a:pos x="64" y="71"/>
                    </a:cxn>
                    <a:cxn ang="0">
                      <a:pos x="64" y="71"/>
                    </a:cxn>
                  </a:cxnLst>
                  <a:rect l="0" t="0" r="r" b="b"/>
                  <a:pathLst>
                    <a:path w="64" h="71">
                      <a:moveTo>
                        <a:pt x="64" y="71"/>
                      </a:moveTo>
                      <a:lnTo>
                        <a:pt x="0" y="17"/>
                      </a:lnTo>
                      <a:lnTo>
                        <a:pt x="0" y="0"/>
                      </a:lnTo>
                      <a:lnTo>
                        <a:pt x="64" y="55"/>
                      </a:lnTo>
                      <a:lnTo>
                        <a:pt x="64" y="71"/>
                      </a:lnTo>
                      <a:lnTo>
                        <a:pt x="64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7" name="Freeform 41">
                  <a:extLst>
                    <a:ext uri="{FF2B5EF4-FFF2-40B4-BE49-F238E27FC236}">
                      <a16:creationId xmlns:a16="http://schemas.microsoft.com/office/drawing/2014/main" id="{B8712F9F-CEEA-4545-A80C-16933A005B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750"/>
                  <a:ext cx="259" cy="111"/>
                </a:xfrm>
                <a:custGeom>
                  <a:avLst/>
                  <a:gdLst/>
                  <a:ahLst/>
                  <a:cxnLst>
                    <a:cxn ang="0">
                      <a:pos x="259" y="56"/>
                    </a:cxn>
                    <a:cxn ang="0">
                      <a:pos x="227" y="85"/>
                    </a:cxn>
                    <a:cxn ang="0">
                      <a:pos x="194" y="111"/>
                    </a:cxn>
                    <a:cxn ang="0">
                      <a:pos x="130" y="111"/>
                    </a:cxn>
                    <a:cxn ang="0">
                      <a:pos x="64" y="111"/>
                    </a:cxn>
                    <a:cxn ang="0">
                      <a:pos x="32" y="85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8"/>
                    </a:cxn>
                    <a:cxn ang="0">
                      <a:pos x="259" y="56"/>
                    </a:cxn>
                    <a:cxn ang="0">
                      <a:pos x="259" y="56"/>
                    </a:cxn>
                  </a:cxnLst>
                  <a:rect l="0" t="0" r="r" b="b"/>
                  <a:pathLst>
                    <a:path w="259" h="111">
                      <a:moveTo>
                        <a:pt x="259" y="56"/>
                      </a:moveTo>
                      <a:lnTo>
                        <a:pt x="227" y="85"/>
                      </a:lnTo>
                      <a:lnTo>
                        <a:pt x="194" y="111"/>
                      </a:lnTo>
                      <a:lnTo>
                        <a:pt x="130" y="111"/>
                      </a:lnTo>
                      <a:lnTo>
                        <a:pt x="64" y="111"/>
                      </a:lnTo>
                      <a:lnTo>
                        <a:pt x="32" y="85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8"/>
                      </a:lnTo>
                      <a:lnTo>
                        <a:pt x="259" y="56"/>
                      </a:lnTo>
                      <a:lnTo>
                        <a:pt x="259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8" name="Freeform 42">
                  <a:extLst>
                    <a:ext uri="{FF2B5EF4-FFF2-40B4-BE49-F238E27FC236}">
                      <a16:creationId xmlns:a16="http://schemas.microsoft.com/office/drawing/2014/main" id="{0E515DA3-AC01-49DC-9E9C-43B2A0176F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9" name="Freeform 43">
                  <a:extLst>
                    <a:ext uri="{FF2B5EF4-FFF2-40B4-BE49-F238E27FC236}">
                      <a16:creationId xmlns:a16="http://schemas.microsoft.com/office/drawing/2014/main" id="{37211AB2-01D6-4029-951F-7326C53800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0" name="Freeform 44">
                  <a:extLst>
                    <a:ext uri="{FF2B5EF4-FFF2-40B4-BE49-F238E27FC236}">
                      <a16:creationId xmlns:a16="http://schemas.microsoft.com/office/drawing/2014/main" id="{5FEF6846-93C9-41C1-A5AD-7784C23A50C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1" name="Freeform 45">
                  <a:extLst>
                    <a:ext uri="{FF2B5EF4-FFF2-40B4-BE49-F238E27FC236}">
                      <a16:creationId xmlns:a16="http://schemas.microsoft.com/office/drawing/2014/main" id="{BB8F3D87-0F13-4587-A578-5325E89BF4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2" name="Freeform 46">
                  <a:extLst>
                    <a:ext uri="{FF2B5EF4-FFF2-40B4-BE49-F238E27FC236}">
                      <a16:creationId xmlns:a16="http://schemas.microsoft.com/office/drawing/2014/main" id="{5FC96774-07BB-478E-9453-48BF89ABB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3" name="Freeform 47">
                  <a:extLst>
                    <a:ext uri="{FF2B5EF4-FFF2-40B4-BE49-F238E27FC236}">
                      <a16:creationId xmlns:a16="http://schemas.microsoft.com/office/drawing/2014/main" id="{11B63D04-7498-456A-864D-CB57763A951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4" name="Freeform 48">
                  <a:extLst>
                    <a:ext uri="{FF2B5EF4-FFF2-40B4-BE49-F238E27FC236}">
                      <a16:creationId xmlns:a16="http://schemas.microsoft.com/office/drawing/2014/main" id="{E18D61FB-5D7A-42DB-8022-36A0521E2B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19" y="1314"/>
                  <a:ext cx="20" cy="104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9" y="4"/>
                    </a:cxn>
                    <a:cxn ang="0">
                      <a:pos x="8" y="8"/>
                    </a:cxn>
                    <a:cxn ang="0">
                      <a:pos x="5" y="17"/>
                    </a:cxn>
                    <a:cxn ang="0">
                      <a:pos x="4" y="26"/>
                    </a:cxn>
                    <a:cxn ang="0">
                      <a:pos x="5" y="34"/>
                    </a:cxn>
                    <a:cxn ang="0">
                      <a:pos x="7" y="42"/>
                    </a:cxn>
                    <a:cxn ang="0">
                      <a:pos x="8" y="47"/>
                    </a:cxn>
                    <a:cxn ang="0">
                      <a:pos x="9" y="50"/>
                    </a:cxn>
                    <a:cxn ang="0">
                      <a:pos x="9" y="51"/>
                    </a:cxn>
                    <a:cxn ang="0">
                      <a:pos x="8" y="52"/>
                    </a:cxn>
                    <a:cxn ang="0">
                      <a:pos x="7" y="51"/>
                    </a:cxn>
                    <a:cxn ang="0">
                      <a:pos x="5" y="47"/>
                    </a:cxn>
                    <a:cxn ang="0">
                      <a:pos x="1" y="37"/>
                    </a:cxn>
                    <a:cxn ang="0">
                      <a:pos x="0" y="26"/>
                    </a:cxn>
                    <a:cxn ang="0">
                      <a:pos x="1" y="16"/>
                    </a:cxn>
                    <a:cxn ang="0">
                      <a:pos x="4" y="6"/>
                    </a:cxn>
                    <a:cxn ang="0">
                      <a:pos x="7" y="2"/>
                    </a:cxn>
                    <a:cxn ang="0">
                      <a:pos x="9" y="0"/>
                    </a:cxn>
                    <a:cxn ang="0">
                      <a:pos x="10" y="1"/>
                    </a:cxn>
                    <a:cxn ang="0">
                      <a:pos x="10" y="2"/>
                    </a:cxn>
                  </a:cxnLst>
                  <a:rect l="0" t="0" r="r" b="b"/>
                  <a:pathLst>
                    <a:path w="10" h="52">
                      <a:moveTo>
                        <a:pt x="10" y="2"/>
                      </a:moveTo>
                      <a:cubicBezTo>
                        <a:pt x="10" y="2"/>
                        <a:pt x="10" y="3"/>
                        <a:pt x="9" y="4"/>
                      </a:cubicBezTo>
                      <a:cubicBezTo>
                        <a:pt x="8" y="6"/>
                        <a:pt x="8" y="7"/>
                        <a:pt x="8" y="8"/>
                      </a:cubicBezTo>
                      <a:cubicBezTo>
                        <a:pt x="7" y="11"/>
                        <a:pt x="6" y="14"/>
                        <a:pt x="5" y="17"/>
                      </a:cubicBezTo>
                      <a:cubicBezTo>
                        <a:pt x="5" y="20"/>
                        <a:pt x="5" y="23"/>
                        <a:pt x="4" y="26"/>
                      </a:cubicBezTo>
                      <a:cubicBezTo>
                        <a:pt x="4" y="29"/>
                        <a:pt x="5" y="31"/>
                        <a:pt x="5" y="34"/>
                      </a:cubicBezTo>
                      <a:cubicBezTo>
                        <a:pt x="5" y="37"/>
                        <a:pt x="6" y="39"/>
                        <a:pt x="7" y="42"/>
                      </a:cubicBezTo>
                      <a:cubicBezTo>
                        <a:pt x="7" y="43"/>
                        <a:pt x="7" y="45"/>
                        <a:pt x="8" y="47"/>
                      </a:cubicBezTo>
                      <a:cubicBezTo>
                        <a:pt x="9" y="49"/>
                        <a:pt x="9" y="50"/>
                        <a:pt x="9" y="50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6" y="50"/>
                        <a:pt x="5" y="49"/>
                        <a:pt x="5" y="47"/>
                      </a:cubicBezTo>
                      <a:cubicBezTo>
                        <a:pt x="3" y="44"/>
                        <a:pt x="2" y="41"/>
                        <a:pt x="1" y="37"/>
                      </a:cubicBezTo>
                      <a:cubicBezTo>
                        <a:pt x="0" y="33"/>
                        <a:pt x="0" y="30"/>
                        <a:pt x="0" y="26"/>
                      </a:cubicBezTo>
                      <a:cubicBezTo>
                        <a:pt x="0" y="22"/>
                        <a:pt x="0" y="19"/>
                        <a:pt x="1" y="16"/>
                      </a:cubicBezTo>
                      <a:cubicBezTo>
                        <a:pt x="2" y="12"/>
                        <a:pt x="3" y="9"/>
                        <a:pt x="4" y="6"/>
                      </a:cubicBezTo>
                      <a:cubicBezTo>
                        <a:pt x="5" y="4"/>
                        <a:pt x="6" y="3"/>
                        <a:pt x="7" y="2"/>
                      </a:cubicBezTo>
                      <a:cubicBezTo>
                        <a:pt x="8" y="1"/>
                        <a:pt x="8" y="0"/>
                        <a:pt x="9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5" name="Freeform 49">
                  <a:extLst>
                    <a:ext uri="{FF2B5EF4-FFF2-40B4-BE49-F238E27FC236}">
                      <a16:creationId xmlns:a16="http://schemas.microsoft.com/office/drawing/2014/main" id="{91BBB4A2-6C20-43BF-93D6-AFA359F285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61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7" y="4"/>
                    </a:cxn>
                    <a:cxn ang="0">
                      <a:pos x="6" y="7"/>
                    </a:cxn>
                    <a:cxn ang="0">
                      <a:pos x="5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6" y="33"/>
                    </a:cxn>
                    <a:cxn ang="0">
                      <a:pos x="7" y="37"/>
                    </a:cxn>
                    <a:cxn ang="0">
                      <a:pos x="8" y="40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6" y="40"/>
                    </a:cxn>
                    <a:cxn ang="0">
                      <a:pos x="4" y="38"/>
                    </a:cxn>
                    <a:cxn ang="0">
                      <a:pos x="1" y="30"/>
                    </a:cxn>
                    <a:cxn ang="0">
                      <a:pos x="0" y="21"/>
                    </a:cxn>
                    <a:cxn ang="0">
                      <a:pos x="1" y="13"/>
                    </a:cxn>
                    <a:cxn ang="0">
                      <a:pos x="4" y="5"/>
                    </a:cxn>
                    <a:cxn ang="0">
                      <a:pos x="6" y="2"/>
                    </a:cxn>
                    <a:cxn ang="0">
                      <a:pos x="8" y="0"/>
                    </a:cxn>
                    <a:cxn ang="0">
                      <a:pos x="8" y="1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8" h="41">
                      <a:moveTo>
                        <a:pt x="8" y="2"/>
                      </a:moveTo>
                      <a:cubicBezTo>
                        <a:pt x="8" y="2"/>
                        <a:pt x="8" y="3"/>
                        <a:pt x="7" y="4"/>
                      </a:cubicBezTo>
                      <a:cubicBezTo>
                        <a:pt x="7" y="5"/>
                        <a:pt x="7" y="6"/>
                        <a:pt x="6" y="7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5" y="29"/>
                        <a:pt x="5" y="31"/>
                        <a:pt x="6" y="33"/>
                      </a:cubicBezTo>
                      <a:cubicBezTo>
                        <a:pt x="6" y="34"/>
                        <a:pt x="6" y="36"/>
                        <a:pt x="7" y="37"/>
                      </a:cubicBezTo>
                      <a:cubicBezTo>
                        <a:pt x="7" y="39"/>
                        <a:pt x="8" y="40"/>
                        <a:pt x="8" y="40"/>
                      </a:cubicBezTo>
                      <a:cubicBezTo>
                        <a:pt x="8" y="40"/>
                        <a:pt x="8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6" y="41"/>
                        <a:pt x="6" y="40"/>
                      </a:cubicBezTo>
                      <a:cubicBezTo>
                        <a:pt x="5" y="40"/>
                        <a:pt x="5" y="39"/>
                        <a:pt x="4" y="38"/>
                      </a:cubicBezTo>
                      <a:cubicBezTo>
                        <a:pt x="3" y="35"/>
                        <a:pt x="2" y="32"/>
                        <a:pt x="1" y="30"/>
                      </a:cubicBezTo>
                      <a:cubicBezTo>
                        <a:pt x="0" y="27"/>
                        <a:pt x="0" y="24"/>
                        <a:pt x="0" y="21"/>
                      </a:cubicBezTo>
                      <a:cubicBezTo>
                        <a:pt x="0" y="18"/>
                        <a:pt x="0" y="15"/>
                        <a:pt x="1" y="13"/>
                      </a:cubicBezTo>
                      <a:cubicBezTo>
                        <a:pt x="2" y="10"/>
                        <a:pt x="3" y="8"/>
                        <a:pt x="4" y="5"/>
                      </a:cubicBezTo>
                      <a:cubicBezTo>
                        <a:pt x="4" y="4"/>
                        <a:pt x="5" y="2"/>
                        <a:pt x="6" y="2"/>
                      </a:cubicBezTo>
                      <a:cubicBezTo>
                        <a:pt x="6" y="1"/>
                        <a:pt x="7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6" name="Freeform 50">
                  <a:extLst>
                    <a:ext uri="{FF2B5EF4-FFF2-40B4-BE49-F238E27FC236}">
                      <a16:creationId xmlns:a16="http://schemas.microsoft.com/office/drawing/2014/main" id="{5C411D1A-DB6E-44B5-AF3F-5201DE6E20E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03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4" y="25"/>
                    </a:cxn>
                    <a:cxn ang="0">
                      <a:pos x="5" y="28"/>
                    </a:cxn>
                    <a:cxn ang="0">
                      <a:pos x="6" y="30"/>
                    </a:cxn>
                    <a:cxn ang="0">
                      <a:pos x="6" y="30"/>
                    </a:cxn>
                    <a:cxn ang="0">
                      <a:pos x="5" y="31"/>
                    </a:cxn>
                    <a:cxn ang="0">
                      <a:pos x="4" y="30"/>
                    </a:cxn>
                    <a:cxn ang="0">
                      <a:pos x="3" y="28"/>
                    </a:cxn>
                    <a:cxn ang="0">
                      <a:pos x="1" y="22"/>
                    </a:cxn>
                    <a:cxn ang="0">
                      <a:pos x="0" y="15"/>
                    </a:cxn>
                    <a:cxn ang="0">
                      <a:pos x="1" y="9"/>
                    </a:cxn>
                    <a:cxn ang="0">
                      <a:pos x="3" y="3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6" y="1"/>
                    </a:cxn>
                  </a:cxnLst>
                  <a:rect l="0" t="0" r="r" b="b"/>
                  <a:pathLst>
                    <a:path w="6" h="31">
                      <a:moveTo>
                        <a:pt x="6" y="1"/>
                      </a:move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5" y="4"/>
                      </a:cubicBezTo>
                      <a:cubicBezTo>
                        <a:pt x="4" y="6"/>
                        <a:pt x="4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4" y="22"/>
                        <a:pt x="4" y="23"/>
                        <a:pt x="4" y="25"/>
                      </a:cubicBezTo>
                      <a:cubicBezTo>
                        <a:pt x="5" y="25"/>
                        <a:pt x="5" y="26"/>
                        <a:pt x="5" y="28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5" y="30"/>
                        <a:pt x="4" y="30"/>
                      </a:cubicBezTo>
                      <a:cubicBezTo>
                        <a:pt x="4" y="30"/>
                        <a:pt x="4" y="29"/>
                        <a:pt x="3" y="28"/>
                      </a:cubicBezTo>
                      <a:cubicBezTo>
                        <a:pt x="2" y="26"/>
                        <a:pt x="1" y="24"/>
                        <a:pt x="1" y="22"/>
                      </a:cubicBezTo>
                      <a:cubicBezTo>
                        <a:pt x="0" y="20"/>
                        <a:pt x="0" y="17"/>
                        <a:pt x="0" y="15"/>
                      </a:cubicBezTo>
                      <a:cubicBezTo>
                        <a:pt x="0" y="13"/>
                        <a:pt x="0" y="11"/>
                        <a:pt x="1" y="9"/>
                      </a:cubicBezTo>
                      <a:cubicBezTo>
                        <a:pt x="1" y="7"/>
                        <a:pt x="2" y="5"/>
                        <a:pt x="3" y="3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5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7" name="Freeform 51">
                  <a:extLst>
                    <a:ext uri="{FF2B5EF4-FFF2-40B4-BE49-F238E27FC236}">
                      <a16:creationId xmlns:a16="http://schemas.microsoft.com/office/drawing/2014/main" id="{0D92212E-D75D-4E22-AB21-56275B6046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91" y="1314"/>
                  <a:ext cx="22" cy="104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8"/>
                    </a:cxn>
                    <a:cxn ang="0">
                      <a:pos x="5" y="17"/>
                    </a:cxn>
                    <a:cxn ang="0">
                      <a:pos x="6" y="26"/>
                    </a:cxn>
                    <a:cxn ang="0">
                      <a:pos x="5" y="34"/>
                    </a:cxn>
                    <a:cxn ang="0">
                      <a:pos x="4" y="42"/>
                    </a:cxn>
                    <a:cxn ang="0">
                      <a:pos x="2" y="47"/>
                    </a:cxn>
                    <a:cxn ang="0">
                      <a:pos x="1" y="50"/>
                    </a:cxn>
                    <a:cxn ang="0">
                      <a:pos x="1" y="51"/>
                    </a:cxn>
                    <a:cxn ang="0">
                      <a:pos x="2" y="52"/>
                    </a:cxn>
                    <a:cxn ang="0">
                      <a:pos x="4" y="51"/>
                    </a:cxn>
                    <a:cxn ang="0">
                      <a:pos x="6" y="47"/>
                    </a:cxn>
                    <a:cxn ang="0">
                      <a:pos x="9" y="37"/>
                    </a:cxn>
                    <a:cxn ang="0">
                      <a:pos x="10" y="26"/>
                    </a:cxn>
                    <a:cxn ang="0">
                      <a:pos x="9" y="16"/>
                    </a:cxn>
                    <a:cxn ang="0">
                      <a:pos x="6" y="6"/>
                    </a:cxn>
                    <a:cxn ang="0">
                      <a:pos x="3" y="2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1" h="52">
                      <a:moveTo>
                        <a:pt x="0" y="2"/>
                      </a:move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2" y="6"/>
                        <a:pt x="2" y="7"/>
                        <a:pt x="3" y="8"/>
                      </a:cubicBezTo>
                      <a:cubicBezTo>
                        <a:pt x="4" y="11"/>
                        <a:pt x="4" y="14"/>
                        <a:pt x="5" y="17"/>
                      </a:cubicBezTo>
                      <a:cubicBezTo>
                        <a:pt x="5" y="20"/>
                        <a:pt x="6" y="23"/>
                        <a:pt x="6" y="26"/>
                      </a:cubicBezTo>
                      <a:cubicBezTo>
                        <a:pt x="6" y="29"/>
                        <a:pt x="6" y="31"/>
                        <a:pt x="5" y="34"/>
                      </a:cubicBezTo>
                      <a:cubicBezTo>
                        <a:pt x="5" y="37"/>
                        <a:pt x="4" y="39"/>
                        <a:pt x="4" y="42"/>
                      </a:cubicBezTo>
                      <a:cubicBezTo>
                        <a:pt x="3" y="43"/>
                        <a:pt x="3" y="45"/>
                        <a:pt x="2" y="47"/>
                      </a:cubicBezTo>
                      <a:cubicBezTo>
                        <a:pt x="1" y="49"/>
                        <a:pt x="1" y="50"/>
                        <a:pt x="1" y="50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2" y="52"/>
                        <a:pt x="2" y="52"/>
                        <a:pt x="2" y="52"/>
                      </a:cubicBezTo>
                      <a:cubicBezTo>
                        <a:pt x="2" y="52"/>
                        <a:pt x="3" y="51"/>
                        <a:pt x="4" y="51"/>
                      </a:cubicBezTo>
                      <a:cubicBezTo>
                        <a:pt x="4" y="50"/>
                        <a:pt x="5" y="49"/>
                        <a:pt x="6" y="47"/>
                      </a:cubicBezTo>
                      <a:cubicBezTo>
                        <a:pt x="7" y="44"/>
                        <a:pt x="9" y="41"/>
                        <a:pt x="9" y="37"/>
                      </a:cubicBezTo>
                      <a:cubicBezTo>
                        <a:pt x="10" y="33"/>
                        <a:pt x="11" y="30"/>
                        <a:pt x="10" y="26"/>
                      </a:cubicBezTo>
                      <a:cubicBezTo>
                        <a:pt x="10" y="22"/>
                        <a:pt x="10" y="19"/>
                        <a:pt x="9" y="16"/>
                      </a:cubicBezTo>
                      <a:cubicBezTo>
                        <a:pt x="9" y="12"/>
                        <a:pt x="7" y="9"/>
                        <a:pt x="6" y="6"/>
                      </a:cubicBezTo>
                      <a:cubicBezTo>
                        <a:pt x="5" y="4"/>
                        <a:pt x="4" y="3"/>
                        <a:pt x="3" y="2"/>
                      </a:cubicBezTo>
                      <a:cubicBezTo>
                        <a:pt x="3" y="1"/>
                        <a:pt x="2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8" name="Freeform 52">
                  <a:extLst>
                    <a:ext uri="{FF2B5EF4-FFF2-40B4-BE49-F238E27FC236}">
                      <a16:creationId xmlns:a16="http://schemas.microsoft.com/office/drawing/2014/main" id="{CB82D4C9-6E2B-45E3-B336-39C561CC00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53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" y="7"/>
                    </a:cxn>
                    <a:cxn ang="0">
                      <a:pos x="4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3" y="33"/>
                    </a:cxn>
                    <a:cxn ang="0">
                      <a:pos x="1" y="37"/>
                    </a:cxn>
                    <a:cxn ang="0">
                      <a:pos x="1" y="40"/>
                    </a:cxn>
                    <a:cxn ang="0">
                      <a:pos x="1" y="41"/>
                    </a:cxn>
                    <a:cxn ang="0">
                      <a:pos x="1" y="41"/>
                    </a:cxn>
                    <a:cxn ang="0">
                      <a:pos x="3" y="40"/>
                    </a:cxn>
                    <a:cxn ang="0">
                      <a:pos x="4" y="38"/>
                    </a:cxn>
                    <a:cxn ang="0">
                      <a:pos x="7" y="30"/>
                    </a:cxn>
                    <a:cxn ang="0">
                      <a:pos x="8" y="21"/>
                    </a:cxn>
                    <a:cxn ang="0">
                      <a:pos x="7" y="13"/>
                    </a:cxn>
                    <a:cxn ang="0">
                      <a:pos x="5" y="5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8" h="41">
                      <a:moveTo>
                        <a:pt x="0" y="2"/>
                      </a:move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5"/>
                        <a:pt x="2" y="6"/>
                        <a:pt x="2" y="7"/>
                      </a:cubicBezTo>
                      <a:cubicBezTo>
                        <a:pt x="3" y="9"/>
                        <a:pt x="3" y="12"/>
                        <a:pt x="4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4" y="29"/>
                        <a:pt x="3" y="31"/>
                        <a:pt x="3" y="33"/>
                      </a:cubicBezTo>
                      <a:cubicBezTo>
                        <a:pt x="2" y="34"/>
                        <a:pt x="2" y="36"/>
                        <a:pt x="1" y="37"/>
                      </a:cubicBezTo>
                      <a:cubicBezTo>
                        <a:pt x="1" y="39"/>
                        <a:pt x="1" y="40"/>
                        <a:pt x="1" y="40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2" y="41"/>
                        <a:pt x="2" y="41"/>
                        <a:pt x="3" y="40"/>
                      </a:cubicBezTo>
                      <a:cubicBezTo>
                        <a:pt x="3" y="40"/>
                        <a:pt x="4" y="39"/>
                        <a:pt x="4" y="38"/>
                      </a:cubicBezTo>
                      <a:cubicBezTo>
                        <a:pt x="6" y="35"/>
                        <a:pt x="7" y="32"/>
                        <a:pt x="7" y="30"/>
                      </a:cubicBezTo>
                      <a:cubicBezTo>
                        <a:pt x="8" y="27"/>
                        <a:pt x="8" y="24"/>
                        <a:pt x="8" y="21"/>
                      </a:cubicBezTo>
                      <a:cubicBezTo>
                        <a:pt x="8" y="18"/>
                        <a:pt x="8" y="15"/>
                        <a:pt x="7" y="13"/>
                      </a:cubicBezTo>
                      <a:cubicBezTo>
                        <a:pt x="7" y="10"/>
                        <a:pt x="6" y="8"/>
                        <a:pt x="5" y="5"/>
                      </a:cubicBezTo>
                      <a:cubicBezTo>
                        <a:pt x="4" y="4"/>
                        <a:pt x="3" y="2"/>
                        <a:pt x="2" y="2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9" name="Freeform 53">
                  <a:extLst>
                    <a:ext uri="{FF2B5EF4-FFF2-40B4-BE49-F238E27FC236}">
                      <a16:creationId xmlns:a16="http://schemas.microsoft.com/office/drawing/2014/main" id="{8A8FA448-8C8D-4D28-8905-1DDF6C014E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15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2" y="25"/>
                    </a:cxn>
                    <a:cxn ang="0">
                      <a:pos x="1" y="28"/>
                    </a:cxn>
                    <a:cxn ang="0">
                      <a:pos x="0" y="30"/>
                    </a:cxn>
                    <a:cxn ang="0">
                      <a:pos x="0" y="30"/>
                    </a:cxn>
                    <a:cxn ang="0">
                      <a:pos x="1" y="31"/>
                    </a:cxn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6" y="22"/>
                    </a:cxn>
                    <a:cxn ang="0">
                      <a:pos x="6" y="15"/>
                    </a:cxn>
                    <a:cxn ang="0">
                      <a:pos x="6" y="9"/>
                    </a:cxn>
                    <a:cxn ang="0">
                      <a:pos x="3" y="3"/>
                    </a:cxn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1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6"/>
                        <a:pt x="2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3" y="22"/>
                        <a:pt x="2" y="23"/>
                        <a:pt x="2" y="25"/>
                      </a:cubicBezTo>
                      <a:cubicBezTo>
                        <a:pt x="2" y="25"/>
                        <a:pt x="1" y="26"/>
                        <a:pt x="1" y="28"/>
                      </a:cubicBezTo>
                      <a:cubicBezTo>
                        <a:pt x="0" y="29"/>
                        <a:pt x="0" y="29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1"/>
                        <a:pt x="1" y="30"/>
                        <a:pt x="2" y="30"/>
                      </a:cubicBezTo>
                      <a:cubicBezTo>
                        <a:pt x="2" y="30"/>
                        <a:pt x="3" y="29"/>
                        <a:pt x="3" y="28"/>
                      </a:cubicBezTo>
                      <a:cubicBezTo>
                        <a:pt x="4" y="26"/>
                        <a:pt x="5" y="24"/>
                        <a:pt x="6" y="22"/>
                      </a:cubicBezTo>
                      <a:cubicBezTo>
                        <a:pt x="6" y="20"/>
                        <a:pt x="6" y="17"/>
                        <a:pt x="6" y="15"/>
                      </a:cubicBezTo>
                      <a:cubicBezTo>
                        <a:pt x="6" y="13"/>
                        <a:pt x="6" y="11"/>
                        <a:pt x="6" y="9"/>
                      </a:cubicBezTo>
                      <a:cubicBezTo>
                        <a:pt x="5" y="7"/>
                        <a:pt x="4" y="5"/>
                        <a:pt x="3" y="3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1" name="Group 29">
                <a:extLst>
                  <a:ext uri="{FF2B5EF4-FFF2-40B4-BE49-F238E27FC236}">
                    <a16:creationId xmlns:a16="http://schemas.microsoft.com/office/drawing/2014/main" id="{BAA97588-08B3-4B6A-9D8C-4654C95A8B3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459176" y="2790033"/>
                <a:ext cx="442913" cy="476674"/>
                <a:chOff x="2227" y="1314"/>
                <a:chExt cx="455" cy="563"/>
              </a:xfrm>
            </p:grpSpPr>
            <p:sp>
              <p:nvSpPr>
                <p:cNvPr id="132" name="Freeform 30">
                  <a:extLst>
                    <a:ext uri="{FF2B5EF4-FFF2-40B4-BE49-F238E27FC236}">
                      <a16:creationId xmlns:a16="http://schemas.microsoft.com/office/drawing/2014/main" id="{4AF9DE37-1FD5-43C3-AE49-F8E208709B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738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3" name="Freeform 31">
                  <a:extLst>
                    <a:ext uri="{FF2B5EF4-FFF2-40B4-BE49-F238E27FC236}">
                      <a16:creationId xmlns:a16="http://schemas.microsoft.com/office/drawing/2014/main" id="{7DFE8AC5-96DF-4208-9D53-C964351EF5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682"/>
                  <a:ext cx="65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5" y="16"/>
                    </a:cxn>
                    <a:cxn ang="0">
                      <a:pos x="65" y="0"/>
                    </a:cxn>
                    <a:cxn ang="0">
                      <a:pos x="0" y="56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5" h="72">
                      <a:moveTo>
                        <a:pt x="0" y="72"/>
                      </a:moveTo>
                      <a:lnTo>
                        <a:pt x="65" y="16"/>
                      </a:lnTo>
                      <a:lnTo>
                        <a:pt x="65" y="0"/>
                      </a:lnTo>
                      <a:lnTo>
                        <a:pt x="0" y="56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4" name="Freeform 32">
                  <a:extLst>
                    <a:ext uri="{FF2B5EF4-FFF2-40B4-BE49-F238E27FC236}">
                      <a16:creationId xmlns:a16="http://schemas.microsoft.com/office/drawing/2014/main" id="{EC8AC54F-1A3E-42BA-90F3-6D23E06E576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82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6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6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5" name="Freeform 33">
                  <a:extLst>
                    <a:ext uri="{FF2B5EF4-FFF2-40B4-BE49-F238E27FC236}">
                      <a16:creationId xmlns:a16="http://schemas.microsoft.com/office/drawing/2014/main" id="{483B8A11-85B6-47A5-8D61-03520C2523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628"/>
                  <a:ext cx="259" cy="110"/>
                </a:xfrm>
                <a:custGeom>
                  <a:avLst/>
                  <a:gdLst/>
                  <a:ahLst/>
                  <a:cxnLst>
                    <a:cxn ang="0">
                      <a:pos x="259" y="54"/>
                    </a:cxn>
                    <a:cxn ang="0">
                      <a:pos x="227" y="82"/>
                    </a:cxn>
                    <a:cxn ang="0">
                      <a:pos x="194" y="110"/>
                    </a:cxn>
                    <a:cxn ang="0">
                      <a:pos x="130" y="110"/>
                    </a:cxn>
                    <a:cxn ang="0">
                      <a:pos x="64" y="110"/>
                    </a:cxn>
                    <a:cxn ang="0">
                      <a:pos x="32" y="82"/>
                    </a:cxn>
                    <a:cxn ang="0">
                      <a:pos x="0" y="54"/>
                    </a:cxn>
                    <a:cxn ang="0">
                      <a:pos x="32" y="26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6"/>
                    </a:cxn>
                    <a:cxn ang="0">
                      <a:pos x="259" y="54"/>
                    </a:cxn>
                    <a:cxn ang="0">
                      <a:pos x="259" y="54"/>
                    </a:cxn>
                  </a:cxnLst>
                  <a:rect l="0" t="0" r="r" b="b"/>
                  <a:pathLst>
                    <a:path w="259" h="110">
                      <a:moveTo>
                        <a:pt x="259" y="54"/>
                      </a:moveTo>
                      <a:lnTo>
                        <a:pt x="227" y="82"/>
                      </a:lnTo>
                      <a:lnTo>
                        <a:pt x="194" y="110"/>
                      </a:lnTo>
                      <a:lnTo>
                        <a:pt x="130" y="110"/>
                      </a:lnTo>
                      <a:lnTo>
                        <a:pt x="64" y="110"/>
                      </a:lnTo>
                      <a:lnTo>
                        <a:pt x="32" y="82"/>
                      </a:lnTo>
                      <a:lnTo>
                        <a:pt x="0" y="54"/>
                      </a:lnTo>
                      <a:lnTo>
                        <a:pt x="32" y="26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6"/>
                      </a:lnTo>
                      <a:lnTo>
                        <a:pt x="259" y="54"/>
                      </a:lnTo>
                      <a:lnTo>
                        <a:pt x="259" y="54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6" name="Freeform 34">
                  <a:extLst>
                    <a:ext uri="{FF2B5EF4-FFF2-40B4-BE49-F238E27FC236}">
                      <a16:creationId xmlns:a16="http://schemas.microsoft.com/office/drawing/2014/main" id="{AAD9B9D3-639A-41E5-9844-AE3FD6B69D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91" y="1798"/>
                  <a:ext cx="130" cy="18"/>
                </a:xfrm>
                <a:custGeom>
                  <a:avLst/>
                  <a:gdLst/>
                  <a:ahLst/>
                  <a:cxnLst>
                    <a:cxn ang="0">
                      <a:pos x="130" y="18"/>
                    </a:cxn>
                    <a:cxn ang="0">
                      <a:pos x="0" y="18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8"/>
                    </a:cxn>
                    <a:cxn ang="0">
                      <a:pos x="130" y="18"/>
                    </a:cxn>
                  </a:cxnLst>
                  <a:rect l="0" t="0" r="r" b="b"/>
                  <a:pathLst>
                    <a:path w="130" h="18">
                      <a:moveTo>
                        <a:pt x="130" y="18"/>
                      </a:moveTo>
                      <a:lnTo>
                        <a:pt x="0" y="18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7" name="Freeform 35">
                  <a:extLst>
                    <a:ext uri="{FF2B5EF4-FFF2-40B4-BE49-F238E27FC236}">
                      <a16:creationId xmlns:a16="http://schemas.microsoft.com/office/drawing/2014/main" id="{E660D82A-B9EA-481D-AE0F-B907D1A4F3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1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64" y="16"/>
                    </a:cxn>
                    <a:cxn ang="0">
                      <a:pos x="64" y="0"/>
                    </a:cxn>
                    <a:cxn ang="0">
                      <a:pos x="0" y="54"/>
                    </a:cxn>
                    <a:cxn ang="0">
                      <a:pos x="0" y="72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w="64" h="72">
                      <a:moveTo>
                        <a:pt x="0" y="72"/>
                      </a:moveTo>
                      <a:lnTo>
                        <a:pt x="64" y="16"/>
                      </a:lnTo>
                      <a:lnTo>
                        <a:pt x="64" y="0"/>
                      </a:lnTo>
                      <a:lnTo>
                        <a:pt x="0" y="54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8" name="Freeform 36">
                  <a:extLst>
                    <a:ext uri="{FF2B5EF4-FFF2-40B4-BE49-F238E27FC236}">
                      <a16:creationId xmlns:a16="http://schemas.microsoft.com/office/drawing/2014/main" id="{32AD3D26-B589-4CFF-A321-ACCC791177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744"/>
                  <a:ext cx="64" cy="72"/>
                </a:xfrm>
                <a:custGeom>
                  <a:avLst/>
                  <a:gdLst/>
                  <a:ahLst/>
                  <a:cxnLst>
                    <a:cxn ang="0">
                      <a:pos x="64" y="72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64" y="54"/>
                    </a:cxn>
                    <a:cxn ang="0">
                      <a:pos x="64" y="72"/>
                    </a:cxn>
                    <a:cxn ang="0">
                      <a:pos x="64" y="72"/>
                    </a:cxn>
                  </a:cxnLst>
                  <a:rect l="0" t="0" r="r" b="b"/>
                  <a:pathLst>
                    <a:path w="64" h="72">
                      <a:moveTo>
                        <a:pt x="64" y="72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64" y="54"/>
                      </a:lnTo>
                      <a:lnTo>
                        <a:pt x="64" y="72"/>
                      </a:lnTo>
                      <a:lnTo>
                        <a:pt x="64" y="7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9" name="Freeform 37">
                  <a:extLst>
                    <a:ext uri="{FF2B5EF4-FFF2-40B4-BE49-F238E27FC236}">
                      <a16:creationId xmlns:a16="http://schemas.microsoft.com/office/drawing/2014/main" id="{A5025F60-D698-491A-87C2-6BC160C90D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27" y="1688"/>
                  <a:ext cx="258" cy="110"/>
                </a:xfrm>
                <a:custGeom>
                  <a:avLst/>
                  <a:gdLst/>
                  <a:ahLst/>
                  <a:cxnLst>
                    <a:cxn ang="0">
                      <a:pos x="258" y="56"/>
                    </a:cxn>
                    <a:cxn ang="0">
                      <a:pos x="226" y="84"/>
                    </a:cxn>
                    <a:cxn ang="0">
                      <a:pos x="194" y="110"/>
                    </a:cxn>
                    <a:cxn ang="0">
                      <a:pos x="128" y="110"/>
                    </a:cxn>
                    <a:cxn ang="0">
                      <a:pos x="64" y="110"/>
                    </a:cxn>
                    <a:cxn ang="0">
                      <a:pos x="32" y="84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28" y="0"/>
                    </a:cxn>
                    <a:cxn ang="0">
                      <a:pos x="194" y="0"/>
                    </a:cxn>
                    <a:cxn ang="0">
                      <a:pos x="226" y="28"/>
                    </a:cxn>
                    <a:cxn ang="0">
                      <a:pos x="258" y="56"/>
                    </a:cxn>
                    <a:cxn ang="0">
                      <a:pos x="258" y="56"/>
                    </a:cxn>
                  </a:cxnLst>
                  <a:rect l="0" t="0" r="r" b="b"/>
                  <a:pathLst>
                    <a:path w="258" h="110">
                      <a:moveTo>
                        <a:pt x="258" y="56"/>
                      </a:moveTo>
                      <a:lnTo>
                        <a:pt x="226" y="84"/>
                      </a:lnTo>
                      <a:lnTo>
                        <a:pt x="194" y="110"/>
                      </a:lnTo>
                      <a:lnTo>
                        <a:pt x="128" y="110"/>
                      </a:lnTo>
                      <a:lnTo>
                        <a:pt x="64" y="110"/>
                      </a:lnTo>
                      <a:lnTo>
                        <a:pt x="32" y="84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28" y="0"/>
                      </a:lnTo>
                      <a:lnTo>
                        <a:pt x="194" y="0"/>
                      </a:lnTo>
                      <a:lnTo>
                        <a:pt x="226" y="28"/>
                      </a:lnTo>
                      <a:lnTo>
                        <a:pt x="258" y="56"/>
                      </a:lnTo>
                      <a:lnTo>
                        <a:pt x="258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0" name="Freeform 38">
                  <a:extLst>
                    <a:ext uri="{FF2B5EF4-FFF2-40B4-BE49-F238E27FC236}">
                      <a16:creationId xmlns:a16="http://schemas.microsoft.com/office/drawing/2014/main" id="{FCFF753C-8E00-4532-A5F2-1D3F9541E5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87" y="1861"/>
                  <a:ext cx="130" cy="16"/>
                </a:xfrm>
                <a:custGeom>
                  <a:avLst/>
                  <a:gdLst/>
                  <a:ahLst/>
                  <a:cxnLst>
                    <a:cxn ang="0">
                      <a:pos x="130" y="16"/>
                    </a:cxn>
                    <a:cxn ang="0">
                      <a:pos x="0" y="16"/>
                    </a:cxn>
                    <a:cxn ang="0">
                      <a:pos x="0" y="0"/>
                    </a:cxn>
                    <a:cxn ang="0">
                      <a:pos x="130" y="0"/>
                    </a:cxn>
                    <a:cxn ang="0">
                      <a:pos x="130" y="16"/>
                    </a:cxn>
                    <a:cxn ang="0">
                      <a:pos x="130" y="16"/>
                    </a:cxn>
                  </a:cxnLst>
                  <a:rect l="0" t="0" r="r" b="b"/>
                  <a:pathLst>
                    <a:path w="130" h="16">
                      <a:moveTo>
                        <a:pt x="130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130" y="16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solidFill>
                  <a:srgbClr val="4564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1" name="Freeform 39">
                  <a:extLst>
                    <a:ext uri="{FF2B5EF4-FFF2-40B4-BE49-F238E27FC236}">
                      <a16:creationId xmlns:a16="http://schemas.microsoft.com/office/drawing/2014/main" id="{E9F3DA2A-3F70-4E2F-91E7-AEA45B16B1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617" y="1806"/>
                  <a:ext cx="65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65" y="17"/>
                    </a:cxn>
                    <a:cxn ang="0">
                      <a:pos x="65" y="0"/>
                    </a:cxn>
                    <a:cxn ang="0">
                      <a:pos x="0" y="55"/>
                    </a:cxn>
                    <a:cxn ang="0">
                      <a:pos x="0" y="71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w="65" h="71">
                      <a:moveTo>
                        <a:pt x="0" y="71"/>
                      </a:moveTo>
                      <a:lnTo>
                        <a:pt x="65" y="17"/>
                      </a:lnTo>
                      <a:lnTo>
                        <a:pt x="65" y="0"/>
                      </a:lnTo>
                      <a:lnTo>
                        <a:pt x="0" y="55"/>
                      </a:lnTo>
                      <a:lnTo>
                        <a:pt x="0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2" name="Freeform 40">
                  <a:extLst>
                    <a:ext uri="{FF2B5EF4-FFF2-40B4-BE49-F238E27FC236}">
                      <a16:creationId xmlns:a16="http://schemas.microsoft.com/office/drawing/2014/main" id="{66753FBC-809D-486A-8F79-94F06630F8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806"/>
                  <a:ext cx="64" cy="71"/>
                </a:xfrm>
                <a:custGeom>
                  <a:avLst/>
                  <a:gdLst/>
                  <a:ahLst/>
                  <a:cxnLst>
                    <a:cxn ang="0">
                      <a:pos x="64" y="71"/>
                    </a:cxn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64" y="55"/>
                    </a:cxn>
                    <a:cxn ang="0">
                      <a:pos x="64" y="71"/>
                    </a:cxn>
                    <a:cxn ang="0">
                      <a:pos x="64" y="71"/>
                    </a:cxn>
                  </a:cxnLst>
                  <a:rect l="0" t="0" r="r" b="b"/>
                  <a:pathLst>
                    <a:path w="64" h="71">
                      <a:moveTo>
                        <a:pt x="64" y="71"/>
                      </a:moveTo>
                      <a:lnTo>
                        <a:pt x="0" y="17"/>
                      </a:lnTo>
                      <a:lnTo>
                        <a:pt x="0" y="0"/>
                      </a:lnTo>
                      <a:lnTo>
                        <a:pt x="64" y="55"/>
                      </a:lnTo>
                      <a:lnTo>
                        <a:pt x="64" y="71"/>
                      </a:lnTo>
                      <a:lnTo>
                        <a:pt x="64" y="7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3" name="Freeform 41">
                  <a:extLst>
                    <a:ext uri="{FF2B5EF4-FFF2-40B4-BE49-F238E27FC236}">
                      <a16:creationId xmlns:a16="http://schemas.microsoft.com/office/drawing/2014/main" id="{A5090BBA-6BCD-4B87-A3C4-8C6439D4F41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23" y="1750"/>
                  <a:ext cx="259" cy="111"/>
                </a:xfrm>
                <a:custGeom>
                  <a:avLst/>
                  <a:gdLst/>
                  <a:ahLst/>
                  <a:cxnLst>
                    <a:cxn ang="0">
                      <a:pos x="259" y="56"/>
                    </a:cxn>
                    <a:cxn ang="0">
                      <a:pos x="227" y="85"/>
                    </a:cxn>
                    <a:cxn ang="0">
                      <a:pos x="194" y="111"/>
                    </a:cxn>
                    <a:cxn ang="0">
                      <a:pos x="130" y="111"/>
                    </a:cxn>
                    <a:cxn ang="0">
                      <a:pos x="64" y="111"/>
                    </a:cxn>
                    <a:cxn ang="0">
                      <a:pos x="32" y="85"/>
                    </a:cxn>
                    <a:cxn ang="0">
                      <a:pos x="0" y="56"/>
                    </a:cxn>
                    <a:cxn ang="0">
                      <a:pos x="32" y="28"/>
                    </a:cxn>
                    <a:cxn ang="0">
                      <a:pos x="64" y="0"/>
                    </a:cxn>
                    <a:cxn ang="0">
                      <a:pos x="130" y="0"/>
                    </a:cxn>
                    <a:cxn ang="0">
                      <a:pos x="194" y="0"/>
                    </a:cxn>
                    <a:cxn ang="0">
                      <a:pos x="227" y="28"/>
                    </a:cxn>
                    <a:cxn ang="0">
                      <a:pos x="259" y="56"/>
                    </a:cxn>
                    <a:cxn ang="0">
                      <a:pos x="259" y="56"/>
                    </a:cxn>
                  </a:cxnLst>
                  <a:rect l="0" t="0" r="r" b="b"/>
                  <a:pathLst>
                    <a:path w="259" h="111">
                      <a:moveTo>
                        <a:pt x="259" y="56"/>
                      </a:moveTo>
                      <a:lnTo>
                        <a:pt x="227" y="85"/>
                      </a:lnTo>
                      <a:lnTo>
                        <a:pt x="194" y="111"/>
                      </a:lnTo>
                      <a:lnTo>
                        <a:pt x="130" y="111"/>
                      </a:lnTo>
                      <a:lnTo>
                        <a:pt x="64" y="111"/>
                      </a:lnTo>
                      <a:lnTo>
                        <a:pt x="32" y="85"/>
                      </a:lnTo>
                      <a:lnTo>
                        <a:pt x="0" y="56"/>
                      </a:lnTo>
                      <a:lnTo>
                        <a:pt x="32" y="28"/>
                      </a:lnTo>
                      <a:lnTo>
                        <a:pt x="64" y="0"/>
                      </a:lnTo>
                      <a:lnTo>
                        <a:pt x="130" y="0"/>
                      </a:lnTo>
                      <a:lnTo>
                        <a:pt x="194" y="0"/>
                      </a:lnTo>
                      <a:lnTo>
                        <a:pt x="227" y="28"/>
                      </a:lnTo>
                      <a:lnTo>
                        <a:pt x="259" y="56"/>
                      </a:lnTo>
                      <a:lnTo>
                        <a:pt x="259" y="56"/>
                      </a:lnTo>
                      <a:close/>
                    </a:path>
                  </a:pathLst>
                </a:custGeom>
                <a:solidFill>
                  <a:srgbClr val="8BA6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4" name="Freeform 42">
                  <a:extLst>
                    <a:ext uri="{FF2B5EF4-FFF2-40B4-BE49-F238E27FC236}">
                      <a16:creationId xmlns:a16="http://schemas.microsoft.com/office/drawing/2014/main" id="{37BFC138-2859-4CA6-BC8E-382DC9B3EC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5" name="Freeform 43">
                  <a:extLst>
                    <a:ext uri="{FF2B5EF4-FFF2-40B4-BE49-F238E27FC236}">
                      <a16:creationId xmlns:a16="http://schemas.microsoft.com/office/drawing/2014/main" id="{24EECEF4-518E-4596-9BEE-E9B492527BA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6" name="Freeform 44">
                  <a:extLst>
                    <a:ext uri="{FF2B5EF4-FFF2-40B4-BE49-F238E27FC236}">
                      <a16:creationId xmlns:a16="http://schemas.microsoft.com/office/drawing/2014/main" id="{DF2C0B0A-1795-43F8-9691-380AAF7CF3E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7" name="Freeform 45">
                  <a:extLst>
                    <a:ext uri="{FF2B5EF4-FFF2-40B4-BE49-F238E27FC236}">
                      <a16:creationId xmlns:a16="http://schemas.microsoft.com/office/drawing/2014/main" id="{39764F09-9D30-42A8-B9B5-2FCDE8F2D5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59" y="1342"/>
                  <a:ext cx="14" cy="16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4" y="16"/>
                    </a:cxn>
                    <a:cxn ang="0">
                      <a:pos x="0" y="1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4" h="16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4" y="16"/>
                      </a:lnTo>
                      <a:lnTo>
                        <a:pt x="0" y="1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8" name="Freeform 46">
                  <a:extLst>
                    <a:ext uri="{FF2B5EF4-FFF2-40B4-BE49-F238E27FC236}">
                      <a16:creationId xmlns:a16="http://schemas.microsoft.com/office/drawing/2014/main" id="{CA83029B-894F-4C04-BAC3-D72F49B95CD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47" y="1354"/>
                  <a:ext cx="38" cy="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4"/>
                    </a:cxn>
                    <a:cxn ang="0">
                      <a:pos x="38" y="8"/>
                    </a:cxn>
                    <a:cxn ang="0">
                      <a:pos x="18" y="8"/>
                    </a:cxn>
                    <a:cxn ang="0">
                      <a:pos x="0" y="8"/>
                    </a:cxn>
                    <a:cxn ang="0">
                      <a:pos x="10" y="4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8" h="8">
                      <a:moveTo>
                        <a:pt x="18" y="0"/>
                      </a:moveTo>
                      <a:lnTo>
                        <a:pt x="28" y="4"/>
                      </a:lnTo>
                      <a:lnTo>
                        <a:pt x="38" y="8"/>
                      </a:lnTo>
                      <a:lnTo>
                        <a:pt x="18" y="8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9" name="Freeform 47">
                  <a:extLst>
                    <a:ext uri="{FF2B5EF4-FFF2-40B4-BE49-F238E27FC236}">
                      <a16:creationId xmlns:a16="http://schemas.microsoft.com/office/drawing/2014/main" id="{0DFD12F9-98B1-417A-A93F-BBA8BA6E182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347" y="1362"/>
                  <a:ext cx="238" cy="366"/>
                </a:xfrm>
                <a:custGeom>
                  <a:avLst/>
                  <a:gdLst/>
                  <a:ahLst/>
                  <a:cxnLst>
                    <a:cxn ang="0">
                      <a:pos x="232" y="310"/>
                    </a:cxn>
                    <a:cxn ang="0">
                      <a:pos x="200" y="284"/>
                    </a:cxn>
                    <a:cxn ang="0">
                      <a:pos x="188" y="226"/>
                    </a:cxn>
                    <a:cxn ang="0">
                      <a:pos x="164" y="208"/>
                    </a:cxn>
                    <a:cxn ang="0">
                      <a:pos x="134" y="32"/>
                    </a:cxn>
                    <a:cxn ang="0">
                      <a:pos x="140" y="18"/>
                    </a:cxn>
                    <a:cxn ang="0">
                      <a:pos x="132" y="12"/>
                    </a:cxn>
                    <a:cxn ang="0">
                      <a:pos x="134" y="0"/>
                    </a:cxn>
                    <a:cxn ang="0">
                      <a:pos x="104" y="10"/>
                    </a:cxn>
                    <a:cxn ang="0">
                      <a:pos x="104" y="12"/>
                    </a:cxn>
                    <a:cxn ang="0">
                      <a:pos x="98" y="26"/>
                    </a:cxn>
                    <a:cxn ang="0">
                      <a:pos x="108" y="32"/>
                    </a:cxn>
                    <a:cxn ang="0">
                      <a:pos x="48" y="208"/>
                    </a:cxn>
                    <a:cxn ang="0">
                      <a:pos x="64" y="226"/>
                    </a:cxn>
                    <a:cxn ang="0">
                      <a:pos x="4" y="284"/>
                    </a:cxn>
                    <a:cxn ang="0">
                      <a:pos x="26" y="310"/>
                    </a:cxn>
                    <a:cxn ang="0">
                      <a:pos x="118" y="366"/>
                    </a:cxn>
                    <a:cxn ang="0">
                      <a:pos x="210" y="310"/>
                    </a:cxn>
                    <a:cxn ang="0">
                      <a:pos x="118" y="48"/>
                    </a:cxn>
                    <a:cxn ang="0">
                      <a:pos x="144" y="208"/>
                    </a:cxn>
                    <a:cxn ang="0">
                      <a:pos x="92" y="208"/>
                    </a:cxn>
                    <a:cxn ang="0">
                      <a:pos x="118" y="48"/>
                    </a:cxn>
                    <a:cxn ang="0">
                      <a:pos x="118" y="230"/>
                    </a:cxn>
                    <a:cxn ang="0">
                      <a:pos x="172" y="284"/>
                    </a:cxn>
                    <a:cxn ang="0">
                      <a:pos x="64" y="284"/>
                    </a:cxn>
                    <a:cxn ang="0">
                      <a:pos x="90" y="230"/>
                    </a:cxn>
                    <a:cxn ang="0">
                      <a:pos x="34" y="362"/>
                    </a:cxn>
                    <a:cxn ang="0">
                      <a:pos x="36" y="356"/>
                    </a:cxn>
                    <a:cxn ang="0">
                      <a:pos x="42" y="350"/>
                    </a:cxn>
                    <a:cxn ang="0">
                      <a:pos x="48" y="342"/>
                    </a:cxn>
                    <a:cxn ang="0">
                      <a:pos x="60" y="334"/>
                    </a:cxn>
                    <a:cxn ang="0">
                      <a:pos x="74" y="328"/>
                    </a:cxn>
                    <a:cxn ang="0">
                      <a:pos x="88" y="324"/>
                    </a:cxn>
                    <a:cxn ang="0">
                      <a:pos x="100" y="322"/>
                    </a:cxn>
                    <a:cxn ang="0">
                      <a:pos x="112" y="322"/>
                    </a:cxn>
                    <a:cxn ang="0">
                      <a:pos x="126" y="322"/>
                    </a:cxn>
                    <a:cxn ang="0">
                      <a:pos x="138" y="322"/>
                    </a:cxn>
                    <a:cxn ang="0">
                      <a:pos x="148" y="324"/>
                    </a:cxn>
                    <a:cxn ang="0">
                      <a:pos x="162" y="328"/>
                    </a:cxn>
                    <a:cxn ang="0">
                      <a:pos x="178" y="334"/>
                    </a:cxn>
                    <a:cxn ang="0">
                      <a:pos x="188" y="342"/>
                    </a:cxn>
                    <a:cxn ang="0">
                      <a:pos x="196" y="350"/>
                    </a:cxn>
                    <a:cxn ang="0">
                      <a:pos x="202" y="360"/>
                    </a:cxn>
                    <a:cxn ang="0">
                      <a:pos x="118" y="362"/>
                    </a:cxn>
                  </a:cxnLst>
                  <a:rect l="0" t="0" r="r" b="b"/>
                  <a:pathLst>
                    <a:path w="238" h="366">
                      <a:moveTo>
                        <a:pt x="210" y="310"/>
                      </a:moveTo>
                      <a:lnTo>
                        <a:pt x="232" y="310"/>
                      </a:lnTo>
                      <a:lnTo>
                        <a:pt x="232" y="284"/>
                      </a:lnTo>
                      <a:lnTo>
                        <a:pt x="200" y="284"/>
                      </a:lnTo>
                      <a:lnTo>
                        <a:pt x="172" y="226"/>
                      </a:lnTo>
                      <a:lnTo>
                        <a:pt x="188" y="226"/>
                      </a:lnTo>
                      <a:lnTo>
                        <a:pt x="188" y="208"/>
                      </a:lnTo>
                      <a:lnTo>
                        <a:pt x="164" y="208"/>
                      </a:lnTo>
                      <a:lnTo>
                        <a:pt x="128" y="32"/>
                      </a:lnTo>
                      <a:lnTo>
                        <a:pt x="134" y="32"/>
                      </a:lnTo>
                      <a:lnTo>
                        <a:pt x="140" y="26"/>
                      </a:lnTo>
                      <a:lnTo>
                        <a:pt x="140" y="18"/>
                      </a:lnTo>
                      <a:lnTo>
                        <a:pt x="134" y="12"/>
                      </a:lnTo>
                      <a:lnTo>
                        <a:pt x="132" y="12"/>
                      </a:lnTo>
                      <a:lnTo>
                        <a:pt x="134" y="10"/>
                      </a:lnTo>
                      <a:lnTo>
                        <a:pt x="134" y="0"/>
                      </a:lnTo>
                      <a:lnTo>
                        <a:pt x="104" y="0"/>
                      </a:lnTo>
                      <a:lnTo>
                        <a:pt x="104" y="10"/>
                      </a:lnTo>
                      <a:lnTo>
                        <a:pt x="106" y="12"/>
                      </a:lnTo>
                      <a:lnTo>
                        <a:pt x="104" y="12"/>
                      </a:lnTo>
                      <a:lnTo>
                        <a:pt x="98" y="18"/>
                      </a:lnTo>
                      <a:lnTo>
                        <a:pt x="98" y="26"/>
                      </a:lnTo>
                      <a:lnTo>
                        <a:pt x="104" y="32"/>
                      </a:lnTo>
                      <a:lnTo>
                        <a:pt x="108" y="32"/>
                      </a:lnTo>
                      <a:lnTo>
                        <a:pt x="72" y="208"/>
                      </a:lnTo>
                      <a:lnTo>
                        <a:pt x="48" y="208"/>
                      </a:lnTo>
                      <a:lnTo>
                        <a:pt x="48" y="226"/>
                      </a:lnTo>
                      <a:lnTo>
                        <a:pt x="64" y="226"/>
                      </a:lnTo>
                      <a:lnTo>
                        <a:pt x="36" y="284"/>
                      </a:lnTo>
                      <a:lnTo>
                        <a:pt x="4" y="284"/>
                      </a:lnTo>
                      <a:lnTo>
                        <a:pt x="4" y="310"/>
                      </a:lnTo>
                      <a:lnTo>
                        <a:pt x="26" y="310"/>
                      </a:lnTo>
                      <a:lnTo>
                        <a:pt x="0" y="366"/>
                      </a:lnTo>
                      <a:lnTo>
                        <a:pt x="118" y="366"/>
                      </a:lnTo>
                      <a:lnTo>
                        <a:pt x="238" y="366"/>
                      </a:lnTo>
                      <a:lnTo>
                        <a:pt x="210" y="310"/>
                      </a:lnTo>
                      <a:lnTo>
                        <a:pt x="210" y="310"/>
                      </a:lnTo>
                      <a:close/>
                      <a:moveTo>
                        <a:pt x="118" y="48"/>
                      </a:moveTo>
                      <a:lnTo>
                        <a:pt x="118" y="50"/>
                      </a:lnTo>
                      <a:lnTo>
                        <a:pt x="144" y="208"/>
                      </a:lnTo>
                      <a:lnTo>
                        <a:pt x="118" y="208"/>
                      </a:lnTo>
                      <a:lnTo>
                        <a:pt x="92" y="208"/>
                      </a:lnTo>
                      <a:lnTo>
                        <a:pt x="118" y="48"/>
                      </a:lnTo>
                      <a:lnTo>
                        <a:pt x="118" y="48"/>
                      </a:lnTo>
                      <a:close/>
                      <a:moveTo>
                        <a:pt x="90" y="230"/>
                      </a:moveTo>
                      <a:lnTo>
                        <a:pt x="118" y="230"/>
                      </a:lnTo>
                      <a:lnTo>
                        <a:pt x="148" y="230"/>
                      </a:lnTo>
                      <a:lnTo>
                        <a:pt x="172" y="284"/>
                      </a:lnTo>
                      <a:lnTo>
                        <a:pt x="118" y="284"/>
                      </a:lnTo>
                      <a:lnTo>
                        <a:pt x="64" y="284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close/>
                      <a:moveTo>
                        <a:pt x="118" y="362"/>
                      </a:moveTo>
                      <a:lnTo>
                        <a:pt x="34" y="362"/>
                      </a:lnTo>
                      <a:lnTo>
                        <a:pt x="34" y="360"/>
                      </a:lnTo>
                      <a:lnTo>
                        <a:pt x="36" y="356"/>
                      </a:lnTo>
                      <a:lnTo>
                        <a:pt x="38" y="354"/>
                      </a:lnTo>
                      <a:lnTo>
                        <a:pt x="42" y="350"/>
                      </a:lnTo>
                      <a:lnTo>
                        <a:pt x="44" y="346"/>
                      </a:lnTo>
                      <a:lnTo>
                        <a:pt x="48" y="342"/>
                      </a:lnTo>
                      <a:lnTo>
                        <a:pt x="54" y="338"/>
                      </a:lnTo>
                      <a:lnTo>
                        <a:pt x="60" y="334"/>
                      </a:lnTo>
                      <a:lnTo>
                        <a:pt x="66" y="330"/>
                      </a:lnTo>
                      <a:lnTo>
                        <a:pt x="74" y="328"/>
                      </a:lnTo>
                      <a:lnTo>
                        <a:pt x="84" y="326"/>
                      </a:lnTo>
                      <a:lnTo>
                        <a:pt x="88" y="324"/>
                      </a:lnTo>
                      <a:lnTo>
                        <a:pt x="94" y="324"/>
                      </a:lnTo>
                      <a:lnTo>
                        <a:pt x="100" y="322"/>
                      </a:lnTo>
                      <a:lnTo>
                        <a:pt x="106" y="322"/>
                      </a:lnTo>
                      <a:lnTo>
                        <a:pt x="112" y="322"/>
                      </a:lnTo>
                      <a:lnTo>
                        <a:pt x="118" y="322"/>
                      </a:lnTo>
                      <a:lnTo>
                        <a:pt x="126" y="322"/>
                      </a:lnTo>
                      <a:lnTo>
                        <a:pt x="132" y="322"/>
                      </a:lnTo>
                      <a:lnTo>
                        <a:pt x="138" y="322"/>
                      </a:lnTo>
                      <a:lnTo>
                        <a:pt x="144" y="324"/>
                      </a:lnTo>
                      <a:lnTo>
                        <a:pt x="148" y="324"/>
                      </a:lnTo>
                      <a:lnTo>
                        <a:pt x="154" y="326"/>
                      </a:lnTo>
                      <a:lnTo>
                        <a:pt x="162" y="328"/>
                      </a:lnTo>
                      <a:lnTo>
                        <a:pt x="170" y="330"/>
                      </a:lnTo>
                      <a:lnTo>
                        <a:pt x="178" y="334"/>
                      </a:lnTo>
                      <a:lnTo>
                        <a:pt x="184" y="338"/>
                      </a:lnTo>
                      <a:lnTo>
                        <a:pt x="188" y="342"/>
                      </a:lnTo>
                      <a:lnTo>
                        <a:pt x="192" y="346"/>
                      </a:lnTo>
                      <a:lnTo>
                        <a:pt x="196" y="350"/>
                      </a:lnTo>
                      <a:lnTo>
                        <a:pt x="200" y="356"/>
                      </a:lnTo>
                      <a:lnTo>
                        <a:pt x="202" y="360"/>
                      </a:lnTo>
                      <a:lnTo>
                        <a:pt x="204" y="362"/>
                      </a:lnTo>
                      <a:lnTo>
                        <a:pt x="118" y="362"/>
                      </a:lnTo>
                      <a:lnTo>
                        <a:pt x="118" y="362"/>
                      </a:lnTo>
                      <a:close/>
                    </a:path>
                  </a:pathLst>
                </a:custGeom>
                <a:solidFill>
                  <a:srgbClr val="325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0" name="Freeform 48">
                  <a:extLst>
                    <a:ext uri="{FF2B5EF4-FFF2-40B4-BE49-F238E27FC236}">
                      <a16:creationId xmlns:a16="http://schemas.microsoft.com/office/drawing/2014/main" id="{8066B8A4-38FF-45F3-A971-E2DCBC0648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19" y="1314"/>
                  <a:ext cx="20" cy="104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9" y="4"/>
                    </a:cxn>
                    <a:cxn ang="0">
                      <a:pos x="8" y="8"/>
                    </a:cxn>
                    <a:cxn ang="0">
                      <a:pos x="5" y="17"/>
                    </a:cxn>
                    <a:cxn ang="0">
                      <a:pos x="4" y="26"/>
                    </a:cxn>
                    <a:cxn ang="0">
                      <a:pos x="5" y="34"/>
                    </a:cxn>
                    <a:cxn ang="0">
                      <a:pos x="7" y="42"/>
                    </a:cxn>
                    <a:cxn ang="0">
                      <a:pos x="8" y="47"/>
                    </a:cxn>
                    <a:cxn ang="0">
                      <a:pos x="9" y="50"/>
                    </a:cxn>
                    <a:cxn ang="0">
                      <a:pos x="9" y="51"/>
                    </a:cxn>
                    <a:cxn ang="0">
                      <a:pos x="8" y="52"/>
                    </a:cxn>
                    <a:cxn ang="0">
                      <a:pos x="7" y="51"/>
                    </a:cxn>
                    <a:cxn ang="0">
                      <a:pos x="5" y="47"/>
                    </a:cxn>
                    <a:cxn ang="0">
                      <a:pos x="1" y="37"/>
                    </a:cxn>
                    <a:cxn ang="0">
                      <a:pos x="0" y="26"/>
                    </a:cxn>
                    <a:cxn ang="0">
                      <a:pos x="1" y="16"/>
                    </a:cxn>
                    <a:cxn ang="0">
                      <a:pos x="4" y="6"/>
                    </a:cxn>
                    <a:cxn ang="0">
                      <a:pos x="7" y="2"/>
                    </a:cxn>
                    <a:cxn ang="0">
                      <a:pos x="9" y="0"/>
                    </a:cxn>
                    <a:cxn ang="0">
                      <a:pos x="10" y="1"/>
                    </a:cxn>
                    <a:cxn ang="0">
                      <a:pos x="10" y="2"/>
                    </a:cxn>
                  </a:cxnLst>
                  <a:rect l="0" t="0" r="r" b="b"/>
                  <a:pathLst>
                    <a:path w="10" h="52">
                      <a:moveTo>
                        <a:pt x="10" y="2"/>
                      </a:moveTo>
                      <a:cubicBezTo>
                        <a:pt x="10" y="2"/>
                        <a:pt x="10" y="3"/>
                        <a:pt x="9" y="4"/>
                      </a:cubicBezTo>
                      <a:cubicBezTo>
                        <a:pt x="8" y="6"/>
                        <a:pt x="8" y="7"/>
                        <a:pt x="8" y="8"/>
                      </a:cubicBezTo>
                      <a:cubicBezTo>
                        <a:pt x="7" y="11"/>
                        <a:pt x="6" y="14"/>
                        <a:pt x="5" y="17"/>
                      </a:cubicBezTo>
                      <a:cubicBezTo>
                        <a:pt x="5" y="20"/>
                        <a:pt x="5" y="23"/>
                        <a:pt x="4" y="26"/>
                      </a:cubicBezTo>
                      <a:cubicBezTo>
                        <a:pt x="4" y="29"/>
                        <a:pt x="5" y="31"/>
                        <a:pt x="5" y="34"/>
                      </a:cubicBezTo>
                      <a:cubicBezTo>
                        <a:pt x="5" y="37"/>
                        <a:pt x="6" y="39"/>
                        <a:pt x="7" y="42"/>
                      </a:cubicBezTo>
                      <a:cubicBezTo>
                        <a:pt x="7" y="43"/>
                        <a:pt x="7" y="45"/>
                        <a:pt x="8" y="47"/>
                      </a:cubicBezTo>
                      <a:cubicBezTo>
                        <a:pt x="9" y="49"/>
                        <a:pt x="9" y="50"/>
                        <a:pt x="9" y="50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6" y="50"/>
                        <a:pt x="5" y="49"/>
                        <a:pt x="5" y="47"/>
                      </a:cubicBezTo>
                      <a:cubicBezTo>
                        <a:pt x="3" y="44"/>
                        <a:pt x="2" y="41"/>
                        <a:pt x="1" y="37"/>
                      </a:cubicBezTo>
                      <a:cubicBezTo>
                        <a:pt x="0" y="33"/>
                        <a:pt x="0" y="30"/>
                        <a:pt x="0" y="26"/>
                      </a:cubicBezTo>
                      <a:cubicBezTo>
                        <a:pt x="0" y="22"/>
                        <a:pt x="0" y="19"/>
                        <a:pt x="1" y="16"/>
                      </a:cubicBezTo>
                      <a:cubicBezTo>
                        <a:pt x="2" y="12"/>
                        <a:pt x="3" y="9"/>
                        <a:pt x="4" y="6"/>
                      </a:cubicBezTo>
                      <a:cubicBezTo>
                        <a:pt x="5" y="4"/>
                        <a:pt x="6" y="3"/>
                        <a:pt x="7" y="2"/>
                      </a:cubicBezTo>
                      <a:cubicBezTo>
                        <a:pt x="8" y="1"/>
                        <a:pt x="8" y="0"/>
                        <a:pt x="9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1" name="Freeform 49">
                  <a:extLst>
                    <a:ext uri="{FF2B5EF4-FFF2-40B4-BE49-F238E27FC236}">
                      <a16:creationId xmlns:a16="http://schemas.microsoft.com/office/drawing/2014/main" id="{3E56EB82-2047-4AD8-9344-9DBBD6BFEB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61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7" y="4"/>
                    </a:cxn>
                    <a:cxn ang="0">
                      <a:pos x="6" y="7"/>
                    </a:cxn>
                    <a:cxn ang="0">
                      <a:pos x="5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6" y="33"/>
                    </a:cxn>
                    <a:cxn ang="0">
                      <a:pos x="7" y="37"/>
                    </a:cxn>
                    <a:cxn ang="0">
                      <a:pos x="8" y="40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6" y="40"/>
                    </a:cxn>
                    <a:cxn ang="0">
                      <a:pos x="4" y="38"/>
                    </a:cxn>
                    <a:cxn ang="0">
                      <a:pos x="1" y="30"/>
                    </a:cxn>
                    <a:cxn ang="0">
                      <a:pos x="0" y="21"/>
                    </a:cxn>
                    <a:cxn ang="0">
                      <a:pos x="1" y="13"/>
                    </a:cxn>
                    <a:cxn ang="0">
                      <a:pos x="4" y="5"/>
                    </a:cxn>
                    <a:cxn ang="0">
                      <a:pos x="6" y="2"/>
                    </a:cxn>
                    <a:cxn ang="0">
                      <a:pos x="8" y="0"/>
                    </a:cxn>
                    <a:cxn ang="0">
                      <a:pos x="8" y="1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8" h="41">
                      <a:moveTo>
                        <a:pt x="8" y="2"/>
                      </a:moveTo>
                      <a:cubicBezTo>
                        <a:pt x="8" y="2"/>
                        <a:pt x="8" y="3"/>
                        <a:pt x="7" y="4"/>
                      </a:cubicBezTo>
                      <a:cubicBezTo>
                        <a:pt x="7" y="5"/>
                        <a:pt x="7" y="6"/>
                        <a:pt x="6" y="7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5" y="29"/>
                        <a:pt x="5" y="31"/>
                        <a:pt x="6" y="33"/>
                      </a:cubicBezTo>
                      <a:cubicBezTo>
                        <a:pt x="6" y="34"/>
                        <a:pt x="6" y="36"/>
                        <a:pt x="7" y="37"/>
                      </a:cubicBezTo>
                      <a:cubicBezTo>
                        <a:pt x="7" y="39"/>
                        <a:pt x="8" y="40"/>
                        <a:pt x="8" y="40"/>
                      </a:cubicBezTo>
                      <a:cubicBezTo>
                        <a:pt x="8" y="40"/>
                        <a:pt x="8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6" y="41"/>
                        <a:pt x="6" y="40"/>
                      </a:cubicBezTo>
                      <a:cubicBezTo>
                        <a:pt x="5" y="40"/>
                        <a:pt x="5" y="39"/>
                        <a:pt x="4" y="38"/>
                      </a:cubicBezTo>
                      <a:cubicBezTo>
                        <a:pt x="3" y="35"/>
                        <a:pt x="2" y="32"/>
                        <a:pt x="1" y="30"/>
                      </a:cubicBezTo>
                      <a:cubicBezTo>
                        <a:pt x="0" y="27"/>
                        <a:pt x="0" y="24"/>
                        <a:pt x="0" y="21"/>
                      </a:cubicBezTo>
                      <a:cubicBezTo>
                        <a:pt x="0" y="18"/>
                        <a:pt x="0" y="15"/>
                        <a:pt x="1" y="13"/>
                      </a:cubicBezTo>
                      <a:cubicBezTo>
                        <a:pt x="2" y="10"/>
                        <a:pt x="3" y="8"/>
                        <a:pt x="4" y="5"/>
                      </a:cubicBezTo>
                      <a:cubicBezTo>
                        <a:pt x="4" y="4"/>
                        <a:pt x="5" y="2"/>
                        <a:pt x="6" y="2"/>
                      </a:cubicBezTo>
                      <a:cubicBezTo>
                        <a:pt x="6" y="1"/>
                        <a:pt x="7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2" name="Freeform 50">
                  <a:extLst>
                    <a:ext uri="{FF2B5EF4-FFF2-40B4-BE49-F238E27FC236}">
                      <a16:creationId xmlns:a16="http://schemas.microsoft.com/office/drawing/2014/main" id="{82672C45-14E7-49BF-B9CC-C970CCE69C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03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4" y="25"/>
                    </a:cxn>
                    <a:cxn ang="0">
                      <a:pos x="5" y="28"/>
                    </a:cxn>
                    <a:cxn ang="0">
                      <a:pos x="6" y="30"/>
                    </a:cxn>
                    <a:cxn ang="0">
                      <a:pos x="6" y="30"/>
                    </a:cxn>
                    <a:cxn ang="0">
                      <a:pos x="5" y="31"/>
                    </a:cxn>
                    <a:cxn ang="0">
                      <a:pos x="4" y="30"/>
                    </a:cxn>
                    <a:cxn ang="0">
                      <a:pos x="3" y="28"/>
                    </a:cxn>
                    <a:cxn ang="0">
                      <a:pos x="1" y="22"/>
                    </a:cxn>
                    <a:cxn ang="0">
                      <a:pos x="0" y="15"/>
                    </a:cxn>
                    <a:cxn ang="0">
                      <a:pos x="1" y="9"/>
                    </a:cxn>
                    <a:cxn ang="0">
                      <a:pos x="3" y="3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6" y="1"/>
                    </a:cxn>
                  </a:cxnLst>
                  <a:rect l="0" t="0" r="r" b="b"/>
                  <a:pathLst>
                    <a:path w="6" h="31">
                      <a:moveTo>
                        <a:pt x="6" y="1"/>
                      </a:move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5" y="4"/>
                      </a:cubicBezTo>
                      <a:cubicBezTo>
                        <a:pt x="4" y="6"/>
                        <a:pt x="4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4" y="22"/>
                        <a:pt x="4" y="23"/>
                        <a:pt x="4" y="25"/>
                      </a:cubicBezTo>
                      <a:cubicBezTo>
                        <a:pt x="5" y="25"/>
                        <a:pt x="5" y="26"/>
                        <a:pt x="5" y="28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5" y="30"/>
                        <a:pt x="4" y="30"/>
                      </a:cubicBezTo>
                      <a:cubicBezTo>
                        <a:pt x="4" y="30"/>
                        <a:pt x="4" y="29"/>
                        <a:pt x="3" y="28"/>
                      </a:cubicBezTo>
                      <a:cubicBezTo>
                        <a:pt x="2" y="26"/>
                        <a:pt x="1" y="24"/>
                        <a:pt x="1" y="22"/>
                      </a:cubicBezTo>
                      <a:cubicBezTo>
                        <a:pt x="0" y="20"/>
                        <a:pt x="0" y="17"/>
                        <a:pt x="0" y="15"/>
                      </a:cubicBezTo>
                      <a:cubicBezTo>
                        <a:pt x="0" y="13"/>
                        <a:pt x="0" y="11"/>
                        <a:pt x="1" y="9"/>
                      </a:cubicBezTo>
                      <a:cubicBezTo>
                        <a:pt x="1" y="7"/>
                        <a:pt x="2" y="5"/>
                        <a:pt x="3" y="3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5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3" name="Freeform 51">
                  <a:extLst>
                    <a:ext uri="{FF2B5EF4-FFF2-40B4-BE49-F238E27FC236}">
                      <a16:creationId xmlns:a16="http://schemas.microsoft.com/office/drawing/2014/main" id="{A2D6C2DD-B7E0-499E-AC30-5CAB4B41FC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91" y="1314"/>
                  <a:ext cx="22" cy="104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8"/>
                    </a:cxn>
                    <a:cxn ang="0">
                      <a:pos x="5" y="17"/>
                    </a:cxn>
                    <a:cxn ang="0">
                      <a:pos x="6" y="26"/>
                    </a:cxn>
                    <a:cxn ang="0">
                      <a:pos x="5" y="34"/>
                    </a:cxn>
                    <a:cxn ang="0">
                      <a:pos x="4" y="42"/>
                    </a:cxn>
                    <a:cxn ang="0">
                      <a:pos x="2" y="47"/>
                    </a:cxn>
                    <a:cxn ang="0">
                      <a:pos x="1" y="50"/>
                    </a:cxn>
                    <a:cxn ang="0">
                      <a:pos x="1" y="51"/>
                    </a:cxn>
                    <a:cxn ang="0">
                      <a:pos x="2" y="52"/>
                    </a:cxn>
                    <a:cxn ang="0">
                      <a:pos x="4" y="51"/>
                    </a:cxn>
                    <a:cxn ang="0">
                      <a:pos x="6" y="47"/>
                    </a:cxn>
                    <a:cxn ang="0">
                      <a:pos x="9" y="37"/>
                    </a:cxn>
                    <a:cxn ang="0">
                      <a:pos x="10" y="26"/>
                    </a:cxn>
                    <a:cxn ang="0">
                      <a:pos x="9" y="16"/>
                    </a:cxn>
                    <a:cxn ang="0">
                      <a:pos x="6" y="6"/>
                    </a:cxn>
                    <a:cxn ang="0">
                      <a:pos x="3" y="2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1" h="52">
                      <a:moveTo>
                        <a:pt x="0" y="2"/>
                      </a:move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2" y="6"/>
                        <a:pt x="2" y="7"/>
                        <a:pt x="3" y="8"/>
                      </a:cubicBezTo>
                      <a:cubicBezTo>
                        <a:pt x="4" y="11"/>
                        <a:pt x="4" y="14"/>
                        <a:pt x="5" y="17"/>
                      </a:cubicBezTo>
                      <a:cubicBezTo>
                        <a:pt x="5" y="20"/>
                        <a:pt x="6" y="23"/>
                        <a:pt x="6" y="26"/>
                      </a:cubicBezTo>
                      <a:cubicBezTo>
                        <a:pt x="6" y="29"/>
                        <a:pt x="6" y="31"/>
                        <a:pt x="5" y="34"/>
                      </a:cubicBezTo>
                      <a:cubicBezTo>
                        <a:pt x="5" y="37"/>
                        <a:pt x="4" y="39"/>
                        <a:pt x="4" y="42"/>
                      </a:cubicBezTo>
                      <a:cubicBezTo>
                        <a:pt x="3" y="43"/>
                        <a:pt x="3" y="45"/>
                        <a:pt x="2" y="47"/>
                      </a:cubicBezTo>
                      <a:cubicBezTo>
                        <a:pt x="1" y="49"/>
                        <a:pt x="1" y="50"/>
                        <a:pt x="1" y="50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2" y="52"/>
                        <a:pt x="2" y="52"/>
                        <a:pt x="2" y="52"/>
                      </a:cubicBezTo>
                      <a:cubicBezTo>
                        <a:pt x="2" y="52"/>
                        <a:pt x="3" y="51"/>
                        <a:pt x="4" y="51"/>
                      </a:cubicBezTo>
                      <a:cubicBezTo>
                        <a:pt x="4" y="50"/>
                        <a:pt x="5" y="49"/>
                        <a:pt x="6" y="47"/>
                      </a:cubicBezTo>
                      <a:cubicBezTo>
                        <a:pt x="7" y="44"/>
                        <a:pt x="9" y="41"/>
                        <a:pt x="9" y="37"/>
                      </a:cubicBezTo>
                      <a:cubicBezTo>
                        <a:pt x="10" y="33"/>
                        <a:pt x="11" y="30"/>
                        <a:pt x="10" y="26"/>
                      </a:cubicBezTo>
                      <a:cubicBezTo>
                        <a:pt x="10" y="22"/>
                        <a:pt x="10" y="19"/>
                        <a:pt x="9" y="16"/>
                      </a:cubicBezTo>
                      <a:cubicBezTo>
                        <a:pt x="9" y="12"/>
                        <a:pt x="7" y="9"/>
                        <a:pt x="6" y="6"/>
                      </a:cubicBezTo>
                      <a:cubicBezTo>
                        <a:pt x="5" y="4"/>
                        <a:pt x="4" y="3"/>
                        <a:pt x="3" y="2"/>
                      </a:cubicBezTo>
                      <a:cubicBezTo>
                        <a:pt x="3" y="1"/>
                        <a:pt x="2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4" name="Freeform 52">
                  <a:extLst>
                    <a:ext uri="{FF2B5EF4-FFF2-40B4-BE49-F238E27FC236}">
                      <a16:creationId xmlns:a16="http://schemas.microsoft.com/office/drawing/2014/main" id="{15399619-66F2-49E0-8286-D1F0C096FB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53" y="1324"/>
                  <a:ext cx="16" cy="8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" y="7"/>
                    </a:cxn>
                    <a:cxn ang="0">
                      <a:pos x="4" y="14"/>
                    </a:cxn>
                    <a:cxn ang="0">
                      <a:pos x="4" y="21"/>
                    </a:cxn>
                    <a:cxn ang="0">
                      <a:pos x="4" y="27"/>
                    </a:cxn>
                    <a:cxn ang="0">
                      <a:pos x="3" y="33"/>
                    </a:cxn>
                    <a:cxn ang="0">
                      <a:pos x="1" y="37"/>
                    </a:cxn>
                    <a:cxn ang="0">
                      <a:pos x="1" y="40"/>
                    </a:cxn>
                    <a:cxn ang="0">
                      <a:pos x="1" y="41"/>
                    </a:cxn>
                    <a:cxn ang="0">
                      <a:pos x="1" y="41"/>
                    </a:cxn>
                    <a:cxn ang="0">
                      <a:pos x="3" y="40"/>
                    </a:cxn>
                    <a:cxn ang="0">
                      <a:pos x="4" y="38"/>
                    </a:cxn>
                    <a:cxn ang="0">
                      <a:pos x="7" y="30"/>
                    </a:cxn>
                    <a:cxn ang="0">
                      <a:pos x="8" y="21"/>
                    </a:cxn>
                    <a:cxn ang="0">
                      <a:pos x="7" y="13"/>
                    </a:cxn>
                    <a:cxn ang="0">
                      <a:pos x="5" y="5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8" h="41">
                      <a:moveTo>
                        <a:pt x="0" y="2"/>
                      </a:move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5"/>
                        <a:pt x="2" y="6"/>
                        <a:pt x="2" y="7"/>
                      </a:cubicBezTo>
                      <a:cubicBezTo>
                        <a:pt x="3" y="9"/>
                        <a:pt x="3" y="12"/>
                        <a:pt x="4" y="14"/>
                      </a:cubicBezTo>
                      <a:cubicBezTo>
                        <a:pt x="4" y="16"/>
                        <a:pt x="4" y="18"/>
                        <a:pt x="4" y="21"/>
                      </a:cubicBezTo>
                      <a:cubicBezTo>
                        <a:pt x="4" y="23"/>
                        <a:pt x="4" y="25"/>
                        <a:pt x="4" y="27"/>
                      </a:cubicBezTo>
                      <a:cubicBezTo>
                        <a:pt x="4" y="29"/>
                        <a:pt x="3" y="31"/>
                        <a:pt x="3" y="33"/>
                      </a:cubicBezTo>
                      <a:cubicBezTo>
                        <a:pt x="2" y="34"/>
                        <a:pt x="2" y="36"/>
                        <a:pt x="1" y="37"/>
                      </a:cubicBezTo>
                      <a:cubicBezTo>
                        <a:pt x="1" y="39"/>
                        <a:pt x="1" y="40"/>
                        <a:pt x="1" y="40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2" y="41"/>
                        <a:pt x="2" y="41"/>
                        <a:pt x="3" y="40"/>
                      </a:cubicBezTo>
                      <a:cubicBezTo>
                        <a:pt x="3" y="40"/>
                        <a:pt x="4" y="39"/>
                        <a:pt x="4" y="38"/>
                      </a:cubicBezTo>
                      <a:cubicBezTo>
                        <a:pt x="6" y="35"/>
                        <a:pt x="7" y="32"/>
                        <a:pt x="7" y="30"/>
                      </a:cubicBezTo>
                      <a:cubicBezTo>
                        <a:pt x="8" y="27"/>
                        <a:pt x="8" y="24"/>
                        <a:pt x="8" y="21"/>
                      </a:cubicBezTo>
                      <a:cubicBezTo>
                        <a:pt x="8" y="18"/>
                        <a:pt x="8" y="15"/>
                        <a:pt x="7" y="13"/>
                      </a:cubicBezTo>
                      <a:cubicBezTo>
                        <a:pt x="7" y="10"/>
                        <a:pt x="6" y="8"/>
                        <a:pt x="5" y="5"/>
                      </a:cubicBezTo>
                      <a:cubicBezTo>
                        <a:pt x="4" y="4"/>
                        <a:pt x="3" y="2"/>
                        <a:pt x="2" y="2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5" name="Freeform 53">
                  <a:extLst>
                    <a:ext uri="{FF2B5EF4-FFF2-40B4-BE49-F238E27FC236}">
                      <a16:creationId xmlns:a16="http://schemas.microsoft.com/office/drawing/2014/main" id="{BDC4E549-A679-4EAC-BF37-EA768643E5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15" y="1336"/>
                  <a:ext cx="12" cy="62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3" y="10"/>
                    </a:cxn>
                    <a:cxn ang="0">
                      <a:pos x="3" y="15"/>
                    </a:cxn>
                    <a:cxn ang="0">
                      <a:pos x="3" y="20"/>
                    </a:cxn>
                    <a:cxn ang="0">
                      <a:pos x="2" y="25"/>
                    </a:cxn>
                    <a:cxn ang="0">
                      <a:pos x="1" y="28"/>
                    </a:cxn>
                    <a:cxn ang="0">
                      <a:pos x="0" y="30"/>
                    </a:cxn>
                    <a:cxn ang="0">
                      <a:pos x="0" y="30"/>
                    </a:cxn>
                    <a:cxn ang="0">
                      <a:pos x="1" y="31"/>
                    </a:cxn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6" y="22"/>
                    </a:cxn>
                    <a:cxn ang="0">
                      <a:pos x="6" y="15"/>
                    </a:cxn>
                    <a:cxn ang="0">
                      <a:pos x="6" y="9"/>
                    </a:cxn>
                    <a:cxn ang="0">
                      <a:pos x="3" y="3"/>
                    </a:cxn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1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6"/>
                        <a:pt x="2" y="8"/>
                        <a:pt x="3" y="10"/>
                      </a:cubicBezTo>
                      <a:cubicBezTo>
                        <a:pt x="3" y="12"/>
                        <a:pt x="3" y="13"/>
                        <a:pt x="3" y="15"/>
                      </a:cubicBezTo>
                      <a:cubicBezTo>
                        <a:pt x="3" y="17"/>
                        <a:pt x="3" y="18"/>
                        <a:pt x="3" y="20"/>
                      </a:cubicBezTo>
                      <a:cubicBezTo>
                        <a:pt x="3" y="22"/>
                        <a:pt x="2" y="23"/>
                        <a:pt x="2" y="25"/>
                      </a:cubicBezTo>
                      <a:cubicBezTo>
                        <a:pt x="2" y="25"/>
                        <a:pt x="1" y="26"/>
                        <a:pt x="1" y="28"/>
                      </a:cubicBezTo>
                      <a:cubicBezTo>
                        <a:pt x="0" y="29"/>
                        <a:pt x="0" y="29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1"/>
                        <a:pt x="1" y="30"/>
                        <a:pt x="2" y="30"/>
                      </a:cubicBezTo>
                      <a:cubicBezTo>
                        <a:pt x="2" y="30"/>
                        <a:pt x="3" y="29"/>
                        <a:pt x="3" y="28"/>
                      </a:cubicBezTo>
                      <a:cubicBezTo>
                        <a:pt x="4" y="26"/>
                        <a:pt x="5" y="24"/>
                        <a:pt x="6" y="22"/>
                      </a:cubicBezTo>
                      <a:cubicBezTo>
                        <a:pt x="6" y="20"/>
                        <a:pt x="6" y="17"/>
                        <a:pt x="6" y="15"/>
                      </a:cubicBezTo>
                      <a:cubicBezTo>
                        <a:pt x="6" y="13"/>
                        <a:pt x="6" y="11"/>
                        <a:pt x="6" y="9"/>
                      </a:cubicBezTo>
                      <a:cubicBezTo>
                        <a:pt x="5" y="7"/>
                        <a:pt x="4" y="5"/>
                        <a:pt x="3" y="3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B3C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2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95" name="Text Box 1046">
              <a:extLst>
                <a:ext uri="{FF2B5EF4-FFF2-40B4-BE49-F238E27FC236}">
                  <a16:creationId xmlns:a16="http://schemas.microsoft.com/office/drawing/2014/main" id="{B5D4ECE9-259A-4861-AFCD-C2B75C17C4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1010" y="3169791"/>
              <a:ext cx="1491817" cy="26450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1425" tIns="45712" rIns="91425" bIns="45712">
              <a:spAutoFit/>
            </a:bodyPr>
            <a:lstStyle/>
            <a:p>
              <a:pPr algn="ctr" defTabSz="957128" eaLnBrk="0" hangingPunct="0">
                <a:buNone/>
              </a:pPr>
              <a:r>
                <a:rPr kumimoji="1" lang="zh-CN" altLang="en-US" sz="1200" dirty="0">
                  <a:latin typeface="微软雅黑" pitchFamily="34" charset="-122"/>
                  <a:ea typeface="微软雅黑" pitchFamily="34" charset="-122"/>
                </a:rPr>
                <a:t>以太网</a:t>
              </a:r>
            </a:p>
          </p:txBody>
        </p:sp>
        <p:cxnSp>
          <p:nvCxnSpPr>
            <p:cNvPr id="96" name="直接连接符 439">
              <a:extLst>
                <a:ext uri="{FF2B5EF4-FFF2-40B4-BE49-F238E27FC236}">
                  <a16:creationId xmlns:a16="http://schemas.microsoft.com/office/drawing/2014/main" id="{129B140E-C9D3-4DC8-8A85-2C11EB12EF2F}"/>
                </a:ext>
              </a:extLst>
            </p:cNvPr>
            <p:cNvCxnSpPr/>
            <p:nvPr/>
          </p:nvCxnSpPr>
          <p:spPr bwMode="auto">
            <a:xfrm flipV="1">
              <a:off x="9222999" y="2805854"/>
              <a:ext cx="0" cy="230148"/>
            </a:xfrm>
            <a:prstGeom prst="line">
              <a:avLst/>
            </a:prstGeom>
            <a:noFill/>
            <a:ln w="63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曲线连接符 116">
              <a:extLst>
                <a:ext uri="{FF2B5EF4-FFF2-40B4-BE49-F238E27FC236}">
                  <a16:creationId xmlns:a16="http://schemas.microsoft.com/office/drawing/2014/main" id="{13D6D7C9-952B-451A-ADC3-B78F79D43BC6}"/>
                </a:ext>
              </a:extLst>
            </p:cNvPr>
            <p:cNvCxnSpPr>
              <a:stCxn id="77" idx="0"/>
              <a:endCxn id="379" idx="1"/>
            </p:cNvCxnSpPr>
            <p:nvPr/>
          </p:nvCxnSpPr>
          <p:spPr bwMode="auto">
            <a:xfrm rot="5400000" flipH="1" flipV="1">
              <a:off x="5486107" y="-459664"/>
              <a:ext cx="3189259" cy="6853302"/>
            </a:xfrm>
            <a:prstGeom prst="curvedConnector4">
              <a:avLst>
                <a:gd name="adj1" fmla="val 49785"/>
                <a:gd name="adj2" fmla="val 103336"/>
              </a:avLst>
            </a:prstGeom>
            <a:noFill/>
            <a:ln w="15875">
              <a:solidFill>
                <a:srgbClr val="FF0000"/>
              </a:solidFill>
              <a:prstDash val="sysDot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曲线连接符 116">
              <a:extLst>
                <a:ext uri="{FF2B5EF4-FFF2-40B4-BE49-F238E27FC236}">
                  <a16:creationId xmlns:a16="http://schemas.microsoft.com/office/drawing/2014/main" id="{81399C10-4DD5-48DB-818E-99298610A527}"/>
                </a:ext>
              </a:extLst>
            </p:cNvPr>
            <p:cNvCxnSpPr>
              <a:endCxn id="38" idx="1"/>
            </p:cNvCxnSpPr>
            <p:nvPr/>
          </p:nvCxnSpPr>
          <p:spPr bwMode="auto">
            <a:xfrm rot="5400000" flipH="1" flipV="1">
              <a:off x="5941759" y="2302444"/>
              <a:ext cx="3251120" cy="1406753"/>
            </a:xfrm>
            <a:prstGeom prst="curvedConnector3">
              <a:avLst>
                <a:gd name="adj1" fmla="val 50000"/>
              </a:avLst>
            </a:prstGeom>
            <a:noFill/>
            <a:ln w="15875">
              <a:solidFill>
                <a:srgbClr val="FF0000"/>
              </a:solidFill>
              <a:prstDash val="sysDot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曲线连接符 116">
              <a:extLst>
                <a:ext uri="{FF2B5EF4-FFF2-40B4-BE49-F238E27FC236}">
                  <a16:creationId xmlns:a16="http://schemas.microsoft.com/office/drawing/2014/main" id="{03F17BAF-4225-491B-925B-FE24D50F6D4C}"/>
                </a:ext>
              </a:extLst>
            </p:cNvPr>
            <p:cNvCxnSpPr/>
            <p:nvPr/>
          </p:nvCxnSpPr>
          <p:spPr bwMode="auto">
            <a:xfrm rot="16200000" flipV="1">
              <a:off x="8511041" y="2270489"/>
              <a:ext cx="3230088" cy="1420438"/>
            </a:xfrm>
            <a:prstGeom prst="curvedConnector3">
              <a:avLst>
                <a:gd name="adj1" fmla="val 90073"/>
              </a:avLst>
            </a:prstGeom>
            <a:noFill/>
            <a:ln w="15875">
              <a:solidFill>
                <a:schemeClr val="tx2"/>
              </a:solidFill>
              <a:prstDash val="sysDot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00" name="组合 463">
              <a:extLst>
                <a:ext uri="{FF2B5EF4-FFF2-40B4-BE49-F238E27FC236}">
                  <a16:creationId xmlns:a16="http://schemas.microsoft.com/office/drawing/2014/main" id="{79EC2484-162F-4950-AD46-1875A5676249}"/>
                </a:ext>
              </a:extLst>
            </p:cNvPr>
            <p:cNvGrpSpPr/>
            <p:nvPr/>
          </p:nvGrpSpPr>
          <p:grpSpPr>
            <a:xfrm>
              <a:off x="4798750" y="3289861"/>
              <a:ext cx="183678" cy="253916"/>
              <a:chOff x="570016" y="1947949"/>
              <a:chExt cx="178131" cy="253916"/>
            </a:xfrm>
          </p:grpSpPr>
          <p:sp>
            <p:nvSpPr>
              <p:cNvPr id="125" name="椭圆 461">
                <a:extLst>
                  <a:ext uri="{FF2B5EF4-FFF2-40B4-BE49-F238E27FC236}">
                    <a16:creationId xmlns:a16="http://schemas.microsoft.com/office/drawing/2014/main" id="{B72002BA-4483-41C0-B718-6BE0A8049455}"/>
                  </a:ext>
                </a:extLst>
              </p:cNvPr>
              <p:cNvSpPr/>
              <p:nvPr/>
            </p:nvSpPr>
            <p:spPr>
              <a:xfrm>
                <a:off x="570016" y="2006930"/>
                <a:ext cx="178131" cy="154379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scene3d>
                <a:camera prst="orthographicFront"/>
                <a:lightRig rig="threePt" dir="t"/>
              </a:scene3d>
              <a:sp3d contourW="12700"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TextBox 157">
                <a:extLst>
                  <a:ext uri="{FF2B5EF4-FFF2-40B4-BE49-F238E27FC236}">
                    <a16:creationId xmlns:a16="http://schemas.microsoft.com/office/drawing/2014/main" id="{95923297-6317-44EB-BB70-CB7B82C4702F}"/>
                  </a:ext>
                </a:extLst>
              </p:cNvPr>
              <p:cNvSpPr txBox="1"/>
              <p:nvPr/>
            </p:nvSpPr>
            <p:spPr>
              <a:xfrm>
                <a:off x="580222" y="1947949"/>
                <a:ext cx="1441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1050" b="0" dirty="0">
                    <a:solidFill>
                      <a:schemeClr val="tx2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1050" b="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1" name="组合 465">
              <a:extLst>
                <a:ext uri="{FF2B5EF4-FFF2-40B4-BE49-F238E27FC236}">
                  <a16:creationId xmlns:a16="http://schemas.microsoft.com/office/drawing/2014/main" id="{B5F88CB6-F659-425B-8F2E-F3C9BDAAA595}"/>
                </a:ext>
              </a:extLst>
            </p:cNvPr>
            <p:cNvGrpSpPr/>
            <p:nvPr/>
          </p:nvGrpSpPr>
          <p:grpSpPr>
            <a:xfrm>
              <a:off x="7057334" y="3596640"/>
              <a:ext cx="3985097" cy="253916"/>
              <a:chOff x="-3116595" y="1936074"/>
              <a:chExt cx="3864742" cy="253916"/>
            </a:xfrm>
          </p:grpSpPr>
          <p:sp>
            <p:nvSpPr>
              <p:cNvPr id="123" name="椭圆 466">
                <a:extLst>
                  <a:ext uri="{FF2B5EF4-FFF2-40B4-BE49-F238E27FC236}">
                    <a16:creationId xmlns:a16="http://schemas.microsoft.com/office/drawing/2014/main" id="{F03BB5B3-A751-40C5-BE15-41727181D573}"/>
                  </a:ext>
                </a:extLst>
              </p:cNvPr>
              <p:cNvSpPr/>
              <p:nvPr/>
            </p:nvSpPr>
            <p:spPr>
              <a:xfrm>
                <a:off x="570016" y="2006930"/>
                <a:ext cx="178131" cy="154379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scene3d>
                <a:camera prst="orthographicFront"/>
                <a:lightRig rig="threePt" dir="t"/>
              </a:scene3d>
              <a:sp3d contourW="12700"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Box 155">
                <a:extLst>
                  <a:ext uri="{FF2B5EF4-FFF2-40B4-BE49-F238E27FC236}">
                    <a16:creationId xmlns:a16="http://schemas.microsoft.com/office/drawing/2014/main" id="{1E24C290-A113-4A0B-9E44-A09375FE36D4}"/>
                  </a:ext>
                </a:extLst>
              </p:cNvPr>
              <p:cNvSpPr txBox="1"/>
              <p:nvPr/>
            </p:nvSpPr>
            <p:spPr>
              <a:xfrm>
                <a:off x="-3116595" y="1936074"/>
                <a:ext cx="1441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1050" b="0" dirty="0">
                    <a:solidFill>
                      <a:schemeClr val="tx2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1050" b="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2" name="组合 468">
              <a:extLst>
                <a:ext uri="{FF2B5EF4-FFF2-40B4-BE49-F238E27FC236}">
                  <a16:creationId xmlns:a16="http://schemas.microsoft.com/office/drawing/2014/main" id="{A2B3880C-8139-4543-9D92-F47473B2BCDA}"/>
                </a:ext>
              </a:extLst>
            </p:cNvPr>
            <p:cNvGrpSpPr/>
            <p:nvPr/>
          </p:nvGrpSpPr>
          <p:grpSpPr>
            <a:xfrm>
              <a:off x="7044838" y="3608515"/>
              <a:ext cx="3971128" cy="253916"/>
              <a:chOff x="-777398" y="1900448"/>
              <a:chExt cx="3851195" cy="253916"/>
            </a:xfrm>
          </p:grpSpPr>
          <p:sp>
            <p:nvSpPr>
              <p:cNvPr id="121" name="椭圆 469">
                <a:extLst>
                  <a:ext uri="{FF2B5EF4-FFF2-40B4-BE49-F238E27FC236}">
                    <a16:creationId xmlns:a16="http://schemas.microsoft.com/office/drawing/2014/main" id="{65D2F1F5-C962-4660-9726-D8D44B567A92}"/>
                  </a:ext>
                </a:extLst>
              </p:cNvPr>
              <p:cNvSpPr/>
              <p:nvPr/>
            </p:nvSpPr>
            <p:spPr>
              <a:xfrm>
                <a:off x="-777398" y="1959430"/>
                <a:ext cx="178131" cy="154379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scene3d>
                <a:camera prst="orthographicFront"/>
                <a:lightRig rig="threePt" dir="t"/>
              </a:scene3d>
              <a:sp3d contourW="12700"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TextBox 153">
                <a:extLst>
                  <a:ext uri="{FF2B5EF4-FFF2-40B4-BE49-F238E27FC236}">
                    <a16:creationId xmlns:a16="http://schemas.microsoft.com/office/drawing/2014/main" id="{29E785BB-879D-494E-ABF0-035C602E32D4}"/>
                  </a:ext>
                </a:extLst>
              </p:cNvPr>
              <p:cNvSpPr txBox="1"/>
              <p:nvPr/>
            </p:nvSpPr>
            <p:spPr>
              <a:xfrm>
                <a:off x="2929625" y="1900448"/>
                <a:ext cx="1441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1050" b="0" dirty="0">
                    <a:solidFill>
                      <a:schemeClr val="tx2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1050" b="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03" name="矩形 434">
              <a:extLst>
                <a:ext uri="{FF2B5EF4-FFF2-40B4-BE49-F238E27FC236}">
                  <a16:creationId xmlns:a16="http://schemas.microsoft.com/office/drawing/2014/main" id="{9972271C-05AE-49D8-AAFB-1BE9D911D830}"/>
                </a:ext>
              </a:extLst>
            </p:cNvPr>
            <p:cNvSpPr/>
            <p:nvPr/>
          </p:nvSpPr>
          <p:spPr>
            <a:xfrm>
              <a:off x="6651923" y="3446217"/>
              <a:ext cx="1086952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CN" altLang="en-US" sz="1200" b="0" dirty="0">
                  <a:solidFill>
                    <a:srgbClr val="FF0000"/>
                  </a:solidFill>
                </a:rPr>
                <a:t>原材料、成分</a:t>
              </a:r>
            </a:p>
          </p:txBody>
        </p:sp>
        <p:sp>
          <p:nvSpPr>
            <p:cNvPr id="104" name="矩形 438">
              <a:extLst>
                <a:ext uri="{FF2B5EF4-FFF2-40B4-BE49-F238E27FC236}">
                  <a16:creationId xmlns:a16="http://schemas.microsoft.com/office/drawing/2014/main" id="{9D953F65-E6D3-4768-8489-DB1E3AA3C5DD}"/>
                </a:ext>
              </a:extLst>
            </p:cNvPr>
            <p:cNvSpPr/>
            <p:nvPr/>
          </p:nvSpPr>
          <p:spPr>
            <a:xfrm>
              <a:off x="3488228" y="3553093"/>
              <a:ext cx="1431343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solidFill>
                    <a:srgbClr val="FF0000"/>
                  </a:solidFill>
                </a:rPr>
                <a:t>温度、湿度、成分</a:t>
              </a:r>
              <a:r>
                <a:rPr lang="en-US" altLang="zh-CN" sz="1200" b="0" dirty="0">
                  <a:solidFill>
                    <a:srgbClr val="FF0000"/>
                  </a:solidFill>
                </a:rPr>
                <a:t> </a:t>
              </a:r>
              <a:endParaRPr lang="zh-CN" altLang="en-US" sz="1200" b="0" dirty="0">
                <a:solidFill>
                  <a:srgbClr val="FF0000"/>
                </a:solidFill>
              </a:endParaRPr>
            </a:p>
          </p:txBody>
        </p:sp>
        <p:sp>
          <p:nvSpPr>
            <p:cNvPr id="105" name="矩形 441">
              <a:extLst>
                <a:ext uri="{FF2B5EF4-FFF2-40B4-BE49-F238E27FC236}">
                  <a16:creationId xmlns:a16="http://schemas.microsoft.com/office/drawing/2014/main" id="{9721BF6A-E5E0-4414-9516-40F5AEA099FC}"/>
                </a:ext>
              </a:extLst>
            </p:cNvPr>
            <p:cNvSpPr/>
            <p:nvPr/>
          </p:nvSpPr>
          <p:spPr>
            <a:xfrm>
              <a:off x="10372113" y="3123602"/>
              <a:ext cx="935986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zh-CN" altLang="en-US" sz="1200" b="0" dirty="0">
                  <a:solidFill>
                    <a:srgbClr val="FF0000"/>
                  </a:solidFill>
                </a:rPr>
                <a:t>计量、换算</a:t>
              </a:r>
            </a:p>
          </p:txBody>
        </p:sp>
        <p:pic>
          <p:nvPicPr>
            <p:cNvPr id="106" name="Picture 17" descr="http://www.ztu68.com/uploads/Png/c101203/129135149630-52X4.png">
              <a:extLst>
                <a:ext uri="{FF2B5EF4-FFF2-40B4-BE49-F238E27FC236}">
                  <a16:creationId xmlns:a16="http://schemas.microsoft.com/office/drawing/2014/main" id="{07F87BA0-7966-481F-BCDA-787D27C8A2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8100000" flipH="1">
              <a:off x="2921010" y="4344714"/>
              <a:ext cx="215514" cy="289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8100000"/>
              </a:camera>
              <a:lightRig rig="threePt" dir="t"/>
            </a:scene3d>
          </p:spPr>
        </p:pic>
        <p:cxnSp>
          <p:nvCxnSpPr>
            <p:cNvPr id="107" name="曲线连接符 116">
              <a:extLst>
                <a:ext uri="{FF2B5EF4-FFF2-40B4-BE49-F238E27FC236}">
                  <a16:creationId xmlns:a16="http://schemas.microsoft.com/office/drawing/2014/main" id="{B5FB0A71-A9B2-4B0F-9C21-F11DBCD8B09F}"/>
                </a:ext>
              </a:extLst>
            </p:cNvPr>
            <p:cNvCxnSpPr>
              <a:stCxn id="34" idx="1"/>
              <a:endCxn id="81" idx="0"/>
            </p:cNvCxnSpPr>
            <p:nvPr/>
          </p:nvCxnSpPr>
          <p:spPr bwMode="auto">
            <a:xfrm rot="5400000">
              <a:off x="6100274" y="216253"/>
              <a:ext cx="3242940" cy="5570953"/>
            </a:xfrm>
            <a:prstGeom prst="curvedConnector3">
              <a:avLst>
                <a:gd name="adj1" fmla="val 50000"/>
              </a:avLst>
            </a:prstGeom>
            <a:noFill/>
            <a:ln w="15875">
              <a:solidFill>
                <a:srgbClr val="300CB4"/>
              </a:solidFill>
              <a:prstDash val="sysDot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矩形 449">
              <a:extLst>
                <a:ext uri="{FF2B5EF4-FFF2-40B4-BE49-F238E27FC236}">
                  <a16:creationId xmlns:a16="http://schemas.microsoft.com/office/drawing/2014/main" id="{2AEB1D48-776B-4265-B890-BFBB52B621A3}"/>
                </a:ext>
              </a:extLst>
            </p:cNvPr>
            <p:cNvSpPr/>
            <p:nvPr/>
          </p:nvSpPr>
          <p:spPr>
            <a:xfrm>
              <a:off x="5034396" y="3634852"/>
              <a:ext cx="785021" cy="264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CC9900"/>
                </a:buClr>
                <a:buNone/>
              </a:pPr>
              <a:r>
                <a:rPr lang="zh-CN" altLang="en-US" sz="1200" b="0" dirty="0">
                  <a:solidFill>
                    <a:srgbClr val="300CB4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阀门开关</a:t>
              </a:r>
            </a:p>
          </p:txBody>
        </p:sp>
        <p:grpSp>
          <p:nvGrpSpPr>
            <p:cNvPr id="109" name="组合 450">
              <a:extLst>
                <a:ext uri="{FF2B5EF4-FFF2-40B4-BE49-F238E27FC236}">
                  <a16:creationId xmlns:a16="http://schemas.microsoft.com/office/drawing/2014/main" id="{884B3396-933D-4B98-9430-4D9EADD0A673}"/>
                </a:ext>
              </a:extLst>
            </p:cNvPr>
            <p:cNvGrpSpPr/>
            <p:nvPr/>
          </p:nvGrpSpPr>
          <p:grpSpPr>
            <a:xfrm>
              <a:off x="4061358" y="1686518"/>
              <a:ext cx="3906982" cy="1116056"/>
              <a:chOff x="2283041" y="4066661"/>
              <a:chExt cx="5364667" cy="1692871"/>
            </a:xfrm>
          </p:grpSpPr>
          <p:sp>
            <p:nvSpPr>
              <p:cNvPr id="111" name="矩形 452">
                <a:extLst>
                  <a:ext uri="{FF2B5EF4-FFF2-40B4-BE49-F238E27FC236}">
                    <a16:creationId xmlns:a16="http://schemas.microsoft.com/office/drawing/2014/main" id="{F7944F74-A9F8-4DDC-9051-DACA94429136}"/>
                  </a:ext>
                </a:extLst>
              </p:cNvPr>
              <p:cNvSpPr/>
              <p:nvPr/>
            </p:nvSpPr>
            <p:spPr bwMode="auto">
              <a:xfrm>
                <a:off x="2283041" y="4168239"/>
                <a:ext cx="5364667" cy="1591293"/>
              </a:xfrm>
              <a:prstGeom prst="rect">
                <a:avLst/>
              </a:prstGeom>
              <a:noFill/>
              <a:ln>
                <a:solidFill>
                  <a:srgbClr val="13B04F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>
                  <a:buClr>
                    <a:srgbClr val="CC9900"/>
                  </a:buClr>
                  <a:buFont typeface="Wingdings" pitchFamily="2" charset="2"/>
                  <a:buChar char="n"/>
                </a:pPr>
                <a:endParaRPr lang="zh-CN" altLang="en-US" sz="1000" dirty="0">
                  <a:solidFill>
                    <a:schemeClr val="tx1"/>
                  </a:solidFill>
                  <a:latin typeface="Arial" pitchFamily="34" charset="0"/>
                  <a:ea typeface="宋体" charset="-122"/>
                  <a:cs typeface="Arial" pitchFamily="34" charset="0"/>
                </a:endParaRPr>
              </a:p>
            </p:txBody>
          </p:sp>
          <p:sp>
            <p:nvSpPr>
              <p:cNvPr id="112" name="TextBox 143">
                <a:extLst>
                  <a:ext uri="{FF2B5EF4-FFF2-40B4-BE49-F238E27FC236}">
                    <a16:creationId xmlns:a16="http://schemas.microsoft.com/office/drawing/2014/main" id="{1274ED28-2A63-4C99-B45C-81C05105DA34}"/>
                  </a:ext>
                </a:extLst>
              </p:cNvPr>
              <p:cNvSpPr txBox="1"/>
              <p:nvPr/>
            </p:nvSpPr>
            <p:spPr>
              <a:xfrm>
                <a:off x="2333972" y="5396515"/>
                <a:ext cx="2687325" cy="267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200" b="0" dirty="0"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权限管理</a:t>
                </a:r>
                <a:endParaRPr lang="en-US" altLang="zh-CN" sz="1200" b="0" dirty="0"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113" name="TextBox 144">
                <a:extLst>
                  <a:ext uri="{FF2B5EF4-FFF2-40B4-BE49-F238E27FC236}">
                    <a16:creationId xmlns:a16="http://schemas.microsoft.com/office/drawing/2014/main" id="{16F93FB5-D6F7-42B4-9856-D438A881721B}"/>
                  </a:ext>
                </a:extLst>
              </p:cNvPr>
              <p:cNvSpPr txBox="1"/>
              <p:nvPr/>
            </p:nvSpPr>
            <p:spPr>
              <a:xfrm>
                <a:off x="5198252" y="5388177"/>
                <a:ext cx="2321716" cy="267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200" b="0" dirty="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安全策略</a:t>
                </a:r>
                <a:r>
                  <a:rPr lang="en-US" altLang="zh-CN" sz="1200" b="0" dirty="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&amp;QoS</a:t>
                </a:r>
                <a:endParaRPr lang="zh-CN" altLang="en-US" sz="1200" b="0" dirty="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114" name="TextBox 145">
                <a:extLst>
                  <a:ext uri="{FF2B5EF4-FFF2-40B4-BE49-F238E27FC236}">
                    <a16:creationId xmlns:a16="http://schemas.microsoft.com/office/drawing/2014/main" id="{DDBDD8D0-1662-4F7C-9E99-5C8F7D333AEE}"/>
                  </a:ext>
                </a:extLst>
              </p:cNvPr>
              <p:cNvSpPr txBox="1"/>
              <p:nvPr/>
            </p:nvSpPr>
            <p:spPr>
              <a:xfrm>
                <a:off x="5220028" y="4714996"/>
                <a:ext cx="2299940" cy="267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200" b="0" dirty="0"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应用适配器</a:t>
                </a:r>
                <a:endParaRPr lang="en-US" altLang="zh-CN" sz="1200" b="0" dirty="0"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grpSp>
            <p:nvGrpSpPr>
              <p:cNvPr id="115" name="组合 224">
                <a:extLst>
                  <a:ext uri="{FF2B5EF4-FFF2-40B4-BE49-F238E27FC236}">
                    <a16:creationId xmlns:a16="http://schemas.microsoft.com/office/drawing/2014/main" id="{1AB221FE-9A99-4C9F-A422-5B531EB17F3A}"/>
                  </a:ext>
                </a:extLst>
              </p:cNvPr>
              <p:cNvGrpSpPr/>
              <p:nvPr/>
            </p:nvGrpSpPr>
            <p:grpSpPr>
              <a:xfrm>
                <a:off x="2367110" y="4678837"/>
                <a:ext cx="2742685" cy="281374"/>
                <a:chOff x="689046" y="3076099"/>
                <a:chExt cx="1692593" cy="269404"/>
              </a:xfrm>
            </p:grpSpPr>
            <p:sp>
              <p:nvSpPr>
                <p:cNvPr id="119" name="TextBox 150">
                  <a:extLst>
                    <a:ext uri="{FF2B5EF4-FFF2-40B4-BE49-F238E27FC236}">
                      <a16:creationId xmlns:a16="http://schemas.microsoft.com/office/drawing/2014/main" id="{39C22F7E-8295-4FEB-BF6E-DEE6356E078E}"/>
                    </a:ext>
                  </a:extLst>
                </p:cNvPr>
                <p:cNvSpPr txBox="1"/>
                <p:nvPr/>
              </p:nvSpPr>
              <p:spPr>
                <a:xfrm>
                  <a:off x="689046" y="3089393"/>
                  <a:ext cx="843772" cy="2561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txBody>
                <a:bodyPr wrap="square" tIns="0" bIns="0" rtlCol="0" anchor="ctr">
                  <a:spAutoFit/>
                </a:bodyPr>
                <a:lstStyle/>
                <a:p>
                  <a:pPr algn="ctr">
                    <a:buNone/>
                  </a:pPr>
                  <a:r>
                    <a:rPr lang="zh-CN" altLang="en-US" sz="1200" b="0" dirty="0">
                      <a:solidFill>
                        <a:schemeClr val="tx1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rPr>
                    <a:t>操作门户</a:t>
                  </a:r>
                </a:p>
              </p:txBody>
            </p:sp>
            <p:sp>
              <p:nvSpPr>
                <p:cNvPr id="120" name="TextBox 151">
                  <a:extLst>
                    <a:ext uri="{FF2B5EF4-FFF2-40B4-BE49-F238E27FC236}">
                      <a16:creationId xmlns:a16="http://schemas.microsoft.com/office/drawing/2014/main" id="{081E12F8-03A9-46DF-8854-7112F7FDF39D}"/>
                    </a:ext>
                  </a:extLst>
                </p:cNvPr>
                <p:cNvSpPr txBox="1"/>
                <p:nvPr/>
              </p:nvSpPr>
              <p:spPr>
                <a:xfrm>
                  <a:off x="1601006" y="3076099"/>
                  <a:ext cx="780633" cy="2561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txBody>
                <a:bodyPr wrap="square" tIns="0" bIns="0" rtlCol="0" anchor="ctr">
                  <a:spAutoFit/>
                </a:bodyPr>
                <a:lstStyle/>
                <a:p>
                  <a:pPr algn="ctr">
                    <a:buNone/>
                  </a:pPr>
                  <a:r>
                    <a:rPr lang="en-US" altLang="zh-CN" sz="1200" b="0" dirty="0">
                      <a:solidFill>
                        <a:schemeClr val="tx1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rPr>
                    <a:t>API</a:t>
                  </a:r>
                  <a:endParaRPr lang="zh-CN" altLang="en-US" sz="1200" b="0" dirty="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</p:grpSp>
          <p:sp>
            <p:nvSpPr>
              <p:cNvPr id="116" name="TextBox 147">
                <a:extLst>
                  <a:ext uri="{FF2B5EF4-FFF2-40B4-BE49-F238E27FC236}">
                    <a16:creationId xmlns:a16="http://schemas.microsoft.com/office/drawing/2014/main" id="{C64B440A-4670-4F0D-A79A-2C371A53A2DF}"/>
                  </a:ext>
                </a:extLst>
              </p:cNvPr>
              <p:cNvSpPr txBox="1"/>
              <p:nvPr/>
            </p:nvSpPr>
            <p:spPr>
              <a:xfrm>
                <a:off x="2356786" y="5058515"/>
                <a:ext cx="2321716" cy="267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200" b="0" dirty="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终端管理</a:t>
                </a:r>
              </a:p>
            </p:txBody>
          </p:sp>
          <p:sp>
            <p:nvSpPr>
              <p:cNvPr id="117" name="TextBox 148">
                <a:extLst>
                  <a:ext uri="{FF2B5EF4-FFF2-40B4-BE49-F238E27FC236}">
                    <a16:creationId xmlns:a16="http://schemas.microsoft.com/office/drawing/2014/main" id="{F5F14791-B465-44D8-9C56-FBD00A660740}"/>
                  </a:ext>
                </a:extLst>
              </p:cNvPr>
              <p:cNvSpPr txBox="1"/>
              <p:nvPr/>
            </p:nvSpPr>
            <p:spPr>
              <a:xfrm>
                <a:off x="5198252" y="5071653"/>
                <a:ext cx="2321716" cy="267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200" b="0" dirty="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数据管理</a:t>
                </a:r>
              </a:p>
            </p:txBody>
          </p:sp>
          <p:sp>
            <p:nvSpPr>
              <p:cNvPr id="118" name="TextBox 149">
                <a:extLst>
                  <a:ext uri="{FF2B5EF4-FFF2-40B4-BE49-F238E27FC236}">
                    <a16:creationId xmlns:a16="http://schemas.microsoft.com/office/drawing/2014/main" id="{53C8326D-00AA-406A-96EF-EF04E10B9285}"/>
                  </a:ext>
                </a:extLst>
              </p:cNvPr>
              <p:cNvSpPr txBox="1"/>
              <p:nvPr/>
            </p:nvSpPr>
            <p:spPr>
              <a:xfrm rot="5400000">
                <a:off x="4674716" y="2044062"/>
                <a:ext cx="579561" cy="4624760"/>
              </a:xfrm>
              <a:prstGeom prst="rect">
                <a:avLst/>
              </a:prstGeom>
              <a:noFill/>
            </p:spPr>
            <p:txBody>
              <a:bodyPr vert="vert270" wrap="square" tIns="0" bIns="0" rtlCol="0" anchor="ctr">
                <a:spAutoFit/>
              </a:bodyPr>
              <a:lstStyle/>
              <a:p>
                <a:pPr algn="ctr">
                  <a:buNone/>
                </a:pPr>
                <a:r>
                  <a:rPr lang="zh-CN" altLang="en-US" sz="1400" dirty="0"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网络连接管理平台</a:t>
                </a:r>
                <a:endParaRPr lang="zh-CN" altLang="en-US" sz="1400" dirty="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</p:grpSp>
        <p:sp>
          <p:nvSpPr>
            <p:cNvPr id="110" name="矩形 129">
              <a:extLst>
                <a:ext uri="{FF2B5EF4-FFF2-40B4-BE49-F238E27FC236}">
                  <a16:creationId xmlns:a16="http://schemas.microsoft.com/office/drawing/2014/main" id="{69159DAA-02E6-407E-8A8A-9B1671378F3E}"/>
                </a:ext>
              </a:extLst>
            </p:cNvPr>
            <p:cNvSpPr/>
            <p:nvPr/>
          </p:nvSpPr>
          <p:spPr bwMode="auto">
            <a:xfrm>
              <a:off x="4043535" y="1757549"/>
              <a:ext cx="3929205" cy="1011375"/>
            </a:xfrm>
            <a:prstGeom prst="rect">
              <a:avLst/>
            </a:prstGeom>
            <a:noFill/>
            <a:ln>
              <a:solidFill>
                <a:srgbClr val="13B04F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rgbClr val="CC9900"/>
                </a:buClr>
              </a:pPr>
              <a:endParaRPr lang="zh-CN" altLang="en-US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63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F8E88-2592-4E3D-A62A-0C06660A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网络通讯规划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1E25AF0-A99E-4E1B-99C0-48A24A54C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>
                <a:latin typeface="+mn-ea"/>
              </a:rPr>
              <a:t>17</a:t>
            </a:fld>
            <a:endParaRPr lang="zh-CN" altLang="en-US">
              <a:latin typeface="+mn-ea"/>
            </a:endParaRPr>
          </a:p>
        </p:txBody>
      </p:sp>
      <p:sp>
        <p:nvSpPr>
          <p:cNvPr id="4" name="AutoShape 60">
            <a:extLst>
              <a:ext uri="{FF2B5EF4-FFF2-40B4-BE49-F238E27FC236}">
                <a16:creationId xmlns:a16="http://schemas.microsoft.com/office/drawing/2014/main" id="{308DD975-A34D-49F4-9392-2766164AAA7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76444" y="962917"/>
            <a:ext cx="9717124" cy="5574212"/>
          </a:xfrm>
          <a:prstGeom prst="rect">
            <a:avLst/>
          </a:prstGeom>
          <a:noFill/>
          <a:ln w="9525">
            <a:solidFill>
              <a:srgbClr val="13B04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5" name="Group 210">
            <a:extLst>
              <a:ext uri="{FF2B5EF4-FFF2-40B4-BE49-F238E27FC236}">
                <a16:creationId xmlns:a16="http://schemas.microsoft.com/office/drawing/2014/main" id="{1E9D024E-4011-438D-A15D-53A7830CE8B2}"/>
              </a:ext>
            </a:extLst>
          </p:cNvPr>
          <p:cNvGrpSpPr>
            <a:grpSpLocks/>
          </p:cNvGrpSpPr>
          <p:nvPr/>
        </p:nvGrpSpPr>
        <p:grpSpPr bwMode="auto">
          <a:xfrm>
            <a:off x="2303641" y="976170"/>
            <a:ext cx="8799955" cy="5573713"/>
            <a:chOff x="2490" y="776"/>
            <a:chExt cx="3270" cy="3511"/>
          </a:xfrm>
          <a:solidFill>
            <a:schemeClr val="bg1"/>
          </a:solidFill>
        </p:grpSpPr>
        <p:sp>
          <p:nvSpPr>
            <p:cNvPr id="6" name="Rectangle 221">
              <a:extLst>
                <a:ext uri="{FF2B5EF4-FFF2-40B4-BE49-F238E27FC236}">
                  <a16:creationId xmlns:a16="http://schemas.microsoft.com/office/drawing/2014/main" id="{D1448B62-E0EE-44AC-9D00-7211720E898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90" y="3045"/>
              <a:ext cx="3270" cy="1242"/>
            </a:xfrm>
            <a:prstGeom prst="rect">
              <a:avLst/>
            </a:prstGeom>
            <a:grpFill/>
            <a:ln w="9525">
              <a:solidFill>
                <a:srgbClr val="13B04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sysClr val="windowText" lastClr="000000"/>
                </a:solidFill>
                <a:latin typeface="+mn-ea"/>
                <a:cs typeface="Arial Unicode MS" pitchFamily="34" charset="-122"/>
              </a:endParaRPr>
            </a:p>
          </p:txBody>
        </p:sp>
        <p:sp>
          <p:nvSpPr>
            <p:cNvPr id="7" name="Rectangle 219">
              <a:extLst>
                <a:ext uri="{FF2B5EF4-FFF2-40B4-BE49-F238E27FC236}">
                  <a16:creationId xmlns:a16="http://schemas.microsoft.com/office/drawing/2014/main" id="{6CBE2AEA-41C5-43C7-B0BE-71E8747DC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0" y="2334"/>
              <a:ext cx="3270" cy="688"/>
            </a:xfrm>
            <a:prstGeom prst="rect">
              <a:avLst/>
            </a:prstGeom>
            <a:grpFill/>
            <a:ln w="9525">
              <a:solidFill>
                <a:srgbClr val="13B04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8" name="Rectangle 218">
              <a:extLst>
                <a:ext uri="{FF2B5EF4-FFF2-40B4-BE49-F238E27FC236}">
                  <a16:creationId xmlns:a16="http://schemas.microsoft.com/office/drawing/2014/main" id="{3B9964AE-3AC6-4D7C-91E5-0BE2209E324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90" y="1542"/>
              <a:ext cx="3270" cy="792"/>
            </a:xfrm>
            <a:prstGeom prst="rect">
              <a:avLst/>
            </a:prstGeom>
            <a:grpFill/>
            <a:ln w="9525">
              <a:solidFill>
                <a:srgbClr val="13B04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9" name="Rectangle 216">
              <a:extLst>
                <a:ext uri="{FF2B5EF4-FFF2-40B4-BE49-F238E27FC236}">
                  <a16:creationId xmlns:a16="http://schemas.microsoft.com/office/drawing/2014/main" id="{1FD657F5-4349-4986-B53B-99744070E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0" y="776"/>
              <a:ext cx="3270" cy="766"/>
            </a:xfrm>
            <a:prstGeom prst="rect">
              <a:avLst/>
            </a:prstGeom>
            <a:grpFill/>
            <a:ln w="9525">
              <a:solidFill>
                <a:srgbClr val="13B04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sysClr val="windowText" lastClr="000000"/>
                </a:solidFill>
                <a:latin typeface="+mn-ea"/>
                <a:cs typeface="Arial Unicode MS" pitchFamily="34" charset="-122"/>
              </a:endParaRPr>
            </a:p>
          </p:txBody>
        </p:sp>
      </p:grpSp>
      <p:sp>
        <p:nvSpPr>
          <p:cNvPr id="10" name="Line 17">
            <a:extLst>
              <a:ext uri="{FF2B5EF4-FFF2-40B4-BE49-F238E27FC236}">
                <a16:creationId xmlns:a16="http://schemas.microsoft.com/office/drawing/2014/main" id="{1D568A7D-0A0F-46F0-8D13-970271A7B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3930" y="6444555"/>
            <a:ext cx="22860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1" name="Line 72">
            <a:extLst>
              <a:ext uri="{FF2B5EF4-FFF2-40B4-BE49-F238E27FC236}">
                <a16:creationId xmlns:a16="http://schemas.microsoft.com/office/drawing/2014/main" id="{43755E9F-BFC0-4556-B8D0-43318A23B1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5862" y="4547492"/>
            <a:ext cx="9072562" cy="4763"/>
          </a:xfrm>
          <a:prstGeom prst="line">
            <a:avLst/>
          </a:prstGeom>
          <a:noFill/>
          <a:ln w="19050">
            <a:solidFill>
              <a:srgbClr val="5F5F65"/>
            </a:solidFill>
            <a:prstDash val="sysDot"/>
            <a:round/>
            <a:headEnd/>
            <a:tailEnd/>
          </a:ln>
        </p:spPr>
        <p:txBody>
          <a:bodyPr lIns="82124" tIns="41061" rIns="82124" bIns="4106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2" name="Line 73">
            <a:extLst>
              <a:ext uri="{FF2B5EF4-FFF2-40B4-BE49-F238E27FC236}">
                <a16:creationId xmlns:a16="http://schemas.microsoft.com/office/drawing/2014/main" id="{D1C834E0-D5BF-487E-A7AF-6A88CA14C4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5862" y="3429892"/>
            <a:ext cx="9072562" cy="4763"/>
          </a:xfrm>
          <a:prstGeom prst="line">
            <a:avLst/>
          </a:prstGeom>
          <a:noFill/>
          <a:ln w="19050">
            <a:solidFill>
              <a:srgbClr val="5F5F65"/>
            </a:solidFill>
            <a:prstDash val="sysDot"/>
            <a:round/>
            <a:headEnd/>
            <a:tailEnd/>
          </a:ln>
        </p:spPr>
        <p:txBody>
          <a:bodyPr lIns="82124" tIns="41061" rIns="82124" bIns="4106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3" name="Line 74">
            <a:extLst>
              <a:ext uri="{FF2B5EF4-FFF2-40B4-BE49-F238E27FC236}">
                <a16:creationId xmlns:a16="http://schemas.microsoft.com/office/drawing/2014/main" id="{7C994264-4544-43B1-B935-DF8370951A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5862" y="2167830"/>
            <a:ext cx="9072562" cy="4762"/>
          </a:xfrm>
          <a:prstGeom prst="line">
            <a:avLst/>
          </a:prstGeom>
          <a:noFill/>
          <a:ln w="19050">
            <a:solidFill>
              <a:srgbClr val="5F5F65"/>
            </a:solidFill>
            <a:prstDash val="sysDot"/>
            <a:round/>
            <a:headEnd/>
            <a:tailEnd/>
          </a:ln>
        </p:spPr>
        <p:txBody>
          <a:bodyPr lIns="82124" tIns="41061" rIns="82124" bIns="4106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4" name="Rectangle 46">
            <a:extLst>
              <a:ext uri="{FF2B5EF4-FFF2-40B4-BE49-F238E27FC236}">
                <a16:creationId xmlns:a16="http://schemas.microsoft.com/office/drawing/2014/main" id="{FF3A7442-11ED-4C7A-8D21-D889029D8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562" y="4823717"/>
            <a:ext cx="1700212" cy="1685323"/>
          </a:xfrm>
          <a:prstGeom prst="roundRect">
            <a:avLst>
              <a:gd name="adj" fmla="val 4333"/>
            </a:avLst>
          </a:prstGeom>
          <a:solidFill>
            <a:schemeClr val="tx1">
              <a:lumMod val="40000"/>
              <a:lumOff val="60000"/>
              <a:alpha val="30196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defTabSz="912813" eaLnBrk="0" hangingPunct="0">
              <a:lnSpc>
                <a:spcPct val="90000"/>
              </a:lnSpc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F41E8E3E-FB10-4CE3-BFAD-1E805B65F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4148" y="4668142"/>
            <a:ext cx="2255837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36576" rIns="82296" bIns="36576"/>
          <a:lstStyle/>
          <a:p>
            <a:pPr defTabSz="812800">
              <a:lnSpc>
                <a:spcPct val="95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工业协议</a:t>
            </a:r>
          </a:p>
          <a:p>
            <a:pPr defTabSz="812800">
              <a:lnSpc>
                <a:spcPct val="95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实时控制</a:t>
            </a:r>
          </a:p>
          <a:p>
            <a:pPr defTabSz="812800">
              <a:lnSpc>
                <a:spcPct val="95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快速收敛</a:t>
            </a:r>
          </a:p>
          <a:p>
            <a:pPr defTabSz="812800">
              <a:lnSpc>
                <a:spcPct val="95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流量隔离和管理</a:t>
            </a:r>
          </a:p>
          <a:p>
            <a:pPr defTabSz="812800">
              <a:lnSpc>
                <a:spcPct val="95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易用性</a:t>
            </a: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7A68599A-E662-44C5-8C6F-12F0DF76D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4148" y="3464817"/>
            <a:ext cx="215582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36576" rIns="82296" bIns="36576"/>
          <a:lstStyle/>
          <a:p>
            <a:pPr defTabSz="814365">
              <a:lnSpc>
                <a:spcPct val="8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站点操作和控制</a:t>
            </a:r>
          </a:p>
          <a:p>
            <a:pPr defTabSz="814365">
              <a:lnSpc>
                <a:spcPct val="8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多服务网络</a:t>
            </a:r>
          </a:p>
          <a:p>
            <a:pPr defTabSz="814365">
              <a:lnSpc>
                <a:spcPct val="8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网络和安全管理</a:t>
            </a:r>
          </a:p>
          <a:p>
            <a:pPr defTabSz="814365">
              <a:lnSpc>
                <a:spcPct val="8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路由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9CD9F561-026A-4116-A1BF-2BDE4835A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4148" y="2369442"/>
            <a:ext cx="21336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36576" rIns="82296" bIns="36576"/>
          <a:lstStyle/>
          <a:p>
            <a:pPr defTabSz="814365">
              <a:lnSpc>
                <a:spcPct val="9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应用和数据共享</a:t>
            </a:r>
          </a:p>
          <a:p>
            <a:pPr defTabSz="814365">
              <a:lnSpc>
                <a:spcPct val="9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访问控制</a:t>
            </a:r>
          </a:p>
          <a:p>
            <a:pPr defTabSz="814365">
              <a:lnSpc>
                <a:spcPct val="95000"/>
              </a:lnSpc>
              <a:spcBef>
                <a:spcPct val="5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威胁防范</a:t>
            </a:r>
          </a:p>
        </p:txBody>
      </p:sp>
      <p:sp>
        <p:nvSpPr>
          <p:cNvPr id="18" name="Line 14">
            <a:extLst>
              <a:ext uri="{FF2B5EF4-FFF2-40B4-BE49-F238E27FC236}">
                <a16:creationId xmlns:a16="http://schemas.microsoft.com/office/drawing/2014/main" id="{9B759A96-76EE-466D-9491-FBBF022864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85385" y="2040830"/>
            <a:ext cx="22860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9" name="Line 17">
            <a:extLst>
              <a:ext uri="{FF2B5EF4-FFF2-40B4-BE49-F238E27FC236}">
                <a16:creationId xmlns:a16="http://schemas.microsoft.com/office/drawing/2014/main" id="{96B9A2F7-4C37-4B14-AF9A-B6DD89A10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3930" y="6401692"/>
            <a:ext cx="22860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0" name="Line 18">
            <a:extLst>
              <a:ext uri="{FF2B5EF4-FFF2-40B4-BE49-F238E27FC236}">
                <a16:creationId xmlns:a16="http://schemas.microsoft.com/office/drawing/2014/main" id="{6AECE4B8-4C9F-4446-8BCC-C5219292F0E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8772" y="1964630"/>
            <a:ext cx="0" cy="1598612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1" name="Line 19">
            <a:extLst>
              <a:ext uri="{FF2B5EF4-FFF2-40B4-BE49-F238E27FC236}">
                <a16:creationId xmlns:a16="http://schemas.microsoft.com/office/drawing/2014/main" id="{D667AAA4-7EE1-4EA9-AFD8-9ED18E15FF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71385" y="1964630"/>
            <a:ext cx="0" cy="1598612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5EA94470-A84B-4706-AE47-AD8F344BCB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71385" y="3563242"/>
            <a:ext cx="0" cy="1677988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805C2C11-852C-4611-8B49-E0B5133783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211" y="5241230"/>
            <a:ext cx="0" cy="1160462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A5F5293F-25A2-4E1C-A101-8F33DBD5F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99930" y="5241230"/>
            <a:ext cx="0" cy="1160462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912813">
              <a:defRPr/>
            </a:pPr>
            <a:endParaRPr lang="en-US" sz="24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5" name="Line 6">
            <a:extLst>
              <a:ext uri="{FF2B5EF4-FFF2-40B4-BE49-F238E27FC236}">
                <a16:creationId xmlns:a16="http://schemas.microsoft.com/office/drawing/2014/main" id="{23A20BA5-F47D-47DA-9A5D-EE640ABFDC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70349" y="3960117"/>
            <a:ext cx="6350" cy="384175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6" name="Line 12">
            <a:extLst>
              <a:ext uri="{FF2B5EF4-FFF2-40B4-BE49-F238E27FC236}">
                <a16:creationId xmlns:a16="http://schemas.microsoft.com/office/drawing/2014/main" id="{31C1E08E-81D1-472C-8FA9-F82EF0BBD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2274" y="2798067"/>
            <a:ext cx="2635250" cy="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7" name="Line 13">
            <a:extLst>
              <a:ext uri="{FF2B5EF4-FFF2-40B4-BE49-F238E27FC236}">
                <a16:creationId xmlns:a16="http://schemas.microsoft.com/office/drawing/2014/main" id="{B76E8C7F-62AA-44F7-A0B9-722311F485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1824" y="3020317"/>
            <a:ext cx="1384300" cy="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8" name="Line 14">
            <a:extLst>
              <a:ext uri="{FF2B5EF4-FFF2-40B4-BE49-F238E27FC236}">
                <a16:creationId xmlns:a16="http://schemas.microsoft.com/office/drawing/2014/main" id="{8FD744A0-81CE-4CE0-A01C-98D2FC4730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45024" y="1802705"/>
            <a:ext cx="811213" cy="1147762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9" name="Line 15">
            <a:extLst>
              <a:ext uri="{FF2B5EF4-FFF2-40B4-BE49-F238E27FC236}">
                <a16:creationId xmlns:a16="http://schemas.microsoft.com/office/drawing/2014/main" id="{08815FC4-FDEF-4BB8-B823-603E734342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46724" y="1810642"/>
            <a:ext cx="347663" cy="1044575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0" name="Line 16">
            <a:extLst>
              <a:ext uri="{FF2B5EF4-FFF2-40B4-BE49-F238E27FC236}">
                <a16:creationId xmlns:a16="http://schemas.microsoft.com/office/drawing/2014/main" id="{FAC075C4-674D-4D98-AA65-AEA90E155D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79937" y="3086992"/>
            <a:ext cx="7937" cy="75565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1" name="Line 17">
            <a:extLst>
              <a:ext uri="{FF2B5EF4-FFF2-40B4-BE49-F238E27FC236}">
                <a16:creationId xmlns:a16="http://schemas.microsoft.com/office/drawing/2014/main" id="{71F3779B-6688-4A7A-A8D1-245A25186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6062" y="3850580"/>
            <a:ext cx="2160587" cy="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2" name="Line 18">
            <a:extLst>
              <a:ext uri="{FF2B5EF4-FFF2-40B4-BE49-F238E27FC236}">
                <a16:creationId xmlns:a16="http://schemas.microsoft.com/office/drawing/2014/main" id="{826BFC23-39DB-406B-9AB1-99E1D83EC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9824" y="3707705"/>
            <a:ext cx="355600" cy="149225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3" name="Line 19">
            <a:extLst>
              <a:ext uri="{FF2B5EF4-FFF2-40B4-BE49-F238E27FC236}">
                <a16:creationId xmlns:a16="http://schemas.microsoft.com/office/drawing/2014/main" id="{720921D6-8CF8-4678-B48C-4607BB7CC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3799" y="3856930"/>
            <a:ext cx="320675" cy="90487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4" name="Line 20">
            <a:extLst>
              <a:ext uri="{FF2B5EF4-FFF2-40B4-BE49-F238E27FC236}">
                <a16:creationId xmlns:a16="http://schemas.microsoft.com/office/drawing/2014/main" id="{96446A45-67FF-415B-AA8B-8D5CFF41A4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6499" y="3863280"/>
            <a:ext cx="295275" cy="344487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5" name="Line 21">
            <a:extLst>
              <a:ext uri="{FF2B5EF4-FFF2-40B4-BE49-F238E27FC236}">
                <a16:creationId xmlns:a16="http://schemas.microsoft.com/office/drawing/2014/main" id="{5078EB64-A273-4E45-B8CD-F8C31BA366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00637" y="3844230"/>
            <a:ext cx="446087" cy="64135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6" name="Line 22">
            <a:extLst>
              <a:ext uri="{FF2B5EF4-FFF2-40B4-BE49-F238E27FC236}">
                <a16:creationId xmlns:a16="http://schemas.microsoft.com/office/drawing/2014/main" id="{37EFB244-6A81-4C02-9218-86E3660D2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0887" y="3890267"/>
            <a:ext cx="398462" cy="64135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7" name="Line 23">
            <a:extLst>
              <a:ext uri="{FF2B5EF4-FFF2-40B4-BE49-F238E27FC236}">
                <a16:creationId xmlns:a16="http://schemas.microsoft.com/office/drawing/2014/main" id="{885FADCF-4D8E-456C-B60B-14C31C78C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64137" y="4595117"/>
            <a:ext cx="1770062" cy="41275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8" name="Line 24">
            <a:extLst>
              <a:ext uri="{FF2B5EF4-FFF2-40B4-BE49-F238E27FC236}">
                <a16:creationId xmlns:a16="http://schemas.microsoft.com/office/drawing/2014/main" id="{07B5FA4F-07AA-4B7D-8BD4-0079A29A34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95874" y="4599880"/>
            <a:ext cx="139700" cy="369887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39" name="Line 25">
            <a:extLst>
              <a:ext uri="{FF2B5EF4-FFF2-40B4-BE49-F238E27FC236}">
                <a16:creationId xmlns:a16="http://schemas.microsoft.com/office/drawing/2014/main" id="{12E7B477-7409-4432-8975-D328B0D2E7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4574" y="4612580"/>
            <a:ext cx="46038" cy="357187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0" name="Line 26">
            <a:extLst>
              <a:ext uri="{FF2B5EF4-FFF2-40B4-BE49-F238E27FC236}">
                <a16:creationId xmlns:a16="http://schemas.microsoft.com/office/drawing/2014/main" id="{D1C43405-51F6-4800-894A-EE74699373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43199" y="4517330"/>
            <a:ext cx="2159000" cy="503237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1" name="Line 27">
            <a:extLst>
              <a:ext uri="{FF2B5EF4-FFF2-40B4-BE49-F238E27FC236}">
                <a16:creationId xmlns:a16="http://schemas.microsoft.com/office/drawing/2014/main" id="{9D13B24B-C69E-4770-8939-9139B9110D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46374" y="4693542"/>
            <a:ext cx="2227263" cy="333375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2" name="Line 28">
            <a:extLst>
              <a:ext uri="{FF2B5EF4-FFF2-40B4-BE49-F238E27FC236}">
                <a16:creationId xmlns:a16="http://schemas.microsoft.com/office/drawing/2014/main" id="{193A6121-FF4E-4139-8B80-36EC2FFF73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0224" y="4512567"/>
            <a:ext cx="1849438" cy="66040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3" name="Line 29">
            <a:extLst>
              <a:ext uri="{FF2B5EF4-FFF2-40B4-BE49-F238E27FC236}">
                <a16:creationId xmlns:a16="http://schemas.microsoft.com/office/drawing/2014/main" id="{980CC808-219C-4604-A1F7-A05DD707B1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0224" y="4698305"/>
            <a:ext cx="1893888" cy="481012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4" name="Line 30">
            <a:extLst>
              <a:ext uri="{FF2B5EF4-FFF2-40B4-BE49-F238E27FC236}">
                <a16:creationId xmlns:a16="http://schemas.microsoft.com/office/drawing/2014/main" id="{AEC2E6AA-3654-4E92-AB72-46112454E9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55974" y="4495105"/>
            <a:ext cx="1576388" cy="846137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5" name="Line 31">
            <a:extLst>
              <a:ext uri="{FF2B5EF4-FFF2-40B4-BE49-F238E27FC236}">
                <a16:creationId xmlns:a16="http://schemas.microsoft.com/office/drawing/2014/main" id="{BFA6395C-46C6-40B2-A3D5-106BC33895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55974" y="4717355"/>
            <a:ext cx="1617663" cy="639762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6" name="Line 32">
            <a:extLst>
              <a:ext uri="{FF2B5EF4-FFF2-40B4-BE49-F238E27FC236}">
                <a16:creationId xmlns:a16="http://schemas.microsoft.com/office/drawing/2014/main" id="{89371689-8D5B-4D30-B174-008191B883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90924" y="4499867"/>
            <a:ext cx="1328738" cy="1019175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7" name="Line 33">
            <a:extLst>
              <a:ext uri="{FF2B5EF4-FFF2-40B4-BE49-F238E27FC236}">
                <a16:creationId xmlns:a16="http://schemas.microsoft.com/office/drawing/2014/main" id="{7626D129-0A57-4DA2-8302-94B84D145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9024" y="4684017"/>
            <a:ext cx="1349375" cy="809625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48" name="Freeform 40">
            <a:extLst>
              <a:ext uri="{FF2B5EF4-FFF2-40B4-BE49-F238E27FC236}">
                <a16:creationId xmlns:a16="http://schemas.microsoft.com/office/drawing/2014/main" id="{2ECC6BDF-EBE1-4A60-A8B6-3D01DB739049}"/>
              </a:ext>
            </a:extLst>
          </p:cNvPr>
          <p:cNvSpPr>
            <a:spLocks/>
          </p:cNvSpPr>
          <p:nvPr/>
        </p:nvSpPr>
        <p:spPr bwMode="auto">
          <a:xfrm>
            <a:off x="3010074" y="4998342"/>
            <a:ext cx="1257300" cy="739775"/>
          </a:xfrm>
          <a:custGeom>
            <a:avLst/>
            <a:gdLst>
              <a:gd name="T0" fmla="*/ 2147483647 w 792"/>
              <a:gd name="T1" fmla="*/ 2147483647 h 485"/>
              <a:gd name="T2" fmla="*/ 2147483647 w 792"/>
              <a:gd name="T3" fmla="*/ 2147483647 h 485"/>
              <a:gd name="T4" fmla="*/ 2147483647 w 792"/>
              <a:gd name="T5" fmla="*/ 2147483647 h 485"/>
              <a:gd name="T6" fmla="*/ 2147483647 w 792"/>
              <a:gd name="T7" fmla="*/ 2147483647 h 485"/>
              <a:gd name="T8" fmla="*/ 2147483647 w 792"/>
              <a:gd name="T9" fmla="*/ 2147483647 h 485"/>
              <a:gd name="T10" fmla="*/ 2147483647 w 792"/>
              <a:gd name="T11" fmla="*/ 2147483647 h 485"/>
              <a:gd name="T12" fmla="*/ 2147483647 w 792"/>
              <a:gd name="T13" fmla="*/ 2147483647 h 485"/>
              <a:gd name="T14" fmla="*/ 2147483647 w 792"/>
              <a:gd name="T15" fmla="*/ 2147483647 h 485"/>
              <a:gd name="T16" fmla="*/ 2147483647 w 792"/>
              <a:gd name="T17" fmla="*/ 2147483647 h 485"/>
              <a:gd name="T18" fmla="*/ 2147483647 w 792"/>
              <a:gd name="T19" fmla="*/ 2147483647 h 485"/>
              <a:gd name="T20" fmla="*/ 2147483647 w 792"/>
              <a:gd name="T21" fmla="*/ 2147483647 h 485"/>
              <a:gd name="T22" fmla="*/ 2147483647 w 792"/>
              <a:gd name="T23" fmla="*/ 2147483647 h 485"/>
              <a:gd name="T24" fmla="*/ 2147483647 w 792"/>
              <a:gd name="T25" fmla="*/ 0 h 48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92"/>
              <a:gd name="T40" fmla="*/ 0 h 485"/>
              <a:gd name="T41" fmla="*/ 792 w 792"/>
              <a:gd name="T42" fmla="*/ 485 h 48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92" h="485">
                <a:moveTo>
                  <a:pt x="260" y="15"/>
                </a:moveTo>
                <a:cubicBezTo>
                  <a:pt x="207" y="25"/>
                  <a:pt x="154" y="35"/>
                  <a:pt x="115" y="60"/>
                </a:cubicBezTo>
                <a:cubicBezTo>
                  <a:pt x="76" y="85"/>
                  <a:pt x="39" y="122"/>
                  <a:pt x="23" y="163"/>
                </a:cubicBezTo>
                <a:cubicBezTo>
                  <a:pt x="7" y="204"/>
                  <a:pt x="0" y="262"/>
                  <a:pt x="17" y="304"/>
                </a:cubicBezTo>
                <a:cubicBezTo>
                  <a:pt x="34" y="346"/>
                  <a:pt x="83" y="387"/>
                  <a:pt x="124" y="414"/>
                </a:cubicBezTo>
                <a:cubicBezTo>
                  <a:pt x="165" y="441"/>
                  <a:pt x="215" y="454"/>
                  <a:pt x="265" y="466"/>
                </a:cubicBezTo>
                <a:cubicBezTo>
                  <a:pt x="315" y="478"/>
                  <a:pt x="371" y="485"/>
                  <a:pt x="427" y="484"/>
                </a:cubicBezTo>
                <a:cubicBezTo>
                  <a:pt x="483" y="483"/>
                  <a:pt x="551" y="478"/>
                  <a:pt x="601" y="460"/>
                </a:cubicBezTo>
                <a:cubicBezTo>
                  <a:pt x="651" y="442"/>
                  <a:pt x="699" y="410"/>
                  <a:pt x="730" y="376"/>
                </a:cubicBezTo>
                <a:cubicBezTo>
                  <a:pt x="761" y="342"/>
                  <a:pt x="784" y="299"/>
                  <a:pt x="788" y="258"/>
                </a:cubicBezTo>
                <a:cubicBezTo>
                  <a:pt x="792" y="217"/>
                  <a:pt x="776" y="168"/>
                  <a:pt x="752" y="132"/>
                </a:cubicBezTo>
                <a:cubicBezTo>
                  <a:pt x="728" y="96"/>
                  <a:pt x="678" y="65"/>
                  <a:pt x="643" y="43"/>
                </a:cubicBezTo>
                <a:cubicBezTo>
                  <a:pt x="608" y="21"/>
                  <a:pt x="560" y="8"/>
                  <a:pt x="544" y="0"/>
                </a:cubicBezTo>
              </a:path>
            </a:pathLst>
          </a:custGeom>
          <a:noFill/>
          <a:ln w="25400">
            <a:solidFill>
              <a:srgbClr val="0183B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124" tIns="41061" rIns="82124" bIns="41061"/>
          <a:lstStyle/>
          <a:p>
            <a:endParaRPr lang="zh-CN" altLang="en-US" sz="1200">
              <a:latin typeface="+mn-ea"/>
            </a:endParaRPr>
          </a:p>
        </p:txBody>
      </p:sp>
      <p:pic>
        <p:nvPicPr>
          <p:cNvPr id="49" name="Picture 49" descr="IntelliSwitch_stack">
            <a:extLst>
              <a:ext uri="{FF2B5EF4-FFF2-40B4-BE49-F238E27FC236}">
                <a16:creationId xmlns:a16="http://schemas.microsoft.com/office/drawing/2014/main" id="{A622137A-360C-47E7-A274-173CBE302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799" y="4430017"/>
            <a:ext cx="3079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0">
            <a:extLst>
              <a:ext uri="{FF2B5EF4-FFF2-40B4-BE49-F238E27FC236}">
                <a16:creationId xmlns:a16="http://schemas.microsoft.com/office/drawing/2014/main" id="{97DA726B-BD82-4365-9125-4891B2B59B06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587" y="3615630"/>
            <a:ext cx="273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1" descr="File Server_Updated2005">
            <a:extLst>
              <a:ext uri="{FF2B5EF4-FFF2-40B4-BE49-F238E27FC236}">
                <a16:creationId xmlns:a16="http://schemas.microsoft.com/office/drawing/2014/main" id="{EDA00919-9D8F-44E8-99E0-C6CC36137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137" y="3580705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2" descr="File Server_Updated2005">
            <a:extLst>
              <a:ext uri="{FF2B5EF4-FFF2-40B4-BE49-F238E27FC236}">
                <a16:creationId xmlns:a16="http://schemas.microsoft.com/office/drawing/2014/main" id="{B532144C-1700-47B7-B74E-C654571EF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137" y="3856930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3" descr="File Server_Updated2005">
            <a:extLst>
              <a:ext uri="{FF2B5EF4-FFF2-40B4-BE49-F238E27FC236}">
                <a16:creationId xmlns:a16="http://schemas.microsoft.com/office/drawing/2014/main" id="{47DACD94-8689-48C4-A650-5A8A49FB3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137" y="4123630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4" descr="IntelliSwitch_stack">
            <a:extLst>
              <a:ext uri="{FF2B5EF4-FFF2-40B4-BE49-F238E27FC236}">
                <a16:creationId xmlns:a16="http://schemas.microsoft.com/office/drawing/2014/main" id="{C2D35EE7-2D86-4553-852A-719D3EB80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462" y="3682305"/>
            <a:ext cx="3079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5" descr="File Server_Updated2005">
            <a:extLst>
              <a:ext uri="{FF2B5EF4-FFF2-40B4-BE49-F238E27FC236}">
                <a16:creationId xmlns:a16="http://schemas.microsoft.com/office/drawing/2014/main" id="{01D3425B-10C4-4EFE-83EF-38276BCF6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387" y="2899667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6" descr="File Server_Updated2005">
            <a:extLst>
              <a:ext uri="{FF2B5EF4-FFF2-40B4-BE49-F238E27FC236}">
                <a16:creationId xmlns:a16="http://schemas.microsoft.com/office/drawing/2014/main" id="{D5364207-C8EC-4B1F-BDF5-00396BC00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37" y="2683767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67">
            <a:extLst>
              <a:ext uri="{FF2B5EF4-FFF2-40B4-BE49-F238E27FC236}">
                <a16:creationId xmlns:a16="http://schemas.microsoft.com/office/drawing/2014/main" id="{50807ED7-EA6C-47CF-8526-263047657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849" y="2950467"/>
            <a:ext cx="40957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8">
            <a:extLst>
              <a:ext uri="{FF2B5EF4-FFF2-40B4-BE49-F238E27FC236}">
                <a16:creationId xmlns:a16="http://schemas.microsoft.com/office/drawing/2014/main" id="{707CA393-3C53-4150-BFC5-EAA82A6B7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99" y="2747267"/>
            <a:ext cx="40957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Line 71">
            <a:extLst>
              <a:ext uri="{FF2B5EF4-FFF2-40B4-BE49-F238E27FC236}">
                <a16:creationId xmlns:a16="http://schemas.microsoft.com/office/drawing/2014/main" id="{983AFC11-CD94-4AAF-9029-7901EA9AF2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9737" y="3001267"/>
            <a:ext cx="1587" cy="801688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60" name="Line 75">
            <a:extLst>
              <a:ext uri="{FF2B5EF4-FFF2-40B4-BE49-F238E27FC236}">
                <a16:creationId xmlns:a16="http://schemas.microsoft.com/office/drawing/2014/main" id="{F2F95B4F-07AD-4B31-9E69-7C3B96BC1C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574" y="2944117"/>
            <a:ext cx="950913" cy="0"/>
          </a:xfrm>
          <a:prstGeom prst="line">
            <a:avLst/>
          </a:prstGeom>
          <a:noFill/>
          <a:ln w="19050">
            <a:solidFill>
              <a:srgbClr val="89A424"/>
            </a:solidFill>
            <a:prstDash val="sysDot"/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61" name="Line 76">
            <a:extLst>
              <a:ext uri="{FF2B5EF4-FFF2-40B4-BE49-F238E27FC236}">
                <a16:creationId xmlns:a16="http://schemas.microsoft.com/office/drawing/2014/main" id="{33D507DC-7A6D-4935-9542-F809CDF3A0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574" y="2977455"/>
            <a:ext cx="950913" cy="0"/>
          </a:xfrm>
          <a:prstGeom prst="line">
            <a:avLst/>
          </a:prstGeom>
          <a:noFill/>
          <a:ln w="19050">
            <a:solidFill>
              <a:srgbClr val="89A424"/>
            </a:solidFill>
            <a:prstDash val="sysDot"/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pic>
        <p:nvPicPr>
          <p:cNvPr id="62" name="Picture 77" descr="icon_color">
            <a:extLst>
              <a:ext uri="{FF2B5EF4-FFF2-40B4-BE49-F238E27FC236}">
                <a16:creationId xmlns:a16="http://schemas.microsoft.com/office/drawing/2014/main" id="{B1CF8941-4EA0-4BF1-9568-FEF563E63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49" y="2848867"/>
            <a:ext cx="3048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8" descr="icon_color">
            <a:extLst>
              <a:ext uri="{FF2B5EF4-FFF2-40B4-BE49-F238E27FC236}">
                <a16:creationId xmlns:a16="http://schemas.microsoft.com/office/drawing/2014/main" id="{E151AED1-FA24-4748-BCFF-DD6FA48B6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324" y="2750442"/>
            <a:ext cx="3048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Text Box 79">
            <a:extLst>
              <a:ext uri="{FF2B5EF4-FFF2-40B4-BE49-F238E27FC236}">
                <a16:creationId xmlns:a16="http://schemas.microsoft.com/office/drawing/2014/main" id="{263D7A57-1067-486A-AD0B-C4F59BDE6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891" y="2415826"/>
            <a:ext cx="1277873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用于故障切换检测的 </a:t>
            </a:r>
            <a:r>
              <a:rPr lang="en-US" altLang="zh-CN" sz="1200" dirty="0" err="1">
                <a:latin typeface="+mn-ea"/>
                <a:ea typeface="+mn-ea"/>
              </a:rPr>
              <a:t>Gbps</a:t>
            </a:r>
            <a:r>
              <a:rPr lang="en-US" altLang="zh-CN" sz="1200" dirty="0">
                <a:latin typeface="+mn-ea"/>
                <a:ea typeface="+mn-ea"/>
              </a:rPr>
              <a:t> </a:t>
            </a:r>
            <a:r>
              <a:rPr lang="zh-CN" altLang="en-US" sz="1200" dirty="0">
                <a:latin typeface="+mn-ea"/>
                <a:ea typeface="+mn-ea"/>
              </a:rPr>
              <a:t>链接</a:t>
            </a:r>
          </a:p>
        </p:txBody>
      </p:sp>
      <p:sp>
        <p:nvSpPr>
          <p:cNvPr id="65" name="Text Box 80">
            <a:extLst>
              <a:ext uri="{FF2B5EF4-FFF2-40B4-BE49-F238E27FC236}">
                <a16:creationId xmlns:a16="http://schemas.microsoft.com/office/drawing/2014/main" id="{CBD5D246-E0E4-42CB-91A6-68E1D17BF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2474" y="3099692"/>
            <a:ext cx="835026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防火墙</a:t>
            </a:r>
            <a:br>
              <a:rPr lang="zh-CN" altLang="en-US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（启用）</a:t>
            </a:r>
          </a:p>
        </p:txBody>
      </p:sp>
      <p:sp>
        <p:nvSpPr>
          <p:cNvPr id="66" name="Text Box 81">
            <a:extLst>
              <a:ext uri="{FF2B5EF4-FFF2-40B4-BE49-F238E27FC236}">
                <a16:creationId xmlns:a16="http://schemas.microsoft.com/office/drawing/2014/main" id="{4CDDBF58-65D9-49D6-8CA2-33E894023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929" y="2761555"/>
            <a:ext cx="698873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防火墙</a:t>
            </a:r>
            <a:br>
              <a:rPr lang="zh-CN" altLang="en-US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（备用）</a:t>
            </a:r>
          </a:p>
        </p:txBody>
      </p:sp>
      <p:pic>
        <p:nvPicPr>
          <p:cNvPr id="67" name="Picture 106">
            <a:extLst>
              <a:ext uri="{FF2B5EF4-FFF2-40B4-BE49-F238E27FC236}">
                <a16:creationId xmlns:a16="http://schemas.microsoft.com/office/drawing/2014/main" id="{BB53B6F5-DD0E-4976-A004-50BED3D04BB5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737" y="3615630"/>
            <a:ext cx="273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 Box 127">
            <a:extLst>
              <a:ext uri="{FF2B5EF4-FFF2-40B4-BE49-F238E27FC236}">
                <a16:creationId xmlns:a16="http://schemas.microsoft.com/office/drawing/2014/main" id="{C534E56E-65D8-4F1F-A67F-1A6815E18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345" y="3739386"/>
            <a:ext cx="98717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latin typeface="+mn-ea"/>
                <a:ea typeface="+mn-ea"/>
              </a:rPr>
              <a:t>HMI </a:t>
            </a:r>
            <a:r>
              <a:rPr lang="zh-CN" altLang="en-US" sz="1200" dirty="0">
                <a:latin typeface="+mn-ea"/>
                <a:ea typeface="+mn-ea"/>
              </a:rPr>
              <a:t>工具</a:t>
            </a:r>
            <a:r>
              <a:rPr lang="en-US" altLang="zh-CN" sz="1200" dirty="0">
                <a:latin typeface="+mn-ea"/>
                <a:ea typeface="+mn-ea"/>
              </a:rPr>
              <a:t> </a:t>
            </a:r>
            <a:br>
              <a:rPr lang="en-US" altLang="zh-CN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应用服务器</a:t>
            </a:r>
          </a:p>
        </p:txBody>
      </p:sp>
      <p:pic>
        <p:nvPicPr>
          <p:cNvPr id="69" name="Picture 130" descr="IntelliSwitch_stack">
            <a:extLst>
              <a:ext uri="{FF2B5EF4-FFF2-40B4-BE49-F238E27FC236}">
                <a16:creationId xmlns:a16="http://schemas.microsoft.com/office/drawing/2014/main" id="{C9D2ADA9-DFE5-432A-A02E-D7D053D6E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774" y="3661667"/>
            <a:ext cx="3079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131" descr="File Server_Updated2005">
            <a:extLst>
              <a:ext uri="{FF2B5EF4-FFF2-40B4-BE49-F238E27FC236}">
                <a16:creationId xmlns:a16="http://schemas.microsoft.com/office/drawing/2014/main" id="{2D9556C2-FACD-427F-872A-DE8B1E8B373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12" y="4222055"/>
            <a:ext cx="190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 Box 79">
            <a:extLst>
              <a:ext uri="{FF2B5EF4-FFF2-40B4-BE49-F238E27FC236}">
                <a16:creationId xmlns:a16="http://schemas.microsoft.com/office/drawing/2014/main" id="{E21B1C64-1F76-4E4A-90EA-2BC0AD6B9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874" y="4249042"/>
            <a:ext cx="935293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交换机堆栈</a:t>
            </a:r>
          </a:p>
        </p:txBody>
      </p:sp>
      <p:sp>
        <p:nvSpPr>
          <p:cNvPr id="72" name="Text Box 178">
            <a:extLst>
              <a:ext uri="{FF2B5EF4-FFF2-40B4-BE49-F238E27FC236}">
                <a16:creationId xmlns:a16="http://schemas.microsoft.com/office/drawing/2014/main" id="{31B08504-2C58-4638-924C-D32FB3026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190" y="2197990"/>
            <a:ext cx="1009326" cy="74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补丁管理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终端服务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应用镜像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服务器</a:t>
            </a:r>
          </a:p>
        </p:txBody>
      </p:sp>
      <p:sp>
        <p:nvSpPr>
          <p:cNvPr id="73" name="Rectangle 45">
            <a:extLst>
              <a:ext uri="{FF2B5EF4-FFF2-40B4-BE49-F238E27FC236}">
                <a16:creationId xmlns:a16="http://schemas.microsoft.com/office/drawing/2014/main" id="{D65A6D0F-4CD3-4501-A294-266C1CD56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424" y="4823716"/>
            <a:ext cx="1700213" cy="1668463"/>
          </a:xfrm>
          <a:prstGeom prst="roundRect">
            <a:avLst>
              <a:gd name="adj" fmla="val 5634"/>
            </a:avLst>
          </a:prstGeom>
          <a:solidFill>
            <a:schemeClr val="tx1">
              <a:lumMod val="40000"/>
              <a:lumOff val="60000"/>
              <a:alpha val="30196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defTabSz="912813" eaLnBrk="0" hangingPunct="0">
              <a:lnSpc>
                <a:spcPct val="90000"/>
              </a:lnSpc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4" name="Line 8">
            <a:extLst>
              <a:ext uri="{FF2B5EF4-FFF2-40B4-BE49-F238E27FC236}">
                <a16:creationId xmlns:a16="http://schemas.microsoft.com/office/drawing/2014/main" id="{F68BABAD-70BB-4C2C-9B2C-15CCBC0DD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9912" y="5412680"/>
            <a:ext cx="0" cy="2746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5" name="Line 9">
            <a:extLst>
              <a:ext uri="{FF2B5EF4-FFF2-40B4-BE49-F238E27FC236}">
                <a16:creationId xmlns:a16="http://schemas.microsoft.com/office/drawing/2014/main" id="{F25DD162-DCAD-43A9-B05A-C4B79C5F4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8699" y="5720655"/>
            <a:ext cx="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6" name="Line 41">
            <a:extLst>
              <a:ext uri="{FF2B5EF4-FFF2-40B4-BE49-F238E27FC236}">
                <a16:creationId xmlns:a16="http://schemas.microsoft.com/office/drawing/2014/main" id="{537A92F9-BF66-4748-855E-F519935862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0774" y="5541267"/>
            <a:ext cx="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7" name="Line 42">
            <a:extLst>
              <a:ext uri="{FF2B5EF4-FFF2-40B4-BE49-F238E27FC236}">
                <a16:creationId xmlns:a16="http://schemas.microsoft.com/office/drawing/2014/main" id="{B9FF698C-CBE9-4011-A0A9-36D2D2936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2162" y="5412680"/>
            <a:ext cx="0" cy="274637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8" name="Line 43">
            <a:extLst>
              <a:ext uri="{FF2B5EF4-FFF2-40B4-BE49-F238E27FC236}">
                <a16:creationId xmlns:a16="http://schemas.microsoft.com/office/drawing/2014/main" id="{08714A12-1C06-40CB-896F-5EA32B74DD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5462" y="5226942"/>
            <a:ext cx="0" cy="24130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79" name="Line 44">
            <a:extLst>
              <a:ext uri="{FF2B5EF4-FFF2-40B4-BE49-F238E27FC236}">
                <a16:creationId xmlns:a16="http://schemas.microsoft.com/office/drawing/2014/main" id="{A6E43FD3-3D26-4390-8364-BD09DB2DA45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2087" y="5084067"/>
            <a:ext cx="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80" name="Text Box 102">
            <a:extLst>
              <a:ext uri="{FF2B5EF4-FFF2-40B4-BE49-F238E27FC236}">
                <a16:creationId xmlns:a16="http://schemas.microsoft.com/office/drawing/2014/main" id="{4C67E51A-33F1-4FD4-A513-ADEF6E5F1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424" y="6093717"/>
            <a:ext cx="167640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单元组</a:t>
            </a:r>
            <a:r>
              <a:rPr lang="en-US" altLang="zh-CN" sz="1200" dirty="0">
                <a:latin typeface="+mn-ea"/>
                <a:ea typeface="+mn-ea"/>
              </a:rPr>
              <a:t>/</a:t>
            </a:r>
            <a:r>
              <a:rPr lang="zh-CN" altLang="en-US" sz="1200" dirty="0">
                <a:latin typeface="+mn-ea"/>
                <a:ea typeface="+mn-ea"/>
              </a:rPr>
              <a:t>区域 </a:t>
            </a:r>
            <a:r>
              <a:rPr lang="en-US" altLang="zh-CN" sz="1200" dirty="0">
                <a:latin typeface="+mn-ea"/>
                <a:ea typeface="+mn-ea"/>
              </a:rPr>
              <a:t>#1</a:t>
            </a:r>
            <a:br>
              <a:rPr lang="en-US" altLang="zh-CN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（冗余星形拓扑）</a:t>
            </a:r>
          </a:p>
        </p:txBody>
      </p:sp>
      <p:pic>
        <p:nvPicPr>
          <p:cNvPr id="81" name="Picture 121">
            <a:extLst>
              <a:ext uri="{FF2B5EF4-FFF2-40B4-BE49-F238E27FC236}">
                <a16:creationId xmlns:a16="http://schemas.microsoft.com/office/drawing/2014/main" id="{A20C85D5-F3D0-461D-9F3B-ED5603D9E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37" y="5565080"/>
            <a:ext cx="22383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123" descr="PwFlex70">
            <a:extLst>
              <a:ext uri="{FF2B5EF4-FFF2-40B4-BE49-F238E27FC236}">
                <a16:creationId xmlns:a16="http://schemas.microsoft.com/office/drawing/2014/main" id="{1ABE694E-008B-4D66-8449-7EA75A2DB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49" y="5139630"/>
            <a:ext cx="352425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125" descr="2711P_1250_t_01b_rgb">
            <a:extLst>
              <a:ext uri="{FF2B5EF4-FFF2-40B4-BE49-F238E27FC236}">
                <a16:creationId xmlns:a16="http://schemas.microsoft.com/office/drawing/2014/main" id="{55DADD7E-25D8-4C8A-A9D2-561792B27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t="4692" r="11949" b="11406"/>
          <a:stretch>
            <a:fillRect/>
          </a:stretch>
        </p:blipFill>
        <p:spPr bwMode="auto">
          <a:xfrm>
            <a:off x="1794049" y="5603180"/>
            <a:ext cx="2698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 Box 87">
            <a:extLst>
              <a:ext uri="{FF2B5EF4-FFF2-40B4-BE49-F238E27FC236}">
                <a16:creationId xmlns:a16="http://schemas.microsoft.com/office/drawing/2014/main" id="{29289D16-3A7E-4621-9D1E-92CE6FD5D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387" y="5361880"/>
            <a:ext cx="48260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>
                <a:latin typeface="+mn-ea"/>
                <a:ea typeface="+mn-ea"/>
              </a:rPr>
              <a:t>驱动</a:t>
            </a:r>
          </a:p>
        </p:txBody>
      </p:sp>
      <p:sp>
        <p:nvSpPr>
          <p:cNvPr id="85" name="Text Box 88">
            <a:extLst>
              <a:ext uri="{FF2B5EF4-FFF2-40B4-BE49-F238E27FC236}">
                <a16:creationId xmlns:a16="http://schemas.microsoft.com/office/drawing/2014/main" id="{374D28DC-87C9-46B6-BA90-087D0013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162" y="5549205"/>
            <a:ext cx="69215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>
                <a:latin typeface="+mn-ea"/>
                <a:ea typeface="+mn-ea"/>
              </a:rPr>
              <a:t>控制器</a:t>
            </a:r>
          </a:p>
        </p:txBody>
      </p:sp>
      <p:sp>
        <p:nvSpPr>
          <p:cNvPr id="86" name="Text Box 91">
            <a:extLst>
              <a:ext uri="{FF2B5EF4-FFF2-40B4-BE49-F238E27FC236}">
                <a16:creationId xmlns:a16="http://schemas.microsoft.com/office/drawing/2014/main" id="{452658C0-9DAF-4C8C-B2E8-26BC381A6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699" y="5757167"/>
            <a:ext cx="69215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latin typeface="+mn-ea"/>
                <a:ea typeface="+mn-ea"/>
              </a:rPr>
              <a:t>HMI</a:t>
            </a:r>
          </a:p>
        </p:txBody>
      </p:sp>
      <p:sp>
        <p:nvSpPr>
          <p:cNvPr id="87" name="Text Box 96">
            <a:extLst>
              <a:ext uri="{FF2B5EF4-FFF2-40B4-BE49-F238E27FC236}">
                <a16:creationId xmlns:a16="http://schemas.microsoft.com/office/drawing/2014/main" id="{AACE33DA-017A-4672-8F63-608F0EAB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4224" y="5773042"/>
            <a:ext cx="70485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分布式 </a:t>
            </a:r>
            <a:r>
              <a:rPr lang="en-US" altLang="zh-CN" sz="1200" dirty="0">
                <a:latin typeface="+mn-ea"/>
                <a:ea typeface="+mn-ea"/>
              </a:rPr>
              <a:t>I/O</a:t>
            </a:r>
          </a:p>
        </p:txBody>
      </p:sp>
      <p:pic>
        <p:nvPicPr>
          <p:cNvPr id="88" name="Picture 124">
            <a:extLst>
              <a:ext uri="{FF2B5EF4-FFF2-40B4-BE49-F238E27FC236}">
                <a16:creationId xmlns:a16="http://schemas.microsoft.com/office/drawing/2014/main" id="{1E7FD484-D95C-49C9-8859-030A89EBF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37" y="5647630"/>
            <a:ext cx="22383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Rectangle 47">
            <a:extLst>
              <a:ext uri="{FF2B5EF4-FFF2-40B4-BE49-F238E27FC236}">
                <a16:creationId xmlns:a16="http://schemas.microsoft.com/office/drawing/2014/main" id="{7E167330-5AF1-416D-8A52-4E1E65BF3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212" y="4845942"/>
            <a:ext cx="1528762" cy="1646237"/>
          </a:xfrm>
          <a:prstGeom prst="roundRect">
            <a:avLst>
              <a:gd name="adj" fmla="val 3032"/>
            </a:avLst>
          </a:prstGeom>
          <a:solidFill>
            <a:schemeClr val="tx1">
              <a:lumMod val="40000"/>
              <a:lumOff val="60000"/>
              <a:alpha val="30196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defTabSz="912813" eaLnBrk="0" hangingPunct="0">
              <a:lnSpc>
                <a:spcPct val="90000"/>
              </a:lnSpc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0" name="Line 34">
            <a:extLst>
              <a:ext uri="{FF2B5EF4-FFF2-40B4-BE49-F238E27FC236}">
                <a16:creationId xmlns:a16="http://schemas.microsoft.com/office/drawing/2014/main" id="{2A1071C5-3AF3-4F82-BC45-FC6D30BAF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9524" y="5039617"/>
            <a:ext cx="679450" cy="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1" name="Line 35">
            <a:extLst>
              <a:ext uri="{FF2B5EF4-FFF2-40B4-BE49-F238E27FC236}">
                <a16:creationId xmlns:a16="http://schemas.microsoft.com/office/drawing/2014/main" id="{EAC63268-22B4-468B-9361-A1CA0F019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9524" y="5617467"/>
            <a:ext cx="679450" cy="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2" name="Line 36">
            <a:extLst>
              <a:ext uri="{FF2B5EF4-FFF2-40B4-BE49-F238E27FC236}">
                <a16:creationId xmlns:a16="http://schemas.microsoft.com/office/drawing/2014/main" id="{5DC392F5-3078-4E6C-A5A1-AFF8BE262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6274" y="5617467"/>
            <a:ext cx="336550" cy="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3" name="Line 37">
            <a:extLst>
              <a:ext uri="{FF2B5EF4-FFF2-40B4-BE49-F238E27FC236}">
                <a16:creationId xmlns:a16="http://schemas.microsoft.com/office/drawing/2014/main" id="{8238B1F4-72A9-44A4-92C1-333868186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6274" y="5039617"/>
            <a:ext cx="336550" cy="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4" name="Line 38">
            <a:extLst>
              <a:ext uri="{FF2B5EF4-FFF2-40B4-BE49-F238E27FC236}">
                <a16:creationId xmlns:a16="http://schemas.microsoft.com/office/drawing/2014/main" id="{11522F12-52EE-4525-8289-99ABEF033F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674" y="5636517"/>
            <a:ext cx="1270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5" name="Line 39">
            <a:extLst>
              <a:ext uri="{FF2B5EF4-FFF2-40B4-BE49-F238E27FC236}">
                <a16:creationId xmlns:a16="http://schemas.microsoft.com/office/drawing/2014/main" id="{8AFE4B54-15CC-4D0E-9F1C-23769EFE06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6024" y="5071367"/>
            <a:ext cx="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6" name="Line 86">
            <a:extLst>
              <a:ext uri="{FF2B5EF4-FFF2-40B4-BE49-F238E27FC236}">
                <a16:creationId xmlns:a16="http://schemas.microsoft.com/office/drawing/2014/main" id="{F0262F87-C957-4501-B183-7F05E29BE9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537" y="5365055"/>
            <a:ext cx="0" cy="146050"/>
          </a:xfrm>
          <a:prstGeom prst="line">
            <a:avLst/>
          </a:prstGeom>
          <a:noFill/>
          <a:ln w="25400">
            <a:solidFill>
              <a:srgbClr val="B21A1A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97" name="Text Box 89">
            <a:extLst>
              <a:ext uri="{FF2B5EF4-FFF2-40B4-BE49-F238E27FC236}">
                <a16:creationId xmlns:a16="http://schemas.microsoft.com/office/drawing/2014/main" id="{8FC2FF76-67F1-45E6-B075-1C305A12D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437" y="5145496"/>
            <a:ext cx="69215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控制器</a:t>
            </a:r>
          </a:p>
        </p:txBody>
      </p:sp>
      <p:sp>
        <p:nvSpPr>
          <p:cNvPr id="98" name="Text Box 90">
            <a:extLst>
              <a:ext uri="{FF2B5EF4-FFF2-40B4-BE49-F238E27FC236}">
                <a16:creationId xmlns:a16="http://schemas.microsoft.com/office/drawing/2014/main" id="{ABB7625E-22E4-4F20-BCFE-C922285ED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937" y="5712717"/>
            <a:ext cx="48260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>
                <a:latin typeface="+mn-ea"/>
                <a:ea typeface="+mn-ea"/>
              </a:rPr>
              <a:t>驱动</a:t>
            </a:r>
          </a:p>
        </p:txBody>
      </p:sp>
      <p:sp>
        <p:nvSpPr>
          <p:cNvPr id="99" name="Text Box 93">
            <a:extLst>
              <a:ext uri="{FF2B5EF4-FFF2-40B4-BE49-F238E27FC236}">
                <a16:creationId xmlns:a16="http://schemas.microsoft.com/office/drawing/2014/main" id="{1CCB8E3B-C3B4-42B7-8125-268BDA420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237" y="5731767"/>
            <a:ext cx="48260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>
                <a:latin typeface="+mn-ea"/>
                <a:ea typeface="+mn-ea"/>
              </a:rPr>
              <a:t>驱动</a:t>
            </a:r>
          </a:p>
        </p:txBody>
      </p:sp>
      <p:sp>
        <p:nvSpPr>
          <p:cNvPr id="100" name="Text Box 95">
            <a:extLst>
              <a:ext uri="{FF2B5EF4-FFF2-40B4-BE49-F238E27FC236}">
                <a16:creationId xmlns:a16="http://schemas.microsoft.com/office/drawing/2014/main" id="{0FEA8C4E-A43C-4113-802E-FDFE0EF38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349" y="5347592"/>
            <a:ext cx="571524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latin typeface="+mn-ea"/>
                <a:ea typeface="+mn-ea"/>
              </a:rPr>
              <a:t>HMI</a:t>
            </a:r>
          </a:p>
        </p:txBody>
      </p:sp>
      <p:sp>
        <p:nvSpPr>
          <p:cNvPr id="101" name="Text Box 97">
            <a:extLst>
              <a:ext uri="{FF2B5EF4-FFF2-40B4-BE49-F238E27FC236}">
                <a16:creationId xmlns:a16="http://schemas.microsoft.com/office/drawing/2014/main" id="{4A3FFCE4-9777-45EB-9D32-299FC85C5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049" y="5885755"/>
            <a:ext cx="89535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>
                <a:latin typeface="+mn-ea"/>
                <a:ea typeface="+mn-ea"/>
              </a:rPr>
              <a:t>分布式 </a:t>
            </a:r>
            <a:r>
              <a:rPr lang="en-US" altLang="zh-CN" sz="1200">
                <a:latin typeface="+mn-ea"/>
                <a:ea typeface="+mn-ea"/>
              </a:rPr>
              <a:t>I/O</a:t>
            </a:r>
          </a:p>
        </p:txBody>
      </p:sp>
      <p:sp>
        <p:nvSpPr>
          <p:cNvPr id="102" name="Text Box 99">
            <a:extLst>
              <a:ext uri="{FF2B5EF4-FFF2-40B4-BE49-F238E27FC236}">
                <a16:creationId xmlns:a16="http://schemas.microsoft.com/office/drawing/2014/main" id="{8EDCBFA7-96DA-49E2-B55E-D2E319AE0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191" y="5039549"/>
            <a:ext cx="514354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latin typeface="+mn-ea"/>
                <a:ea typeface="+mn-ea"/>
              </a:rPr>
              <a:t>HMI</a:t>
            </a:r>
          </a:p>
        </p:txBody>
      </p:sp>
      <p:sp>
        <p:nvSpPr>
          <p:cNvPr id="103" name="Line 100">
            <a:extLst>
              <a:ext uri="{FF2B5EF4-FFF2-40B4-BE49-F238E27FC236}">
                <a16:creationId xmlns:a16="http://schemas.microsoft.com/office/drawing/2014/main" id="{0CAEE748-912F-4B88-AFBB-85926F9D5D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8124" y="5001517"/>
            <a:ext cx="336550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104" name="Text Box 104">
            <a:extLst>
              <a:ext uri="{FF2B5EF4-FFF2-40B4-BE49-F238E27FC236}">
                <a16:creationId xmlns:a16="http://schemas.microsoft.com/office/drawing/2014/main" id="{150A56AF-63DB-4F9F-8A26-C4E362ADD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591" y="6121806"/>
            <a:ext cx="146050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单元组</a:t>
            </a:r>
            <a:r>
              <a:rPr lang="en-US" altLang="zh-CN" sz="1200" dirty="0">
                <a:latin typeface="+mn-ea"/>
                <a:ea typeface="+mn-ea"/>
              </a:rPr>
              <a:t>/</a:t>
            </a:r>
            <a:r>
              <a:rPr lang="zh-CN" altLang="en-US" sz="1200" dirty="0">
                <a:latin typeface="+mn-ea"/>
                <a:ea typeface="+mn-ea"/>
              </a:rPr>
              <a:t>区域 </a:t>
            </a:r>
            <a:r>
              <a:rPr lang="en-US" altLang="zh-CN" sz="1200" dirty="0">
                <a:latin typeface="+mn-ea"/>
                <a:ea typeface="+mn-ea"/>
              </a:rPr>
              <a:t>#3</a:t>
            </a:r>
            <a:br>
              <a:rPr lang="en-US" altLang="zh-CN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（线性拓扑）</a:t>
            </a:r>
          </a:p>
        </p:txBody>
      </p:sp>
      <p:sp>
        <p:nvSpPr>
          <p:cNvPr id="105" name="Line 105">
            <a:extLst>
              <a:ext uri="{FF2B5EF4-FFF2-40B4-BE49-F238E27FC236}">
                <a16:creationId xmlns:a16="http://schemas.microsoft.com/office/drawing/2014/main" id="{61AAB993-6406-400C-94FA-837AE89EA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249" y="5055492"/>
            <a:ext cx="0" cy="577850"/>
          </a:xfrm>
          <a:prstGeom prst="line">
            <a:avLst/>
          </a:prstGeom>
          <a:noFill/>
          <a:ln w="254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pic>
        <p:nvPicPr>
          <p:cNvPr id="106" name="Picture 115">
            <a:extLst>
              <a:ext uri="{FF2B5EF4-FFF2-40B4-BE49-F238E27FC236}">
                <a16:creationId xmlns:a16="http://schemas.microsoft.com/office/drawing/2014/main" id="{82B08BF5-75AA-4370-946B-5FEE47FEA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149" y="5742880"/>
            <a:ext cx="223838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117" descr="PwFlex70">
            <a:extLst>
              <a:ext uri="{FF2B5EF4-FFF2-40B4-BE49-F238E27FC236}">
                <a16:creationId xmlns:a16="http://schemas.microsoft.com/office/drawing/2014/main" id="{92C952BC-7EFE-4A1A-9059-6D47A0F68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99" y="5495230"/>
            <a:ext cx="352425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118" descr="2711P_1250_t_01b_rgb">
            <a:extLst>
              <a:ext uri="{FF2B5EF4-FFF2-40B4-BE49-F238E27FC236}">
                <a16:creationId xmlns:a16="http://schemas.microsoft.com/office/drawing/2014/main" id="{EFAF3A6D-00A1-4855-8A6A-ACAE78D08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t="4692" r="11949" b="11406"/>
          <a:stretch>
            <a:fillRect/>
          </a:stretch>
        </p:blipFill>
        <p:spPr bwMode="auto">
          <a:xfrm>
            <a:off x="4765849" y="5165030"/>
            <a:ext cx="2698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126" descr="2711P_1250_t_01b_rgb">
            <a:extLst>
              <a:ext uri="{FF2B5EF4-FFF2-40B4-BE49-F238E27FC236}">
                <a16:creationId xmlns:a16="http://schemas.microsoft.com/office/drawing/2014/main" id="{2FEB372A-6FBE-46A0-8B6C-268580F6E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t="4692" r="11949" b="11406"/>
          <a:stretch>
            <a:fillRect/>
          </a:stretch>
        </p:blipFill>
        <p:spPr bwMode="auto">
          <a:xfrm>
            <a:off x="4124499" y="4904680"/>
            <a:ext cx="2698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Text Box 120">
            <a:extLst>
              <a:ext uri="{FF2B5EF4-FFF2-40B4-BE49-F238E27FC236}">
                <a16:creationId xmlns:a16="http://schemas.microsoft.com/office/drawing/2014/main" id="{D0B9FF78-4F5A-4BB2-AE92-9C37707EB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365" y="5380583"/>
            <a:ext cx="1422606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第 </a:t>
            </a:r>
            <a:r>
              <a:rPr lang="en-US" altLang="zh-CN" sz="1200" dirty="0">
                <a:latin typeface="+mn-ea"/>
                <a:ea typeface="+mn-ea"/>
              </a:rPr>
              <a:t>2 </a:t>
            </a:r>
            <a:r>
              <a:rPr lang="zh-CN" altLang="en-US" sz="1200" dirty="0">
                <a:latin typeface="+mn-ea"/>
                <a:ea typeface="+mn-ea"/>
              </a:rPr>
              <a:t>层接入交换机</a:t>
            </a:r>
          </a:p>
        </p:txBody>
      </p:sp>
      <p:sp>
        <p:nvSpPr>
          <p:cNvPr id="111" name="Text Box 92">
            <a:extLst>
              <a:ext uri="{FF2B5EF4-FFF2-40B4-BE49-F238E27FC236}">
                <a16:creationId xmlns:a16="http://schemas.microsoft.com/office/drawing/2014/main" id="{B64781A8-2F85-432C-B7CC-676689EB3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3099" y="5993705"/>
            <a:ext cx="692150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控制器</a:t>
            </a:r>
          </a:p>
        </p:txBody>
      </p:sp>
      <p:pic>
        <p:nvPicPr>
          <p:cNvPr id="112" name="Picture 122" descr="PwFlex70">
            <a:extLst>
              <a:ext uri="{FF2B5EF4-FFF2-40B4-BE49-F238E27FC236}">
                <a16:creationId xmlns:a16="http://schemas.microsoft.com/office/drawing/2014/main" id="{EAA19DB9-8696-4207-A08D-AE3CE227E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324" y="5476180"/>
            <a:ext cx="352425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Rectangle 13">
            <a:extLst>
              <a:ext uri="{FF2B5EF4-FFF2-40B4-BE49-F238E27FC236}">
                <a16:creationId xmlns:a16="http://schemas.microsoft.com/office/drawing/2014/main" id="{24B0C955-AAD2-404F-A6FE-8989EA1B1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4148" y="1142305"/>
            <a:ext cx="2133600" cy="778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36576" rIns="82296" bIns="36576"/>
          <a:lstStyle/>
          <a:p>
            <a:pPr defTabSz="814365">
              <a:lnSpc>
                <a:spcPct val="90000"/>
              </a:lnSpc>
              <a:spcBef>
                <a:spcPct val="3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企业</a:t>
            </a:r>
            <a:r>
              <a:rPr lang="en-US" altLang="zh-CN" sz="1400" kern="0" dirty="0">
                <a:solidFill>
                  <a:srgbClr val="333333"/>
                </a:solidFill>
                <a:latin typeface="+mn-ea"/>
              </a:rPr>
              <a:t>/IT </a:t>
            </a: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集成</a:t>
            </a:r>
          </a:p>
          <a:p>
            <a:pPr defTabSz="814365">
              <a:lnSpc>
                <a:spcPct val="90000"/>
              </a:lnSpc>
              <a:spcBef>
                <a:spcPct val="3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协作</a:t>
            </a:r>
          </a:p>
          <a:p>
            <a:pPr defTabSz="814365">
              <a:lnSpc>
                <a:spcPct val="90000"/>
              </a:lnSpc>
              <a:spcBef>
                <a:spcPct val="3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无线</a:t>
            </a:r>
          </a:p>
          <a:p>
            <a:pPr defTabSz="814365">
              <a:lnSpc>
                <a:spcPct val="90000"/>
              </a:lnSpc>
              <a:spcBef>
                <a:spcPct val="30000"/>
              </a:spcBef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应用程序优化</a:t>
            </a:r>
          </a:p>
        </p:txBody>
      </p:sp>
      <p:pic>
        <p:nvPicPr>
          <p:cNvPr id="114" name="Picture 11">
            <a:extLst>
              <a:ext uri="{FF2B5EF4-FFF2-40B4-BE49-F238E27FC236}">
                <a16:creationId xmlns:a16="http://schemas.microsoft.com/office/drawing/2014/main" id="{5EB94DA5-B295-4106-BA7F-547D4262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762" y="4930080"/>
            <a:ext cx="190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1">
            <a:extLst>
              <a:ext uri="{FF2B5EF4-FFF2-40B4-BE49-F238E27FC236}">
                <a16:creationId xmlns:a16="http://schemas.microsoft.com/office/drawing/2014/main" id="{4A28BE60-6F64-47E9-886B-6ADAD3F8C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62" y="4941192"/>
            <a:ext cx="1889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11">
            <a:extLst>
              <a:ext uri="{FF2B5EF4-FFF2-40B4-BE49-F238E27FC236}">
                <a16:creationId xmlns:a16="http://schemas.microsoft.com/office/drawing/2014/main" id="{060F9045-7DC9-4205-845D-77826B0D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412" y="5520630"/>
            <a:ext cx="190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1">
            <a:extLst>
              <a:ext uri="{FF2B5EF4-FFF2-40B4-BE49-F238E27FC236}">
                <a16:creationId xmlns:a16="http://schemas.microsoft.com/office/drawing/2014/main" id="{9DF3EA5B-B112-4CD7-B9BB-C44C8458F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474" y="5515867"/>
            <a:ext cx="1889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11">
            <a:extLst>
              <a:ext uri="{FF2B5EF4-FFF2-40B4-BE49-F238E27FC236}">
                <a16:creationId xmlns:a16="http://schemas.microsoft.com/office/drawing/2014/main" id="{5EF99B28-83B5-4AAF-8BBB-AA8E1342E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87" y="4925317"/>
            <a:ext cx="1889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11">
            <a:extLst>
              <a:ext uri="{FF2B5EF4-FFF2-40B4-BE49-F238E27FC236}">
                <a16:creationId xmlns:a16="http://schemas.microsoft.com/office/drawing/2014/main" id="{3D105D7D-CDAD-4D7C-A01B-7881004BD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287" y="5245992"/>
            <a:ext cx="1889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1">
            <a:extLst>
              <a:ext uri="{FF2B5EF4-FFF2-40B4-BE49-F238E27FC236}">
                <a16:creationId xmlns:a16="http://schemas.microsoft.com/office/drawing/2014/main" id="{B1535712-1601-41AC-9ED4-8427FD42F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12" y="4930080"/>
            <a:ext cx="190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1">
            <a:extLst>
              <a:ext uri="{FF2B5EF4-FFF2-40B4-BE49-F238E27FC236}">
                <a16:creationId xmlns:a16="http://schemas.microsoft.com/office/drawing/2014/main" id="{E2378BE8-A2FA-40B0-9A8D-671250CAA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624" y="5573017"/>
            <a:ext cx="1889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1">
            <a:extLst>
              <a:ext uri="{FF2B5EF4-FFF2-40B4-BE49-F238E27FC236}">
                <a16:creationId xmlns:a16="http://schemas.microsoft.com/office/drawing/2014/main" id="{A2C30CD7-AFD0-4222-B98C-8BDAFFBEC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062" y="5573017"/>
            <a:ext cx="190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1">
            <a:extLst>
              <a:ext uri="{FF2B5EF4-FFF2-40B4-BE49-F238E27FC236}">
                <a16:creationId xmlns:a16="http://schemas.microsoft.com/office/drawing/2014/main" id="{9D864148-FF20-48C1-BE39-7144EFBC1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599" y="5268217"/>
            <a:ext cx="1889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1">
            <a:extLst>
              <a:ext uri="{FF2B5EF4-FFF2-40B4-BE49-F238E27FC236}">
                <a16:creationId xmlns:a16="http://schemas.microsoft.com/office/drawing/2014/main" id="{A6DA7E5B-BD74-4C6D-A436-C367A4F0E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312" y="5412680"/>
            <a:ext cx="188912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1">
            <a:extLst>
              <a:ext uri="{FF2B5EF4-FFF2-40B4-BE49-F238E27FC236}">
                <a16:creationId xmlns:a16="http://schemas.microsoft.com/office/drawing/2014/main" id="{596192C3-9B0C-4C82-A40F-367AFE989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962" y="5284092"/>
            <a:ext cx="190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1">
            <a:extLst>
              <a:ext uri="{FF2B5EF4-FFF2-40B4-BE49-F238E27FC236}">
                <a16:creationId xmlns:a16="http://schemas.microsoft.com/office/drawing/2014/main" id="{71105ABE-BBAF-4B90-B19E-D64FC46C1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037" y="5096767"/>
            <a:ext cx="1889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1">
            <a:extLst>
              <a:ext uri="{FF2B5EF4-FFF2-40B4-BE49-F238E27FC236}">
                <a16:creationId xmlns:a16="http://schemas.microsoft.com/office/drawing/2014/main" id="{D7DA6ED9-9A42-400E-BEFB-582A2CBFF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49" y="4906267"/>
            <a:ext cx="1889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Rectangle 4">
            <a:extLst>
              <a:ext uri="{FF2B5EF4-FFF2-40B4-BE49-F238E27FC236}">
                <a16:creationId xmlns:a16="http://schemas.microsoft.com/office/drawing/2014/main" id="{E6DAC3F8-9D8D-42C4-B034-E88EDA071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604" y="4988817"/>
            <a:ext cx="1371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02833" tIns="51417" rIns="102833" bIns="51417" anchor="ctr"/>
          <a:lstStyle/>
          <a:p>
            <a:pPr defTabSz="1028700">
              <a:lnSpc>
                <a:spcPct val="9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单元组</a:t>
            </a:r>
            <a:r>
              <a:rPr lang="en-US" altLang="zh-CN" sz="1400" dirty="0">
                <a:solidFill>
                  <a:srgbClr val="333333"/>
                </a:solidFill>
                <a:latin typeface="+mn-ea"/>
              </a:rPr>
              <a:t>/</a:t>
            </a: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区域区</a:t>
            </a:r>
          </a:p>
          <a:p>
            <a:pPr defTabSz="1028700">
              <a:lnSpc>
                <a:spcPct val="9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第 </a:t>
            </a:r>
            <a:r>
              <a:rPr lang="en-US" altLang="zh-CN" sz="1400" dirty="0">
                <a:solidFill>
                  <a:srgbClr val="333333"/>
                </a:solidFill>
                <a:latin typeface="+mn-ea"/>
              </a:rPr>
              <a:t>0–2 </a:t>
            </a: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级</a:t>
            </a:r>
          </a:p>
          <a:p>
            <a:pPr defTabSz="1028700">
              <a:lnSpc>
                <a:spcPct val="9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第 </a:t>
            </a:r>
            <a:r>
              <a:rPr lang="en-US" altLang="zh-CN" sz="1400" dirty="0">
                <a:solidFill>
                  <a:srgbClr val="333333"/>
                </a:solidFill>
                <a:latin typeface="+mn-ea"/>
              </a:rPr>
              <a:t>2 </a:t>
            </a: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层接入</a:t>
            </a:r>
          </a:p>
        </p:txBody>
      </p:sp>
      <p:sp>
        <p:nvSpPr>
          <p:cNvPr id="129" name="Rectangle 7">
            <a:extLst>
              <a:ext uri="{FF2B5EF4-FFF2-40B4-BE49-F238E27FC236}">
                <a16:creationId xmlns:a16="http://schemas.microsoft.com/office/drawing/2014/main" id="{9364AE1D-CA4C-42C6-8CF8-A78EC9074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604" y="3441005"/>
            <a:ext cx="1471612" cy="815975"/>
          </a:xfrm>
          <a:prstGeom prst="rect">
            <a:avLst/>
          </a:prstGeom>
          <a:noFill/>
          <a:ln w="3175">
            <a:noFill/>
            <a:miter lim="800000"/>
            <a:headEnd type="none" w="sm" len="sm"/>
            <a:tailEnd type="none" w="sm" len="sm"/>
          </a:ln>
        </p:spPr>
        <p:txBody>
          <a:bodyPr wrap="none" lIns="102833" tIns="51417" rIns="102833" bIns="51417" anchor="ctr"/>
          <a:lstStyle/>
          <a:p>
            <a:pPr defTabSz="1028700">
              <a:lnSpc>
                <a:spcPct val="90000"/>
              </a:lnSpc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制造业区</a:t>
            </a:r>
          </a:p>
          <a:p>
            <a:pPr defTabSz="1028700">
              <a:lnSpc>
                <a:spcPct val="90000"/>
              </a:lnSpc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第 </a:t>
            </a:r>
            <a:r>
              <a:rPr lang="en-US" altLang="zh-CN" sz="1400" kern="0" dirty="0">
                <a:solidFill>
                  <a:srgbClr val="333333"/>
                </a:solidFill>
                <a:latin typeface="+mn-ea"/>
              </a:rPr>
              <a:t>3 </a:t>
            </a: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级</a:t>
            </a:r>
          </a:p>
          <a:p>
            <a:pPr defTabSz="1028700">
              <a:lnSpc>
                <a:spcPct val="90000"/>
              </a:lnSpc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分布和核心</a:t>
            </a:r>
          </a:p>
        </p:txBody>
      </p:sp>
      <p:sp>
        <p:nvSpPr>
          <p:cNvPr id="130" name="Rectangle 10">
            <a:extLst>
              <a:ext uri="{FF2B5EF4-FFF2-40B4-BE49-F238E27FC236}">
                <a16:creationId xmlns:a16="http://schemas.microsoft.com/office/drawing/2014/main" id="{942B20E0-E2DF-4725-8CC8-3DD3366EF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604" y="2361505"/>
            <a:ext cx="1206500" cy="844550"/>
          </a:xfrm>
          <a:prstGeom prst="rect">
            <a:avLst/>
          </a:prstGeom>
          <a:noFill/>
          <a:ln w="3175">
            <a:noFill/>
            <a:miter lim="800000"/>
            <a:headEnd type="none" w="sm" len="sm"/>
            <a:tailEnd type="none" w="sm" len="sm"/>
          </a:ln>
        </p:spPr>
        <p:txBody>
          <a:bodyPr wrap="none" lIns="102833" tIns="51417" rIns="102833" bIns="51417" anchor="ctr"/>
          <a:lstStyle/>
          <a:p>
            <a:pPr defTabSz="1028700">
              <a:lnSpc>
                <a:spcPct val="90000"/>
              </a:lnSpc>
              <a:defRPr/>
            </a:pP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隔离区</a:t>
            </a:r>
          </a:p>
          <a:p>
            <a:pPr defTabSz="1028700">
              <a:lnSpc>
                <a:spcPct val="90000"/>
              </a:lnSpc>
              <a:defRPr/>
            </a:pPr>
            <a:r>
              <a:rPr lang="en-US" altLang="zh-CN" sz="1400" kern="0" dirty="0">
                <a:solidFill>
                  <a:srgbClr val="333333"/>
                </a:solidFill>
                <a:latin typeface="+mn-ea"/>
              </a:rPr>
              <a:t>(DMZ) </a:t>
            </a:r>
            <a:r>
              <a:rPr lang="zh-CN" altLang="en-US" sz="1400" kern="0" dirty="0">
                <a:solidFill>
                  <a:srgbClr val="333333"/>
                </a:solidFill>
                <a:latin typeface="+mn-ea"/>
              </a:rPr>
              <a:t>防火墙</a:t>
            </a:r>
          </a:p>
        </p:txBody>
      </p:sp>
      <p:sp>
        <p:nvSpPr>
          <p:cNvPr id="131" name="Rectangle 25">
            <a:extLst>
              <a:ext uri="{FF2B5EF4-FFF2-40B4-BE49-F238E27FC236}">
                <a16:creationId xmlns:a16="http://schemas.microsoft.com/office/drawing/2014/main" id="{FF1FFC43-54DE-48E1-AFD2-C89B4F975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604" y="1304230"/>
            <a:ext cx="9636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02833" tIns="51417" rIns="102833" bIns="51417" anchor="ctr"/>
          <a:lstStyle/>
          <a:p>
            <a:pPr defTabSz="1028700">
              <a:lnSpc>
                <a:spcPct val="9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企业网络</a:t>
            </a:r>
          </a:p>
          <a:p>
            <a:pPr defTabSz="1028700">
              <a:lnSpc>
                <a:spcPct val="9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第 </a:t>
            </a:r>
            <a:r>
              <a:rPr lang="en-US" altLang="zh-CN" sz="1400" dirty="0">
                <a:solidFill>
                  <a:srgbClr val="333333"/>
                </a:solidFill>
                <a:latin typeface="+mn-ea"/>
              </a:rPr>
              <a:t>4–5 </a:t>
            </a:r>
            <a:r>
              <a:rPr lang="zh-CN" altLang="en-US" sz="1400" dirty="0">
                <a:solidFill>
                  <a:srgbClr val="333333"/>
                </a:solidFill>
                <a:latin typeface="+mn-ea"/>
              </a:rPr>
              <a:t>级</a:t>
            </a:r>
          </a:p>
        </p:txBody>
      </p:sp>
      <p:grpSp>
        <p:nvGrpSpPr>
          <p:cNvPr id="132" name="Group 234">
            <a:extLst>
              <a:ext uri="{FF2B5EF4-FFF2-40B4-BE49-F238E27FC236}">
                <a16:creationId xmlns:a16="http://schemas.microsoft.com/office/drawing/2014/main" id="{10C40FED-967A-41B3-82A4-3DFCA7AE4B21}"/>
              </a:ext>
            </a:extLst>
          </p:cNvPr>
          <p:cNvGrpSpPr>
            <a:grpSpLocks/>
          </p:cNvGrpSpPr>
          <p:nvPr/>
        </p:nvGrpSpPr>
        <p:grpSpPr bwMode="auto">
          <a:xfrm>
            <a:off x="2190925" y="948630"/>
            <a:ext cx="2635251" cy="1176337"/>
            <a:chOff x="784" y="770"/>
            <a:chExt cx="1660" cy="741"/>
          </a:xfrm>
        </p:grpSpPr>
        <p:sp>
          <p:nvSpPr>
            <p:cNvPr id="133" name="Freeform 231">
              <a:extLst>
                <a:ext uri="{FF2B5EF4-FFF2-40B4-BE49-F238E27FC236}">
                  <a16:creationId xmlns:a16="http://schemas.microsoft.com/office/drawing/2014/main" id="{6B140E79-E89A-4098-BB8D-39D66B01D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" y="865"/>
              <a:ext cx="746" cy="482"/>
            </a:xfrm>
            <a:custGeom>
              <a:avLst/>
              <a:gdLst>
                <a:gd name="T0" fmla="*/ 1 w 1003"/>
                <a:gd name="T1" fmla="*/ 0 h 648"/>
                <a:gd name="T2" fmla="*/ 0 w 1003"/>
                <a:gd name="T3" fmla="*/ 1 h 648"/>
                <a:gd name="T4" fmla="*/ 0 w 1003"/>
                <a:gd name="T5" fmla="*/ 4 h 648"/>
                <a:gd name="T6" fmla="*/ 7 w 1003"/>
                <a:gd name="T7" fmla="*/ 4 h 648"/>
                <a:gd name="T8" fmla="*/ 7 w 1003"/>
                <a:gd name="T9" fmla="*/ 1 h 648"/>
                <a:gd name="T10" fmla="*/ 9 w 1003"/>
                <a:gd name="T11" fmla="*/ 1 h 648"/>
                <a:gd name="T12" fmla="*/ 9 w 1003"/>
                <a:gd name="T13" fmla="*/ 5 h 6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03"/>
                <a:gd name="T22" fmla="*/ 0 h 648"/>
                <a:gd name="T23" fmla="*/ 1003 w 1003"/>
                <a:gd name="T24" fmla="*/ 648 h 6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03" h="648">
                  <a:moveTo>
                    <a:pt x="115" y="0"/>
                  </a:moveTo>
                  <a:lnTo>
                    <a:pt x="0" y="115"/>
                  </a:lnTo>
                  <a:lnTo>
                    <a:pt x="0" y="494"/>
                  </a:lnTo>
                  <a:lnTo>
                    <a:pt x="816" y="494"/>
                  </a:lnTo>
                  <a:lnTo>
                    <a:pt x="816" y="154"/>
                  </a:lnTo>
                  <a:lnTo>
                    <a:pt x="1003" y="154"/>
                  </a:lnTo>
                  <a:lnTo>
                    <a:pt x="1003" y="648"/>
                  </a:lnTo>
                </a:path>
              </a:pathLst>
            </a:custGeom>
            <a:noFill/>
            <a:ln w="12700">
              <a:solidFill>
                <a:srgbClr val="0183B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2124" tIns="41061" rIns="82124" bIns="41061"/>
            <a:lstStyle/>
            <a:p>
              <a:endParaRPr lang="zh-CN" altLang="en-US" sz="1200">
                <a:latin typeface="+mn-ea"/>
              </a:endParaRPr>
            </a:p>
          </p:txBody>
        </p:sp>
        <p:sp>
          <p:nvSpPr>
            <p:cNvPr id="134" name="Freeform 232">
              <a:extLst>
                <a:ext uri="{FF2B5EF4-FFF2-40B4-BE49-F238E27FC236}">
                  <a16:creationId xmlns:a16="http://schemas.microsoft.com/office/drawing/2014/main" id="{777F362B-B430-42C5-8AD1-7B1231809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" y="865"/>
              <a:ext cx="839" cy="493"/>
            </a:xfrm>
            <a:custGeom>
              <a:avLst/>
              <a:gdLst>
                <a:gd name="T0" fmla="*/ 0 w 1128"/>
                <a:gd name="T1" fmla="*/ 0 h 662"/>
                <a:gd name="T2" fmla="*/ 1 w 1128"/>
                <a:gd name="T3" fmla="*/ 1 h 662"/>
                <a:gd name="T4" fmla="*/ 1 w 1128"/>
                <a:gd name="T5" fmla="*/ 4 h 662"/>
                <a:gd name="T6" fmla="*/ 3 w 1128"/>
                <a:gd name="T7" fmla="*/ 4 h 662"/>
                <a:gd name="T8" fmla="*/ 3 w 1128"/>
                <a:gd name="T9" fmla="*/ 1 h 662"/>
                <a:gd name="T10" fmla="*/ 10 w 1128"/>
                <a:gd name="T11" fmla="*/ 1 h 662"/>
                <a:gd name="T12" fmla="*/ 10 w 1128"/>
                <a:gd name="T13" fmla="*/ 5 h 6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28"/>
                <a:gd name="T22" fmla="*/ 0 h 662"/>
                <a:gd name="T23" fmla="*/ 1128 w 1128"/>
                <a:gd name="T24" fmla="*/ 662 h 6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28" h="662">
                  <a:moveTo>
                    <a:pt x="0" y="0"/>
                  </a:moveTo>
                  <a:lnTo>
                    <a:pt x="120" y="120"/>
                  </a:lnTo>
                  <a:lnTo>
                    <a:pt x="120" y="451"/>
                  </a:lnTo>
                  <a:lnTo>
                    <a:pt x="345" y="451"/>
                  </a:lnTo>
                  <a:lnTo>
                    <a:pt x="345" y="62"/>
                  </a:lnTo>
                  <a:lnTo>
                    <a:pt x="1128" y="62"/>
                  </a:lnTo>
                  <a:lnTo>
                    <a:pt x="1128" y="662"/>
                  </a:lnTo>
                </a:path>
              </a:pathLst>
            </a:custGeom>
            <a:noFill/>
            <a:ln w="12700">
              <a:solidFill>
                <a:srgbClr val="0183B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2124" tIns="41061" rIns="82124" bIns="41061"/>
            <a:lstStyle/>
            <a:p>
              <a:endParaRPr lang="zh-CN" altLang="en-US" sz="1200">
                <a:latin typeface="+mn-ea"/>
              </a:endParaRPr>
            </a:p>
          </p:txBody>
        </p:sp>
        <p:sp>
          <p:nvSpPr>
            <p:cNvPr id="135" name="Rectangle 45">
              <a:extLst>
                <a:ext uri="{FF2B5EF4-FFF2-40B4-BE49-F238E27FC236}">
                  <a16:creationId xmlns:a16="http://schemas.microsoft.com/office/drawing/2014/main" id="{9BD440D5-FC8C-40B3-AD09-EEA01B9FE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" y="876"/>
              <a:ext cx="732" cy="58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50000"/>
                <a:alpha val="30196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2813">
                <a:lnSpc>
                  <a:spcPct val="90000"/>
                </a:lnSpc>
                <a:defRPr/>
              </a:pPr>
              <a:endParaRPr lang="en-US" sz="1200" dirty="0">
                <a:latin typeface="+mn-ea"/>
              </a:endParaRPr>
            </a:p>
          </p:txBody>
        </p:sp>
        <p:pic>
          <p:nvPicPr>
            <p:cNvPr id="136" name="Picture 50">
              <a:extLst>
                <a:ext uri="{FF2B5EF4-FFF2-40B4-BE49-F238E27FC236}">
                  <a16:creationId xmlns:a16="http://schemas.microsoft.com/office/drawing/2014/main" id="{FA613071-7F5A-426E-90C9-B5DE8631379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3" y="1232"/>
              <a:ext cx="128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" name="Picture 50">
              <a:extLst>
                <a:ext uri="{FF2B5EF4-FFF2-40B4-BE49-F238E27FC236}">
                  <a16:creationId xmlns:a16="http://schemas.microsoft.com/office/drawing/2014/main" id="{60FFA6F6-29CB-4F30-AF2D-19CC906FA42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" y="1232"/>
              <a:ext cx="128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8" name="Picture 50">
              <a:extLst>
                <a:ext uri="{FF2B5EF4-FFF2-40B4-BE49-F238E27FC236}">
                  <a16:creationId xmlns:a16="http://schemas.microsoft.com/office/drawing/2014/main" id="{ADAE877D-9025-4790-A20E-62144274D05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3" y="1007"/>
              <a:ext cx="12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9" name="Picture 50">
              <a:extLst>
                <a:ext uri="{FF2B5EF4-FFF2-40B4-BE49-F238E27FC236}">
                  <a16:creationId xmlns:a16="http://schemas.microsoft.com/office/drawing/2014/main" id="{647ED7CF-DFBE-4BC5-A136-3DA386354D5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" y="1007"/>
              <a:ext cx="12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Rectangle 45">
              <a:extLst>
                <a:ext uri="{FF2B5EF4-FFF2-40B4-BE49-F238E27FC236}">
                  <a16:creationId xmlns:a16="http://schemas.microsoft.com/office/drawing/2014/main" id="{D795C8BE-C235-4770-AB50-75651AB35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926"/>
              <a:ext cx="732" cy="53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50000"/>
                <a:alpha val="30196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2813">
                <a:lnSpc>
                  <a:spcPct val="90000"/>
                </a:lnSpc>
                <a:defRPr/>
              </a:pPr>
              <a:endParaRPr lang="en-US" sz="1200" dirty="0">
                <a:latin typeface="+mn-ea"/>
              </a:endParaRPr>
            </a:p>
          </p:txBody>
        </p:sp>
        <p:pic>
          <p:nvPicPr>
            <p:cNvPr id="141" name="Picture 69">
              <a:extLst>
                <a:ext uri="{FF2B5EF4-FFF2-40B4-BE49-F238E27FC236}">
                  <a16:creationId xmlns:a16="http://schemas.microsoft.com/office/drawing/2014/main" id="{48EE7117-3964-4A5A-84C6-C89C7C80F9C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" y="770"/>
              <a:ext cx="36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2" name="Picture 65" descr="File Server_Updated2005">
              <a:extLst>
                <a:ext uri="{FF2B5EF4-FFF2-40B4-BE49-F238E27FC236}">
                  <a16:creationId xmlns:a16="http://schemas.microsoft.com/office/drawing/2014/main" id="{C396DA43-66AF-4E37-BCBD-0FAC3ACA0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" y="1271"/>
              <a:ext cx="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" name="Picture 65" descr="File Server_Updated2005">
              <a:extLst>
                <a:ext uri="{FF2B5EF4-FFF2-40B4-BE49-F238E27FC236}">
                  <a16:creationId xmlns:a16="http://schemas.microsoft.com/office/drawing/2014/main" id="{275F93AF-A00E-49C6-AB74-67F58AA8E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4" y="1271"/>
              <a:ext cx="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4" name="Picture 65" descr="File Server_Updated2005">
              <a:extLst>
                <a:ext uri="{FF2B5EF4-FFF2-40B4-BE49-F238E27FC236}">
                  <a16:creationId xmlns:a16="http://schemas.microsoft.com/office/drawing/2014/main" id="{39801BF7-CE8B-4F81-81C6-E93137CF24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" y="1271"/>
              <a:ext cx="9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5" name="Picture 65" descr="File Server_Updated2005">
              <a:extLst>
                <a:ext uri="{FF2B5EF4-FFF2-40B4-BE49-F238E27FC236}">
                  <a16:creationId xmlns:a16="http://schemas.microsoft.com/office/drawing/2014/main" id="{BA5D86C2-C7AF-4679-BC5B-84EAD854E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" y="1271"/>
              <a:ext cx="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" name="Text Box 192">
              <a:extLst>
                <a:ext uri="{FF2B5EF4-FFF2-40B4-BE49-F238E27FC236}">
                  <a16:creationId xmlns:a16="http://schemas.microsoft.com/office/drawing/2014/main" id="{D03370F6-200D-4BA6-B460-2379E1CD8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" y="1406"/>
              <a:ext cx="293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zh-CN" sz="1200" dirty="0">
                  <a:latin typeface="+mn-ea"/>
                  <a:ea typeface="+mn-ea"/>
                  <a:cs typeface="Arial Unicode MS" pitchFamily="34" charset="-122"/>
                </a:rPr>
                <a:t>Web</a:t>
              </a:r>
            </a:p>
          </p:txBody>
        </p:sp>
        <p:sp>
          <p:nvSpPr>
            <p:cNvPr id="147" name="Text Box 192">
              <a:extLst>
                <a:ext uri="{FF2B5EF4-FFF2-40B4-BE49-F238E27FC236}">
                  <a16:creationId xmlns:a16="http://schemas.microsoft.com/office/drawing/2014/main" id="{BF845DC0-726B-405C-901F-932BD553A0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" y="1406"/>
              <a:ext cx="199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zh-CN" altLang="en-US" sz="1200" dirty="0">
                  <a:latin typeface="+mn-ea"/>
                  <a:ea typeface="+mn-ea"/>
                  <a:cs typeface="Arial Unicode MS" pitchFamily="34" charset="-122"/>
                </a:rPr>
                <a:t>应用</a:t>
              </a:r>
            </a:p>
          </p:txBody>
        </p:sp>
        <p:sp>
          <p:nvSpPr>
            <p:cNvPr id="148" name="Text Box 192">
              <a:extLst>
                <a:ext uri="{FF2B5EF4-FFF2-40B4-BE49-F238E27FC236}">
                  <a16:creationId xmlns:a16="http://schemas.microsoft.com/office/drawing/2014/main" id="{28602C38-72EC-496D-9C04-11B6B3B3A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9" y="1406"/>
              <a:ext cx="259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zh-CN" sz="1200" dirty="0">
                  <a:latin typeface="+mn-ea"/>
                  <a:ea typeface="+mn-ea"/>
                  <a:cs typeface="Arial Unicode MS" pitchFamily="34" charset="-122"/>
                </a:rPr>
                <a:t>DNS</a:t>
              </a:r>
            </a:p>
          </p:txBody>
        </p:sp>
        <p:sp>
          <p:nvSpPr>
            <p:cNvPr id="149" name="Text Box 192">
              <a:extLst>
                <a:ext uri="{FF2B5EF4-FFF2-40B4-BE49-F238E27FC236}">
                  <a16:creationId xmlns:a16="http://schemas.microsoft.com/office/drawing/2014/main" id="{480FD177-B0C3-4422-82DA-630BE2976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9" y="1406"/>
              <a:ext cx="270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defTabSz="912813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zh-CN" sz="1200" dirty="0">
                  <a:latin typeface="+mn-ea"/>
                  <a:ea typeface="+mn-ea"/>
                  <a:cs typeface="Arial Unicode MS" pitchFamily="34" charset="-122"/>
                </a:rPr>
                <a:t>FTP</a:t>
              </a:r>
            </a:p>
          </p:txBody>
        </p:sp>
        <p:pic>
          <p:nvPicPr>
            <p:cNvPr id="150" name="Picture 224">
              <a:extLst>
                <a:ext uri="{FF2B5EF4-FFF2-40B4-BE49-F238E27FC236}">
                  <a16:creationId xmlns:a16="http://schemas.microsoft.com/office/drawing/2014/main" id="{A8AB61B3-23A9-4904-AEEB-B20AC5414EB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" y="930"/>
              <a:ext cx="169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1" name="Picture 225">
              <a:extLst>
                <a:ext uri="{FF2B5EF4-FFF2-40B4-BE49-F238E27FC236}">
                  <a16:creationId xmlns:a16="http://schemas.microsoft.com/office/drawing/2014/main" id="{888EF413-388C-4F92-8A29-F7791BE6903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" y="930"/>
              <a:ext cx="17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2" name="Picture 226" descr="NetRanger">
              <a:extLst>
                <a:ext uri="{FF2B5EF4-FFF2-40B4-BE49-F238E27FC236}">
                  <a16:creationId xmlns:a16="http://schemas.microsoft.com/office/drawing/2014/main" id="{822EFE25-EB82-403D-BB59-F1317F5416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" y="1035"/>
              <a:ext cx="14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" name="Picture 227" descr="NetRanger">
              <a:extLst>
                <a:ext uri="{FF2B5EF4-FFF2-40B4-BE49-F238E27FC236}">
                  <a16:creationId xmlns:a16="http://schemas.microsoft.com/office/drawing/2014/main" id="{080CF846-AC3C-4B9C-B19E-7FF6804EA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035"/>
              <a:ext cx="14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" name="Text Box 80">
              <a:extLst>
                <a:ext uri="{FF2B5EF4-FFF2-40B4-BE49-F238E27FC236}">
                  <a16:creationId xmlns:a16="http://schemas.microsoft.com/office/drawing/2014/main" id="{F0A096F3-6472-4EAA-8566-22EA8A0A6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4" y="800"/>
              <a:ext cx="440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124" tIns="41061" rIns="82124" bIns="41061">
              <a:spAutoFit/>
            </a:bodyPr>
            <a:lstStyle>
              <a:lvl1pPr defTabSz="8128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defTabSz="8128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defTabSz="8128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defTabSz="8128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defTabSz="8128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defTabSz="8128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defTabSz="8128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defTabSz="8128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defTabSz="8128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zh-CN" altLang="en-US" sz="1200" dirty="0">
                  <a:latin typeface="+mn-ea"/>
                  <a:ea typeface="+mn-ea"/>
                </a:rPr>
                <a:t>互联网</a:t>
              </a:r>
            </a:p>
          </p:txBody>
        </p:sp>
      </p:grpSp>
      <p:grpSp>
        <p:nvGrpSpPr>
          <p:cNvPr id="155" name="Group 107">
            <a:extLst>
              <a:ext uri="{FF2B5EF4-FFF2-40B4-BE49-F238E27FC236}">
                <a16:creationId xmlns:a16="http://schemas.microsoft.com/office/drawing/2014/main" id="{922E271B-BFCC-401B-B7C6-9835B71DA8FC}"/>
              </a:ext>
            </a:extLst>
          </p:cNvPr>
          <p:cNvGrpSpPr>
            <a:grpSpLocks/>
          </p:cNvGrpSpPr>
          <p:nvPr/>
        </p:nvGrpSpPr>
        <p:grpSpPr bwMode="auto">
          <a:xfrm rot="767715">
            <a:off x="1063258" y="5799354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56" name="Oval 108">
              <a:extLst>
                <a:ext uri="{FF2B5EF4-FFF2-40B4-BE49-F238E27FC236}">
                  <a16:creationId xmlns:a16="http://schemas.microsoft.com/office/drawing/2014/main" id="{9CD79B4B-1F1A-4739-9264-D2CB34EEA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57" name="AutoShape 109">
              <a:extLst>
                <a:ext uri="{FF2B5EF4-FFF2-40B4-BE49-F238E27FC236}">
                  <a16:creationId xmlns:a16="http://schemas.microsoft.com/office/drawing/2014/main" id="{2160CAB5-3054-490B-B030-F73AD9D46D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58" name="AutoShape 110">
              <a:extLst>
                <a:ext uri="{FF2B5EF4-FFF2-40B4-BE49-F238E27FC236}">
                  <a16:creationId xmlns:a16="http://schemas.microsoft.com/office/drawing/2014/main" id="{9859D09A-3599-42CC-B4E2-54E4072091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59" name="AutoShape 111">
              <a:extLst>
                <a:ext uri="{FF2B5EF4-FFF2-40B4-BE49-F238E27FC236}">
                  <a16:creationId xmlns:a16="http://schemas.microsoft.com/office/drawing/2014/main" id="{D3F3C266-FBD2-47D0-891C-A0947713BC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60" name="AutoShape 112">
              <a:extLst>
                <a:ext uri="{FF2B5EF4-FFF2-40B4-BE49-F238E27FC236}">
                  <a16:creationId xmlns:a16="http://schemas.microsoft.com/office/drawing/2014/main" id="{D21580F8-F4A7-4BA6-A550-7F38947ECE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grpSp>
        <p:nvGrpSpPr>
          <p:cNvPr id="161" name="Group 107">
            <a:extLst>
              <a:ext uri="{FF2B5EF4-FFF2-40B4-BE49-F238E27FC236}">
                <a16:creationId xmlns:a16="http://schemas.microsoft.com/office/drawing/2014/main" id="{077DA870-7E15-4AF4-9B97-35F5FDDCF85E}"/>
              </a:ext>
            </a:extLst>
          </p:cNvPr>
          <p:cNvGrpSpPr>
            <a:grpSpLocks/>
          </p:cNvGrpSpPr>
          <p:nvPr/>
        </p:nvGrpSpPr>
        <p:grpSpPr bwMode="auto">
          <a:xfrm rot="595006">
            <a:off x="1418546" y="5807136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62" name="Oval 108">
              <a:extLst>
                <a:ext uri="{FF2B5EF4-FFF2-40B4-BE49-F238E27FC236}">
                  <a16:creationId xmlns:a16="http://schemas.microsoft.com/office/drawing/2014/main" id="{06E1161C-7820-47A1-8B79-697202576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63" name="AutoShape 109">
              <a:extLst>
                <a:ext uri="{FF2B5EF4-FFF2-40B4-BE49-F238E27FC236}">
                  <a16:creationId xmlns:a16="http://schemas.microsoft.com/office/drawing/2014/main" id="{08B5DA41-8631-4E93-A3C1-CF1C85D0D0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64" name="AutoShape 110">
              <a:extLst>
                <a:ext uri="{FF2B5EF4-FFF2-40B4-BE49-F238E27FC236}">
                  <a16:creationId xmlns:a16="http://schemas.microsoft.com/office/drawing/2014/main" id="{52A8289C-FFB1-4943-B35A-BB29CA10B6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65" name="AutoShape 111">
              <a:extLst>
                <a:ext uri="{FF2B5EF4-FFF2-40B4-BE49-F238E27FC236}">
                  <a16:creationId xmlns:a16="http://schemas.microsoft.com/office/drawing/2014/main" id="{46F0D044-9129-467E-90D2-CC762CFDE0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66" name="AutoShape 112">
              <a:extLst>
                <a:ext uri="{FF2B5EF4-FFF2-40B4-BE49-F238E27FC236}">
                  <a16:creationId xmlns:a16="http://schemas.microsoft.com/office/drawing/2014/main" id="{39D63A4B-7499-44C7-AA3D-C2E094C547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sp>
        <p:nvSpPr>
          <p:cNvPr id="167" name="Line 95">
            <a:extLst>
              <a:ext uri="{FF2B5EF4-FFF2-40B4-BE49-F238E27FC236}">
                <a16:creationId xmlns:a16="http://schemas.microsoft.com/office/drawing/2014/main" id="{2534D66F-4B94-4064-8630-621893A0D77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33662" y="5852417"/>
            <a:ext cx="184150" cy="9525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68" name="Line 95">
            <a:extLst>
              <a:ext uri="{FF2B5EF4-FFF2-40B4-BE49-F238E27FC236}">
                <a16:creationId xmlns:a16="http://schemas.microsoft.com/office/drawing/2014/main" id="{46C166BE-477E-498E-A3DC-03896CF21E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32062" y="5612705"/>
            <a:ext cx="66675" cy="209550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69" name="Text Box 88">
            <a:extLst>
              <a:ext uri="{FF2B5EF4-FFF2-40B4-BE49-F238E27FC236}">
                <a16:creationId xmlns:a16="http://schemas.microsoft.com/office/drawing/2014/main" id="{E6C16602-DF36-42C8-A74B-F4E0624E2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73" y="5895763"/>
            <a:ext cx="962646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无线传感器</a:t>
            </a:r>
          </a:p>
        </p:txBody>
      </p:sp>
      <p:grpSp>
        <p:nvGrpSpPr>
          <p:cNvPr id="170" name="Group 107">
            <a:extLst>
              <a:ext uri="{FF2B5EF4-FFF2-40B4-BE49-F238E27FC236}">
                <a16:creationId xmlns:a16="http://schemas.microsoft.com/office/drawing/2014/main" id="{C61CA6A7-4C4F-4735-8BB3-591CAB672FC7}"/>
              </a:ext>
            </a:extLst>
          </p:cNvPr>
          <p:cNvGrpSpPr>
            <a:grpSpLocks/>
          </p:cNvGrpSpPr>
          <p:nvPr/>
        </p:nvGrpSpPr>
        <p:grpSpPr bwMode="auto">
          <a:xfrm rot="767715">
            <a:off x="3773360" y="5916231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71" name="Oval 108">
              <a:extLst>
                <a:ext uri="{FF2B5EF4-FFF2-40B4-BE49-F238E27FC236}">
                  <a16:creationId xmlns:a16="http://schemas.microsoft.com/office/drawing/2014/main" id="{C28296F1-EC04-454F-9EAC-38082F19C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2" name="AutoShape 109">
              <a:extLst>
                <a:ext uri="{FF2B5EF4-FFF2-40B4-BE49-F238E27FC236}">
                  <a16:creationId xmlns:a16="http://schemas.microsoft.com/office/drawing/2014/main" id="{4717F4EA-6C20-47E9-876F-7FC4391326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3" name="AutoShape 110">
              <a:extLst>
                <a:ext uri="{FF2B5EF4-FFF2-40B4-BE49-F238E27FC236}">
                  <a16:creationId xmlns:a16="http://schemas.microsoft.com/office/drawing/2014/main" id="{3204C2E5-653B-4399-B35A-7179F33C4F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4" name="AutoShape 111">
              <a:extLst>
                <a:ext uri="{FF2B5EF4-FFF2-40B4-BE49-F238E27FC236}">
                  <a16:creationId xmlns:a16="http://schemas.microsoft.com/office/drawing/2014/main" id="{79BDC832-BE39-491C-9306-EEA5B1EA63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5" name="AutoShape 112">
              <a:extLst>
                <a:ext uri="{FF2B5EF4-FFF2-40B4-BE49-F238E27FC236}">
                  <a16:creationId xmlns:a16="http://schemas.microsoft.com/office/drawing/2014/main" id="{CAB0A444-2877-43E2-B09B-583AAE7EA2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grpSp>
        <p:nvGrpSpPr>
          <p:cNvPr id="176" name="Group 107">
            <a:extLst>
              <a:ext uri="{FF2B5EF4-FFF2-40B4-BE49-F238E27FC236}">
                <a16:creationId xmlns:a16="http://schemas.microsoft.com/office/drawing/2014/main" id="{85B76394-889D-47EE-98BC-F925BDDF1F11}"/>
              </a:ext>
            </a:extLst>
          </p:cNvPr>
          <p:cNvGrpSpPr>
            <a:grpSpLocks/>
          </p:cNvGrpSpPr>
          <p:nvPr/>
        </p:nvGrpSpPr>
        <p:grpSpPr bwMode="auto">
          <a:xfrm rot="595006">
            <a:off x="4128648" y="5924013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77" name="Oval 108">
              <a:extLst>
                <a:ext uri="{FF2B5EF4-FFF2-40B4-BE49-F238E27FC236}">
                  <a16:creationId xmlns:a16="http://schemas.microsoft.com/office/drawing/2014/main" id="{B5F8E3FE-EFED-4298-AF81-640DA96BD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8" name="AutoShape 109">
              <a:extLst>
                <a:ext uri="{FF2B5EF4-FFF2-40B4-BE49-F238E27FC236}">
                  <a16:creationId xmlns:a16="http://schemas.microsoft.com/office/drawing/2014/main" id="{0357B292-CA33-414B-B527-A6C2A97D37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79" name="AutoShape 110">
              <a:extLst>
                <a:ext uri="{FF2B5EF4-FFF2-40B4-BE49-F238E27FC236}">
                  <a16:creationId xmlns:a16="http://schemas.microsoft.com/office/drawing/2014/main" id="{1AC876C1-7025-49A9-8BAF-04B9B74363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80" name="AutoShape 111">
              <a:extLst>
                <a:ext uri="{FF2B5EF4-FFF2-40B4-BE49-F238E27FC236}">
                  <a16:creationId xmlns:a16="http://schemas.microsoft.com/office/drawing/2014/main" id="{200A233B-5AC6-4F0E-883C-C4D3E6B4A2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81" name="AutoShape 112">
              <a:extLst>
                <a:ext uri="{FF2B5EF4-FFF2-40B4-BE49-F238E27FC236}">
                  <a16:creationId xmlns:a16="http://schemas.microsoft.com/office/drawing/2014/main" id="{79C65D26-B91A-49D2-A4AF-86EF51AD98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sp>
        <p:nvSpPr>
          <p:cNvPr id="182" name="Line 95">
            <a:extLst>
              <a:ext uri="{FF2B5EF4-FFF2-40B4-BE49-F238E27FC236}">
                <a16:creationId xmlns:a16="http://schemas.microsoft.com/office/drawing/2014/main" id="{9FD049BF-893C-43DC-85A3-1420F311AD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45112" y="5968305"/>
            <a:ext cx="182562" cy="11112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83" name="Line 95">
            <a:extLst>
              <a:ext uri="{FF2B5EF4-FFF2-40B4-BE49-F238E27FC236}">
                <a16:creationId xmlns:a16="http://schemas.microsoft.com/office/drawing/2014/main" id="{821202FC-EC76-4C41-B1FC-EB190E7378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43512" y="5765105"/>
            <a:ext cx="65087" cy="163512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84" name="Text Box 88">
            <a:extLst>
              <a:ext uri="{FF2B5EF4-FFF2-40B4-BE49-F238E27FC236}">
                <a16:creationId xmlns:a16="http://schemas.microsoft.com/office/drawing/2014/main" id="{5F0808D5-F5B8-4B6D-A729-5798BE4C8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0808" y="5993705"/>
            <a:ext cx="982667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无线传感器</a:t>
            </a:r>
          </a:p>
        </p:txBody>
      </p:sp>
      <p:grpSp>
        <p:nvGrpSpPr>
          <p:cNvPr id="185" name="Group 107">
            <a:extLst>
              <a:ext uri="{FF2B5EF4-FFF2-40B4-BE49-F238E27FC236}">
                <a16:creationId xmlns:a16="http://schemas.microsoft.com/office/drawing/2014/main" id="{6D6FC051-473F-4639-98A0-AA9352696F64}"/>
              </a:ext>
            </a:extLst>
          </p:cNvPr>
          <p:cNvGrpSpPr>
            <a:grpSpLocks/>
          </p:cNvGrpSpPr>
          <p:nvPr/>
        </p:nvGrpSpPr>
        <p:grpSpPr bwMode="auto">
          <a:xfrm rot="767715">
            <a:off x="5425206" y="5880710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86" name="Oval 108">
              <a:extLst>
                <a:ext uri="{FF2B5EF4-FFF2-40B4-BE49-F238E27FC236}">
                  <a16:creationId xmlns:a16="http://schemas.microsoft.com/office/drawing/2014/main" id="{5EAE73A5-1098-4817-8DC3-A0E1BF4B0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87" name="AutoShape 109">
              <a:extLst>
                <a:ext uri="{FF2B5EF4-FFF2-40B4-BE49-F238E27FC236}">
                  <a16:creationId xmlns:a16="http://schemas.microsoft.com/office/drawing/2014/main" id="{3FA8AF30-D1B7-49A9-9179-837B1EA1AA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88" name="AutoShape 110">
              <a:extLst>
                <a:ext uri="{FF2B5EF4-FFF2-40B4-BE49-F238E27FC236}">
                  <a16:creationId xmlns:a16="http://schemas.microsoft.com/office/drawing/2014/main" id="{E20B41DF-F9B9-4129-8009-D5FF8B05EC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89" name="AutoShape 111">
              <a:extLst>
                <a:ext uri="{FF2B5EF4-FFF2-40B4-BE49-F238E27FC236}">
                  <a16:creationId xmlns:a16="http://schemas.microsoft.com/office/drawing/2014/main" id="{BEEB2B43-8D1F-4195-8EAC-A75AEEAC58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90" name="AutoShape 112">
              <a:extLst>
                <a:ext uri="{FF2B5EF4-FFF2-40B4-BE49-F238E27FC236}">
                  <a16:creationId xmlns:a16="http://schemas.microsoft.com/office/drawing/2014/main" id="{75A069F4-4517-4315-9953-1409E4B0DB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grpSp>
        <p:nvGrpSpPr>
          <p:cNvPr id="191" name="Group 107">
            <a:extLst>
              <a:ext uri="{FF2B5EF4-FFF2-40B4-BE49-F238E27FC236}">
                <a16:creationId xmlns:a16="http://schemas.microsoft.com/office/drawing/2014/main" id="{E785A0CD-B2AC-45DE-B007-A6917D777062}"/>
              </a:ext>
            </a:extLst>
          </p:cNvPr>
          <p:cNvGrpSpPr>
            <a:grpSpLocks/>
          </p:cNvGrpSpPr>
          <p:nvPr/>
        </p:nvGrpSpPr>
        <p:grpSpPr bwMode="auto">
          <a:xfrm rot="595006">
            <a:off x="5780494" y="5888492"/>
            <a:ext cx="158526" cy="112658"/>
            <a:chOff x="624" y="3648"/>
            <a:chExt cx="530" cy="432"/>
          </a:xfrm>
          <a:solidFill>
            <a:srgbClr val="FF0000"/>
          </a:solidFill>
        </p:grpSpPr>
        <p:sp>
          <p:nvSpPr>
            <p:cNvPr id="192" name="Oval 108">
              <a:extLst>
                <a:ext uri="{FF2B5EF4-FFF2-40B4-BE49-F238E27FC236}">
                  <a16:creationId xmlns:a16="http://schemas.microsoft.com/office/drawing/2014/main" id="{06828C06-A1CF-4911-A0AB-9AD561185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792"/>
              <a:ext cx="144" cy="144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93" name="AutoShape 109">
              <a:extLst>
                <a:ext uri="{FF2B5EF4-FFF2-40B4-BE49-F238E27FC236}">
                  <a16:creationId xmlns:a16="http://schemas.microsoft.com/office/drawing/2014/main" id="{16402B1D-931B-4CED-A46C-706E6783E2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18769">
              <a:off x="696" y="3816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94" name="AutoShape 110">
              <a:extLst>
                <a:ext uri="{FF2B5EF4-FFF2-40B4-BE49-F238E27FC236}">
                  <a16:creationId xmlns:a16="http://schemas.microsoft.com/office/drawing/2014/main" id="{337F9F42-1681-4865-97DF-01A6DEE3FB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75273">
              <a:off x="888" y="3768"/>
              <a:ext cx="192" cy="144"/>
            </a:xfrm>
            <a:custGeom>
              <a:avLst/>
              <a:gdLst>
                <a:gd name="T0" fmla="*/ 96 w 21600"/>
                <a:gd name="T1" fmla="*/ 0 h 21600"/>
                <a:gd name="T2" fmla="*/ 24 w 21600"/>
                <a:gd name="T3" fmla="*/ 72 h 21600"/>
                <a:gd name="T4" fmla="*/ 96 w 21600"/>
                <a:gd name="T5" fmla="*/ 36 h 21600"/>
                <a:gd name="T6" fmla="*/ 168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95" name="AutoShape 111">
              <a:extLst>
                <a:ext uri="{FF2B5EF4-FFF2-40B4-BE49-F238E27FC236}">
                  <a16:creationId xmlns:a16="http://schemas.microsoft.com/office/drawing/2014/main" id="{55B4F3EF-0BAB-4FE6-AB23-E1C8335F15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75613">
              <a:off x="528" y="3840"/>
              <a:ext cx="336" cy="144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2 h 21600"/>
                <a:gd name="T4" fmla="*/ 168 w 21600"/>
                <a:gd name="T5" fmla="*/ 36 h 21600"/>
                <a:gd name="T6" fmla="*/ 294 w 21600"/>
                <a:gd name="T7" fmla="*/ 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  <p:sp>
          <p:nvSpPr>
            <p:cNvPr id="196" name="AutoShape 112">
              <a:extLst>
                <a:ext uri="{FF2B5EF4-FFF2-40B4-BE49-F238E27FC236}">
                  <a16:creationId xmlns:a16="http://schemas.microsoft.com/office/drawing/2014/main" id="{824FC41F-907B-4551-9032-52EAE572B3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8466">
              <a:off x="913" y="3743"/>
              <a:ext cx="336" cy="146"/>
            </a:xfrm>
            <a:custGeom>
              <a:avLst/>
              <a:gdLst>
                <a:gd name="T0" fmla="*/ 168 w 21600"/>
                <a:gd name="T1" fmla="*/ 0 h 21600"/>
                <a:gd name="T2" fmla="*/ 42 w 21600"/>
                <a:gd name="T3" fmla="*/ 73 h 21600"/>
                <a:gd name="T4" fmla="*/ 168 w 21600"/>
                <a:gd name="T5" fmla="*/ 37 h 21600"/>
                <a:gd name="T6" fmla="*/ 294 w 21600"/>
                <a:gd name="T7" fmla="*/ 7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9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 algn="ctr">
              <a:noFill/>
              <a:miter lim="800000"/>
              <a:headEnd/>
              <a:tailEnd/>
            </a:ln>
          </p:spPr>
          <p:txBody>
            <a:bodyPr wrap="none" lIns="82124" tIns="41061" rIns="82124" bIns="41061" anchor="ctr"/>
            <a:lstStyle/>
            <a:p>
              <a:pPr>
                <a:defRPr/>
              </a:pPr>
              <a:endParaRPr lang="en-US" sz="1200">
                <a:latin typeface="+mn-ea"/>
              </a:endParaRPr>
            </a:p>
          </p:txBody>
        </p:sp>
      </p:grpSp>
      <p:sp>
        <p:nvSpPr>
          <p:cNvPr id="197" name="Line 95">
            <a:extLst>
              <a:ext uri="{FF2B5EF4-FFF2-40B4-BE49-F238E27FC236}">
                <a16:creationId xmlns:a16="http://schemas.microsoft.com/office/drawing/2014/main" id="{707E004A-6F79-43A6-ACCE-AF63778E6D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96112" y="5933380"/>
            <a:ext cx="184150" cy="9525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98" name="Line 95">
            <a:extLst>
              <a:ext uri="{FF2B5EF4-FFF2-40B4-BE49-F238E27FC236}">
                <a16:creationId xmlns:a16="http://schemas.microsoft.com/office/drawing/2014/main" id="{E8FD4737-8D05-4EEE-B758-2BD66F0E5E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94512" y="5733355"/>
            <a:ext cx="46037" cy="169862"/>
          </a:xfrm>
          <a:prstGeom prst="line">
            <a:avLst/>
          </a:prstGeom>
          <a:noFill/>
          <a:ln w="25400">
            <a:solidFill>
              <a:srgbClr val="FFE14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90" tIns="41043" rIns="82090" bIns="41043"/>
          <a:lstStyle/>
          <a:p>
            <a:endParaRPr lang="zh-CN" altLang="en-US" sz="1200">
              <a:latin typeface="+mn-ea"/>
            </a:endParaRPr>
          </a:p>
        </p:txBody>
      </p:sp>
      <p:sp>
        <p:nvSpPr>
          <p:cNvPr id="199" name="Text Box 88">
            <a:extLst>
              <a:ext uri="{FF2B5EF4-FFF2-40B4-BE49-F238E27FC236}">
                <a16:creationId xmlns:a16="http://schemas.microsoft.com/office/drawing/2014/main" id="{C3842075-98B9-47CF-9BCD-410FB3E01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899" y="5949255"/>
            <a:ext cx="966792" cy="24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无线传感器</a:t>
            </a:r>
          </a:p>
        </p:txBody>
      </p:sp>
      <p:pic>
        <p:nvPicPr>
          <p:cNvPr id="200" name="Picture 2">
            <a:extLst>
              <a:ext uri="{FF2B5EF4-FFF2-40B4-BE49-F238E27FC236}">
                <a16:creationId xmlns:a16="http://schemas.microsoft.com/office/drawing/2014/main" id="{ACEA5A49-6C06-45B5-8F77-DCD2E6447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99" y="3493392"/>
            <a:ext cx="3905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" name="Picture 2">
            <a:extLst>
              <a:ext uri="{FF2B5EF4-FFF2-40B4-BE49-F238E27FC236}">
                <a16:creationId xmlns:a16="http://schemas.microsoft.com/office/drawing/2014/main" id="{0815B556-2491-4C95-A2EB-AEC9D5AAE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99" y="3682305"/>
            <a:ext cx="3905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2" name="Picture 2">
            <a:extLst>
              <a:ext uri="{FF2B5EF4-FFF2-40B4-BE49-F238E27FC236}">
                <a16:creationId xmlns:a16="http://schemas.microsoft.com/office/drawing/2014/main" id="{643D44C9-95A6-45BA-BBE6-615C0BE7D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37" y="4041080"/>
            <a:ext cx="3905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3" name="Picture 2">
            <a:extLst>
              <a:ext uri="{FF2B5EF4-FFF2-40B4-BE49-F238E27FC236}">
                <a16:creationId xmlns:a16="http://schemas.microsoft.com/office/drawing/2014/main" id="{DAC750F8-BF0D-4861-9519-5921C3739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99" y="3934717"/>
            <a:ext cx="3905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" name="Line 18">
            <a:extLst>
              <a:ext uri="{FF2B5EF4-FFF2-40B4-BE49-F238E27FC236}">
                <a16:creationId xmlns:a16="http://schemas.microsoft.com/office/drawing/2014/main" id="{5F3FF6AE-C086-4866-A7B0-2938BBA6C5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99187" y="3615630"/>
            <a:ext cx="355600" cy="166687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05" name="Line 18">
            <a:extLst>
              <a:ext uri="{FF2B5EF4-FFF2-40B4-BE49-F238E27FC236}">
                <a16:creationId xmlns:a16="http://schemas.microsoft.com/office/drawing/2014/main" id="{7F3D7C11-EE25-4346-AF29-8EA124D94F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1724" y="3802955"/>
            <a:ext cx="365125" cy="60325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06" name="Line 18">
            <a:extLst>
              <a:ext uri="{FF2B5EF4-FFF2-40B4-BE49-F238E27FC236}">
                <a16:creationId xmlns:a16="http://schemas.microsoft.com/office/drawing/2014/main" id="{C6919E22-8469-4F4E-A216-FDDAB868E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9187" y="3934717"/>
            <a:ext cx="323850" cy="149225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07" name="Line 18">
            <a:extLst>
              <a:ext uri="{FF2B5EF4-FFF2-40B4-BE49-F238E27FC236}">
                <a16:creationId xmlns:a16="http://schemas.microsoft.com/office/drawing/2014/main" id="{70AE1BE1-782C-45D3-8163-FA2A9A00A3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762" y="3963292"/>
            <a:ext cx="0" cy="120650"/>
          </a:xfrm>
          <a:prstGeom prst="line">
            <a:avLst/>
          </a:prstGeom>
          <a:noFill/>
          <a:ln w="12700">
            <a:solidFill>
              <a:srgbClr val="0183B7"/>
            </a:solidFill>
            <a:round/>
            <a:headEnd/>
            <a:tailEnd/>
          </a:ln>
        </p:spPr>
        <p:txBody>
          <a:bodyPr lIns="82124" tIns="41061" rIns="82124" bIns="41061"/>
          <a:lstStyle/>
          <a:p>
            <a:pPr defTabSz="912813">
              <a:defRPr/>
            </a:pPr>
            <a:endParaRPr lang="en-US" sz="1200" kern="0" dirty="0">
              <a:latin typeface="+mn-ea"/>
            </a:endParaRPr>
          </a:p>
        </p:txBody>
      </p:sp>
      <p:sp>
        <p:nvSpPr>
          <p:cNvPr id="208" name="Text Box 127">
            <a:extLst>
              <a:ext uri="{FF2B5EF4-FFF2-40B4-BE49-F238E27FC236}">
                <a16:creationId xmlns:a16="http://schemas.microsoft.com/office/drawing/2014/main" id="{1A000813-FBEA-46B1-B542-A06880A28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484" y="3760092"/>
            <a:ext cx="1117622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latin typeface="+mn-ea"/>
                <a:ea typeface="+mn-ea"/>
              </a:rPr>
              <a:t>HMI</a:t>
            </a:r>
            <a:r>
              <a:rPr lang="zh-CN" altLang="en-US" sz="1200" dirty="0">
                <a:latin typeface="+mn-ea"/>
                <a:ea typeface="+mn-ea"/>
              </a:rPr>
              <a:t>工具</a:t>
            </a:r>
            <a:r>
              <a:rPr lang="en-US" altLang="zh-CN" sz="1200" dirty="0">
                <a:latin typeface="+mn-ea"/>
                <a:ea typeface="+mn-ea"/>
              </a:rPr>
              <a:t> </a:t>
            </a:r>
            <a:br>
              <a:rPr lang="en-US" altLang="zh-CN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客户端</a:t>
            </a:r>
          </a:p>
        </p:txBody>
      </p:sp>
      <p:pic>
        <p:nvPicPr>
          <p:cNvPr id="209" name="图片 208">
            <a:extLst>
              <a:ext uri="{FF2B5EF4-FFF2-40B4-BE49-F238E27FC236}">
                <a16:creationId xmlns:a16="http://schemas.microsoft.com/office/drawing/2014/main" id="{9C8FD2ED-3AB7-404F-874B-106AEC7D15F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32" y="4941192"/>
            <a:ext cx="251885" cy="198438"/>
          </a:xfrm>
          <a:prstGeom prst="rect">
            <a:avLst/>
          </a:prstGeom>
        </p:spPr>
      </p:pic>
      <p:pic>
        <p:nvPicPr>
          <p:cNvPr id="210" name="图片 209">
            <a:extLst>
              <a:ext uri="{FF2B5EF4-FFF2-40B4-BE49-F238E27FC236}">
                <a16:creationId xmlns:a16="http://schemas.microsoft.com/office/drawing/2014/main" id="{77EEF2F0-1F25-4B92-B961-170131BD470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227" y="5817405"/>
            <a:ext cx="251885" cy="198438"/>
          </a:xfrm>
          <a:prstGeom prst="rect">
            <a:avLst/>
          </a:prstGeom>
        </p:spPr>
      </p:pic>
      <p:pic>
        <p:nvPicPr>
          <p:cNvPr id="211" name="图片 210">
            <a:extLst>
              <a:ext uri="{FF2B5EF4-FFF2-40B4-BE49-F238E27FC236}">
                <a16:creationId xmlns:a16="http://schemas.microsoft.com/office/drawing/2014/main" id="{F0EC82A3-D42C-40FA-9593-004E0FB13B5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50" y="5394423"/>
            <a:ext cx="251885" cy="198438"/>
          </a:xfrm>
          <a:prstGeom prst="rect">
            <a:avLst/>
          </a:prstGeom>
        </p:spPr>
      </p:pic>
      <p:sp>
        <p:nvSpPr>
          <p:cNvPr id="212" name="Text Box 103">
            <a:extLst>
              <a:ext uri="{FF2B5EF4-FFF2-40B4-BE49-F238E27FC236}">
                <a16:creationId xmlns:a16="http://schemas.microsoft.com/office/drawing/2014/main" id="{267ABE57-9BCF-4E70-80E1-06B570F00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822" y="6161565"/>
            <a:ext cx="1261160" cy="4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124" tIns="41061" rIns="82124" bIns="41061">
            <a:spAutoFit/>
          </a:bodyPr>
          <a:lstStyle>
            <a:lvl1pPr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defTabSz="812800" eaLnBrk="0" hangingPunct="0"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defTabSz="8128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1200" dirty="0">
                <a:latin typeface="+mn-ea"/>
                <a:ea typeface="+mn-ea"/>
              </a:rPr>
              <a:t>单元组</a:t>
            </a:r>
            <a:r>
              <a:rPr lang="en-US" altLang="zh-CN" sz="1200" dirty="0">
                <a:latin typeface="+mn-ea"/>
                <a:ea typeface="+mn-ea"/>
              </a:rPr>
              <a:t>/</a:t>
            </a:r>
            <a:r>
              <a:rPr lang="zh-CN" altLang="en-US" sz="1200" dirty="0">
                <a:latin typeface="+mn-ea"/>
                <a:ea typeface="+mn-ea"/>
              </a:rPr>
              <a:t>区域 </a:t>
            </a:r>
            <a:r>
              <a:rPr lang="en-US" altLang="zh-CN" sz="1200" dirty="0">
                <a:latin typeface="+mn-ea"/>
                <a:ea typeface="+mn-ea"/>
              </a:rPr>
              <a:t>#2</a:t>
            </a:r>
            <a:br>
              <a:rPr lang="en-US" altLang="zh-CN" sz="12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（环形拓扑）</a:t>
            </a:r>
          </a:p>
        </p:txBody>
      </p:sp>
    </p:spTree>
    <p:extLst>
      <p:ext uri="{BB962C8B-B14F-4D97-AF65-F5344CB8AC3E}">
        <p14:creationId xmlns:p14="http://schemas.microsoft.com/office/powerpoint/2010/main" val="2965491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2E4D4E-4D63-4AB2-9B44-AAEB87B7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私有云规划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13E8C86-1E9E-4763-B823-E4BAB26E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4" name="TextBox 108">
            <a:extLst>
              <a:ext uri="{FF2B5EF4-FFF2-40B4-BE49-F238E27FC236}">
                <a16:creationId xmlns:a16="http://schemas.microsoft.com/office/drawing/2014/main" id="{670B89B2-DE08-4F14-8B21-EE03A241A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0084" y="838200"/>
            <a:ext cx="2716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ea typeface="宋体" panose="02010600030101010101" pitchFamily="2" charset="-122"/>
              </a:rPr>
              <a:t>平伟用户</a:t>
            </a:r>
            <a:endParaRPr lang="en-US" altLang="zh-CN" sz="1200" b="1" dirty="0">
              <a:ea typeface="宋体" panose="02010600030101010101" pitchFamily="2" charset="-122"/>
            </a:endParaRPr>
          </a:p>
        </p:txBody>
      </p:sp>
      <p:sp>
        <p:nvSpPr>
          <p:cNvPr id="5" name="Rectangle 196">
            <a:extLst>
              <a:ext uri="{FF2B5EF4-FFF2-40B4-BE49-F238E27FC236}">
                <a16:creationId xmlns:a16="http://schemas.microsoft.com/office/drawing/2014/main" id="{D2ED5B63-ED04-4A4A-8035-067DF96C662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76344" y="3790950"/>
            <a:ext cx="6293264" cy="957263"/>
          </a:xfrm>
          <a:prstGeom prst="rect">
            <a:avLst/>
          </a:prstGeom>
          <a:noFill/>
          <a:ln w="3175" algn="ctr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ea typeface="宋体" panose="02010600030101010101" pitchFamily="2" charset="-122"/>
              </a:rPr>
              <a:t>基础设施即服务</a:t>
            </a:r>
            <a:r>
              <a:rPr lang="en-US" altLang="zh-CN" sz="1200">
                <a:ea typeface="宋体" panose="02010600030101010101" pitchFamily="2" charset="-122"/>
              </a:rPr>
              <a:t> (IaaS)</a:t>
            </a:r>
          </a:p>
        </p:txBody>
      </p:sp>
      <p:sp>
        <p:nvSpPr>
          <p:cNvPr id="6" name="Rectangle 197">
            <a:extLst>
              <a:ext uri="{FF2B5EF4-FFF2-40B4-BE49-F238E27FC236}">
                <a16:creationId xmlns:a16="http://schemas.microsoft.com/office/drawing/2014/main" id="{2BB25228-19D7-4EC5-B1DC-0E95BE24C8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76344" y="2767013"/>
            <a:ext cx="6293264" cy="950912"/>
          </a:xfrm>
          <a:prstGeom prst="rect">
            <a:avLst/>
          </a:prstGeom>
          <a:noFill/>
          <a:ln w="3175" algn="ctr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ea typeface="宋体" panose="02010600030101010101" pitchFamily="2" charset="-122"/>
              </a:rPr>
              <a:t>平台即服务</a:t>
            </a:r>
            <a:r>
              <a:rPr lang="en-US" altLang="zh-CN" sz="1200">
                <a:ea typeface="宋体" panose="02010600030101010101" pitchFamily="2" charset="-122"/>
              </a:rPr>
              <a:t> (PaaS)</a:t>
            </a:r>
          </a:p>
        </p:txBody>
      </p:sp>
      <p:sp>
        <p:nvSpPr>
          <p:cNvPr id="7" name="Rectangle 198">
            <a:extLst>
              <a:ext uri="{FF2B5EF4-FFF2-40B4-BE49-F238E27FC236}">
                <a16:creationId xmlns:a16="http://schemas.microsoft.com/office/drawing/2014/main" id="{2EAC091D-81D7-41AC-B4AD-A21791A1B27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76344" y="1349375"/>
            <a:ext cx="6293264" cy="1338263"/>
          </a:xfrm>
          <a:prstGeom prst="rect">
            <a:avLst/>
          </a:prstGeom>
          <a:noFill/>
          <a:ln w="3175" algn="ctr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ea typeface="宋体" panose="02010600030101010101" pitchFamily="2" charset="-122"/>
              </a:rPr>
              <a:t>软件即服务</a:t>
            </a:r>
            <a:r>
              <a:rPr lang="en-US" altLang="zh-CN" sz="1200" dirty="0">
                <a:ea typeface="宋体" panose="02010600030101010101" pitchFamily="2" charset="-122"/>
              </a:rPr>
              <a:t> (SaaS) / </a:t>
            </a:r>
            <a:r>
              <a:rPr lang="zh-CN" altLang="en-US" sz="1200" dirty="0">
                <a:ea typeface="宋体" panose="02010600030101010101" pitchFamily="2" charset="-122"/>
              </a:rPr>
              <a:t>应用系统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8" name="Rectangle 199">
            <a:extLst>
              <a:ext uri="{FF2B5EF4-FFF2-40B4-BE49-F238E27FC236}">
                <a16:creationId xmlns:a16="http://schemas.microsoft.com/office/drawing/2014/main" id="{02362F80-AFBC-438F-9F93-F7557B7F086E}"/>
              </a:ext>
            </a:extLst>
          </p:cNvPr>
          <p:cNvSpPr>
            <a:spLocks noChangeArrowheads="1"/>
          </p:cNvSpPr>
          <p:nvPr/>
        </p:nvSpPr>
        <p:spPr bwMode="gray">
          <a:xfrm>
            <a:off x="9036086" y="1349375"/>
            <a:ext cx="1191600" cy="3398838"/>
          </a:xfrm>
          <a:prstGeom prst="rect">
            <a:avLst/>
          </a:prstGeom>
          <a:noFill/>
          <a:ln w="6350" algn="ctr">
            <a:solidFill>
              <a:srgbClr val="13B04F"/>
            </a:solidFill>
            <a:miter lim="800000"/>
            <a:headEnd/>
            <a:tailEnd/>
          </a:ln>
          <a:effectLst/>
        </p:spPr>
        <p:txBody>
          <a:bodyPr lIns="0" rIns="0"/>
          <a:lstStyle>
            <a:lvl1pPr marL="53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ea typeface="宋体" panose="02010600030101010101" pitchFamily="2" charset="-122"/>
              </a:rPr>
              <a:t>用户</a:t>
            </a:r>
            <a:r>
              <a:rPr lang="en-US" altLang="zh-CN" sz="1200">
                <a:solidFill>
                  <a:srgbClr val="000000"/>
                </a:solidFill>
                <a:ea typeface="宋体" panose="0201060003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ea typeface="宋体" panose="02010600030101010101" pitchFamily="2" charset="-122"/>
              </a:rPr>
              <a:t>管理门户</a:t>
            </a:r>
            <a:endParaRPr lang="en-US" altLang="zh-CN" sz="12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200">
            <a:extLst>
              <a:ext uri="{FF2B5EF4-FFF2-40B4-BE49-F238E27FC236}">
                <a16:creationId xmlns:a16="http://schemas.microsoft.com/office/drawing/2014/main" id="{C8C4E64C-693A-4746-A42F-09AE451EF3D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64213" y="1320800"/>
            <a:ext cx="1190624" cy="3424238"/>
          </a:xfrm>
          <a:prstGeom prst="rect">
            <a:avLst/>
          </a:prstGeom>
          <a:noFill/>
          <a:ln w="6350" algn="ctr">
            <a:solidFill>
              <a:srgbClr val="13B04F"/>
            </a:solidFill>
            <a:miter lim="800000"/>
            <a:headEnd/>
            <a:tailEnd/>
          </a:ln>
        </p:spPr>
        <p:txBody>
          <a:bodyPr lIns="0" rIns="0"/>
          <a:lstStyle>
            <a:lvl1pPr marL="53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ea typeface="宋体" panose="02010600030101010101" pitchFamily="2" charset="-122"/>
              </a:rPr>
              <a:t>报告和分析</a:t>
            </a:r>
            <a:endParaRPr lang="en-US" altLang="zh-CN" sz="12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0" name="Rectangle 201">
            <a:extLst>
              <a:ext uri="{FF2B5EF4-FFF2-40B4-BE49-F238E27FC236}">
                <a16:creationId xmlns:a16="http://schemas.microsoft.com/office/drawing/2014/main" id="{DB7A2789-08CE-43CE-85B6-A57DE45C44B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4593" y="4806950"/>
            <a:ext cx="10546398" cy="51276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ea typeface="宋体" panose="02010600030101010101" pitchFamily="2" charset="-122"/>
              </a:rPr>
              <a:t>服务管理和监控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1" name="Rectangle 202">
            <a:extLst>
              <a:ext uri="{FF2B5EF4-FFF2-40B4-BE49-F238E27FC236}">
                <a16:creationId xmlns:a16="http://schemas.microsoft.com/office/drawing/2014/main" id="{763C64BD-0E60-4C1F-8591-F0B3BD9C61F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40026" y="1947067"/>
            <a:ext cx="1068012" cy="3175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chemeClr val="bg1"/>
                </a:solidFill>
                <a:ea typeface="宋体" panose="02010600030101010101" pitchFamily="2" charset="-122"/>
              </a:rPr>
              <a:t>分析工具 </a:t>
            </a:r>
            <a:endParaRPr lang="en-US" altLang="zh-CN" sz="12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2" name="Rectangle 203">
            <a:extLst>
              <a:ext uri="{FF2B5EF4-FFF2-40B4-BE49-F238E27FC236}">
                <a16:creationId xmlns:a16="http://schemas.microsoft.com/office/drawing/2014/main" id="{F951E7DB-8696-4DB8-9A83-81007AF1A07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46376" y="2340767"/>
            <a:ext cx="1068012" cy="319088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chemeClr val="bg1"/>
                </a:solidFill>
                <a:ea typeface="宋体" panose="02010600030101010101" pitchFamily="2" charset="-122"/>
              </a:rPr>
              <a:t>数据管理</a:t>
            </a:r>
            <a:endParaRPr lang="en-US" altLang="zh-CN" sz="12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3" name="Rectangle 204">
            <a:extLst>
              <a:ext uri="{FF2B5EF4-FFF2-40B4-BE49-F238E27FC236}">
                <a16:creationId xmlns:a16="http://schemas.microsoft.com/office/drawing/2014/main" id="{26172E06-1161-4719-8014-5575948B1B6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46376" y="2723355"/>
            <a:ext cx="1068012" cy="3175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chemeClr val="bg1"/>
                </a:solidFill>
                <a:ea typeface="宋体" panose="02010600030101010101" pitchFamily="2" charset="-122"/>
              </a:rPr>
              <a:t>报告管理</a:t>
            </a:r>
            <a:endParaRPr lang="en-US" altLang="zh-CN" sz="12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4" name="Rectangle 205">
            <a:extLst>
              <a:ext uri="{FF2B5EF4-FFF2-40B4-BE49-F238E27FC236}">
                <a16:creationId xmlns:a16="http://schemas.microsoft.com/office/drawing/2014/main" id="{45A67647-DFAD-42D0-B554-161321D54C0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41614" y="3105942"/>
            <a:ext cx="1085237" cy="3524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chemeClr val="bg1"/>
                </a:solidFill>
                <a:ea typeface="宋体" panose="02010600030101010101" pitchFamily="2" charset="-122"/>
              </a:rPr>
              <a:t>知识管理</a:t>
            </a:r>
            <a:endParaRPr lang="en-US" altLang="zh-CN" sz="12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5" name="Rounded Rectangle 206">
            <a:extLst>
              <a:ext uri="{FF2B5EF4-FFF2-40B4-BE49-F238E27FC236}">
                <a16:creationId xmlns:a16="http://schemas.microsoft.com/office/drawing/2014/main" id="{255129F3-1124-4153-B377-72DDD099D63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35081" y="1593850"/>
            <a:ext cx="1491622" cy="1035050"/>
          </a:xfrm>
          <a:prstGeom prst="roundRect">
            <a:avLst>
              <a:gd name="adj" fmla="val 6250"/>
            </a:avLst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100" dir="2700000" algn="tl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wrap="none" lIns="45720" rIns="4572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ea typeface="宋体" panose="02010600030101010101" pitchFamily="2" charset="-122"/>
              </a:rPr>
              <a:t>社交协同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6" name="Rectangle 208">
            <a:extLst>
              <a:ext uri="{FF2B5EF4-FFF2-40B4-BE49-F238E27FC236}">
                <a16:creationId xmlns:a16="http://schemas.microsoft.com/office/drawing/2014/main" id="{E1AA090F-68C5-443C-A12A-86CF996802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45421" y="1349375"/>
            <a:ext cx="1239846" cy="3398838"/>
          </a:xfrm>
          <a:prstGeom prst="rect">
            <a:avLst/>
          </a:prstGeom>
          <a:noFill/>
          <a:ln w="6350" algn="ctr">
            <a:solidFill>
              <a:srgbClr val="13B04F"/>
            </a:solidFill>
            <a:miter lim="800000"/>
            <a:headEnd/>
            <a:tailEnd/>
          </a:ln>
          <a:effectLst/>
        </p:spPr>
        <p:txBody>
          <a:bodyPr lIns="0" rIns="0"/>
          <a:lstStyle>
            <a:lvl1pPr marL="53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ea typeface="宋体" panose="02010600030101010101" pitchFamily="2" charset="-122"/>
              </a:rPr>
              <a:t>应用集成</a:t>
            </a:r>
            <a:endParaRPr lang="en-US" altLang="zh-CN" sz="12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7" name="Rectangle 209">
            <a:extLst>
              <a:ext uri="{FF2B5EF4-FFF2-40B4-BE49-F238E27FC236}">
                <a16:creationId xmlns:a16="http://schemas.microsoft.com/office/drawing/2014/main" id="{8145832E-D1B3-4711-BA8B-E61289492D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0982" y="1917694"/>
            <a:ext cx="1141421" cy="3651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solidFill>
                  <a:srgbClr val="FFFFFF"/>
                </a:solidFill>
                <a:ea typeface="宋体" panose="02010600030101010101" pitchFamily="2" charset="-122"/>
              </a:rPr>
              <a:t>流程管理</a:t>
            </a:r>
            <a:endParaRPr lang="en-US" altLang="zh-CN" sz="12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8" name="Rectangle 210">
            <a:extLst>
              <a:ext uri="{FF2B5EF4-FFF2-40B4-BE49-F238E27FC236}">
                <a16:creationId xmlns:a16="http://schemas.microsoft.com/office/drawing/2014/main" id="{719AE381-4B56-441A-B285-5BD3388051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0982" y="2357432"/>
            <a:ext cx="1141421" cy="3651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PLM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Rectangle 211">
            <a:extLst>
              <a:ext uri="{FF2B5EF4-FFF2-40B4-BE49-F238E27FC236}">
                <a16:creationId xmlns:a16="http://schemas.microsoft.com/office/drawing/2014/main" id="{FEBAAF38-8834-4BF7-95DE-E682A1915F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0982" y="2797169"/>
            <a:ext cx="1141421" cy="363538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E</a:t>
            </a: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MS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Rectangle 212">
            <a:extLst>
              <a:ext uri="{FF2B5EF4-FFF2-40B4-BE49-F238E27FC236}">
                <a16:creationId xmlns:a16="http://schemas.microsoft.com/office/drawing/2014/main" id="{55E047D3-F92D-42F7-9CA8-AB0C6750371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0982" y="3248019"/>
            <a:ext cx="1141421" cy="366713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MES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Rectangle 213">
            <a:extLst>
              <a:ext uri="{FF2B5EF4-FFF2-40B4-BE49-F238E27FC236}">
                <a16:creationId xmlns:a16="http://schemas.microsoft.com/office/drawing/2014/main" id="{5405EAD8-1BC3-4EA3-8B46-A6259EBA44AB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0982" y="3697282"/>
            <a:ext cx="1141421" cy="363537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RFID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跟踪 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4">
            <a:extLst>
              <a:ext uri="{FF2B5EF4-FFF2-40B4-BE49-F238E27FC236}">
                <a16:creationId xmlns:a16="http://schemas.microsoft.com/office/drawing/2014/main" id="{234D56D0-F85C-4FB5-ACE5-38971C4F03AB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93045" y="4154482"/>
            <a:ext cx="1138838" cy="3175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E</a:t>
            </a: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RP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Rectangle 215">
            <a:extLst>
              <a:ext uri="{FF2B5EF4-FFF2-40B4-BE49-F238E27FC236}">
                <a16:creationId xmlns:a16="http://schemas.microsoft.com/office/drawing/2014/main" id="{F37C1769-853B-4226-9348-743179A520D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81130" y="183038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聊天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Rectangle 216">
            <a:extLst>
              <a:ext uri="{FF2B5EF4-FFF2-40B4-BE49-F238E27FC236}">
                <a16:creationId xmlns:a16="http://schemas.microsoft.com/office/drawing/2014/main" id="{6467950D-F4E7-4D0F-9773-57FA5840CF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81130" y="210343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社交网络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Rectangle 217">
            <a:extLst>
              <a:ext uri="{FF2B5EF4-FFF2-40B4-BE49-F238E27FC236}">
                <a16:creationId xmlns:a16="http://schemas.microsoft.com/office/drawing/2014/main" id="{1D6CE19E-A333-4F55-B01A-C52FC77CC8A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81130" y="2366963"/>
            <a:ext cx="1209600" cy="233362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部门信息站点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18">
            <a:extLst>
              <a:ext uri="{FF2B5EF4-FFF2-40B4-BE49-F238E27FC236}">
                <a16:creationId xmlns:a16="http://schemas.microsoft.com/office/drawing/2014/main" id="{781B2703-217B-4560-9C8B-D2435C43C82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00447" y="183038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Email  </a:t>
            </a:r>
          </a:p>
        </p:txBody>
      </p:sp>
      <p:sp>
        <p:nvSpPr>
          <p:cNvPr id="27" name="Rectangle 219">
            <a:extLst>
              <a:ext uri="{FF2B5EF4-FFF2-40B4-BE49-F238E27FC236}">
                <a16:creationId xmlns:a16="http://schemas.microsoft.com/office/drawing/2014/main" id="{AE53665A-ACB3-43A0-8200-69243AC878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00447" y="210343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虚拟桌面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Rectangle 220">
            <a:extLst>
              <a:ext uri="{FF2B5EF4-FFF2-40B4-BE49-F238E27FC236}">
                <a16:creationId xmlns:a16="http://schemas.microsoft.com/office/drawing/2014/main" id="{CE60056F-1D23-4DD5-ABB4-9DBFDD536EF5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00447" y="2366963"/>
            <a:ext cx="1209600" cy="233362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solidFill>
                  <a:schemeClr val="bg1"/>
                </a:solidFill>
                <a:ea typeface="宋体" panose="02010600030101010101" pitchFamily="2" charset="-122"/>
              </a:rPr>
              <a:t>办公自动化</a:t>
            </a:r>
            <a:endParaRPr lang="en-US" altLang="zh-CN" sz="12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9" name="Rectangle 221">
            <a:extLst>
              <a:ext uri="{FF2B5EF4-FFF2-40B4-BE49-F238E27FC236}">
                <a16:creationId xmlns:a16="http://schemas.microsoft.com/office/drawing/2014/main" id="{FC85ECCA-81EA-4BDE-BC9E-720A713585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18174" y="183038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ERP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Rectangle 222">
            <a:extLst>
              <a:ext uri="{FF2B5EF4-FFF2-40B4-BE49-F238E27FC236}">
                <a16:creationId xmlns:a16="http://schemas.microsoft.com/office/drawing/2014/main" id="{B16A67EC-9A20-480D-BD38-C9330B08D7B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18174" y="2103438"/>
            <a:ext cx="1209600" cy="23177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MES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Rectangle 223">
            <a:extLst>
              <a:ext uri="{FF2B5EF4-FFF2-40B4-BE49-F238E27FC236}">
                <a16:creationId xmlns:a16="http://schemas.microsoft.com/office/drawing/2014/main" id="{9B87DA31-1A95-4BFC-9713-620003095B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18174" y="2366963"/>
            <a:ext cx="1209600" cy="233362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PLM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Rounded Rectangle 224">
            <a:extLst>
              <a:ext uri="{FF2B5EF4-FFF2-40B4-BE49-F238E27FC236}">
                <a16:creationId xmlns:a16="http://schemas.microsoft.com/office/drawing/2014/main" id="{4FBAFE18-4CF2-47B4-B7A5-6ADF7FF543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30584" y="1604963"/>
            <a:ext cx="1566863" cy="1035050"/>
          </a:xfrm>
          <a:prstGeom prst="roundRect">
            <a:avLst>
              <a:gd name="adj" fmla="val 6250"/>
            </a:avLst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100" dir="2700000" algn="tl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wrap="none" lIns="45720" rIns="4572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ea typeface="宋体" panose="02010600030101010101" pitchFamily="2" charset="-122"/>
              </a:rPr>
              <a:t>日常办公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33" name="Rounded Rectangle 225">
            <a:extLst>
              <a:ext uri="{FF2B5EF4-FFF2-40B4-BE49-F238E27FC236}">
                <a16:creationId xmlns:a16="http://schemas.microsoft.com/office/drawing/2014/main" id="{26703261-1DC3-485F-A77C-215684479AF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48311" y="1600200"/>
            <a:ext cx="1531955" cy="1039813"/>
          </a:xfrm>
          <a:prstGeom prst="roundRect">
            <a:avLst>
              <a:gd name="adj" fmla="val 6250"/>
            </a:avLst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100" dir="2700000" algn="tl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wrap="none" lIns="45720" rIns="4572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1200" dirty="0">
                <a:ea typeface="宋体" panose="02010600030101010101" pitchFamily="2" charset="-122"/>
              </a:rPr>
              <a:t>业务应用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34" name="Rectangle 226">
            <a:extLst>
              <a:ext uri="{FF2B5EF4-FFF2-40B4-BE49-F238E27FC236}">
                <a16:creationId xmlns:a16="http://schemas.microsoft.com/office/drawing/2014/main" id="{986B9EE6-E2EB-448B-87C8-6955D133CA5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8631" y="2967038"/>
            <a:ext cx="1330344" cy="327024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数据库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Rectangle 227">
            <a:extLst>
              <a:ext uri="{FF2B5EF4-FFF2-40B4-BE49-F238E27FC236}">
                <a16:creationId xmlns:a16="http://schemas.microsoft.com/office/drawing/2014/main" id="{4A9A14F8-89AF-4EA4-838D-422DAC8EBF54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14210" y="2967038"/>
            <a:ext cx="1333235" cy="327024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测试工具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Rectangle 228">
            <a:extLst>
              <a:ext uri="{FF2B5EF4-FFF2-40B4-BE49-F238E27FC236}">
                <a16:creationId xmlns:a16="http://schemas.microsoft.com/office/drawing/2014/main" id="{CE5EB450-EB1F-4B82-A428-9260880A1D7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62680" y="2984501"/>
            <a:ext cx="1330344" cy="327024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开发者工具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Rectangle 229">
            <a:extLst>
              <a:ext uri="{FF2B5EF4-FFF2-40B4-BE49-F238E27FC236}">
                <a16:creationId xmlns:a16="http://schemas.microsoft.com/office/drawing/2014/main" id="{1E43B95A-C6DA-4EFC-9450-6B5714D8285F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8631" y="3298825"/>
            <a:ext cx="1330344" cy="3270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数据库管理系统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Rectangle 230">
            <a:extLst>
              <a:ext uri="{FF2B5EF4-FFF2-40B4-BE49-F238E27FC236}">
                <a16:creationId xmlns:a16="http://schemas.microsoft.com/office/drawing/2014/main" id="{4059739B-9163-40A4-99C9-3EC8EED67B46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14827" y="3298825"/>
            <a:ext cx="1333235" cy="3270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目录服务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Rectangle 231">
            <a:extLst>
              <a:ext uri="{FF2B5EF4-FFF2-40B4-BE49-F238E27FC236}">
                <a16:creationId xmlns:a16="http://schemas.microsoft.com/office/drawing/2014/main" id="{6326F526-CC85-4E7E-A571-6A8859F189A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4593" y="5381625"/>
            <a:ext cx="10546398" cy="512763"/>
          </a:xfrm>
          <a:prstGeom prst="rect">
            <a:avLst/>
          </a:prstGeom>
          <a:noFill/>
          <a:ln>
            <a:solidFill>
              <a:srgbClr val="00B050"/>
            </a:solidFill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ea typeface="宋体" panose="02010600030101010101" pitchFamily="2" charset="-122"/>
              </a:rPr>
              <a:t>安全管理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sp>
        <p:nvSpPr>
          <p:cNvPr id="40" name="Rectangle 232">
            <a:extLst>
              <a:ext uri="{FF2B5EF4-FFF2-40B4-BE49-F238E27FC236}">
                <a16:creationId xmlns:a16="http://schemas.microsoft.com/office/drawing/2014/main" id="{1CF3631B-C6E3-4A84-9F96-364531BEF2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86112" y="5495925"/>
            <a:ext cx="1162800" cy="3143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数据</a:t>
            </a:r>
            <a:r>
              <a:rPr lang="en-US" sz="1200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网络安全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Rectangle 233">
            <a:extLst>
              <a:ext uri="{FF2B5EF4-FFF2-40B4-BE49-F238E27FC236}">
                <a16:creationId xmlns:a16="http://schemas.microsoft.com/office/drawing/2014/main" id="{BFD81752-D25D-4ECE-B91B-270DE09A59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63634" y="5495925"/>
            <a:ext cx="1126800" cy="3143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个人数据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Rectangle 234">
            <a:extLst>
              <a:ext uri="{FF2B5EF4-FFF2-40B4-BE49-F238E27FC236}">
                <a16:creationId xmlns:a16="http://schemas.microsoft.com/office/drawing/2014/main" id="{79B5E7B7-5DC3-4D10-B3CB-582D0EB5F72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05156" y="5495925"/>
            <a:ext cx="1126800" cy="3143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认证管理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Rectangle 235">
            <a:extLst>
              <a:ext uri="{FF2B5EF4-FFF2-40B4-BE49-F238E27FC236}">
                <a16:creationId xmlns:a16="http://schemas.microsoft.com/office/drawing/2014/main" id="{44BE3B59-0721-4C73-81DA-4C7F47661F3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46678" y="5495925"/>
            <a:ext cx="1126800" cy="3143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权限管理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Rectangle 236">
            <a:extLst>
              <a:ext uri="{FF2B5EF4-FFF2-40B4-BE49-F238E27FC236}">
                <a16:creationId xmlns:a16="http://schemas.microsoft.com/office/drawing/2014/main" id="{672BD7FC-1B89-4A67-92D8-8BB1A444096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088198" y="5495925"/>
            <a:ext cx="1126800" cy="31432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账号审查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Rectangle 237">
            <a:extLst>
              <a:ext uri="{FF2B5EF4-FFF2-40B4-BE49-F238E27FC236}">
                <a16:creationId xmlns:a16="http://schemas.microsoft.com/office/drawing/2014/main" id="{FC3DD4F4-9750-4219-A7C1-16C1630B08F5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66973" y="4902200"/>
            <a:ext cx="1125165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服务监控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Rectangle 238">
            <a:extLst>
              <a:ext uri="{FF2B5EF4-FFF2-40B4-BE49-F238E27FC236}">
                <a16:creationId xmlns:a16="http://schemas.microsoft.com/office/drawing/2014/main" id="{D29EF9FD-F1E3-4E41-BC89-86C5DF1D44A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11807" y="4902200"/>
            <a:ext cx="112761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SLA 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管理 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Rectangle 239">
            <a:extLst>
              <a:ext uri="{FF2B5EF4-FFF2-40B4-BE49-F238E27FC236}">
                <a16:creationId xmlns:a16="http://schemas.microsoft.com/office/drawing/2014/main" id="{AB5643B9-7554-4BD8-B009-07C51B52C166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59086" y="4902200"/>
            <a:ext cx="1127612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目录管理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Rectangle 240">
            <a:extLst>
              <a:ext uri="{FF2B5EF4-FFF2-40B4-BE49-F238E27FC236}">
                <a16:creationId xmlns:a16="http://schemas.microsoft.com/office/drawing/2014/main" id="{5F6E56C6-7187-4C93-9900-EC35ADC964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06367" y="4902200"/>
            <a:ext cx="1125165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 err="1">
                <a:solidFill>
                  <a:srgbClr val="FFFFFF"/>
                </a:solidFill>
                <a:latin typeface="Arial"/>
              </a:rPr>
              <a:t>QoS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管理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Rectangle 241">
            <a:extLst>
              <a:ext uri="{FF2B5EF4-FFF2-40B4-BE49-F238E27FC236}">
                <a16:creationId xmlns:a16="http://schemas.microsoft.com/office/drawing/2014/main" id="{37CACF4A-3013-4CB3-A329-243561DC1E8E}"/>
              </a:ext>
            </a:extLst>
          </p:cNvPr>
          <p:cNvSpPr>
            <a:spLocks noChangeArrowheads="1"/>
          </p:cNvSpPr>
          <p:nvPr/>
        </p:nvSpPr>
        <p:spPr bwMode="gray">
          <a:xfrm>
            <a:off x="7051201" y="4902200"/>
            <a:ext cx="1125165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资源利用监控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Rectangle 242">
            <a:extLst>
              <a:ext uri="{FF2B5EF4-FFF2-40B4-BE49-F238E27FC236}">
                <a16:creationId xmlns:a16="http://schemas.microsoft.com/office/drawing/2014/main" id="{AB2C508E-6A39-4C86-B35C-915E82CB685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196035" y="4902200"/>
            <a:ext cx="1127612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应用性能监控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Rectangle 243">
            <a:extLst>
              <a:ext uri="{FF2B5EF4-FFF2-40B4-BE49-F238E27FC236}">
                <a16:creationId xmlns:a16="http://schemas.microsoft.com/office/drawing/2014/main" id="{BD9DD207-234A-4574-8252-11B2F7269BC2}"/>
              </a:ext>
            </a:extLst>
          </p:cNvPr>
          <p:cNvSpPr>
            <a:spLocks noChangeArrowheads="1"/>
          </p:cNvSpPr>
          <p:nvPr/>
        </p:nvSpPr>
        <p:spPr bwMode="gray">
          <a:xfrm>
            <a:off x="9343316" y="4902200"/>
            <a:ext cx="112761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恢复</a:t>
            </a: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备份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Rectangle 244">
            <a:extLst>
              <a:ext uri="{FF2B5EF4-FFF2-40B4-BE49-F238E27FC236}">
                <a16:creationId xmlns:a16="http://schemas.microsoft.com/office/drawing/2014/main" id="{BCBC14E1-B641-4897-AD00-1BF56CBCB89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90598" y="4902200"/>
            <a:ext cx="1125165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运营管理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Rectangle 245">
            <a:extLst>
              <a:ext uri="{FF2B5EF4-FFF2-40B4-BE49-F238E27FC236}">
                <a16:creationId xmlns:a16="http://schemas.microsoft.com/office/drawing/2014/main" id="{8C7CA641-31F4-4B9F-A52E-2FB9D5DA74E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457575" y="4013203"/>
            <a:ext cx="11880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存储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Rectangle 246">
            <a:extLst>
              <a:ext uri="{FF2B5EF4-FFF2-40B4-BE49-F238E27FC236}">
                <a16:creationId xmlns:a16="http://schemas.microsoft.com/office/drawing/2014/main" id="{F08B1629-EFA2-4A0C-AABC-6DF0E48673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05356" y="4013203"/>
            <a:ext cx="11880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虚拟机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Rectangle 247">
            <a:extLst>
              <a:ext uri="{FF2B5EF4-FFF2-40B4-BE49-F238E27FC236}">
                <a16:creationId xmlns:a16="http://schemas.microsoft.com/office/drawing/2014/main" id="{1C1AF2EC-93B9-44EE-AF63-2395FD972F1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95566" y="4318793"/>
            <a:ext cx="11880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Web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服务器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Rectangle 248">
            <a:extLst>
              <a:ext uri="{FF2B5EF4-FFF2-40B4-BE49-F238E27FC236}">
                <a16:creationId xmlns:a16="http://schemas.microsoft.com/office/drawing/2014/main" id="{37D5CB70-DEED-49C6-A3F1-F88E469D080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35688" y="4318793"/>
            <a:ext cx="11880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服务器主机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Rectangle 249">
            <a:extLst>
              <a:ext uri="{FF2B5EF4-FFF2-40B4-BE49-F238E27FC236}">
                <a16:creationId xmlns:a16="http://schemas.microsoft.com/office/drawing/2014/main" id="{45731665-2638-432F-9538-6A78DF42CB42}"/>
              </a:ext>
            </a:extLst>
          </p:cNvPr>
          <p:cNvSpPr>
            <a:spLocks noChangeArrowheads="1"/>
          </p:cNvSpPr>
          <p:nvPr/>
        </p:nvSpPr>
        <p:spPr bwMode="gray">
          <a:xfrm>
            <a:off x="3455444" y="4320380"/>
            <a:ext cx="1188000" cy="290513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CDN</a:t>
            </a:r>
          </a:p>
        </p:txBody>
      </p:sp>
      <p:sp>
        <p:nvSpPr>
          <p:cNvPr id="58" name="Rectangle 250">
            <a:extLst>
              <a:ext uri="{FF2B5EF4-FFF2-40B4-BE49-F238E27FC236}">
                <a16:creationId xmlns:a16="http://schemas.microsoft.com/office/drawing/2014/main" id="{5085030E-F98E-41E3-84A8-F1CB9BF4FC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3005" y="5943600"/>
            <a:ext cx="10546399" cy="512763"/>
          </a:xfrm>
          <a:prstGeom prst="rect">
            <a:avLst/>
          </a:prstGeom>
          <a:noFill/>
          <a:ln>
            <a:solidFill>
              <a:srgbClr val="00B050"/>
            </a:solidFill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200">
                <a:ea typeface="宋体" panose="02010600030101010101" pitchFamily="2" charset="-122"/>
              </a:rPr>
              <a:t>数据中心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sp>
        <p:nvSpPr>
          <p:cNvPr id="59" name="Rectangle 251">
            <a:extLst>
              <a:ext uri="{FF2B5EF4-FFF2-40B4-BE49-F238E27FC236}">
                <a16:creationId xmlns:a16="http://schemas.microsoft.com/office/drawing/2014/main" id="{BA95C9AF-BF62-4A5E-B4C7-800EDB0935B9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06665" y="6065838"/>
            <a:ext cx="11628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路由器</a:t>
            </a:r>
            <a:r>
              <a:rPr lang="en-US" altLang="zh-CN" sz="1200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防火墙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Rectangle 252">
            <a:extLst>
              <a:ext uri="{FF2B5EF4-FFF2-40B4-BE49-F238E27FC236}">
                <a16:creationId xmlns:a16="http://schemas.microsoft.com/office/drawing/2014/main" id="{F6028EE2-1611-468A-89F5-195C4C8FD82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12296" y="6065838"/>
            <a:ext cx="11268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局域</a:t>
            </a:r>
            <a:r>
              <a:rPr lang="en-US" sz="1200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广域网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Rectangle 253">
            <a:extLst>
              <a:ext uri="{FF2B5EF4-FFF2-40B4-BE49-F238E27FC236}">
                <a16:creationId xmlns:a16="http://schemas.microsoft.com/office/drawing/2014/main" id="{0F8EB31C-7C08-4E6A-8143-EE7B5450CB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81927" y="6065838"/>
            <a:ext cx="11268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Arial"/>
              </a:rPr>
              <a:t>Internet </a:t>
            </a: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访问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Rectangle 254">
            <a:extLst>
              <a:ext uri="{FF2B5EF4-FFF2-40B4-BE49-F238E27FC236}">
                <a16:creationId xmlns:a16="http://schemas.microsoft.com/office/drawing/2014/main" id="{A1FCE2A5-7E90-4523-94E4-4FEA572B8A1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51558" y="6065838"/>
            <a:ext cx="1126800" cy="292100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1200" kern="0" dirty="0">
                <a:solidFill>
                  <a:srgbClr val="FFFFFF"/>
                </a:solidFill>
                <a:latin typeface="Arial"/>
              </a:rPr>
              <a:t>主机中心</a:t>
            </a:r>
            <a:endParaRPr lang="en-US" sz="1200" kern="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63" name="Group 126">
            <a:extLst>
              <a:ext uri="{FF2B5EF4-FFF2-40B4-BE49-F238E27FC236}">
                <a16:creationId xmlns:a16="http://schemas.microsoft.com/office/drawing/2014/main" id="{397B8E1A-90AB-4741-9F81-E7E8FB24F3C8}"/>
              </a:ext>
            </a:extLst>
          </p:cNvPr>
          <p:cNvGrpSpPr>
            <a:grpSpLocks/>
          </p:cNvGrpSpPr>
          <p:nvPr/>
        </p:nvGrpSpPr>
        <p:grpSpPr bwMode="auto">
          <a:xfrm>
            <a:off x="9036084" y="1879599"/>
            <a:ext cx="1164615" cy="2751138"/>
            <a:chOff x="7162800" y="762000"/>
            <a:chExt cx="714375" cy="3302000"/>
          </a:xfrm>
          <a:solidFill>
            <a:schemeClr val="accent1"/>
          </a:solidFill>
        </p:grpSpPr>
        <p:sp>
          <p:nvSpPr>
            <p:cNvPr id="64" name="Rectangle 256">
              <a:extLst>
                <a:ext uri="{FF2B5EF4-FFF2-40B4-BE49-F238E27FC236}">
                  <a16:creationId xmlns:a16="http://schemas.microsoft.com/office/drawing/2014/main" id="{7E4CAD0C-7A22-4577-811A-71967AC8E5B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8958" y="1325988"/>
              <a:ext cx="708217" cy="478247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用户配置管理 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" name="Rectangle 257">
              <a:extLst>
                <a:ext uri="{FF2B5EF4-FFF2-40B4-BE49-F238E27FC236}">
                  <a16:creationId xmlns:a16="http://schemas.microsoft.com/office/drawing/2014/main" id="{23518116-4C59-489F-8181-89CCE6E9FE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8958" y="2459682"/>
              <a:ext cx="708217" cy="478246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问题管理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" name="Rectangle 258">
              <a:extLst>
                <a:ext uri="{FF2B5EF4-FFF2-40B4-BE49-F238E27FC236}">
                  <a16:creationId xmlns:a16="http://schemas.microsoft.com/office/drawing/2014/main" id="{47DC1164-5F23-4147-94D8-86D763D8B6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8958" y="3583848"/>
              <a:ext cx="706677" cy="480152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产品类目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" name="Rectangle 259">
              <a:extLst>
                <a:ext uri="{FF2B5EF4-FFF2-40B4-BE49-F238E27FC236}">
                  <a16:creationId xmlns:a16="http://schemas.microsoft.com/office/drawing/2014/main" id="{D346F203-439C-4401-B40B-216B22640C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8958" y="1901409"/>
              <a:ext cx="708217" cy="480152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订单管理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" name="Rectangle 260">
              <a:extLst>
                <a:ext uri="{FF2B5EF4-FFF2-40B4-BE49-F238E27FC236}">
                  <a16:creationId xmlns:a16="http://schemas.microsoft.com/office/drawing/2014/main" id="{D5F85E0E-78CE-492D-A2F3-84EED68A16C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8958" y="3027481"/>
              <a:ext cx="708217" cy="478246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订单跟踪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9" name="Rectangle 261">
              <a:extLst>
                <a:ext uri="{FF2B5EF4-FFF2-40B4-BE49-F238E27FC236}">
                  <a16:creationId xmlns:a16="http://schemas.microsoft.com/office/drawing/2014/main" id="{9AF38638-1335-44B2-86F6-6F9E44D14AE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62800" y="762000"/>
              <a:ext cx="708217" cy="480152"/>
            </a:xfrm>
            <a:prstGeom prst="rect">
              <a:avLst/>
            </a:prstGeom>
            <a:grpFill/>
            <a:ln w="3175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Arial"/>
                </a:rPr>
                <a:t>账号管理</a:t>
              </a:r>
              <a:endParaRPr lang="en-US" sz="1200" kern="0" dirty="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70" name="Right Brace 103">
            <a:extLst>
              <a:ext uri="{FF2B5EF4-FFF2-40B4-BE49-F238E27FC236}">
                <a16:creationId xmlns:a16="http://schemas.microsoft.com/office/drawing/2014/main" id="{B1AF95FE-3255-4D3F-B8A7-0F4E745C5D3A}"/>
              </a:ext>
            </a:extLst>
          </p:cNvPr>
          <p:cNvSpPr>
            <a:spLocks/>
          </p:cNvSpPr>
          <p:nvPr/>
        </p:nvSpPr>
        <p:spPr bwMode="auto">
          <a:xfrm flipH="1">
            <a:off x="971556" y="4887913"/>
            <a:ext cx="76200" cy="1589087"/>
          </a:xfrm>
          <a:prstGeom prst="rightBrace">
            <a:avLst>
              <a:gd name="adj1" fmla="val 8303"/>
              <a:gd name="adj2" fmla="val 50000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endParaRPr lang="zh-CN" altLang="zh-CN" sz="1200">
              <a:solidFill>
                <a:srgbClr val="000000"/>
              </a:solidFill>
            </a:endParaRPr>
          </a:p>
        </p:txBody>
      </p:sp>
      <p:sp>
        <p:nvSpPr>
          <p:cNvPr id="71" name="TextBox 263">
            <a:extLst>
              <a:ext uri="{FF2B5EF4-FFF2-40B4-BE49-F238E27FC236}">
                <a16:creationId xmlns:a16="http://schemas.microsoft.com/office/drawing/2014/main" id="{501A566E-DE4A-4EE0-B457-03C70D9B583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7467" y="5527289"/>
            <a:ext cx="17748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solidFill>
                  <a:srgbClr val="000000"/>
                </a:solidFill>
                <a:ea typeface="宋体" panose="02010600030101010101" pitchFamily="2" charset="-122"/>
              </a:rPr>
              <a:t>私有云数据中心 </a:t>
            </a:r>
            <a:endParaRPr lang="en-US" altLang="zh-CN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72" name="Right Brace 107">
            <a:extLst>
              <a:ext uri="{FF2B5EF4-FFF2-40B4-BE49-F238E27FC236}">
                <a16:creationId xmlns:a16="http://schemas.microsoft.com/office/drawing/2014/main" id="{E9DA14C6-40DC-43D8-9717-DB118A1B77AD}"/>
              </a:ext>
            </a:extLst>
          </p:cNvPr>
          <p:cNvSpPr>
            <a:spLocks/>
          </p:cNvSpPr>
          <p:nvPr/>
        </p:nvSpPr>
        <p:spPr bwMode="auto">
          <a:xfrm rot="16200000">
            <a:off x="9426992" y="-717162"/>
            <a:ext cx="121466" cy="3884607"/>
          </a:xfrm>
          <a:prstGeom prst="rightBrace">
            <a:avLst>
              <a:gd name="adj1" fmla="val 8262"/>
              <a:gd name="adj2" fmla="val 50000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endParaRPr lang="zh-CN" altLang="zh-CN" sz="1200">
              <a:solidFill>
                <a:srgbClr val="000000"/>
              </a:solidFill>
            </a:endParaRPr>
          </a:p>
        </p:txBody>
      </p:sp>
      <p:sp>
        <p:nvSpPr>
          <p:cNvPr id="73" name="Right Brace 111">
            <a:extLst>
              <a:ext uri="{FF2B5EF4-FFF2-40B4-BE49-F238E27FC236}">
                <a16:creationId xmlns:a16="http://schemas.microsoft.com/office/drawing/2014/main" id="{CD489A80-70B7-466F-B009-01C1F00A4EFA}"/>
              </a:ext>
            </a:extLst>
          </p:cNvPr>
          <p:cNvSpPr>
            <a:spLocks/>
          </p:cNvSpPr>
          <p:nvPr/>
        </p:nvSpPr>
        <p:spPr bwMode="auto">
          <a:xfrm rot="10800000">
            <a:off x="971556" y="1333500"/>
            <a:ext cx="76200" cy="3390900"/>
          </a:xfrm>
          <a:prstGeom prst="rightBrace">
            <a:avLst>
              <a:gd name="adj1" fmla="val 8241"/>
              <a:gd name="adj2" fmla="val 50000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endParaRPr lang="zh-CN" altLang="zh-CN" sz="1200">
              <a:solidFill>
                <a:srgbClr val="000000"/>
              </a:solidFill>
            </a:endParaRPr>
          </a:p>
        </p:txBody>
      </p:sp>
      <p:sp>
        <p:nvSpPr>
          <p:cNvPr id="74" name="TextBox 267">
            <a:extLst>
              <a:ext uri="{FF2B5EF4-FFF2-40B4-BE49-F238E27FC236}">
                <a16:creationId xmlns:a16="http://schemas.microsoft.com/office/drawing/2014/main" id="{67842706-7F73-4FAA-85B6-51258E762D4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919156" y="2909500"/>
            <a:ext cx="3505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solidFill>
                  <a:srgbClr val="000000"/>
                </a:solidFill>
                <a:ea typeface="宋体" panose="02010600030101010101" pitchFamily="2" charset="-122"/>
              </a:rPr>
              <a:t>私有云服务</a:t>
            </a:r>
            <a:endParaRPr lang="en-US" altLang="zh-CN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109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A553D-72C2-4283-AAF7-19554B88B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工业大数据架构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C143A87-BBDE-48CC-9C53-5D21EA82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z="1400" smtClean="0"/>
              <a:t>19</a:t>
            </a:fld>
            <a:endParaRPr lang="zh-CN" altLang="en-US" sz="140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016EF64-0B79-4E50-B8FB-A95457AD542F}"/>
              </a:ext>
            </a:extLst>
          </p:cNvPr>
          <p:cNvSpPr/>
          <p:nvPr/>
        </p:nvSpPr>
        <p:spPr>
          <a:xfrm>
            <a:off x="858157" y="5594905"/>
            <a:ext cx="10558461" cy="887896"/>
          </a:xfrm>
          <a:prstGeom prst="rect">
            <a:avLst/>
          </a:prstGeom>
          <a:solidFill>
            <a:srgbClr val="13B04F"/>
          </a:solidFill>
          <a:ln w="25400">
            <a:solidFill>
              <a:srgbClr val="ECF3F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BC75D0D-D626-4340-BDBC-A9FBF14BA8E9}"/>
              </a:ext>
            </a:extLst>
          </p:cNvPr>
          <p:cNvSpPr/>
          <p:nvPr/>
        </p:nvSpPr>
        <p:spPr>
          <a:xfrm>
            <a:off x="858157" y="4578541"/>
            <a:ext cx="10558461" cy="887896"/>
          </a:xfrm>
          <a:prstGeom prst="rect">
            <a:avLst/>
          </a:prstGeom>
          <a:solidFill>
            <a:srgbClr val="13B04F"/>
          </a:solidFill>
          <a:ln w="25400">
            <a:solidFill>
              <a:srgbClr val="ECF3F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6656DD8-160B-49B2-8ADD-5B13D19FCCD9}"/>
              </a:ext>
            </a:extLst>
          </p:cNvPr>
          <p:cNvSpPr/>
          <p:nvPr/>
        </p:nvSpPr>
        <p:spPr>
          <a:xfrm>
            <a:off x="858157" y="3562176"/>
            <a:ext cx="10558461" cy="887896"/>
          </a:xfrm>
          <a:prstGeom prst="rect">
            <a:avLst/>
          </a:prstGeom>
          <a:solidFill>
            <a:srgbClr val="13B04F"/>
          </a:solidFill>
          <a:ln w="25400">
            <a:solidFill>
              <a:srgbClr val="ECF3F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51BFCEB-B2BC-47B0-8A73-DB3E85BDD828}"/>
              </a:ext>
            </a:extLst>
          </p:cNvPr>
          <p:cNvSpPr/>
          <p:nvPr/>
        </p:nvSpPr>
        <p:spPr>
          <a:xfrm>
            <a:off x="2141140" y="5790319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元数据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8424F-EBC7-4498-A883-8B66DB33EADC}"/>
              </a:ext>
            </a:extLst>
          </p:cNvPr>
          <p:cNvSpPr/>
          <p:nvPr/>
        </p:nvSpPr>
        <p:spPr>
          <a:xfrm>
            <a:off x="4007833" y="5790319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数据标准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D181E62-4C7F-4456-BF0B-310AAC2AA642}"/>
              </a:ext>
            </a:extLst>
          </p:cNvPr>
          <p:cNvSpPr/>
          <p:nvPr/>
        </p:nvSpPr>
        <p:spPr>
          <a:xfrm>
            <a:off x="5874526" y="5790319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数据质量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76640C0-E1D3-4C10-8AB2-FA898BEEDBC0}"/>
              </a:ext>
            </a:extLst>
          </p:cNvPr>
          <p:cNvSpPr/>
          <p:nvPr/>
        </p:nvSpPr>
        <p:spPr>
          <a:xfrm>
            <a:off x="7741219" y="5790319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数据安全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B18807C-2C62-408B-9FB8-7A4688830A95}"/>
              </a:ext>
            </a:extLst>
          </p:cNvPr>
          <p:cNvSpPr/>
          <p:nvPr/>
        </p:nvSpPr>
        <p:spPr>
          <a:xfrm>
            <a:off x="9607911" y="5790319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数据生命周期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2937451-A8F7-450D-ABE7-D55728B00D83}"/>
              </a:ext>
            </a:extLst>
          </p:cNvPr>
          <p:cNvSpPr/>
          <p:nvPr/>
        </p:nvSpPr>
        <p:spPr>
          <a:xfrm>
            <a:off x="2141140" y="4756845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数据定义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93CCB70-7389-4563-A8C1-DF52711ABF6C}"/>
              </a:ext>
            </a:extLst>
          </p:cNvPr>
          <p:cNvSpPr/>
          <p:nvPr/>
        </p:nvSpPr>
        <p:spPr>
          <a:xfrm>
            <a:off x="4007833" y="4756845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数据分类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EF83FD0-1776-44AC-8A2E-7C3B2F054931}"/>
              </a:ext>
            </a:extLst>
          </p:cNvPr>
          <p:cNvSpPr/>
          <p:nvPr/>
        </p:nvSpPr>
        <p:spPr>
          <a:xfrm>
            <a:off x="5874526" y="4756845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数据分布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8F0EB68-FD13-43B8-8705-8434A82F99F1}"/>
              </a:ext>
            </a:extLst>
          </p:cNvPr>
          <p:cNvSpPr/>
          <p:nvPr/>
        </p:nvSpPr>
        <p:spPr>
          <a:xfrm>
            <a:off x="7741219" y="4756845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数据建模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45C3A60-305D-49D7-AE0E-5CDDD0C9AEB8}"/>
              </a:ext>
            </a:extLst>
          </p:cNvPr>
          <p:cNvSpPr/>
          <p:nvPr/>
        </p:nvSpPr>
        <p:spPr>
          <a:xfrm>
            <a:off x="9607911" y="4756845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数据交换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D8FAC3C-1715-4EA0-8A76-B1ECEFF7A3D3}"/>
              </a:ext>
            </a:extLst>
          </p:cNvPr>
          <p:cNvSpPr/>
          <p:nvPr/>
        </p:nvSpPr>
        <p:spPr>
          <a:xfrm>
            <a:off x="2141140" y="3751947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编码数据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F7325EF-79AB-456C-A5DC-C5F38DD4CEA9}"/>
              </a:ext>
            </a:extLst>
          </p:cNvPr>
          <p:cNvSpPr/>
          <p:nvPr/>
        </p:nvSpPr>
        <p:spPr>
          <a:xfrm>
            <a:off x="4007833" y="3751947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业务基础数据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9ABF42-837B-4907-B501-2C5F5069DB8A}"/>
              </a:ext>
            </a:extLst>
          </p:cNvPr>
          <p:cNvSpPr/>
          <p:nvPr/>
        </p:nvSpPr>
        <p:spPr>
          <a:xfrm>
            <a:off x="5874526" y="3751947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实时控制数据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C4856A5-3216-477E-930A-FC44453C046B}"/>
              </a:ext>
            </a:extLst>
          </p:cNvPr>
          <p:cNvSpPr/>
          <p:nvPr/>
        </p:nvSpPr>
        <p:spPr>
          <a:xfrm>
            <a:off x="7741219" y="3751947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业务系统数据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51161AC-D6F2-40E5-8622-C8138FA036D4}"/>
              </a:ext>
            </a:extLst>
          </p:cNvPr>
          <p:cNvSpPr/>
          <p:nvPr/>
        </p:nvSpPr>
        <p:spPr>
          <a:xfrm>
            <a:off x="9607911" y="3751947"/>
            <a:ext cx="1580400" cy="4770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离线分析数据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9A3AABE-7259-4788-A085-F171E48DF609}"/>
              </a:ext>
            </a:extLst>
          </p:cNvPr>
          <p:cNvSpPr txBox="1"/>
          <p:nvPr/>
        </p:nvSpPr>
        <p:spPr>
          <a:xfrm>
            <a:off x="943885" y="5833183"/>
            <a:ext cx="1100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数据治理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645C6E2-23F8-4028-9E07-983C48A427A9}"/>
              </a:ext>
            </a:extLst>
          </p:cNvPr>
          <p:cNvSpPr txBox="1"/>
          <p:nvPr/>
        </p:nvSpPr>
        <p:spPr>
          <a:xfrm>
            <a:off x="943884" y="4819501"/>
            <a:ext cx="1100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数据规划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5AC2756-9371-4512-BCB3-2D11C636298D}"/>
              </a:ext>
            </a:extLst>
          </p:cNvPr>
          <p:cNvSpPr txBox="1"/>
          <p:nvPr/>
        </p:nvSpPr>
        <p:spPr>
          <a:xfrm>
            <a:off x="943884" y="3805820"/>
            <a:ext cx="1100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数据内容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8AFD82-5510-49BE-B1CB-C092B2D55DC4}"/>
              </a:ext>
            </a:extLst>
          </p:cNvPr>
          <p:cNvSpPr/>
          <p:nvPr/>
        </p:nvSpPr>
        <p:spPr>
          <a:xfrm>
            <a:off x="858157" y="1101949"/>
            <a:ext cx="10558461" cy="2300288"/>
          </a:xfrm>
          <a:prstGeom prst="rect">
            <a:avLst/>
          </a:prstGeom>
          <a:solidFill>
            <a:srgbClr val="13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C9DDE2C-2E53-4D99-B518-FE22253B41E8}"/>
              </a:ext>
            </a:extLst>
          </p:cNvPr>
          <p:cNvSpPr txBox="1"/>
          <p:nvPr/>
        </p:nvSpPr>
        <p:spPr>
          <a:xfrm>
            <a:off x="10841421" y="1125826"/>
            <a:ext cx="400110" cy="22378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400" b="1" dirty="0"/>
              <a:t>技术体系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B3BEF1D-7B48-41BD-8094-6932A4E5A3E4}"/>
              </a:ext>
            </a:extLst>
          </p:cNvPr>
          <p:cNvSpPr/>
          <p:nvPr/>
        </p:nvSpPr>
        <p:spPr>
          <a:xfrm>
            <a:off x="858158" y="1101950"/>
            <a:ext cx="5572123" cy="2288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36A87CC-9FD6-440C-B5E9-185D06E45EC6}"/>
              </a:ext>
            </a:extLst>
          </p:cNvPr>
          <p:cNvSpPr/>
          <p:nvPr/>
        </p:nvSpPr>
        <p:spPr>
          <a:xfrm>
            <a:off x="6550667" y="1125826"/>
            <a:ext cx="4022988" cy="2265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C8C16AC-CF37-43AE-8EC0-0BE1A9A9BE85}"/>
              </a:ext>
            </a:extLst>
          </p:cNvPr>
          <p:cNvSpPr/>
          <p:nvPr/>
        </p:nvSpPr>
        <p:spPr>
          <a:xfrm>
            <a:off x="862864" y="2068439"/>
            <a:ext cx="2342147" cy="3936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在线事务处理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5E7E8D0-18FE-445F-89D1-5981606E4975}"/>
              </a:ext>
            </a:extLst>
          </p:cNvPr>
          <p:cNvSpPr/>
          <p:nvPr/>
        </p:nvSpPr>
        <p:spPr>
          <a:xfrm>
            <a:off x="3421653" y="2087147"/>
            <a:ext cx="2961125" cy="3936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联机事务分析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9772DA3-FD58-4B39-892D-100A2D7E9B19}"/>
              </a:ext>
            </a:extLst>
          </p:cNvPr>
          <p:cNvSpPr/>
          <p:nvPr/>
        </p:nvSpPr>
        <p:spPr>
          <a:xfrm>
            <a:off x="869718" y="2495677"/>
            <a:ext cx="2342147" cy="8554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/>
              <a:t>1</a:t>
            </a:r>
            <a:r>
              <a:rPr lang="zh-CN" altLang="en-US" sz="1400" dirty="0"/>
              <a:t>、</a:t>
            </a:r>
            <a:r>
              <a:rPr lang="en-US" altLang="zh-CN" sz="1400" dirty="0"/>
              <a:t>SQL</a:t>
            </a:r>
            <a:r>
              <a:rPr lang="zh-CN" altLang="en-US" sz="1400" dirty="0"/>
              <a:t>关系型数据库</a:t>
            </a:r>
            <a:endParaRPr lang="en-US" altLang="zh-CN" sz="1400" dirty="0"/>
          </a:p>
          <a:p>
            <a:r>
              <a:rPr lang="en-US" altLang="zh-CN" sz="1400" dirty="0"/>
              <a:t>2</a:t>
            </a:r>
            <a:r>
              <a:rPr lang="zh-CN" altLang="en-US" sz="1400" dirty="0"/>
              <a:t>、数据库集群</a:t>
            </a:r>
            <a:endParaRPr lang="en-US" altLang="zh-CN" sz="1400" dirty="0"/>
          </a:p>
          <a:p>
            <a:r>
              <a:rPr lang="en-US" altLang="zh-CN" sz="1400" dirty="0"/>
              <a:t>3</a:t>
            </a:r>
            <a:r>
              <a:rPr lang="zh-CN" altLang="en-US" sz="1400" dirty="0"/>
              <a:t>、核心交易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12725CF-9161-47DB-9E48-1FA20DE43C7E}"/>
              </a:ext>
            </a:extLst>
          </p:cNvPr>
          <p:cNvSpPr/>
          <p:nvPr/>
        </p:nvSpPr>
        <p:spPr>
          <a:xfrm>
            <a:off x="3421653" y="2530699"/>
            <a:ext cx="2955620" cy="8329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/>
              <a:t>1</a:t>
            </a:r>
            <a:r>
              <a:rPr lang="zh-CN" altLang="en-US" sz="1400" dirty="0"/>
              <a:t>、</a:t>
            </a:r>
            <a:r>
              <a:rPr lang="en-US" altLang="zh-CN" sz="1400" dirty="0"/>
              <a:t>OLAP</a:t>
            </a:r>
          </a:p>
          <a:p>
            <a:r>
              <a:rPr lang="en-US" altLang="zh-CN" sz="1400" dirty="0"/>
              <a:t>2</a:t>
            </a:r>
            <a:r>
              <a:rPr lang="zh-CN" altLang="en-US" sz="1400" dirty="0"/>
              <a:t>、只读</a:t>
            </a:r>
            <a:endParaRPr lang="en-US" altLang="zh-CN" sz="1400" dirty="0"/>
          </a:p>
          <a:p>
            <a:r>
              <a:rPr lang="en-US" altLang="zh-CN" sz="1400" dirty="0"/>
              <a:t>3</a:t>
            </a:r>
            <a:r>
              <a:rPr lang="zh-CN" altLang="en-US" sz="1400" dirty="0"/>
              <a:t>、在线分析</a:t>
            </a:r>
          </a:p>
        </p:txBody>
      </p:sp>
      <p:sp>
        <p:nvSpPr>
          <p:cNvPr id="33" name="圆柱形 32">
            <a:extLst>
              <a:ext uri="{FF2B5EF4-FFF2-40B4-BE49-F238E27FC236}">
                <a16:creationId xmlns:a16="http://schemas.microsoft.com/office/drawing/2014/main" id="{24C28FF3-94C3-4981-B19E-842C09757115}"/>
              </a:ext>
            </a:extLst>
          </p:cNvPr>
          <p:cNvSpPr/>
          <p:nvPr/>
        </p:nvSpPr>
        <p:spPr>
          <a:xfrm>
            <a:off x="869719" y="1631883"/>
            <a:ext cx="756778" cy="402943"/>
          </a:xfrm>
          <a:prstGeom prst="ca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ERP</a:t>
            </a:r>
            <a:endParaRPr lang="zh-CN" altLang="en-US" sz="1400" dirty="0"/>
          </a:p>
        </p:txBody>
      </p:sp>
      <p:sp>
        <p:nvSpPr>
          <p:cNvPr id="34" name="圆柱形 33">
            <a:extLst>
              <a:ext uri="{FF2B5EF4-FFF2-40B4-BE49-F238E27FC236}">
                <a16:creationId xmlns:a16="http://schemas.microsoft.com/office/drawing/2014/main" id="{1894120C-B4C0-4846-975F-F17ECC918B5E}"/>
              </a:ext>
            </a:extLst>
          </p:cNvPr>
          <p:cNvSpPr/>
          <p:nvPr/>
        </p:nvSpPr>
        <p:spPr>
          <a:xfrm>
            <a:off x="1655073" y="1641231"/>
            <a:ext cx="756778" cy="402943"/>
          </a:xfrm>
          <a:prstGeom prst="ca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MES</a:t>
            </a:r>
            <a:endParaRPr lang="zh-CN" altLang="en-US" sz="1400" dirty="0"/>
          </a:p>
        </p:txBody>
      </p:sp>
      <p:sp>
        <p:nvSpPr>
          <p:cNvPr id="35" name="圆柱形 34">
            <a:extLst>
              <a:ext uri="{FF2B5EF4-FFF2-40B4-BE49-F238E27FC236}">
                <a16:creationId xmlns:a16="http://schemas.microsoft.com/office/drawing/2014/main" id="{A6FEBF8C-44FA-4FD2-BEAE-4004E733F28E}"/>
              </a:ext>
            </a:extLst>
          </p:cNvPr>
          <p:cNvSpPr/>
          <p:nvPr/>
        </p:nvSpPr>
        <p:spPr>
          <a:xfrm>
            <a:off x="2455088" y="1643057"/>
            <a:ext cx="756778" cy="402943"/>
          </a:xfrm>
          <a:prstGeom prst="ca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PLM</a:t>
            </a:r>
            <a:endParaRPr lang="zh-CN" altLang="en-US" sz="1400" dirty="0"/>
          </a:p>
        </p:txBody>
      </p:sp>
      <p:sp>
        <p:nvSpPr>
          <p:cNvPr id="36" name="折角形 37">
            <a:extLst>
              <a:ext uri="{FF2B5EF4-FFF2-40B4-BE49-F238E27FC236}">
                <a16:creationId xmlns:a16="http://schemas.microsoft.com/office/drawing/2014/main" id="{1CAB1D41-96F0-4BC4-8634-8E4418B43EC9}"/>
              </a:ext>
            </a:extLst>
          </p:cNvPr>
          <p:cNvSpPr/>
          <p:nvPr/>
        </p:nvSpPr>
        <p:spPr>
          <a:xfrm>
            <a:off x="3433317" y="1668457"/>
            <a:ext cx="900843" cy="395288"/>
          </a:xfrm>
          <a:prstGeom prst="foldedCorne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报表</a:t>
            </a:r>
          </a:p>
        </p:txBody>
      </p:sp>
      <p:sp>
        <p:nvSpPr>
          <p:cNvPr id="37" name="折角形 38">
            <a:extLst>
              <a:ext uri="{FF2B5EF4-FFF2-40B4-BE49-F238E27FC236}">
                <a16:creationId xmlns:a16="http://schemas.microsoft.com/office/drawing/2014/main" id="{A041DF1B-FF32-4CD3-98F6-586BA7A15557}"/>
              </a:ext>
            </a:extLst>
          </p:cNvPr>
          <p:cNvSpPr/>
          <p:nvPr/>
        </p:nvSpPr>
        <p:spPr>
          <a:xfrm>
            <a:off x="4449041" y="1668457"/>
            <a:ext cx="900843" cy="395288"/>
          </a:xfrm>
          <a:prstGeom prst="foldedCorne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DSS</a:t>
            </a:r>
            <a:endParaRPr lang="zh-CN" altLang="en-US" sz="1400" dirty="0"/>
          </a:p>
        </p:txBody>
      </p:sp>
      <p:sp>
        <p:nvSpPr>
          <p:cNvPr id="38" name="折角形 39">
            <a:extLst>
              <a:ext uri="{FF2B5EF4-FFF2-40B4-BE49-F238E27FC236}">
                <a16:creationId xmlns:a16="http://schemas.microsoft.com/office/drawing/2014/main" id="{1A58C598-D6DD-411E-A595-E8C70988A4B5}"/>
              </a:ext>
            </a:extLst>
          </p:cNvPr>
          <p:cNvSpPr/>
          <p:nvPr/>
        </p:nvSpPr>
        <p:spPr>
          <a:xfrm>
            <a:off x="5463749" y="1666771"/>
            <a:ext cx="900843" cy="395288"/>
          </a:xfrm>
          <a:prstGeom prst="foldedCorne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BI</a:t>
            </a:r>
            <a:endParaRPr lang="zh-CN" altLang="en-US" sz="14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6B2E0D7-B4C4-4F33-9624-B0DFF0048B8E}"/>
              </a:ext>
            </a:extLst>
          </p:cNvPr>
          <p:cNvSpPr/>
          <p:nvPr/>
        </p:nvSpPr>
        <p:spPr>
          <a:xfrm>
            <a:off x="855404" y="1125826"/>
            <a:ext cx="5577629" cy="461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结构化数据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C55F026-B832-4BA0-8BFC-09BB4FA650C5}"/>
              </a:ext>
            </a:extLst>
          </p:cNvPr>
          <p:cNvSpPr/>
          <p:nvPr/>
        </p:nvSpPr>
        <p:spPr>
          <a:xfrm>
            <a:off x="6539131" y="1111511"/>
            <a:ext cx="4020236" cy="461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非结构化数据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DB2704F-D7B1-40A2-992B-0A0FA3874DF1}"/>
              </a:ext>
            </a:extLst>
          </p:cNvPr>
          <p:cNvSpPr/>
          <p:nvPr/>
        </p:nvSpPr>
        <p:spPr>
          <a:xfrm>
            <a:off x="6547915" y="2544987"/>
            <a:ext cx="4011451" cy="81867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/>
              <a:t>1</a:t>
            </a:r>
            <a:r>
              <a:rPr lang="zh-CN" altLang="en-US" sz="1400" dirty="0"/>
              <a:t>、大规模</a:t>
            </a:r>
            <a:endParaRPr lang="en-US" altLang="zh-CN" sz="1400" dirty="0"/>
          </a:p>
          <a:p>
            <a:r>
              <a:rPr lang="en-US" altLang="zh-CN" sz="1400" dirty="0"/>
              <a:t>2</a:t>
            </a:r>
            <a:r>
              <a:rPr lang="zh-CN" altLang="en-US" sz="1400" dirty="0"/>
              <a:t>、非结构化</a:t>
            </a:r>
            <a:endParaRPr lang="en-US" altLang="zh-CN" sz="1400" dirty="0"/>
          </a:p>
          <a:p>
            <a:r>
              <a:rPr lang="en-US" altLang="zh-CN" sz="1400" dirty="0"/>
              <a:t>3</a:t>
            </a:r>
            <a:r>
              <a:rPr lang="zh-CN" altLang="en-US" sz="1400" dirty="0"/>
              <a:t>、</a:t>
            </a:r>
            <a:r>
              <a:rPr lang="en-US" altLang="zh-CN" sz="1400" dirty="0"/>
              <a:t>Hadoop</a:t>
            </a:r>
            <a:r>
              <a:rPr lang="zh-CN" altLang="en-US" sz="1400" dirty="0"/>
              <a:t>、</a:t>
            </a:r>
            <a:r>
              <a:rPr lang="en-US" altLang="zh-CN" sz="1400" dirty="0"/>
              <a:t>Spark</a:t>
            </a:r>
            <a:r>
              <a:rPr lang="zh-CN" altLang="en-US" sz="1400" dirty="0"/>
              <a:t>、</a:t>
            </a:r>
            <a:r>
              <a:rPr lang="en-US" altLang="zh-CN" sz="1400" dirty="0"/>
              <a:t>Storm</a:t>
            </a:r>
            <a:r>
              <a:rPr lang="zh-CN" altLang="en-US" sz="1400" dirty="0"/>
              <a:t>、</a:t>
            </a:r>
            <a:r>
              <a:rPr lang="en-US" altLang="zh-CN" sz="1400" dirty="0"/>
              <a:t>Streaming</a:t>
            </a:r>
            <a:endParaRPr lang="zh-CN" altLang="en-US" sz="14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FDAE597-662D-4D2D-9A95-84F8C82A1F26}"/>
              </a:ext>
            </a:extLst>
          </p:cNvPr>
          <p:cNvSpPr/>
          <p:nvPr/>
        </p:nvSpPr>
        <p:spPr>
          <a:xfrm>
            <a:off x="6564099" y="1616917"/>
            <a:ext cx="1414464" cy="878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Map/Reduce</a:t>
            </a:r>
            <a:endParaRPr lang="zh-CN" altLang="en-US" sz="14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D5B93DB-9EC4-42E0-8820-9DAF68896226}"/>
              </a:ext>
            </a:extLst>
          </p:cNvPr>
          <p:cNvSpPr/>
          <p:nvPr/>
        </p:nvSpPr>
        <p:spPr>
          <a:xfrm>
            <a:off x="8136308" y="1623364"/>
            <a:ext cx="965004" cy="878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流计算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B3A1647-7EE9-4D02-85A4-42A80F6D097F}"/>
              </a:ext>
            </a:extLst>
          </p:cNvPr>
          <p:cNvSpPr/>
          <p:nvPr/>
        </p:nvSpPr>
        <p:spPr>
          <a:xfrm>
            <a:off x="9304972" y="1616917"/>
            <a:ext cx="1225817" cy="878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内存计算</a:t>
            </a:r>
          </a:p>
        </p:txBody>
      </p:sp>
    </p:spTree>
    <p:extLst>
      <p:ext uri="{BB962C8B-B14F-4D97-AF65-F5344CB8AC3E}">
        <p14:creationId xmlns:p14="http://schemas.microsoft.com/office/powerpoint/2010/main" val="2473800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5B28FF-78C5-4D40-AA6E-2A1F91F9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大数据处理规划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70F1FEB-D2B0-4328-88D1-3F9CF976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5AFFCD0-61C5-442D-824E-6D65E1B09075}"/>
              </a:ext>
            </a:extLst>
          </p:cNvPr>
          <p:cNvSpPr/>
          <p:nvPr/>
        </p:nvSpPr>
        <p:spPr>
          <a:xfrm>
            <a:off x="740229" y="6067696"/>
            <a:ext cx="10779306" cy="5652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不同车型门板及内饰生产线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2BB1347-E3C5-44B0-AE0A-EB66FEA161B5}"/>
              </a:ext>
            </a:extLst>
          </p:cNvPr>
          <p:cNvGrpSpPr/>
          <p:nvPr/>
        </p:nvGrpSpPr>
        <p:grpSpPr>
          <a:xfrm>
            <a:off x="957945" y="5428345"/>
            <a:ext cx="725714" cy="610323"/>
            <a:chOff x="1161143" y="5457373"/>
            <a:chExt cx="725714" cy="61032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6D85C1F-4E63-4A60-806C-79B5DAE87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987" y="5728849"/>
              <a:ext cx="464829" cy="338847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5DC203C-9209-4631-978C-55B5364C7B06}"/>
                </a:ext>
              </a:extLst>
            </p:cNvPr>
            <p:cNvSpPr txBox="1"/>
            <p:nvPr/>
          </p:nvSpPr>
          <p:spPr>
            <a:xfrm>
              <a:off x="1161143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1</a:t>
              </a:r>
              <a:endParaRPr lang="zh-CN" altLang="en-US" sz="16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0E21E2B-7BAD-4C33-B38F-5850A445FC67}"/>
              </a:ext>
            </a:extLst>
          </p:cNvPr>
          <p:cNvGrpSpPr/>
          <p:nvPr/>
        </p:nvGrpSpPr>
        <p:grpSpPr>
          <a:xfrm>
            <a:off x="2016771" y="5428346"/>
            <a:ext cx="725714" cy="610322"/>
            <a:chOff x="2308574" y="5457373"/>
            <a:chExt cx="725714" cy="61032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C737570-14E1-43FE-821D-40ED386A3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305" y="5728848"/>
              <a:ext cx="289613" cy="338847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D83D330-D70E-4D2B-965E-6867931C9169}"/>
                </a:ext>
              </a:extLst>
            </p:cNvPr>
            <p:cNvSpPr txBox="1"/>
            <p:nvPr/>
          </p:nvSpPr>
          <p:spPr>
            <a:xfrm>
              <a:off x="2308574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2</a:t>
              </a:r>
              <a:endParaRPr lang="zh-CN" altLang="en-US" sz="1600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787D4C9-7B0E-4BEC-AA33-F028836C38A8}"/>
              </a:ext>
            </a:extLst>
          </p:cNvPr>
          <p:cNvGrpSpPr/>
          <p:nvPr/>
        </p:nvGrpSpPr>
        <p:grpSpPr>
          <a:xfrm>
            <a:off x="3075597" y="5428345"/>
            <a:ext cx="725714" cy="610323"/>
            <a:chOff x="1161143" y="5457373"/>
            <a:chExt cx="725714" cy="61032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3A622FD-4DC4-45CE-B1A0-6FF464C53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987" y="5728849"/>
              <a:ext cx="464829" cy="338847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4E6D416-B60D-4577-B9A2-072B0731C709}"/>
                </a:ext>
              </a:extLst>
            </p:cNvPr>
            <p:cNvSpPr txBox="1"/>
            <p:nvPr/>
          </p:nvSpPr>
          <p:spPr>
            <a:xfrm>
              <a:off x="1161143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3</a:t>
              </a:r>
              <a:endParaRPr lang="zh-CN" altLang="en-US" sz="16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C37A898-C672-40A0-8554-EC405EE12AC8}"/>
              </a:ext>
            </a:extLst>
          </p:cNvPr>
          <p:cNvGrpSpPr/>
          <p:nvPr/>
        </p:nvGrpSpPr>
        <p:grpSpPr>
          <a:xfrm>
            <a:off x="4134423" y="5428346"/>
            <a:ext cx="725714" cy="610322"/>
            <a:chOff x="2308574" y="5457373"/>
            <a:chExt cx="725714" cy="61032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2F5B5C42-7015-4F61-BAC0-6D04E4AA8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305" y="5728848"/>
              <a:ext cx="289613" cy="338847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97A5A0E-8E22-49CF-A8B5-0E26DB678131}"/>
                </a:ext>
              </a:extLst>
            </p:cNvPr>
            <p:cNvSpPr txBox="1"/>
            <p:nvPr/>
          </p:nvSpPr>
          <p:spPr>
            <a:xfrm>
              <a:off x="2308574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4</a:t>
              </a:r>
              <a:endParaRPr lang="zh-CN" altLang="en-US" sz="1600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583AA40-63D3-410F-9F12-C47ADE661EA7}"/>
              </a:ext>
            </a:extLst>
          </p:cNvPr>
          <p:cNvGrpSpPr/>
          <p:nvPr/>
        </p:nvGrpSpPr>
        <p:grpSpPr>
          <a:xfrm>
            <a:off x="5193249" y="5428345"/>
            <a:ext cx="725714" cy="610323"/>
            <a:chOff x="1161143" y="5457373"/>
            <a:chExt cx="725714" cy="61032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145083CF-9506-4026-89F4-E76CD6E85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987" y="5728849"/>
              <a:ext cx="464829" cy="338847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4676A0D-750D-4C6B-9308-A3BA724D90BA}"/>
                </a:ext>
              </a:extLst>
            </p:cNvPr>
            <p:cNvSpPr txBox="1"/>
            <p:nvPr/>
          </p:nvSpPr>
          <p:spPr>
            <a:xfrm>
              <a:off x="1161143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5</a:t>
              </a:r>
              <a:endParaRPr lang="zh-CN" altLang="en-US" sz="1600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4ED0228-F591-40A3-8FC8-B8F4FF66A86D}"/>
              </a:ext>
            </a:extLst>
          </p:cNvPr>
          <p:cNvGrpSpPr/>
          <p:nvPr/>
        </p:nvGrpSpPr>
        <p:grpSpPr>
          <a:xfrm>
            <a:off x="6252075" y="5428346"/>
            <a:ext cx="725714" cy="610322"/>
            <a:chOff x="2308574" y="5457373"/>
            <a:chExt cx="725714" cy="610322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E4CA7A6-6E60-4A37-82CE-0295D603D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305" y="5728848"/>
              <a:ext cx="289613" cy="338847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2E7D76F-9D84-4133-BE51-9AAA41F1A6BB}"/>
                </a:ext>
              </a:extLst>
            </p:cNvPr>
            <p:cNvSpPr txBox="1"/>
            <p:nvPr/>
          </p:nvSpPr>
          <p:spPr>
            <a:xfrm>
              <a:off x="2308574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6</a:t>
              </a:r>
              <a:endParaRPr lang="zh-CN" altLang="en-US" sz="1600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0B51281-373E-4369-9712-299324151685}"/>
              </a:ext>
            </a:extLst>
          </p:cNvPr>
          <p:cNvGrpSpPr/>
          <p:nvPr/>
        </p:nvGrpSpPr>
        <p:grpSpPr>
          <a:xfrm>
            <a:off x="7310901" y="5428345"/>
            <a:ext cx="725714" cy="610323"/>
            <a:chOff x="1161143" y="5457373"/>
            <a:chExt cx="725714" cy="61032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4AC044BC-C58C-4B9C-B355-457FDD1BB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987" y="5728849"/>
              <a:ext cx="464829" cy="338847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F3B6664-578E-4B87-B0B9-7EC8A09006D7}"/>
                </a:ext>
              </a:extLst>
            </p:cNvPr>
            <p:cNvSpPr txBox="1"/>
            <p:nvPr/>
          </p:nvSpPr>
          <p:spPr>
            <a:xfrm>
              <a:off x="1161143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7</a:t>
              </a:r>
              <a:endParaRPr lang="zh-CN" altLang="en-US" sz="1600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2544905-87B0-4081-B378-970092BF0B7F}"/>
              </a:ext>
            </a:extLst>
          </p:cNvPr>
          <p:cNvGrpSpPr/>
          <p:nvPr/>
        </p:nvGrpSpPr>
        <p:grpSpPr>
          <a:xfrm>
            <a:off x="8369727" y="5428346"/>
            <a:ext cx="725714" cy="610322"/>
            <a:chOff x="2308574" y="5457373"/>
            <a:chExt cx="725714" cy="610322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E50071EE-238E-4654-BE8A-1040D46CA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305" y="5728848"/>
              <a:ext cx="289613" cy="338847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AB0AA92-5F27-4547-A65E-EE77CCAD090F}"/>
                </a:ext>
              </a:extLst>
            </p:cNvPr>
            <p:cNvSpPr txBox="1"/>
            <p:nvPr/>
          </p:nvSpPr>
          <p:spPr>
            <a:xfrm>
              <a:off x="2308574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8</a:t>
              </a:r>
              <a:endParaRPr lang="zh-CN" altLang="en-US" sz="1600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456DE93-7BC0-46B9-A4C0-347636B7818E}"/>
              </a:ext>
            </a:extLst>
          </p:cNvPr>
          <p:cNvGrpSpPr/>
          <p:nvPr/>
        </p:nvGrpSpPr>
        <p:grpSpPr>
          <a:xfrm>
            <a:off x="9428553" y="5428345"/>
            <a:ext cx="725714" cy="610323"/>
            <a:chOff x="1161143" y="5457373"/>
            <a:chExt cx="725714" cy="610323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1A61F8A3-1FC6-4357-A134-BC46BF495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987" y="5728849"/>
              <a:ext cx="464829" cy="338847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FF40214-F3F6-4C7A-85FA-D8ED769DA370}"/>
                </a:ext>
              </a:extLst>
            </p:cNvPr>
            <p:cNvSpPr txBox="1"/>
            <p:nvPr/>
          </p:nvSpPr>
          <p:spPr>
            <a:xfrm>
              <a:off x="1161143" y="5457373"/>
              <a:ext cx="725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9</a:t>
              </a:r>
              <a:endParaRPr lang="zh-CN" altLang="en-US" sz="1600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D95D764-689C-45C0-9EC3-B320F7426EF6}"/>
              </a:ext>
            </a:extLst>
          </p:cNvPr>
          <p:cNvGrpSpPr/>
          <p:nvPr/>
        </p:nvGrpSpPr>
        <p:grpSpPr>
          <a:xfrm>
            <a:off x="10487379" y="5428346"/>
            <a:ext cx="828958" cy="610322"/>
            <a:chOff x="2308573" y="5457373"/>
            <a:chExt cx="828958" cy="610322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64218D93-7A9A-49CF-BD51-DCCCECA9C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305" y="5728848"/>
              <a:ext cx="289613" cy="338847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DA15A9F-8E0C-4B24-BAAD-7C33019B9E2C}"/>
                </a:ext>
              </a:extLst>
            </p:cNvPr>
            <p:cNvSpPr txBox="1"/>
            <p:nvPr/>
          </p:nvSpPr>
          <p:spPr>
            <a:xfrm>
              <a:off x="2308573" y="5457373"/>
              <a:ext cx="8289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设备</a:t>
              </a:r>
              <a:r>
                <a:rPr lang="en-US" altLang="zh-CN" sz="1600" dirty="0"/>
                <a:t>10</a:t>
              </a:r>
              <a:endParaRPr lang="zh-CN" altLang="en-US" sz="1600" dirty="0"/>
            </a:p>
          </p:txBody>
        </p:sp>
      </p:grpSp>
      <p:cxnSp>
        <p:nvCxnSpPr>
          <p:cNvPr id="37" name="连接符: 曲线 36">
            <a:extLst>
              <a:ext uri="{FF2B5EF4-FFF2-40B4-BE49-F238E27FC236}">
                <a16:creationId xmlns:a16="http://schemas.microsoft.com/office/drawing/2014/main" id="{097B1E50-785D-40E2-B666-A67C5A22AE53}"/>
              </a:ext>
            </a:extLst>
          </p:cNvPr>
          <p:cNvCxnSpPr/>
          <p:nvPr/>
        </p:nvCxnSpPr>
        <p:spPr>
          <a:xfrm rot="16200000" flipH="1">
            <a:off x="1850214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连接符: 曲线 37">
            <a:extLst>
              <a:ext uri="{FF2B5EF4-FFF2-40B4-BE49-F238E27FC236}">
                <a16:creationId xmlns:a16="http://schemas.microsoft.com/office/drawing/2014/main" id="{CC4DF199-F9FD-4ABC-A6BC-87DA3BBB587A}"/>
              </a:ext>
            </a:extLst>
          </p:cNvPr>
          <p:cNvCxnSpPr/>
          <p:nvPr/>
        </p:nvCxnSpPr>
        <p:spPr>
          <a:xfrm rot="16200000" flipH="1">
            <a:off x="2921591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连接符: 曲线 38">
            <a:extLst>
              <a:ext uri="{FF2B5EF4-FFF2-40B4-BE49-F238E27FC236}">
                <a16:creationId xmlns:a16="http://schemas.microsoft.com/office/drawing/2014/main" id="{356B65BD-E7C8-4BA9-B0EF-9FF04965BBD1}"/>
              </a:ext>
            </a:extLst>
          </p:cNvPr>
          <p:cNvCxnSpPr/>
          <p:nvPr/>
        </p:nvCxnSpPr>
        <p:spPr>
          <a:xfrm rot="16200000" flipH="1">
            <a:off x="3992968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连接符: 曲线 39">
            <a:extLst>
              <a:ext uri="{FF2B5EF4-FFF2-40B4-BE49-F238E27FC236}">
                <a16:creationId xmlns:a16="http://schemas.microsoft.com/office/drawing/2014/main" id="{D85B3CA6-4A92-4299-80D0-60026903AE4F}"/>
              </a:ext>
            </a:extLst>
          </p:cNvPr>
          <p:cNvCxnSpPr/>
          <p:nvPr/>
        </p:nvCxnSpPr>
        <p:spPr>
          <a:xfrm rot="16200000" flipH="1">
            <a:off x="5064345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连接符: 曲线 40">
            <a:extLst>
              <a:ext uri="{FF2B5EF4-FFF2-40B4-BE49-F238E27FC236}">
                <a16:creationId xmlns:a16="http://schemas.microsoft.com/office/drawing/2014/main" id="{A8067C5D-66D9-4BCF-93DE-3D087F7A31CE}"/>
              </a:ext>
            </a:extLst>
          </p:cNvPr>
          <p:cNvCxnSpPr/>
          <p:nvPr/>
        </p:nvCxnSpPr>
        <p:spPr>
          <a:xfrm rot="16200000" flipH="1">
            <a:off x="6135722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连接符: 曲线 41">
            <a:extLst>
              <a:ext uri="{FF2B5EF4-FFF2-40B4-BE49-F238E27FC236}">
                <a16:creationId xmlns:a16="http://schemas.microsoft.com/office/drawing/2014/main" id="{3AC30A9C-D54F-4316-9842-917329334A06}"/>
              </a:ext>
            </a:extLst>
          </p:cNvPr>
          <p:cNvCxnSpPr/>
          <p:nvPr/>
        </p:nvCxnSpPr>
        <p:spPr>
          <a:xfrm rot="16200000" flipH="1">
            <a:off x="7207099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连接符: 曲线 42">
            <a:extLst>
              <a:ext uri="{FF2B5EF4-FFF2-40B4-BE49-F238E27FC236}">
                <a16:creationId xmlns:a16="http://schemas.microsoft.com/office/drawing/2014/main" id="{5D0AAAE8-9D0A-4B9F-935E-D73B834B5C07}"/>
              </a:ext>
            </a:extLst>
          </p:cNvPr>
          <p:cNvCxnSpPr/>
          <p:nvPr/>
        </p:nvCxnSpPr>
        <p:spPr>
          <a:xfrm rot="16200000" flipH="1">
            <a:off x="8278476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连接符: 曲线 43">
            <a:extLst>
              <a:ext uri="{FF2B5EF4-FFF2-40B4-BE49-F238E27FC236}">
                <a16:creationId xmlns:a16="http://schemas.microsoft.com/office/drawing/2014/main" id="{FC609519-1E94-40D2-8677-0B3569D269C9}"/>
              </a:ext>
            </a:extLst>
          </p:cNvPr>
          <p:cNvCxnSpPr/>
          <p:nvPr/>
        </p:nvCxnSpPr>
        <p:spPr>
          <a:xfrm rot="16200000" flipH="1">
            <a:off x="9349853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连接符: 曲线 44">
            <a:extLst>
              <a:ext uri="{FF2B5EF4-FFF2-40B4-BE49-F238E27FC236}">
                <a16:creationId xmlns:a16="http://schemas.microsoft.com/office/drawing/2014/main" id="{DA1C3A88-AB84-4DF7-B9DE-0941F45F707D}"/>
              </a:ext>
            </a:extLst>
          </p:cNvPr>
          <p:cNvCxnSpPr/>
          <p:nvPr/>
        </p:nvCxnSpPr>
        <p:spPr>
          <a:xfrm rot="16200000" flipH="1">
            <a:off x="10421230" y="4966859"/>
            <a:ext cx="1" cy="1058826"/>
          </a:xfrm>
          <a:prstGeom prst="curvedConnector3">
            <a:avLst>
              <a:gd name="adj1" fmla="val -22860000000"/>
            </a:avLst>
          </a:prstGeom>
          <a:noFill/>
          <a:ln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E582D068-24E6-452D-97F5-9DD6A6834C01}"/>
              </a:ext>
            </a:extLst>
          </p:cNvPr>
          <p:cNvSpPr/>
          <p:nvPr/>
        </p:nvSpPr>
        <p:spPr>
          <a:xfrm>
            <a:off x="3671270" y="4290866"/>
            <a:ext cx="4344286" cy="478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D24EF05D-F6B6-4EB1-856F-4019EF2CC20C}"/>
              </a:ext>
            </a:extLst>
          </p:cNvPr>
          <p:cNvSpPr/>
          <p:nvPr/>
        </p:nvSpPr>
        <p:spPr>
          <a:xfrm>
            <a:off x="4497280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67F1B77-4E24-424F-829B-750EC0984ACE}"/>
              </a:ext>
            </a:extLst>
          </p:cNvPr>
          <p:cNvSpPr/>
          <p:nvPr/>
        </p:nvSpPr>
        <p:spPr>
          <a:xfrm>
            <a:off x="5067074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B4A2070-5D9A-48E1-9050-045902DC4591}"/>
              </a:ext>
            </a:extLst>
          </p:cNvPr>
          <p:cNvSpPr/>
          <p:nvPr/>
        </p:nvSpPr>
        <p:spPr>
          <a:xfrm>
            <a:off x="5636868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E7B2BD1-578E-4C64-84A9-AE0F428DEA20}"/>
              </a:ext>
            </a:extLst>
          </p:cNvPr>
          <p:cNvSpPr/>
          <p:nvPr/>
        </p:nvSpPr>
        <p:spPr>
          <a:xfrm>
            <a:off x="6206662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F84FA1B1-27F9-4460-A7E2-B77757650325}"/>
              </a:ext>
            </a:extLst>
          </p:cNvPr>
          <p:cNvSpPr/>
          <p:nvPr/>
        </p:nvSpPr>
        <p:spPr>
          <a:xfrm>
            <a:off x="6776456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5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83389B65-AD3B-45BB-87D5-BA98D9653D66}"/>
              </a:ext>
            </a:extLst>
          </p:cNvPr>
          <p:cNvSpPr/>
          <p:nvPr/>
        </p:nvSpPr>
        <p:spPr>
          <a:xfrm>
            <a:off x="7346248" y="439782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镜像</a:t>
            </a:r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6BA9682E-7E33-43F4-83AB-8D64B5DA5007}"/>
              </a:ext>
            </a:extLst>
          </p:cNvPr>
          <p:cNvCxnSpPr>
            <a:endCxn id="47" idx="5"/>
          </p:cNvCxnSpPr>
          <p:nvPr/>
        </p:nvCxnSpPr>
        <p:spPr>
          <a:xfrm flipV="1">
            <a:off x="1901371" y="4645603"/>
            <a:ext cx="2905627" cy="623083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BC0391ED-A78A-4150-93A1-9D00D5EA5DE5}"/>
              </a:ext>
            </a:extLst>
          </p:cNvPr>
          <p:cNvCxnSpPr>
            <a:stCxn id="22" idx="0"/>
            <a:endCxn id="48" idx="4"/>
          </p:cNvCxnSpPr>
          <p:nvPr/>
        </p:nvCxnSpPr>
        <p:spPr>
          <a:xfrm flipH="1" flipV="1">
            <a:off x="5248503" y="4688114"/>
            <a:ext cx="1366429" cy="740232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2EC532DA-044C-47BD-853A-149C9E25EEDE}"/>
              </a:ext>
            </a:extLst>
          </p:cNvPr>
          <p:cNvCxnSpPr>
            <a:endCxn id="49" idx="4"/>
          </p:cNvCxnSpPr>
          <p:nvPr/>
        </p:nvCxnSpPr>
        <p:spPr>
          <a:xfrm flipH="1" flipV="1">
            <a:off x="5818297" y="4688114"/>
            <a:ext cx="2450331" cy="588442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E3845D87-2601-4F70-A1C0-F0EE40C32F0A}"/>
              </a:ext>
            </a:extLst>
          </p:cNvPr>
          <p:cNvCxnSpPr>
            <a:stCxn id="31" idx="0"/>
            <a:endCxn id="50" idx="5"/>
          </p:cNvCxnSpPr>
          <p:nvPr/>
        </p:nvCxnSpPr>
        <p:spPr>
          <a:xfrm flipH="1" flipV="1">
            <a:off x="6516380" y="4645603"/>
            <a:ext cx="3275030" cy="782742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1F1F6328-66C6-4213-8938-090E38785294}"/>
              </a:ext>
            </a:extLst>
          </p:cNvPr>
          <p:cNvCxnSpPr>
            <a:stCxn id="16" idx="0"/>
            <a:endCxn id="51" idx="3"/>
          </p:cNvCxnSpPr>
          <p:nvPr/>
        </p:nvCxnSpPr>
        <p:spPr>
          <a:xfrm flipV="1">
            <a:off x="4497280" y="4645603"/>
            <a:ext cx="2332315" cy="782743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E35BC581-A6DB-42D3-93FB-FB41E762809A}"/>
              </a:ext>
            </a:extLst>
          </p:cNvPr>
          <p:cNvSpPr/>
          <p:nvPr/>
        </p:nvSpPr>
        <p:spPr>
          <a:xfrm>
            <a:off x="740230" y="2917370"/>
            <a:ext cx="10779306" cy="11568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C2E36139-1BC4-43EE-A3A4-578F00F7755E}"/>
              </a:ext>
            </a:extLst>
          </p:cNvPr>
          <p:cNvCxnSpPr>
            <a:stCxn id="52" idx="1"/>
            <a:endCxn id="63" idx="2"/>
          </p:cNvCxnSpPr>
          <p:nvPr/>
        </p:nvCxnSpPr>
        <p:spPr>
          <a:xfrm flipH="1" flipV="1">
            <a:off x="6129883" y="4074179"/>
            <a:ext cx="1269504" cy="366161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6" name="Picture 6" descr="屏幕快照 2016-09-27 1.38.34 PM.png">
            <a:extLst>
              <a:ext uri="{FF2B5EF4-FFF2-40B4-BE49-F238E27FC236}">
                <a16:creationId xmlns:a16="http://schemas.microsoft.com/office/drawing/2014/main" id="{C67FC7D2-B52F-46CB-99E7-EBEA0873B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9" y="3024954"/>
            <a:ext cx="1059984" cy="1015587"/>
          </a:xfrm>
          <a:prstGeom prst="rect">
            <a:avLst/>
          </a:prstGeom>
        </p:spPr>
      </p:pic>
      <p:sp>
        <p:nvSpPr>
          <p:cNvPr id="67" name="TextBox 12">
            <a:extLst>
              <a:ext uri="{FF2B5EF4-FFF2-40B4-BE49-F238E27FC236}">
                <a16:creationId xmlns:a16="http://schemas.microsoft.com/office/drawing/2014/main" id="{754023E7-2E80-4705-B0B4-D149A7E9650B}"/>
              </a:ext>
            </a:extLst>
          </p:cNvPr>
          <p:cNvSpPr txBox="1"/>
          <p:nvPr/>
        </p:nvSpPr>
        <p:spPr>
          <a:xfrm>
            <a:off x="1847575" y="3198131"/>
            <a:ext cx="211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1.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设备监听：系统通过被动抓取来纪录工业互联网的所有数据</a:t>
            </a:r>
            <a:endParaRPr lang="en-US"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68" name="Picture 7" descr="屏幕快照 2016-09-27 1.38.42 PM.png">
            <a:extLst>
              <a:ext uri="{FF2B5EF4-FFF2-40B4-BE49-F238E27FC236}">
                <a16:creationId xmlns:a16="http://schemas.microsoft.com/office/drawing/2014/main" id="{A3516439-5534-4002-8048-813B95F9A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643" y="2990093"/>
            <a:ext cx="1056220" cy="1050448"/>
          </a:xfrm>
          <a:prstGeom prst="rect">
            <a:avLst/>
          </a:prstGeom>
        </p:spPr>
      </p:pic>
      <p:sp>
        <p:nvSpPr>
          <p:cNvPr id="69" name="TextBox 13">
            <a:extLst>
              <a:ext uri="{FF2B5EF4-FFF2-40B4-BE49-F238E27FC236}">
                <a16:creationId xmlns:a16="http://schemas.microsoft.com/office/drawing/2014/main" id="{EF6F71CE-4F7F-46CB-A56E-0D929D4CAA3C}"/>
              </a:ext>
            </a:extLst>
          </p:cNvPr>
          <p:cNvSpPr txBox="1"/>
          <p:nvPr/>
        </p:nvSpPr>
        <p:spPr>
          <a:xfrm>
            <a:off x="5214893" y="3196351"/>
            <a:ext cx="274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2.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机器学习：技术基于从原材料到成品间生产各环节，提供打造一个进化的，自我学习及数据驱动的模型。</a:t>
            </a:r>
            <a:endParaRPr lang="en-US"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0" name="Picture 8" descr="屏幕快照 2016-09-27 1.38.54 PM.png">
            <a:extLst>
              <a:ext uri="{FF2B5EF4-FFF2-40B4-BE49-F238E27FC236}">
                <a16:creationId xmlns:a16="http://schemas.microsoft.com/office/drawing/2014/main" id="{C120232D-93BC-491D-B81E-AD4743FA9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177" y="2946215"/>
            <a:ext cx="1059585" cy="1094326"/>
          </a:xfrm>
          <a:prstGeom prst="rect">
            <a:avLst/>
          </a:prstGeom>
        </p:spPr>
      </p:pic>
      <p:sp>
        <p:nvSpPr>
          <p:cNvPr id="71" name="TextBox 14">
            <a:extLst>
              <a:ext uri="{FF2B5EF4-FFF2-40B4-BE49-F238E27FC236}">
                <a16:creationId xmlns:a16="http://schemas.microsoft.com/office/drawing/2014/main" id="{824FD38D-C424-4087-BA76-71B7D2C247B0}"/>
              </a:ext>
            </a:extLst>
          </p:cNvPr>
          <p:cNvSpPr txBox="1"/>
          <p:nvPr/>
        </p:nvSpPr>
        <p:spPr>
          <a:xfrm>
            <a:off x="9123751" y="3181247"/>
            <a:ext cx="2395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3.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数据分享：系统提供对生产流程各方面实时数据和历史数据可视化解决方案。</a:t>
            </a:r>
            <a:endParaRPr lang="en-US"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2" name="Picture 3" descr="屏幕快照 2016-09-30 10.46.48 AM.png">
            <a:extLst>
              <a:ext uri="{FF2B5EF4-FFF2-40B4-BE49-F238E27FC236}">
                <a16:creationId xmlns:a16="http://schemas.microsoft.com/office/drawing/2014/main" id="{9B45EAF9-71A0-4C36-A06D-4952D01D0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265" y="522327"/>
            <a:ext cx="4217617" cy="2399767"/>
          </a:xfrm>
          <a:prstGeom prst="rect">
            <a:avLst/>
          </a:prstGeom>
        </p:spPr>
      </p:pic>
      <p:pic>
        <p:nvPicPr>
          <p:cNvPr id="73" name="Picture 18" descr="图片796">
            <a:extLst>
              <a:ext uri="{FF2B5EF4-FFF2-40B4-BE49-F238E27FC236}">
                <a16:creationId xmlns:a16="http://schemas.microsoft.com/office/drawing/2014/main" id="{0636D3E4-CC51-4A67-BD55-62933BE0B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3816" y="1608345"/>
            <a:ext cx="1839686" cy="53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B28C8C20-A841-4A80-B439-5011A069FA00}"/>
              </a:ext>
            </a:extLst>
          </p:cNvPr>
          <p:cNvSpPr txBox="1"/>
          <p:nvPr/>
        </p:nvSpPr>
        <p:spPr>
          <a:xfrm>
            <a:off x="1129444" y="1688974"/>
            <a:ext cx="1264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平伟私有云</a:t>
            </a:r>
          </a:p>
        </p:txBody>
      </p:sp>
      <p:sp>
        <p:nvSpPr>
          <p:cNvPr id="75" name="箭头: 右 74">
            <a:extLst>
              <a:ext uri="{FF2B5EF4-FFF2-40B4-BE49-F238E27FC236}">
                <a16:creationId xmlns:a16="http://schemas.microsoft.com/office/drawing/2014/main" id="{16FE27FD-D7AE-43E6-A0EB-DC02909EAAC4}"/>
              </a:ext>
            </a:extLst>
          </p:cNvPr>
          <p:cNvSpPr/>
          <p:nvPr/>
        </p:nvSpPr>
        <p:spPr>
          <a:xfrm rot="16200000">
            <a:off x="1344160" y="2352908"/>
            <a:ext cx="753884" cy="33496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455423C-351B-4C5C-BEF1-4B205E9E40A8}"/>
              </a:ext>
            </a:extLst>
          </p:cNvPr>
          <p:cNvSpPr txBox="1"/>
          <p:nvPr/>
        </p:nvSpPr>
        <p:spPr>
          <a:xfrm>
            <a:off x="1740773" y="2476849"/>
            <a:ext cx="1647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时间序列大数据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9A3837F2-96D3-4F65-93AF-B7F86E7E95FB}"/>
              </a:ext>
            </a:extLst>
          </p:cNvPr>
          <p:cNvSpPr txBox="1"/>
          <p:nvPr/>
        </p:nvSpPr>
        <p:spPr>
          <a:xfrm>
            <a:off x="2944972" y="769265"/>
            <a:ext cx="1465670" cy="132343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</a:rPr>
              <a:t>监控</a:t>
            </a:r>
            <a:endParaRPr lang="en-US" altLang="zh-CN" sz="1600" dirty="0">
              <a:latin typeface="+mn-ea"/>
            </a:endParaRPr>
          </a:p>
          <a:p>
            <a:r>
              <a:rPr lang="zh-CN" altLang="en-US" sz="1600" dirty="0">
                <a:latin typeface="+mn-ea"/>
              </a:rPr>
              <a:t>分析</a:t>
            </a:r>
            <a:endParaRPr lang="en-US" altLang="zh-CN" sz="1600" dirty="0">
              <a:latin typeface="+mn-ea"/>
            </a:endParaRPr>
          </a:p>
          <a:p>
            <a:r>
              <a:rPr lang="zh-CN" altLang="en-US" sz="1600" dirty="0">
                <a:latin typeface="+mn-ea"/>
              </a:rPr>
              <a:t>异常预警</a:t>
            </a:r>
            <a:endParaRPr lang="en-US" altLang="zh-CN" sz="1600" dirty="0">
              <a:latin typeface="+mn-ea"/>
            </a:endParaRPr>
          </a:p>
          <a:p>
            <a:r>
              <a:rPr lang="zh-CN" altLang="en-US" sz="1600" dirty="0">
                <a:latin typeface="+mn-ea"/>
              </a:rPr>
              <a:t>无监督学习</a:t>
            </a:r>
            <a:endParaRPr lang="en-US" altLang="zh-CN" sz="1600" dirty="0">
              <a:latin typeface="+mn-ea"/>
            </a:endParaRPr>
          </a:p>
          <a:p>
            <a:r>
              <a:rPr lang="zh-CN" altLang="en-US" sz="1600" dirty="0">
                <a:latin typeface="+mn-ea"/>
              </a:rPr>
              <a:t>生产过程优化</a:t>
            </a:r>
          </a:p>
        </p:txBody>
      </p: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CCBEB6FE-1590-45B4-9A67-6810C50D863F}"/>
              </a:ext>
            </a:extLst>
          </p:cNvPr>
          <p:cNvCxnSpPr>
            <a:cxnSpLocks/>
            <a:endCxn id="78" idx="1"/>
          </p:cNvCxnSpPr>
          <p:nvPr/>
        </p:nvCxnSpPr>
        <p:spPr>
          <a:xfrm flipV="1">
            <a:off x="2597115" y="1430985"/>
            <a:ext cx="347857" cy="257990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直接箭头连接符 83">
            <a:extLst>
              <a:ext uri="{FF2B5EF4-FFF2-40B4-BE49-F238E27FC236}">
                <a16:creationId xmlns:a16="http://schemas.microsoft.com/office/drawing/2014/main" id="{0CDC8B85-9268-4C11-B34A-48927B30F3AE}"/>
              </a:ext>
            </a:extLst>
          </p:cNvPr>
          <p:cNvCxnSpPr>
            <a:stCxn id="78" idx="3"/>
          </p:cNvCxnSpPr>
          <p:nvPr/>
        </p:nvCxnSpPr>
        <p:spPr>
          <a:xfrm>
            <a:off x="4410642" y="1430985"/>
            <a:ext cx="449495" cy="257990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5" name="椭圆 84">
            <a:extLst>
              <a:ext uri="{FF2B5EF4-FFF2-40B4-BE49-F238E27FC236}">
                <a16:creationId xmlns:a16="http://schemas.microsoft.com/office/drawing/2014/main" id="{5D73B082-7897-4867-AD82-9F297467E0D9}"/>
              </a:ext>
            </a:extLst>
          </p:cNvPr>
          <p:cNvSpPr/>
          <p:nvPr/>
        </p:nvSpPr>
        <p:spPr>
          <a:xfrm>
            <a:off x="3923968" y="4405089"/>
            <a:ext cx="362857" cy="2902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0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201CA1EC-5F11-4094-B190-8E47360C7478}"/>
              </a:ext>
            </a:extLst>
          </p:cNvPr>
          <p:cNvCxnSpPr>
            <a:stCxn id="13" idx="0"/>
            <a:endCxn id="85" idx="2"/>
          </p:cNvCxnSpPr>
          <p:nvPr/>
        </p:nvCxnSpPr>
        <p:spPr>
          <a:xfrm flipV="1">
            <a:off x="3438454" y="4550232"/>
            <a:ext cx="485514" cy="878113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651908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52BB2-492F-41E4-BD2D-8B6EA182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信息系统规划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17DEDD9-5F23-4DF7-9B1E-931CCEFA8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z="1400" smtClean="0"/>
              <a:t>21</a:t>
            </a:fld>
            <a:endParaRPr lang="zh-CN" altLang="en-US" sz="140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7F94BDE-46B3-4CB9-A886-ADDACF7F1DE5}"/>
              </a:ext>
            </a:extLst>
          </p:cNvPr>
          <p:cNvSpPr/>
          <p:nvPr/>
        </p:nvSpPr>
        <p:spPr>
          <a:xfrm>
            <a:off x="2108622" y="5382370"/>
            <a:ext cx="9072561" cy="1192605"/>
          </a:xfrm>
          <a:prstGeom prst="rect">
            <a:avLst/>
          </a:prstGeom>
          <a:noFill/>
          <a:ln w="25400">
            <a:solidFill>
              <a:srgbClr val="13B04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AC458B8D-6971-410E-873D-0FF1A38688DB}"/>
              </a:ext>
            </a:extLst>
          </p:cNvPr>
          <p:cNvSpPr/>
          <p:nvPr/>
        </p:nvSpPr>
        <p:spPr>
          <a:xfrm>
            <a:off x="2128298" y="3948197"/>
            <a:ext cx="9072561" cy="1192605"/>
          </a:xfrm>
          <a:prstGeom prst="rect">
            <a:avLst/>
          </a:prstGeom>
          <a:noFill/>
          <a:ln w="25400">
            <a:solidFill>
              <a:srgbClr val="13B04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97BFBB2-4590-4B2A-8C33-9B1F84685004}"/>
              </a:ext>
            </a:extLst>
          </p:cNvPr>
          <p:cNvSpPr/>
          <p:nvPr/>
        </p:nvSpPr>
        <p:spPr>
          <a:xfrm>
            <a:off x="2114538" y="2488745"/>
            <a:ext cx="9072561" cy="1192605"/>
          </a:xfrm>
          <a:prstGeom prst="rect">
            <a:avLst/>
          </a:prstGeom>
          <a:noFill/>
          <a:ln w="25400">
            <a:solidFill>
              <a:srgbClr val="13B04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3060F370-EDB8-4AF9-9AAF-76BE0BC0A53A}"/>
              </a:ext>
            </a:extLst>
          </p:cNvPr>
          <p:cNvSpPr/>
          <p:nvPr/>
        </p:nvSpPr>
        <p:spPr>
          <a:xfrm>
            <a:off x="3992183" y="2781328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ERP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217625E8-F9BA-476F-8CDD-E9D69577C2C8}"/>
              </a:ext>
            </a:extLst>
          </p:cNvPr>
          <p:cNvSpPr/>
          <p:nvPr/>
        </p:nvSpPr>
        <p:spPr>
          <a:xfrm>
            <a:off x="5490188" y="2781328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APS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70B368EB-3C96-4622-AB06-7914C8C54D0D}"/>
              </a:ext>
            </a:extLst>
          </p:cNvPr>
          <p:cNvSpPr/>
          <p:nvPr/>
        </p:nvSpPr>
        <p:spPr>
          <a:xfrm>
            <a:off x="2493858" y="4211998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MES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DDD06EC3-F0F1-4053-AD1D-D737C794E3D2}"/>
              </a:ext>
            </a:extLst>
          </p:cNvPr>
          <p:cNvSpPr/>
          <p:nvPr/>
        </p:nvSpPr>
        <p:spPr>
          <a:xfrm>
            <a:off x="6940200" y="4207046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AGV</a:t>
            </a:r>
            <a:r>
              <a:rPr lang="zh-CN" altLang="en-US" sz="1400" dirty="0">
                <a:solidFill>
                  <a:schemeClr val="tx1"/>
                </a:solidFill>
              </a:rPr>
              <a:t>调度系统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9F587CA2-D137-4116-B8AE-A1F493BA9B40}"/>
              </a:ext>
            </a:extLst>
          </p:cNvPr>
          <p:cNvSpPr/>
          <p:nvPr/>
        </p:nvSpPr>
        <p:spPr>
          <a:xfrm>
            <a:off x="9158078" y="4191991"/>
            <a:ext cx="1855662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仓储控制系统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B1C9A09B-317D-4757-A8F6-B57EC28BD4B8}"/>
              </a:ext>
            </a:extLst>
          </p:cNvPr>
          <p:cNvSpPr/>
          <p:nvPr/>
        </p:nvSpPr>
        <p:spPr>
          <a:xfrm>
            <a:off x="6940200" y="5647369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AGV</a:t>
            </a:r>
            <a:r>
              <a:rPr lang="zh-CN" altLang="en-US" sz="1400" dirty="0">
                <a:solidFill>
                  <a:schemeClr val="tx1"/>
                </a:solidFill>
              </a:rPr>
              <a:t>设备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22E096D-CC18-421C-8D99-E7EB59C9EF8D}"/>
              </a:ext>
            </a:extLst>
          </p:cNvPr>
          <p:cNvSpPr/>
          <p:nvPr/>
        </p:nvSpPr>
        <p:spPr>
          <a:xfrm>
            <a:off x="4716188" y="4211998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生产线调度系统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EC68B1E-10CD-40C3-A798-D8E47C29CE9E}"/>
              </a:ext>
            </a:extLst>
          </p:cNvPr>
          <p:cNvSpPr/>
          <p:nvPr/>
        </p:nvSpPr>
        <p:spPr>
          <a:xfrm>
            <a:off x="2493858" y="5647369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PLC</a:t>
            </a:r>
            <a:r>
              <a:rPr lang="zh-CN" altLang="en-US" sz="1400" dirty="0">
                <a:solidFill>
                  <a:schemeClr val="tx1"/>
                </a:solidFill>
              </a:rPr>
              <a:t>设备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4660F74E-9764-41D6-AFC7-0CB5F4C01EC4}"/>
              </a:ext>
            </a:extLst>
          </p:cNvPr>
          <p:cNvSpPr/>
          <p:nvPr/>
        </p:nvSpPr>
        <p:spPr>
          <a:xfrm>
            <a:off x="4722322" y="5647369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机器人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8991E1A-8CC2-4F2F-943F-045FFAE81CD3}"/>
              </a:ext>
            </a:extLst>
          </p:cNvPr>
          <p:cNvSpPr/>
          <p:nvPr/>
        </p:nvSpPr>
        <p:spPr>
          <a:xfrm>
            <a:off x="2143114" y="1028698"/>
            <a:ext cx="9072561" cy="1192605"/>
          </a:xfrm>
          <a:prstGeom prst="rect">
            <a:avLst/>
          </a:prstGeom>
          <a:noFill/>
          <a:ln w="25400">
            <a:solidFill>
              <a:srgbClr val="13B04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CE926B4E-2DBC-451C-8129-353133C93778}"/>
              </a:ext>
            </a:extLst>
          </p:cNvPr>
          <p:cNvSpPr/>
          <p:nvPr/>
        </p:nvSpPr>
        <p:spPr>
          <a:xfrm>
            <a:off x="376277" y="1178403"/>
            <a:ext cx="1688523" cy="977971"/>
          </a:xfrm>
          <a:prstGeom prst="ellipse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模具研发与生产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1B1AA6AE-A6FA-4563-B249-C55D1DF364E5}"/>
              </a:ext>
            </a:extLst>
          </p:cNvPr>
          <p:cNvSpPr/>
          <p:nvPr/>
        </p:nvSpPr>
        <p:spPr>
          <a:xfrm>
            <a:off x="2493858" y="1316821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CAD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DD405FBE-94C3-466D-869B-C9F53C054B49}"/>
              </a:ext>
            </a:extLst>
          </p:cNvPr>
          <p:cNvSpPr/>
          <p:nvPr/>
        </p:nvSpPr>
        <p:spPr>
          <a:xfrm>
            <a:off x="4722322" y="1316821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CAM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1ADA2AD-6961-4792-9DDE-32AAF1E517C0}"/>
              </a:ext>
            </a:extLst>
          </p:cNvPr>
          <p:cNvSpPr/>
          <p:nvPr/>
        </p:nvSpPr>
        <p:spPr>
          <a:xfrm>
            <a:off x="6940200" y="1316821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CAPP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1ECBF295-6208-4EAD-B678-042E185DB1E8}"/>
              </a:ext>
            </a:extLst>
          </p:cNvPr>
          <p:cNvSpPr/>
          <p:nvPr/>
        </p:nvSpPr>
        <p:spPr>
          <a:xfrm>
            <a:off x="9159740" y="1316820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CAE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1" name="右箭头 36">
            <a:extLst>
              <a:ext uri="{FF2B5EF4-FFF2-40B4-BE49-F238E27FC236}">
                <a16:creationId xmlns:a16="http://schemas.microsoft.com/office/drawing/2014/main" id="{F49A12E5-8372-4C40-B5D4-749DA4ACC697}"/>
              </a:ext>
            </a:extLst>
          </p:cNvPr>
          <p:cNvSpPr/>
          <p:nvPr/>
        </p:nvSpPr>
        <p:spPr>
          <a:xfrm>
            <a:off x="4358444" y="1543047"/>
            <a:ext cx="360000" cy="185737"/>
          </a:xfrm>
          <a:prstGeom prst="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72" name="手杖形箭头 51">
            <a:extLst>
              <a:ext uri="{FF2B5EF4-FFF2-40B4-BE49-F238E27FC236}">
                <a16:creationId xmlns:a16="http://schemas.microsoft.com/office/drawing/2014/main" id="{A3C75C01-B063-4C57-BEE6-4A6957B06714}"/>
              </a:ext>
            </a:extLst>
          </p:cNvPr>
          <p:cNvSpPr/>
          <p:nvPr/>
        </p:nvSpPr>
        <p:spPr>
          <a:xfrm>
            <a:off x="4314816" y="1105990"/>
            <a:ext cx="5407200" cy="208800"/>
          </a:xfrm>
          <a:prstGeom prst="uturn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73" name="左右箭头 55">
            <a:extLst>
              <a:ext uri="{FF2B5EF4-FFF2-40B4-BE49-F238E27FC236}">
                <a16:creationId xmlns:a16="http://schemas.microsoft.com/office/drawing/2014/main" id="{F2F2E9E3-05BF-4D1A-A41E-60AACCFB374B}"/>
              </a:ext>
            </a:extLst>
          </p:cNvPr>
          <p:cNvSpPr/>
          <p:nvPr/>
        </p:nvSpPr>
        <p:spPr>
          <a:xfrm>
            <a:off x="6587151" y="1541584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D4988BC4-236D-4B11-B7B5-A2C2F4A36135}"/>
              </a:ext>
            </a:extLst>
          </p:cNvPr>
          <p:cNvSpPr/>
          <p:nvPr/>
        </p:nvSpPr>
        <p:spPr>
          <a:xfrm>
            <a:off x="342821" y="2600942"/>
            <a:ext cx="1688523" cy="977971"/>
          </a:xfrm>
          <a:prstGeom prst="ellipse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零部件生产管理</a:t>
            </a:r>
          </a:p>
        </p:txBody>
      </p:sp>
      <p:cxnSp>
        <p:nvCxnSpPr>
          <p:cNvPr id="75" name="肘形连接符 83">
            <a:extLst>
              <a:ext uri="{FF2B5EF4-FFF2-40B4-BE49-F238E27FC236}">
                <a16:creationId xmlns:a16="http://schemas.microsoft.com/office/drawing/2014/main" id="{2621CEAF-B033-4D8B-B32D-1BEAB22DE9A0}"/>
              </a:ext>
            </a:extLst>
          </p:cNvPr>
          <p:cNvCxnSpPr>
            <a:stCxn id="69" idx="2"/>
            <a:endCxn id="57" idx="0"/>
          </p:cNvCxnSpPr>
          <p:nvPr/>
        </p:nvCxnSpPr>
        <p:spPr>
          <a:xfrm rot="5400000">
            <a:off x="6547745" y="1461873"/>
            <a:ext cx="801898" cy="1837012"/>
          </a:xfrm>
          <a:prstGeom prst="bentConnector3">
            <a:avLst>
              <a:gd name="adj1" fmla="val 50000"/>
            </a:avLst>
          </a:prstGeom>
          <a:ln w="57150">
            <a:solidFill>
              <a:srgbClr val="13B0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椭圆 76">
            <a:extLst>
              <a:ext uri="{FF2B5EF4-FFF2-40B4-BE49-F238E27FC236}">
                <a16:creationId xmlns:a16="http://schemas.microsoft.com/office/drawing/2014/main" id="{2A688326-1950-4800-B67C-201BFB1BEA11}"/>
              </a:ext>
            </a:extLst>
          </p:cNvPr>
          <p:cNvSpPr/>
          <p:nvPr/>
        </p:nvSpPr>
        <p:spPr>
          <a:xfrm>
            <a:off x="342821" y="4023481"/>
            <a:ext cx="1688523" cy="977971"/>
          </a:xfrm>
          <a:prstGeom prst="ellipse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生产执行调度控制</a:t>
            </a:r>
          </a:p>
        </p:txBody>
      </p:sp>
      <p:sp>
        <p:nvSpPr>
          <p:cNvPr id="78" name="左右箭头 94">
            <a:extLst>
              <a:ext uri="{FF2B5EF4-FFF2-40B4-BE49-F238E27FC236}">
                <a16:creationId xmlns:a16="http://schemas.microsoft.com/office/drawing/2014/main" id="{280BE805-7729-445C-B01E-9B31154AF8E2}"/>
              </a:ext>
            </a:extLst>
          </p:cNvPr>
          <p:cNvSpPr/>
          <p:nvPr/>
        </p:nvSpPr>
        <p:spPr>
          <a:xfrm>
            <a:off x="4353412" y="4473734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79" name="左右箭头 95">
            <a:extLst>
              <a:ext uri="{FF2B5EF4-FFF2-40B4-BE49-F238E27FC236}">
                <a16:creationId xmlns:a16="http://schemas.microsoft.com/office/drawing/2014/main" id="{D7C3AF71-FEAE-4DBC-9C5D-B10E6C54404B}"/>
              </a:ext>
            </a:extLst>
          </p:cNvPr>
          <p:cNvSpPr/>
          <p:nvPr/>
        </p:nvSpPr>
        <p:spPr>
          <a:xfrm>
            <a:off x="6582220" y="4473734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0" name="左右箭头 96">
            <a:extLst>
              <a:ext uri="{FF2B5EF4-FFF2-40B4-BE49-F238E27FC236}">
                <a16:creationId xmlns:a16="http://schemas.microsoft.com/office/drawing/2014/main" id="{9EED3C0E-E9EF-45F7-8D1E-DD095927E15A}"/>
              </a:ext>
            </a:extLst>
          </p:cNvPr>
          <p:cNvSpPr/>
          <p:nvPr/>
        </p:nvSpPr>
        <p:spPr>
          <a:xfrm>
            <a:off x="8797233" y="4473734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B0ED0E37-4859-4075-BADE-4F56246A48A9}"/>
              </a:ext>
            </a:extLst>
          </p:cNvPr>
          <p:cNvSpPr/>
          <p:nvPr/>
        </p:nvSpPr>
        <p:spPr>
          <a:xfrm>
            <a:off x="9159740" y="5647369"/>
            <a:ext cx="1854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自动仓设备</a:t>
            </a:r>
          </a:p>
        </p:txBody>
      </p:sp>
      <p:sp>
        <p:nvSpPr>
          <p:cNvPr id="82" name="左右箭头 101">
            <a:extLst>
              <a:ext uri="{FF2B5EF4-FFF2-40B4-BE49-F238E27FC236}">
                <a16:creationId xmlns:a16="http://schemas.microsoft.com/office/drawing/2014/main" id="{65302CD7-16D1-4E74-A886-479B55528FE9}"/>
              </a:ext>
            </a:extLst>
          </p:cNvPr>
          <p:cNvSpPr/>
          <p:nvPr/>
        </p:nvSpPr>
        <p:spPr>
          <a:xfrm>
            <a:off x="4363640" y="5915277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3" name="左右箭头 102">
            <a:extLst>
              <a:ext uri="{FF2B5EF4-FFF2-40B4-BE49-F238E27FC236}">
                <a16:creationId xmlns:a16="http://schemas.microsoft.com/office/drawing/2014/main" id="{2727EFBF-8D42-402E-BB65-249FA55A02E8}"/>
              </a:ext>
            </a:extLst>
          </p:cNvPr>
          <p:cNvSpPr/>
          <p:nvPr/>
        </p:nvSpPr>
        <p:spPr>
          <a:xfrm>
            <a:off x="6577802" y="5915277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4" name="左右箭头 103">
            <a:extLst>
              <a:ext uri="{FF2B5EF4-FFF2-40B4-BE49-F238E27FC236}">
                <a16:creationId xmlns:a16="http://schemas.microsoft.com/office/drawing/2014/main" id="{A3E161FB-ACA3-4AAF-A304-9952A4B5CE1F}"/>
              </a:ext>
            </a:extLst>
          </p:cNvPr>
          <p:cNvSpPr/>
          <p:nvPr/>
        </p:nvSpPr>
        <p:spPr>
          <a:xfrm>
            <a:off x="8794200" y="5915277"/>
            <a:ext cx="360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32D1DD04-CA3F-4338-9C4C-DEB8EE08590A}"/>
              </a:ext>
            </a:extLst>
          </p:cNvPr>
          <p:cNvSpPr/>
          <p:nvPr/>
        </p:nvSpPr>
        <p:spPr>
          <a:xfrm>
            <a:off x="342821" y="5446020"/>
            <a:ext cx="1688523" cy="977971"/>
          </a:xfrm>
          <a:prstGeom prst="ellipse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设备联网信息集成</a:t>
            </a:r>
          </a:p>
        </p:txBody>
      </p:sp>
      <p:sp>
        <p:nvSpPr>
          <p:cNvPr id="86" name="右箭头 105">
            <a:extLst>
              <a:ext uri="{FF2B5EF4-FFF2-40B4-BE49-F238E27FC236}">
                <a16:creationId xmlns:a16="http://schemas.microsoft.com/office/drawing/2014/main" id="{D11EC939-9BD3-4774-A464-C875D230F7A9}"/>
              </a:ext>
            </a:extLst>
          </p:cNvPr>
          <p:cNvSpPr/>
          <p:nvPr/>
        </p:nvSpPr>
        <p:spPr>
          <a:xfrm rot="16200000">
            <a:off x="9685702" y="5161205"/>
            <a:ext cx="807879" cy="194667"/>
          </a:xfrm>
          <a:prstGeom prst="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7" name="右箭头 106">
            <a:extLst>
              <a:ext uri="{FF2B5EF4-FFF2-40B4-BE49-F238E27FC236}">
                <a16:creationId xmlns:a16="http://schemas.microsoft.com/office/drawing/2014/main" id="{3BDD5A36-77FF-4AA5-90EC-B572EBDDC30E}"/>
              </a:ext>
            </a:extLst>
          </p:cNvPr>
          <p:cNvSpPr/>
          <p:nvPr/>
        </p:nvSpPr>
        <p:spPr>
          <a:xfrm rot="16200000">
            <a:off x="7544668" y="5146096"/>
            <a:ext cx="807879" cy="194667"/>
          </a:xfrm>
          <a:prstGeom prst="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8" name="右箭头 107">
            <a:extLst>
              <a:ext uri="{FF2B5EF4-FFF2-40B4-BE49-F238E27FC236}">
                <a16:creationId xmlns:a16="http://schemas.microsoft.com/office/drawing/2014/main" id="{0441CABB-97F0-479D-923B-0036FEBB8864}"/>
              </a:ext>
            </a:extLst>
          </p:cNvPr>
          <p:cNvSpPr/>
          <p:nvPr/>
        </p:nvSpPr>
        <p:spPr>
          <a:xfrm rot="16200000">
            <a:off x="5278730" y="5183680"/>
            <a:ext cx="807879" cy="194667"/>
          </a:xfrm>
          <a:prstGeom prst="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9" name="右箭头 108">
            <a:extLst>
              <a:ext uri="{FF2B5EF4-FFF2-40B4-BE49-F238E27FC236}">
                <a16:creationId xmlns:a16="http://schemas.microsoft.com/office/drawing/2014/main" id="{BE1491CA-6ADF-4A5D-A053-FB6F31059D6C}"/>
              </a:ext>
            </a:extLst>
          </p:cNvPr>
          <p:cNvSpPr/>
          <p:nvPr/>
        </p:nvSpPr>
        <p:spPr>
          <a:xfrm rot="16200000">
            <a:off x="2933829" y="5161204"/>
            <a:ext cx="807879" cy="194667"/>
          </a:xfrm>
          <a:prstGeom prst="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cxnSp>
        <p:nvCxnSpPr>
          <p:cNvPr id="90" name="肘形连接符 109">
            <a:extLst>
              <a:ext uri="{FF2B5EF4-FFF2-40B4-BE49-F238E27FC236}">
                <a16:creationId xmlns:a16="http://schemas.microsoft.com/office/drawing/2014/main" id="{2DDD80AC-E010-4B41-8F97-A2A3C09796E1}"/>
              </a:ext>
            </a:extLst>
          </p:cNvPr>
          <p:cNvCxnSpPr>
            <a:stCxn id="57" idx="2"/>
            <a:endCxn id="58" idx="0"/>
          </p:cNvCxnSpPr>
          <p:nvPr/>
        </p:nvCxnSpPr>
        <p:spPr>
          <a:xfrm rot="5400000">
            <a:off x="4341493" y="2523302"/>
            <a:ext cx="768061" cy="2609330"/>
          </a:xfrm>
          <a:prstGeom prst="bentConnector3">
            <a:avLst>
              <a:gd name="adj1" fmla="val 50000"/>
            </a:avLst>
          </a:prstGeom>
          <a:ln w="57150">
            <a:solidFill>
              <a:srgbClr val="13B04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>
            <a:extLst>
              <a:ext uri="{FF2B5EF4-FFF2-40B4-BE49-F238E27FC236}">
                <a16:creationId xmlns:a16="http://schemas.microsoft.com/office/drawing/2014/main" id="{40DA0EB4-19CA-4998-9A08-7AC89A668AE8}"/>
              </a:ext>
            </a:extLst>
          </p:cNvPr>
          <p:cNvSpPr/>
          <p:nvPr/>
        </p:nvSpPr>
        <p:spPr>
          <a:xfrm>
            <a:off x="2493858" y="2781328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TMS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2" name="左右箭头 56">
            <a:extLst>
              <a:ext uri="{FF2B5EF4-FFF2-40B4-BE49-F238E27FC236}">
                <a16:creationId xmlns:a16="http://schemas.microsoft.com/office/drawing/2014/main" id="{6221F562-D510-4634-B4B0-8AC9C46B0CB7}"/>
              </a:ext>
            </a:extLst>
          </p:cNvPr>
          <p:cNvSpPr/>
          <p:nvPr/>
        </p:nvSpPr>
        <p:spPr>
          <a:xfrm>
            <a:off x="3573878" y="3017137"/>
            <a:ext cx="432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93" name="左右箭头 73">
            <a:extLst>
              <a:ext uri="{FF2B5EF4-FFF2-40B4-BE49-F238E27FC236}">
                <a16:creationId xmlns:a16="http://schemas.microsoft.com/office/drawing/2014/main" id="{9EFEA492-573F-4AE2-8E3F-0DBC6879733B}"/>
              </a:ext>
            </a:extLst>
          </p:cNvPr>
          <p:cNvSpPr/>
          <p:nvPr/>
        </p:nvSpPr>
        <p:spPr>
          <a:xfrm>
            <a:off x="5058488" y="3017137"/>
            <a:ext cx="432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94" name="左右箭头 78">
            <a:extLst>
              <a:ext uri="{FF2B5EF4-FFF2-40B4-BE49-F238E27FC236}">
                <a16:creationId xmlns:a16="http://schemas.microsoft.com/office/drawing/2014/main" id="{0E9D8E25-6D61-459A-9493-7A46B85F04A7}"/>
              </a:ext>
            </a:extLst>
          </p:cNvPr>
          <p:cNvSpPr/>
          <p:nvPr/>
        </p:nvSpPr>
        <p:spPr>
          <a:xfrm>
            <a:off x="6570096" y="3017137"/>
            <a:ext cx="432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9A4616A0-6BE3-48BE-AAD3-8E4B32A1056D}"/>
              </a:ext>
            </a:extLst>
          </p:cNvPr>
          <p:cNvSpPr/>
          <p:nvPr/>
        </p:nvSpPr>
        <p:spPr>
          <a:xfrm>
            <a:off x="6988193" y="2518726"/>
            <a:ext cx="4188193" cy="1116373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B39F927E-E62A-406A-8DBB-05019AAE15B8}"/>
              </a:ext>
            </a:extLst>
          </p:cNvPr>
          <p:cNvSpPr/>
          <p:nvPr/>
        </p:nvSpPr>
        <p:spPr>
          <a:xfrm>
            <a:off x="7019818" y="2781328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WMS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A606A854-3598-41A6-954B-9BAE050E5541}"/>
              </a:ext>
            </a:extLst>
          </p:cNvPr>
          <p:cNvSpPr/>
          <p:nvPr/>
        </p:nvSpPr>
        <p:spPr>
          <a:xfrm>
            <a:off x="8477064" y="2788866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QMS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C5F8E6B-2D3A-439C-AC2F-5F4F04384CBB}"/>
              </a:ext>
            </a:extLst>
          </p:cNvPr>
          <p:cNvSpPr/>
          <p:nvPr/>
        </p:nvSpPr>
        <p:spPr>
          <a:xfrm>
            <a:off x="10008799" y="2775459"/>
            <a:ext cx="1080000" cy="662609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EMS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9" name="左右箭头 81">
            <a:extLst>
              <a:ext uri="{FF2B5EF4-FFF2-40B4-BE49-F238E27FC236}">
                <a16:creationId xmlns:a16="http://schemas.microsoft.com/office/drawing/2014/main" id="{62D40242-D089-4FB3-8B34-8B038ADE78AD}"/>
              </a:ext>
            </a:extLst>
          </p:cNvPr>
          <p:cNvSpPr/>
          <p:nvPr/>
        </p:nvSpPr>
        <p:spPr>
          <a:xfrm>
            <a:off x="8088805" y="3013163"/>
            <a:ext cx="432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00" name="左右箭头 82">
            <a:extLst>
              <a:ext uri="{FF2B5EF4-FFF2-40B4-BE49-F238E27FC236}">
                <a16:creationId xmlns:a16="http://schemas.microsoft.com/office/drawing/2014/main" id="{AA30D787-8319-4EB1-B85D-E73E4C9F1C04}"/>
              </a:ext>
            </a:extLst>
          </p:cNvPr>
          <p:cNvSpPr/>
          <p:nvPr/>
        </p:nvSpPr>
        <p:spPr>
          <a:xfrm>
            <a:off x="9537510" y="2996533"/>
            <a:ext cx="432000" cy="187200"/>
          </a:xfrm>
          <a:prstGeom prst="leftRightArrow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02" name="箭头: 下 101">
            <a:extLst>
              <a:ext uri="{FF2B5EF4-FFF2-40B4-BE49-F238E27FC236}">
                <a16:creationId xmlns:a16="http://schemas.microsoft.com/office/drawing/2014/main" id="{B0CCBF08-6143-4A50-9A3B-65A13F14074D}"/>
              </a:ext>
            </a:extLst>
          </p:cNvPr>
          <p:cNvSpPr/>
          <p:nvPr/>
        </p:nvSpPr>
        <p:spPr>
          <a:xfrm>
            <a:off x="1042985" y="2171701"/>
            <a:ext cx="385763" cy="42924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3" name="箭头: 下 102">
            <a:extLst>
              <a:ext uri="{FF2B5EF4-FFF2-40B4-BE49-F238E27FC236}">
                <a16:creationId xmlns:a16="http://schemas.microsoft.com/office/drawing/2014/main" id="{1DB8463D-31C8-41CB-B280-DF68F8BA20D2}"/>
              </a:ext>
            </a:extLst>
          </p:cNvPr>
          <p:cNvSpPr/>
          <p:nvPr/>
        </p:nvSpPr>
        <p:spPr>
          <a:xfrm>
            <a:off x="1027656" y="3594521"/>
            <a:ext cx="385763" cy="42924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4" name="箭头: 下 103">
            <a:extLst>
              <a:ext uri="{FF2B5EF4-FFF2-40B4-BE49-F238E27FC236}">
                <a16:creationId xmlns:a16="http://schemas.microsoft.com/office/drawing/2014/main" id="{1DCB36F3-19A3-4886-AC4B-F054B30645A6}"/>
              </a:ext>
            </a:extLst>
          </p:cNvPr>
          <p:cNvSpPr/>
          <p:nvPr/>
        </p:nvSpPr>
        <p:spPr>
          <a:xfrm>
            <a:off x="961516" y="5009115"/>
            <a:ext cx="385763" cy="42924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1847580D-0F5B-498A-9474-E0849388EDD7}"/>
              </a:ext>
            </a:extLst>
          </p:cNvPr>
          <p:cNvSpPr/>
          <p:nvPr/>
        </p:nvSpPr>
        <p:spPr>
          <a:xfrm>
            <a:off x="11329988" y="1028698"/>
            <a:ext cx="557212" cy="1127676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</a:rPr>
              <a:t>现有能力</a:t>
            </a: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BF5B893-86A6-4BB8-955E-E5E3D21EBF1F}"/>
              </a:ext>
            </a:extLst>
          </p:cNvPr>
          <p:cNvSpPr/>
          <p:nvPr/>
        </p:nvSpPr>
        <p:spPr>
          <a:xfrm>
            <a:off x="11371993" y="2380378"/>
            <a:ext cx="557212" cy="4152501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</a:rPr>
              <a:t>规划建设部分</a:t>
            </a:r>
          </a:p>
        </p:txBody>
      </p:sp>
    </p:spTree>
    <p:extLst>
      <p:ext uri="{BB962C8B-B14F-4D97-AF65-F5344CB8AC3E}">
        <p14:creationId xmlns:p14="http://schemas.microsoft.com/office/powerpoint/2010/main" val="3472918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872B8-F3C8-4FEF-88A8-8876A487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MES</a:t>
            </a:r>
            <a:r>
              <a:rPr lang="zh-CN" altLang="en-US" dirty="0"/>
              <a:t>系统规划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213FCD2-9E27-4A3C-AA51-4B3073FC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535" y="6167755"/>
            <a:ext cx="700405" cy="365125"/>
          </a:xfrm>
        </p:spPr>
        <p:txBody>
          <a:bodyPr/>
          <a:lstStyle/>
          <a:p>
            <a:fld id="{BEA0A1EB-3B00-4793-8DD2-9587FD0EBF75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E8CEBF2-4D5D-4F1D-B90C-FEF4BC45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393" y="3051876"/>
            <a:ext cx="1046163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生产备料</a:t>
            </a:r>
          </a:p>
        </p:txBody>
      </p:sp>
      <p:cxnSp>
        <p:nvCxnSpPr>
          <p:cNvPr id="5" name="AutoShape 4">
            <a:extLst>
              <a:ext uri="{FF2B5EF4-FFF2-40B4-BE49-F238E27FC236}">
                <a16:creationId xmlns:a16="http://schemas.microsoft.com/office/drawing/2014/main" id="{AD5BB1AE-6F3D-4396-8B50-E153B2085185}"/>
              </a:ext>
            </a:extLst>
          </p:cNvPr>
          <p:cNvCxnSpPr>
            <a:cxnSpLocks noChangeShapeType="1"/>
            <a:stCxn id="4" idx="0"/>
          </p:cNvCxnSpPr>
          <p:nvPr/>
        </p:nvCxnSpPr>
        <p:spPr bwMode="auto">
          <a:xfrm rot="16200000">
            <a:off x="4922637" y="2435132"/>
            <a:ext cx="587375" cy="64611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sp>
        <p:nvSpPr>
          <p:cNvPr id="6" name="AutoShape 6">
            <a:extLst>
              <a:ext uri="{FF2B5EF4-FFF2-40B4-BE49-F238E27FC236}">
                <a16:creationId xmlns:a16="http://schemas.microsoft.com/office/drawing/2014/main" id="{6878B748-FE29-4085-9297-1B908679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743" y="4709226"/>
            <a:ext cx="971550" cy="417513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</a:pPr>
            <a:r>
              <a:rPr lang="zh-CN" altLang="en-US" sz="1400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报损</a:t>
            </a:r>
            <a:r>
              <a:rPr lang="en-US" altLang="zh-CN" sz="1400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补料</a:t>
            </a: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D465B2A8-058E-4E22-ABFF-D2DC00333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7093" y="4707639"/>
            <a:ext cx="974725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完工汇报</a:t>
            </a:r>
          </a:p>
        </p:txBody>
      </p:sp>
      <p:cxnSp>
        <p:nvCxnSpPr>
          <p:cNvPr id="8" name="AutoShape 11">
            <a:extLst>
              <a:ext uri="{FF2B5EF4-FFF2-40B4-BE49-F238E27FC236}">
                <a16:creationId xmlns:a16="http://schemas.microsoft.com/office/drawing/2014/main" id="{730D8734-4D7B-4E34-9DE0-7A1F18168DE9}"/>
              </a:ext>
            </a:extLst>
          </p:cNvPr>
          <p:cNvCxnSpPr>
            <a:cxnSpLocks noChangeShapeType="1"/>
            <a:stCxn id="16" idx="0"/>
            <a:endCxn id="4" idx="2"/>
          </p:cNvCxnSpPr>
          <p:nvPr/>
        </p:nvCxnSpPr>
        <p:spPr bwMode="auto">
          <a:xfrm rot="16200000">
            <a:off x="4743249" y="3620995"/>
            <a:ext cx="300038" cy="0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cxnSp>
        <p:nvCxnSpPr>
          <p:cNvPr id="9" name="AutoShape 12">
            <a:extLst>
              <a:ext uri="{FF2B5EF4-FFF2-40B4-BE49-F238E27FC236}">
                <a16:creationId xmlns:a16="http://schemas.microsoft.com/office/drawing/2014/main" id="{5DAF5A45-B312-4BD5-A618-9B100BB39DFF}"/>
              </a:ext>
            </a:extLst>
          </p:cNvPr>
          <p:cNvCxnSpPr>
            <a:cxnSpLocks noChangeShapeType="1"/>
            <a:stCxn id="18" idx="0"/>
            <a:endCxn id="7" idx="2"/>
          </p:cNvCxnSpPr>
          <p:nvPr/>
        </p:nvCxnSpPr>
        <p:spPr bwMode="auto">
          <a:xfrm rot="16200000">
            <a:off x="5324275" y="5306920"/>
            <a:ext cx="360362" cy="0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sp>
        <p:nvSpPr>
          <p:cNvPr id="10" name="AutoShape 15">
            <a:extLst>
              <a:ext uri="{FF2B5EF4-FFF2-40B4-BE49-F238E27FC236}">
                <a16:creationId xmlns:a16="http://schemas.microsoft.com/office/drawing/2014/main" id="{F2DC498C-D01E-412D-B490-1BF84AB14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606" y="3051876"/>
            <a:ext cx="1039812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生产工艺</a:t>
            </a:r>
          </a:p>
        </p:txBody>
      </p:sp>
      <p:sp>
        <p:nvSpPr>
          <p:cNvPr id="11" name="AutoShape 16">
            <a:extLst>
              <a:ext uri="{FF2B5EF4-FFF2-40B4-BE49-F238E27FC236}">
                <a16:creationId xmlns:a16="http://schemas.microsoft.com/office/drawing/2014/main" id="{03A2448E-3A03-496D-9E82-5780499A1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0018" y="3771014"/>
            <a:ext cx="1041400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工序移转</a:t>
            </a:r>
          </a:p>
        </p:txBody>
      </p:sp>
      <p:cxnSp>
        <p:nvCxnSpPr>
          <p:cNvPr id="12" name="AutoShape 19">
            <a:extLst>
              <a:ext uri="{FF2B5EF4-FFF2-40B4-BE49-F238E27FC236}">
                <a16:creationId xmlns:a16="http://schemas.microsoft.com/office/drawing/2014/main" id="{9F07DA61-50B4-4F7C-80C8-BFAEAE3B01A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>
            <a:off x="5590180" y="2394652"/>
            <a:ext cx="587375" cy="7239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13" name="AutoShape 20">
            <a:extLst>
              <a:ext uri="{FF2B5EF4-FFF2-40B4-BE49-F238E27FC236}">
                <a16:creationId xmlns:a16="http://schemas.microsoft.com/office/drawing/2014/main" id="{294A1B20-384D-4103-ACBF-C3EB7D966F20}"/>
              </a:ext>
            </a:extLst>
          </p:cNvPr>
          <p:cNvCxnSpPr>
            <a:cxnSpLocks noChangeShapeType="1"/>
            <a:stCxn id="11" idx="0"/>
            <a:endCxn id="10" idx="2"/>
          </p:cNvCxnSpPr>
          <p:nvPr/>
        </p:nvCxnSpPr>
        <p:spPr bwMode="auto">
          <a:xfrm flipV="1">
            <a:off x="6080718" y="3470976"/>
            <a:ext cx="1588" cy="300038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cxnSp>
        <p:nvCxnSpPr>
          <p:cNvPr id="14" name="AutoShape 21">
            <a:extLst>
              <a:ext uri="{FF2B5EF4-FFF2-40B4-BE49-F238E27FC236}">
                <a16:creationId xmlns:a16="http://schemas.microsoft.com/office/drawing/2014/main" id="{026B3F55-4345-4AA6-B794-EF416A31F75D}"/>
              </a:ext>
            </a:extLst>
          </p:cNvPr>
          <p:cNvCxnSpPr>
            <a:cxnSpLocks noChangeShapeType="1"/>
            <a:stCxn id="7" idx="0"/>
            <a:endCxn id="16" idx="2"/>
          </p:cNvCxnSpPr>
          <p:nvPr/>
        </p:nvCxnSpPr>
        <p:spPr bwMode="auto">
          <a:xfrm rot="5400000" flipH="1">
            <a:off x="4940099" y="4143283"/>
            <a:ext cx="517525" cy="61118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15" name="AutoShape 22">
            <a:extLst>
              <a:ext uri="{FF2B5EF4-FFF2-40B4-BE49-F238E27FC236}">
                <a16:creationId xmlns:a16="http://schemas.microsoft.com/office/drawing/2014/main" id="{D0725835-9890-49CB-9509-1E9992873A5D}"/>
              </a:ext>
            </a:extLst>
          </p:cNvPr>
          <p:cNvCxnSpPr>
            <a:cxnSpLocks noChangeShapeType="1"/>
            <a:stCxn id="6" idx="3"/>
            <a:endCxn id="7" idx="1"/>
          </p:cNvCxnSpPr>
          <p:nvPr/>
        </p:nvCxnSpPr>
        <p:spPr bwMode="auto">
          <a:xfrm flipV="1">
            <a:off x="4585293" y="4917189"/>
            <a:ext cx="431800" cy="1587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sp>
        <p:nvSpPr>
          <p:cNvPr id="16" name="AutoShape 23">
            <a:extLst>
              <a:ext uri="{FF2B5EF4-FFF2-40B4-BE49-F238E27FC236}">
                <a16:creationId xmlns:a16="http://schemas.microsoft.com/office/drawing/2014/main" id="{A50E6C2A-439D-4C83-AC98-0913DBDBB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393" y="3771014"/>
            <a:ext cx="1046163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</a:pPr>
            <a:r>
              <a:rPr lang="zh-CN" altLang="en-US" sz="1400"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生产领料</a:t>
            </a:r>
          </a:p>
        </p:txBody>
      </p:sp>
      <p:cxnSp>
        <p:nvCxnSpPr>
          <p:cNvPr id="17" name="AutoShape 24">
            <a:extLst>
              <a:ext uri="{FF2B5EF4-FFF2-40B4-BE49-F238E27FC236}">
                <a16:creationId xmlns:a16="http://schemas.microsoft.com/office/drawing/2014/main" id="{4520846A-6242-47DE-9E93-C1F2FB832F1D}"/>
              </a:ext>
            </a:extLst>
          </p:cNvPr>
          <p:cNvCxnSpPr>
            <a:cxnSpLocks noChangeShapeType="1"/>
            <a:stCxn id="7" idx="0"/>
            <a:endCxn id="11" idx="2"/>
          </p:cNvCxnSpPr>
          <p:nvPr/>
        </p:nvCxnSpPr>
        <p:spPr bwMode="auto">
          <a:xfrm rot="16200000">
            <a:off x="5533824" y="4160746"/>
            <a:ext cx="517525" cy="57626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sp>
        <p:nvSpPr>
          <p:cNvPr id="18" name="AutoShape 25">
            <a:extLst>
              <a:ext uri="{FF2B5EF4-FFF2-40B4-BE49-F238E27FC236}">
                <a16:creationId xmlns:a16="http://schemas.microsoft.com/office/drawing/2014/main" id="{1198C045-D490-4227-953B-463F75A03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7093" y="5487101"/>
            <a:ext cx="974725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6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生产入库</a:t>
            </a:r>
          </a:p>
        </p:txBody>
      </p:sp>
      <p:cxnSp>
        <p:nvCxnSpPr>
          <p:cNvPr id="19" name="AutoShape 26">
            <a:extLst>
              <a:ext uri="{FF2B5EF4-FFF2-40B4-BE49-F238E27FC236}">
                <a16:creationId xmlns:a16="http://schemas.microsoft.com/office/drawing/2014/main" id="{1CF79574-954B-4AC8-8E5B-BB02D84CF92D}"/>
              </a:ext>
            </a:extLst>
          </p:cNvPr>
          <p:cNvCxnSpPr>
            <a:cxnSpLocks noChangeShapeType="1"/>
            <a:stCxn id="16" idx="1"/>
            <a:endCxn id="6" idx="0"/>
          </p:cNvCxnSpPr>
          <p:nvPr/>
        </p:nvCxnSpPr>
        <p:spPr bwMode="auto">
          <a:xfrm rot="10800000" flipV="1">
            <a:off x="4099518" y="3980564"/>
            <a:ext cx="269875" cy="728662"/>
          </a:xfrm>
          <a:prstGeom prst="bentConnector2">
            <a:avLst/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20" name="AutoShape 30">
            <a:extLst>
              <a:ext uri="{FF2B5EF4-FFF2-40B4-BE49-F238E27FC236}">
                <a16:creationId xmlns:a16="http://schemas.microsoft.com/office/drawing/2014/main" id="{01B89F35-5DF5-4D20-A2E4-1367055E2F67}"/>
              </a:ext>
            </a:extLst>
          </p:cNvPr>
          <p:cNvCxnSpPr>
            <a:cxnSpLocks noChangeShapeType="1"/>
            <a:endCxn id="18" idx="2"/>
          </p:cNvCxnSpPr>
          <p:nvPr/>
        </p:nvCxnSpPr>
        <p:spPr bwMode="auto">
          <a:xfrm rot="10800000">
            <a:off x="5504456" y="5906201"/>
            <a:ext cx="525462" cy="466725"/>
          </a:xfrm>
          <a:prstGeom prst="bentConnector2">
            <a:avLst/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21" name="AutoShape 32">
            <a:extLst>
              <a:ext uri="{FF2B5EF4-FFF2-40B4-BE49-F238E27FC236}">
                <a16:creationId xmlns:a16="http://schemas.microsoft.com/office/drawing/2014/main" id="{D5E1A676-9347-4861-AEF1-22D58BAB4FCA}"/>
              </a:ext>
            </a:extLst>
          </p:cNvPr>
          <p:cNvCxnSpPr>
            <a:cxnSpLocks noChangeShapeType="1"/>
            <a:endCxn id="28" idx="1"/>
          </p:cNvCxnSpPr>
          <p:nvPr/>
        </p:nvCxnSpPr>
        <p:spPr bwMode="auto">
          <a:xfrm>
            <a:off x="6658667" y="3270207"/>
            <a:ext cx="685800" cy="0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cxnSp>
        <p:nvCxnSpPr>
          <p:cNvPr id="22" name="AutoShape 33">
            <a:extLst>
              <a:ext uri="{FF2B5EF4-FFF2-40B4-BE49-F238E27FC236}">
                <a16:creationId xmlns:a16="http://schemas.microsoft.com/office/drawing/2014/main" id="{D93D516D-8972-4695-BB06-ED973CE387E4}"/>
              </a:ext>
            </a:extLst>
          </p:cNvPr>
          <p:cNvCxnSpPr>
            <a:cxnSpLocks noChangeShapeType="1"/>
            <a:stCxn id="4" idx="1"/>
          </p:cNvCxnSpPr>
          <p:nvPr/>
        </p:nvCxnSpPr>
        <p:spPr bwMode="auto">
          <a:xfrm flipH="1">
            <a:off x="3939181" y="3261426"/>
            <a:ext cx="430212" cy="0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cxnSp>
        <p:nvCxnSpPr>
          <p:cNvPr id="23" name="AutoShape 34">
            <a:extLst>
              <a:ext uri="{FF2B5EF4-FFF2-40B4-BE49-F238E27FC236}">
                <a16:creationId xmlns:a16="http://schemas.microsoft.com/office/drawing/2014/main" id="{744F5450-83B8-4479-864D-B07551DC61FC}"/>
              </a:ext>
            </a:extLst>
          </p:cNvPr>
          <p:cNvCxnSpPr>
            <a:cxnSpLocks noChangeShapeType="1"/>
            <a:endCxn id="42" idx="2"/>
          </p:cNvCxnSpPr>
          <p:nvPr/>
        </p:nvCxnSpPr>
        <p:spPr bwMode="auto">
          <a:xfrm rot="5400000" flipH="1" flipV="1">
            <a:off x="5314678" y="1799092"/>
            <a:ext cx="461389" cy="265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24" name="AutoShape 40">
            <a:extLst>
              <a:ext uri="{FF2B5EF4-FFF2-40B4-BE49-F238E27FC236}">
                <a16:creationId xmlns:a16="http://schemas.microsoft.com/office/drawing/2014/main" id="{8633C759-7E1C-4A5C-A519-9A4A914D6FD9}"/>
              </a:ext>
            </a:extLst>
          </p:cNvPr>
          <p:cNvCxnSpPr>
            <a:cxnSpLocks noChangeShapeType="1"/>
            <a:endCxn id="7" idx="3"/>
          </p:cNvCxnSpPr>
          <p:nvPr/>
        </p:nvCxnSpPr>
        <p:spPr bwMode="auto">
          <a:xfrm rot="5400000" flipH="1">
            <a:off x="5688606" y="5220401"/>
            <a:ext cx="1214437" cy="608013"/>
          </a:xfrm>
          <a:prstGeom prst="bentConnector2">
            <a:avLst/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25" name="AutoShape 41">
            <a:extLst>
              <a:ext uri="{FF2B5EF4-FFF2-40B4-BE49-F238E27FC236}">
                <a16:creationId xmlns:a16="http://schemas.microsoft.com/office/drawing/2014/main" id="{1BAD0D33-F37A-42D2-BC3B-276347C70E6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5628280" y="5163252"/>
            <a:ext cx="1946275" cy="0"/>
          </a:xfrm>
          <a:prstGeom prst="straightConnector1">
            <a:avLst/>
          </a:prstGeom>
          <a:noFill/>
          <a:ln w="38100">
            <a:solidFill>
              <a:srgbClr val="3366CC"/>
            </a:solidFill>
            <a:round/>
            <a:headEnd type="triangle" w="med" len="med"/>
            <a:tailEnd/>
          </a:ln>
        </p:spPr>
      </p:cxnSp>
      <p:cxnSp>
        <p:nvCxnSpPr>
          <p:cNvPr id="26" name="AutoShape 44">
            <a:extLst>
              <a:ext uri="{FF2B5EF4-FFF2-40B4-BE49-F238E27FC236}">
                <a16:creationId xmlns:a16="http://schemas.microsoft.com/office/drawing/2014/main" id="{CC083541-C866-41D8-8D46-2EE764D747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58667" y="3270207"/>
            <a:ext cx="657225" cy="490538"/>
          </a:xfrm>
          <a:prstGeom prst="bentConnector3">
            <a:avLst>
              <a:gd name="adj1" fmla="val 49759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cxnSp>
        <p:nvCxnSpPr>
          <p:cNvPr id="27" name="AutoShape 45">
            <a:extLst>
              <a:ext uri="{FF2B5EF4-FFF2-40B4-BE49-F238E27FC236}">
                <a16:creationId xmlns:a16="http://schemas.microsoft.com/office/drawing/2014/main" id="{8F6234DF-42A2-4D52-8372-12BE89B5CB4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58667" y="2832057"/>
            <a:ext cx="649288" cy="438150"/>
          </a:xfrm>
          <a:prstGeom prst="bentConnector3">
            <a:avLst>
              <a:gd name="adj1" fmla="val 49880"/>
            </a:avLst>
          </a:prstGeom>
          <a:noFill/>
          <a:ln w="38100">
            <a:solidFill>
              <a:srgbClr val="3366CC"/>
            </a:solidFill>
            <a:miter lim="800000"/>
            <a:headEnd type="triangle" w="med" len="med"/>
            <a:tailEnd/>
          </a:ln>
        </p:spPr>
      </p:cxnSp>
      <p:sp>
        <p:nvSpPr>
          <p:cNvPr id="28" name="Rectangle 46">
            <a:extLst>
              <a:ext uri="{FF2B5EF4-FFF2-40B4-BE49-F238E27FC236}">
                <a16:creationId xmlns:a16="http://schemas.microsoft.com/office/drawing/2014/main" id="{81F13561-7AE2-4D0B-BB81-9282B66E2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4467" y="3060657"/>
            <a:ext cx="898525" cy="4191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工艺路线</a:t>
            </a:r>
          </a:p>
        </p:txBody>
      </p:sp>
      <p:sp>
        <p:nvSpPr>
          <p:cNvPr id="29" name="Rectangle 47">
            <a:extLst>
              <a:ext uri="{FF2B5EF4-FFF2-40B4-BE49-F238E27FC236}">
                <a16:creationId xmlns:a16="http://schemas.microsoft.com/office/drawing/2014/main" id="{CFC9A2AF-2A88-41EE-8975-782A984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1292" y="3538495"/>
            <a:ext cx="90170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工作中心</a:t>
            </a:r>
          </a:p>
        </p:txBody>
      </p:sp>
      <p:sp>
        <p:nvSpPr>
          <p:cNvPr id="30" name="Rectangle 48">
            <a:extLst>
              <a:ext uri="{FF2B5EF4-FFF2-40B4-BE49-F238E27FC236}">
                <a16:creationId xmlns:a16="http://schemas.microsoft.com/office/drawing/2014/main" id="{5572E870-A978-48E1-9D5F-6C65A70A3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992" y="2606632"/>
            <a:ext cx="889000" cy="3857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控制策略</a:t>
            </a:r>
          </a:p>
        </p:txBody>
      </p:sp>
      <p:sp>
        <p:nvSpPr>
          <p:cNvPr id="31" name="AutoShape 49">
            <a:extLst>
              <a:ext uri="{FF2B5EF4-FFF2-40B4-BE49-F238E27FC236}">
                <a16:creationId xmlns:a16="http://schemas.microsoft.com/office/drawing/2014/main" id="{9065A417-08D9-447A-844B-1A3A8D449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893" y="3039176"/>
            <a:ext cx="863600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</a:pPr>
            <a:r>
              <a:rPr lang="en-US" altLang="zh-CN" sz="1400" b="1">
                <a:latin typeface="微软雅黑" pitchFamily="34" charset="-122"/>
                <a:ea typeface="微软雅黑" pitchFamily="34" charset="-122"/>
              </a:rPr>
              <a:t>BOM</a:t>
            </a:r>
          </a:p>
        </p:txBody>
      </p:sp>
      <p:sp>
        <p:nvSpPr>
          <p:cNvPr id="32" name="Rectangle 58">
            <a:extLst>
              <a:ext uri="{FF2B5EF4-FFF2-40B4-BE49-F238E27FC236}">
                <a16:creationId xmlns:a16="http://schemas.microsoft.com/office/drawing/2014/main" id="{81F7E660-E7E1-4162-8077-3C9D0C5D4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956" y="1454504"/>
            <a:ext cx="2233613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生产任务单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生产派工单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生产备料单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生产领料单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完工汇报单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工序移转单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报损</a:t>
            </a:r>
            <a:r>
              <a:rPr lang="en-US" altLang="zh-CN" sz="1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补料单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生产入库单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质量请检单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Group 59">
            <a:extLst>
              <a:ext uri="{FF2B5EF4-FFF2-40B4-BE49-F238E27FC236}">
                <a16:creationId xmlns:a16="http://schemas.microsoft.com/office/drawing/2014/main" id="{3B8A3756-59FE-4FEF-AA3E-F9346A54D3FE}"/>
              </a:ext>
            </a:extLst>
          </p:cNvPr>
          <p:cNvGrpSpPr>
            <a:grpSpLocks/>
          </p:cNvGrpSpPr>
          <p:nvPr/>
        </p:nvGrpSpPr>
        <p:grpSpPr bwMode="auto">
          <a:xfrm>
            <a:off x="378964" y="994698"/>
            <a:ext cx="1959157" cy="399140"/>
            <a:chOff x="250" y="559"/>
            <a:chExt cx="1410" cy="245"/>
          </a:xfrm>
        </p:grpSpPr>
        <p:sp>
          <p:nvSpPr>
            <p:cNvPr id="34" name="Rectangle 251">
              <a:extLst>
                <a:ext uri="{FF2B5EF4-FFF2-40B4-BE49-F238E27FC236}">
                  <a16:creationId xmlns:a16="http://schemas.microsoft.com/office/drawing/2014/main" id="{6875F9C0-6F8E-4209-8A5B-8FF60D5BB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" y="559"/>
              <a:ext cx="1410" cy="24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 Box 62">
              <a:extLst>
                <a:ext uri="{FF2B5EF4-FFF2-40B4-BE49-F238E27FC236}">
                  <a16:creationId xmlns:a16="http://schemas.microsoft.com/office/drawing/2014/main" id="{DEDDF5A0-2237-4A05-AA17-61CCD1BED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" y="568"/>
              <a:ext cx="662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SzPct val="80000"/>
                <a:buFont typeface="Wingdings" pitchFamily="2" charset="2"/>
                <a:buNone/>
              </a:pP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关键单据</a:t>
              </a:r>
            </a:p>
          </p:txBody>
        </p:sp>
        <p:sp>
          <p:nvSpPr>
            <p:cNvPr id="36" name="Freeform 253">
              <a:extLst>
                <a:ext uri="{FF2B5EF4-FFF2-40B4-BE49-F238E27FC236}">
                  <a16:creationId xmlns:a16="http://schemas.microsoft.com/office/drawing/2014/main" id="{AB5080EF-7A0E-48B0-AAFD-E01E3AAB3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6" y="622"/>
              <a:ext cx="73" cy="122"/>
            </a:xfrm>
            <a:custGeom>
              <a:avLst/>
              <a:gdLst>
                <a:gd name="T0" fmla="*/ 0 w 40"/>
                <a:gd name="T1" fmla="*/ 116 h 80"/>
                <a:gd name="T2" fmla="*/ 82 w 40"/>
                <a:gd name="T3" fmla="*/ 58 h 80"/>
                <a:gd name="T4" fmla="*/ 0 w 40"/>
                <a:gd name="T5" fmla="*/ 0 h 80"/>
                <a:gd name="T6" fmla="*/ 0 w 40"/>
                <a:gd name="T7" fmla="*/ 116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80"/>
                <a:gd name="T14" fmla="*/ 40 w 40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80">
                  <a:moveTo>
                    <a:pt x="0" y="80"/>
                  </a:moveTo>
                  <a:lnTo>
                    <a:pt x="40" y="40"/>
                  </a:lnTo>
                  <a:lnTo>
                    <a:pt x="0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7" name="Rectangle 49">
            <a:extLst>
              <a:ext uri="{FF2B5EF4-FFF2-40B4-BE49-F238E27FC236}">
                <a16:creationId xmlns:a16="http://schemas.microsoft.com/office/drawing/2014/main" id="{748ABC3E-537C-4734-A0A7-A0AC09C2D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212" y="1252048"/>
            <a:ext cx="1872208" cy="1498600"/>
          </a:xfrm>
          <a:prstGeom prst="rect">
            <a:avLst/>
          </a:prstGeom>
          <a:noFill/>
          <a:ln w="28575" algn="ctr">
            <a:solidFill>
              <a:srgbClr val="06669F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AutoShape 29">
            <a:extLst>
              <a:ext uri="{FF2B5EF4-FFF2-40B4-BE49-F238E27FC236}">
                <a16:creationId xmlns:a16="http://schemas.microsoft.com/office/drawing/2014/main" id="{9CD24EEF-2511-464D-9B46-EFCD98EF6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3220" y="1324056"/>
            <a:ext cx="1728192" cy="296863"/>
          </a:xfrm>
          <a:prstGeom prst="flowChartInputOutpu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1477" tIns="0" rIns="41477" bIns="0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工厂日历</a:t>
            </a:r>
          </a:p>
        </p:txBody>
      </p:sp>
      <p:sp>
        <p:nvSpPr>
          <p:cNvPr id="39" name="AutoShape 30">
            <a:extLst>
              <a:ext uri="{FF2B5EF4-FFF2-40B4-BE49-F238E27FC236}">
                <a16:creationId xmlns:a16="http://schemas.microsoft.com/office/drawing/2014/main" id="{D9B25B23-DFDA-4208-B8BB-11133C091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692" y="1692356"/>
            <a:ext cx="1726719" cy="295275"/>
          </a:xfrm>
          <a:prstGeom prst="flowChartInputOutpu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1477" tIns="0" rIns="41477" bIns="0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班组数据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AutoShape 31">
            <a:extLst>
              <a:ext uri="{FF2B5EF4-FFF2-40B4-BE49-F238E27FC236}">
                <a16:creationId xmlns:a16="http://schemas.microsoft.com/office/drawing/2014/main" id="{2A5963F0-899C-430A-A84D-815C0D311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3220" y="2059068"/>
            <a:ext cx="1728192" cy="295275"/>
          </a:xfrm>
          <a:prstGeom prst="flowChartInputOutpu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设备数据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AutoShape 32">
            <a:extLst>
              <a:ext uri="{FF2B5EF4-FFF2-40B4-BE49-F238E27FC236}">
                <a16:creationId xmlns:a16="http://schemas.microsoft.com/office/drawing/2014/main" id="{C5C9F342-38C2-4AC8-B8BC-9A7E7BFC1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3220" y="2419431"/>
            <a:ext cx="1728192" cy="296863"/>
          </a:xfrm>
          <a:prstGeom prst="flowChartInputOutpu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1477" tIns="0" rIns="41477" bIns="0" anchor="ctr"/>
          <a:lstStyle/>
          <a:p>
            <a:pPr algn="ctr">
              <a:spcBef>
                <a:spcPct val="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生产线数据</a:t>
            </a:r>
          </a:p>
        </p:txBody>
      </p:sp>
      <p:sp>
        <p:nvSpPr>
          <p:cNvPr id="42" name="AutoShape 22">
            <a:extLst>
              <a:ext uri="{FF2B5EF4-FFF2-40B4-BE49-F238E27FC236}">
                <a16:creationId xmlns:a16="http://schemas.microsoft.com/office/drawing/2014/main" id="{8DBC2C8A-7F27-4DE5-9487-2BCE4BF8E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483" y="1166472"/>
            <a:ext cx="1088434" cy="431800"/>
          </a:xfrm>
          <a:prstGeom prst="flowChartDocument">
            <a:avLst/>
          </a:prstGeom>
          <a:gradFill rotWithShape="1">
            <a:gsLst>
              <a:gs pos="0">
                <a:srgbClr val="F0DE90"/>
              </a:gs>
              <a:gs pos="100000">
                <a:srgbClr val="9E862E"/>
              </a:gs>
            </a:gsLst>
            <a:lin ang="2700000" scaled="1"/>
          </a:gradFill>
          <a:ln w="12700" algn="ctr">
            <a:noFill/>
            <a:miter lim="800000"/>
            <a:headEnd/>
            <a:tailEnd/>
          </a:ln>
          <a:effectLst>
            <a:prstShdw prst="shdw17" dist="17961" dir="13500000">
              <a:srgbClr val="908556"/>
            </a:prstShdw>
          </a:effectLst>
        </p:spPr>
        <p:txBody>
          <a:bodyPr lIns="41477" tIns="0" rIns="41477" bIns="0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生产任务单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流程图: 预定义过程 42">
            <a:extLst>
              <a:ext uri="{FF2B5EF4-FFF2-40B4-BE49-F238E27FC236}">
                <a16:creationId xmlns:a16="http://schemas.microsoft.com/office/drawing/2014/main" id="{D565D2EE-259D-4048-BBBB-A6E16AE89D7F}"/>
              </a:ext>
            </a:extLst>
          </p:cNvPr>
          <p:cNvSpPr/>
          <p:nvPr/>
        </p:nvSpPr>
        <p:spPr bwMode="auto">
          <a:xfrm>
            <a:off x="4858467" y="1958560"/>
            <a:ext cx="1296144" cy="576064"/>
          </a:xfrm>
          <a:prstGeom prst="flowChartPredefinedProcess">
            <a:avLst/>
          </a:prstGeom>
          <a:ln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生产派工流程</a:t>
            </a: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C615A957-5306-40F0-8D0A-CFB12632B54A}"/>
              </a:ext>
            </a:extLst>
          </p:cNvPr>
          <p:cNvCxnSpPr/>
          <p:nvPr/>
        </p:nvCxnSpPr>
        <p:spPr>
          <a:xfrm>
            <a:off x="4498427" y="2390608"/>
            <a:ext cx="360040" cy="0"/>
          </a:xfrm>
          <a:prstGeom prst="straightConnector1">
            <a:avLst/>
          </a:prstGeom>
          <a:ln w="25400" cap="sq" cmpd="sng">
            <a:solidFill>
              <a:schemeClr val="accent1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流程图: 数据 44">
            <a:extLst>
              <a:ext uri="{FF2B5EF4-FFF2-40B4-BE49-F238E27FC236}">
                <a16:creationId xmlns:a16="http://schemas.microsoft.com/office/drawing/2014/main" id="{CB6F6902-2122-48C1-8484-1515E6AD74C7}"/>
              </a:ext>
            </a:extLst>
          </p:cNvPr>
          <p:cNvSpPr/>
          <p:nvPr/>
        </p:nvSpPr>
        <p:spPr bwMode="auto">
          <a:xfrm>
            <a:off x="5866579" y="6135024"/>
            <a:ext cx="1872208" cy="504056"/>
          </a:xfrm>
          <a:prstGeom prst="flowChartInputOutput">
            <a:avLst/>
          </a:prstGeom>
          <a:ln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6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质量管理</a:t>
            </a:r>
          </a:p>
        </p:txBody>
      </p:sp>
      <p:sp>
        <p:nvSpPr>
          <p:cNvPr id="46" name="流程图: 数据 45">
            <a:extLst>
              <a:ext uri="{FF2B5EF4-FFF2-40B4-BE49-F238E27FC236}">
                <a16:creationId xmlns:a16="http://schemas.microsoft.com/office/drawing/2014/main" id="{10004B4D-3168-418E-8459-5A90F3E375CA}"/>
              </a:ext>
            </a:extLst>
          </p:cNvPr>
          <p:cNvSpPr/>
          <p:nvPr/>
        </p:nvSpPr>
        <p:spPr bwMode="auto">
          <a:xfrm>
            <a:off x="7867796" y="6135024"/>
            <a:ext cx="1584176" cy="504056"/>
          </a:xfrm>
          <a:prstGeom prst="flowChartInputOutput">
            <a:avLst/>
          </a:prstGeom>
          <a:ln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64B205F-0953-4BDD-8F5D-7AD69CB2BC07}"/>
              </a:ext>
            </a:extLst>
          </p:cNvPr>
          <p:cNvSpPr/>
          <p:nvPr/>
        </p:nvSpPr>
        <p:spPr>
          <a:xfrm>
            <a:off x="8179248" y="620703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库存管理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FCD01D3C-4793-487E-9D70-E25606CD7C44}"/>
              </a:ext>
            </a:extLst>
          </p:cNvPr>
          <p:cNvCxnSpPr/>
          <p:nvPr/>
        </p:nvCxnSpPr>
        <p:spPr>
          <a:xfrm>
            <a:off x="7579764" y="6423056"/>
            <a:ext cx="432048" cy="0"/>
          </a:xfrm>
          <a:prstGeom prst="straightConnector1">
            <a:avLst/>
          </a:prstGeom>
          <a:ln w="25400" cap="sq" cmpd="sng">
            <a:solidFill>
              <a:schemeClr val="accent1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C:\Users\JasonBooCHAN\Desktop\满宝馄饨\无标题.jpg">
            <a:extLst>
              <a:ext uri="{FF2B5EF4-FFF2-40B4-BE49-F238E27FC236}">
                <a16:creationId xmlns:a16="http://schemas.microsoft.com/office/drawing/2014/main" id="{EE1B0CF2-5948-47BF-B507-C942ACE39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7676" y="4262816"/>
            <a:ext cx="1401667" cy="1584176"/>
          </a:xfrm>
          <a:prstGeom prst="rect">
            <a:avLst/>
          </a:prstGeom>
          <a:noFill/>
        </p:spPr>
      </p:pic>
      <p:sp>
        <p:nvSpPr>
          <p:cNvPr id="50" name="AutoShape 10">
            <a:extLst>
              <a:ext uri="{FF2B5EF4-FFF2-40B4-BE49-F238E27FC236}">
                <a16:creationId xmlns:a16="http://schemas.microsoft.com/office/drawing/2014/main" id="{31EBF31E-4DBB-4B66-AE00-4B44A3CDC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5828" y="4406832"/>
            <a:ext cx="1154237" cy="4191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marL="342900" indent="-342900" algn="ctr">
              <a:spcBef>
                <a:spcPct val="20000"/>
              </a:spcBef>
              <a:buClr>
                <a:srgbClr val="E1B40C"/>
              </a:buClr>
              <a:buSzPct val="80000"/>
              <a:buFont typeface="Wingdings" pitchFamily="2" charset="2"/>
              <a:buNone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生产进度</a:t>
            </a:r>
            <a:r>
              <a:rPr lang="zh-CN" altLang="en-US" sz="1400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报告</a:t>
            </a:r>
          </a:p>
        </p:txBody>
      </p:sp>
      <p:pic>
        <p:nvPicPr>
          <p:cNvPr id="51" name="Picture 2">
            <a:extLst>
              <a:ext uri="{FF2B5EF4-FFF2-40B4-BE49-F238E27FC236}">
                <a16:creationId xmlns:a16="http://schemas.microsoft.com/office/drawing/2014/main" id="{AD694CF7-ECF1-48BE-949B-6D9E7F73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2242" y="878440"/>
            <a:ext cx="2697682" cy="166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>
            <a:extLst>
              <a:ext uri="{FF2B5EF4-FFF2-40B4-BE49-F238E27FC236}">
                <a16:creationId xmlns:a16="http://schemas.microsoft.com/office/drawing/2014/main" id="{DC5D3AFD-6BDF-47C1-92B2-3830254D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51" y="4046792"/>
            <a:ext cx="318856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id="{32B3D227-2B2F-4B1B-9DFC-E7FB013257FD}"/>
              </a:ext>
            </a:extLst>
          </p:cNvPr>
          <p:cNvSpPr/>
          <p:nvPr/>
        </p:nvSpPr>
        <p:spPr bwMode="auto">
          <a:xfrm rot="1931272">
            <a:off x="8443860" y="1026482"/>
            <a:ext cx="971600" cy="504056"/>
          </a:xfrm>
          <a:prstGeom prst="rect">
            <a:avLst/>
          </a:prstGeom>
          <a:noFill/>
          <a:ln w="34925" algn="ctr">
            <a:solidFill>
              <a:srgbClr val="FF0000"/>
            </a:solidFill>
            <a:prstDash val="solid"/>
            <a:round/>
            <a:headEnd/>
            <a:tailEnd type="arrow"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举 例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4090F71-FF9E-42E6-AB19-F522644D1305}"/>
              </a:ext>
            </a:extLst>
          </p:cNvPr>
          <p:cNvSpPr/>
          <p:nvPr/>
        </p:nvSpPr>
        <p:spPr bwMode="auto">
          <a:xfrm>
            <a:off x="6931692" y="4190808"/>
            <a:ext cx="792088" cy="648072"/>
          </a:xfrm>
          <a:prstGeom prst="rect">
            <a:avLst/>
          </a:prstGeom>
          <a:ln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半成品虚入</a:t>
            </a:r>
            <a:r>
              <a:rPr lang="en-US" altLang="zh-CN" sz="1200" b="1" dirty="0"/>
              <a:t>/</a:t>
            </a:r>
            <a:r>
              <a:rPr lang="zh-CN" altLang="en-US" sz="1200" b="1" dirty="0"/>
              <a:t>虚出管理</a:t>
            </a:r>
          </a:p>
        </p:txBody>
      </p:sp>
      <p:cxnSp>
        <p:nvCxnSpPr>
          <p:cNvPr id="55" name="形状 54">
            <a:extLst>
              <a:ext uri="{FF2B5EF4-FFF2-40B4-BE49-F238E27FC236}">
                <a16:creationId xmlns:a16="http://schemas.microsoft.com/office/drawing/2014/main" id="{5BD9E6B7-3E46-4936-955F-9B2335AEED7E}"/>
              </a:ext>
            </a:extLst>
          </p:cNvPr>
          <p:cNvCxnSpPr>
            <a:stCxn id="11" idx="3"/>
            <a:endCxn id="54" idx="1"/>
          </p:cNvCxnSpPr>
          <p:nvPr/>
        </p:nvCxnSpPr>
        <p:spPr>
          <a:xfrm>
            <a:off x="6601418" y="3980564"/>
            <a:ext cx="330274" cy="534280"/>
          </a:xfrm>
          <a:prstGeom prst="bentConnector3">
            <a:avLst>
              <a:gd name="adj1" fmla="val 50000"/>
            </a:avLst>
          </a:prstGeom>
          <a:ln w="25400" cap="sq" cmpd="sng">
            <a:solidFill>
              <a:srgbClr val="00B050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箭头: 下 56">
            <a:extLst>
              <a:ext uri="{FF2B5EF4-FFF2-40B4-BE49-F238E27FC236}">
                <a16:creationId xmlns:a16="http://schemas.microsoft.com/office/drawing/2014/main" id="{42F61AE1-4B95-433F-85F4-272CA515CC92}"/>
              </a:ext>
            </a:extLst>
          </p:cNvPr>
          <p:cNvSpPr/>
          <p:nvPr/>
        </p:nvSpPr>
        <p:spPr>
          <a:xfrm>
            <a:off x="9629772" y="864152"/>
            <a:ext cx="585787" cy="586526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柔性化识别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与物料跟踪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5D10BD0-11AD-4273-BDE6-41E8320EFC0A}"/>
              </a:ext>
            </a:extLst>
          </p:cNvPr>
          <p:cNvSpPr/>
          <p:nvPr/>
        </p:nvSpPr>
        <p:spPr>
          <a:xfrm>
            <a:off x="10281847" y="994698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产品定位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11CA1C4E-3E26-4418-8DC7-D8A4A3FBEA69}"/>
              </a:ext>
            </a:extLst>
          </p:cNvPr>
          <p:cNvSpPr/>
          <p:nvPr/>
        </p:nvSpPr>
        <p:spPr>
          <a:xfrm>
            <a:off x="10281847" y="1832064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模具更换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DDB2AD10-EC73-4B8D-BCE2-FF4F5FE8A4BA}"/>
              </a:ext>
            </a:extLst>
          </p:cNvPr>
          <p:cNvSpPr/>
          <p:nvPr/>
        </p:nvSpPr>
        <p:spPr>
          <a:xfrm>
            <a:off x="10281847" y="2669430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自动上料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0092AFE4-1553-418F-B05E-04751C55683B}"/>
              </a:ext>
            </a:extLst>
          </p:cNvPr>
          <p:cNvSpPr/>
          <p:nvPr/>
        </p:nvSpPr>
        <p:spPr>
          <a:xfrm>
            <a:off x="10281847" y="3506796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注塑成型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C69E9EB1-1A93-45EE-9350-B241767CFE64}"/>
              </a:ext>
            </a:extLst>
          </p:cNvPr>
          <p:cNvSpPr/>
          <p:nvPr/>
        </p:nvSpPr>
        <p:spPr>
          <a:xfrm>
            <a:off x="10281847" y="4344162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阴模成型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08102D2-5CED-47AD-B9D5-4C537EA5A11E}"/>
              </a:ext>
            </a:extLst>
          </p:cNvPr>
          <p:cNvSpPr/>
          <p:nvPr/>
        </p:nvSpPr>
        <p:spPr>
          <a:xfrm>
            <a:off x="10281847" y="5181528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激光弱化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3C23D77B-C050-4CCB-974B-190BEB4B2B0D}"/>
              </a:ext>
            </a:extLst>
          </p:cNvPr>
          <p:cNvSpPr/>
          <p:nvPr/>
        </p:nvSpPr>
        <p:spPr>
          <a:xfrm>
            <a:off x="10281847" y="6018892"/>
            <a:ext cx="1371600" cy="399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柔性装配</a:t>
            </a:r>
          </a:p>
        </p:txBody>
      </p:sp>
      <p:sp>
        <p:nvSpPr>
          <p:cNvPr id="65" name="箭头: 下 64">
            <a:extLst>
              <a:ext uri="{FF2B5EF4-FFF2-40B4-BE49-F238E27FC236}">
                <a16:creationId xmlns:a16="http://schemas.microsoft.com/office/drawing/2014/main" id="{E65C3784-CA9B-4AD5-8633-0CF7B9E4C99F}"/>
              </a:ext>
            </a:extLst>
          </p:cNvPr>
          <p:cNvSpPr/>
          <p:nvPr/>
        </p:nvSpPr>
        <p:spPr>
          <a:xfrm>
            <a:off x="10872086" y="1416031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箭头: 下 65">
            <a:extLst>
              <a:ext uri="{FF2B5EF4-FFF2-40B4-BE49-F238E27FC236}">
                <a16:creationId xmlns:a16="http://schemas.microsoft.com/office/drawing/2014/main" id="{29A842DB-EF76-429D-8E5D-F39B38E600DA}"/>
              </a:ext>
            </a:extLst>
          </p:cNvPr>
          <p:cNvSpPr/>
          <p:nvPr/>
        </p:nvSpPr>
        <p:spPr>
          <a:xfrm>
            <a:off x="10886211" y="2254898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箭头: 下 66">
            <a:extLst>
              <a:ext uri="{FF2B5EF4-FFF2-40B4-BE49-F238E27FC236}">
                <a16:creationId xmlns:a16="http://schemas.microsoft.com/office/drawing/2014/main" id="{563589CF-2BD6-4C66-9D1E-EC7DD39D4C0D}"/>
              </a:ext>
            </a:extLst>
          </p:cNvPr>
          <p:cNvSpPr/>
          <p:nvPr/>
        </p:nvSpPr>
        <p:spPr>
          <a:xfrm>
            <a:off x="10886211" y="3079600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箭头: 下 67">
            <a:extLst>
              <a:ext uri="{FF2B5EF4-FFF2-40B4-BE49-F238E27FC236}">
                <a16:creationId xmlns:a16="http://schemas.microsoft.com/office/drawing/2014/main" id="{FE759E8A-86F5-4282-AB95-02E703DAF6D9}"/>
              </a:ext>
            </a:extLst>
          </p:cNvPr>
          <p:cNvSpPr/>
          <p:nvPr/>
        </p:nvSpPr>
        <p:spPr>
          <a:xfrm>
            <a:off x="10868114" y="3919783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箭头: 下 68">
            <a:extLst>
              <a:ext uri="{FF2B5EF4-FFF2-40B4-BE49-F238E27FC236}">
                <a16:creationId xmlns:a16="http://schemas.microsoft.com/office/drawing/2014/main" id="{6A7BCFE3-C985-4BCE-8C0B-75F7689CD580}"/>
              </a:ext>
            </a:extLst>
          </p:cNvPr>
          <p:cNvSpPr/>
          <p:nvPr/>
        </p:nvSpPr>
        <p:spPr>
          <a:xfrm>
            <a:off x="10868114" y="4779774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箭头: 下 69">
            <a:extLst>
              <a:ext uri="{FF2B5EF4-FFF2-40B4-BE49-F238E27FC236}">
                <a16:creationId xmlns:a16="http://schemas.microsoft.com/office/drawing/2014/main" id="{D5040136-0DBE-431C-81A4-3C0C61C6FB9F}"/>
              </a:ext>
            </a:extLst>
          </p:cNvPr>
          <p:cNvSpPr/>
          <p:nvPr/>
        </p:nvSpPr>
        <p:spPr>
          <a:xfrm>
            <a:off x="10886211" y="5602861"/>
            <a:ext cx="217488" cy="416031"/>
          </a:xfrm>
          <a:prstGeom prst="downArrow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箭头: 右弧形 70">
            <a:extLst>
              <a:ext uri="{FF2B5EF4-FFF2-40B4-BE49-F238E27FC236}">
                <a16:creationId xmlns:a16="http://schemas.microsoft.com/office/drawing/2014/main" id="{5DB33822-4859-4877-B911-795FD2548E65}"/>
              </a:ext>
            </a:extLst>
          </p:cNvPr>
          <p:cNvSpPr/>
          <p:nvPr/>
        </p:nvSpPr>
        <p:spPr>
          <a:xfrm>
            <a:off x="11671869" y="4451550"/>
            <a:ext cx="252032" cy="1718878"/>
          </a:xfrm>
          <a:prstGeom prst="curved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6AF6F2EA-3C21-4151-8772-324CD3B0783A}"/>
              </a:ext>
            </a:extLst>
          </p:cNvPr>
          <p:cNvSpPr/>
          <p:nvPr/>
        </p:nvSpPr>
        <p:spPr>
          <a:xfrm>
            <a:off x="8502369" y="3033165"/>
            <a:ext cx="995307" cy="4822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</a:rPr>
              <a:t>集成</a:t>
            </a:r>
            <a:r>
              <a:rPr lang="en-US" altLang="zh-CN" sz="1200" dirty="0">
                <a:solidFill>
                  <a:schemeClr val="tx1"/>
                </a:solidFill>
              </a:rPr>
              <a:t>CAPP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84088DAD-E30F-4C22-B3C5-74BA18869A94}"/>
              </a:ext>
            </a:extLst>
          </p:cNvPr>
          <p:cNvCxnSpPr>
            <a:cxnSpLocks/>
            <a:stCxn id="28" idx="3"/>
            <a:endCxn id="72" idx="2"/>
          </p:cNvCxnSpPr>
          <p:nvPr/>
        </p:nvCxnSpPr>
        <p:spPr>
          <a:xfrm>
            <a:off x="8242992" y="3270207"/>
            <a:ext cx="259377" cy="4090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矩形 75">
            <a:extLst>
              <a:ext uri="{FF2B5EF4-FFF2-40B4-BE49-F238E27FC236}">
                <a16:creationId xmlns:a16="http://schemas.microsoft.com/office/drawing/2014/main" id="{D70DDA83-3F53-4320-82F1-09CD3171822F}"/>
              </a:ext>
            </a:extLst>
          </p:cNvPr>
          <p:cNvSpPr/>
          <p:nvPr/>
        </p:nvSpPr>
        <p:spPr>
          <a:xfrm>
            <a:off x="321244" y="864152"/>
            <a:ext cx="9251376" cy="5865260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9B02DCC8-9219-4E91-A89D-F015752E4714}"/>
              </a:ext>
            </a:extLst>
          </p:cNvPr>
          <p:cNvSpPr txBox="1"/>
          <p:nvPr/>
        </p:nvSpPr>
        <p:spPr>
          <a:xfrm>
            <a:off x="11857611" y="4662878"/>
            <a:ext cx="2520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柔性化实现</a:t>
            </a:r>
          </a:p>
        </p:txBody>
      </p:sp>
    </p:spTree>
    <p:extLst>
      <p:ext uri="{BB962C8B-B14F-4D97-AF65-F5344CB8AC3E}">
        <p14:creationId xmlns:p14="http://schemas.microsoft.com/office/powerpoint/2010/main" val="1070863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099DCA-1DEA-4689-BA35-A2844D80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调度与控制规划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EFEF4A9-5A37-43A1-B288-B06B52D1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535" y="6167755"/>
            <a:ext cx="700405" cy="365125"/>
          </a:xfrm>
        </p:spPr>
        <p:txBody>
          <a:bodyPr/>
          <a:lstStyle/>
          <a:p>
            <a:fld id="{BEA0A1EB-3B00-4793-8DD2-9587FD0EBF75}" type="slidenum">
              <a:rPr lang="zh-CN" altLang="en-US" smtClean="0"/>
              <a:t>23</a:t>
            </a:fld>
            <a:endParaRPr lang="zh-CN" altLang="en-US"/>
          </a:p>
        </p:txBody>
      </p: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7D6085CC-22CB-4841-8851-AF026E6E4A0E}"/>
              </a:ext>
            </a:extLst>
          </p:cNvPr>
          <p:cNvCxnSpPr>
            <a:endCxn id="216" idx="0"/>
          </p:cNvCxnSpPr>
          <p:nvPr/>
        </p:nvCxnSpPr>
        <p:spPr>
          <a:xfrm>
            <a:off x="5926032" y="1748827"/>
            <a:ext cx="0" cy="59439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>
            <a:extLst>
              <a:ext uri="{FF2B5EF4-FFF2-40B4-BE49-F238E27FC236}">
                <a16:creationId xmlns:a16="http://schemas.microsoft.com/office/drawing/2014/main" id="{16E1E729-324F-4CE7-A531-17D5E3144A9F}"/>
              </a:ext>
            </a:extLst>
          </p:cNvPr>
          <p:cNvCxnSpPr/>
          <p:nvPr/>
        </p:nvCxnSpPr>
        <p:spPr>
          <a:xfrm>
            <a:off x="5926032" y="2969330"/>
            <a:ext cx="0" cy="290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矩形 116">
            <a:extLst>
              <a:ext uri="{FF2B5EF4-FFF2-40B4-BE49-F238E27FC236}">
                <a16:creationId xmlns:a16="http://schemas.microsoft.com/office/drawing/2014/main" id="{2F7D5819-394C-4222-A1AB-8F727CD5C10D}"/>
              </a:ext>
            </a:extLst>
          </p:cNvPr>
          <p:cNvSpPr/>
          <p:nvPr/>
        </p:nvSpPr>
        <p:spPr>
          <a:xfrm>
            <a:off x="1247160" y="1638632"/>
            <a:ext cx="116464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200" dirty="0"/>
          </a:p>
          <a:p>
            <a:pPr>
              <a:lnSpc>
                <a:spcPct val="150000"/>
              </a:lnSpc>
            </a:pPr>
            <a:endParaRPr lang="en-US" altLang="zh-CN" sz="1200" dirty="0"/>
          </a:p>
          <a:p>
            <a:pPr>
              <a:lnSpc>
                <a:spcPct val="150000"/>
              </a:lnSpc>
            </a:pPr>
            <a:endParaRPr lang="en-US" altLang="zh-CN" sz="1200" dirty="0"/>
          </a:p>
        </p:txBody>
      </p: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105AD329-D0C8-40E4-9159-AA672D99CAC4}"/>
              </a:ext>
            </a:extLst>
          </p:cNvPr>
          <p:cNvGrpSpPr/>
          <p:nvPr/>
        </p:nvGrpSpPr>
        <p:grpSpPr>
          <a:xfrm>
            <a:off x="744542" y="3543086"/>
            <a:ext cx="4205796" cy="2522690"/>
            <a:chOff x="2519794" y="3004212"/>
            <a:chExt cx="4205796" cy="2522690"/>
          </a:xfrm>
        </p:grpSpPr>
        <p:sp>
          <p:nvSpPr>
            <p:cNvPr id="119" name="Rectangle 38">
              <a:extLst>
                <a:ext uri="{FF2B5EF4-FFF2-40B4-BE49-F238E27FC236}">
                  <a16:creationId xmlns:a16="http://schemas.microsoft.com/office/drawing/2014/main" id="{A216B5D3-7557-434C-A357-504A19C64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937" y="3004212"/>
              <a:ext cx="1104900" cy="69986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FF66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>
                <a:lnSpc>
                  <a:spcPct val="80000"/>
                </a:lnSpc>
              </a:pPr>
              <a:r>
                <a:rPr lang="zh-CN" altLang="en-US" sz="1200" b="1" dirty="0"/>
                <a:t>  产线调度控制系统</a:t>
              </a:r>
              <a:endParaRPr lang="en-US" altLang="ko-KR" sz="1200" b="1" dirty="0"/>
            </a:p>
          </p:txBody>
        </p:sp>
        <p:graphicFrame>
          <p:nvGraphicFramePr>
            <p:cNvPr id="120" name="Object 40">
              <a:extLst>
                <a:ext uri="{FF2B5EF4-FFF2-40B4-BE49-F238E27FC236}">
                  <a16:creationId xmlns:a16="http://schemas.microsoft.com/office/drawing/2014/main" id="{42BEBD85-EBA5-4449-B531-48037647534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01643140"/>
                </p:ext>
              </p:extLst>
            </p:nvPr>
          </p:nvGraphicFramePr>
          <p:xfrm>
            <a:off x="4333208" y="3148228"/>
            <a:ext cx="678357" cy="410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0" name="Photo Editor 사진" r:id="rId3" imgW="1495634" imgH="1028844" progId="">
                    <p:embed/>
                  </p:oleObj>
                </mc:Choice>
                <mc:Fallback>
                  <p:oleObj name="Photo Editor 사진" r:id="rId3" imgW="1495634" imgH="1028844" progId="">
                    <p:embed/>
                    <p:pic>
                      <p:nvPicPr>
                        <p:cNvPr id="9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F8FCF8"/>
                            </a:clrFrom>
                            <a:clrTo>
                              <a:srgbClr val="F8FCF8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3208" y="3148228"/>
                          <a:ext cx="678357" cy="410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6610520D-200B-4B64-A0D4-5EAF987DBCA3}"/>
                </a:ext>
              </a:extLst>
            </p:cNvPr>
            <p:cNvCxnSpPr/>
            <p:nvPr/>
          </p:nvCxnSpPr>
          <p:spPr>
            <a:xfrm flipV="1">
              <a:off x="4639112" y="3704076"/>
              <a:ext cx="0" cy="319534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EC129D4A-4D11-461D-81C3-D34B94797B7D}"/>
                </a:ext>
              </a:extLst>
            </p:cNvPr>
            <p:cNvGrpSpPr/>
            <p:nvPr/>
          </p:nvGrpSpPr>
          <p:grpSpPr>
            <a:xfrm>
              <a:off x="2519794" y="4033675"/>
              <a:ext cx="4205796" cy="1493227"/>
              <a:chOff x="1376516" y="4033675"/>
              <a:chExt cx="4205796" cy="1493227"/>
            </a:xfrm>
          </p:grpSpPr>
          <p:cxnSp>
            <p:nvCxnSpPr>
              <p:cNvPr id="123" name="直接连接符 122">
                <a:extLst>
                  <a:ext uri="{FF2B5EF4-FFF2-40B4-BE49-F238E27FC236}">
                    <a16:creationId xmlns:a16="http://schemas.microsoft.com/office/drawing/2014/main" id="{EDCC2919-CD5A-4C94-BFEB-5772EBA224B1}"/>
                  </a:ext>
                </a:extLst>
              </p:cNvPr>
              <p:cNvCxnSpPr/>
              <p:nvPr/>
            </p:nvCxnSpPr>
            <p:spPr>
              <a:xfrm flipH="1">
                <a:off x="1710001" y="4055853"/>
                <a:ext cx="3571433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4" name="组合 123">
                <a:extLst>
                  <a:ext uri="{FF2B5EF4-FFF2-40B4-BE49-F238E27FC236}">
                    <a16:creationId xmlns:a16="http://schemas.microsoft.com/office/drawing/2014/main" id="{61306241-2428-479D-95E3-573F4C351A23}"/>
                  </a:ext>
                </a:extLst>
              </p:cNvPr>
              <p:cNvGrpSpPr/>
              <p:nvPr/>
            </p:nvGrpSpPr>
            <p:grpSpPr>
              <a:xfrm>
                <a:off x="1376516" y="4033675"/>
                <a:ext cx="4205796" cy="1493227"/>
                <a:chOff x="540095" y="2845472"/>
                <a:chExt cx="4205800" cy="1493227"/>
              </a:xfrm>
            </p:grpSpPr>
            <p:cxnSp>
              <p:nvCxnSpPr>
                <p:cNvPr id="125" name="直接连接符 124">
                  <a:extLst>
                    <a:ext uri="{FF2B5EF4-FFF2-40B4-BE49-F238E27FC236}">
                      <a16:creationId xmlns:a16="http://schemas.microsoft.com/office/drawing/2014/main" id="{C564C1AE-754D-454C-8566-DF71593561D1}"/>
                    </a:ext>
                  </a:extLst>
                </p:cNvPr>
                <p:cNvCxnSpPr/>
                <p:nvPr/>
              </p:nvCxnSpPr>
              <p:spPr>
                <a:xfrm>
                  <a:off x="899592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连接符 125">
                  <a:extLst>
                    <a:ext uri="{FF2B5EF4-FFF2-40B4-BE49-F238E27FC236}">
                      <a16:creationId xmlns:a16="http://schemas.microsoft.com/office/drawing/2014/main" id="{E8D90C87-09E4-4C19-811A-520ACDC25D1E}"/>
                    </a:ext>
                  </a:extLst>
                </p:cNvPr>
                <p:cNvCxnSpPr/>
                <p:nvPr/>
              </p:nvCxnSpPr>
              <p:spPr>
                <a:xfrm>
                  <a:off x="4445017" y="2850839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>
                  <a:extLst>
                    <a:ext uri="{FF2B5EF4-FFF2-40B4-BE49-F238E27FC236}">
                      <a16:creationId xmlns:a16="http://schemas.microsoft.com/office/drawing/2014/main" id="{5C4B1B74-C1DA-4489-B462-552B81D5B081}"/>
                    </a:ext>
                  </a:extLst>
                </p:cNvPr>
                <p:cNvCxnSpPr/>
                <p:nvPr/>
              </p:nvCxnSpPr>
              <p:spPr>
                <a:xfrm>
                  <a:off x="1586941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>
                  <a:extLst>
                    <a:ext uri="{FF2B5EF4-FFF2-40B4-BE49-F238E27FC236}">
                      <a16:creationId xmlns:a16="http://schemas.microsoft.com/office/drawing/2014/main" id="{99E4F6E0-938E-4517-80C3-D40085C8B482}"/>
                    </a:ext>
                  </a:extLst>
                </p:cNvPr>
                <p:cNvCxnSpPr/>
                <p:nvPr/>
              </p:nvCxnSpPr>
              <p:spPr>
                <a:xfrm>
                  <a:off x="2274290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>
                  <a:extLst>
                    <a:ext uri="{FF2B5EF4-FFF2-40B4-BE49-F238E27FC236}">
                      <a16:creationId xmlns:a16="http://schemas.microsoft.com/office/drawing/2014/main" id="{11C90D46-4623-4966-8B1C-B06AC771E2D4}"/>
                    </a:ext>
                  </a:extLst>
                </p:cNvPr>
                <p:cNvCxnSpPr/>
                <p:nvPr/>
              </p:nvCxnSpPr>
              <p:spPr>
                <a:xfrm>
                  <a:off x="2961639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连接符 129">
                  <a:extLst>
                    <a:ext uri="{FF2B5EF4-FFF2-40B4-BE49-F238E27FC236}">
                      <a16:creationId xmlns:a16="http://schemas.microsoft.com/office/drawing/2014/main" id="{0182383A-D750-4738-A489-5B08492C6C9D}"/>
                    </a:ext>
                  </a:extLst>
                </p:cNvPr>
                <p:cNvCxnSpPr/>
                <p:nvPr/>
              </p:nvCxnSpPr>
              <p:spPr>
                <a:xfrm>
                  <a:off x="3648988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1" name="组合 130">
                  <a:extLst>
                    <a:ext uri="{FF2B5EF4-FFF2-40B4-BE49-F238E27FC236}">
                      <a16:creationId xmlns:a16="http://schemas.microsoft.com/office/drawing/2014/main" id="{2D92F74D-1B5A-422C-9795-24FCC6AEDBF4}"/>
                    </a:ext>
                  </a:extLst>
                </p:cNvPr>
                <p:cNvGrpSpPr/>
                <p:nvPr/>
              </p:nvGrpSpPr>
              <p:grpSpPr>
                <a:xfrm>
                  <a:off x="540095" y="3045470"/>
                  <a:ext cx="4205800" cy="1293229"/>
                  <a:chOff x="540095" y="3045470"/>
                  <a:chExt cx="4205800" cy="1293229"/>
                </a:xfrm>
              </p:grpSpPr>
              <p:grpSp>
                <p:nvGrpSpPr>
                  <p:cNvPr id="132" name="组合 131">
                    <a:extLst>
                      <a:ext uri="{FF2B5EF4-FFF2-40B4-BE49-F238E27FC236}">
                        <a16:creationId xmlns:a16="http://schemas.microsoft.com/office/drawing/2014/main" id="{1D0C7150-2607-4977-910C-82C5C9F12A40}"/>
                      </a:ext>
                    </a:extLst>
                  </p:cNvPr>
                  <p:cNvGrpSpPr/>
                  <p:nvPr/>
                </p:nvGrpSpPr>
                <p:grpSpPr>
                  <a:xfrm>
                    <a:off x="54009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62" name="Group 426">
                      <a:extLst>
                        <a:ext uri="{FF2B5EF4-FFF2-40B4-BE49-F238E27FC236}">
                          <a16:creationId xmlns:a16="http://schemas.microsoft.com/office/drawing/2014/main" id="{AB7B44CE-38EF-4B88-BD0A-83B439007D2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64" name="Rectangle 420">
                        <a:extLst>
                          <a:ext uri="{FF2B5EF4-FFF2-40B4-BE49-F238E27FC236}">
                            <a16:creationId xmlns:a16="http://schemas.microsoft.com/office/drawing/2014/main" id="{2DAF48E5-9D1F-4A6C-818C-ED1F2ACF571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注塑机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65" name="Rectangle 422">
                        <a:extLst>
                          <a:ext uri="{FF2B5EF4-FFF2-40B4-BE49-F238E27FC236}">
                            <a16:creationId xmlns:a16="http://schemas.microsoft.com/office/drawing/2014/main" id="{F929EFDA-2ED2-4516-B014-36588FFAEE0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166" name="AutoShape 425">
                        <a:extLst>
                          <a:ext uri="{FF2B5EF4-FFF2-40B4-BE49-F238E27FC236}">
                            <a16:creationId xmlns:a16="http://schemas.microsoft.com/office/drawing/2014/main" id="{02100B86-9FEF-4F4E-8399-41E4E1833238}"/>
                          </a:ext>
                        </a:extLst>
                      </p:cNvPr>
                      <p:cNvCxnSpPr>
                        <a:cxnSpLocks noChangeShapeType="1"/>
                        <a:stCxn id="164" idx="2"/>
                        <a:endCxn id="165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63" name="图片 162">
                      <a:extLst>
                        <a:ext uri="{FF2B5EF4-FFF2-40B4-BE49-F238E27FC236}">
                          <a16:creationId xmlns:a16="http://schemas.microsoft.com/office/drawing/2014/main" id="{62AD3A6E-D0BF-44FE-8DA3-C036121FE4A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33" name="Group 426">
                    <a:extLst>
                      <a:ext uri="{FF2B5EF4-FFF2-40B4-BE49-F238E27FC236}">
                        <a16:creationId xmlns:a16="http://schemas.microsoft.com/office/drawing/2014/main" id="{214B66F2-9B2F-44FB-8404-8581F400A8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99950" y="3045470"/>
                    <a:ext cx="706438" cy="1274762"/>
                    <a:chOff x="1366" y="2485"/>
                    <a:chExt cx="445" cy="803"/>
                  </a:xfrm>
                </p:grpSpPr>
                <p:sp>
                  <p:nvSpPr>
                    <p:cNvPr id="159" name="Rectangle 420">
                      <a:extLst>
                        <a:ext uri="{FF2B5EF4-FFF2-40B4-BE49-F238E27FC236}">
                          <a16:creationId xmlns:a16="http://schemas.microsoft.com/office/drawing/2014/main" id="{2ED978C1-735B-4CB3-BB00-AD2A97949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66" y="2485"/>
                      <a:ext cx="445" cy="42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99FF66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zh-CN" altLang="en-US" sz="1200" b="1" dirty="0"/>
                        <a:t>下料机器人</a:t>
                      </a:r>
                      <a:endParaRPr lang="en-US" altLang="ko-KR" sz="1200" b="1" dirty="0"/>
                    </a:p>
                  </p:txBody>
                </p:sp>
                <p:sp>
                  <p:nvSpPr>
                    <p:cNvPr id="160" name="Rectangle 422">
                      <a:extLst>
                        <a:ext uri="{FF2B5EF4-FFF2-40B4-BE49-F238E27FC236}">
                          <a16:creationId xmlns:a16="http://schemas.microsoft.com/office/drawing/2014/main" id="{AE95B5F6-C59A-4F5F-87C9-6DACC1D357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9" y="3029"/>
                      <a:ext cx="318" cy="25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99FF66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anchor="ctr" anchorCtr="1"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altLang="ko-KR" sz="1200" dirty="0"/>
                        <a:t>RF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altLang="ko-KR" sz="1200" dirty="0"/>
                        <a:t>Reade</a:t>
                      </a:r>
                      <a:r>
                        <a:rPr lang="en-US" altLang="zh-CN" sz="1200" dirty="0"/>
                        <a:t>r</a:t>
                      </a:r>
                      <a:endParaRPr lang="en-US" altLang="ko-KR" sz="1200" dirty="0"/>
                    </a:p>
                  </p:txBody>
                </p:sp>
                <p:cxnSp>
                  <p:nvCxnSpPr>
                    <p:cNvPr id="161" name="AutoShape 425">
                      <a:extLst>
                        <a:ext uri="{FF2B5EF4-FFF2-40B4-BE49-F238E27FC236}">
                          <a16:creationId xmlns:a16="http://schemas.microsoft.com/office/drawing/2014/main" id="{64BB8030-4D4E-47B3-8803-C56BF2DFB8B0}"/>
                        </a:ext>
                      </a:extLst>
                    </p:cNvPr>
                    <p:cNvCxnSpPr>
                      <a:cxnSpLocks noChangeShapeType="1"/>
                      <a:stCxn id="159" idx="2"/>
                      <a:endCxn id="160" idx="0"/>
                    </p:cNvCxnSpPr>
                    <p:nvPr/>
                  </p:nvCxnSpPr>
                  <p:spPr bwMode="auto">
                    <a:xfrm flipH="1">
                      <a:off x="1588" y="2909"/>
                      <a:ext cx="1" cy="120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34" name="组合 133">
                    <a:extLst>
                      <a:ext uri="{FF2B5EF4-FFF2-40B4-BE49-F238E27FC236}">
                        <a16:creationId xmlns:a16="http://schemas.microsoft.com/office/drawing/2014/main" id="{D7FA3E6D-7407-49C3-8A82-AC053DB742F4}"/>
                      </a:ext>
                    </a:extLst>
                  </p:cNvPr>
                  <p:cNvGrpSpPr/>
                  <p:nvPr/>
                </p:nvGrpSpPr>
                <p:grpSpPr>
                  <a:xfrm>
                    <a:off x="193282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54" name="Group 426">
                      <a:extLst>
                        <a:ext uri="{FF2B5EF4-FFF2-40B4-BE49-F238E27FC236}">
                          <a16:creationId xmlns:a16="http://schemas.microsoft.com/office/drawing/2014/main" id="{80705FB8-99FA-43AE-AF1B-423F977181B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56" name="Rectangle 420">
                        <a:extLst>
                          <a:ext uri="{FF2B5EF4-FFF2-40B4-BE49-F238E27FC236}">
                            <a16:creationId xmlns:a16="http://schemas.microsoft.com/office/drawing/2014/main" id="{8AC90F26-6C97-4F91-A422-845D4685286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输送线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57" name="Rectangle 422">
                        <a:extLst>
                          <a:ext uri="{FF2B5EF4-FFF2-40B4-BE49-F238E27FC236}">
                            <a16:creationId xmlns:a16="http://schemas.microsoft.com/office/drawing/2014/main" id="{EAFEA90A-AE08-4D35-A0A8-A8741E16E93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158" name="AutoShape 425">
                        <a:extLst>
                          <a:ext uri="{FF2B5EF4-FFF2-40B4-BE49-F238E27FC236}">
                            <a16:creationId xmlns:a16="http://schemas.microsoft.com/office/drawing/2014/main" id="{E38BE2F1-D523-45EC-8010-8F3F885FEACA}"/>
                          </a:ext>
                        </a:extLst>
                      </p:cNvPr>
                      <p:cNvCxnSpPr>
                        <a:cxnSpLocks noChangeShapeType="1"/>
                        <a:stCxn id="156" idx="2"/>
                        <a:endCxn id="157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55" name="图片 154">
                      <a:extLst>
                        <a:ext uri="{FF2B5EF4-FFF2-40B4-BE49-F238E27FC236}">
                          <a16:creationId xmlns:a16="http://schemas.microsoft.com/office/drawing/2014/main" id="{D2714ABF-6DC1-437C-BC2C-66194C82DB7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35" name="组合 134">
                    <a:extLst>
                      <a:ext uri="{FF2B5EF4-FFF2-40B4-BE49-F238E27FC236}">
                        <a16:creationId xmlns:a16="http://schemas.microsoft.com/office/drawing/2014/main" id="{70000719-254F-4FF8-8A17-FE30B85CD773}"/>
                      </a:ext>
                    </a:extLst>
                  </p:cNvPr>
                  <p:cNvGrpSpPr/>
                  <p:nvPr/>
                </p:nvGrpSpPr>
                <p:grpSpPr>
                  <a:xfrm>
                    <a:off x="2629190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49" name="Group 426">
                      <a:extLst>
                        <a:ext uri="{FF2B5EF4-FFF2-40B4-BE49-F238E27FC236}">
                          <a16:creationId xmlns:a16="http://schemas.microsoft.com/office/drawing/2014/main" id="{20374CF8-23B5-4875-A628-D6CFE0F7313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51" name="Rectangle 420">
                        <a:extLst>
                          <a:ext uri="{FF2B5EF4-FFF2-40B4-BE49-F238E27FC236}">
                            <a16:creationId xmlns:a16="http://schemas.microsoft.com/office/drawing/2014/main" id="{D8A5A4E1-BBB1-44BB-9390-3CA1DFF628A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  弱化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52" name="Rectangle 422">
                        <a:extLst>
                          <a:ext uri="{FF2B5EF4-FFF2-40B4-BE49-F238E27FC236}">
                            <a16:creationId xmlns:a16="http://schemas.microsoft.com/office/drawing/2014/main" id="{CFE75630-D6A7-4066-9D1B-A921AB90EB0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153" name="AutoShape 425">
                        <a:extLst>
                          <a:ext uri="{FF2B5EF4-FFF2-40B4-BE49-F238E27FC236}">
                            <a16:creationId xmlns:a16="http://schemas.microsoft.com/office/drawing/2014/main" id="{CA3221FC-CC32-4DE4-82B3-882E13D1627B}"/>
                          </a:ext>
                        </a:extLst>
                      </p:cNvPr>
                      <p:cNvCxnSpPr>
                        <a:cxnSpLocks noChangeShapeType="1"/>
                        <a:stCxn id="151" idx="2"/>
                        <a:endCxn id="152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50" name="图片 149">
                      <a:extLst>
                        <a:ext uri="{FF2B5EF4-FFF2-40B4-BE49-F238E27FC236}">
                          <a16:creationId xmlns:a16="http://schemas.microsoft.com/office/drawing/2014/main" id="{003302D1-9770-4A38-A4B6-C79B1A4DF5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36" name="组合 135">
                    <a:extLst>
                      <a:ext uri="{FF2B5EF4-FFF2-40B4-BE49-F238E27FC236}">
                        <a16:creationId xmlns:a16="http://schemas.microsoft.com/office/drawing/2014/main" id="{8E54F335-A1C3-4FD4-B57B-C805AE0EB10C}"/>
                      </a:ext>
                    </a:extLst>
                  </p:cNvPr>
                  <p:cNvGrpSpPr/>
                  <p:nvPr/>
                </p:nvGrpSpPr>
                <p:grpSpPr>
                  <a:xfrm>
                    <a:off x="332555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44" name="Group 426">
                      <a:extLst>
                        <a:ext uri="{FF2B5EF4-FFF2-40B4-BE49-F238E27FC236}">
                          <a16:creationId xmlns:a16="http://schemas.microsoft.com/office/drawing/2014/main" id="{00EAE86D-7525-4162-BC29-CD787CDC82D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46" name="Rectangle 420">
                        <a:extLst>
                          <a:ext uri="{FF2B5EF4-FFF2-40B4-BE49-F238E27FC236}">
                            <a16:creationId xmlns:a16="http://schemas.microsoft.com/office/drawing/2014/main" id="{397C73CC-3550-4006-8295-07FF1426396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  组装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47" name="Rectangle 422">
                        <a:extLst>
                          <a:ext uri="{FF2B5EF4-FFF2-40B4-BE49-F238E27FC236}">
                            <a16:creationId xmlns:a16="http://schemas.microsoft.com/office/drawing/2014/main" id="{4D396796-FC87-4A85-89D5-7AEEEAAD45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zh-CN" sz="1200" dirty="0"/>
                          <a:t>Reader</a:t>
                        </a:r>
                        <a:endParaRPr lang="en-US" altLang="ko-KR" sz="1200" dirty="0"/>
                      </a:p>
                    </p:txBody>
                  </p:sp>
                  <p:cxnSp>
                    <p:nvCxnSpPr>
                      <p:cNvPr id="148" name="AutoShape 425">
                        <a:extLst>
                          <a:ext uri="{FF2B5EF4-FFF2-40B4-BE49-F238E27FC236}">
                            <a16:creationId xmlns:a16="http://schemas.microsoft.com/office/drawing/2014/main" id="{2881CDA5-5227-428C-AF2E-EF0E7B3347C1}"/>
                          </a:ext>
                        </a:extLst>
                      </p:cNvPr>
                      <p:cNvCxnSpPr>
                        <a:cxnSpLocks noChangeShapeType="1"/>
                        <a:stCxn id="146" idx="2"/>
                        <a:endCxn id="147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45" name="图片 144">
                      <a:extLst>
                        <a:ext uri="{FF2B5EF4-FFF2-40B4-BE49-F238E27FC236}">
                          <a16:creationId xmlns:a16="http://schemas.microsoft.com/office/drawing/2014/main" id="{3959D534-22CE-46BA-95B2-969A6F6AD3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37" name="图片 136">
                    <a:extLst>
                      <a:ext uri="{FF2B5EF4-FFF2-40B4-BE49-F238E27FC236}">
                        <a16:creationId xmlns:a16="http://schemas.microsoft.com/office/drawing/2014/main" id="{49E4852B-FB7E-4A95-B28A-4EA6EA4FDB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19956" y="3336365"/>
                    <a:ext cx="464829" cy="338847"/>
                  </a:xfrm>
                  <a:prstGeom prst="rect">
                    <a:avLst/>
                  </a:prstGeom>
                </p:spPr>
              </p:pic>
              <p:grpSp>
                <p:nvGrpSpPr>
                  <p:cNvPr id="138" name="组合 137">
                    <a:extLst>
                      <a:ext uri="{FF2B5EF4-FFF2-40B4-BE49-F238E27FC236}">
                        <a16:creationId xmlns:a16="http://schemas.microsoft.com/office/drawing/2014/main" id="{8E73D789-9B74-4E00-8BC2-2B7C41D4A47E}"/>
                      </a:ext>
                    </a:extLst>
                  </p:cNvPr>
                  <p:cNvGrpSpPr/>
                  <p:nvPr/>
                </p:nvGrpSpPr>
                <p:grpSpPr>
                  <a:xfrm>
                    <a:off x="4110895" y="3063937"/>
                    <a:ext cx="635000" cy="1274762"/>
                    <a:chOff x="1619676" y="3551238"/>
                    <a:chExt cx="635000" cy="1274762"/>
                  </a:xfrm>
                </p:grpSpPr>
                <p:grpSp>
                  <p:nvGrpSpPr>
                    <p:cNvPr id="139" name="Group 426">
                      <a:extLst>
                        <a:ext uri="{FF2B5EF4-FFF2-40B4-BE49-F238E27FC236}">
                          <a16:creationId xmlns:a16="http://schemas.microsoft.com/office/drawing/2014/main" id="{FEA33AE9-1731-482A-A598-87740270333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9676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41" name="Rectangle 420">
                        <a:extLst>
                          <a:ext uri="{FF2B5EF4-FFF2-40B4-BE49-F238E27FC236}">
                            <a16:creationId xmlns:a16="http://schemas.microsoft.com/office/drawing/2014/main" id="{6FF821E0-8332-4B0A-8267-BF2F969E07C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搬运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42" name="Rectangle 422">
                        <a:extLst>
                          <a:ext uri="{FF2B5EF4-FFF2-40B4-BE49-F238E27FC236}">
                            <a16:creationId xmlns:a16="http://schemas.microsoft.com/office/drawing/2014/main" id="{09306C09-CF57-4748-B798-399B8149A83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zh-CN" sz="1200" dirty="0"/>
                          <a:t>Reader</a:t>
                        </a:r>
                        <a:endParaRPr lang="en-US" altLang="ko-KR" sz="1200" dirty="0"/>
                      </a:p>
                    </p:txBody>
                  </p:sp>
                  <p:cxnSp>
                    <p:nvCxnSpPr>
                      <p:cNvPr id="143" name="AutoShape 425">
                        <a:extLst>
                          <a:ext uri="{FF2B5EF4-FFF2-40B4-BE49-F238E27FC236}">
                            <a16:creationId xmlns:a16="http://schemas.microsoft.com/office/drawing/2014/main" id="{69F90833-71CE-492B-AA3C-384C389811A6}"/>
                          </a:ext>
                        </a:extLst>
                      </p:cNvPr>
                      <p:cNvCxnSpPr>
                        <a:cxnSpLocks noChangeShapeType="1"/>
                        <a:stCxn id="141" idx="2"/>
                        <a:endCxn id="142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40" name="图片 139">
                      <a:extLst>
                        <a:ext uri="{FF2B5EF4-FFF2-40B4-BE49-F238E27FC236}">
                          <a16:creationId xmlns:a16="http://schemas.microsoft.com/office/drawing/2014/main" id="{25B2258C-2EFA-4C76-80DC-D7B1C558291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683172" y="3842133"/>
                      <a:ext cx="464829" cy="338847"/>
                    </a:xfrm>
                    <a:prstGeom prst="rect">
                      <a:avLst/>
                    </a:prstGeom>
                  </p:spPr>
                </p:pic>
              </p:grpSp>
            </p:grpSp>
          </p:grpSp>
        </p:grp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FC12CA5B-83BA-4521-A9FE-2373F6911DA2}"/>
              </a:ext>
            </a:extLst>
          </p:cNvPr>
          <p:cNvGrpSpPr/>
          <p:nvPr/>
        </p:nvGrpSpPr>
        <p:grpSpPr>
          <a:xfrm>
            <a:off x="6710889" y="3543086"/>
            <a:ext cx="4205796" cy="2522690"/>
            <a:chOff x="2519794" y="3004212"/>
            <a:chExt cx="4205796" cy="2522690"/>
          </a:xfrm>
        </p:grpSpPr>
        <p:sp>
          <p:nvSpPr>
            <p:cNvPr id="168" name="Rectangle 38">
              <a:extLst>
                <a:ext uri="{FF2B5EF4-FFF2-40B4-BE49-F238E27FC236}">
                  <a16:creationId xmlns:a16="http://schemas.microsoft.com/office/drawing/2014/main" id="{B2A4DD11-675C-40BD-BD3F-228BCB8A7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937" y="3004212"/>
              <a:ext cx="1104900" cy="69986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FF66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>
                <a:lnSpc>
                  <a:spcPct val="80000"/>
                </a:lnSpc>
              </a:pPr>
              <a:r>
                <a:rPr lang="zh-CN" altLang="en-US" sz="1200" b="1" dirty="0"/>
                <a:t>  产线调度控制系统</a:t>
              </a:r>
              <a:endParaRPr lang="en-US" altLang="ko-KR" sz="1200" b="1" dirty="0"/>
            </a:p>
          </p:txBody>
        </p:sp>
        <p:graphicFrame>
          <p:nvGraphicFramePr>
            <p:cNvPr id="169" name="Object 40">
              <a:extLst>
                <a:ext uri="{FF2B5EF4-FFF2-40B4-BE49-F238E27FC236}">
                  <a16:creationId xmlns:a16="http://schemas.microsoft.com/office/drawing/2014/main" id="{32500E4C-096D-48F2-BD7E-0EE97964B27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637147"/>
                </p:ext>
              </p:extLst>
            </p:nvPr>
          </p:nvGraphicFramePr>
          <p:xfrm>
            <a:off x="4333208" y="3148228"/>
            <a:ext cx="678357" cy="410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1" name="Photo Editor 사진" r:id="rId7" imgW="1495634" imgH="1028844" progId="">
                    <p:embed/>
                  </p:oleObj>
                </mc:Choice>
                <mc:Fallback>
                  <p:oleObj name="Photo Editor 사진" r:id="rId7" imgW="1495634" imgH="1028844" progId="">
                    <p:embed/>
                    <p:pic>
                      <p:nvPicPr>
                        <p:cNvPr id="246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F8FCF8"/>
                            </a:clrFrom>
                            <a:clrTo>
                              <a:srgbClr val="F8FCF8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3208" y="3148228"/>
                          <a:ext cx="678357" cy="410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70" name="直接连接符 169">
              <a:extLst>
                <a:ext uri="{FF2B5EF4-FFF2-40B4-BE49-F238E27FC236}">
                  <a16:creationId xmlns:a16="http://schemas.microsoft.com/office/drawing/2014/main" id="{11769ADE-B646-4D28-B4DB-FA206515D133}"/>
                </a:ext>
              </a:extLst>
            </p:cNvPr>
            <p:cNvCxnSpPr/>
            <p:nvPr/>
          </p:nvCxnSpPr>
          <p:spPr>
            <a:xfrm flipV="1">
              <a:off x="4639112" y="3704076"/>
              <a:ext cx="0" cy="319534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1" name="组合 170">
              <a:extLst>
                <a:ext uri="{FF2B5EF4-FFF2-40B4-BE49-F238E27FC236}">
                  <a16:creationId xmlns:a16="http://schemas.microsoft.com/office/drawing/2014/main" id="{6A41E873-324A-40F7-A4C2-754EC1E65D0E}"/>
                </a:ext>
              </a:extLst>
            </p:cNvPr>
            <p:cNvGrpSpPr/>
            <p:nvPr/>
          </p:nvGrpSpPr>
          <p:grpSpPr>
            <a:xfrm>
              <a:off x="2519794" y="4033675"/>
              <a:ext cx="4205796" cy="1493227"/>
              <a:chOff x="1376516" y="4033675"/>
              <a:chExt cx="4205796" cy="1493227"/>
            </a:xfrm>
          </p:grpSpPr>
          <p:cxnSp>
            <p:nvCxnSpPr>
              <p:cNvPr id="172" name="直接连接符 171">
                <a:extLst>
                  <a:ext uri="{FF2B5EF4-FFF2-40B4-BE49-F238E27FC236}">
                    <a16:creationId xmlns:a16="http://schemas.microsoft.com/office/drawing/2014/main" id="{D73EF397-05C1-4785-8142-093820BB93DC}"/>
                  </a:ext>
                </a:extLst>
              </p:cNvPr>
              <p:cNvCxnSpPr/>
              <p:nvPr/>
            </p:nvCxnSpPr>
            <p:spPr>
              <a:xfrm flipH="1">
                <a:off x="1710001" y="4055853"/>
                <a:ext cx="3571433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组合 172">
                <a:extLst>
                  <a:ext uri="{FF2B5EF4-FFF2-40B4-BE49-F238E27FC236}">
                    <a16:creationId xmlns:a16="http://schemas.microsoft.com/office/drawing/2014/main" id="{DE9D6E19-D7FD-4B8D-80B7-A4C051E1BC68}"/>
                  </a:ext>
                </a:extLst>
              </p:cNvPr>
              <p:cNvGrpSpPr/>
              <p:nvPr/>
            </p:nvGrpSpPr>
            <p:grpSpPr>
              <a:xfrm>
                <a:off x="1376516" y="4033675"/>
                <a:ext cx="4205796" cy="1493227"/>
                <a:chOff x="540095" y="2845472"/>
                <a:chExt cx="4205800" cy="1493227"/>
              </a:xfrm>
            </p:grpSpPr>
            <p:cxnSp>
              <p:nvCxnSpPr>
                <p:cNvPr id="174" name="直接连接符 173">
                  <a:extLst>
                    <a:ext uri="{FF2B5EF4-FFF2-40B4-BE49-F238E27FC236}">
                      <a16:creationId xmlns:a16="http://schemas.microsoft.com/office/drawing/2014/main" id="{734CFF0A-4BF6-4504-9987-173A4CF9209E}"/>
                    </a:ext>
                  </a:extLst>
                </p:cNvPr>
                <p:cNvCxnSpPr/>
                <p:nvPr/>
              </p:nvCxnSpPr>
              <p:spPr>
                <a:xfrm>
                  <a:off x="899592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直接连接符 174">
                  <a:extLst>
                    <a:ext uri="{FF2B5EF4-FFF2-40B4-BE49-F238E27FC236}">
                      <a16:creationId xmlns:a16="http://schemas.microsoft.com/office/drawing/2014/main" id="{F25EE3A4-2EEF-4E33-AB9A-F244554457E1}"/>
                    </a:ext>
                  </a:extLst>
                </p:cNvPr>
                <p:cNvCxnSpPr/>
                <p:nvPr/>
              </p:nvCxnSpPr>
              <p:spPr>
                <a:xfrm>
                  <a:off x="4445017" y="2850839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直接连接符 175">
                  <a:extLst>
                    <a:ext uri="{FF2B5EF4-FFF2-40B4-BE49-F238E27FC236}">
                      <a16:creationId xmlns:a16="http://schemas.microsoft.com/office/drawing/2014/main" id="{5544C6E2-C3BD-44E9-B930-9820DA00EBCA}"/>
                    </a:ext>
                  </a:extLst>
                </p:cNvPr>
                <p:cNvCxnSpPr/>
                <p:nvPr/>
              </p:nvCxnSpPr>
              <p:spPr>
                <a:xfrm>
                  <a:off x="1586941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接连接符 176">
                  <a:extLst>
                    <a:ext uri="{FF2B5EF4-FFF2-40B4-BE49-F238E27FC236}">
                      <a16:creationId xmlns:a16="http://schemas.microsoft.com/office/drawing/2014/main" id="{D8450BC8-32C9-4BA3-B417-34567F0C6111}"/>
                    </a:ext>
                  </a:extLst>
                </p:cNvPr>
                <p:cNvCxnSpPr/>
                <p:nvPr/>
              </p:nvCxnSpPr>
              <p:spPr>
                <a:xfrm>
                  <a:off x="2274290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直接连接符 177">
                  <a:extLst>
                    <a:ext uri="{FF2B5EF4-FFF2-40B4-BE49-F238E27FC236}">
                      <a16:creationId xmlns:a16="http://schemas.microsoft.com/office/drawing/2014/main" id="{590F7433-1231-417D-B949-B5B2110FF7F6}"/>
                    </a:ext>
                  </a:extLst>
                </p:cNvPr>
                <p:cNvCxnSpPr/>
                <p:nvPr/>
              </p:nvCxnSpPr>
              <p:spPr>
                <a:xfrm>
                  <a:off x="2961639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直接连接符 178">
                  <a:extLst>
                    <a:ext uri="{FF2B5EF4-FFF2-40B4-BE49-F238E27FC236}">
                      <a16:creationId xmlns:a16="http://schemas.microsoft.com/office/drawing/2014/main" id="{5D62DA65-C344-4847-ABA8-01B46E3CB815}"/>
                    </a:ext>
                  </a:extLst>
                </p:cNvPr>
                <p:cNvCxnSpPr/>
                <p:nvPr/>
              </p:nvCxnSpPr>
              <p:spPr>
                <a:xfrm>
                  <a:off x="3648988" y="2845472"/>
                  <a:ext cx="0" cy="2901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0" name="组合 179">
                  <a:extLst>
                    <a:ext uri="{FF2B5EF4-FFF2-40B4-BE49-F238E27FC236}">
                      <a16:creationId xmlns:a16="http://schemas.microsoft.com/office/drawing/2014/main" id="{8DE2A593-57CE-4321-9691-7AB4F4FDA84E}"/>
                    </a:ext>
                  </a:extLst>
                </p:cNvPr>
                <p:cNvGrpSpPr/>
                <p:nvPr/>
              </p:nvGrpSpPr>
              <p:grpSpPr>
                <a:xfrm>
                  <a:off x="540095" y="3045470"/>
                  <a:ext cx="4205800" cy="1293229"/>
                  <a:chOff x="540095" y="3045470"/>
                  <a:chExt cx="4205800" cy="1293229"/>
                </a:xfrm>
              </p:grpSpPr>
              <p:grpSp>
                <p:nvGrpSpPr>
                  <p:cNvPr id="181" name="组合 180">
                    <a:extLst>
                      <a:ext uri="{FF2B5EF4-FFF2-40B4-BE49-F238E27FC236}">
                        <a16:creationId xmlns:a16="http://schemas.microsoft.com/office/drawing/2014/main" id="{DBDACDDC-AFA1-4C8C-AEFA-6BE431988D03}"/>
                      </a:ext>
                    </a:extLst>
                  </p:cNvPr>
                  <p:cNvGrpSpPr/>
                  <p:nvPr/>
                </p:nvGrpSpPr>
                <p:grpSpPr>
                  <a:xfrm>
                    <a:off x="54009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211" name="Group 426">
                      <a:extLst>
                        <a:ext uri="{FF2B5EF4-FFF2-40B4-BE49-F238E27FC236}">
                          <a16:creationId xmlns:a16="http://schemas.microsoft.com/office/drawing/2014/main" id="{6E4F79E1-F15C-44FD-808A-F95B1913A34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213" name="Rectangle 420">
                        <a:extLst>
                          <a:ext uri="{FF2B5EF4-FFF2-40B4-BE49-F238E27FC236}">
                            <a16:creationId xmlns:a16="http://schemas.microsoft.com/office/drawing/2014/main" id="{75A08416-93F2-4866-8153-2C3158D90F4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注塑机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214" name="Rectangle 422">
                        <a:extLst>
                          <a:ext uri="{FF2B5EF4-FFF2-40B4-BE49-F238E27FC236}">
                            <a16:creationId xmlns:a16="http://schemas.microsoft.com/office/drawing/2014/main" id="{DBB3710A-95FC-4B70-BB25-5A2719AEA8F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215" name="AutoShape 425">
                        <a:extLst>
                          <a:ext uri="{FF2B5EF4-FFF2-40B4-BE49-F238E27FC236}">
                            <a16:creationId xmlns:a16="http://schemas.microsoft.com/office/drawing/2014/main" id="{6466A780-87DD-4F30-83C7-78D9585B1814}"/>
                          </a:ext>
                        </a:extLst>
                      </p:cNvPr>
                      <p:cNvCxnSpPr>
                        <a:cxnSpLocks noChangeShapeType="1"/>
                        <a:stCxn id="213" idx="2"/>
                        <a:endCxn id="214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212" name="图片 211">
                      <a:extLst>
                        <a:ext uri="{FF2B5EF4-FFF2-40B4-BE49-F238E27FC236}">
                          <a16:creationId xmlns:a16="http://schemas.microsoft.com/office/drawing/2014/main" id="{043241FC-2D47-4343-85CE-30BB3B5BB19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2" name="Group 426">
                    <a:extLst>
                      <a:ext uri="{FF2B5EF4-FFF2-40B4-BE49-F238E27FC236}">
                        <a16:creationId xmlns:a16="http://schemas.microsoft.com/office/drawing/2014/main" id="{C628322C-3581-4E07-BA2C-BFF42AECC2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23762" y="3045470"/>
                    <a:ext cx="646113" cy="1274762"/>
                    <a:chOff x="1381" y="2485"/>
                    <a:chExt cx="407" cy="803"/>
                  </a:xfrm>
                </p:grpSpPr>
                <p:sp>
                  <p:nvSpPr>
                    <p:cNvPr id="208" name="Rectangle 420">
                      <a:extLst>
                        <a:ext uri="{FF2B5EF4-FFF2-40B4-BE49-F238E27FC236}">
                          <a16:creationId xmlns:a16="http://schemas.microsoft.com/office/drawing/2014/main" id="{E6049A61-C459-4AE2-A06B-DB2CBBBF6D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81" y="2485"/>
                      <a:ext cx="400" cy="42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99FF66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zh-CN" altLang="en-US" sz="1200" b="1" dirty="0"/>
                        <a:t>下料机器人</a:t>
                      </a:r>
                      <a:endParaRPr lang="en-US" altLang="ko-KR" sz="1200" b="1" dirty="0"/>
                    </a:p>
                  </p:txBody>
                </p:sp>
                <p:sp>
                  <p:nvSpPr>
                    <p:cNvPr id="209" name="Rectangle 422">
                      <a:extLst>
                        <a:ext uri="{FF2B5EF4-FFF2-40B4-BE49-F238E27FC236}">
                          <a16:creationId xmlns:a16="http://schemas.microsoft.com/office/drawing/2014/main" id="{2755E54F-BE0A-403B-95D7-A377F049E7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9" y="3029"/>
                      <a:ext cx="359" cy="25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99FF66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anchor="ctr" anchorCtr="1"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altLang="ko-KR" sz="1200" dirty="0"/>
                        <a:t>RF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altLang="ko-KR" sz="1200" dirty="0"/>
                        <a:t>Reade</a:t>
                      </a:r>
                      <a:r>
                        <a:rPr lang="en-US" altLang="zh-CN" sz="1200" dirty="0"/>
                        <a:t>r</a:t>
                      </a:r>
                      <a:endParaRPr lang="en-US" altLang="ko-KR" sz="1200" dirty="0"/>
                    </a:p>
                  </p:txBody>
                </p:sp>
                <p:cxnSp>
                  <p:nvCxnSpPr>
                    <p:cNvPr id="210" name="AutoShape 425">
                      <a:extLst>
                        <a:ext uri="{FF2B5EF4-FFF2-40B4-BE49-F238E27FC236}">
                          <a16:creationId xmlns:a16="http://schemas.microsoft.com/office/drawing/2014/main" id="{1FF1A694-5FF2-421B-B83F-E6EA284B50C5}"/>
                        </a:ext>
                      </a:extLst>
                    </p:cNvPr>
                    <p:cNvCxnSpPr>
                      <a:cxnSpLocks noChangeShapeType="1"/>
                      <a:stCxn id="208" idx="2"/>
                      <a:endCxn id="209" idx="0"/>
                    </p:cNvCxnSpPr>
                    <p:nvPr/>
                  </p:nvCxnSpPr>
                  <p:spPr bwMode="auto">
                    <a:xfrm>
                      <a:off x="1581" y="2909"/>
                      <a:ext cx="27" cy="120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83" name="组合 182">
                    <a:extLst>
                      <a:ext uri="{FF2B5EF4-FFF2-40B4-BE49-F238E27FC236}">
                        <a16:creationId xmlns:a16="http://schemas.microsoft.com/office/drawing/2014/main" id="{448B12F4-D2B8-4C2E-A0E1-43C57944470B}"/>
                      </a:ext>
                    </a:extLst>
                  </p:cNvPr>
                  <p:cNvGrpSpPr/>
                  <p:nvPr/>
                </p:nvGrpSpPr>
                <p:grpSpPr>
                  <a:xfrm>
                    <a:off x="193282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203" name="Group 426">
                      <a:extLst>
                        <a:ext uri="{FF2B5EF4-FFF2-40B4-BE49-F238E27FC236}">
                          <a16:creationId xmlns:a16="http://schemas.microsoft.com/office/drawing/2014/main" id="{A258545E-47EE-4BFE-B0C9-6868A434CB1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205" name="Rectangle 420">
                        <a:extLst>
                          <a:ext uri="{FF2B5EF4-FFF2-40B4-BE49-F238E27FC236}">
                            <a16:creationId xmlns:a16="http://schemas.microsoft.com/office/drawing/2014/main" id="{612110B0-ADD2-402E-8F59-25495B50AF0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  输送线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206" name="Rectangle 422">
                        <a:extLst>
                          <a:ext uri="{FF2B5EF4-FFF2-40B4-BE49-F238E27FC236}">
                            <a16:creationId xmlns:a16="http://schemas.microsoft.com/office/drawing/2014/main" id="{2B290C92-0390-4C8D-AB7E-96012B86E64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207" name="AutoShape 425">
                        <a:extLst>
                          <a:ext uri="{FF2B5EF4-FFF2-40B4-BE49-F238E27FC236}">
                            <a16:creationId xmlns:a16="http://schemas.microsoft.com/office/drawing/2014/main" id="{1A2DF6EE-2D10-4D75-AF28-715C6EDA6BC6}"/>
                          </a:ext>
                        </a:extLst>
                      </p:cNvPr>
                      <p:cNvCxnSpPr>
                        <a:cxnSpLocks noChangeShapeType="1"/>
                        <a:stCxn id="205" idx="2"/>
                        <a:endCxn id="206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204" name="图片 203">
                      <a:extLst>
                        <a:ext uri="{FF2B5EF4-FFF2-40B4-BE49-F238E27FC236}">
                          <a16:creationId xmlns:a16="http://schemas.microsoft.com/office/drawing/2014/main" id="{30870A89-BC87-431A-91DF-69FBFCFB994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4" name="组合 183">
                    <a:extLst>
                      <a:ext uri="{FF2B5EF4-FFF2-40B4-BE49-F238E27FC236}">
                        <a16:creationId xmlns:a16="http://schemas.microsoft.com/office/drawing/2014/main" id="{FDF775E8-743E-4E9E-8923-83343788F161}"/>
                      </a:ext>
                    </a:extLst>
                  </p:cNvPr>
                  <p:cNvGrpSpPr/>
                  <p:nvPr/>
                </p:nvGrpSpPr>
                <p:grpSpPr>
                  <a:xfrm>
                    <a:off x="2629190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98" name="Group 426">
                      <a:extLst>
                        <a:ext uri="{FF2B5EF4-FFF2-40B4-BE49-F238E27FC236}">
                          <a16:creationId xmlns:a16="http://schemas.microsoft.com/office/drawing/2014/main" id="{DC6E4CE6-A954-4CE0-AF39-EC10619152C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200" name="Rectangle 420">
                        <a:extLst>
                          <a:ext uri="{FF2B5EF4-FFF2-40B4-BE49-F238E27FC236}">
                            <a16:creationId xmlns:a16="http://schemas.microsoft.com/office/drawing/2014/main" id="{0D1D2936-8C24-432F-8EF9-E28FBBE5DB0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  弱化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201" name="Rectangle 422">
                        <a:extLst>
                          <a:ext uri="{FF2B5EF4-FFF2-40B4-BE49-F238E27FC236}">
                            <a16:creationId xmlns:a16="http://schemas.microsoft.com/office/drawing/2014/main" id="{7F617C00-6390-4392-BCE5-878B718F5B4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202" name="AutoShape 425">
                        <a:extLst>
                          <a:ext uri="{FF2B5EF4-FFF2-40B4-BE49-F238E27FC236}">
                            <a16:creationId xmlns:a16="http://schemas.microsoft.com/office/drawing/2014/main" id="{B10B73C8-B8C8-4A4A-B8CF-684502885A94}"/>
                          </a:ext>
                        </a:extLst>
                      </p:cNvPr>
                      <p:cNvCxnSpPr>
                        <a:cxnSpLocks noChangeShapeType="1"/>
                        <a:stCxn id="200" idx="2"/>
                        <a:endCxn id="201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99" name="图片 198">
                      <a:extLst>
                        <a:ext uri="{FF2B5EF4-FFF2-40B4-BE49-F238E27FC236}">
                          <a16:creationId xmlns:a16="http://schemas.microsoft.com/office/drawing/2014/main" id="{EC9A5F6F-2FAD-4D9C-9072-35F7B525EBE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5" name="组合 184">
                    <a:extLst>
                      <a:ext uri="{FF2B5EF4-FFF2-40B4-BE49-F238E27FC236}">
                        <a16:creationId xmlns:a16="http://schemas.microsoft.com/office/drawing/2014/main" id="{E32A5C02-F9F0-45B4-9E20-47A4D63EA42C}"/>
                      </a:ext>
                    </a:extLst>
                  </p:cNvPr>
                  <p:cNvGrpSpPr/>
                  <p:nvPr/>
                </p:nvGrpSpPr>
                <p:grpSpPr>
                  <a:xfrm>
                    <a:off x="3325555" y="3045470"/>
                    <a:ext cx="635000" cy="1274762"/>
                    <a:chOff x="561975" y="3551238"/>
                    <a:chExt cx="635000" cy="1274762"/>
                  </a:xfrm>
                </p:grpSpPr>
                <p:grpSp>
                  <p:nvGrpSpPr>
                    <p:cNvPr id="193" name="Group 426">
                      <a:extLst>
                        <a:ext uri="{FF2B5EF4-FFF2-40B4-BE49-F238E27FC236}">
                          <a16:creationId xmlns:a16="http://schemas.microsoft.com/office/drawing/2014/main" id="{9D57B814-598B-404A-8491-A50827FA00A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1975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95" name="Rectangle 420">
                        <a:extLst>
                          <a:ext uri="{FF2B5EF4-FFF2-40B4-BE49-F238E27FC236}">
                            <a16:creationId xmlns:a16="http://schemas.microsoft.com/office/drawing/2014/main" id="{353E1E9F-146C-4CFF-96CD-5E59B6E706E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   组装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96" name="Rectangle 422">
                        <a:extLst>
                          <a:ext uri="{FF2B5EF4-FFF2-40B4-BE49-F238E27FC236}">
                            <a16:creationId xmlns:a16="http://schemas.microsoft.com/office/drawing/2014/main" id="{4AF89C51-C902-4E6E-BEC4-5B9E104A2E0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197" name="AutoShape 425">
                        <a:extLst>
                          <a:ext uri="{FF2B5EF4-FFF2-40B4-BE49-F238E27FC236}">
                            <a16:creationId xmlns:a16="http://schemas.microsoft.com/office/drawing/2014/main" id="{D589F9B1-B006-4AC3-B555-871A6D1D4E79}"/>
                          </a:ext>
                        </a:extLst>
                      </p:cNvPr>
                      <p:cNvCxnSpPr>
                        <a:cxnSpLocks noChangeShapeType="1"/>
                        <a:stCxn id="195" idx="2"/>
                        <a:endCxn id="196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94" name="图片 193">
                      <a:extLst>
                        <a:ext uri="{FF2B5EF4-FFF2-40B4-BE49-F238E27FC236}">
                          <a16:creationId xmlns:a16="http://schemas.microsoft.com/office/drawing/2014/main" id="{95F25630-345D-4621-AC38-4233D16686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33081" y="3866160"/>
                      <a:ext cx="289613" cy="338847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86" name="图片 185">
                    <a:extLst>
                      <a:ext uri="{FF2B5EF4-FFF2-40B4-BE49-F238E27FC236}">
                        <a16:creationId xmlns:a16="http://schemas.microsoft.com/office/drawing/2014/main" id="{14C6CA47-19DB-4BC8-AA17-2C37F033B5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19956" y="3336365"/>
                    <a:ext cx="464829" cy="338847"/>
                  </a:xfrm>
                  <a:prstGeom prst="rect">
                    <a:avLst/>
                  </a:prstGeom>
                </p:spPr>
              </p:pic>
              <p:grpSp>
                <p:nvGrpSpPr>
                  <p:cNvPr id="187" name="组合 186">
                    <a:extLst>
                      <a:ext uri="{FF2B5EF4-FFF2-40B4-BE49-F238E27FC236}">
                        <a16:creationId xmlns:a16="http://schemas.microsoft.com/office/drawing/2014/main" id="{B69CCF96-4140-4816-94CC-A686B8410EC7}"/>
                      </a:ext>
                    </a:extLst>
                  </p:cNvPr>
                  <p:cNvGrpSpPr/>
                  <p:nvPr/>
                </p:nvGrpSpPr>
                <p:grpSpPr>
                  <a:xfrm>
                    <a:off x="4110895" y="3063937"/>
                    <a:ext cx="635000" cy="1274762"/>
                    <a:chOff x="1619676" y="3551238"/>
                    <a:chExt cx="635000" cy="1274762"/>
                  </a:xfrm>
                </p:grpSpPr>
                <p:grpSp>
                  <p:nvGrpSpPr>
                    <p:cNvPr id="188" name="Group 426">
                      <a:extLst>
                        <a:ext uri="{FF2B5EF4-FFF2-40B4-BE49-F238E27FC236}">
                          <a16:creationId xmlns:a16="http://schemas.microsoft.com/office/drawing/2014/main" id="{51D259D6-C23D-452C-A910-AE4CE672285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9676" y="3551238"/>
                      <a:ext cx="635000" cy="1274762"/>
                      <a:chOff x="1389" y="2485"/>
                      <a:chExt cx="400" cy="803"/>
                    </a:xfrm>
                  </p:grpSpPr>
                  <p:sp>
                    <p:nvSpPr>
                      <p:cNvPr id="190" name="Rectangle 420">
                        <a:extLst>
                          <a:ext uri="{FF2B5EF4-FFF2-40B4-BE49-F238E27FC236}">
                            <a16:creationId xmlns:a16="http://schemas.microsoft.com/office/drawing/2014/main" id="{E8A638F3-E8F0-40EC-ACEF-A67EB57BB74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89" y="2485"/>
                        <a:ext cx="400" cy="42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zh-CN" altLang="en-US" sz="1200" b="1" dirty="0"/>
                          <a:t>搬运</a:t>
                        </a:r>
                        <a:endParaRPr lang="en-US" altLang="ko-KR" sz="1200" b="1" dirty="0"/>
                      </a:p>
                    </p:txBody>
                  </p:sp>
                  <p:sp>
                    <p:nvSpPr>
                      <p:cNvPr id="191" name="Rectangle 422">
                        <a:extLst>
                          <a:ext uri="{FF2B5EF4-FFF2-40B4-BE49-F238E27FC236}">
                            <a16:creationId xmlns:a16="http://schemas.microsoft.com/office/drawing/2014/main" id="{40E49FBA-4E03-4DCF-A4B0-276E202390A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29" y="3029"/>
                        <a:ext cx="318" cy="259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rgbClr val="99FF66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wrap="none" anchor="ctr" anchorCtr="1"/>
                      <a:lstStyle/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RF</a:t>
                        </a:r>
                      </a:p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en-US" altLang="ko-KR" sz="1200" dirty="0"/>
                          <a:t>Reader</a:t>
                        </a:r>
                      </a:p>
                    </p:txBody>
                  </p:sp>
                  <p:cxnSp>
                    <p:nvCxnSpPr>
                      <p:cNvPr id="192" name="AutoShape 425">
                        <a:extLst>
                          <a:ext uri="{FF2B5EF4-FFF2-40B4-BE49-F238E27FC236}">
                            <a16:creationId xmlns:a16="http://schemas.microsoft.com/office/drawing/2014/main" id="{FA924E05-19D3-44AA-B82E-9AE85A84E73D}"/>
                          </a:ext>
                        </a:extLst>
                      </p:cNvPr>
                      <p:cNvCxnSpPr>
                        <a:cxnSpLocks noChangeShapeType="1"/>
                        <a:stCxn id="190" idx="2"/>
                        <a:endCxn id="191" idx="0"/>
                      </p:cNvCxnSpPr>
                      <p:nvPr/>
                    </p:nvCxnSpPr>
                    <p:spPr bwMode="auto">
                      <a:xfrm flipH="1">
                        <a:off x="1588" y="2909"/>
                        <a:ext cx="1" cy="120"/>
                      </a:xfrm>
                      <a:prstGeom prst="straightConnector1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pic>
                  <p:nvPicPr>
                    <p:cNvPr id="189" name="图片 188">
                      <a:extLst>
                        <a:ext uri="{FF2B5EF4-FFF2-40B4-BE49-F238E27FC236}">
                          <a16:creationId xmlns:a16="http://schemas.microsoft.com/office/drawing/2014/main" id="{D733360D-3BBB-460A-9144-3FE0869D5A9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683172" y="3842133"/>
                      <a:ext cx="464829" cy="338847"/>
                    </a:xfrm>
                    <a:prstGeom prst="rect">
                      <a:avLst/>
                    </a:prstGeom>
                  </p:spPr>
                </p:pic>
              </p:grpSp>
            </p:grpSp>
          </p:grpSp>
        </p:grpSp>
      </p:grpSp>
      <p:sp>
        <p:nvSpPr>
          <p:cNvPr id="216" name="Rectangle 38">
            <a:extLst>
              <a:ext uri="{FF2B5EF4-FFF2-40B4-BE49-F238E27FC236}">
                <a16:creationId xmlns:a16="http://schemas.microsoft.com/office/drawing/2014/main" id="{8EEA9DF3-6B0D-4DB8-A88A-DB2176C9C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582" y="2343225"/>
            <a:ext cx="1104900" cy="69986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algn="ctr">
              <a:lnSpc>
                <a:spcPct val="80000"/>
              </a:lnSpc>
            </a:pPr>
            <a:r>
              <a:rPr lang="zh-CN" altLang="en-US" sz="1200" b="1" dirty="0"/>
              <a:t>  调度控制系统</a:t>
            </a:r>
            <a:endParaRPr lang="en-US" altLang="ko-KR" sz="1200" b="1" dirty="0"/>
          </a:p>
        </p:txBody>
      </p:sp>
      <p:graphicFrame>
        <p:nvGraphicFramePr>
          <p:cNvPr id="217" name="Object 40">
            <a:extLst>
              <a:ext uri="{FF2B5EF4-FFF2-40B4-BE49-F238E27FC236}">
                <a16:creationId xmlns:a16="http://schemas.microsoft.com/office/drawing/2014/main" id="{9D853D7A-AD5A-4ADB-910D-88170E8AFD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133283"/>
              </p:ext>
            </p:extLst>
          </p:nvPr>
        </p:nvGraphicFramePr>
        <p:xfrm>
          <a:off x="5586853" y="2515365"/>
          <a:ext cx="678357" cy="410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Photo Editor 사진" r:id="rId8" imgW="1495634" imgH="1028844" progId="">
                  <p:embed/>
                </p:oleObj>
              </mc:Choice>
              <mc:Fallback>
                <p:oleObj name="Photo Editor 사진" r:id="rId8" imgW="1495634" imgH="1028844" progId="">
                  <p:embed/>
                  <p:pic>
                    <p:nvPicPr>
                      <p:cNvPr id="294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8FCF8"/>
                          </a:clrFrom>
                          <a:clrTo>
                            <a:srgbClr val="F8FCF8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853" y="2515365"/>
                        <a:ext cx="678357" cy="410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8" name="Rectangle 38">
            <a:extLst>
              <a:ext uri="{FF2B5EF4-FFF2-40B4-BE49-F238E27FC236}">
                <a16:creationId xmlns:a16="http://schemas.microsoft.com/office/drawing/2014/main" id="{266134B6-62B0-4551-8486-7DB723816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582" y="1048963"/>
            <a:ext cx="1104900" cy="69986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algn="ctr">
              <a:lnSpc>
                <a:spcPct val="80000"/>
              </a:lnSpc>
            </a:pPr>
            <a:r>
              <a:rPr lang="zh-CN" altLang="en-US" sz="1200" b="1" dirty="0"/>
              <a:t>  </a:t>
            </a:r>
            <a:r>
              <a:rPr lang="en-US" altLang="zh-CN" sz="1200" b="1" dirty="0"/>
              <a:t>MES</a:t>
            </a:r>
            <a:r>
              <a:rPr lang="zh-CN" altLang="en-US" sz="1200" b="1" dirty="0"/>
              <a:t>系统</a:t>
            </a:r>
            <a:endParaRPr lang="en-US" altLang="ko-KR" sz="1200" b="1" dirty="0"/>
          </a:p>
        </p:txBody>
      </p:sp>
      <p:graphicFrame>
        <p:nvGraphicFramePr>
          <p:cNvPr id="219" name="Object 40">
            <a:extLst>
              <a:ext uri="{FF2B5EF4-FFF2-40B4-BE49-F238E27FC236}">
                <a16:creationId xmlns:a16="http://schemas.microsoft.com/office/drawing/2014/main" id="{72416C82-6CCC-4BAC-9131-F7D0B4B9CF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286934"/>
              </p:ext>
            </p:extLst>
          </p:nvPr>
        </p:nvGraphicFramePr>
        <p:xfrm>
          <a:off x="5586853" y="1221103"/>
          <a:ext cx="678357" cy="410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Photo Editor 사진" r:id="rId9" imgW="1495634" imgH="1028844" progId="">
                  <p:embed/>
                </p:oleObj>
              </mc:Choice>
              <mc:Fallback>
                <p:oleObj name="Photo Editor 사진" r:id="rId9" imgW="1495634" imgH="1028844" progId="">
                  <p:embed/>
                  <p:pic>
                    <p:nvPicPr>
                      <p:cNvPr id="29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8FCF8"/>
                          </a:clrFrom>
                          <a:clrTo>
                            <a:srgbClr val="F8FCF8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853" y="1221103"/>
                        <a:ext cx="678357" cy="410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0" name="直接连接符 219">
            <a:extLst>
              <a:ext uri="{FF2B5EF4-FFF2-40B4-BE49-F238E27FC236}">
                <a16:creationId xmlns:a16="http://schemas.microsoft.com/office/drawing/2014/main" id="{9AB58A22-D1C7-4DC9-A620-BB16A95D019E}"/>
              </a:ext>
            </a:extLst>
          </p:cNvPr>
          <p:cNvCxnSpPr/>
          <p:nvPr/>
        </p:nvCxnSpPr>
        <p:spPr>
          <a:xfrm flipH="1">
            <a:off x="2889820" y="3259521"/>
            <a:ext cx="5966348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>
            <a:extLst>
              <a:ext uri="{FF2B5EF4-FFF2-40B4-BE49-F238E27FC236}">
                <a16:creationId xmlns:a16="http://schemas.microsoft.com/office/drawing/2014/main" id="{32C7C3A8-1F22-47B7-AB88-1B00084E8BFD}"/>
              </a:ext>
            </a:extLst>
          </p:cNvPr>
          <p:cNvCxnSpPr/>
          <p:nvPr/>
        </p:nvCxnSpPr>
        <p:spPr>
          <a:xfrm>
            <a:off x="2897135" y="3247862"/>
            <a:ext cx="0" cy="290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>
            <a:extLst>
              <a:ext uri="{FF2B5EF4-FFF2-40B4-BE49-F238E27FC236}">
                <a16:creationId xmlns:a16="http://schemas.microsoft.com/office/drawing/2014/main" id="{18B73852-A98E-401B-BBF1-C7CDCEE07E5D}"/>
              </a:ext>
            </a:extLst>
          </p:cNvPr>
          <p:cNvCxnSpPr/>
          <p:nvPr/>
        </p:nvCxnSpPr>
        <p:spPr>
          <a:xfrm>
            <a:off x="8830090" y="3247861"/>
            <a:ext cx="0" cy="290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4" name="图片 223">
            <a:extLst>
              <a:ext uri="{FF2B5EF4-FFF2-40B4-BE49-F238E27FC236}">
                <a16:creationId xmlns:a16="http://schemas.microsoft.com/office/drawing/2014/main" id="{1A4CCB34-74DC-4555-BF59-BDA1E9C779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07" y="908781"/>
            <a:ext cx="3267075" cy="2238375"/>
          </a:xfrm>
          <a:prstGeom prst="rect">
            <a:avLst/>
          </a:prstGeom>
          <a:ln>
            <a:solidFill>
              <a:srgbClr val="13B04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cxnSp>
        <p:nvCxnSpPr>
          <p:cNvPr id="226" name="直接箭头连接符 225">
            <a:extLst>
              <a:ext uri="{FF2B5EF4-FFF2-40B4-BE49-F238E27FC236}">
                <a16:creationId xmlns:a16="http://schemas.microsoft.com/office/drawing/2014/main" id="{998C2D7F-6569-455B-83C4-0A6AD285E663}"/>
              </a:ext>
            </a:extLst>
          </p:cNvPr>
          <p:cNvCxnSpPr>
            <a:stCxn id="216" idx="3"/>
            <a:endCxn id="224" idx="1"/>
          </p:cNvCxnSpPr>
          <p:nvPr/>
        </p:nvCxnSpPr>
        <p:spPr>
          <a:xfrm flipV="1">
            <a:off x="6478482" y="2027969"/>
            <a:ext cx="1198525" cy="665188"/>
          </a:xfrm>
          <a:prstGeom prst="straightConnector1">
            <a:avLst/>
          </a:pr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7" name="TextBox 111">
            <a:extLst>
              <a:ext uri="{FF2B5EF4-FFF2-40B4-BE49-F238E27FC236}">
                <a16:creationId xmlns:a16="http://schemas.microsoft.com/office/drawing/2014/main" id="{8155ACA3-F115-4A7E-BC39-1A2EEF073EF9}"/>
              </a:ext>
            </a:extLst>
          </p:cNvPr>
          <p:cNvSpPr txBox="1"/>
          <p:nvPr/>
        </p:nvSpPr>
        <p:spPr>
          <a:xfrm>
            <a:off x="486096" y="1040746"/>
            <a:ext cx="4844622" cy="1938992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调度系统可以对设备</a:t>
            </a:r>
            <a:r>
              <a:rPr lang="zh-CN" altLang="zh-CN" sz="1600" dirty="0"/>
              <a:t>进行控制和调度，从而完成用户任务。系统使用合理的控制方法和调度策略，最大限度满足任务要求，同时使运行效能达到最高。系统可及时发现异常情况并处理，保证人员与产品安全，保证系统顺畅运行。</a:t>
            </a:r>
            <a:endParaRPr lang="zh-CN" altLang="en-US" sz="1600" dirty="0"/>
          </a:p>
        </p:txBody>
      </p:sp>
      <p:sp>
        <p:nvSpPr>
          <p:cNvPr id="228" name="箭头: 左右 227">
            <a:extLst>
              <a:ext uri="{FF2B5EF4-FFF2-40B4-BE49-F238E27FC236}">
                <a16:creationId xmlns:a16="http://schemas.microsoft.com/office/drawing/2014/main" id="{9E63AA60-040E-4DC6-BB6E-85FC5B8E6E10}"/>
              </a:ext>
            </a:extLst>
          </p:cNvPr>
          <p:cNvSpPr/>
          <p:nvPr/>
        </p:nvSpPr>
        <p:spPr>
          <a:xfrm>
            <a:off x="744542" y="6197945"/>
            <a:ext cx="10642596" cy="660055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基于设备联网及柔性化生产的调度控制</a:t>
            </a:r>
          </a:p>
        </p:txBody>
      </p:sp>
    </p:spTree>
    <p:extLst>
      <p:ext uri="{BB962C8B-B14F-4D97-AF65-F5344CB8AC3E}">
        <p14:creationId xmlns:p14="http://schemas.microsoft.com/office/powerpoint/2010/main" val="2782168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仿真规划</a:t>
            </a:r>
            <a:r>
              <a:rPr lang="en-US" altLang="zh-CN" dirty="0"/>
              <a:t>—</a:t>
            </a:r>
            <a:r>
              <a:rPr lang="zh-CN" altLang="en-US" dirty="0"/>
              <a:t>系统仿真流程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>
                <a:latin typeface="+mn-ea"/>
              </a:rPr>
              <a:pPr/>
              <a:t>24</a:t>
            </a:fld>
            <a:endParaRPr lang="zh-CN" altLang="en-US">
              <a:latin typeface="+mn-ea"/>
            </a:endParaRPr>
          </a:p>
        </p:txBody>
      </p:sp>
      <p:sp>
        <p:nvSpPr>
          <p:cNvPr id="127" name="Rectangle 4"/>
          <p:cNvSpPr>
            <a:spLocks noChangeArrowheads="1"/>
          </p:cNvSpPr>
          <p:nvPr/>
        </p:nvSpPr>
        <p:spPr bwMode="auto">
          <a:xfrm>
            <a:off x="2098811" y="1252934"/>
            <a:ext cx="1584325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问题定位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28" name="Rectangle 5"/>
          <p:cNvSpPr>
            <a:spLocks noChangeArrowheads="1"/>
          </p:cNvSpPr>
          <p:nvPr/>
        </p:nvSpPr>
        <p:spPr bwMode="auto">
          <a:xfrm>
            <a:off x="2098811" y="1672406"/>
            <a:ext cx="1584325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任务规划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29" name="Rectangle 6"/>
          <p:cNvSpPr>
            <a:spLocks noChangeArrowheads="1"/>
          </p:cNvSpPr>
          <p:nvPr/>
        </p:nvSpPr>
        <p:spPr bwMode="auto">
          <a:xfrm>
            <a:off x="2098811" y="2091258"/>
            <a:ext cx="1584325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系统定义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0" name="Rectangle 7"/>
          <p:cNvSpPr>
            <a:spLocks noChangeArrowheads="1"/>
          </p:cNvSpPr>
          <p:nvPr/>
        </p:nvSpPr>
        <p:spPr bwMode="auto">
          <a:xfrm>
            <a:off x="3756161" y="2319858"/>
            <a:ext cx="1371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工艺流程图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1" name="Rectangle 8"/>
          <p:cNvSpPr>
            <a:spLocks noChangeArrowheads="1"/>
          </p:cNvSpPr>
          <p:nvPr/>
        </p:nvSpPr>
        <p:spPr bwMode="auto">
          <a:xfrm>
            <a:off x="5280161" y="2624658"/>
            <a:ext cx="1524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系统绩效测量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6956561" y="2929458"/>
            <a:ext cx="1371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输入数据准备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3" name="Rectangle 10"/>
          <p:cNvSpPr>
            <a:spLocks noChangeArrowheads="1"/>
          </p:cNvSpPr>
          <p:nvPr/>
        </p:nvSpPr>
        <p:spPr bwMode="auto">
          <a:xfrm>
            <a:off x="2232161" y="3539058"/>
            <a:ext cx="1371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3D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建模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4" name="AutoShape 11"/>
          <p:cNvSpPr>
            <a:spLocks noChangeArrowheads="1"/>
          </p:cNvSpPr>
          <p:nvPr/>
        </p:nvSpPr>
        <p:spPr bwMode="auto">
          <a:xfrm>
            <a:off x="3908561" y="3543066"/>
            <a:ext cx="1143000" cy="457200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验证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5" name="AutoShape 12"/>
          <p:cNvSpPr>
            <a:spLocks noChangeArrowheads="1"/>
          </p:cNvSpPr>
          <p:nvPr/>
        </p:nvSpPr>
        <p:spPr bwMode="auto">
          <a:xfrm>
            <a:off x="5508761" y="3671402"/>
            <a:ext cx="1143000" cy="457200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确认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6" name="AutoShape 13"/>
          <p:cNvSpPr>
            <a:spLocks noChangeArrowheads="1"/>
          </p:cNvSpPr>
          <p:nvPr/>
        </p:nvSpPr>
        <p:spPr bwMode="auto">
          <a:xfrm>
            <a:off x="6880361" y="3647338"/>
            <a:ext cx="1676400" cy="685800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仿真实验设计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7" name="Rectangle 14"/>
          <p:cNvSpPr>
            <a:spLocks noChangeArrowheads="1"/>
          </p:cNvSpPr>
          <p:nvPr/>
        </p:nvSpPr>
        <p:spPr bwMode="auto">
          <a:xfrm>
            <a:off x="5737361" y="4726170"/>
            <a:ext cx="20574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仿真实验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8" name="Rectangle 15"/>
          <p:cNvSpPr>
            <a:spLocks noChangeArrowheads="1"/>
          </p:cNvSpPr>
          <p:nvPr/>
        </p:nvSpPr>
        <p:spPr bwMode="auto">
          <a:xfrm>
            <a:off x="5735251" y="5108671"/>
            <a:ext cx="20592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实验结果分析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9" name="Rectangle 16"/>
          <p:cNvSpPr>
            <a:spLocks noChangeArrowheads="1"/>
          </p:cNvSpPr>
          <p:nvPr/>
        </p:nvSpPr>
        <p:spPr bwMode="auto">
          <a:xfrm>
            <a:off x="5746826" y="5548070"/>
            <a:ext cx="20592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flatTx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cs typeface="+mn-cs"/>
              </a:rPr>
              <a:t>实施和落实文档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40" name="AutoShape 17"/>
          <p:cNvCxnSpPr>
            <a:cxnSpLocks noChangeShapeType="1"/>
            <a:stCxn id="127" idx="2"/>
            <a:endCxn id="128" idx="0"/>
          </p:cNvCxnSpPr>
          <p:nvPr/>
        </p:nvCxnSpPr>
        <p:spPr bwMode="auto">
          <a:xfrm>
            <a:off x="2890974" y="1481534"/>
            <a:ext cx="0" cy="190872"/>
          </a:xfrm>
          <a:prstGeom prst="straightConnector1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41" name="AutoShape 18"/>
          <p:cNvCxnSpPr>
            <a:cxnSpLocks noChangeShapeType="1"/>
            <a:stCxn id="128" idx="2"/>
            <a:endCxn id="129" idx="0"/>
          </p:cNvCxnSpPr>
          <p:nvPr/>
        </p:nvCxnSpPr>
        <p:spPr bwMode="auto">
          <a:xfrm>
            <a:off x="2890974" y="1901006"/>
            <a:ext cx="0" cy="190252"/>
          </a:xfrm>
          <a:prstGeom prst="straightConnector1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42" name="AutoShape 19"/>
          <p:cNvCxnSpPr>
            <a:cxnSpLocks noChangeShapeType="1"/>
            <a:stCxn id="129" idx="3"/>
            <a:endCxn id="130" idx="0"/>
          </p:cNvCxnSpPr>
          <p:nvPr/>
        </p:nvCxnSpPr>
        <p:spPr bwMode="auto">
          <a:xfrm>
            <a:off x="3683136" y="2205558"/>
            <a:ext cx="758825" cy="114300"/>
          </a:xfrm>
          <a:prstGeom prst="bentConnector2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3" name="AutoShape 20"/>
          <p:cNvCxnSpPr>
            <a:cxnSpLocks noChangeShapeType="1"/>
            <a:stCxn id="130" idx="3"/>
            <a:endCxn id="131" idx="0"/>
          </p:cNvCxnSpPr>
          <p:nvPr/>
        </p:nvCxnSpPr>
        <p:spPr bwMode="auto">
          <a:xfrm>
            <a:off x="5140461" y="2510358"/>
            <a:ext cx="901700" cy="101600"/>
          </a:xfrm>
          <a:prstGeom prst="bentConnector2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4" name="AutoShape 21"/>
          <p:cNvCxnSpPr>
            <a:cxnSpLocks noChangeShapeType="1"/>
            <a:stCxn id="131" idx="3"/>
            <a:endCxn id="132" idx="0"/>
          </p:cNvCxnSpPr>
          <p:nvPr/>
        </p:nvCxnSpPr>
        <p:spPr bwMode="auto">
          <a:xfrm>
            <a:off x="6816861" y="2815158"/>
            <a:ext cx="825500" cy="101600"/>
          </a:xfrm>
          <a:prstGeom prst="bentConnector2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5" name="AutoShape 22"/>
          <p:cNvCxnSpPr>
            <a:cxnSpLocks noChangeShapeType="1"/>
            <a:stCxn id="131" idx="1"/>
            <a:endCxn id="129" idx="2"/>
          </p:cNvCxnSpPr>
          <p:nvPr/>
        </p:nvCxnSpPr>
        <p:spPr bwMode="auto">
          <a:xfrm rot="10800000">
            <a:off x="2890974" y="2319858"/>
            <a:ext cx="2389187" cy="495300"/>
          </a:xfrm>
          <a:prstGeom prst="bentConnector2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6" name="AutoShape 23"/>
          <p:cNvCxnSpPr>
            <a:cxnSpLocks noChangeShapeType="1"/>
            <a:stCxn id="132" idx="1"/>
            <a:endCxn id="129" idx="2"/>
          </p:cNvCxnSpPr>
          <p:nvPr/>
        </p:nvCxnSpPr>
        <p:spPr bwMode="auto">
          <a:xfrm rot="10800000">
            <a:off x="2890974" y="2319858"/>
            <a:ext cx="4065587" cy="800100"/>
          </a:xfrm>
          <a:prstGeom prst="bentConnector2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7" name="AutoShape 24"/>
          <p:cNvCxnSpPr>
            <a:cxnSpLocks noChangeShapeType="1"/>
            <a:stCxn id="132" idx="2"/>
            <a:endCxn id="133" idx="0"/>
          </p:cNvCxnSpPr>
          <p:nvPr/>
        </p:nvCxnSpPr>
        <p:spPr bwMode="auto">
          <a:xfrm rot="5400000">
            <a:off x="5178561" y="1062558"/>
            <a:ext cx="203200" cy="4724400"/>
          </a:xfrm>
          <a:prstGeom prst="bentConnector3">
            <a:avLst>
              <a:gd name="adj1" fmla="val 41403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8" name="AutoShape 25"/>
          <p:cNvCxnSpPr>
            <a:cxnSpLocks noChangeShapeType="1"/>
            <a:stCxn id="133" idx="3"/>
            <a:endCxn id="134" idx="1"/>
          </p:cNvCxnSpPr>
          <p:nvPr/>
        </p:nvCxnSpPr>
        <p:spPr bwMode="auto">
          <a:xfrm>
            <a:off x="3603761" y="3653358"/>
            <a:ext cx="304800" cy="11830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9" name="AutoShape 26"/>
          <p:cNvCxnSpPr>
            <a:cxnSpLocks noChangeShapeType="1"/>
            <a:stCxn id="134" idx="3"/>
            <a:endCxn id="135" idx="1"/>
          </p:cNvCxnSpPr>
          <p:nvPr/>
        </p:nvCxnSpPr>
        <p:spPr bwMode="auto">
          <a:xfrm>
            <a:off x="5051561" y="3771666"/>
            <a:ext cx="457200" cy="12833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0" name="AutoShape 27"/>
          <p:cNvCxnSpPr>
            <a:cxnSpLocks noChangeShapeType="1"/>
            <a:stCxn id="135" idx="3"/>
            <a:endCxn id="136" idx="1"/>
          </p:cNvCxnSpPr>
          <p:nvPr/>
        </p:nvCxnSpPr>
        <p:spPr bwMode="auto">
          <a:xfrm>
            <a:off x="6651761" y="3900002"/>
            <a:ext cx="228600" cy="9023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1" name="AutoShape 28"/>
          <p:cNvCxnSpPr>
            <a:cxnSpLocks noChangeShapeType="1"/>
            <a:stCxn id="136" idx="2"/>
            <a:endCxn id="129" idx="1"/>
          </p:cNvCxnSpPr>
          <p:nvPr/>
        </p:nvCxnSpPr>
        <p:spPr bwMode="auto">
          <a:xfrm rot="5400000" flipH="1">
            <a:off x="3844896" y="459473"/>
            <a:ext cx="2127580" cy="5619750"/>
          </a:xfrm>
          <a:prstGeom prst="bentConnector4">
            <a:avLst>
              <a:gd name="adj1" fmla="val -10745"/>
              <a:gd name="adj2" fmla="val 104068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2" name="AutoShape 29"/>
          <p:cNvCxnSpPr>
            <a:cxnSpLocks noChangeShapeType="1"/>
            <a:stCxn id="134" idx="2"/>
          </p:cNvCxnSpPr>
          <p:nvPr/>
        </p:nvCxnSpPr>
        <p:spPr bwMode="auto">
          <a:xfrm rot="5400000" flipH="1">
            <a:off x="3751777" y="3271982"/>
            <a:ext cx="211468" cy="1245101"/>
          </a:xfrm>
          <a:prstGeom prst="bentConnector4">
            <a:avLst>
              <a:gd name="adj1" fmla="val -108101"/>
              <a:gd name="adj2" fmla="val 100007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3" name="AutoShape 30"/>
          <p:cNvCxnSpPr>
            <a:cxnSpLocks noChangeShapeType="1"/>
            <a:stCxn id="135" idx="2"/>
            <a:endCxn id="133" idx="2"/>
          </p:cNvCxnSpPr>
          <p:nvPr/>
        </p:nvCxnSpPr>
        <p:spPr bwMode="auto">
          <a:xfrm rot="5400000" flipH="1">
            <a:off x="4318639" y="2366980"/>
            <a:ext cx="360944" cy="3162300"/>
          </a:xfrm>
          <a:prstGeom prst="bentConnector3">
            <a:avLst>
              <a:gd name="adj1" fmla="val -63334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4" name="AutoShape 31"/>
          <p:cNvCxnSpPr>
            <a:cxnSpLocks noChangeShapeType="1"/>
            <a:stCxn id="135" idx="2"/>
          </p:cNvCxnSpPr>
          <p:nvPr/>
        </p:nvCxnSpPr>
        <p:spPr bwMode="auto">
          <a:xfrm rot="5400000" flipH="1">
            <a:off x="4140045" y="2188386"/>
            <a:ext cx="1556332" cy="2324100"/>
          </a:xfrm>
          <a:prstGeom prst="bentConnector4">
            <a:avLst>
              <a:gd name="adj1" fmla="val -20100"/>
              <a:gd name="adj2" fmla="val 17308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55" name="Line 32"/>
          <p:cNvSpPr>
            <a:spLocks noChangeShapeType="1"/>
          </p:cNvSpPr>
          <p:nvPr/>
        </p:nvSpPr>
        <p:spPr bwMode="auto">
          <a:xfrm flipH="1">
            <a:off x="3146561" y="2468242"/>
            <a:ext cx="609600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56" name="Line 33"/>
          <p:cNvSpPr>
            <a:spLocks noChangeShapeType="1"/>
          </p:cNvSpPr>
          <p:nvPr/>
        </p:nvSpPr>
        <p:spPr bwMode="auto">
          <a:xfrm flipV="1">
            <a:off x="3144974" y="2319858"/>
            <a:ext cx="1587" cy="14672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57" name="AutoShape 34"/>
          <p:cNvCxnSpPr>
            <a:cxnSpLocks noChangeShapeType="1"/>
            <a:stCxn id="136" idx="3"/>
            <a:endCxn id="137" idx="3"/>
          </p:cNvCxnSpPr>
          <p:nvPr/>
        </p:nvCxnSpPr>
        <p:spPr bwMode="auto">
          <a:xfrm flipH="1">
            <a:off x="7794761" y="3990238"/>
            <a:ext cx="762000" cy="850232"/>
          </a:xfrm>
          <a:prstGeom prst="bentConnector3">
            <a:avLst>
              <a:gd name="adj1" fmla="val -3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8" name="AutoShape 35"/>
          <p:cNvCxnSpPr>
            <a:cxnSpLocks noChangeShapeType="1"/>
            <a:stCxn id="137" idx="2"/>
            <a:endCxn id="138" idx="0"/>
          </p:cNvCxnSpPr>
          <p:nvPr/>
        </p:nvCxnSpPr>
        <p:spPr bwMode="auto">
          <a:xfrm rot="5400000">
            <a:off x="6688506" y="5031115"/>
            <a:ext cx="153901" cy="12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9" name="AutoShape 36"/>
          <p:cNvCxnSpPr>
            <a:cxnSpLocks noChangeShapeType="1"/>
            <a:stCxn id="138" idx="2"/>
            <a:endCxn id="139" idx="0"/>
          </p:cNvCxnSpPr>
          <p:nvPr/>
        </p:nvCxnSpPr>
        <p:spPr bwMode="auto">
          <a:xfrm rot="16200000" flipH="1">
            <a:off x="6659452" y="5442669"/>
            <a:ext cx="210799" cy="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60" name="Text Box 37"/>
          <p:cNvSpPr txBox="1">
            <a:spLocks noChangeArrowheads="1"/>
          </p:cNvSpPr>
          <p:nvPr/>
        </p:nvSpPr>
        <p:spPr bwMode="auto">
          <a:xfrm>
            <a:off x="4975361" y="3555098"/>
            <a:ext cx="3962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yes</a:t>
            </a:r>
          </a:p>
        </p:txBody>
      </p:sp>
      <p:sp>
        <p:nvSpPr>
          <p:cNvPr id="161" name="Text Box 38"/>
          <p:cNvSpPr txBox="1">
            <a:spLocks noChangeArrowheads="1"/>
          </p:cNvSpPr>
          <p:nvPr/>
        </p:nvSpPr>
        <p:spPr bwMode="auto">
          <a:xfrm>
            <a:off x="6575561" y="3635306"/>
            <a:ext cx="3962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yes</a:t>
            </a:r>
          </a:p>
        </p:txBody>
      </p:sp>
      <p:sp>
        <p:nvSpPr>
          <p:cNvPr id="162" name="Text Box 39"/>
          <p:cNvSpPr txBox="1">
            <a:spLocks noChangeArrowheads="1"/>
          </p:cNvSpPr>
          <p:nvPr/>
        </p:nvSpPr>
        <p:spPr bwMode="auto">
          <a:xfrm>
            <a:off x="6094297" y="4104538"/>
            <a:ext cx="3529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no</a:t>
            </a:r>
          </a:p>
        </p:txBody>
      </p:sp>
      <p:sp>
        <p:nvSpPr>
          <p:cNvPr id="163" name="Text Box 40"/>
          <p:cNvSpPr txBox="1">
            <a:spLocks noChangeArrowheads="1"/>
          </p:cNvSpPr>
          <p:nvPr/>
        </p:nvSpPr>
        <p:spPr bwMode="auto">
          <a:xfrm>
            <a:off x="4441961" y="4008455"/>
            <a:ext cx="3529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no</a:t>
            </a:r>
          </a:p>
        </p:txBody>
      </p:sp>
      <p:sp>
        <p:nvSpPr>
          <p:cNvPr id="164" name="Text Box 41"/>
          <p:cNvSpPr txBox="1">
            <a:spLocks noChangeArrowheads="1"/>
          </p:cNvSpPr>
          <p:nvPr/>
        </p:nvSpPr>
        <p:spPr bwMode="auto">
          <a:xfrm>
            <a:off x="8408369" y="4385298"/>
            <a:ext cx="4411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批准</a:t>
            </a: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65" name="Text Box 42"/>
          <p:cNvSpPr txBox="1">
            <a:spLocks noChangeArrowheads="1"/>
          </p:cNvSpPr>
          <p:nvPr/>
        </p:nvSpPr>
        <p:spPr bwMode="auto">
          <a:xfrm>
            <a:off x="6952521" y="4329130"/>
            <a:ext cx="4411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修订</a:t>
            </a: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66" name="Rectangle 43"/>
          <p:cNvSpPr>
            <a:spLocks noChangeArrowheads="1"/>
          </p:cNvSpPr>
          <p:nvPr/>
        </p:nvSpPr>
        <p:spPr bwMode="auto">
          <a:xfrm>
            <a:off x="1668078" y="1973015"/>
            <a:ext cx="7422083" cy="3464110"/>
          </a:xfrm>
          <a:prstGeom prst="rect">
            <a:avLst/>
          </a:prstGeom>
          <a:noFill/>
          <a:ln w="15875">
            <a:solidFill>
              <a:sysClr val="windowText" lastClr="00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67" name="Rectangle 44"/>
          <p:cNvSpPr>
            <a:spLocks noChangeArrowheads="1"/>
          </p:cNvSpPr>
          <p:nvPr/>
        </p:nvSpPr>
        <p:spPr bwMode="auto">
          <a:xfrm>
            <a:off x="6853374" y="2692920"/>
            <a:ext cx="1655762" cy="79216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1160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仿真规划</a:t>
            </a:r>
            <a:r>
              <a:rPr lang="en-US" altLang="zh-CN" dirty="0"/>
              <a:t>—</a:t>
            </a:r>
            <a:r>
              <a:rPr lang="zh-CN" altLang="en-US" dirty="0"/>
              <a:t>工厂布局仿真路线图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pPr/>
              <a:t>25</a:t>
            </a:fld>
            <a:endParaRPr lang="zh-CN" alt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752" y="1451521"/>
            <a:ext cx="7608887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 l="7100"/>
          <a:stretch>
            <a:fillRect/>
          </a:stretch>
        </p:blipFill>
        <p:spPr bwMode="auto">
          <a:xfrm>
            <a:off x="2165981" y="4440050"/>
            <a:ext cx="3349743" cy="17277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5299" y="1451521"/>
            <a:ext cx="4046220" cy="21639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3521" y="4108996"/>
            <a:ext cx="3966014" cy="242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4064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775F-AEA1-49A5-BA3A-A93C726E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仿真规划</a:t>
            </a:r>
            <a:r>
              <a:rPr lang="en-US" altLang="zh-CN" dirty="0"/>
              <a:t>—</a:t>
            </a:r>
            <a:r>
              <a:rPr lang="zh-CN" altLang="en-US" dirty="0"/>
              <a:t>验证计划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EC3CA2-B85B-45CA-A29C-A7351082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2171818" y="2795161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利旧设备改造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2171818" y="3202961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新增设备规划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3586270" y="3779114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产线系统规划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4882414" y="4415516"/>
            <a:ext cx="1224136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AGV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物流系统规划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6299424" y="4415516"/>
            <a:ext cx="1224136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仓储系统规划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7739584" y="3694890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工厂布局规划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3442254" y="1414692"/>
            <a:ext cx="0" cy="417646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</a:ln>
          <a:effectLst/>
        </p:spPr>
      </p:cxnSp>
      <p:cxnSp>
        <p:nvCxnSpPr>
          <p:cNvPr id="47" name="直接连接符 46"/>
          <p:cNvCxnSpPr/>
          <p:nvPr/>
        </p:nvCxnSpPr>
        <p:spPr>
          <a:xfrm>
            <a:off x="4810406" y="1414692"/>
            <a:ext cx="0" cy="417646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</a:ln>
          <a:effectLst/>
        </p:spPr>
      </p:cxnSp>
      <p:cxnSp>
        <p:nvCxnSpPr>
          <p:cNvPr id="48" name="直接连接符 47"/>
          <p:cNvCxnSpPr/>
          <p:nvPr/>
        </p:nvCxnSpPr>
        <p:spPr>
          <a:xfrm>
            <a:off x="6201708" y="1414692"/>
            <a:ext cx="0" cy="417646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</a:ln>
          <a:effectLst/>
        </p:spPr>
      </p:cxnSp>
      <p:cxnSp>
        <p:nvCxnSpPr>
          <p:cNvPr id="49" name="直接连接符 48"/>
          <p:cNvCxnSpPr/>
          <p:nvPr/>
        </p:nvCxnSpPr>
        <p:spPr>
          <a:xfrm>
            <a:off x="7618718" y="1414692"/>
            <a:ext cx="0" cy="417646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</a:ln>
          <a:effectLst/>
        </p:spPr>
      </p:cxnSp>
      <p:cxnSp>
        <p:nvCxnSpPr>
          <p:cNvPr id="50" name="直接连接符 49"/>
          <p:cNvCxnSpPr/>
          <p:nvPr/>
        </p:nvCxnSpPr>
        <p:spPr>
          <a:xfrm>
            <a:off x="1498038" y="3624164"/>
            <a:ext cx="748883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1" name="直接连接符 50"/>
          <p:cNvCxnSpPr/>
          <p:nvPr/>
        </p:nvCxnSpPr>
        <p:spPr>
          <a:xfrm>
            <a:off x="1498038" y="4295748"/>
            <a:ext cx="748883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直接连接符 51"/>
          <p:cNvCxnSpPr/>
          <p:nvPr/>
        </p:nvCxnSpPr>
        <p:spPr>
          <a:xfrm>
            <a:off x="2074102" y="1414692"/>
            <a:ext cx="0" cy="4176464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3" name="直接连接符 52"/>
          <p:cNvCxnSpPr/>
          <p:nvPr/>
        </p:nvCxnSpPr>
        <p:spPr>
          <a:xfrm>
            <a:off x="1498038" y="2062764"/>
            <a:ext cx="748883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4" name="TextBox 53"/>
          <p:cNvSpPr txBox="1"/>
          <p:nvPr/>
        </p:nvSpPr>
        <p:spPr>
          <a:xfrm>
            <a:off x="1461942" y="3036252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阶段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61942" y="382190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阶段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61942" y="4467779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阶段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215890" y="1467536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设备及工装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设计仿真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586269" y="1466955"/>
            <a:ext cx="10823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自动化生产</a:t>
            </a:r>
            <a:endParaRPr lang="en-US" altLang="zh-CN" sz="1400" b="1" dirty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系统仿真</a:t>
            </a:r>
          </a:p>
        </p:txBody>
      </p:sp>
      <p:sp>
        <p:nvSpPr>
          <p:cNvPr id="59" name="矩形 58"/>
          <p:cNvSpPr/>
          <p:nvPr/>
        </p:nvSpPr>
        <p:spPr>
          <a:xfrm>
            <a:off x="5041961" y="147512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工厂物流</a:t>
            </a:r>
            <a:endParaRPr lang="en-US" altLang="zh-CN" sz="1400" b="1" dirty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系统仿真</a:t>
            </a:r>
          </a:p>
        </p:txBody>
      </p:sp>
      <p:sp>
        <p:nvSpPr>
          <p:cNvPr id="60" name="矩形 59"/>
          <p:cNvSpPr/>
          <p:nvPr/>
        </p:nvSpPr>
        <p:spPr>
          <a:xfrm>
            <a:off x="6427875" y="14675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自动仓储</a:t>
            </a:r>
            <a:endParaRPr lang="en-US" altLang="zh-CN" sz="1400" b="1" dirty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系统仿真</a:t>
            </a:r>
          </a:p>
        </p:txBody>
      </p:sp>
      <p:sp>
        <p:nvSpPr>
          <p:cNvPr id="61" name="矩形 60"/>
          <p:cNvSpPr/>
          <p:nvPr/>
        </p:nvSpPr>
        <p:spPr>
          <a:xfrm>
            <a:off x="7796027" y="14675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工厂布局</a:t>
            </a:r>
            <a:endParaRPr lang="en-US" altLang="zh-CN" sz="1400" b="1" dirty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14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三维仿真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1498038" y="4919204"/>
            <a:ext cx="7488832" cy="0"/>
          </a:xfrm>
          <a:prstGeom prst="line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3" name="TextBox 62"/>
          <p:cNvSpPr txBox="1"/>
          <p:nvPr/>
        </p:nvSpPr>
        <p:spPr>
          <a:xfrm>
            <a:off x="1461942" y="501509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研究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对象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0038" y="4935533"/>
            <a:ext cx="14348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工艺点：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F6740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装配、压接、锁螺钉、涂胶、检测等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F6740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搬运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/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仓储：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F6740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机械手、辅助装备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42254" y="4943084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产线布局、工艺路线、设备效率、产出、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WIP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、工装数量、人力状况等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47689" y="4943084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AGV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路径、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AGV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数量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50566" y="494308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储位需求、出入库效率、出入库及调库逻辑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618718" y="4943084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67408"/>
                </a:solidFill>
                <a:effectLst/>
                <a:uLnTx/>
                <a:uFillTx/>
              </a:rPr>
              <a:t>全局或局部改善点直观演示</a:t>
            </a:r>
          </a:p>
        </p:txBody>
      </p:sp>
      <p:sp>
        <p:nvSpPr>
          <p:cNvPr id="69" name="圆角矩形 68"/>
          <p:cNvSpPr/>
          <p:nvPr/>
        </p:nvSpPr>
        <p:spPr>
          <a:xfrm>
            <a:off x="7747605" y="4352609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工厂布局规划</a:t>
            </a:r>
          </a:p>
        </p:txBody>
      </p:sp>
      <p:cxnSp>
        <p:nvCxnSpPr>
          <p:cNvPr id="70" name="直接连接符 69"/>
          <p:cNvCxnSpPr/>
          <p:nvPr/>
        </p:nvCxnSpPr>
        <p:spPr>
          <a:xfrm>
            <a:off x="1494022" y="2732540"/>
            <a:ext cx="748883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1" name="TextBox 70"/>
          <p:cNvSpPr txBox="1"/>
          <p:nvPr/>
        </p:nvSpPr>
        <p:spPr>
          <a:xfrm>
            <a:off x="1481995" y="2286285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阶段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7771667" y="2114742"/>
            <a:ext cx="115212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3B04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工厂概念规划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96768" y="2482683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侧重逻辑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836343" y="4054812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关键细节展示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832327" y="4688492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关键细节展示</a:t>
            </a:r>
          </a:p>
        </p:txBody>
      </p:sp>
    </p:spTree>
    <p:extLst>
      <p:ext uri="{BB962C8B-B14F-4D97-AF65-F5344CB8AC3E}">
        <p14:creationId xmlns:p14="http://schemas.microsoft.com/office/powerpoint/2010/main" val="2604562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1B5D0-A6FC-4F52-BAE8-F357779BC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安防规划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549D525-DD96-4F4A-A5FD-3C863406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BEFB5C7-BA7A-4AA7-B539-D6D08CD33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935" y="833618"/>
            <a:ext cx="3879618" cy="3003066"/>
          </a:xfrm>
          <a:prstGeom prst="rect">
            <a:avLst/>
          </a:prstGeom>
          <a:noFill/>
          <a:ln w="9525">
            <a:solidFill>
              <a:srgbClr val="13B04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视频监控系统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入侵报警系统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出入口控制系统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电子巡更系统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语音对讲系统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车辆管理系统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电气火灾预测检测系统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/>
              <a:t>智能安防监控中心建设</a:t>
            </a:r>
          </a:p>
        </p:txBody>
      </p:sp>
      <p:pic>
        <p:nvPicPr>
          <p:cNvPr id="5" name="图片 4" descr="C:\Users\zhaochengke\Desktop\20160628-军工园区综合安防解决方案-赵城科\拓扑架构.png">
            <a:extLst>
              <a:ext uri="{FF2B5EF4-FFF2-40B4-BE49-F238E27FC236}">
                <a16:creationId xmlns:a16="http://schemas.microsoft.com/office/drawing/2014/main" id="{C04E8C69-F187-4A47-955B-7D51A8C1B4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259" y="841475"/>
            <a:ext cx="7180290" cy="5537105"/>
          </a:xfrm>
          <a:prstGeom prst="rect">
            <a:avLst/>
          </a:prstGeom>
          <a:solidFill>
            <a:srgbClr val="13B04F"/>
          </a:solidFill>
          <a:ln>
            <a:solidFill>
              <a:srgbClr val="13B04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B720BB-4440-4DD8-A0E0-617832946755}"/>
              </a:ext>
            </a:extLst>
          </p:cNvPr>
          <p:cNvSpPr txBox="1"/>
          <p:nvPr/>
        </p:nvSpPr>
        <p:spPr>
          <a:xfrm>
            <a:off x="7013612" y="6383255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/>
              <a:t>智能安防系统架构示意图</a:t>
            </a:r>
          </a:p>
        </p:txBody>
      </p:sp>
    </p:spTree>
    <p:extLst>
      <p:ext uri="{BB962C8B-B14F-4D97-AF65-F5344CB8AC3E}">
        <p14:creationId xmlns:p14="http://schemas.microsoft.com/office/powerpoint/2010/main" val="569936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444F9A-7514-438B-9B98-64039316F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能源管理规划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D6BCB6F-3B6C-4CF9-B800-5843D5EB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A1EB-3B00-4793-8DD2-9587FD0EBF75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B42B308D-EB04-4890-BD32-B990EE25EEC0}"/>
              </a:ext>
            </a:extLst>
          </p:cNvPr>
          <p:cNvSpPr txBox="1"/>
          <p:nvPr/>
        </p:nvSpPr>
        <p:spPr>
          <a:xfrm>
            <a:off x="806699" y="1126781"/>
            <a:ext cx="3567612" cy="3003066"/>
          </a:xfrm>
          <a:prstGeom prst="rect">
            <a:avLst/>
          </a:prstGeom>
          <a:noFill/>
          <a:ln>
            <a:solidFill>
              <a:srgbClr val="13B04F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能耗实时监测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能耗统计分析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能源报警管理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能耗负荷预测与分析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能源调度管理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能耗设备管理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能耗对标管理</a:t>
            </a:r>
            <a:endParaRPr lang="en-US" altLang="zh-CN" sz="1600" dirty="0"/>
          </a:p>
          <a:p>
            <a:pPr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600" dirty="0"/>
              <a:t>    环境排放检测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82A84DB-3E63-466E-966B-F1B925815A59}"/>
              </a:ext>
            </a:extLst>
          </p:cNvPr>
          <p:cNvGrpSpPr/>
          <p:nvPr/>
        </p:nvGrpSpPr>
        <p:grpSpPr>
          <a:xfrm>
            <a:off x="4388600" y="1133689"/>
            <a:ext cx="7099071" cy="5264120"/>
            <a:chOff x="1619672" y="1772816"/>
            <a:chExt cx="4896544" cy="411296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9BCBF2B-EDA9-4A0B-AC7A-15B5594EDAAF}"/>
                </a:ext>
              </a:extLst>
            </p:cNvPr>
            <p:cNvSpPr/>
            <p:nvPr/>
          </p:nvSpPr>
          <p:spPr>
            <a:xfrm>
              <a:off x="1619672" y="5165700"/>
              <a:ext cx="4896544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9259C4C-893E-449D-AB5B-2D2AAD026710}"/>
                </a:ext>
              </a:extLst>
            </p:cNvPr>
            <p:cNvSpPr/>
            <p:nvPr/>
          </p:nvSpPr>
          <p:spPr>
            <a:xfrm>
              <a:off x="1619672" y="4373612"/>
              <a:ext cx="4896544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91CAB087-3B56-44F0-8791-1C31EA878EA8}"/>
                </a:ext>
              </a:extLst>
            </p:cNvPr>
            <p:cNvSpPr/>
            <p:nvPr/>
          </p:nvSpPr>
          <p:spPr>
            <a:xfrm>
              <a:off x="5364088" y="4661644"/>
              <a:ext cx="108012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通用能源目录</a:t>
              </a:r>
            </a:p>
          </p:txBody>
        </p:sp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B98915BE-FD28-4307-A16A-17FD5C7E4A96}"/>
                </a:ext>
              </a:extLst>
            </p:cNvPr>
            <p:cNvSpPr/>
            <p:nvPr/>
          </p:nvSpPr>
          <p:spPr>
            <a:xfrm>
              <a:off x="4139952" y="4661644"/>
              <a:ext cx="108012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通用产品目录</a:t>
              </a:r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2AB3C1D0-6B1A-4420-8BAC-2AB88AAAF5AD}"/>
                </a:ext>
              </a:extLst>
            </p:cNvPr>
            <p:cNvSpPr/>
            <p:nvPr/>
          </p:nvSpPr>
          <p:spPr>
            <a:xfrm>
              <a:off x="2915816" y="4661644"/>
              <a:ext cx="108012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通用转化系统</a:t>
              </a:r>
            </a:p>
          </p:txBody>
        </p:sp>
        <p:sp>
          <p:nvSpPr>
            <p:cNvPr id="11" name="圆角矩形 11">
              <a:extLst>
                <a:ext uri="{FF2B5EF4-FFF2-40B4-BE49-F238E27FC236}">
                  <a16:creationId xmlns:a16="http://schemas.microsoft.com/office/drawing/2014/main" id="{2A627118-FDBC-448D-B2D6-FA18C6A2AA5F}"/>
                </a:ext>
              </a:extLst>
            </p:cNvPr>
            <p:cNvSpPr/>
            <p:nvPr/>
          </p:nvSpPr>
          <p:spPr>
            <a:xfrm>
              <a:off x="1691680" y="4661644"/>
              <a:ext cx="108012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计量单位</a:t>
              </a:r>
            </a:p>
          </p:txBody>
        </p:sp>
        <p:sp>
          <p:nvSpPr>
            <p:cNvPr id="12" name="圆角矩形 12">
              <a:extLst>
                <a:ext uri="{FF2B5EF4-FFF2-40B4-BE49-F238E27FC236}">
                  <a16:creationId xmlns:a16="http://schemas.microsoft.com/office/drawing/2014/main" id="{DD94EC2C-BD3C-44FC-B5C9-5302C4ACE8FB}"/>
                </a:ext>
              </a:extLst>
            </p:cNvPr>
            <p:cNvSpPr/>
            <p:nvPr/>
          </p:nvSpPr>
          <p:spPr>
            <a:xfrm>
              <a:off x="1691680" y="5453772"/>
              <a:ext cx="1512168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能源结构</a:t>
              </a:r>
            </a:p>
          </p:txBody>
        </p:sp>
        <p:sp>
          <p:nvSpPr>
            <p:cNvPr id="13" name="圆角矩形 13">
              <a:extLst>
                <a:ext uri="{FF2B5EF4-FFF2-40B4-BE49-F238E27FC236}">
                  <a16:creationId xmlns:a16="http://schemas.microsoft.com/office/drawing/2014/main" id="{FC76DCF0-9C92-45BC-9F80-57847FC0A587}"/>
                </a:ext>
              </a:extLst>
            </p:cNvPr>
            <p:cNvSpPr/>
            <p:nvPr/>
          </p:nvSpPr>
          <p:spPr>
            <a:xfrm>
              <a:off x="3419872" y="5453772"/>
              <a:ext cx="144016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产品结构</a:t>
              </a:r>
            </a:p>
          </p:txBody>
        </p:sp>
        <p:sp>
          <p:nvSpPr>
            <p:cNvPr id="14" name="圆角矩形 14">
              <a:extLst>
                <a:ext uri="{FF2B5EF4-FFF2-40B4-BE49-F238E27FC236}">
                  <a16:creationId xmlns:a16="http://schemas.microsoft.com/office/drawing/2014/main" id="{B1550C36-0790-49D6-935C-A9A3AD940F3F}"/>
                </a:ext>
              </a:extLst>
            </p:cNvPr>
            <p:cNvSpPr/>
            <p:nvPr/>
          </p:nvSpPr>
          <p:spPr>
            <a:xfrm>
              <a:off x="5004048" y="5453772"/>
              <a:ext cx="1440160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能源转化系统</a:t>
              </a:r>
            </a:p>
          </p:txBody>
        </p:sp>
        <p:sp>
          <p:nvSpPr>
            <p:cNvPr id="15" name="TextBox 62">
              <a:extLst>
                <a:ext uri="{FF2B5EF4-FFF2-40B4-BE49-F238E27FC236}">
                  <a16:creationId xmlns:a16="http://schemas.microsoft.com/office/drawing/2014/main" id="{41EE40EB-FBE5-4CF9-8ECD-38345E82D456}"/>
                </a:ext>
              </a:extLst>
            </p:cNvPr>
            <p:cNvSpPr txBox="1"/>
            <p:nvPr/>
          </p:nvSpPr>
          <p:spPr>
            <a:xfrm>
              <a:off x="3635896" y="4373612"/>
              <a:ext cx="819557" cy="264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en-US" sz="1600" b="1" dirty="0"/>
                <a:t>基础数据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5821D3D-B0CC-45CF-BCEE-1510FB4A3986}"/>
                </a:ext>
              </a:extLst>
            </p:cNvPr>
            <p:cNvSpPr/>
            <p:nvPr/>
          </p:nvSpPr>
          <p:spPr>
            <a:xfrm>
              <a:off x="1619672" y="3005460"/>
              <a:ext cx="3312368" cy="12961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96CBA14-BB66-4DA5-8FA5-E3EBA2F9C870}"/>
                </a:ext>
              </a:extLst>
            </p:cNvPr>
            <p:cNvSpPr/>
            <p:nvPr/>
          </p:nvSpPr>
          <p:spPr>
            <a:xfrm>
              <a:off x="5004048" y="3005460"/>
              <a:ext cx="1512168" cy="12961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C6282826-33C8-48BD-9C8A-7A5B198CADFA}"/>
                </a:ext>
              </a:extLst>
            </p:cNvPr>
            <p:cNvSpPr txBox="1"/>
            <p:nvPr/>
          </p:nvSpPr>
          <p:spPr>
            <a:xfrm>
              <a:off x="5198864" y="3077468"/>
              <a:ext cx="1154071" cy="264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en-US" sz="1600" b="1" dirty="0"/>
                <a:t>节能目标设置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B2C06DB8-AD93-4E53-B951-95CD00E3BC17}"/>
                </a:ext>
              </a:extLst>
            </p:cNvPr>
            <p:cNvSpPr txBox="1"/>
            <p:nvPr/>
          </p:nvSpPr>
          <p:spPr>
            <a:xfrm>
              <a:off x="2771800" y="3077468"/>
              <a:ext cx="1154071" cy="264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en-US" sz="1600" b="1" dirty="0"/>
                <a:t>采集参数设置</a:t>
              </a:r>
            </a:p>
          </p:txBody>
        </p:sp>
        <p:sp>
          <p:nvSpPr>
            <p:cNvPr id="20" name="TextBox 70">
              <a:extLst>
                <a:ext uri="{FF2B5EF4-FFF2-40B4-BE49-F238E27FC236}">
                  <a16:creationId xmlns:a16="http://schemas.microsoft.com/office/drawing/2014/main" id="{BAEDD64A-9789-45B8-8DE8-01E675FA0868}"/>
                </a:ext>
              </a:extLst>
            </p:cNvPr>
            <p:cNvSpPr txBox="1"/>
            <p:nvPr/>
          </p:nvSpPr>
          <p:spPr>
            <a:xfrm>
              <a:off x="3635896" y="5175078"/>
              <a:ext cx="819557" cy="264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en-US" sz="1600" b="1" dirty="0"/>
                <a:t>系统配置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F20FA36-2E78-4767-A54A-EC2816D245BC}"/>
                </a:ext>
              </a:extLst>
            </p:cNvPr>
            <p:cNvSpPr/>
            <p:nvPr/>
          </p:nvSpPr>
          <p:spPr>
            <a:xfrm>
              <a:off x="1619672" y="1772816"/>
              <a:ext cx="4896544" cy="11521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22" name="TextBox 72">
              <a:extLst>
                <a:ext uri="{FF2B5EF4-FFF2-40B4-BE49-F238E27FC236}">
                  <a16:creationId xmlns:a16="http://schemas.microsoft.com/office/drawing/2014/main" id="{AA827CCC-D4B7-430D-84FF-3BCD7D592950}"/>
                </a:ext>
              </a:extLst>
            </p:cNvPr>
            <p:cNvSpPr txBox="1"/>
            <p:nvPr/>
          </p:nvSpPr>
          <p:spPr>
            <a:xfrm>
              <a:off x="3347864" y="1772816"/>
              <a:ext cx="1825669" cy="264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en-US" sz="1600" b="1" dirty="0"/>
                <a:t>智慧能源管理主要业务功能</a:t>
              </a:r>
            </a:p>
          </p:txBody>
        </p:sp>
        <p:sp>
          <p:nvSpPr>
            <p:cNvPr id="23" name="圆角矩形 23">
              <a:extLst>
                <a:ext uri="{FF2B5EF4-FFF2-40B4-BE49-F238E27FC236}">
                  <a16:creationId xmlns:a16="http://schemas.microsoft.com/office/drawing/2014/main" id="{07035A33-FCE6-4DC0-8F4A-86025B5BF848}"/>
                </a:ext>
              </a:extLst>
            </p:cNvPr>
            <p:cNvSpPr/>
            <p:nvPr/>
          </p:nvSpPr>
          <p:spPr>
            <a:xfrm>
              <a:off x="1691680" y="3437508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通信通道参数</a:t>
              </a:r>
            </a:p>
          </p:txBody>
        </p:sp>
        <p:sp>
          <p:nvSpPr>
            <p:cNvPr id="24" name="圆角矩形 24">
              <a:extLst>
                <a:ext uri="{FF2B5EF4-FFF2-40B4-BE49-F238E27FC236}">
                  <a16:creationId xmlns:a16="http://schemas.microsoft.com/office/drawing/2014/main" id="{CDE745A8-636F-4328-B011-4E525F02FFE1}"/>
                </a:ext>
              </a:extLst>
            </p:cNvPr>
            <p:cNvSpPr/>
            <p:nvPr/>
          </p:nvSpPr>
          <p:spPr>
            <a:xfrm>
              <a:off x="2771800" y="3437508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zh-CN" sz="1600" dirty="0"/>
                <a:t>采集设备参数</a:t>
              </a:r>
              <a:endParaRPr lang="zh-CN" altLang="en-US" sz="1600" dirty="0"/>
            </a:p>
          </p:txBody>
        </p:sp>
        <p:sp>
          <p:nvSpPr>
            <p:cNvPr id="25" name="圆角矩形 25">
              <a:extLst>
                <a:ext uri="{FF2B5EF4-FFF2-40B4-BE49-F238E27FC236}">
                  <a16:creationId xmlns:a16="http://schemas.microsoft.com/office/drawing/2014/main" id="{47EE1176-FA2B-49AC-AA91-200A72CB1D6C}"/>
                </a:ext>
              </a:extLst>
            </p:cNvPr>
            <p:cNvSpPr/>
            <p:nvPr/>
          </p:nvSpPr>
          <p:spPr>
            <a:xfrm>
              <a:off x="3851920" y="3437508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zh-CN" sz="1600" dirty="0"/>
                <a:t>数据分组管理</a:t>
              </a:r>
              <a:endParaRPr lang="zh-CN" altLang="en-US" sz="1600" dirty="0"/>
            </a:p>
          </p:txBody>
        </p:sp>
        <p:sp>
          <p:nvSpPr>
            <p:cNvPr id="26" name="圆角矩形 26">
              <a:extLst>
                <a:ext uri="{FF2B5EF4-FFF2-40B4-BE49-F238E27FC236}">
                  <a16:creationId xmlns:a16="http://schemas.microsoft.com/office/drawing/2014/main" id="{78EE605E-92C4-478B-8704-2A71495A446A}"/>
                </a:ext>
              </a:extLst>
            </p:cNvPr>
            <p:cNvSpPr/>
            <p:nvPr/>
          </p:nvSpPr>
          <p:spPr>
            <a:xfrm>
              <a:off x="1691680" y="3869556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zh-CN" sz="1600" dirty="0"/>
                <a:t>采集参数配置</a:t>
              </a:r>
              <a:endParaRPr lang="zh-CN" altLang="en-US" sz="1600" dirty="0"/>
            </a:p>
          </p:txBody>
        </p:sp>
        <p:sp>
          <p:nvSpPr>
            <p:cNvPr id="27" name="圆角矩形 27">
              <a:extLst>
                <a:ext uri="{FF2B5EF4-FFF2-40B4-BE49-F238E27FC236}">
                  <a16:creationId xmlns:a16="http://schemas.microsoft.com/office/drawing/2014/main" id="{E4D575E6-FD60-4A38-A77F-7C95193BA59D}"/>
                </a:ext>
              </a:extLst>
            </p:cNvPr>
            <p:cNvSpPr/>
            <p:nvPr/>
          </p:nvSpPr>
          <p:spPr>
            <a:xfrm>
              <a:off x="2771800" y="3869556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zh-CN" sz="1600" dirty="0"/>
                <a:t>采集数据管理</a:t>
              </a:r>
              <a:endParaRPr lang="zh-CN" altLang="en-US" sz="1600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F5A1345-FC19-4D6A-AB6B-5C981A0EBEA6}"/>
                </a:ext>
              </a:extLst>
            </p:cNvPr>
            <p:cNvSpPr/>
            <p:nvPr/>
          </p:nvSpPr>
          <p:spPr>
            <a:xfrm>
              <a:off x="1691680" y="2132856"/>
              <a:ext cx="1488584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通讯设备状态监控</a:t>
              </a:r>
              <a:endParaRPr lang="zh-CN" altLang="en-US" sz="1600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AFDCBAC-5DA7-4486-A2B3-574FD323B1B8}"/>
                </a:ext>
              </a:extLst>
            </p:cNvPr>
            <p:cNvSpPr/>
            <p:nvPr/>
          </p:nvSpPr>
          <p:spPr>
            <a:xfrm>
              <a:off x="1691680" y="2512437"/>
              <a:ext cx="1488584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设备通讯数据监控</a:t>
              </a:r>
              <a:endParaRPr lang="zh-CN" altLang="en-US" sz="1600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860FD11-E965-48EE-AA0F-F206B4F78E7B}"/>
                </a:ext>
              </a:extLst>
            </p:cNvPr>
            <p:cNvSpPr/>
            <p:nvPr/>
          </p:nvSpPr>
          <p:spPr>
            <a:xfrm>
              <a:off x="5520804" y="2139697"/>
              <a:ext cx="819557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数据管理</a:t>
              </a:r>
              <a:endParaRPr lang="zh-CN" altLang="en-US" sz="1600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EABAA78-BAA0-43E5-960E-DD7561BF962A}"/>
                </a:ext>
              </a:extLst>
            </p:cNvPr>
            <p:cNvSpPr/>
            <p:nvPr/>
          </p:nvSpPr>
          <p:spPr>
            <a:xfrm>
              <a:off x="3275856" y="2145556"/>
              <a:ext cx="1154071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能耗设备管理</a:t>
              </a:r>
              <a:endParaRPr lang="zh-CN" altLang="en-US" sz="1600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2897234-C033-4D58-A956-003C67408697}"/>
                </a:ext>
              </a:extLst>
            </p:cNvPr>
            <p:cNvSpPr/>
            <p:nvPr/>
          </p:nvSpPr>
          <p:spPr>
            <a:xfrm>
              <a:off x="3275856" y="2512437"/>
              <a:ext cx="1154071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能</a:t>
              </a:r>
              <a:r>
                <a:rPr lang="zh-CN" altLang="en-US" sz="1600" dirty="0"/>
                <a:t>源消</a:t>
              </a:r>
              <a:r>
                <a:rPr lang="zh-CN" altLang="zh-CN" sz="1600" dirty="0"/>
                <a:t>耗分析</a:t>
              </a:r>
              <a:endParaRPr lang="zh-CN" altLang="en-US" sz="1600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0EDFFF0A-9FF3-4D61-9718-DB14E13C7FE1}"/>
                </a:ext>
              </a:extLst>
            </p:cNvPr>
            <p:cNvSpPr/>
            <p:nvPr/>
          </p:nvSpPr>
          <p:spPr>
            <a:xfrm>
              <a:off x="4576812" y="2508245"/>
              <a:ext cx="819557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报表管理</a:t>
              </a:r>
              <a:endParaRPr lang="zh-CN" altLang="en-US" sz="1600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929F0037-1F69-455D-A27A-0D05263849F8}"/>
                </a:ext>
              </a:extLst>
            </p:cNvPr>
            <p:cNvSpPr/>
            <p:nvPr/>
          </p:nvSpPr>
          <p:spPr>
            <a:xfrm>
              <a:off x="4572000" y="2145556"/>
              <a:ext cx="819557" cy="264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r>
                <a:rPr lang="zh-CN" altLang="zh-CN" sz="1600" dirty="0"/>
                <a:t>数据维护</a:t>
              </a:r>
              <a:endParaRPr lang="zh-CN" altLang="en-US" sz="1600" dirty="0"/>
            </a:p>
          </p:txBody>
        </p:sp>
        <p:sp>
          <p:nvSpPr>
            <p:cNvPr id="35" name="圆角矩形 35">
              <a:extLst>
                <a:ext uri="{FF2B5EF4-FFF2-40B4-BE49-F238E27FC236}">
                  <a16:creationId xmlns:a16="http://schemas.microsoft.com/office/drawing/2014/main" id="{43D63B48-73BE-409D-85AD-04BE66783B85}"/>
                </a:ext>
              </a:extLst>
            </p:cNvPr>
            <p:cNvSpPr/>
            <p:nvPr/>
          </p:nvSpPr>
          <p:spPr>
            <a:xfrm>
              <a:off x="3851920" y="3869596"/>
              <a:ext cx="1008112" cy="360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zh-CN" sz="1600" dirty="0"/>
                <a:t>数据</a:t>
              </a:r>
              <a:r>
                <a:rPr lang="zh-CN" altLang="en-US" sz="1600" dirty="0"/>
                <a:t>存储</a:t>
              </a:r>
            </a:p>
          </p:txBody>
        </p:sp>
        <p:sp>
          <p:nvSpPr>
            <p:cNvPr id="36" name="圆角矩形 36">
              <a:extLst>
                <a:ext uri="{FF2B5EF4-FFF2-40B4-BE49-F238E27FC236}">
                  <a16:creationId xmlns:a16="http://schemas.microsoft.com/office/drawing/2014/main" id="{93742A86-DC61-40E6-8AE3-BAE672311D9C}"/>
                </a:ext>
              </a:extLst>
            </p:cNvPr>
            <p:cNvSpPr/>
            <p:nvPr/>
          </p:nvSpPr>
          <p:spPr>
            <a:xfrm>
              <a:off x="5109964" y="3437508"/>
              <a:ext cx="1296144" cy="215984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电力能耗目标设置</a:t>
              </a:r>
            </a:p>
          </p:txBody>
        </p:sp>
        <p:sp>
          <p:nvSpPr>
            <p:cNvPr id="37" name="圆角矩形 37">
              <a:extLst>
                <a:ext uri="{FF2B5EF4-FFF2-40B4-BE49-F238E27FC236}">
                  <a16:creationId xmlns:a16="http://schemas.microsoft.com/office/drawing/2014/main" id="{59B2A512-81DD-468A-B5BD-812D9645936E}"/>
                </a:ext>
              </a:extLst>
            </p:cNvPr>
            <p:cNvSpPr/>
            <p:nvPr/>
          </p:nvSpPr>
          <p:spPr>
            <a:xfrm>
              <a:off x="5109964" y="3725540"/>
              <a:ext cx="1296144" cy="215984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水源能耗目标设置</a:t>
              </a:r>
            </a:p>
          </p:txBody>
        </p:sp>
        <p:sp>
          <p:nvSpPr>
            <p:cNvPr id="38" name="圆角矩形 38">
              <a:extLst>
                <a:ext uri="{FF2B5EF4-FFF2-40B4-BE49-F238E27FC236}">
                  <a16:creationId xmlns:a16="http://schemas.microsoft.com/office/drawing/2014/main" id="{82A226F3-B433-465A-9FA8-0E346248B17A}"/>
                </a:ext>
              </a:extLst>
            </p:cNvPr>
            <p:cNvSpPr/>
            <p:nvPr/>
          </p:nvSpPr>
          <p:spPr>
            <a:xfrm>
              <a:off x="5114156" y="4013612"/>
              <a:ext cx="1296144" cy="215984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rgbClr val="13B04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>
              <a:pPr algn="ctr"/>
              <a:r>
                <a:rPr lang="zh-CN" altLang="en-US" sz="1600" dirty="0"/>
                <a:t>气体能耗目标设置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4944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AUTOCOLOR" val="TRUE"/>
  <p:tag name="MH_TYPE" val="CONTENTS"/>
  <p:tag name="ID" val="5458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NUMBER"/>
  <p:tag name="ID" val="54584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ENTRY"/>
  <p:tag name="ID" val="545840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NUMBER"/>
  <p:tag name="ID" val="545840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ENTRY"/>
  <p:tag name="ID" val="545840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NUMBER"/>
  <p:tag name="ID" val="545840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ENTRY"/>
  <p:tag name="ID" val="545840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NUMBER"/>
  <p:tag name="ID" val="545840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ENTRY"/>
  <p:tag name="ID" val="545840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NUMBER"/>
  <p:tag name="ID" val="545840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ENTRY"/>
  <p:tag name="ID" val="545840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140734"/>
  <p:tag name="MH_LIBRARY" val="CONTENTS"/>
  <p:tag name="MH_TYPE" val="OTHERS"/>
  <p:tag name="ID" val="54584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3154024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3154024"/>
  <p:tag name="MH_LIBRARY" val="GRAPHIC"/>
  <p:tag name="MH_ORDER" val="TextBox 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3154024"/>
  <p:tag name="MH_LIBRARY" val="GRAPHIC"/>
  <p:tag name="MH_ORDER" val="文本框 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3154024"/>
  <p:tag name="MH_LIBRARY" val="GRAPHIC"/>
  <p:tag name="MH_ORDER" val="TextBox 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WcvxRFO0yzsLBkztBfUw"/>
</p:tagLst>
</file>

<file path=ppt/theme/theme1.xml><?xml version="1.0" encoding="utf-8"?>
<a:theme xmlns:a="http://schemas.openxmlformats.org/drawingml/2006/main" name="Ewin 主题版式​​">
  <a:themeElements>
    <a:clrScheme name="Ewin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08232"/>
      </a:accent1>
      <a:accent2>
        <a:srgbClr val="0070C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win主题字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Ewininfo20160316</Template>
  <TotalTime>3076</TotalTime>
  <Words>2382</Words>
  <Application>Microsoft Office PowerPoint</Application>
  <PresentationFormat>宽屏</PresentationFormat>
  <Paragraphs>673</Paragraphs>
  <Slides>28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 Unicode MS</vt:lpstr>
      <vt:lpstr>等线</vt:lpstr>
      <vt:lpstr>黑体</vt:lpstr>
      <vt:lpstr>华文细黑</vt:lpstr>
      <vt:lpstr>楷体</vt:lpstr>
      <vt:lpstr>楷体_GB2312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Ewin 主题版式​​</vt:lpstr>
      <vt:lpstr>Photo Editor 사진</vt:lpstr>
      <vt:lpstr>汽车零部件智能工厂咨询项目建议书</vt:lpstr>
      <vt:lpstr>PowerPoint 演示文稿</vt:lpstr>
      <vt:lpstr>PowerPoint 演示文稿</vt:lpstr>
      <vt:lpstr>现状分析</vt:lpstr>
      <vt:lpstr>需求概述</vt:lpstr>
      <vt:lpstr>需求分析</vt:lpstr>
      <vt:lpstr>PowerPoint 演示文稿</vt:lpstr>
      <vt:lpstr>业务蓝图</vt:lpstr>
      <vt:lpstr>工厂功能区规划</vt:lpstr>
      <vt:lpstr>生产布局规划</vt:lpstr>
      <vt:lpstr>注塑—集中供料</vt:lpstr>
      <vt:lpstr>注塑—自动换模</vt:lpstr>
      <vt:lpstr>注塑—模具水路监控</vt:lpstr>
      <vt:lpstr>车间物流布局规划</vt:lpstr>
      <vt:lpstr>AGV运输控制</vt:lpstr>
      <vt:lpstr>系统集成规划</vt:lpstr>
      <vt:lpstr>网络通讯规划</vt:lpstr>
      <vt:lpstr>私有云规划</vt:lpstr>
      <vt:lpstr>工业大数据架构</vt:lpstr>
      <vt:lpstr>大数据处理规划</vt:lpstr>
      <vt:lpstr>信息系统规划</vt:lpstr>
      <vt:lpstr>MES系统规划</vt:lpstr>
      <vt:lpstr>调度与控制规划</vt:lpstr>
      <vt:lpstr>仿真规划—系统仿真流程</vt:lpstr>
      <vt:lpstr>仿真规划—工厂布局仿真路线图</vt:lpstr>
      <vt:lpstr>仿真规划—验证计划</vt:lpstr>
      <vt:lpstr>安防规划</vt:lpstr>
      <vt:lpstr>能源管理规划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易往信息技术有限公司介绍</dc:title>
  <dc:creator>易往研究院</dc:creator>
  <cp:lastModifiedBy>shusheng xin</cp:lastModifiedBy>
  <cp:revision>716</cp:revision>
  <dcterms:created xsi:type="dcterms:W3CDTF">2016-03-16T06:59:00Z</dcterms:created>
  <dcterms:modified xsi:type="dcterms:W3CDTF">2019-10-23T07:43:17Z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