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481" r:id="rId1"/>
    <p:sldMasterId id="2147498518" r:id="rId2"/>
  </p:sldMasterIdLst>
  <p:notesMasterIdLst>
    <p:notesMasterId r:id="rId3"/>
  </p:notesMasterIdLst>
  <p:sldIdLst>
    <p:sldId id="7297" r:id="rId4"/>
    <p:sldId id="7302" r:id="rId5"/>
    <p:sldId id="7306" r:id="rId6"/>
    <p:sldId id="7309" r:id="rId7"/>
    <p:sldId id="7315" r:id="rId9"/>
    <p:sldId id="7318" r:id="rId10"/>
    <p:sldId id="7321" r:id="rId11"/>
    <p:sldId id="7324" r:id="rId12"/>
    <p:sldId id="7330" r:id="rId14"/>
    <p:sldId id="7333" r:id="rId15"/>
    <p:sldId id="7336" r:id="rId16"/>
    <p:sldId id="7339" r:id="rId17"/>
    <p:sldId id="7345" r:id="rId19"/>
    <p:sldId id="7348" r:id="rId20"/>
    <p:sldId id="7351" r:id="rId21"/>
    <p:sldId id="7354" r:id="rId22"/>
    <p:sldId id="7360" r:id="rId24"/>
    <p:sldId id="7363" r:id="rId25"/>
    <p:sldId id="7366" r:id="rId26"/>
    <p:sldId id="7369" r:id="rId27"/>
    <p:sldId id="7375" r:id="rId29"/>
    <p:sldId id="7378" r:id="rId30"/>
    <p:sldId id="7381" r:id="rId31"/>
    <p:sldId id="7384"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482" r:id="rId1"/>
    <p:sldLayoutId id="2147498483" r:id="rId2"/>
    <p:sldLayoutId id="2147498484" r:id="rId3"/>
    <p:sldLayoutId id="2147498485" r:id="rId4"/>
    <p:sldLayoutId id="2147498486" r:id="rId5"/>
    <p:sldLayoutId id="2147498487" r:id="rId6"/>
    <p:sldLayoutId id="2147498488" r:id="rId7"/>
    <p:sldLayoutId id="2147498489" r:id="rId8"/>
    <p:sldLayoutId id="2147498490" r:id="rId9"/>
    <p:sldLayoutId id="2147498491" r:id="rId10"/>
    <p:sldLayoutId id="21474984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8519" r:id="rId1"/>
    <p:sldLayoutId id="2147498520" r:id="rId2"/>
    <p:sldLayoutId id="2147498521" r:id="rId3"/>
    <p:sldLayoutId id="2147498522" r:id="rId4"/>
    <p:sldLayoutId id="2147498523" r:id="rId5"/>
    <p:sldLayoutId id="2147498524" r:id="rId6"/>
    <p:sldLayoutId id="2147498525" r:id="rId7"/>
    <p:sldLayoutId id="2147498526" r:id="rId8"/>
    <p:sldLayoutId id="2147498527" r:id="rId9"/>
    <p:sldLayoutId id="2147498528" r:id="rId10"/>
    <p:sldLayoutId id="214749852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tags" Target="../tags/tag761.xml"/><Relationship Id="rId5" Type="http://schemas.openxmlformats.org/officeDocument/2006/relationships/tags" Target="../tags/tag762.xml"/><Relationship Id="rId6" Type="http://schemas.openxmlformats.org/officeDocument/2006/relationships/tags" Target="../tags/tag763.xml"/><Relationship Id="rId7" Type="http://schemas.openxmlformats.org/officeDocument/2006/relationships/tags" Target="../tags/tag764.xml"/><Relationship Id="rId8" Type="http://schemas.openxmlformats.org/officeDocument/2006/relationships/tags" Target="../tags/tag765.xml"/><Relationship Id="rId9" Type="http://schemas.openxmlformats.org/officeDocument/2006/relationships/tags" Target="../tags/tag766.xml"/><Relationship Id="rId10" Type="http://schemas.openxmlformats.org/officeDocument/2006/relationships/tags" Target="../tags/tag767.xml"/><Relationship Id="rId11" Type="http://schemas.openxmlformats.org/officeDocument/2006/relationships/tags" Target="../tags/tag768.xml"/><Relationship Id="rId12" Type="http://schemas.openxmlformats.org/officeDocument/2006/relationships/tags" Target="../tags/tag76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3.xml"/><Relationship Id="rId2" Type="http://schemas.openxmlformats.org/officeDocument/2006/relationships/tags" Target="../tags/tag774.xml"/><Relationship Id="rId3" Type="http://schemas.openxmlformats.org/officeDocument/2006/relationships/tags" Target="../tags/tag775.xml"/><Relationship Id="rId4" Type="http://schemas.openxmlformats.org/officeDocument/2006/relationships/tags" Target="../tags/tag776.xml"/><Relationship Id="rId5" Type="http://schemas.openxmlformats.org/officeDocument/2006/relationships/tags" Target="../tags/tag777.xml"/><Relationship Id="rId6" Type="http://schemas.openxmlformats.org/officeDocument/2006/relationships/tags" Target="../tags/tag778.xml"/><Relationship Id="rId7" Type="http://schemas.openxmlformats.org/officeDocument/2006/relationships/tags" Target="../tags/tag779.xml"/><Relationship Id="rId8" Type="http://schemas.openxmlformats.org/officeDocument/2006/relationships/tags" Target="../tags/tag780.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1.xml"/><Relationship Id="rId2" Type="http://schemas.openxmlformats.org/officeDocument/2006/relationships/tags" Target="../tags/tag782.xml"/><Relationship Id="rId3" Type="http://schemas.openxmlformats.org/officeDocument/2006/relationships/tags" Target="../tags/tag783.xml"/><Relationship Id="rId4" Type="http://schemas.openxmlformats.org/officeDocument/2006/relationships/tags" Target="../tags/tag784.xml"/><Relationship Id="rId5" Type="http://schemas.openxmlformats.org/officeDocument/2006/relationships/tags" Target="../tags/tag785.xml"/><Relationship Id="rId6" Type="http://schemas.openxmlformats.org/officeDocument/2006/relationships/tags" Target="../tags/tag786.xml"/><Relationship Id="rId7" Type="http://schemas.openxmlformats.org/officeDocument/2006/relationships/tags" Target="../tags/tag787.xml"/><Relationship Id="rId8" Type="http://schemas.openxmlformats.org/officeDocument/2006/relationships/tags" Target="../tags/tag788.xml"/><Relationship Id="rId9" Type="http://schemas.openxmlformats.org/officeDocument/2006/relationships/tags" Target="../tags/tag789.xml"/><Relationship Id="rId10" Type="http://schemas.openxmlformats.org/officeDocument/2006/relationships/tags" Target="../tags/tag790.xml"/><Relationship Id="rId11" Type="http://schemas.openxmlformats.org/officeDocument/2006/relationships/tags" Target="../tags/tag791.xml"/><Relationship Id="rId12" Type="http://schemas.openxmlformats.org/officeDocument/2006/relationships/tags" Target="../tags/tag792.xml"/><Relationship Id="rId13" Type="http://schemas.openxmlformats.org/officeDocument/2006/relationships/tags" Target="../tags/tag793.xml"/><Relationship Id="rId14" Type="http://schemas.openxmlformats.org/officeDocument/2006/relationships/tags" Target="../tags/tag794.xml"/><Relationship Id="rId15" Type="http://schemas.openxmlformats.org/officeDocument/2006/relationships/tags" Target="../tags/tag795.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6.xml"/><Relationship Id="rId2" Type="http://schemas.openxmlformats.org/officeDocument/2006/relationships/tags" Target="../tags/tag797.xml"/><Relationship Id="rId3" Type="http://schemas.openxmlformats.org/officeDocument/2006/relationships/tags" Target="../tags/tag798.xml"/><Relationship Id="rId4" Type="http://schemas.openxmlformats.org/officeDocument/2006/relationships/tags" Target="../tags/tag799.xml"/><Relationship Id="rId5" Type="http://schemas.openxmlformats.org/officeDocument/2006/relationships/tags" Target="../tags/tag800.xml"/><Relationship Id="rId6" Type="http://schemas.openxmlformats.org/officeDocument/2006/relationships/tags" Target="../tags/tag801.xml"/><Relationship Id="rId7" Type="http://schemas.openxmlformats.org/officeDocument/2006/relationships/tags" Target="../tags/tag802.xml"/><Relationship Id="rId8" Type="http://schemas.openxmlformats.org/officeDocument/2006/relationships/tags" Target="../tags/tag803.xml"/><Relationship Id="rId9" Type="http://schemas.openxmlformats.org/officeDocument/2006/relationships/tags" Target="../tags/tag804.xml"/><Relationship Id="rId10" Type="http://schemas.openxmlformats.org/officeDocument/2006/relationships/tags" Target="../tags/tag805.xml"/><Relationship Id="rId11" Type="http://schemas.openxmlformats.org/officeDocument/2006/relationships/tags" Target="../tags/tag806.xml"/><Relationship Id="rId12" Type="http://schemas.openxmlformats.org/officeDocument/2006/relationships/tags" Target="../tags/tag80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8.xml"/><Relationship Id="rId2" Type="http://schemas.openxmlformats.org/officeDocument/2006/relationships/tags" Target="../tags/tag809.xml"/><Relationship Id="rId3" Type="http://schemas.openxmlformats.org/officeDocument/2006/relationships/tags" Target="../tags/tag81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11.xml"/><Relationship Id="rId2" Type="http://schemas.openxmlformats.org/officeDocument/2006/relationships/tags" Target="../tags/tag812.xml"/><Relationship Id="rId3" Type="http://schemas.openxmlformats.org/officeDocument/2006/relationships/tags" Target="../tags/tag813.xml"/><Relationship Id="rId4" Type="http://schemas.openxmlformats.org/officeDocument/2006/relationships/tags" Target="../tags/tag814.xml"/><Relationship Id="rId5" Type="http://schemas.openxmlformats.org/officeDocument/2006/relationships/tags" Target="../tags/tag815.xml"/><Relationship Id="rId6" Type="http://schemas.openxmlformats.org/officeDocument/2006/relationships/tags" Target="../tags/tag816.xml"/><Relationship Id="rId7" Type="http://schemas.openxmlformats.org/officeDocument/2006/relationships/tags" Target="../tags/tag817.xml"/><Relationship Id="rId8" Type="http://schemas.openxmlformats.org/officeDocument/2006/relationships/tags" Target="../tags/tag818.xml"/><Relationship Id="rId9" Type="http://schemas.openxmlformats.org/officeDocument/2006/relationships/tags" Target="../tags/tag819.xml"/><Relationship Id="rId10" Type="http://schemas.openxmlformats.org/officeDocument/2006/relationships/tags" Target="../tags/tag820.xml"/><Relationship Id="rId11" Type="http://schemas.openxmlformats.org/officeDocument/2006/relationships/tags" Target="../tags/tag821.xml"/><Relationship Id="rId12" Type="http://schemas.openxmlformats.org/officeDocument/2006/relationships/tags" Target="../tags/tag822.xml"/><Relationship Id="rId13" Type="http://schemas.openxmlformats.org/officeDocument/2006/relationships/tags" Target="../tags/tag823.xml"/><Relationship Id="rId14" Type="http://schemas.openxmlformats.org/officeDocument/2006/relationships/tags" Target="../tags/tag824.xml"/><Relationship Id="rId15" Type="http://schemas.openxmlformats.org/officeDocument/2006/relationships/tags" Target="../tags/tag825.xml"/><Relationship Id="rId16" Type="http://schemas.openxmlformats.org/officeDocument/2006/relationships/tags" Target="../tags/tag826.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27.xml"/><Relationship Id="rId2" Type="http://schemas.openxmlformats.org/officeDocument/2006/relationships/tags" Target="../tags/tag828.xml"/><Relationship Id="rId3" Type="http://schemas.openxmlformats.org/officeDocument/2006/relationships/tags" Target="../tags/tag829.xml"/><Relationship Id="rId4" Type="http://schemas.openxmlformats.org/officeDocument/2006/relationships/tags" Target="../tags/tag830.xml"/><Relationship Id="rId5" Type="http://schemas.openxmlformats.org/officeDocument/2006/relationships/tags" Target="../tags/tag831.xml"/><Relationship Id="rId6" Type="http://schemas.openxmlformats.org/officeDocument/2006/relationships/tags" Target="../tags/tag832.xml"/><Relationship Id="rId7" Type="http://schemas.openxmlformats.org/officeDocument/2006/relationships/tags" Target="../tags/tag833.xml"/><Relationship Id="rId8" Type="http://schemas.openxmlformats.org/officeDocument/2006/relationships/tags" Target="../tags/tag834.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35.xml"/><Relationship Id="rId2" Type="http://schemas.openxmlformats.org/officeDocument/2006/relationships/tags" Target="../tags/tag836.xml"/><Relationship Id="rId3" Type="http://schemas.openxmlformats.org/officeDocument/2006/relationships/tags" Target="../tags/tag83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38.xml"/><Relationship Id="rId2" Type="http://schemas.openxmlformats.org/officeDocument/2006/relationships/tags" Target="../tags/tag839.xml"/><Relationship Id="rId3" Type="http://schemas.openxmlformats.org/officeDocument/2006/relationships/tags" Target="../tags/tag840.xml"/><Relationship Id="rId4" Type="http://schemas.openxmlformats.org/officeDocument/2006/relationships/tags" Target="../tags/tag841.xml"/><Relationship Id="rId5" Type="http://schemas.openxmlformats.org/officeDocument/2006/relationships/tags" Target="../tags/tag842.xml"/><Relationship Id="rId6" Type="http://schemas.openxmlformats.org/officeDocument/2006/relationships/tags" Target="../tags/tag843.xml"/><Relationship Id="rId7" Type="http://schemas.openxmlformats.org/officeDocument/2006/relationships/tags" Target="../tags/tag844.xml"/><Relationship Id="rId8" Type="http://schemas.openxmlformats.org/officeDocument/2006/relationships/tags" Target="../tags/tag845.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46.xml"/><Relationship Id="rId2" Type="http://schemas.openxmlformats.org/officeDocument/2006/relationships/tags" Target="../tags/tag847.xml"/><Relationship Id="rId3" Type="http://schemas.openxmlformats.org/officeDocument/2006/relationships/tags" Target="../tags/tag848.xml"/><Relationship Id="rId4" Type="http://schemas.openxmlformats.org/officeDocument/2006/relationships/tags" Target="../tags/tag849.xml"/><Relationship Id="rId5" Type="http://schemas.openxmlformats.org/officeDocument/2006/relationships/tags" Target="../tags/tag850.xml"/><Relationship Id="rId6" Type="http://schemas.openxmlformats.org/officeDocument/2006/relationships/tags" Target="../tags/tag851.xml"/><Relationship Id="rId7" Type="http://schemas.openxmlformats.org/officeDocument/2006/relationships/tags" Target="../tags/tag852.xml"/><Relationship Id="rId8" Type="http://schemas.openxmlformats.org/officeDocument/2006/relationships/tags" Target="../tags/tag853.xml"/><Relationship Id="rId9" Type="http://schemas.openxmlformats.org/officeDocument/2006/relationships/tags" Target="../tags/tag854.xml"/><Relationship Id="rId10" Type="http://schemas.openxmlformats.org/officeDocument/2006/relationships/tags" Target="../tags/tag855.xml"/><Relationship Id="rId11" Type="http://schemas.openxmlformats.org/officeDocument/2006/relationships/tags" Target="../tags/tag856.xml"/><Relationship Id="rId12" Type="http://schemas.openxmlformats.org/officeDocument/2006/relationships/tags" Target="../tags/tag85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58.xml"/><Relationship Id="rId2" Type="http://schemas.openxmlformats.org/officeDocument/2006/relationships/tags" Target="../tags/tag859.xml"/><Relationship Id="rId3" Type="http://schemas.openxmlformats.org/officeDocument/2006/relationships/tags" Target="../tags/tag860.xml"/><Relationship Id="rId4" Type="http://schemas.openxmlformats.org/officeDocument/2006/relationships/tags" Target="../tags/tag861.xml"/><Relationship Id="rId5" Type="http://schemas.openxmlformats.org/officeDocument/2006/relationships/tags" Target="../tags/tag862.xml"/><Relationship Id="rId6" Type="http://schemas.openxmlformats.org/officeDocument/2006/relationships/tags" Target="../tags/tag863.xml"/><Relationship Id="rId7" Type="http://schemas.openxmlformats.org/officeDocument/2006/relationships/tags" Target="../tags/tag864.xml"/><Relationship Id="rId8" Type="http://schemas.openxmlformats.org/officeDocument/2006/relationships/tags" Target="../tags/tag86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66.xml"/><Relationship Id="rId2" Type="http://schemas.openxmlformats.org/officeDocument/2006/relationships/tags" Target="../tags/tag867.xml"/><Relationship Id="rId3" Type="http://schemas.openxmlformats.org/officeDocument/2006/relationships/tags" Target="../tags/tag86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869.xml"/><Relationship Id="rId2" Type="http://schemas.openxmlformats.org/officeDocument/2006/relationships/tags" Target="../tags/tag870.xml"/><Relationship Id="rId3" Type="http://schemas.openxmlformats.org/officeDocument/2006/relationships/tags" Target="../tags/tag871.xml"/><Relationship Id="rId4" Type="http://schemas.openxmlformats.org/officeDocument/2006/relationships/tags" Target="../tags/tag872.xml"/><Relationship Id="rId5" Type="http://schemas.openxmlformats.org/officeDocument/2006/relationships/tags" Target="../tags/tag873.xml"/><Relationship Id="rId6" Type="http://schemas.openxmlformats.org/officeDocument/2006/relationships/tags" Target="../tags/tag874.xml"/><Relationship Id="rId7" Type="http://schemas.openxmlformats.org/officeDocument/2006/relationships/tags" Target="../tags/tag875.xml"/><Relationship Id="rId8" Type="http://schemas.openxmlformats.org/officeDocument/2006/relationships/tags" Target="../tags/tag876.xml"/><Relationship Id="rId9" Type="http://schemas.openxmlformats.org/officeDocument/2006/relationships/tags" Target="../tags/tag877.xml"/><Relationship Id="rId10" Type="http://schemas.openxmlformats.org/officeDocument/2006/relationships/tags" Target="../tags/tag878.xml"/><Relationship Id="rId11" Type="http://schemas.openxmlformats.org/officeDocument/2006/relationships/tags" Target="../tags/tag879.xml"/><Relationship Id="rId12" Type="http://schemas.openxmlformats.org/officeDocument/2006/relationships/tags" Target="../tags/tag880.xml"/><Relationship Id="rId13" Type="http://schemas.openxmlformats.org/officeDocument/2006/relationships/tags" Target="../tags/tag881.xml"/><Relationship Id="rId14" Type="http://schemas.openxmlformats.org/officeDocument/2006/relationships/tags" Target="../tags/tag882.xml"/><Relationship Id="rId15" Type="http://schemas.openxmlformats.org/officeDocument/2006/relationships/tags" Target="../tags/tag883.xml"/><Relationship Id="rId16" Type="http://schemas.openxmlformats.org/officeDocument/2006/relationships/tags" Target="../tags/tag884.xml"/><Relationship Id="rId17" Type="http://schemas.openxmlformats.org/officeDocument/2006/relationships/tags" Target="../tags/tag885.xml"/><Relationship Id="rId18" Type="http://schemas.openxmlformats.org/officeDocument/2006/relationships/tags" Target="../tags/tag886.xml"/><Relationship Id="rId19" Type="http://schemas.openxmlformats.org/officeDocument/2006/relationships/tags" Target="../tags/tag887.xml"/><Relationship Id="rId20" Type="http://schemas.openxmlformats.org/officeDocument/2006/relationships/tags" Target="../tags/tag888.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89.xml"/><Relationship Id="rId2" Type="http://schemas.openxmlformats.org/officeDocument/2006/relationships/tags" Target="../tags/tag890.xml"/><Relationship Id="rId3" Type="http://schemas.openxmlformats.org/officeDocument/2006/relationships/tags" Target="../tags/tag891.xml"/><Relationship Id="rId4" Type="http://schemas.openxmlformats.org/officeDocument/2006/relationships/tags" Target="../tags/tag892.xml"/><Relationship Id="rId5" Type="http://schemas.openxmlformats.org/officeDocument/2006/relationships/tags" Target="../tags/tag893.xml"/><Relationship Id="rId6" Type="http://schemas.openxmlformats.org/officeDocument/2006/relationships/tags" Target="../tags/tag894.xml"/><Relationship Id="rId7" Type="http://schemas.openxmlformats.org/officeDocument/2006/relationships/tags" Target="../tags/tag895.xml"/><Relationship Id="rId8" Type="http://schemas.openxmlformats.org/officeDocument/2006/relationships/tags" Target="../tags/tag896.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897.xml"/><Relationship Id="rId2" Type="http://schemas.openxmlformats.org/officeDocument/2006/relationships/tags" Target="../tags/tag898.xml"/><Relationship Id="rId3" Type="http://schemas.openxmlformats.org/officeDocument/2006/relationships/tags" Target="../tags/tag899.xml"/><Relationship Id="rId4" Type="http://schemas.openxmlformats.org/officeDocument/2006/relationships/tags" Target="../tags/tag900.xml"/><Relationship Id="rId5" Type="http://schemas.openxmlformats.org/officeDocument/2006/relationships/tags" Target="../tags/tag901.xml"/><Relationship Id="rId6" Type="http://schemas.openxmlformats.org/officeDocument/2006/relationships/tags" Target="../tags/tag902.xml"/><Relationship Id="rId7" Type="http://schemas.openxmlformats.org/officeDocument/2006/relationships/tags" Target="../tags/tag903.xml"/><Relationship Id="rId8" Type="http://schemas.openxmlformats.org/officeDocument/2006/relationships/tags" Target="../tags/tag904.xml"/><Relationship Id="rId9" Type="http://schemas.openxmlformats.org/officeDocument/2006/relationships/tags" Target="../tags/tag905.xml"/><Relationship Id="rId10" Type="http://schemas.openxmlformats.org/officeDocument/2006/relationships/tags" Target="../tags/tag906.xml"/><Relationship Id="rId11" Type="http://schemas.openxmlformats.org/officeDocument/2006/relationships/tags" Target="../tags/tag907.xml"/><Relationship Id="rId12" Type="http://schemas.openxmlformats.org/officeDocument/2006/relationships/tags" Target="../tags/tag90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09.xml"/><Relationship Id="rId2" Type="http://schemas.openxmlformats.org/officeDocument/2006/relationships/tags" Target="../tags/tag910.xml"/><Relationship Id="rId3" Type="http://schemas.openxmlformats.org/officeDocument/2006/relationships/tags" Target="../tags/tag91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组织文化与变革管理</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组织文化的重要性</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变革管理的必要性</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组织文化与变革管理的关系</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组织文化与变革管理的实践案例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组织文化与变革管理的未来趋势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组织文化的重要性</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组织文化的定义</a:t>
            </a:r>
            <a:endParaRPr altLang="en-US" lang="zh-CN"/>
          </a:p>
        </p:txBody>
      </p:sp>
      <p:sp>
        <p:nvSpPr>
          <p:cNvPr id="105175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5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75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5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76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6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76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6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76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组织文化是组织形象的重要组成部分</a:t>
            </a:r>
            <a:endParaRPr altLang="en-US" dirty="0" sz="2400" lang="zh-CN">
              <a:latin typeface="+mn-ea"/>
              <a:ea typeface="+mn-ea"/>
            </a:endParaRPr>
          </a:p>
        </p:txBody>
      </p:sp>
      <p:sp>
        <p:nvSpPr>
          <p:cNvPr id="105177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组织文化是组织成员之间的联系纽带</a:t>
            </a:r>
            <a:endParaRPr altLang="en-US" dirty="0" sz="2400" lang="zh-CN">
              <a:latin typeface="+mn-ea"/>
              <a:ea typeface="+mn-ea"/>
            </a:endParaRPr>
          </a:p>
        </p:txBody>
      </p:sp>
      <p:sp>
        <p:nvSpPr>
          <p:cNvPr id="105177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组织文化是一种共享的价值观和信仰</a:t>
            </a:r>
            <a:endParaRPr altLang="en-US" dirty="0" sz="2400" lang="zh-CN">
              <a:latin typeface="+mn-ea"/>
              <a:ea typeface="+mn-ea"/>
            </a:endParaRPr>
          </a:p>
        </p:txBody>
      </p:sp>
      <p:sp>
        <p:nvSpPr>
          <p:cNvPr id="105177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组织文化是组织成员共同遵循的行为准则</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0" name="标题 2"/>
          <p:cNvSpPr>
            <a:spLocks noGrp="1"/>
          </p:cNvSpPr>
          <p:nvPr>
            <p:ph type="title" idx="44"/>
          </p:nvPr>
        </p:nvSpPr>
        <p:spPr/>
        <p:txBody>
          <a:bodyPr/>
          <a:p>
            <a:r>
              <a:rPr altLang="en-US" lang="zh-CN"/>
              <a:t>组织文化的作用</a:t>
            </a:r>
            <a:endParaRPr altLang="en-US" lang="zh-CN"/>
          </a:p>
        </p:txBody>
      </p:sp>
      <p:sp>
        <p:nvSpPr>
          <p:cNvPr id="105206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塑造组织形象：组织文化是组织形象的重要组成部分，能够影响外界对组织的看法和评价。</a:t>
            </a:r>
            <a:endParaRPr altLang="en-US" dirty="0" sz="1200" lang="zh-CN" spc="150">
              <a:solidFill>
                <a:schemeClr val="tx1">
                  <a:lumMod val="85000"/>
                  <a:lumOff val="15000"/>
                </a:schemeClr>
              </a:solidFill>
              <a:latin typeface="+mn-ea"/>
              <a:sym typeface="+mn-ea"/>
            </a:endParaRPr>
          </a:p>
        </p:txBody>
      </p:sp>
      <p:sp>
        <p:nvSpPr>
          <p:cNvPr id="105206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6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6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激发员工归属感：组织文化能够让员工感受到组织的关怀和认可，从而增强员工的归属感和忠诚度。</a:t>
            </a:r>
            <a:endParaRPr altLang="en-US" dirty="0" sz="1200" lang="zh-CN" spc="150">
              <a:solidFill>
                <a:schemeClr val="tx1">
                  <a:lumMod val="85000"/>
                  <a:lumOff val="15000"/>
                </a:schemeClr>
              </a:solidFill>
              <a:latin typeface="+mn-ea"/>
              <a:sym typeface="+mn-ea"/>
            </a:endParaRPr>
          </a:p>
        </p:txBody>
      </p:sp>
      <p:sp>
        <p:nvSpPr>
          <p:cNvPr id="105207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7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7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促进组织创新：组织文化鼓励员工提出新的想法和解决方案，从而推动组织的创新和发展。</a:t>
            </a:r>
            <a:endParaRPr altLang="en-US" dirty="0" sz="1200" lang="zh-CN" spc="150">
              <a:solidFill>
                <a:schemeClr val="tx1">
                  <a:lumMod val="85000"/>
                  <a:lumOff val="15000"/>
                </a:schemeClr>
              </a:solidFill>
              <a:latin typeface="+mn-ea"/>
              <a:sym typeface="+mn-ea"/>
            </a:endParaRPr>
          </a:p>
        </p:txBody>
      </p:sp>
      <p:sp>
        <p:nvSpPr>
          <p:cNvPr id="105207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7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8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增强组织竞争力：优秀的组织文化能够吸引和留住优秀的人才，提高组织的竞争力和市场地位。</a:t>
            </a:r>
            <a:endParaRPr altLang="en-US" dirty="0" sz="1200" lang="zh-CN" spc="150">
              <a:solidFill>
                <a:schemeClr val="tx1">
                  <a:lumMod val="85000"/>
                  <a:lumOff val="15000"/>
                </a:schemeClr>
              </a:solidFill>
              <a:latin typeface="+mn-ea"/>
              <a:sym typeface="+mn-ea"/>
            </a:endParaRPr>
          </a:p>
        </p:txBody>
      </p:sp>
      <p:sp>
        <p:nvSpPr>
          <p:cNvPr id="105208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08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0" name="标题 2"/>
          <p:cNvSpPr>
            <a:spLocks noGrp="1"/>
          </p:cNvSpPr>
          <p:nvPr>
            <p:ph type="title" idx="44"/>
          </p:nvPr>
        </p:nvSpPr>
        <p:spPr/>
        <p:txBody>
          <a:bodyPr/>
          <a:p>
            <a:r>
              <a:rPr altLang="en-US" lang="zh-CN"/>
              <a:t>组织文化的塑造</a:t>
            </a:r>
            <a:endParaRPr altLang="en-US" lang="zh-CN"/>
          </a:p>
        </p:txBody>
      </p:sp>
      <p:sp>
        <p:nvSpPr>
          <p:cNvPr id="105237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7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7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组织文化的定义和特点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7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8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8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组织文化的重要性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8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8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8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组织文化的塑造方法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9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9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9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组织文化与变革管理的关系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0" name="标题 1"/>
          <p:cNvSpPr>
            <a:spLocks noGrp="1"/>
          </p:cNvSpPr>
          <p:nvPr>
            <p:ph type="title" idx="2"/>
            <p:custDataLst>
              <p:tags r:id="rId1"/>
            </p:custDataLst>
          </p:nvPr>
        </p:nvSpPr>
        <p:spPr/>
        <p:txBody>
          <a:bodyPr/>
          <a:p>
            <a:r>
              <a:rPr altLang="en-US" lang="zh-CN"/>
              <a:t>变革管理的必要性</a:t>
            </a:r>
            <a:endParaRPr altLang="en-US" lang="zh-CN"/>
          </a:p>
        </p:txBody>
      </p:sp>
      <p:sp>
        <p:nvSpPr>
          <p:cNvPr id="1052682"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20" name="标题 2"/>
          <p:cNvSpPr>
            <a:spLocks noGrp="1"/>
          </p:cNvSpPr>
          <p:nvPr>
            <p:ph type="title" idx="44"/>
          </p:nvPr>
        </p:nvSpPr>
        <p:spPr/>
        <p:txBody>
          <a:bodyPr/>
          <a:p>
            <a:r>
              <a:rPr altLang="en-US" lang="zh-CN"/>
              <a:t>变革管理的定义</a:t>
            </a:r>
            <a:endParaRPr altLang="en-US" lang="zh-CN"/>
          </a:p>
        </p:txBody>
      </p:sp>
      <p:sp>
        <p:nvSpPr>
          <p:cNvPr id="10534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4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变革管理涉及组织内部各个层面的变革</a:t>
            </a:r>
            <a:endParaRPr altLang="en-US" sz="1400" lang="zh-CN" spc="150">
              <a:solidFill>
                <a:schemeClr val="tx1"/>
              </a:solidFill>
              <a:effectLst/>
              <a:latin typeface="+mn-ea"/>
              <a:sym typeface="+mn-ea"/>
            </a:endParaRPr>
          </a:p>
        </p:txBody>
      </p:sp>
      <p:sp>
        <p:nvSpPr>
          <p:cNvPr id="10534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变革管理是一种系统性的管理方法</a:t>
            </a:r>
            <a:endParaRPr altLang="en-US" dirty="0" sz="1400" lang="zh-CN" spc="150">
              <a:solidFill>
                <a:schemeClr val="tx1"/>
              </a:solidFill>
              <a:effectLst/>
              <a:latin typeface="+mn-ea"/>
              <a:sym typeface="+mn-ea"/>
            </a:endParaRPr>
          </a:p>
        </p:txBody>
      </p:sp>
      <p:sp>
        <p:nvSpPr>
          <p:cNvPr id="10534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变革管理需要应对不确定性并寻求机会</a:t>
            </a:r>
            <a:endParaRPr altLang="en-US" sz="1400" lang="zh-CN" spc="150">
              <a:solidFill>
                <a:schemeClr val="tx1"/>
              </a:solidFill>
              <a:effectLst/>
              <a:latin typeface="+mn-ea"/>
              <a:sym typeface="+mn-ea"/>
            </a:endParaRPr>
          </a:p>
        </p:txBody>
      </p:sp>
      <p:sp>
        <p:nvSpPr>
          <p:cNvPr id="10534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变革管理需要平衡各种利益相关者的需求</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22" name="标题 2"/>
          <p:cNvSpPr>
            <a:spLocks noGrp="1"/>
          </p:cNvSpPr>
          <p:nvPr>
            <p:ph type="title" idx="44"/>
          </p:nvPr>
        </p:nvSpPr>
        <p:spPr/>
        <p:txBody>
          <a:bodyPr/>
          <a:p>
            <a:r>
              <a:rPr altLang="en-US" lang="zh-CN"/>
              <a:t>变革管理的过程</a:t>
            </a:r>
            <a:endParaRPr altLang="en-US" lang="zh-CN"/>
          </a:p>
        </p:txBody>
      </p:sp>
      <p:sp>
        <p:nvSpPr>
          <p:cNvPr id="1053724"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26"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28"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30"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32"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34"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36"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38"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40"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42"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44"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持续改进：根据评估结果，对变革过程进行持续改进和优化</a:t>
            </a:r>
            <a:endParaRPr altLang="en-US" dirty="0" sz="2000" lang="zh-CN">
              <a:latin typeface="+mn-ea"/>
              <a:ea typeface="+mn-ea"/>
            </a:endParaRPr>
          </a:p>
        </p:txBody>
      </p:sp>
      <p:sp>
        <p:nvSpPr>
          <p:cNvPr id="1053746"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实施变革：按照计划实施变革，确保变革的顺利进行</a:t>
            </a:r>
            <a:endParaRPr altLang="en-US" dirty="0" sz="2000" lang="zh-CN">
              <a:latin typeface="+mn-ea"/>
              <a:ea typeface="+mn-ea"/>
            </a:endParaRPr>
          </a:p>
        </p:txBody>
      </p:sp>
      <p:sp>
        <p:nvSpPr>
          <p:cNvPr id="1053748"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监控和评估：对变革过程进行监控和评估，确保变革达到预期目标</a:t>
            </a:r>
            <a:endParaRPr altLang="en-US" dirty="0" sz="2000" lang="zh-CN">
              <a:latin typeface="+mn-ea"/>
              <a:ea typeface="+mn-ea"/>
            </a:endParaRPr>
          </a:p>
        </p:txBody>
      </p:sp>
      <p:sp>
        <p:nvSpPr>
          <p:cNvPr id="1053750"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识别变革需求：明确变革的必要性和目标</a:t>
            </a:r>
            <a:endParaRPr altLang="en-US" dirty="0" sz="2000" lang="zh-CN">
              <a:latin typeface="+mn-ea"/>
              <a:ea typeface="+mn-ea"/>
            </a:endParaRPr>
          </a:p>
        </p:txBody>
      </p:sp>
      <p:sp>
        <p:nvSpPr>
          <p:cNvPr id="1053752"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制定变革计划：制定详细的变革计划和时间表</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38" name="标题 2"/>
          <p:cNvSpPr>
            <a:spLocks noGrp="1"/>
          </p:cNvSpPr>
          <p:nvPr>
            <p:ph type="title" idx="44"/>
          </p:nvPr>
        </p:nvSpPr>
        <p:spPr/>
        <p:txBody>
          <a:bodyPr/>
          <a:p>
            <a:r>
              <a:rPr altLang="en-US" lang="zh-CN"/>
              <a:t>变革管理的挑战与应对</a:t>
            </a:r>
            <a:endParaRPr altLang="en-US" lang="zh-CN"/>
          </a:p>
        </p:txBody>
      </p:sp>
      <p:sp>
        <p:nvSpPr>
          <p:cNvPr id="105404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04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04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变革管理面临的挑战：组织文化、员工心态、资源分配等</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04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04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05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应对挑战的方法：制定明确的变革计划、加强沟通与培训、建立激励机制等</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405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05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变革管理的重要意义：提高组织适应能力、促进可持续发展、增强竞争力等</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405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05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06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06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总结：变革管理是组织文化与变革管理的关键环节，需要积极应对挑战并采取有效措施</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48" name="标题 1"/>
          <p:cNvSpPr>
            <a:spLocks noGrp="1"/>
          </p:cNvSpPr>
          <p:nvPr>
            <p:ph type="title" idx="2"/>
            <p:custDataLst>
              <p:tags r:id="rId1"/>
            </p:custDataLst>
          </p:nvPr>
        </p:nvSpPr>
        <p:spPr/>
        <p:txBody>
          <a:bodyPr/>
          <a:p>
            <a:r>
              <a:rPr altLang="en-US" lang="zh-CN"/>
              <a:t>组织文化与变革管理的关系</a:t>
            </a:r>
            <a:endParaRPr altLang="en-US" lang="zh-CN"/>
          </a:p>
        </p:txBody>
      </p:sp>
      <p:sp>
        <p:nvSpPr>
          <p:cNvPr id="105435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88" name="标题 2"/>
          <p:cNvSpPr>
            <a:spLocks noGrp="1"/>
          </p:cNvSpPr>
          <p:nvPr>
            <p:ph type="title" idx="44"/>
          </p:nvPr>
        </p:nvSpPr>
        <p:spPr/>
        <p:txBody>
          <a:bodyPr/>
          <a:p>
            <a:r>
              <a:rPr altLang="en-US" lang="zh-CN"/>
              <a:t>组织文化对变革管理的影响</a:t>
            </a:r>
            <a:endParaRPr altLang="en-US" lang="zh-CN"/>
          </a:p>
        </p:txBody>
      </p:sp>
      <p:sp>
        <p:nvSpPr>
          <p:cNvPr id="10550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0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组织文化与变革管理的相互影响</a:t>
            </a:r>
            <a:endParaRPr altLang="zh-CN" dirty="0" lang="en-US">
              <a:solidFill>
                <a:schemeClr val="dk1">
                  <a:lumMod val="80000"/>
                  <a:lumOff val="20000"/>
                </a:schemeClr>
              </a:solidFill>
              <a:latin typeface="+mn-ea"/>
              <a:sym typeface="+mn-ea"/>
            </a:endParaRPr>
          </a:p>
        </p:txBody>
      </p:sp>
      <p:sp>
        <p:nvSpPr>
          <p:cNvPr id="10550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组织文化对变革管理的推动作用</a:t>
            </a:r>
            <a:endParaRPr altLang="en-US" dirty="0" lang="zh-CN">
              <a:solidFill>
                <a:schemeClr val="dk1">
                  <a:lumMod val="80000"/>
                  <a:lumOff val="20000"/>
                </a:schemeClr>
              </a:solidFill>
              <a:latin typeface="+mn-ea"/>
              <a:sym typeface="+mn-ea"/>
            </a:endParaRPr>
          </a:p>
        </p:txBody>
      </p:sp>
      <p:sp>
        <p:nvSpPr>
          <p:cNvPr id="10551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组织文化对变革管理的阻碍作用</a:t>
            </a:r>
            <a:endParaRPr altLang="en-US" dirty="0" lang="zh-CN">
              <a:solidFill>
                <a:schemeClr val="dk1">
                  <a:lumMod val="80000"/>
                  <a:lumOff val="20000"/>
                </a:schemeClr>
              </a:solidFill>
              <a:latin typeface="+mn-ea"/>
              <a:sym typeface="+mn-ea"/>
            </a:endParaRPr>
          </a:p>
        </p:txBody>
      </p:sp>
      <p:sp>
        <p:nvSpPr>
          <p:cNvPr id="10551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1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如何通过组织文化促进变革管理</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06" name="内容占位符 1"/>
          <p:cNvSpPr>
            <a:spLocks noGrp="1"/>
          </p:cNvSpPr>
          <p:nvPr>
            <p:ph idx="45"/>
          </p:nvPr>
        </p:nvSpPr>
        <p:spPr/>
        <p:txBody>
          <a:bodyPr>
            <a:normAutofit fontScale="70000"/>
          </a:bodyPr>
          <a:p>
            <a:r>
              <a:rPr altLang="en-US" lang="zh-CN"/>
              <a:t>变革管理对组织文化的引导作用  变革管理在组织文化塑造中起着重要的引导作用。通过明确组织的发展目标和战略方向，变革管理能够为组织成员提供清晰的行为准则和价值观念，从而引导组织文化的形成和发展。</a:t>
            </a:r>
            <a:endParaRPr altLang="en-US" lang="zh-CN"/>
          </a:p>
          <a:p>
            <a:pPr lvl="1"/>
            <a:r>
              <a:rPr altLang="en-US" lang="zh-CN"/>
              <a:t>变革管理在组织文化塑造中起着重要的引导作用。通过明确组织的发展目标和战略方向，变革管理能够为组织成员提供清晰的行为准则和价值观念，从而引导组织文化的形成和发展。</a:t>
            </a:r>
            <a:endParaRPr altLang="en-US" lang="zh-CN"/>
          </a:p>
          <a:p>
            <a:r>
              <a:rPr altLang="en-US" lang="zh-CN"/>
              <a:t>变革管理对组织文化的创新作用  变革管理鼓励组织成员勇于尝试新的方法和思路，推动组织的创新发展。在变革过程中，组织成员需要不断学习和适应新的知识和技能，这种学习过程有助于形成开放、包容的组织文化，激发员工的创造力和创新精神。</a:t>
            </a:r>
            <a:endParaRPr altLang="en-US" lang="zh-CN"/>
          </a:p>
          <a:p>
            <a:pPr lvl="1"/>
            <a:r>
              <a:rPr altLang="en-US" lang="zh-CN"/>
              <a:t>变革管理鼓励组织成员勇于尝试新的方法和思路，推动组织的创新发展。在变革过程中，组织成员需要不断学习和适应新的知识和技能，这种学习过程有助于形成开放、包容的组织文化，激发员工的创造力和创新精神。</a:t>
            </a:r>
            <a:endParaRPr altLang="en-US" lang="zh-CN"/>
          </a:p>
          <a:p>
            <a:r>
              <a:rPr altLang="en-US" lang="zh-CN"/>
              <a:t>变革管理对组织文化的强化作用  变革管理通过一系列的措施和手段，如激励机制、培训计划等，来强化组织文化的核心价值观和行为规范。这种强化作用有助于巩固组织文化的地位，使组织成员更加认同和遵循组织文化，从而形成良好的组织氛围。</a:t>
            </a:r>
            <a:endParaRPr altLang="en-US" lang="zh-CN"/>
          </a:p>
          <a:p>
            <a:pPr lvl="1"/>
            <a:r>
              <a:rPr altLang="en-US" lang="zh-CN"/>
              <a:t>变革管理通过一系列的措施和手段，如激励机制、培训计划等，来强化组织文化的核心价值观和行为规范。这种强化作用有助于巩固组织文化的地位，使组织成员更加认同和遵循组织文化，从而形成良好的组织氛围。</a:t>
            </a:r>
            <a:endParaRPr altLang="en-US" lang="zh-CN"/>
          </a:p>
          <a:p>
            <a:r>
              <a:rPr altLang="en-US" lang="zh-CN"/>
              <a:t>变革管理对组织文化的传播作用  变革管理不仅关注组织内部的变革，还注重组织文化的传播和推广。通过有效的传播手段，变革管理能够将组织文化的核心价值观和行为规范传递给更多的员工和利益相关者，从而提升组织的知名度和影响力，为组织的长期发展奠定坚实的基础。</a:t>
            </a:r>
            <a:endParaRPr altLang="en-US" lang="zh-CN"/>
          </a:p>
          <a:p>
            <a:pPr lvl="1"/>
            <a:r>
              <a:rPr altLang="en-US" lang="zh-CN"/>
              <a:t>变革管理不仅关注组织内部的变革，还注重组织文化的传播和推广。通过有效的传播手段，变革管理能够将组织文化的核心价值观和行为规范传递给更多的员工和利益相关者，从而提升组织的知名度和影响力，为组织的长期发展奠定坚实的基础。</a:t>
            </a:r>
            <a:endParaRPr altLang="en-US" lang="zh-CN"/>
          </a:p>
        </p:txBody>
      </p:sp>
      <p:sp>
        <p:nvSpPr>
          <p:cNvPr id="1055408" name="标题 2"/>
          <p:cNvSpPr>
            <a:spLocks noGrp="1"/>
          </p:cNvSpPr>
          <p:nvPr>
            <p:ph type="title" idx="44"/>
          </p:nvPr>
        </p:nvSpPr>
        <p:spPr/>
        <p:txBody>
          <a:bodyPr/>
          <a:p>
            <a:r>
              <a:rPr altLang="en-US" lang="zh-CN"/>
              <a:t>变革管理对组织文化的塑造作用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94" name="标题 2"/>
          <p:cNvSpPr>
            <a:spLocks noGrp="1"/>
          </p:cNvSpPr>
          <p:nvPr>
            <p:ph type="title" idx="44"/>
          </p:nvPr>
        </p:nvSpPr>
        <p:spPr/>
        <p:txBody>
          <a:bodyPr/>
          <a:p>
            <a:r>
              <a:rPr altLang="en-US" lang="zh-CN"/>
              <a:t>组织文化与变革管理的协同作用</a:t>
            </a:r>
            <a:endParaRPr altLang="en-US" lang="zh-CN"/>
          </a:p>
        </p:txBody>
      </p:sp>
      <p:sp>
        <p:nvSpPr>
          <p:cNvPr id="1055696"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55698" name="标题"/>
          <p:cNvSpPr txBox="1"/>
          <p:nvPr>
            <p:custDataLst>
              <p:tags r:id="rId2"/>
            </p:custDataLst>
          </p:nvPr>
        </p:nvSpPr>
        <p:spPr>
          <a:xfrm>
            <a:off x="3520105" y="1490400"/>
            <a:ext cx="5145790" cy="516548"/>
          </a:xfrm>
          <a:prstGeom prst="rect"/>
          <a:noFill/>
        </p:spPr>
        <p:txBody>
          <a:bodyPr anchor="b" bIns="0" lIns="0" rIns="0" rtlCol="0" tIns="0" wrap="square">
            <a:normAutofit fontScale="6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组织文化对变革管理的影响：组织文化能够影响员工对变革的接受程度和参与度，积极的文化氛围能够促进变革的顺利实施。 </a:t>
            </a:r>
            <a:endParaRPr altLang="en-US" b="1" dirty="0" sz="2000" lang="zh-CN" spc="300">
              <a:solidFill>
                <a:schemeClr val="accent1"/>
              </a:solidFill>
              <a:latin typeface="+mj-ea"/>
              <a:ea typeface="+mj-ea"/>
              <a:sym typeface="+mn-ea"/>
            </a:endParaRPr>
          </a:p>
        </p:txBody>
      </p:sp>
      <p:sp>
        <p:nvSpPr>
          <p:cNvPr id="1055700"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55702" name="标题"/>
          <p:cNvSpPr txBox="1"/>
          <p:nvPr>
            <p:custDataLst>
              <p:tags r:id="rId4"/>
            </p:custDataLst>
          </p:nvPr>
        </p:nvSpPr>
        <p:spPr>
          <a:xfrm>
            <a:off x="3520105" y="2694804"/>
            <a:ext cx="5145790" cy="516548"/>
          </a:xfrm>
          <a:prstGeom prst="rect"/>
          <a:noFill/>
        </p:spPr>
        <p:txBody>
          <a:bodyPr anchor="b" bIns="0" lIns="0" rIns="0" rtlCol="0" tIns="0" wrap="square">
            <a:normAutofit fontScale="55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变革管理对组织文化的塑造作用：变革管理过程中，通过对组织结构的调整、规章制度的完善等，能够进一步塑造和强化组织文化。 </a:t>
            </a:r>
            <a:endParaRPr altLang="en-US" b="1" dirty="0" sz="2000" lang="zh-CN" spc="300">
              <a:solidFill>
                <a:schemeClr val="accent1"/>
              </a:solidFill>
              <a:latin typeface="+mj-ea"/>
              <a:ea typeface="+mj-ea"/>
              <a:sym typeface="+mn-ea"/>
            </a:endParaRPr>
          </a:p>
        </p:txBody>
      </p:sp>
      <p:sp>
        <p:nvSpPr>
          <p:cNvPr id="1055704"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55706" name="标题"/>
          <p:cNvSpPr txBox="1"/>
          <p:nvPr>
            <p:custDataLst>
              <p:tags r:id="rId6"/>
            </p:custDataLst>
          </p:nvPr>
        </p:nvSpPr>
        <p:spPr>
          <a:xfrm>
            <a:off x="3520105" y="3899208"/>
            <a:ext cx="5145790" cy="516548"/>
          </a:xfrm>
          <a:prstGeom prst="rect"/>
          <a:noFill/>
        </p:spPr>
        <p:txBody>
          <a:bodyPr anchor="b" bIns="0" lIns="0" rIns="0" rtlCol="0" tIns="0" wrap="square">
            <a:normAutofit fontScale="55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组织文化与变革管理的相互促进：成功的变革管理能够促进组织文化的创新和发展，而健康的组织文化则可以为变革提供有力的支持和保障。 </a:t>
            </a:r>
            <a:endParaRPr altLang="en-US" b="1" dirty="0" sz="2000" lang="zh-CN" spc="300">
              <a:solidFill>
                <a:schemeClr val="accent1"/>
              </a:solidFill>
              <a:latin typeface="+mj-ea"/>
              <a:ea typeface="+mj-ea"/>
              <a:sym typeface="+mn-ea"/>
            </a:endParaRPr>
          </a:p>
        </p:txBody>
      </p:sp>
      <p:sp>
        <p:nvSpPr>
          <p:cNvPr id="1055708"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55710" name="标题"/>
          <p:cNvSpPr txBox="1"/>
          <p:nvPr>
            <p:custDataLst>
              <p:tags r:id="rId8"/>
            </p:custDataLst>
          </p:nvPr>
        </p:nvSpPr>
        <p:spPr>
          <a:xfrm>
            <a:off x="3520105" y="5103611"/>
            <a:ext cx="5145790" cy="516548"/>
          </a:xfrm>
          <a:prstGeom prst="rect"/>
          <a:noFill/>
        </p:spPr>
        <p:txBody>
          <a:bodyPr anchor="b" bIns="0" lIns="0" rIns="0" rtlCol="0" tIns="0" wrap="square">
            <a:normAutofit fontScale="55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协同作用在实践中的应用：在实践中，组织应注重培养与变革管理相适应的组织文化，发挥两者的协同作用，以实现更好的组织绩效和持续发展。</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5996" name="标题 1"/>
          <p:cNvSpPr>
            <a:spLocks noGrp="1"/>
          </p:cNvSpPr>
          <p:nvPr>
            <p:ph type="title" idx="2"/>
            <p:custDataLst>
              <p:tags r:id="rId1"/>
            </p:custDataLst>
          </p:nvPr>
        </p:nvSpPr>
        <p:spPr/>
        <p:txBody>
          <a:bodyPr/>
          <a:p>
            <a:r>
              <a:rPr altLang="en-US" lang="zh-CN"/>
              <a:t>组织文化与变革管理的实践案例</a:t>
            </a:r>
            <a:endParaRPr altLang="en-US" lang="zh-CN"/>
          </a:p>
        </p:txBody>
      </p:sp>
      <p:sp>
        <p:nvSpPr>
          <p:cNvPr id="105599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36" name="标题 2"/>
          <p:cNvSpPr>
            <a:spLocks noGrp="1"/>
          </p:cNvSpPr>
          <p:nvPr>
            <p:ph type="title" idx="44"/>
          </p:nvPr>
        </p:nvSpPr>
        <p:spPr/>
        <p:txBody>
          <a:bodyPr/>
          <a:p>
            <a:r>
              <a:rPr altLang="en-US" lang="zh-CN"/>
              <a:t>案例一：某企业的组织文化变革实践</a:t>
            </a:r>
            <a:endParaRPr altLang="en-US" lang="zh-CN"/>
          </a:p>
        </p:txBody>
      </p:sp>
      <p:sp>
        <p:nvSpPr>
          <p:cNvPr id="1056738" name="文本框 5"/>
          <p:cNvSpPr txBox="1"/>
          <p:nvPr>
            <p:custDataLst>
              <p:tags r:id="rId1"/>
            </p:custDataLst>
          </p:nvPr>
        </p:nvSpPr>
        <p:spPr>
          <a:xfrm>
            <a:off x="3358489" y="2679401"/>
            <a:ext cx="5469023" cy="359703"/>
          </a:xfrm>
          <a:prstGeom prst="rect"/>
          <a:noFill/>
        </p:spPr>
        <p:txBody>
          <a:bodyPr anchor="b" anchorCtr="0" bIns="0" lIns="0" rtlCol="0" wrap="square">
            <a:normAutofit/>
          </a:bodyPr>
          <a:p>
            <a:pPr>
              <a:buClrTx/>
              <a:buSzTx/>
              <a:buFontTx/>
            </a:pPr>
            <a:r>
              <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rPr>
              <a:t>变革措施：通过制定明确的愿景和使命，加强内部沟通，推动员工参与决策等方式，逐步改变企业原有的组织文化。 </a:t>
            </a:r>
            <a:endPar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6740" name="正文"/>
          <p:cNvSpPr txBox="1"/>
          <p:nvPr>
            <p:custDataLst>
              <p:tags r:id="rId2"/>
            </p:custDataLst>
          </p:nvPr>
        </p:nvSpPr>
        <p:spPr>
          <a:xfrm>
            <a:off x="3358489" y="3067855"/>
            <a:ext cx="5469023" cy="664461"/>
          </a:xfrm>
          <a:prstGeom prst="rect"/>
          <a:noFill/>
        </p:spPr>
        <p:txBody>
          <a:bodyPr anchor="t" anchorCtr="0" bIns="0" lIns="0" rIns="0" rtlCol="0" tIns="0" wrap="square">
            <a:normAutofit lnSpcReduction="10000"/>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单击此处添加文本具体内容，简明扼要地阐述您的观点。根据需要可酌情增减文字，以便观者准确地理解您传达的思想。单击此处添加文本具体内容，简明扼要地阐述您的观点</a:t>
            </a:r>
            <a:endParaRPr altLang="en-US" dirty="0" sz="1200" lang="zh-CN" spc="150">
              <a:solidFill>
                <a:schemeClr val="tx1">
                  <a:lumMod val="65000"/>
                  <a:lumOff val="35000"/>
                </a:schemeClr>
              </a:solidFill>
              <a:latin typeface="+mn-ea"/>
              <a:sym typeface="+mn-ea"/>
            </a:endParaRPr>
          </a:p>
        </p:txBody>
      </p:sp>
      <p:sp>
        <p:nvSpPr>
          <p:cNvPr id="1056742" name="文本框 7"/>
          <p:cNvSpPr txBox="1"/>
          <p:nvPr>
            <p:custDataLst>
              <p:tags r:id="rId3"/>
            </p:custDataLst>
          </p:nvPr>
        </p:nvSpPr>
        <p:spPr>
          <a:xfrm>
            <a:off x="3358489" y="1490400"/>
            <a:ext cx="5469662" cy="350120"/>
          </a:xfrm>
          <a:prstGeom prst="rect"/>
          <a:noFill/>
        </p:spPr>
        <p:txBody>
          <a:bodyPr anchor="b" anchorCtr="0" bIns="0" lIns="0" rtlCol="0" wrap="square">
            <a:normAutofit lnSpcReduction="10000"/>
          </a:bodyPr>
          <a:p>
            <a:pPr>
              <a:buClrTx/>
              <a:buSzTx/>
              <a:buFontTx/>
            </a:pPr>
            <a:r>
              <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rPr>
              <a:t>背景介绍：该企业面临市场竞争加剧、员工流失严重等问题，需要进行组织文化变革以提升竞争力。 </a:t>
            </a:r>
            <a:endPar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6744" name="正文"/>
          <p:cNvSpPr txBox="1"/>
          <p:nvPr>
            <p:custDataLst>
              <p:tags r:id="rId4"/>
            </p:custDataLst>
          </p:nvPr>
        </p:nvSpPr>
        <p:spPr>
          <a:xfrm>
            <a:off x="3358489" y="1862881"/>
            <a:ext cx="5469023" cy="646571"/>
          </a:xfrm>
          <a:prstGeom prst="rect"/>
          <a:noFill/>
        </p:spPr>
        <p:txBody>
          <a:bodyPr anchor="t" anchorCtr="0" bIns="0" lIns="0" rIns="0" rtlCol="0" tIns="0" wrap="square">
            <a:normAutofit lnSpcReduction="20000"/>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单击此处添加文本具体内容，简明扼要地阐述您的观点。根据需要可酌情增减文字，以便观者准确地理解您传达的思想。单击此处添加文本具体内容，简明扼要地阐述您的观点</a:t>
            </a:r>
            <a:endParaRPr altLang="en-US" dirty="0" sz="1200" lang="zh-CN" spc="150">
              <a:solidFill>
                <a:schemeClr val="tx1">
                  <a:lumMod val="65000"/>
                  <a:lumOff val="35000"/>
                </a:schemeClr>
              </a:solidFill>
              <a:latin typeface="+mn-ea"/>
              <a:sym typeface="+mn-ea"/>
            </a:endParaRPr>
          </a:p>
        </p:txBody>
      </p:sp>
      <p:sp>
        <p:nvSpPr>
          <p:cNvPr id="1056746" name="文本框 12"/>
          <p:cNvSpPr txBox="1"/>
          <p:nvPr>
            <p:custDataLst>
              <p:tags r:id="rId5"/>
            </p:custDataLst>
          </p:nvPr>
        </p:nvSpPr>
        <p:spPr>
          <a:xfrm>
            <a:off x="3358489" y="3902265"/>
            <a:ext cx="5469023" cy="372481"/>
          </a:xfrm>
          <a:prstGeom prst="rect"/>
          <a:noFill/>
        </p:spPr>
        <p:txBody>
          <a:bodyPr anchor="b" anchorCtr="0" bIns="0" lIns="0" rtlCol="0" wrap="square">
            <a:normAutofit/>
          </a:bodyPr>
          <a:p>
            <a:pPr>
              <a:buClrTx/>
              <a:buSzTx/>
              <a:buFontTx/>
            </a:pPr>
            <a:r>
              <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rPr>
              <a:t>实施过程：详细描述变革过程中的关键事件、遇到的问题及解决方案。 </a:t>
            </a:r>
            <a:endPar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6748" name="正文"/>
          <p:cNvSpPr txBox="1"/>
          <p:nvPr>
            <p:custDataLst>
              <p:tags r:id="rId6"/>
            </p:custDataLst>
          </p:nvPr>
        </p:nvSpPr>
        <p:spPr>
          <a:xfrm>
            <a:off x="3358489" y="4303497"/>
            <a:ext cx="5469023" cy="688100"/>
          </a:xfrm>
          <a:prstGeom prst="rect"/>
          <a:noFill/>
        </p:spPr>
        <p:txBody>
          <a:bodyPr anchor="t" anchorCtr="0" bIns="0" lIns="0" rIns="0" rtlCol="0" tIns="0" wrap="square">
            <a:normAutofit lnSpcReduction="10000"/>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单击此处添加文本具体内容，简明扼要地阐述您的观点。根据需要可酌情增减文字，以便观者准确地理解您传达的思想。单击此处添加文本具体内容，简明扼要地阐述您的观点</a:t>
            </a:r>
            <a:endParaRPr altLang="en-US" dirty="0" sz="1200" lang="zh-CN" spc="150">
              <a:solidFill>
                <a:schemeClr val="tx1">
                  <a:lumMod val="65000"/>
                  <a:lumOff val="35000"/>
                </a:schemeClr>
              </a:solidFill>
              <a:latin typeface="+mn-ea"/>
              <a:sym typeface="+mn-ea"/>
            </a:endParaRPr>
          </a:p>
        </p:txBody>
      </p:sp>
      <p:sp>
        <p:nvSpPr>
          <p:cNvPr id="1056750" name="文本框 15"/>
          <p:cNvSpPr txBox="1"/>
          <p:nvPr>
            <p:custDataLst>
              <p:tags r:id="rId7"/>
            </p:custDataLst>
          </p:nvPr>
        </p:nvSpPr>
        <p:spPr>
          <a:xfrm>
            <a:off x="3358489" y="5160907"/>
            <a:ext cx="5469023" cy="372481"/>
          </a:xfrm>
          <a:prstGeom prst="rect"/>
          <a:noFill/>
        </p:spPr>
        <p:txBody>
          <a:bodyPr anchor="b" anchorCtr="0" bIns="0" lIns="0" rtlCol="0" wrap="square">
            <a:normAutofit/>
          </a:bodyPr>
          <a:p>
            <a:pPr>
              <a:buClrTx/>
              <a:buSzTx/>
              <a:buFontTx/>
            </a:pPr>
            <a:r>
              <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rPr>
              <a:t>效果评估：对变革后的组织文化进行评估，包括员工满意度、工作效率、客户满意度等方面的变化。</a:t>
            </a:r>
            <a:endParaRPr b="1" dirty="0" sz="10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6752" name="正文"/>
          <p:cNvSpPr txBox="1"/>
          <p:nvPr>
            <p:custDataLst>
              <p:tags r:id="rId8"/>
            </p:custDataLst>
          </p:nvPr>
        </p:nvSpPr>
        <p:spPr>
          <a:xfrm>
            <a:off x="3358489" y="5562139"/>
            <a:ext cx="5469023" cy="688100"/>
          </a:xfrm>
          <a:prstGeom prst="rect"/>
          <a:noFill/>
        </p:spPr>
        <p:txBody>
          <a:bodyPr anchor="t" anchorCtr="0" bIns="0" lIns="0" rIns="0" rtlCol="0" tIns="0" wrap="square">
            <a:normAutofit lnSpcReduction="10000"/>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单击此处添加文本具体内容，简明扼要地阐述您的观点。根据需要可酌情增减文字，以便观者准确地理解您传达的思想。单击此处添加文本具体内容，简明扼要地阐述您的观点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38" name="标题 2"/>
          <p:cNvSpPr>
            <a:spLocks noGrp="1"/>
          </p:cNvSpPr>
          <p:nvPr>
            <p:ph type="title" idx="44"/>
          </p:nvPr>
        </p:nvSpPr>
        <p:spPr/>
        <p:txBody>
          <a:bodyPr/>
          <a:p>
            <a:r>
              <a:rPr altLang="en-US" lang="zh-CN"/>
              <a:t>案例二：某企业的变革管理实践</a:t>
            </a:r>
            <a:endParaRPr altLang="en-US" lang="zh-CN"/>
          </a:p>
        </p:txBody>
      </p:sp>
      <p:sp>
        <p:nvSpPr>
          <p:cNvPr id="1057040" name="矩形: 圆角 23"/>
          <p:cNvSpPr/>
          <p:nvPr>
            <p:custDataLst>
              <p:tags r:id="rId1"/>
            </p:custDataLst>
          </p:nvPr>
        </p:nvSpPr>
        <p:spPr>
          <a:xfrm>
            <a:off x="608400"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7042" name="矩形: 圆角 27"/>
          <p:cNvSpPr/>
          <p:nvPr>
            <p:custDataLst>
              <p:tags r:id="rId2"/>
            </p:custDataLst>
          </p:nvPr>
        </p:nvSpPr>
        <p:spPr>
          <a:xfrm>
            <a:off x="6383201"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7044" name="矩形: 圆角 6"/>
          <p:cNvSpPr/>
          <p:nvPr>
            <p:custDataLst>
              <p:tags r:id="rId3"/>
            </p:custDataLst>
          </p:nvPr>
        </p:nvSpPr>
        <p:spPr>
          <a:xfrm>
            <a:off x="608400"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7046" name="矩形: 圆角 9"/>
          <p:cNvSpPr/>
          <p:nvPr>
            <p:custDataLst>
              <p:tags r:id="rId4"/>
            </p:custDataLst>
          </p:nvPr>
        </p:nvSpPr>
        <p:spPr>
          <a:xfrm>
            <a:off x="795094"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57048" name="正文"/>
          <p:cNvSpPr txBox="1"/>
          <p:nvPr>
            <p:custDataLst>
              <p:tags r:id="rId5"/>
            </p:custDataLst>
          </p:nvPr>
        </p:nvSpPr>
        <p:spPr>
          <a:xfrm>
            <a:off x="795094" y="4872684"/>
            <a:ext cx="5004096" cy="1226844"/>
          </a:xfrm>
          <a:prstGeom prst="rect"/>
          <a:noFill/>
        </p:spPr>
        <p:txBody>
          <a:bodyPr anchor="t" anchorCtr="0" bIns="0" lIns="90000" rIns="90000" rtlCol="0" tIns="144145" wrap="square">
            <a:normAutofit/>
          </a:bodyPr>
          <a:p>
            <a:pPr>
              <a:lnSpc>
                <a:spcPct val="130000"/>
              </a:lnSpc>
              <a:spcAft>
                <a:spcPts val="1000"/>
              </a:spcAft>
            </a:pPr>
            <a:r>
              <a:rPr altLang="en-US" sz="1600" lang="zh-CN">
                <a:solidFill>
                  <a:schemeClr val="tx1">
                    <a:lumMod val="65000"/>
                    <a:lumOff val="35000"/>
                  </a:schemeClr>
                </a:solidFill>
                <a:latin typeface="+mn-ea"/>
              </a:rPr>
              <a:t>变革管理实践的具体措施：该企业采取了一系列具体的措施，如引入外部专家进行指导、建立项目管理办公室等，以确保变革管理的顺利进行。</a:t>
            </a:r>
            <a:endParaRPr altLang="en-US" sz="1600" lang="zh-CN">
              <a:solidFill>
                <a:schemeClr val="tx1">
                  <a:lumMod val="65000"/>
                  <a:lumOff val="35000"/>
                </a:schemeClr>
              </a:solidFill>
              <a:latin typeface="+mn-ea"/>
            </a:endParaRPr>
          </a:p>
        </p:txBody>
      </p:sp>
      <p:sp>
        <p:nvSpPr>
          <p:cNvPr id="1057050" name="矩形: 圆角 24"/>
          <p:cNvSpPr/>
          <p:nvPr>
            <p:custDataLst>
              <p:tags r:id="rId6"/>
            </p:custDataLst>
          </p:nvPr>
        </p:nvSpPr>
        <p:spPr>
          <a:xfrm>
            <a:off x="7950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57052" name="正文"/>
          <p:cNvSpPr txBox="1"/>
          <p:nvPr>
            <p:custDataLst>
              <p:tags r:id="rId7"/>
            </p:custDataLst>
          </p:nvPr>
        </p:nvSpPr>
        <p:spPr>
          <a:xfrm>
            <a:off x="795094" y="2519329"/>
            <a:ext cx="5004096" cy="1226779"/>
          </a:xfrm>
          <a:prstGeom prst="rect"/>
          <a:noFill/>
        </p:spPr>
        <p:txBody>
          <a:bodyPr anchor="t" anchorCtr="0" bIns="0" lIns="90000" rIns="90000" rtlCol="0" tIns="144145" wrap="square">
            <a:normAutofit/>
          </a:bodyPr>
          <a:p>
            <a:pPr>
              <a:lnSpc>
                <a:spcPct val="130000"/>
              </a:lnSpc>
              <a:spcAft>
                <a:spcPts val="1000"/>
              </a:spcAft>
            </a:pPr>
            <a:r>
              <a:rPr altLang="en-US" dirty="0" sz="1600" lang="zh-CN">
                <a:solidFill>
                  <a:schemeClr val="tx1">
                    <a:lumMod val="65000"/>
                    <a:lumOff val="35000"/>
                  </a:schemeClr>
                </a:solidFill>
                <a:latin typeface="+mn-ea"/>
              </a:rPr>
              <a:t>背景介绍：该企业面临市场竞争加剧、业务模式转型等挑战，需要进行全面的变革管理。</a:t>
            </a:r>
            <a:endParaRPr altLang="en-US" dirty="0" sz="1600" lang="zh-CN">
              <a:solidFill>
                <a:schemeClr val="tx1">
                  <a:lumMod val="65000"/>
                  <a:lumOff val="35000"/>
                </a:schemeClr>
              </a:solidFill>
              <a:latin typeface="+mn-ea"/>
            </a:endParaRPr>
          </a:p>
        </p:txBody>
      </p:sp>
      <p:sp>
        <p:nvSpPr>
          <p:cNvPr id="1057054" name="矩形: 圆角 28"/>
          <p:cNvSpPr/>
          <p:nvPr>
            <p:custDataLst>
              <p:tags r:id="rId8"/>
            </p:custDataLst>
          </p:nvPr>
        </p:nvSpPr>
        <p:spPr>
          <a:xfrm>
            <a:off x="65698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57056" name="正文"/>
          <p:cNvSpPr txBox="1"/>
          <p:nvPr>
            <p:custDataLst>
              <p:tags r:id="rId9"/>
            </p:custDataLst>
          </p:nvPr>
        </p:nvSpPr>
        <p:spPr>
          <a:xfrm>
            <a:off x="6569894" y="2519329"/>
            <a:ext cx="5004096" cy="1226779"/>
          </a:xfrm>
          <a:prstGeom prst="rect"/>
          <a:noFill/>
        </p:spPr>
        <p:txBody>
          <a:bodyPr anchor="t" anchorCtr="0" bIns="0" lIns="90000" rIns="90000" rtlCol="0" tIns="144145" wrap="square">
            <a:normAutofit/>
          </a:bodyPr>
          <a:p>
            <a:pPr>
              <a:lnSpc>
                <a:spcPct val="130000"/>
              </a:lnSpc>
              <a:spcAft>
                <a:spcPts val="1000"/>
              </a:spcAft>
            </a:pPr>
            <a:r>
              <a:rPr altLang="en-US" dirty="0" sz="1600" lang="zh-CN">
                <a:solidFill>
                  <a:schemeClr val="tx1">
                    <a:lumMod val="65000"/>
                    <a:lumOff val="35000"/>
                  </a:schemeClr>
                </a:solidFill>
                <a:latin typeface="+mn-ea"/>
              </a:rPr>
              <a:t>组织文化在变革管理中的作用：该企业通过强化组织文化，如培养员工创新意识、推动开放式沟通等，为变革管理提供了有力的支持。</a:t>
            </a:r>
            <a:endParaRPr altLang="en-US" dirty="0" sz="1600" lang="zh-CN">
              <a:solidFill>
                <a:schemeClr val="tx1">
                  <a:lumMod val="65000"/>
                  <a:lumOff val="35000"/>
                </a:schemeClr>
              </a:solidFill>
              <a:latin typeface="+mn-ea"/>
            </a:endParaRPr>
          </a:p>
        </p:txBody>
      </p:sp>
      <p:sp>
        <p:nvSpPr>
          <p:cNvPr id="1057058" name="矩形: 圆角 6"/>
          <p:cNvSpPr/>
          <p:nvPr>
            <p:custDataLst>
              <p:tags r:id="rId10"/>
            </p:custDataLst>
          </p:nvPr>
        </p:nvSpPr>
        <p:spPr>
          <a:xfrm>
            <a:off x="6382566"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7060" name="矩形: 圆角 9"/>
          <p:cNvSpPr/>
          <p:nvPr>
            <p:custDataLst>
              <p:tags r:id="rId11"/>
            </p:custDataLst>
          </p:nvPr>
        </p:nvSpPr>
        <p:spPr>
          <a:xfrm>
            <a:off x="6569259"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57062" name="正文"/>
          <p:cNvSpPr txBox="1"/>
          <p:nvPr>
            <p:custDataLst>
              <p:tags r:id="rId12"/>
            </p:custDataLst>
          </p:nvPr>
        </p:nvSpPr>
        <p:spPr>
          <a:xfrm>
            <a:off x="6569259" y="4872684"/>
            <a:ext cx="5004096" cy="1226844"/>
          </a:xfrm>
          <a:prstGeom prst="rect"/>
          <a:noFill/>
        </p:spPr>
        <p:txBody>
          <a:bodyPr anchor="t" anchorCtr="0" bIns="0" lIns="90000" rIns="90000" rtlCol="0" tIns="144145" wrap="square">
            <a:normAutofit fontScale="90000" lnSpcReduction="20000"/>
          </a:bodyPr>
          <a:p>
            <a:pPr>
              <a:lnSpc>
                <a:spcPct val="130000"/>
              </a:lnSpc>
              <a:spcAft>
                <a:spcPts val="1000"/>
              </a:spcAft>
            </a:pPr>
            <a:r>
              <a:rPr altLang="en-US" lang="zh-CN">
                <a:solidFill>
                  <a:schemeClr val="tx1">
                    <a:lumMod val="65000"/>
                    <a:lumOff val="35000"/>
                  </a:schemeClr>
                </a:solidFill>
                <a:latin typeface="+mn-ea"/>
              </a:rPr>
              <a:t>实践成果与启示：该企业的变革管理实践取得了显著成果，如提高了员工满意度、提升了企业绩效等。同时，该实践对于其他企业的变革管理也具有一定的启示意义。</a:t>
            </a:r>
            <a:endParaRPr altLang="en-US" lang="zh-CN">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48" name="标题 2"/>
          <p:cNvSpPr>
            <a:spLocks noGrp="1"/>
          </p:cNvSpPr>
          <p:nvPr>
            <p:ph type="title" idx="44"/>
          </p:nvPr>
        </p:nvSpPr>
        <p:spPr/>
        <p:txBody>
          <a:bodyPr/>
          <a:p>
            <a:r>
              <a:rPr altLang="en-US" lang="zh-CN"/>
              <a:t>案例三：某企业的组织文化与变革管理协同实践</a:t>
            </a:r>
            <a:endParaRPr altLang="en-US" lang="zh-CN"/>
          </a:p>
        </p:txBody>
      </p:sp>
      <p:sp>
        <p:nvSpPr>
          <p:cNvPr id="1057350" name="文本框 5"/>
          <p:cNvSpPr txBox="1"/>
          <p:nvPr>
            <p:custDataLst>
              <p:tags r:id="rId1"/>
            </p:custDataLst>
          </p:nvPr>
        </p:nvSpPr>
        <p:spPr>
          <a:xfrm>
            <a:off x="3358489" y="2679401"/>
            <a:ext cx="5469023" cy="359703"/>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7352"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实践过程：该企业通过制定明确的变革目标、建立跨部门协作机制、推动员工参与等方式，实现了组织文化与变革管理的协同。</a:t>
            </a:r>
            <a:endParaRPr altLang="en-US" dirty="0" sz="1200" lang="zh-CN" spc="150">
              <a:solidFill>
                <a:schemeClr val="tx1">
                  <a:lumMod val="65000"/>
                  <a:lumOff val="35000"/>
                </a:schemeClr>
              </a:solidFill>
              <a:latin typeface="+mn-ea"/>
              <a:sym typeface="+mn-ea"/>
            </a:endParaRPr>
          </a:p>
        </p:txBody>
      </p:sp>
      <p:sp>
        <p:nvSpPr>
          <p:cNvPr id="1057354" name="文本框 7"/>
          <p:cNvSpPr txBox="1"/>
          <p:nvPr>
            <p:custDataLst>
              <p:tags r:id="rId3"/>
            </p:custDataLst>
          </p:nvPr>
        </p:nvSpPr>
        <p:spPr>
          <a:xfrm>
            <a:off x="3358489" y="1490400"/>
            <a:ext cx="5469662" cy="350120"/>
          </a:xfrm>
          <a:prstGeom prst="rect"/>
          <a:noFill/>
        </p:spPr>
        <p:txBody>
          <a:bodyPr anchor="b" anchorCtr="0" bIns="0" lIns="0" rtlCol="0" wrap="square">
            <a:normAutofit fontScale="99091" lnSpcReduction="2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7356"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案例背景：某企业面临市场竞争加剧、业务转型等挑战，需要进行组织文化与变革管理协同实践。</a:t>
            </a:r>
            <a:endParaRPr altLang="en-US" dirty="0" sz="1200" lang="zh-CN" spc="150">
              <a:solidFill>
                <a:schemeClr val="tx1">
                  <a:lumMod val="65000"/>
                  <a:lumOff val="35000"/>
                </a:schemeClr>
              </a:solidFill>
              <a:latin typeface="+mn-ea"/>
              <a:sym typeface="+mn-ea"/>
            </a:endParaRPr>
          </a:p>
        </p:txBody>
      </p:sp>
      <p:sp>
        <p:nvSpPr>
          <p:cNvPr id="1057358"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7360"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实践成果：经过一段时间的实践，该企业的组织文化更加开放、创新，员工对变革的接受度和参与度提高，企业整体绩效得到提升。</a:t>
            </a:r>
            <a:endParaRPr altLang="en-US" dirty="0" sz="1200" lang="zh-CN" spc="150">
              <a:solidFill>
                <a:schemeClr val="tx1">
                  <a:lumMod val="65000"/>
                  <a:lumOff val="35000"/>
                </a:schemeClr>
              </a:solidFill>
              <a:latin typeface="+mn-ea"/>
              <a:sym typeface="+mn-ea"/>
            </a:endParaRPr>
          </a:p>
        </p:txBody>
      </p:sp>
      <p:sp>
        <p:nvSpPr>
          <p:cNvPr id="1057362"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7364"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经验教训：在实践中，该企业认识到组织文化与变革管理协同的重要性，但也遇到了一些困难和挑战，需要不断总结经验教训，持续改进。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50" name="标题 1"/>
          <p:cNvSpPr>
            <a:spLocks noGrp="1"/>
          </p:cNvSpPr>
          <p:nvPr>
            <p:ph type="title" idx="2"/>
            <p:custDataLst>
              <p:tags r:id="rId1"/>
            </p:custDataLst>
          </p:nvPr>
        </p:nvSpPr>
        <p:spPr/>
        <p:txBody>
          <a:bodyPr/>
          <a:p>
            <a:r>
              <a:rPr altLang="en-US" lang="zh-CN"/>
              <a:t>组织文化与变革管理的未来趋势</a:t>
            </a:r>
            <a:endParaRPr altLang="en-US" lang="zh-CN"/>
          </a:p>
        </p:txBody>
      </p:sp>
      <p:sp>
        <p:nvSpPr>
          <p:cNvPr id="1057652"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90" name="标题 2"/>
          <p:cNvSpPr>
            <a:spLocks noGrp="1"/>
          </p:cNvSpPr>
          <p:nvPr>
            <p:ph type="title" idx="44"/>
          </p:nvPr>
        </p:nvSpPr>
        <p:spPr/>
        <p:txBody>
          <a:bodyPr/>
          <a:p>
            <a:r>
              <a:rPr altLang="en-US" lang="zh-CN"/>
              <a:t>未来组织文化的趋势</a:t>
            </a:r>
            <a:endParaRPr altLang="en-US" lang="zh-CN"/>
          </a:p>
        </p:txBody>
      </p:sp>
      <p:sp>
        <p:nvSpPr>
          <p:cNvPr id="1058392" name="文本框 10"/>
          <p:cNvSpPr txBox="1"/>
          <p:nvPr>
            <p:custDataLst>
              <p:tags r:id="rId1"/>
            </p:custDataLst>
          </p:nvPr>
        </p:nvSpPr>
        <p:spPr>
          <a:xfrm>
            <a:off x="1026223" y="4745471"/>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多元化和包容性：未来的组织文化将更加注重多样性和包容性，以适应不同背景和文化的员工需求。</a:t>
            </a:r>
            <a:endParaRPr altLang="en-US" sz="1200" lang="zh-CN" spc="150">
              <a:solidFill>
                <a:schemeClr val="tx1">
                  <a:lumMod val="65000"/>
                  <a:lumOff val="35000"/>
                </a:schemeClr>
              </a:solidFill>
              <a:latin typeface="+mn-ea"/>
            </a:endParaRPr>
          </a:p>
        </p:txBody>
      </p:sp>
      <p:sp>
        <p:nvSpPr>
          <p:cNvPr id="1058394" name="矩形 11"/>
          <p:cNvSpPr/>
          <p:nvPr>
            <p:custDataLst>
              <p:tags r:id="rId2"/>
            </p:custDataLst>
          </p:nvPr>
        </p:nvSpPr>
        <p:spPr>
          <a:xfrm>
            <a:off x="1026223" y="4576678"/>
            <a:ext cx="3189054" cy="1670671"/>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8396" name="文本框 17"/>
          <p:cNvSpPr txBox="1"/>
          <p:nvPr>
            <p:custDataLst>
              <p:tags r:id="rId3"/>
            </p:custDataLst>
          </p:nvPr>
        </p:nvSpPr>
        <p:spPr>
          <a:xfrm>
            <a:off x="3317300" y="1659193"/>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敏捷和适应性：随着市场变化和技术的快速发展，未来的组织文化将更加注重敏捷和适应性，以快速响应市场变化和客户需求。</a:t>
            </a:r>
            <a:endParaRPr altLang="en-US" sz="1200" lang="zh-CN" spc="150">
              <a:solidFill>
                <a:schemeClr val="tx1">
                  <a:lumMod val="65000"/>
                  <a:lumOff val="35000"/>
                </a:schemeClr>
              </a:solidFill>
              <a:latin typeface="+mn-ea"/>
            </a:endParaRPr>
          </a:p>
        </p:txBody>
      </p:sp>
      <p:sp>
        <p:nvSpPr>
          <p:cNvPr id="1058398" name="矩形 18"/>
          <p:cNvSpPr/>
          <p:nvPr>
            <p:custDataLst>
              <p:tags r:id="rId4"/>
            </p:custDataLst>
          </p:nvPr>
        </p:nvSpPr>
        <p:spPr>
          <a:xfrm>
            <a:off x="3317300" y="1490400"/>
            <a:ext cx="3189054" cy="1670671"/>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8400" name="燕尾形 3"/>
          <p:cNvSpPr/>
          <p:nvPr>
            <p:custDataLst>
              <p:tags r:id="rId5"/>
            </p:custDataLst>
          </p:nvPr>
        </p:nvSpPr>
        <p:spPr>
          <a:xfrm>
            <a:off x="1366058" y="3513660"/>
            <a:ext cx="2437364" cy="708929"/>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02" name="文本框 13"/>
          <p:cNvSpPr txBox="1"/>
          <p:nvPr>
            <p:custDataLst>
              <p:tags r:id="rId6"/>
            </p:custDataLst>
          </p:nvPr>
        </p:nvSpPr>
        <p:spPr>
          <a:xfrm>
            <a:off x="1622623" y="3632190"/>
            <a:ext cx="1995503" cy="471119"/>
          </a:xfrm>
          <a:prstGeom prst="rect"/>
          <a:noFill/>
        </p:spPr>
        <p:txBody>
          <a:bodyPr bIns="0" rtlCol="0" wrap="square">
            <a:normAutofit/>
          </a:bodyPr>
          <a:p>
            <a:pPr algn="ctr"/>
            <a:r>
              <a:rPr altLang="en-US" b="1" dirty="0" sz="2000" lang="zh-CN" spc="300">
                <a:solidFill>
                  <a:schemeClr val="lt1">
                    <a:lumMod val="100000"/>
                  </a:schemeClr>
                </a:solidFill>
                <a:latin typeface="+mj-ea"/>
                <a:ea typeface="+mj-ea"/>
                <a:sym typeface="+mn-ea"/>
              </a:rPr>
              <a:t>添加标题</a:t>
            </a:r>
            <a:endParaRPr altLang="en-US" b="1" dirty="0" sz="2000" lang="zh-CN" spc="300">
              <a:solidFill>
                <a:schemeClr val="lt1">
                  <a:lumMod val="100000"/>
                </a:schemeClr>
              </a:solidFill>
              <a:latin typeface="+mj-ea"/>
              <a:ea typeface="+mj-ea"/>
              <a:sym typeface="+mn-ea"/>
            </a:endParaRPr>
          </a:p>
        </p:txBody>
      </p:sp>
      <p:sp>
        <p:nvSpPr>
          <p:cNvPr id="1058404" name="燕尾形 25"/>
          <p:cNvSpPr/>
          <p:nvPr>
            <p:custDataLst>
              <p:tags r:id="rId7"/>
            </p:custDataLst>
          </p:nvPr>
        </p:nvSpPr>
        <p:spPr>
          <a:xfrm>
            <a:off x="1429824" y="3557171"/>
            <a:ext cx="2326336" cy="621907"/>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06" name="燕尾形 29"/>
          <p:cNvSpPr/>
          <p:nvPr>
            <p:custDataLst>
              <p:tags r:id="rId8"/>
            </p:custDataLst>
          </p:nvPr>
        </p:nvSpPr>
        <p:spPr>
          <a:xfrm>
            <a:off x="3693145" y="3515160"/>
            <a:ext cx="2437364" cy="708929"/>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08" name="文本框 30"/>
          <p:cNvSpPr txBox="1"/>
          <p:nvPr>
            <p:custDataLst>
              <p:tags r:id="rId9"/>
            </p:custDataLst>
          </p:nvPr>
        </p:nvSpPr>
        <p:spPr>
          <a:xfrm>
            <a:off x="3949710" y="3633690"/>
            <a:ext cx="1995503" cy="471119"/>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8410" name="燕尾形 31"/>
          <p:cNvSpPr/>
          <p:nvPr>
            <p:custDataLst>
              <p:tags r:id="rId10"/>
            </p:custDataLst>
          </p:nvPr>
        </p:nvSpPr>
        <p:spPr>
          <a:xfrm>
            <a:off x="3756911" y="3558671"/>
            <a:ext cx="2326336" cy="621907"/>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12" name="燕尾形 33"/>
          <p:cNvSpPr/>
          <p:nvPr>
            <p:custDataLst>
              <p:tags r:id="rId11"/>
            </p:custDataLst>
          </p:nvPr>
        </p:nvSpPr>
        <p:spPr>
          <a:xfrm>
            <a:off x="6020232" y="3516661"/>
            <a:ext cx="2437364" cy="708929"/>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14" name="文本框 34"/>
          <p:cNvSpPr txBox="1"/>
          <p:nvPr>
            <p:custDataLst>
              <p:tags r:id="rId12"/>
            </p:custDataLst>
          </p:nvPr>
        </p:nvSpPr>
        <p:spPr>
          <a:xfrm>
            <a:off x="6276796" y="3635191"/>
            <a:ext cx="1995503" cy="471119"/>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8416" name="燕尾形 35"/>
          <p:cNvSpPr/>
          <p:nvPr>
            <p:custDataLst>
              <p:tags r:id="rId13"/>
            </p:custDataLst>
          </p:nvPr>
        </p:nvSpPr>
        <p:spPr>
          <a:xfrm>
            <a:off x="6083998" y="3560172"/>
            <a:ext cx="2326336" cy="621907"/>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18" name="燕尾形 37"/>
          <p:cNvSpPr/>
          <p:nvPr>
            <p:custDataLst>
              <p:tags r:id="rId14"/>
            </p:custDataLst>
          </p:nvPr>
        </p:nvSpPr>
        <p:spPr>
          <a:xfrm>
            <a:off x="8347318" y="3518161"/>
            <a:ext cx="2437364" cy="708929"/>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58420" name="文本框 38"/>
          <p:cNvSpPr txBox="1"/>
          <p:nvPr>
            <p:custDataLst>
              <p:tags r:id="rId15"/>
            </p:custDataLst>
          </p:nvPr>
        </p:nvSpPr>
        <p:spPr>
          <a:xfrm>
            <a:off x="8603883" y="3625438"/>
            <a:ext cx="1995503" cy="471119"/>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58422" name="燕尾形 39"/>
          <p:cNvSpPr/>
          <p:nvPr>
            <p:custDataLst>
              <p:tags r:id="rId16"/>
            </p:custDataLst>
          </p:nvPr>
        </p:nvSpPr>
        <p:spPr>
          <a:xfrm>
            <a:off x="8411084" y="3561672"/>
            <a:ext cx="2326336" cy="621907"/>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latin typeface="+mj-ea"/>
              <a:ea typeface="+mj-ea"/>
            </a:endParaRPr>
          </a:p>
        </p:txBody>
      </p:sp>
      <p:sp>
        <p:nvSpPr>
          <p:cNvPr id="1058424" name="文本框 53"/>
          <p:cNvSpPr txBox="1"/>
          <p:nvPr>
            <p:custDataLst>
              <p:tags r:id="rId17"/>
            </p:custDataLst>
          </p:nvPr>
        </p:nvSpPr>
        <p:spPr>
          <a:xfrm>
            <a:off x="7971474" y="1661443"/>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社会责任和可持续发展：未来的组织文化将更加注重社会责任和可持续发展，以实现企业与社会的和谐发展。</a:t>
            </a:r>
            <a:endParaRPr altLang="en-US" sz="1200" lang="zh-CN" spc="150">
              <a:solidFill>
                <a:schemeClr val="tx1">
                  <a:lumMod val="65000"/>
                  <a:lumOff val="35000"/>
                </a:schemeClr>
              </a:solidFill>
              <a:latin typeface="+mn-ea"/>
            </a:endParaRPr>
          </a:p>
        </p:txBody>
      </p:sp>
      <p:sp>
        <p:nvSpPr>
          <p:cNvPr id="1058426" name="矩形 54"/>
          <p:cNvSpPr/>
          <p:nvPr>
            <p:custDataLst>
              <p:tags r:id="rId18"/>
            </p:custDataLst>
          </p:nvPr>
        </p:nvSpPr>
        <p:spPr>
          <a:xfrm>
            <a:off x="7971474" y="1492651"/>
            <a:ext cx="3189054" cy="1670671"/>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58428" name="文本框 63"/>
          <p:cNvSpPr txBox="1"/>
          <p:nvPr>
            <p:custDataLst>
              <p:tags r:id="rId19"/>
            </p:custDataLst>
          </p:nvPr>
        </p:nvSpPr>
        <p:spPr>
          <a:xfrm>
            <a:off x="5644387" y="4748471"/>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员工参与和自主管理：未来的组织文化将更加注重员工的参与和自主管理，以激发员工的创造力和创新精神。</a:t>
            </a:r>
            <a:endParaRPr altLang="en-US" sz="1200" lang="zh-CN" spc="150">
              <a:solidFill>
                <a:schemeClr val="tx1">
                  <a:lumMod val="65000"/>
                  <a:lumOff val="35000"/>
                </a:schemeClr>
              </a:solidFill>
              <a:latin typeface="+mn-ea"/>
            </a:endParaRPr>
          </a:p>
        </p:txBody>
      </p:sp>
      <p:sp>
        <p:nvSpPr>
          <p:cNvPr id="1058430" name="矩形 64"/>
          <p:cNvSpPr/>
          <p:nvPr>
            <p:custDataLst>
              <p:tags r:id="rId20"/>
            </p:custDataLst>
          </p:nvPr>
        </p:nvSpPr>
        <p:spPr>
          <a:xfrm>
            <a:off x="5644387" y="4579679"/>
            <a:ext cx="3189054" cy="1670671"/>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16" name="标题 2"/>
          <p:cNvSpPr>
            <a:spLocks noGrp="1"/>
          </p:cNvSpPr>
          <p:nvPr>
            <p:ph type="title" idx="44"/>
          </p:nvPr>
        </p:nvSpPr>
        <p:spPr/>
        <p:txBody>
          <a:bodyPr/>
          <a:p>
            <a:r>
              <a:rPr altLang="en-US" lang="zh-CN"/>
              <a:t>未来变革管理的趋势</a:t>
            </a:r>
            <a:endParaRPr altLang="en-US" lang="zh-CN"/>
          </a:p>
        </p:txBody>
      </p:sp>
      <p:sp>
        <p:nvSpPr>
          <p:cNvPr id="105871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72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72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72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72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敏捷组织：构建灵活、快速响应的组织结构，适应市场变化</a:t>
            </a:r>
            <a:endParaRPr altLang="en-US" sz="1400" lang="zh-CN" spc="150">
              <a:solidFill>
                <a:schemeClr val="tx1"/>
              </a:solidFill>
              <a:effectLst/>
              <a:latin typeface="+mn-ea"/>
              <a:sym typeface="+mn-ea"/>
            </a:endParaRPr>
          </a:p>
        </p:txBody>
      </p:sp>
      <p:sp>
        <p:nvSpPr>
          <p:cNvPr id="105872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数字化转型：利用大数据、人工智能等技术推动组织变革</a:t>
            </a:r>
            <a:endParaRPr altLang="en-US" dirty="0" sz="1400" lang="zh-CN" spc="150">
              <a:solidFill>
                <a:schemeClr val="tx1"/>
              </a:solidFill>
              <a:effectLst/>
              <a:latin typeface="+mn-ea"/>
              <a:sym typeface="+mn-ea"/>
            </a:endParaRPr>
          </a:p>
        </p:txBody>
      </p:sp>
      <p:sp>
        <p:nvSpPr>
          <p:cNvPr id="105873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员工为中心：重视员工需求，提高员工参与度和满意度</a:t>
            </a:r>
            <a:endParaRPr altLang="en-US" sz="1400" lang="zh-CN" spc="150">
              <a:solidFill>
                <a:schemeClr val="tx1"/>
              </a:solidFill>
              <a:effectLst/>
              <a:latin typeface="+mn-ea"/>
              <a:sym typeface="+mn-ea"/>
            </a:endParaRPr>
          </a:p>
        </p:txBody>
      </p:sp>
      <p:sp>
        <p:nvSpPr>
          <p:cNvPr id="105873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跨界合作：与其他行业、企业进行合作，共同推动变革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18" name="标题 2"/>
          <p:cNvSpPr>
            <a:spLocks noGrp="1"/>
          </p:cNvSpPr>
          <p:nvPr>
            <p:ph type="title" idx="44"/>
          </p:nvPr>
        </p:nvSpPr>
        <p:spPr/>
        <p:txBody>
          <a:bodyPr/>
          <a:p>
            <a:r>
              <a:rPr altLang="en-US" lang="zh-CN"/>
              <a:t>组织文化与变革管理的未来挑战与机遇</a:t>
            </a:r>
            <a:endParaRPr altLang="en-US" lang="zh-CN"/>
          </a:p>
        </p:txBody>
      </p:sp>
      <p:sp>
        <p:nvSpPr>
          <p:cNvPr id="10590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0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0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未来挑战：技术变革、全球化、员工多样性等带来的挑战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90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0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03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未来机遇：适应变革、创新文化、提高组织效能等带来的机遇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90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0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036"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应对策略：建立开放包容的组织文化、推动组织变革、加强跨文化沟通等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90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0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04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实践案例：分享成功应对挑战和抓住机遇的实践案例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28"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330"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1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3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86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9.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4*l_h_f*1_1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4*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4*l_h_f*1_2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4*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4*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7.5,&quot;width&quot;:940.750000000000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4*l_h_a*1_1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4*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4*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4*l_h_a*1_2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4*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4*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4*l_h_a*1_3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4*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4*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4*l_h_a*1_4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4*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4*l_h_f*1_4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4*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4*l_h_f*1_3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4*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1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11.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2023-12-19T18:19:03Z</dcterms:created>
  <dcterms:modified xsi:type="dcterms:W3CDTF">2023-12-19T18:19:03Z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2d310c3643aa43a89d7a0835fa558cd1_21</vt:lpwstr>
  </property>
</Properties>
</file>