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91" r:id="rId1"/>
    <p:sldMasterId id="2147490828" r:id="rId2"/>
  </p:sldMasterIdLst>
  <p:notesMasterIdLst>
    <p:notesMasterId r:id="rId3"/>
  </p:notesMasterIdLst>
  <p:sldIdLst>
    <p:sldId id="3312" r:id="rId4"/>
    <p:sldId id="3315" r:id="rId5"/>
    <p:sldId id="3318" r:id="rId6"/>
    <p:sldId id="3321" r:id="rId7"/>
    <p:sldId id="3324" r:id="rId8"/>
    <p:sldId id="3327" r:id="rId9"/>
    <p:sldId id="3330" r:id="rId10"/>
    <p:sldId id="3333" r:id="rId11"/>
    <p:sldId id="3336" r:id="rId12"/>
    <p:sldId id="3339" r:id="rId13"/>
    <p:sldId id="3342" r:id="rId14"/>
    <p:sldId id="3345" r:id="rId15"/>
    <p:sldId id="3348" r:id="rId16"/>
    <p:sldId id="3351" r:id="rId17"/>
    <p:sldId id="3354" r:id="rId18"/>
    <p:sldId id="3357" r:id="rId19"/>
    <p:sldId id="3360" r:id="rId20"/>
    <p:sldId id="3363" r:id="rId21"/>
    <p:sldId id="3366" r:id="rId22"/>
    <p:sldId id="3369" r:id="rId23"/>
    <p:sldId id="3372" r:id="rId24"/>
    <p:sldId id="3375" r:id="rId25"/>
    <p:sldId id="337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92" r:id="rId1"/>
    <p:sldLayoutId id="2147490793" r:id="rId2"/>
    <p:sldLayoutId id="2147490794" r:id="rId3"/>
    <p:sldLayoutId id="2147490795" r:id="rId4"/>
    <p:sldLayoutId id="2147490796" r:id="rId5"/>
    <p:sldLayoutId id="2147490797" r:id="rId6"/>
    <p:sldLayoutId id="2147490798" r:id="rId7"/>
    <p:sldLayoutId id="2147490799" r:id="rId8"/>
    <p:sldLayoutId id="2147490800" r:id="rId9"/>
    <p:sldLayoutId id="2147490801" r:id="rId10"/>
    <p:sldLayoutId id="21474908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29" r:id="rId1"/>
    <p:sldLayoutId id="2147490830" r:id="rId2"/>
    <p:sldLayoutId id="2147490831" r:id="rId3"/>
    <p:sldLayoutId id="2147490832" r:id="rId4"/>
    <p:sldLayoutId id="2147490833" r:id="rId5"/>
    <p:sldLayoutId id="2147490834" r:id="rId6"/>
    <p:sldLayoutId id="2147490835" r:id="rId7"/>
    <p:sldLayoutId id="2147490836" r:id="rId8"/>
    <p:sldLayoutId id="2147490837" r:id="rId9"/>
    <p:sldLayoutId id="2147490838" r:id="rId10"/>
    <p:sldLayoutId id="21474908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学校双减对学校特色的培育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双减政策的背景和意义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学校特色培育的重要性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双减政策对学校特色培育的影响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双减背景下学校特色培育的实践与探索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双减背景下学校特色培育的挑战与对策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98" name="矩形 31"/>
          <p:cNvSpPr/>
          <p:nvPr>
            <p:custDataLst>
              <p:tags r:id="rId1"/>
            </p:custDataLst>
          </p:nvPr>
        </p:nvSpPr>
        <p:spPr>
          <a:xfrm>
            <a:off x="1480154" y="1490400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"/>
          <p:cNvSpPr/>
          <p:nvPr>
            <p:custDataLst>
              <p:tags r:id="rId2"/>
            </p:custDataLst>
          </p:nvPr>
        </p:nvSpPr>
        <p:spPr>
          <a:xfrm>
            <a:off x="1480154" y="3158559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目的：减轻学生作业负担，促进学生的全面发展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5"/>
          <p:cNvSpPr/>
          <p:nvPr>
            <p:custDataLst>
              <p:tags r:id="rId3"/>
            </p:custDataLst>
          </p:nvPr>
        </p:nvSpPr>
        <p:spPr>
          <a:xfrm>
            <a:off x="1480154" y="4826718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意义：提高教育质量，培养创新人才，促进教育公平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4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培养创新精神和实践能力，提高学生综合素质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深化教育改革，促进教育现代化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推进教育公平，提高教育质量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1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1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提升教育质量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2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促进教育公平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3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培养创新精神和实践能力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学校特色培育的重要性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学校特色培育的意义</a:t>
            </a:r>
            <a:endParaRPr altLang="en-US" lang="zh-CN"/>
          </a:p>
        </p:txBody>
      </p:sp>
      <p:sp>
        <p:nvSpPr>
          <p:cNvPr id="10491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满足学生个性化需求：学校特色培育有助于满足学生的个性化需求，为学生提供更加多样化的学习和发展机会，培养学生的创新精神和创造力。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提升学校教育质量：学校特色培育有助于提高学校的教育教学质量，培养学生的学习兴趣和特长，促进学生的全面发展。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增强学校竞争力：学校特色培育有助于提高学校的知名度和竞争力，吸引更多的优质学生和师资力量，促进学校的可持续发展。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推动学校创新发展：学校特色培育有助于推动学校的创新发展，探索新的教育模式和教育理念，为教育事业的发展做出贡献。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学校特色培育的必要性</a:t>
            </a:r>
            <a:endParaRPr altLang="en-US" lang="zh-CN"/>
          </a:p>
        </p:txBody>
      </p:sp>
      <p:sp>
        <p:nvSpPr>
          <p:cNvPr id="1049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提升学校教学质量：学校特色培育有助于提高教学质量，增强学生的学习动力和兴趣。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促进学生个性化发展：学校特色培育能够满足学生的个性化需求，培养学生的特长和兴趣，提高学生的综合素质。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增强学校竞争力：学校特色培育有助于提高学校的知名度和竞争力，吸引更多的优质生源和师资力量。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推动学校创新发展：学校特色培育鼓励学校积极探索创新教育模式，推动学校的创新发展，为教育事业注入新的活力。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学校特色培育的途径和方法</a:t>
            </a:r>
            <a:endParaRPr altLang="en-US" lang="zh-CN"/>
          </a:p>
        </p:txBody>
      </p:sp>
      <p:sp>
        <p:nvSpPr>
          <p:cNvPr id="10492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课程设置：学校应根据自身特点和资源优势，开设具有特色的课程，以满足学生的个性化需求。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教师队伍：学校应注重教师队伍的建设，培养具有专业素养和创造力的教师，以推动学校特色的培育。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校园文化：学校应注重校园文化的建设，营造积极向上的文化氛围，以促进学生的全面发展。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家校合作：学校应加强与家长的沟通与合作，共同参与学校的教育教学活动，以推动学校特色的培育。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双减政策对学校特色培育的影响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双减政策对学校课程设置的影响</a:t>
            </a:r>
            <a:endParaRPr altLang="en-US" lang="zh-CN"/>
          </a:p>
        </p:txBody>
      </p:sp>
      <p:sp>
        <p:nvSpPr>
          <p:cNvPr id="10493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减少作业量，增加学生自主学习时间，促进个性化发展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推动学校优化课程设置，提高课程质量和教学效果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促进学校开展课外活动和社会实践，丰富学生课余生活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强化学校与家庭、社会的联系，形成教育合力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双减政策对学校师资力量的影响</a:t>
            </a:r>
            <a:endParaRPr altLang="en-US" lang="zh-CN"/>
          </a:p>
        </p:txBody>
      </p:sp>
      <p:sp>
        <p:nvSpPr>
          <p:cNvPr id="10494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优化教师队伍结构，提升教师整体素质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减轻教师负担，提高教学质量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加强教师培训，提高教师专业水平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激发教师创新精神，促进学校特色发展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双减政策对学校教育环境的影响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促进学校特色发展，提升教育品质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优化教育资源配置，推进教育公平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强化学校教育主阵地作用，完善家校共育机制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双减背景下学校特色培育的实践与探索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学校特色培育的实践案例</a:t>
            </a:r>
            <a:endParaRPr altLang="en-US" lang="zh-CN"/>
          </a:p>
        </p:txBody>
      </p:sp>
      <p:sp>
        <p:nvSpPr>
          <p:cNvPr id="10495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案例一：某小学的艺术教育特色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案例四：某高中的国际交流特色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案例三：某幼儿园的体育游戏特色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案例二：某中学的科技创新特色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学校特色培育的成果与经验</a:t>
            </a:r>
            <a:endParaRPr altLang="en-US" lang="zh-CN"/>
          </a:p>
        </p:txBody>
      </p:sp>
      <p:sp>
        <p:nvSpPr>
          <p:cNvPr id="10496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实践案例：介绍一些学校在特色培育方面的成功实践案例，如某校的科技创新教育、某校的艺术教育等。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成果：双减政策实施后，学校特色培育工作取得了显著成果，如学生综合素质得到提高、学校教学质量得到提升等。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经验：学校在特色培育过程中，积累了丰富的经验，如注重学生个性化发展、加强教师培训和交流等。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未来展望：对学校特色培育的未来发展进行展望，如进一步完善政策体系、加强学校之间的合作与交流等。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学校特色培育的未来发展方向</a:t>
            </a:r>
            <a:endParaRPr altLang="en-US" lang="zh-CN"/>
          </a:p>
        </p:txBody>
      </p:sp>
      <p:sp>
        <p:nvSpPr>
          <p:cNvPr id="10497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创新教育模式：注重学生的个性化发展，培养学生的创新思维和实践能力。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强化师资力量：提高教师的专业素养和教育教学水平，为学校特色培育提供有力保障。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优化课程设置：根据学生的兴趣和需求，开设多样化的课程，促进学生全面发展。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推进家校合作：加强学校与家庭、社区之间的联系与合作，共同促进学生的成长与发展。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双减背景下学校特色培育的挑战与对策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学校特色培育面临的挑战</a:t>
            </a:r>
            <a:endParaRPr altLang="en-US" lang="zh-CN"/>
          </a:p>
        </p:txBody>
      </p:sp>
      <p:sp>
        <p:nvSpPr>
          <p:cNvPr id="10498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教师素质：对教师专业素养和教学能力提出更高要求，需要教师具备创新意识和实践能力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课程设置：如何在减少学业压力的同时，保证课程设置的多样性和全面性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教育评价：需要建立科学的教育评价体系，以适应双减背景下的教育环境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教育资源：需要合理配置教育资源，促进教育公平和优质教育资源的共享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学校特色培育的对策建议</a:t>
            </a:r>
            <a:endParaRPr altLang="en-US" lang="zh-CN"/>
          </a:p>
        </p:txBody>
      </p:sp>
      <p:sp>
        <p:nvSpPr>
          <p:cNvPr id="10498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强化学校自主管理能力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提升教师专业素养和创新能力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推进家校合作，形成教育合力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优化课程设置和教学方式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学校特色培育的可持续发展路径</a:t>
            </a:r>
            <a:endParaRPr altLang="en-US" lang="zh-CN"/>
          </a:p>
        </p:txBody>
      </p:sp>
      <p:sp>
        <p:nvSpPr>
          <p:cNvPr id="10499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创新教育理念：注重学生的个性化发展，培养创新精神和实践能力。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优化课程设置：结合学校特色和学生需求，开发具有特色的课程体系。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强化师资培训：提高教师专业素养，培养具备学校特色的教学风格。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拓展教学资源：利用社会资源，开展具有学校特色的实践活动和校外教育。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3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2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2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2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2024-01-05T11:46:05Z</dcterms:created>
  <dcterms:modified xsi:type="dcterms:W3CDTF">2024-01-05T11:46:05Z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d7940fbf66a64db78d0918676962190a_21</vt:lpwstr>
  </property>
</Properties>
</file>