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96" r:id="rId1"/>
    <p:sldMasterId id="2147490833" r:id="rId2"/>
  </p:sldMasterIdLst>
  <p:notesMasterIdLst>
    <p:notesMasterId r:id="rId3"/>
  </p:notesMasterIdLst>
  <p:sldIdLst>
    <p:sldId id="3395" r:id="rId4"/>
    <p:sldId id="3400" r:id="rId5"/>
    <p:sldId id="3405" r:id="rId6"/>
    <p:sldId id="3409" r:id="rId7"/>
    <p:sldId id="3412" r:id="rId8"/>
    <p:sldId id="3415" r:id="rId9"/>
    <p:sldId id="3419" r:id="rId10"/>
    <p:sldId id="3423" r:id="rId11"/>
    <p:sldId id="3426" r:id="rId12"/>
    <p:sldId id="3429" r:id="rId13"/>
    <p:sldId id="3433" r:id="rId14"/>
    <p:sldId id="3437" r:id="rId15"/>
    <p:sldId id="3440" r:id="rId16"/>
    <p:sldId id="3443" r:id="rId17"/>
    <p:sldId id="3446" r:id="rId18"/>
    <p:sldId id="3450" r:id="rId19"/>
    <p:sldId id="3454" r:id="rId20"/>
    <p:sldId id="3457" r:id="rId21"/>
    <p:sldId id="3460" r:id="rId22"/>
    <p:sldId id="3464" r:id="rId23"/>
    <p:sldId id="3468" r:id="rId24"/>
    <p:sldId id="3471" r:id="rId25"/>
    <p:sldId id="3474" r:id="rId26"/>
    <p:sldId id="3477" r:id="rId27"/>
    <p:sldId id="348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97" r:id="rId1"/>
    <p:sldLayoutId id="2147490798" r:id="rId2"/>
    <p:sldLayoutId id="2147490799" r:id="rId3"/>
    <p:sldLayoutId id="2147490800" r:id="rId4"/>
    <p:sldLayoutId id="2147490801" r:id="rId5"/>
    <p:sldLayoutId id="2147490802" r:id="rId6"/>
    <p:sldLayoutId id="2147490803" r:id="rId7"/>
    <p:sldLayoutId id="2147490804" r:id="rId8"/>
    <p:sldLayoutId id="2147490805" r:id="rId9"/>
    <p:sldLayoutId id="2147490806" r:id="rId10"/>
    <p:sldLayoutId id="21474908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34" r:id="rId1"/>
    <p:sldLayoutId id="2147490835" r:id="rId2"/>
    <p:sldLayoutId id="2147490836" r:id="rId3"/>
    <p:sldLayoutId id="2147490837" r:id="rId4"/>
    <p:sldLayoutId id="2147490838" r:id="rId5"/>
    <p:sldLayoutId id="2147490839" r:id="rId6"/>
    <p:sldLayoutId id="2147490840" r:id="rId7"/>
    <p:sldLayoutId id="2147490841" r:id="rId8"/>
    <p:sldLayoutId id="2147490842" r:id="rId9"/>
    <p:sldLayoutId id="2147490843" r:id="rId10"/>
    <p:sldLayoutId id="214749084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学校双减培养学生艺术创造力的有效途径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双减政策背景下的艺术教育重要性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学校双减政策的具体实施方式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如何通过双减政策培养学生的艺术创造力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学校双减政策实施中面临的挑战与对策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未来学校艺术教育的展望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双减政策背景下的艺术教育重要性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艺术教育对学生全面发展的影响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提升审美能力：艺术教育能够培养学生的审美观念，提高对美的感知和欣赏能力。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激发创造力：艺术教育鼓励学生发挥想象力，尝试创新，有助于培养学生的创造力。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促进情感表达：艺术教育提供学生表达内心情感和思想的途径，有助于培养学生的情感表达和沟通能力。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增强自信心：艺术教育中的表演和创作能够让学生获得成就感，增强自信心。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双减政策下艺术教育的地位提升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政策背景：双减政策旨在减轻学生课业负担，增加学生艺术类课程的选择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艺术教育的重要性：培养学生的创造力、审美能力，促进学生全面发展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艺术教育在双减政策下的地位：成为学校教育的重要组成部分，提升学生综合素质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艺术教育的发展趋势：在双减政策推动下，艺术教育将更加注重创新与实践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艺术创造力在未来的价值</a:t>
            </a:r>
            <a:endParaRPr altLang="en-US" lang="zh-CN"/>
          </a:p>
        </p:txBody>
      </p:sp>
      <p:sp>
        <p:nvSpPr>
          <p:cNvPr id="104901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艺术创造力有助于培养学生的想象力、创新能力和解决问题的能力，提高其综合素质和竞争力。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艺术创造力是未来创新发展的关键能力之一，对于个人和社会的发展都具有重要意义。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随着科技的不断进步，艺术创造力在各个领域中的应用越来越广泛，如设计、广告、媒体等。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在双减政策背景下，艺术教育的重要性更加凸显，学校应该注重培养学生的艺术创造力，为其未来的发展打下坚实的基础。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学校双减政策的具体实施方式</a:t>
            </a:r>
            <a:endParaRPr altLang="en-US" dirty="0" lang="zh-CN"/>
          </a:p>
        </p:txBody>
      </p:sp>
      <p:sp>
        <p:nvSpPr>
          <p:cNvPr id="10490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减少作业量和考试频率</a:t>
            </a:r>
            <a:endParaRPr altLang="en-US" lang="zh-CN"/>
          </a:p>
        </p:txBody>
      </p:sp>
      <p:sp>
        <p:nvSpPr>
          <p:cNvPr id="1049132" name="矩形: 圆角 4"/>
          <p:cNvSpPr/>
          <p:nvPr>
            <p:custDataLst>
              <p:tags r:id="rId1"/>
            </p:custDataLst>
          </p:nvPr>
        </p:nvSpPr>
        <p:spPr>
          <a:xfrm>
            <a:off x="608330" y="3269615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"/>
            </p:custDataLst>
          </p:nvPr>
        </p:nvSpPr>
        <p:spPr>
          <a:xfrm>
            <a:off x="1134110" y="3404235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减少作业量：学校应合理安排学生的作业量，注重作业的质量而非数量，留有足够的时间让学生自主探索和创造。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6" name="矩形: 圆角 4"/>
          <p:cNvSpPr/>
          <p:nvPr>
            <p:custDataLst>
              <p:tags r:id="rId3"/>
            </p:custDataLst>
          </p:nvPr>
        </p:nvSpPr>
        <p:spPr>
          <a:xfrm>
            <a:off x="6474460" y="3269615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4"/>
            </p:custDataLst>
          </p:nvPr>
        </p:nvSpPr>
        <p:spPr>
          <a:xfrm>
            <a:off x="6921500" y="3404235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考试频率：降低考试频率，避免过多的考试给学生带来过大的压力，让学生有更多时间和精力去发展自己的艺术创造力。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增加学生课外活动时间</a:t>
            </a:r>
            <a:endParaRPr altLang="en-US" lang="zh-CN"/>
          </a:p>
        </p:txBody>
      </p:sp>
      <p:sp>
        <p:nvSpPr>
          <p:cNvPr id="1049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实施方式：学校应减少作业量，让学生有更多时间参与课外活动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目的：通过课外活动，培养学生的艺术创造力、团队协作能力和自主创新能力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实施效果：学生能够全面发展，提高综合素质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注意事项：学校应合理安排课外活动时间，确保学生安全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优化课程设置，提高教学质量</a:t>
            </a:r>
            <a:endParaRPr altLang="en-US" lang="zh-CN"/>
          </a:p>
        </p:txBody>
      </p:sp>
      <p:sp>
        <p:nvSpPr>
          <p:cNvPr id="104923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优化课程设置：减少重复和不必要的课程，增加多样化的艺术类课程，如绘画、音乐、舞蹈等，以激发学生的创造力和想象力。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提高教学质量：通过引入先进的教学方法和手段，如项目式学习、合作学习等，培养学生的自主学习和合作学习能力，提高学生的学习效果。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强化师资培训：加强对教师的培训和指导，提高教师的专业素养和教育教学方法，为学生提供更好的学习环境和条件。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完善评价体系：建立科学合理的评价体系，注重学生的过程性评价和表现性评价，鼓励学生发挥自己的特长和创造力，促进学生的全面发展。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如何通过双减政策培养学生的艺术创造力</a:t>
            </a:r>
            <a:endParaRPr altLang="en-US" dirty="0" lang="zh-CN"/>
          </a:p>
        </p:txBody>
      </p:sp>
      <p:sp>
        <p:nvSpPr>
          <p:cNvPr id="10492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开设多样化的艺术课程</a:t>
            </a:r>
            <a:endParaRPr altLang="en-US" lang="zh-CN"/>
          </a:p>
        </p:txBody>
      </p:sp>
      <p:sp>
        <p:nvSpPr>
          <p:cNvPr id="104933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开设创意设计、摄影、影视制作等现代艺术课程，激发学生的创造力和想象力。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开设绘画、音乐、舞蹈等传统艺术课程，让学生接触和了解不同艺术形式。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邀请艺术家、设计师等专家进校园，为学生提供专业指导和交流机会。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开展跨学科的艺术课程，如文学与戏剧、科学与艺术等，促进学生的综合素质发展。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鼓励学生参与艺术实践活动</a:t>
            </a:r>
            <a:endParaRPr altLang="en-US" lang="zh-CN"/>
          </a:p>
        </p:txBody>
      </p:sp>
      <p:sp>
        <p:nvSpPr>
          <p:cNvPr id="104938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开设艺术社团和兴趣小组，让学生自主选择参与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组织各类艺术比赛和展览，激发学生的创造力和想象力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开展校园文化艺术节等活动，营造浓厚的艺术氛围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鼓励学生参与社区艺术活动，拓宽艺术视野和经验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营造宽松的艺术创作环境</a:t>
            </a:r>
            <a:endParaRPr altLang="en-US" lang="zh-CN"/>
          </a:p>
        </p:txBody>
      </p:sp>
      <p:sp>
        <p:nvSpPr>
          <p:cNvPr id="1049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提供多样化的艺术创作工具和材料，让学生自由选择和尝试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鼓励学生在艺术创作中发挥想象力和创造力，不限制他们的思维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创设宽松的艺术创作空间，允许学生自由表达和探索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举办艺术展览、交流等活动，鼓励学生展示自己的作品和互相学习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激发学生的艺术兴趣和创造力</a:t>
            </a:r>
            <a:endParaRPr altLang="en-US" lang="zh-CN"/>
          </a:p>
        </p:txBody>
      </p:sp>
      <p:sp>
        <p:nvSpPr>
          <p:cNvPr id="104949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鼓励学生参与艺术社团和活动，发挥个人特长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增加艺术类课程，提供多样化的艺术体验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创设艺术氛围，如校园艺术节、画展等，让学生感受艺术的魅力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结合双减政策，减轻学生的课业负担，让他们有更多时间发展艺术兴趣和创造力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学校双减政策实施中面临的挑战与对策</a:t>
            </a:r>
            <a:endParaRPr altLang="en-US" dirty="0" lang="zh-CN"/>
          </a:p>
        </p:txBody>
      </p:sp>
      <p:sp>
        <p:nvSpPr>
          <p:cNvPr id="10495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面临的挑战：如何平衡学业与艺术教育</a:t>
            </a:r>
            <a:endParaRPr altLang="en-US" lang="zh-CN"/>
          </a:p>
        </p:txBody>
      </p:sp>
      <p:sp>
        <p:nvSpPr>
          <p:cNvPr id="104959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挑战：学业压力大，学生难以抽出时间进行艺术创作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对策：加强艺术教育师资培训，提高教师艺术素养和教学能力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对策：优化课程设置，增加艺术教育课程和活动时间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挑战：艺术教育资源不足，师资力量薄弱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对策：加强家校合作，共同推进艺术教育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对策：加强家校合作，共同推进艺术教育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对策：优化课程设置，提高艺术教育质量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对策：开展丰富多彩的艺术活动，激发学生创造力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对策：加强师资培训，提高艺术教育教师素质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案例分享：成功实施双减政策的学校经验</a:t>
            </a:r>
            <a:endParaRPr altLang="en-US" lang="zh-CN"/>
          </a:p>
        </p:txBody>
      </p:sp>
      <p:sp>
        <p:nvSpPr>
          <p:cNvPr id="104973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学校A：通过优化课程设置，减轻学生课业负担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学校B：开展丰富多彩的课外活动，促进学生全面发展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学校C：加强家校合作，共同推进双减政策落地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学校D：提高课堂教学质量，提升学生学习效率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未来学校艺术教育的展望</a:t>
            </a:r>
            <a:endParaRPr altLang="en-US" dirty="0" lang="zh-CN"/>
          </a:p>
        </p:txBody>
      </p:sp>
      <p:sp>
        <p:nvSpPr>
          <p:cNvPr id="10497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提高教师艺术素养和教学能力</a:t>
            </a:r>
            <a:endParaRPr altLang="en-US" lang="zh-CN"/>
          </a:p>
        </p:txBody>
      </p:sp>
      <p:sp>
        <p:nvSpPr>
          <p:cNvPr id="10498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定期培训教师，提高教师的艺术素养和教学能力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鼓励教师参加艺术交流活动，拓宽艺术视野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建立教师艺术评价体系，激励教师不断提升自己的艺术素养和教学能力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培养教师的创新意识和实践能力，引导学生进行艺术创作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完善艺术教育评价体系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引入第三方评价机构，提高评价的客观性和公正性。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建立多元评价标准，注重学生的创造性和艺术表现力。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强化过程评价，关注学生的学习成长过程。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建立以能力为导向的评价体系，鼓励学生发挥自己的特长和优势。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加强艺术教育资源建设与投入</a:t>
            </a:r>
            <a:endParaRPr altLang="en-US" lang="zh-CN"/>
          </a:p>
        </p:txBody>
      </p:sp>
      <p:sp>
        <p:nvSpPr>
          <p:cNvPr id="10499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加强艺术教育课程建设，完善课程体系，提高教学质量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鼓励社会力量参与艺术教育，形成多元化投入机制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增加艺术教育经费投入，提高艺术教育设施和师资力量水平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建设艺术教育资源共享平台，促进优质教育资源流通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推动学校艺术教育创新发展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创新教育理念：注重培养学生的创新思维和创造力，鼓励学生发挥个性，探索艺术的新领域。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多元化教学模式：采用线上线下相结合的方式，利用科技手段丰富教学手段，提供个性化教学方案。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跨学科融合：将艺术与其他学科融合，拓宽学生的知识面，激发创新灵感。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社会合作：加强与艺术机构、企业和社区的合作，丰富教学资源，为学生提供更多实践机会。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2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2024-01-05T02:37:39Z</dcterms:created>
  <dcterms:modified xsi:type="dcterms:W3CDTF">2024-01-05T02:37:39Z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3f5a45b0183546ab8e4723e1750f3f66_21</vt:lpwstr>
  </property>
</Properties>
</file>