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926" r:id="rId1"/>
    <p:sldMasterId id="2147483963" r:id="rId2"/>
  </p:sldMasterIdLst>
  <p:notesMasterIdLst>
    <p:notesMasterId r:id="rId3"/>
  </p:notesMasterIdLst>
  <p:sldIdLst>
    <p:sldId id="386" r:id="rId4"/>
    <p:sldId id="391" r:id="rId5"/>
    <p:sldId id="395" r:id="rId6"/>
    <p:sldId id="398" r:id="rId7"/>
    <p:sldId id="404" r:id="rId9"/>
    <p:sldId id="407" r:id="rId10"/>
    <p:sldId id="410" r:id="rId11"/>
    <p:sldId id="413" r:id="rId12"/>
    <p:sldId id="416" r:id="rId13"/>
    <p:sldId id="422" r:id="rId15"/>
    <p:sldId id="425" r:id="rId16"/>
    <p:sldId id="428" r:id="rId17"/>
    <p:sldId id="431" r:id="rId18"/>
    <p:sldId id="434" r:id="rId19"/>
    <p:sldId id="440" r:id="rId21"/>
    <p:sldId id="443" r:id="rId22"/>
    <p:sldId id="446" r:id="rId23"/>
    <p:sldId id="449" r:id="rId24"/>
    <p:sldId id="452" r:id="rId25"/>
    <p:sldId id="458" r:id="rId27"/>
    <p:sldId id="461" r:id="rId28"/>
    <p:sldId id="464" r:id="rId29"/>
    <p:sldId id="467" r:id="rId30"/>
    <p:sldId id="47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tags" Target="../tags/tag145.xml"/><Relationship Id="rId22" Type="http://schemas.openxmlformats.org/officeDocument/2006/relationships/tags" Target="../tags/tag146.xml"/><Relationship Id="rId23" Type="http://schemas.openxmlformats.org/officeDocument/2006/relationships/tags" Target="../tags/tag147.xml"/><Relationship Id="rId24" Type="http://schemas.openxmlformats.org/officeDocument/2006/relationships/tags" Target="../tags/tag148.xml"/><Relationship Id="rId25" Type="http://schemas.openxmlformats.org/officeDocument/2006/relationships/tags" Target="../tags/tag149.xml"/><Relationship Id="rId26" Type="http://schemas.openxmlformats.org/officeDocument/2006/relationships/tags" Target="../tags/tag150.xml"/><Relationship Id="rId27" Type="http://schemas.openxmlformats.org/officeDocument/2006/relationships/tags" Target="../tags/tag151.xml"/><Relationship Id="rId28" Type="http://schemas.openxmlformats.org/officeDocument/2006/relationships/tags" Target="../tags/tag152.xml"/><Relationship Id="rId29" Type="http://schemas.openxmlformats.org/officeDocument/2006/relationships/tags" Target="../tags/tag153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2024年保险行业工作总结与展望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2024年保险行业工作总结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保险行业面临的问题与挑战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保险行业的发展趋势与机遇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保险行业的未来展望与建议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2024年保险行业工作总结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89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2024年保险行业规模：总资产、保费收入等数据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行业增长：增长率、增长速度等指标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市场竞争：主要保险公司、市场份额等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行业趋势：未来发展方向、政策影响等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保险产品与服务创新</a:t>
            </a:r>
            <a:endParaRPr altLang="en-US" lang="zh-CN"/>
          </a:p>
        </p:txBody>
      </p:sp>
      <p:sp>
        <p:nvSpPr>
          <p:cNvPr id="104902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保险产品创新：针对客户需求推出多样化、个性化保险产品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风险管理创新：加强风险识别和评估，提高保险业务安全性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数字化转型：利用科技手段提升保险业务效率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服务模式创新：提升服务质量，提高客户满意度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保险科技应用与发展</a:t>
            </a:r>
            <a:endParaRPr altLang="en-US" lang="zh-CN"/>
          </a:p>
        </p:txBody>
      </p:sp>
      <p:sp>
        <p:nvSpPr>
          <p:cNvPr id="10491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保险科技的定义和重要性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2024年保险科技应用的主要领域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保险科技对保险行业的影响和改变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未来保险科技的发展趋势和展望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行业监管与政策环境</a:t>
            </a:r>
            <a:endParaRPr altLang="en-US" lang="zh-CN"/>
          </a:p>
        </p:txBody>
      </p:sp>
      <p:sp>
        <p:nvSpPr>
          <p:cNvPr id="10491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2024年保险行业监管政策概述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监管政策对保险行业的影响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行业监管趋势分析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未来监管政策的展望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1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保险行业面临的问题与挑战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市场竞争激烈与同质化问题</a:t>
            </a:r>
            <a:endParaRPr altLang="en-US" lang="zh-CN"/>
          </a:p>
        </p:txBody>
      </p:sp>
      <p:sp>
        <p:nvSpPr>
          <p:cNvPr id="104928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8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市场竞争激烈：保险行业面临着来自其他金融机构、互联网平台等多方面的竞争，竞争压力不断增大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同质化问题：保险产品同质化现象严重，缺乏创新和差异化，难以满足客户个性化需求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市场竞争对保险公司的影响：市场竞争激烈导致保险公司需要不断提高服务质量、降低保费、增加保障范围等方面来吸引客户，增加了保险公司的经营压力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同质化问题的解决方法：保险公司需要加强产品创新和差异化，提高服务质量，加强品牌建设等方面来应对同质化问题，提高市场竞争力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客户需求多样化与个性化需求</a:t>
            </a:r>
            <a:endParaRPr altLang="en-US" lang="zh-CN"/>
          </a:p>
        </p:txBody>
      </p:sp>
      <p:sp>
        <p:nvSpPr>
          <p:cNvPr id="10493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0909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市场竞争激烈：随着保险市场的竞争日益激烈，保险公司需要不断提高自身的服务质量和产品创新，以满足客户的需求和应对市场的挑战。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35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0909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法规政策变化：保险行业的法规政策也在不断变化，对保险公司的经营和管理提出了更高的要求，需要保险公司不断适应和调整。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35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客户需求多样化：随着社会经济的发展和人们生活水平的提高，客户对保险产品的需求越来越多样化，要求保险公司提供更加个性化、定制化的保险产品。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0909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个性化需求：客户对保险产品的个性化需求也越来越高，要求保险公司根据客户的个人情况和需求，提供更加符合客户需求的保险产品和服务。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保险科技应用的风险与挑战</a:t>
            </a:r>
            <a:endParaRPr altLang="en-US" lang="zh-CN"/>
          </a:p>
        </p:txBody>
      </p:sp>
      <p:sp>
        <p:nvSpPr>
          <p:cNvPr id="104939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0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数据安全与隐私保护：保险科技应用涉及大量客户数据，如何确保数据安全和隐私保护是一大挑战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技术成熟度：保险科技应用的技术成熟度需要进一步提高，以避免因技术问题导致的业务中断或数据泄露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1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法规与合规：随着保险科技应用的不断发展，相关法规和合规要求也需要不断完善，以确保行业的健康发展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1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人才短缺：保险科技应用需要具备相关技术背景和业务知识的人才，但目前市场上这类人才相对短缺，制约了保险科技应用的发展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行业监管政策的变化与影响</a:t>
            </a:r>
            <a:endParaRPr altLang="en-US" lang="zh-CN"/>
          </a:p>
        </p:txBody>
      </p:sp>
      <p:sp>
        <p:nvSpPr>
          <p:cNvPr id="104945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监管政策的调整：对保险行业的监管政策不断调整，对行业产生深远影响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监管政策的实施：监管政策的实施对保险行业的运营和管理带来挑战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监管政策的影响：监管政策的变化对保险行业的竞争格局、市场环境等方面产生影响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应对策略：保险公司需要关注监管政策的变化，及时调整业务策略，以适应市场变化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保险行业的发展趋势与机遇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数字化转型与智能化升级</a:t>
            </a:r>
            <a:endParaRPr altLang="en-US" lang="zh-CN"/>
          </a:p>
        </p:txBody>
      </p:sp>
      <p:sp>
        <p:nvSpPr>
          <p:cNvPr id="1049560" name="矩形 19"/>
          <p:cNvSpPr/>
          <p:nvPr>
            <p:custDataLst>
              <p:tags r:id="rId1"/>
            </p:custDataLst>
          </p:nvPr>
        </p:nvSpPr>
        <p:spPr>
          <a:xfrm>
            <a:off x="2578688" y="3874708"/>
            <a:ext cx="7028624" cy="2374892"/>
          </a:xfrm>
          <a:prstGeom prst="rect"/>
          <a:gradFill>
            <a:gsLst>
              <a:gs pos="0">
                <a:schemeClr val="accent1">
                  <a:lumMod val="80000"/>
                  <a:lumOff val="20000"/>
                </a:schemeClr>
              </a:gs>
              <a:gs pos="46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标题"/>
          <p:cNvSpPr txBox="1"/>
          <p:nvPr>
            <p:custDataLst>
              <p:tags r:id="rId2"/>
            </p:custDataLst>
          </p:nvPr>
        </p:nvSpPr>
        <p:spPr>
          <a:xfrm>
            <a:off x="3149340" y="1490400"/>
            <a:ext cx="5967362" cy="5979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单击添加标题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3"/>
            </p:custDataLst>
          </p:nvPr>
        </p:nvSpPr>
        <p:spPr>
          <a:xfrm>
            <a:off x="3150282" y="2193827"/>
            <a:ext cx="5966421" cy="1231704"/>
          </a:xfrm>
          <a:prstGeom prst="rect"/>
          <a:noFill/>
        </p:spPr>
        <p:txBody>
          <a:bodyPr anchor="t" anchorCtr="0" bIns="36195" lIns="0" rIns="0" rtlCol="0" tIns="0" wrap="square">
            <a:normAutofit/>
          </a:bodyPr>
          <a:p>
            <a:pPr algn="l" fontAlgn="auto">
              <a:lnSpc>
                <a:spcPct val="130000"/>
              </a:lnSpc>
              <a:buClr>
                <a:srgbClr val="376FFF"/>
              </a:buClr>
              <a:buSzPct val="80000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数字化转型：保险行业在数字化转型方面取得显著进展，通过数字化手段提高效率、降低成本、优化客户体验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标题"/>
          <p:cNvSpPr txBox="1"/>
          <p:nvPr>
            <p:custDataLst>
              <p:tags r:id="rId4"/>
            </p:custDataLst>
          </p:nvPr>
        </p:nvSpPr>
        <p:spPr>
          <a:xfrm>
            <a:off x="3149340" y="4128959"/>
            <a:ext cx="5967362" cy="5979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lang="zh-CN" spc="30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单击添加标题</a:t>
            </a:r>
            <a:endParaRPr altLang="en-US" b="1" dirty="0" lang="zh-CN" spc="30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68" name="正文"/>
          <p:cNvSpPr txBox="1"/>
          <p:nvPr>
            <p:custDataLst>
              <p:tags r:id="rId5"/>
            </p:custDataLst>
          </p:nvPr>
        </p:nvSpPr>
        <p:spPr>
          <a:xfrm>
            <a:off x="3150282" y="4832387"/>
            <a:ext cx="5966421" cy="1231704"/>
          </a:xfrm>
          <a:prstGeom prst="rect"/>
          <a:noFill/>
        </p:spPr>
        <p:txBody>
          <a:bodyPr anchor="t" anchorCtr="0" bIns="36195" lIns="0" rIns="0" rtlCol="0" tIns="0" wrap="square">
            <a:normAutofit/>
          </a:bodyPr>
          <a:p>
            <a:pPr algn="l" fontAlgn="auto">
              <a:lnSpc>
                <a:spcPct val="130000"/>
              </a:lnSpc>
              <a:buClr>
                <a:srgbClr val="376FFF"/>
              </a:buClr>
              <a:buSzPct val="80000"/>
            </a:pPr>
            <a:r>
              <a:rPr altLang="en-US" dirty="0" sz="1200" lang="zh-CN" spc="150">
                <a:solidFill>
                  <a:schemeClr val="bg1"/>
                </a:solidFill>
                <a:latin typeface="+mn-ea"/>
                <a:sym typeface="+mn-ea"/>
              </a:rPr>
              <a:t>智能化升级：保险行业在智能化升级方面取得重要突破，通过人工智能、大数据等技术手段提高风险识别、定价和理赔能力，提升客户满意度和业务竞争力</a:t>
            </a:r>
            <a:endParaRPr altLang="en-US" dirty="0" sz="1200" lang="zh-CN" spc="150">
              <a:solidFill>
                <a:schemeClr val="bg1"/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客户需求驱动的产品与服务创新</a:t>
            </a:r>
            <a:endParaRPr altLang="en-US" lang="zh-CN"/>
          </a:p>
        </p:txBody>
      </p:sp>
      <p:sp>
        <p:nvSpPr>
          <p:cNvPr id="10496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服务创新：提升客户体验，提供便捷、高效的服务支持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数字化转型：利用科技手段，提高服务效率和质量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客户需求变化：个性化、定制化、多元化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产品创新：针对客户需求，推出多样化、创新型保险产品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跨界合作与生态圈建设</a:t>
            </a:r>
            <a:endParaRPr altLang="en-US" lang="zh-CN"/>
          </a:p>
        </p:txBody>
      </p:sp>
      <p:sp>
        <p:nvSpPr>
          <p:cNvPr id="104966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数字化转型：利用大数据、人工智能等技术提升保险行业的效率和用户体验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创新与风险管理：在跨界合作中，如何平衡创新和风险管理，确保业务稳健发展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跨界合作：保险行业与其他行业的合作，如医疗、健康、科技等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生态圈建设：构建保险行业的生态系统，包括产品、服务、渠道等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国际化拓展与全球市场布局</a:t>
            </a:r>
            <a:endParaRPr altLang="en-US" lang="zh-CN"/>
          </a:p>
        </p:txBody>
      </p:sp>
      <p:sp>
        <p:nvSpPr>
          <p:cNvPr id="10497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跨境保险业务：保险行业积极开展跨境保险业务，为跨国企业和个人提供全面的保险保障和服务。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国际化拓展：保险行业积极拓展海外市场，加强与国际保险机构的合作与交流，提高国际竞争力。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全球市场布局：保险行业加快全球市场布局，推动保险产品和服务全球化，满足不同国家和地区消费者的需求。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国际化风险管理：保险行业加强国际化风险管理，提高风险识别和评估能力，确保业务稳健发展。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8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保险行业的未来展望与建议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加强科技创新与应用能力建设</a:t>
            </a:r>
            <a:endParaRPr altLang="en-US" lang="zh-CN"/>
          </a:p>
        </p:txBody>
      </p:sp>
      <p:sp>
        <p:nvSpPr>
          <p:cNvPr id="10498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推动保险科技与业务深度融合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培养保险科技人才队伍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提升保险科技创新能力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加强保险科技应用能力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提高客户服务质量与满意度</a:t>
            </a:r>
            <a:endParaRPr altLang="en-US" lang="zh-CN"/>
          </a:p>
        </p:txBody>
      </p:sp>
      <p:sp>
        <p:nvSpPr>
          <p:cNvPr id="10499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建立完善的客户服务体系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提高客户服务人员的素质和能力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优化客户服务流程和沟通渠道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定期评估客户满意度并持续改进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加强风险管理与合规意识</a:t>
            </a:r>
            <a:endParaRPr altLang="en-US" lang="zh-CN"/>
          </a:p>
        </p:txBody>
      </p:sp>
      <p:sp>
        <p:nvSpPr>
          <p:cNvPr id="1049966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风险管理的重要性：保险行业面临的风险日益复杂，需要加强风险管理，确保业务稳健发展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70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合规意识的培养：合规是保险行业的基石，应加强合规意识的培养，确保业务合规合法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74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风险管理与合规意识的结合：将风险管理与合规意识相结合，形成有效的风险管理体系，提高保险行业的抗风险能力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78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未来展望与建议：加强风险管理与合规意识是保险行业未来发展的必然趋势，应采取有效措施，推动行业健康发展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推动行业合作与交流，共同促进行业发展</a:t>
            </a:r>
            <a:endParaRPr altLang="en-US" lang="zh-CN"/>
          </a:p>
        </p:txBody>
      </p:sp>
      <p:sp>
        <p:nvSpPr>
          <p:cNvPr id="1050016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18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20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2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24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6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8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行业合作：加强保险公司与医疗机构、养老机构等的合作，推动保险产品与健康管理、医疗服务的深度融合，提高保险产品的综合保障能力。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行业交流：通过举办行业研讨会、论坛等活动，加强保险公司之间的交流与合作，共同探讨行业发展趋势和问题，促进保险行业的创新与发展。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行业发展：鼓励保险公司加强自身建设，提高服务质量和效率，推动保险行业的健康发展。同时，政府也应加强对保险行业的监管和支持，为保险行业的发展提供良好的环境和政策支持。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34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社会责任：保险公司应积极履行社会责任，关注社会公益事业，为社会的和谐稳定做出贡献。同时，保险公司还应加强自身的风险管理，保障客户的利益和公司的稳健发展。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36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07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254_1*l_h_i*1_2_1"/>
  <p:tag name="KSO_WM_TEMPLATE_CATEGORY" val="diagram"/>
  <p:tag name="KSO_WM_TEMPLATE_INDEX" val="20231254"/>
  <p:tag name="KSO_WM_UNIT_LAYERLEVEL" val="1_1_1"/>
  <p:tag name="KSO_WM_TAG_VERSION" val="3.0"/>
  <p:tag name="KSO_WM_BEAUTIFY_FLAG" val="#wm#"/>
  <p:tag name="KSO_WM_UNIT_FILL_FORE_SCHEMECOLOR_INDEX" val="5"/>
  <p:tag name="KSO_WM_DIAGRAM_MAX_ITEMCNT" val="5"/>
  <p:tag name="KSO_WM_DIAGRAM_MIN_ITEMCNT" val="2"/>
  <p:tag name="KSO_WM_DIAGRAM_VIRTUALLY_FRAME" val="{&quot;height&quot;:397.5,&quot;width&quot;:373.20000000000005}"/>
  <p:tag name="KSO_WM_DIAGRAM_COLOR_MATCH_VALUE" val="{&quot;shape&quot;:{&quot;fill&quot;:{&quot;gradient&quot;:[{&quot;brightness&quot;:0.20000000298023224,&quot;colorType&quot;:1,&quot;foreColorIndex&quot;:5,&quot;pos&quot;:0,&quot;transparency&quot;:0},{&quot;brightness&quot;:0,&quot;colorType&quot;:1,&quot;foreColorIndex&quot;:5,&quot;pos&quot;:0.4600000083446502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54_1*l_h_a*1_1_1"/>
  <p:tag name="KSO_WM_TEMPLATE_CATEGORY" val="diagram"/>
  <p:tag name="KSO_WM_TEMPLATE_INDEX" val="20231254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UNIT_VALUE" val="17"/>
  <p:tag name="KSO_WM_DIAGRAM_MAX_ITEMCNT" val="5"/>
  <p:tag name="KSO_WM_DIAGRAM_MIN_ITEMCNT" val="2"/>
  <p:tag name="KSO_WM_DIAGRAM_VIRTUALLY_FRAME" val="{&quot;height&quot;:397.5,&quot;width&quot;:373.20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4_1*l_h_f*1_1_1"/>
  <p:tag name="KSO_WM_TEMPLATE_CATEGORY" val="diagram"/>
  <p:tag name="KSO_WM_TEMPLATE_INDEX" val="20231254"/>
  <p:tag name="KSO_WM_UNIT_LAYERLEVEL" val="1_1_1"/>
  <p:tag name="KSO_WM_TAG_VERSION" val="3.0"/>
  <p:tag name="KSO_WM_BEAUTIFY_FLAG" val="#wm#"/>
  <p:tag name="KSO_WM_UNIT_PRESET_TEXT" val="单击添加文本具体内容，简明扼要地阐述您的观点根据需要可酌情增减文字。单击添加文本具体内容，简明扼要地阐述您的观点"/>
  <p:tag name="KSO_WM_UNIT_VALUE" val="78"/>
  <p:tag name="KSO_WM_DIAGRAM_MAX_ITEMCNT" val="5"/>
  <p:tag name="KSO_WM_DIAGRAM_MIN_ITEMCNT" val="2"/>
  <p:tag name="KSO_WM_DIAGRAM_VIRTUALLY_FRAME" val="{&quot;height&quot;:397.5,&quot;width&quot;:373.20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54_1*l_h_a*1_2_1"/>
  <p:tag name="KSO_WM_TEMPLATE_CATEGORY" val="diagram"/>
  <p:tag name="KSO_WM_TEMPLATE_INDEX" val="20231254"/>
  <p:tag name="KSO_WM_UNIT_LAYERLEVEL" val="1_1_1"/>
  <p:tag name="KSO_WM_TAG_VERSION" val="3.0"/>
  <p:tag name="KSO_WM_BEAUTIFY_FLAG" val="#wm#"/>
  <p:tag name="KSO_WM_UNIT_PRESET_TEXT" val="单击添加标题"/>
  <p:tag name="KSO_WM_DIAGRAM_MAX_ITEMCNT" val="5"/>
  <p:tag name="KSO_WM_DIAGRAM_MIN_ITEMCNT" val="2"/>
  <p:tag name="KSO_WM_DIAGRAM_VIRTUALLY_FRAME" val="{&quot;height&quot;:397.5,&quot;width&quot;:373.20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4_1*l_h_f*1_2_1"/>
  <p:tag name="KSO_WM_TEMPLATE_CATEGORY" val="diagram"/>
  <p:tag name="KSO_WM_TEMPLATE_INDEX" val="20231254"/>
  <p:tag name="KSO_WM_UNIT_LAYERLEVEL" val="1_1_1"/>
  <p:tag name="KSO_WM_TAG_VERSION" val="3.0"/>
  <p:tag name="KSO_WM_BEAUTIFY_FLAG" val="#wm#"/>
  <p:tag name="KSO_WM_UNIT_PRESET_TEXT" val="单击添加文本具体内容，简明扼要地阐述您的观点根据需要可酌情增减文字。单击添加文本具体内容，简明扼要地阐述您的观点"/>
  <p:tag name="KSO_WM_DIAGRAM_MAX_ITEMCNT" val="5"/>
  <p:tag name="KSO_WM_DIAGRAM_MIN_ITEMCNT" val="2"/>
  <p:tag name="KSO_WM_DIAGRAM_VIRTUALLY_FRAME" val="{&quot;height&quot;:397.5,&quot;width&quot;:373.20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1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17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2023-12-17T13:02:31Z</dcterms:created>
  <dcterms:modified xsi:type="dcterms:W3CDTF">2023-12-17T13:02:31Z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f0102ae39ab74a1a8683d9db78b42174_21</vt:lpwstr>
  </property>
</Properties>
</file>