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76" r:id="rId1"/>
    <p:sldMasterId id="2147485113" r:id="rId2"/>
  </p:sldMasterIdLst>
  <p:notesMasterIdLst>
    <p:notesMasterId r:id="rId3"/>
  </p:notesMasterIdLst>
  <p:sldIdLst>
    <p:sldId id="908" r:id="rId4"/>
    <p:sldId id="913" r:id="rId5"/>
    <p:sldId id="917" r:id="rId6"/>
    <p:sldId id="920" r:id="rId7"/>
    <p:sldId id="923" r:id="rId8"/>
    <p:sldId id="926" r:id="rId9"/>
    <p:sldId id="929" r:id="rId10"/>
    <p:sldId id="932" r:id="rId11"/>
    <p:sldId id="935" r:id="rId12"/>
    <p:sldId id="938" r:id="rId13"/>
    <p:sldId id="941" r:id="rId14"/>
    <p:sldId id="944" r:id="rId15"/>
    <p:sldId id="947" r:id="rId16"/>
    <p:sldId id="950" r:id="rId17"/>
    <p:sldId id="953" r:id="rId18"/>
    <p:sldId id="956" r:id="rId19"/>
    <p:sldId id="959" r:id="rId20"/>
    <p:sldId id="962" r:id="rId21"/>
    <p:sldId id="965" r:id="rId22"/>
    <p:sldId id="968" r:id="rId23"/>
    <p:sldId id="971" r:id="rId24"/>
    <p:sldId id="974" r:id="rId25"/>
    <p:sldId id="977" r:id="rId26"/>
    <p:sldId id="980" r:id="rId27"/>
    <p:sldId id="983" r:id="rId28"/>
    <p:sldId id="986" r:id="rId29"/>
    <p:sldId id="989" r:id="rId30"/>
    <p:sldId id="99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2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2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image" Target="../media/image2.png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5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演示文稿3_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59155" y="1689735"/>
            <a:ext cx="7910195" cy="9899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859155" y="2753995"/>
            <a:ext cx="7910195" cy="11703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59155" y="4304665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296955"/>
            <a:ext cx="10969200" cy="49526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Bold" panose="00000800000000000000" charset="-122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演示文稿3_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29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117975" y="6412230"/>
            <a:ext cx="7478395" cy="0"/>
          </a:xfrm>
          <a:prstGeom prst="line"/>
          <a:ln w="3175">
            <a:solidFill>
              <a:schemeClr val="accent2"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59130" y="1386205"/>
            <a:ext cx="2797810" cy="52641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2400" i="0" kern="1200" kumimoji="0" lang="en-US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59130" y="567690"/>
            <a:ext cx="2788920" cy="818515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演示文稿3_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39165" y="1842135"/>
            <a:ext cx="2371725" cy="1375410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1" cap="none" dirty="0" sz="7200" i="0" kern="1200" kumimoji="0" lang="en-US" noProof="1" normalizeH="0" spc="0" strike="noStrike" u="none">
                <a:ln w="19050"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939165" y="3217545"/>
            <a:ext cx="6174740" cy="183642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  <a:ln>
            <a:noFill/>
            <a:prstDash val="sysDash"/>
          </a:ln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37515"/>
            <a:ext cx="10968990" cy="5819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330" y="1010920"/>
            <a:ext cx="10968990" cy="340995"/>
          </a:xfrm>
          <a:prstGeom prst="rect"/>
          <a:noFill/>
        </p:spPr>
        <p:txBody>
          <a:bodyPr anchor="ctr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8" descr="演示文稿3_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5161915" y="1767840"/>
            <a:ext cx="6218555" cy="184467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署名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161915" y="4053840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2.png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77" r:id="rId1"/>
    <p:sldLayoutId id="2147485078" r:id="rId2"/>
    <p:sldLayoutId id="2147485079" r:id="rId3"/>
    <p:sldLayoutId id="2147485080" r:id="rId4"/>
    <p:sldLayoutId id="2147485081" r:id="rId5"/>
    <p:sldLayoutId id="2147485082" r:id="rId6"/>
    <p:sldLayoutId id="2147485083" r:id="rId7"/>
    <p:sldLayoutId id="2147485084" r:id="rId8"/>
    <p:sldLayoutId id="2147485085" r:id="rId9"/>
    <p:sldLayoutId id="2147485086" r:id="rId10"/>
    <p:sldLayoutId id="21474850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 descr="演示文稿3_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330" y="1275128"/>
            <a:ext cx="10968990" cy="490183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29" y="365125"/>
            <a:ext cx="10968989" cy="73061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14" r:id="rId1"/>
    <p:sldLayoutId id="2147485115" r:id="rId2"/>
    <p:sldLayoutId id="2147485116" r:id="rId3"/>
    <p:sldLayoutId id="2147485117" r:id="rId4"/>
    <p:sldLayoutId id="2147485118" r:id="rId5"/>
    <p:sldLayoutId id="2147485119" r:id="rId6"/>
    <p:sldLayoutId id="2147485120" r:id="rId7"/>
    <p:sldLayoutId id="2147485121" r:id="rId8"/>
    <p:sldLayoutId id="2147485122" r:id="rId9"/>
    <p:sldLayoutId id="2147485123" r:id="rId10"/>
    <p:sldLayoutId id="21474851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Bold" panose="000008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tags" Target="../tags/tag169.xml"/><Relationship Id="rId22" Type="http://schemas.openxmlformats.org/officeDocument/2006/relationships/tags" Target="../tags/tag170.xml"/><Relationship Id="rId23" Type="http://schemas.openxmlformats.org/officeDocument/2006/relationships/tags" Target="../tags/tag171.xml"/><Relationship Id="rId24" Type="http://schemas.openxmlformats.org/officeDocument/2006/relationships/tags" Target="../tags/tag172.xml"/><Relationship Id="rId25" Type="http://schemas.openxmlformats.org/officeDocument/2006/relationships/tags" Target="../tags/tag173.xml"/><Relationship Id="rId26" Type="http://schemas.openxmlformats.org/officeDocument/2006/relationships/tags" Target="../tags/tag174.xml"/><Relationship Id="rId27" Type="http://schemas.openxmlformats.org/officeDocument/2006/relationships/tags" Target="../tags/tag175.xml"/><Relationship Id="rId28" Type="http://schemas.openxmlformats.org/officeDocument/2006/relationships/tags" Target="../tags/tag176.xml"/><Relationship Id="rId29" Type="http://schemas.openxmlformats.org/officeDocument/2006/relationships/tags" Target="../tags/tag177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添加副标题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t>加强学生主体性，推动学校双减</a:t>
            </a:r>
          </a:p>
        </p:txBody>
      </p:sp>
      <p:sp>
        <p:nvSpPr>
          <p:cNvPr id="1048652" name="文本占位符 6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833" lnSpcReduction="10000"/>
          </a:bodyPr>
          <a:p>
            <a:r>
              <a:rPr altLang="en-US" lang="zh-CN"/>
              <a:t>CONTENTS </a:t>
            </a:r>
            <a:endParaRPr altLang="en-US" lang="zh-CN"/>
          </a:p>
        </p:txBody>
      </p:sp>
      <p:sp>
        <p:nvSpPr>
          <p:cNvPr id="10487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182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文本框 5"/>
          <p:cNvSpPr txBox="1"/>
          <p:nvPr>
            <p:custDataLst>
              <p:tags r:id="rId3"/>
            </p:custDataLst>
          </p:nvPr>
        </p:nvSpPr>
        <p:spPr>
          <a:xfrm>
            <a:off x="77139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6" name="文本框 6"/>
          <p:cNvSpPr txBox="1"/>
          <p:nvPr>
            <p:custDataLst>
              <p:tags r:id="rId4"/>
            </p:custDataLst>
          </p:nvPr>
        </p:nvSpPr>
        <p:spPr>
          <a:xfrm>
            <a:off x="89376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学校双减的意义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8" name="文本框 57"/>
          <p:cNvSpPr txBox="1"/>
          <p:nvPr>
            <p:custDataLst>
              <p:tags r:id="rId5"/>
            </p:custDataLst>
          </p:nvPr>
        </p:nvSpPr>
        <p:spPr>
          <a:xfrm>
            <a:off x="77139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0" name="文本框 58"/>
          <p:cNvSpPr txBox="1"/>
          <p:nvPr>
            <p:custDataLst>
              <p:tags r:id="rId6"/>
            </p:custDataLst>
          </p:nvPr>
        </p:nvSpPr>
        <p:spPr>
          <a:xfrm>
            <a:off x="89376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推动学校双减的策略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2" name="文本框 67"/>
          <p:cNvSpPr txBox="1"/>
          <p:nvPr>
            <p:custDataLst>
              <p:tags r:id="rId7"/>
            </p:custDataLst>
          </p:nvPr>
        </p:nvSpPr>
        <p:spPr>
          <a:xfrm>
            <a:off x="38277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4" name="文本框 68"/>
          <p:cNvSpPr txBox="1"/>
          <p:nvPr>
            <p:custDataLst>
              <p:tags r:id="rId8"/>
            </p:custDataLst>
          </p:nvPr>
        </p:nvSpPr>
        <p:spPr>
          <a:xfrm>
            <a:off x="50514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学生主体性的重要性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文本框 72"/>
          <p:cNvSpPr txBox="1"/>
          <p:nvPr>
            <p:custDataLst>
              <p:tags r:id="rId9"/>
            </p:custDataLst>
          </p:nvPr>
        </p:nvSpPr>
        <p:spPr>
          <a:xfrm>
            <a:off x="38277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8" name="文本框 73"/>
          <p:cNvSpPr txBox="1"/>
          <p:nvPr>
            <p:custDataLst>
              <p:tags r:id="rId10"/>
            </p:custDataLst>
          </p:nvPr>
        </p:nvSpPr>
        <p:spPr>
          <a:xfrm>
            <a:off x="50514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加强学生主体性的措施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文本框 77"/>
          <p:cNvSpPr txBox="1"/>
          <p:nvPr>
            <p:custDataLst>
              <p:tags r:id="rId11"/>
            </p:custDataLst>
          </p:nvPr>
        </p:nvSpPr>
        <p:spPr>
          <a:xfrm>
            <a:off x="3827780" y="445198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2" name="文本框 78"/>
          <p:cNvSpPr txBox="1"/>
          <p:nvPr>
            <p:custDataLst>
              <p:tags r:id="rId12"/>
            </p:custDataLst>
          </p:nvPr>
        </p:nvSpPr>
        <p:spPr>
          <a:xfrm>
            <a:off x="5051425" y="445198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0476" lnSpcReduction="10000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加强学生主体性，推动学校双减的成效与展望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学生主体性的重要性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激发学生主动学习的积极性</a:t>
            </a:r>
            <a:endParaRPr altLang="en-US" lang="zh-CN"/>
          </a:p>
        </p:txBody>
      </p:sp>
      <p:sp>
        <p:nvSpPr>
          <p:cNvPr id="1048884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6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8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0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2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2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14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16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0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培养学生的自主学习能力和创新精神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鼓励学生独立思考和自主探究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引导学生主动参与课堂活动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培养学生的自主学习能力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自主学习能力是学生主体性的重要体现，能够帮助学生更好地适应未来社会的发展。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自主学习能力能够激发学生的学习兴趣，提高学习效果，减轻学习压力。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培养学生的自主学习能力需要教师在教学过程中注重启发引导，鼓励学生独立思考和自主探究。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学校应该提供丰富的学习资源和良好的学习环境，帮助学生培养自主学习能力。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提升学生的综合素质</a:t>
            </a:r>
            <a:endParaRPr altLang="en-US" lang="zh-CN"/>
          </a:p>
        </p:txBody>
      </p:sp>
      <p:sp>
        <p:nvSpPr>
          <p:cNvPr id="10490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121" y="-3607631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2"/>
            </p:custDataLst>
          </p:nvPr>
        </p:nvSpPr>
        <p:spPr>
          <a:xfrm rot="16200000">
            <a:off x="198473" y="1803016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396" y="-2334500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6"/>
          <p:cNvSpPr/>
          <p:nvPr>
            <p:custDataLst>
              <p:tags r:id="rId4"/>
            </p:custDataLst>
          </p:nvPr>
        </p:nvSpPr>
        <p:spPr>
          <a:xfrm rot="16200000">
            <a:off x="199748" y="3076785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121" y="-1085595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73" y="4325053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396" y="186899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2"/>
          <p:cNvSpPr/>
          <p:nvPr>
            <p:custDataLst>
              <p:tags r:id="rId8"/>
            </p:custDataLst>
          </p:nvPr>
        </p:nvSpPr>
        <p:spPr>
          <a:xfrm rot="16200000">
            <a:off x="199748" y="5598184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9"/>
            </p:custDataLst>
          </p:nvPr>
        </p:nvSpPr>
        <p:spPr>
          <a:xfrm>
            <a:off x="1069328" y="3914489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提升实践能力：学生能够将理论知识应用于实际生活和工作中。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0"/>
            </p:custDataLst>
          </p:nvPr>
        </p:nvSpPr>
        <p:spPr>
          <a:xfrm>
            <a:off x="1069328" y="5188257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促进全面发展：学生能够全面发展，提高综合素质。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3"/>
          <p:cNvSpPr txBox="1"/>
          <p:nvPr>
            <p:custDataLst>
              <p:tags r:id="rId11"/>
            </p:custDataLst>
          </p:nvPr>
        </p:nvSpPr>
        <p:spPr>
          <a:xfrm>
            <a:off x="1069328" y="1392452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培养自主学习能力：学生能够自主规划学习进程，提高学习效率。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4"/>
          <p:cNvSpPr txBox="1"/>
          <p:nvPr>
            <p:custDataLst>
              <p:tags r:id="rId12"/>
            </p:custDataLst>
          </p:nvPr>
        </p:nvSpPr>
        <p:spPr>
          <a:xfrm>
            <a:off x="1069328" y="2667496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增强创新能力：学生能够独立思考，发现和解决问题。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促进学生的个性化发展</a:t>
            </a:r>
            <a:endParaRPr altLang="en-US" lang="zh-CN"/>
          </a:p>
        </p:txBody>
      </p:sp>
      <p:sp>
        <p:nvSpPr>
          <p:cNvPr id="1049078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8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0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尊重学生的个性差异，关注学生的兴趣和特长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激发学生的内在动力，引导学生主动参与和自我实现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促进学生的全面发展，注重学生的综合素质和多元智能的培养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培养学生的自主性和创造性，鼓励学生独立思考和自主探究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192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减轻学生心理压力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增加学生课外活动时间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9234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学校双减有利于减轻学生负担，提高学习效率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学校双减能够促进教育公平，缩小城乡教育差距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学校双减有利于培养学生的创新精神和实践能力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学校双减有利于推动教师专业发展，提升教学质量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292" name="矩形 5"/>
          <p:cNvSpPr/>
          <p:nvPr>
            <p:custDataLst>
              <p:tags r:id="rId1"/>
            </p:custDataLst>
          </p:nvPr>
        </p:nvSpPr>
        <p:spPr>
          <a:xfrm>
            <a:off x="608400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10"/>
          <p:cNvSpPr/>
          <p:nvPr>
            <p:custDataLst>
              <p:tags r:id="rId2"/>
            </p:custDataLst>
          </p:nvPr>
        </p:nvSpPr>
        <p:spPr>
          <a:xfrm>
            <a:off x="963006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3"/>
            </p:custDataLst>
          </p:nvPr>
        </p:nvSpPr>
        <p:spPr>
          <a:xfrm>
            <a:off x="763381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减轻学生作业负担，保障学生身心健康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8" name="矩形 6"/>
          <p:cNvSpPr/>
          <p:nvPr>
            <p:custDataLst>
              <p:tags r:id="rId4"/>
            </p:custDataLst>
          </p:nvPr>
        </p:nvSpPr>
        <p:spPr>
          <a:xfrm>
            <a:off x="34069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11"/>
          <p:cNvSpPr/>
          <p:nvPr>
            <p:custDataLst>
              <p:tags r:id="rId5"/>
            </p:custDataLst>
          </p:nvPr>
        </p:nvSpPr>
        <p:spPr>
          <a:xfrm>
            <a:off x="37807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6"/>
            </p:custDataLst>
          </p:nvPr>
        </p:nvSpPr>
        <p:spPr>
          <a:xfrm>
            <a:off x="3561327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促进教育资源的均衡分配，缩小城乡教育差距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4" name="矩形 33"/>
          <p:cNvSpPr/>
          <p:nvPr>
            <p:custDataLst>
              <p:tags r:id="rId7"/>
            </p:custDataLst>
          </p:nvPr>
        </p:nvSpPr>
        <p:spPr>
          <a:xfrm>
            <a:off x="620110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37"/>
          <p:cNvSpPr/>
          <p:nvPr>
            <p:custDataLst>
              <p:tags r:id="rId8"/>
            </p:custDataLst>
          </p:nvPr>
        </p:nvSpPr>
        <p:spPr>
          <a:xfrm>
            <a:off x="6555710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9"/>
            </p:custDataLst>
          </p:nvPr>
        </p:nvSpPr>
        <p:spPr>
          <a:xfrm>
            <a:off x="6356085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提高学生综合素质，促进学生全面发展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0" name="矩形 34"/>
          <p:cNvSpPr/>
          <p:nvPr>
            <p:custDataLst>
              <p:tags r:id="rId10"/>
            </p:custDataLst>
          </p:nvPr>
        </p:nvSpPr>
        <p:spPr>
          <a:xfrm>
            <a:off x="89894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38"/>
          <p:cNvSpPr/>
          <p:nvPr>
            <p:custDataLst>
              <p:tags r:id="rId11"/>
            </p:custDataLst>
          </p:nvPr>
        </p:nvSpPr>
        <p:spPr>
          <a:xfrm>
            <a:off x="93632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12"/>
            </p:custDataLst>
          </p:nvPr>
        </p:nvSpPr>
        <p:spPr>
          <a:xfrm>
            <a:off x="9144465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减轻家庭经济负担，提高家庭教育质量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培养创新型人才</a:t>
            </a:r>
            <a:endParaRPr altLang="en-US" lang="zh-CN"/>
          </a:p>
        </p:txBody>
      </p:sp>
      <p:sp>
        <p:nvSpPr>
          <p:cNvPr id="1049350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激发学生创造力：学校双减政策能够减轻学生负担，让他们有更多时间去探索自己感兴趣的领域，从而激发创造力。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培养自主学习能力：学校双减政策鼓励学生自主学习，培养他们独立思考和解决问题的能力。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提高综合素质：学校双减政策注重学生的全面发展，通过丰富的课外活动和个性化教育，提高学生的综合素质。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培养创新思维：学校双减政策鼓励学生挑战传统思维模式，培养他们的创新思维和创新能力。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4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7917"/>
          </a:bodyPr>
          <a:p>
            <a:r>
              <a:rPr altLang="en-US" lang="zh-CN"/>
              <a:t>加强学生主体性的措施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优化课程设置，丰富课程资源</a:t>
            </a:r>
            <a:endParaRPr altLang="en-US" lang="zh-CN"/>
          </a:p>
        </p:txBody>
      </p:sp>
      <p:sp>
        <p:nvSpPr>
          <p:cNvPr id="1049444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开展课外活动，促进学生全面发展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开设选修课程，满足学生个性化需求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引入社会资源，拓展学生视野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强化实践教学，提高学生实践能力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创新教学方式，提高课堂效率</a:t>
            </a:r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1"/>
            </p:custDataLst>
          </p:nvPr>
        </p:nvSpPr>
        <p:spPr>
          <a:xfrm>
            <a:off x="2272611" y="1296955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利用信息技术手段，如多媒体、网络等，丰富教学方式，提高学生的学习兴趣和参与度。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"/>
            </p:custDataLst>
          </p:nvPr>
        </p:nvSpPr>
        <p:spPr>
          <a:xfrm>
            <a:off x="2272611" y="2611134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引入探究式、案例式、项目式等多样化的教学方法，培养学生的自主学习和合作学习能力。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3"/>
            </p:custDataLst>
          </p:nvPr>
        </p:nvSpPr>
        <p:spPr>
          <a:xfrm>
            <a:off x="2272611" y="392531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注重课堂互动，鼓励学生提问、讨论和发表见解，促进课堂氛围的活跃和学生的思维发展。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4"/>
            </p:custDataLst>
          </p:nvPr>
        </p:nvSpPr>
        <p:spPr>
          <a:xfrm>
            <a:off x="2272611" y="5239493"/>
            <a:ext cx="7640778" cy="10101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关注学生的学习需求和个性特点，因材施教，针对性地提高学生的学习效果。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强化实践教学，增强实践能力</a:t>
            </a:r>
            <a:endParaRPr altLang="en-US" lang="zh-CN"/>
          </a:p>
        </p:txBody>
      </p:sp>
      <p:sp>
        <p:nvSpPr>
          <p:cNvPr id="1049552" name="弧形 58"/>
          <p:cNvSpPr/>
          <p:nvPr>
            <p:custDataLst>
              <p:tags r:id="rId1"/>
            </p:custDataLst>
          </p:nvPr>
        </p:nvSpPr>
        <p:spPr>
          <a:xfrm>
            <a:off x="8107722" y="2038339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弧形 57"/>
          <p:cNvSpPr/>
          <p:nvPr>
            <p:custDataLst>
              <p:tags r:id="rId2"/>
            </p:custDataLst>
          </p:nvPr>
        </p:nvSpPr>
        <p:spPr>
          <a:xfrm>
            <a:off x="608400" y="2038339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椭圆 22"/>
          <p:cNvSpPr/>
          <p:nvPr>
            <p:custDataLst>
              <p:tags r:id="rId3"/>
            </p:custDataLst>
          </p:nvPr>
        </p:nvSpPr>
        <p:spPr>
          <a:xfrm>
            <a:off x="8448899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椭圆 23"/>
          <p:cNvSpPr/>
          <p:nvPr>
            <p:custDataLst>
              <p:tags r:id="rId4"/>
            </p:custDataLst>
          </p:nvPr>
        </p:nvSpPr>
        <p:spPr>
          <a:xfrm>
            <a:off x="8835066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5"/>
            </p:custDataLst>
          </p:nvPr>
        </p:nvSpPr>
        <p:spPr>
          <a:xfrm>
            <a:off x="8901614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推进校企合作，提高学生的职业素养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2" name="椭圆 24"/>
          <p:cNvSpPr/>
          <p:nvPr>
            <p:custDataLst>
              <p:tags r:id="rId6"/>
            </p:custDataLst>
          </p:nvPr>
        </p:nvSpPr>
        <p:spPr>
          <a:xfrm>
            <a:off x="601661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椭圆 25"/>
          <p:cNvSpPr/>
          <p:nvPr>
            <p:custDataLst>
              <p:tags r:id="rId7"/>
            </p:custDataLst>
          </p:nvPr>
        </p:nvSpPr>
        <p:spPr>
          <a:xfrm>
            <a:off x="6401840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正文"/>
          <p:cNvSpPr txBox="1"/>
          <p:nvPr>
            <p:custDataLst>
              <p:tags r:id="rId8"/>
            </p:custDataLst>
          </p:nvPr>
        </p:nvSpPr>
        <p:spPr>
          <a:xfrm>
            <a:off x="646932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鼓励创新实践，培养学生的创新能力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椭圆 7"/>
          <p:cNvSpPr/>
          <p:nvPr>
            <p:custDataLst>
              <p:tags r:id="rId9"/>
            </p:custDataLst>
          </p:nvPr>
        </p:nvSpPr>
        <p:spPr>
          <a:xfrm>
            <a:off x="3584322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椭圆 9"/>
          <p:cNvSpPr/>
          <p:nvPr>
            <p:custDataLst>
              <p:tags r:id="rId10"/>
            </p:custDataLst>
          </p:nvPr>
        </p:nvSpPr>
        <p:spPr>
          <a:xfrm>
            <a:off x="3969551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11"/>
            </p:custDataLst>
          </p:nvPr>
        </p:nvSpPr>
        <p:spPr>
          <a:xfrm>
            <a:off x="4037037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组织社会实践，增强学生的社会责任感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4" name="椭圆 5"/>
          <p:cNvSpPr/>
          <p:nvPr>
            <p:custDataLst>
              <p:tags r:id="rId12"/>
            </p:custDataLst>
          </p:nvPr>
        </p:nvSpPr>
        <p:spPr>
          <a:xfrm>
            <a:off x="87553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椭圆 4"/>
          <p:cNvSpPr/>
          <p:nvPr>
            <p:custDataLst>
              <p:tags r:id="rId13"/>
            </p:custDataLst>
          </p:nvPr>
        </p:nvSpPr>
        <p:spPr>
          <a:xfrm>
            <a:off x="1260759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正文"/>
          <p:cNvSpPr txBox="1"/>
          <p:nvPr>
            <p:custDataLst>
              <p:tags r:id="rId14"/>
            </p:custDataLst>
          </p:nvPr>
        </p:nvSpPr>
        <p:spPr>
          <a:xfrm>
            <a:off x="132824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开展实验课程，提高学生的动手能力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完善评价机制，激发学习动力</a:t>
            </a:r>
            <a:endParaRPr altLang="en-US" lang="zh-CN"/>
          </a:p>
        </p:txBody>
      </p:sp>
      <p:sp>
        <p:nvSpPr>
          <p:cNvPr id="1049614" name="弧形 58"/>
          <p:cNvSpPr/>
          <p:nvPr>
            <p:custDataLst>
              <p:tags r:id="rId1"/>
            </p:custDataLst>
          </p:nvPr>
        </p:nvSpPr>
        <p:spPr>
          <a:xfrm>
            <a:off x="8107722" y="2038339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弧形 57"/>
          <p:cNvSpPr/>
          <p:nvPr>
            <p:custDataLst>
              <p:tags r:id="rId2"/>
            </p:custDataLst>
          </p:nvPr>
        </p:nvSpPr>
        <p:spPr>
          <a:xfrm>
            <a:off x="608400" y="2038339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22"/>
          <p:cNvSpPr/>
          <p:nvPr>
            <p:custDataLst>
              <p:tags r:id="rId3"/>
            </p:custDataLst>
          </p:nvPr>
        </p:nvSpPr>
        <p:spPr>
          <a:xfrm>
            <a:off x="8448899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椭圆 23"/>
          <p:cNvSpPr/>
          <p:nvPr>
            <p:custDataLst>
              <p:tags r:id="rId4"/>
            </p:custDataLst>
          </p:nvPr>
        </p:nvSpPr>
        <p:spPr>
          <a:xfrm>
            <a:off x="8835066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5"/>
            </p:custDataLst>
          </p:nvPr>
        </p:nvSpPr>
        <p:spPr>
          <a:xfrm>
            <a:off x="8901614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建立奖励机制，表彰优秀学生和进步学生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4" name="椭圆 24"/>
          <p:cNvSpPr/>
          <p:nvPr>
            <p:custDataLst>
              <p:tags r:id="rId6"/>
            </p:custDataLst>
          </p:nvPr>
        </p:nvSpPr>
        <p:spPr>
          <a:xfrm>
            <a:off x="601661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25"/>
          <p:cNvSpPr/>
          <p:nvPr>
            <p:custDataLst>
              <p:tags r:id="rId7"/>
            </p:custDataLst>
          </p:nvPr>
        </p:nvSpPr>
        <p:spPr>
          <a:xfrm>
            <a:off x="6401840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8"/>
            </p:custDataLst>
          </p:nvPr>
        </p:nvSpPr>
        <p:spPr>
          <a:xfrm>
            <a:off x="646932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开展竞赛和展示活动，鼓励学生展示自我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椭圆 7"/>
          <p:cNvSpPr/>
          <p:nvPr>
            <p:custDataLst>
              <p:tags r:id="rId9"/>
            </p:custDataLst>
          </p:nvPr>
        </p:nvSpPr>
        <p:spPr>
          <a:xfrm>
            <a:off x="3584322" y="2313904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椭圆 9"/>
          <p:cNvSpPr/>
          <p:nvPr>
            <p:custDataLst>
              <p:tags r:id="rId10"/>
            </p:custDataLst>
          </p:nvPr>
        </p:nvSpPr>
        <p:spPr>
          <a:xfrm>
            <a:off x="3969551" y="2372017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11"/>
            </p:custDataLst>
          </p:nvPr>
        </p:nvSpPr>
        <p:spPr>
          <a:xfrm>
            <a:off x="4037037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实施过程性评价，及时反馈学生学习情况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6" name="椭圆 5"/>
          <p:cNvSpPr/>
          <p:nvPr>
            <p:custDataLst>
              <p:tags r:id="rId12"/>
            </p:custDataLst>
          </p:nvPr>
        </p:nvSpPr>
        <p:spPr>
          <a:xfrm>
            <a:off x="875530" y="2313904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椭圆 4"/>
          <p:cNvSpPr/>
          <p:nvPr>
            <p:custDataLst>
              <p:tags r:id="rId13"/>
            </p:custDataLst>
          </p:nvPr>
        </p:nvSpPr>
        <p:spPr>
          <a:xfrm>
            <a:off x="1260759" y="2372017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14"/>
            </p:custDataLst>
          </p:nvPr>
        </p:nvSpPr>
        <p:spPr>
          <a:xfrm>
            <a:off x="1328245" y="3156535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建立多元评价体系，关注学生全面发展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推动学校双减的策略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制定科学合理的减负政策</a:t>
            </a:r>
            <a:endParaRPr altLang="en-US" lang="zh-CN"/>
          </a:p>
        </p:txBody>
      </p:sp>
      <p:sp>
        <p:nvSpPr>
          <p:cNvPr id="1049712" name="矩形 5"/>
          <p:cNvSpPr/>
          <p:nvPr>
            <p:custDataLst>
              <p:tags r:id="rId1"/>
            </p:custDataLst>
          </p:nvPr>
        </p:nvSpPr>
        <p:spPr>
          <a:xfrm>
            <a:off x="608400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0"/>
          <p:cNvSpPr/>
          <p:nvPr>
            <p:custDataLst>
              <p:tags r:id="rId2"/>
            </p:custDataLst>
          </p:nvPr>
        </p:nvSpPr>
        <p:spPr>
          <a:xfrm>
            <a:off x="963006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3"/>
            </p:custDataLst>
          </p:nvPr>
        </p:nvSpPr>
        <p:spPr>
          <a:xfrm>
            <a:off x="763381" y="3040786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制定明确的减负目标：确保学生负担合理，身心健康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6"/>
          <p:cNvSpPr/>
          <p:nvPr>
            <p:custDataLst>
              <p:tags r:id="rId4"/>
            </p:custDataLst>
          </p:nvPr>
        </p:nvSpPr>
        <p:spPr>
          <a:xfrm>
            <a:off x="34069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11"/>
          <p:cNvSpPr/>
          <p:nvPr>
            <p:custDataLst>
              <p:tags r:id="rId5"/>
            </p:custDataLst>
          </p:nvPr>
        </p:nvSpPr>
        <p:spPr>
          <a:xfrm>
            <a:off x="37807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6"/>
            </p:custDataLst>
          </p:nvPr>
        </p:nvSpPr>
        <p:spPr>
          <a:xfrm>
            <a:off x="3561327" y="3040786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优化课程设置：科学安排课程内容和课时，避免过度应试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3"/>
          <p:cNvSpPr/>
          <p:nvPr>
            <p:custDataLst>
              <p:tags r:id="rId7"/>
            </p:custDataLst>
          </p:nvPr>
        </p:nvSpPr>
        <p:spPr>
          <a:xfrm>
            <a:off x="620110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7"/>
          <p:cNvSpPr/>
          <p:nvPr>
            <p:custDataLst>
              <p:tags r:id="rId8"/>
            </p:custDataLst>
          </p:nvPr>
        </p:nvSpPr>
        <p:spPr>
          <a:xfrm>
            <a:off x="6555710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9"/>
            </p:custDataLst>
          </p:nvPr>
        </p:nvSpPr>
        <p:spPr>
          <a:xfrm>
            <a:off x="6356085" y="3040786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提升课堂教学质量：注重启发式教学，激发学生主动学习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0" name="矩形 34"/>
          <p:cNvSpPr/>
          <p:nvPr>
            <p:custDataLst>
              <p:tags r:id="rId10"/>
            </p:custDataLst>
          </p:nvPr>
        </p:nvSpPr>
        <p:spPr>
          <a:xfrm>
            <a:off x="89894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38"/>
          <p:cNvSpPr/>
          <p:nvPr>
            <p:custDataLst>
              <p:tags r:id="rId11"/>
            </p:custDataLst>
          </p:nvPr>
        </p:nvSpPr>
        <p:spPr>
          <a:xfrm>
            <a:off x="93632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040786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丰富课外活动：提供多样化的兴趣小组和社会实践，促进学生全面发展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加强学校管理，提高教学质量</a:t>
            </a:r>
            <a:endParaRPr altLang="en-US" lang="zh-CN"/>
          </a:p>
        </p:txBody>
      </p:sp>
      <p:sp>
        <p:nvSpPr>
          <p:cNvPr id="10497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64474" y="1296955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2" name="矩形 65"/>
          <p:cNvSpPr/>
          <p:nvPr>
            <p:custDataLst>
              <p:tags r:id="rId2"/>
            </p:custDataLst>
          </p:nvPr>
        </p:nvSpPr>
        <p:spPr>
          <a:xfrm>
            <a:off x="1046853" y="1671625"/>
            <a:ext cx="224774" cy="22477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66"/>
          <p:cNvSpPr txBox="1"/>
          <p:nvPr>
            <p:custDataLst>
              <p:tags r:id="rId3"/>
            </p:custDataLst>
          </p:nvPr>
        </p:nvSpPr>
        <p:spPr>
          <a:xfrm>
            <a:off x="1440025" y="1569202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制定严格的管理制度，确保学生遵守纪律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185" y="1296955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8" name="矩形 69"/>
          <p:cNvSpPr/>
          <p:nvPr>
            <p:custDataLst>
              <p:tags r:id="rId5"/>
            </p:custDataLst>
          </p:nvPr>
        </p:nvSpPr>
        <p:spPr>
          <a:xfrm>
            <a:off x="6403903" y="1671625"/>
            <a:ext cx="224774" cy="22477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70"/>
          <p:cNvSpPr txBox="1"/>
          <p:nvPr>
            <p:custDataLst>
              <p:tags r:id="rId6"/>
            </p:custDataLst>
          </p:nvPr>
        </p:nvSpPr>
        <p:spPr>
          <a:xfrm>
            <a:off x="6797736" y="1569202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提高教师素质，加强教师培训和考核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64474" y="3927573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4" name="文本框 74"/>
          <p:cNvSpPr txBox="1"/>
          <p:nvPr>
            <p:custDataLst>
              <p:tags r:id="rId8"/>
            </p:custDataLst>
          </p:nvPr>
        </p:nvSpPr>
        <p:spPr>
          <a:xfrm>
            <a:off x="1440025" y="4199159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优化课程设置，注重学生全面发展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6" name="矩形 73"/>
          <p:cNvSpPr/>
          <p:nvPr>
            <p:custDataLst>
              <p:tags r:id="rId9"/>
            </p:custDataLst>
          </p:nvPr>
        </p:nvSpPr>
        <p:spPr>
          <a:xfrm>
            <a:off x="1046853" y="4302242"/>
            <a:ext cx="224774" cy="22477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317" y="3927573"/>
            <a:ext cx="4557321" cy="2322217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0" name="矩形 84"/>
          <p:cNvSpPr/>
          <p:nvPr>
            <p:custDataLst>
              <p:tags r:id="rId11"/>
            </p:custDataLst>
          </p:nvPr>
        </p:nvSpPr>
        <p:spPr>
          <a:xfrm>
            <a:off x="6464696" y="4302242"/>
            <a:ext cx="224774" cy="22477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85"/>
          <p:cNvSpPr txBox="1"/>
          <p:nvPr>
            <p:custDataLst>
              <p:tags r:id="rId12"/>
            </p:custDataLst>
          </p:nvPr>
        </p:nvSpPr>
        <p:spPr>
          <a:xfrm>
            <a:off x="6857868" y="4199159"/>
            <a:ext cx="4006230" cy="1313252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引入现代化教学手段，提高教学效果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加强教师培训，提升教师素质</a:t>
            </a:r>
            <a:endParaRPr altLang="en-US" lang="zh-CN"/>
          </a:p>
        </p:txBody>
      </p:sp>
      <p:sp>
        <p:nvSpPr>
          <p:cNvPr id="10498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121" y="-3607631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73" y="1803016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396" y="-2334500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6"/>
          <p:cNvSpPr/>
          <p:nvPr>
            <p:custDataLst>
              <p:tags r:id="rId4"/>
            </p:custDataLst>
          </p:nvPr>
        </p:nvSpPr>
        <p:spPr>
          <a:xfrm rot="16200000">
            <a:off x="199748" y="3076785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121" y="-1085595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73" y="4325053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396" y="186899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748" y="5598184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7"/>
          <p:cNvSpPr txBox="1"/>
          <p:nvPr>
            <p:custDataLst>
              <p:tags r:id="rId9"/>
            </p:custDataLst>
          </p:nvPr>
        </p:nvSpPr>
        <p:spPr>
          <a:xfrm>
            <a:off x="1069328" y="3914489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培训目标：提高教师的教育教学水平，增强教师的专业素养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10"/>
            </p:custDataLst>
          </p:nvPr>
        </p:nvSpPr>
        <p:spPr>
          <a:xfrm>
            <a:off x="1069328" y="5188257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培训效果：通过培训，教师能够更好地指导学生自主学习、减轻学生负担，提高教育质量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3"/>
          <p:cNvSpPr txBox="1"/>
          <p:nvPr>
            <p:custDataLst>
              <p:tags r:id="rId11"/>
            </p:custDataLst>
          </p:nvPr>
        </p:nvSpPr>
        <p:spPr>
          <a:xfrm>
            <a:off x="1069328" y="1392452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培训内容：加强教师对双减政策的理解和实施能力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0" name="文本框 14"/>
          <p:cNvSpPr txBox="1"/>
          <p:nvPr>
            <p:custDataLst>
              <p:tags r:id="rId12"/>
            </p:custDataLst>
          </p:nvPr>
        </p:nvSpPr>
        <p:spPr>
          <a:xfrm>
            <a:off x="1069328" y="2667496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培训方式：线上培训、线下培训、校本培训等多种形式相结合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强化家庭教育，形成家校共育</a:t>
            </a:r>
            <a:endParaRPr altLang="en-US" lang="zh-CN"/>
          </a:p>
        </p:txBody>
      </p:sp>
      <p:sp>
        <p:nvSpPr>
          <p:cNvPr id="1049886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家长参与：鼓励家长参与学校教育，共同制定教育计划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家校沟通：建立有效的家校沟通机制，及时反馈学生情况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家庭教育指导：提供专业的家庭教育指导，帮助家长更好地教育孩子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家校合作活动：组织丰富的家校合作活动，增进家长、学校和学生之间的了解与信任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9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加强学生主体性，推动学校双减的成效与展望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提升学生综合素质，培养创新型人才</a:t>
            </a:r>
            <a:endParaRPr altLang="en-US" lang="zh-CN"/>
          </a:p>
        </p:txBody>
      </p:sp>
      <p:sp>
        <p:nvSpPr>
          <p:cNvPr id="1049980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提升学生综合素质：通过双减政策，减轻学生课业负担，增加学生自主学习的机会，促进学生全面发展。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培养创新型人才：双减政策鼓励学生参与课外活动、社会实践和自主探究，培养其创新思维和实践能力。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成效与展望：双减政策实施以来，学生的综合素质得到明显提升，创新精神和实践能力得到加强，为培养创新型人才奠定了基础。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未来展望：继续推进双减政策，优化教育资源配置，为学生提供更多优质教育资源，促进其综合素质和创新能力的进一步提升。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提高教育质量，促进教育公平</a:t>
            </a:r>
            <a:endParaRPr altLang="en-US" lang="zh-CN"/>
          </a:p>
        </p:txBody>
      </p:sp>
      <p:sp>
        <p:nvSpPr>
          <p:cNvPr id="10500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121" y="-3607631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4"/>
          <p:cNvSpPr/>
          <p:nvPr>
            <p:custDataLst>
              <p:tags r:id="rId2"/>
            </p:custDataLst>
          </p:nvPr>
        </p:nvSpPr>
        <p:spPr>
          <a:xfrm rot="16200000">
            <a:off x="198473" y="1803016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396" y="-2334500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6"/>
          <p:cNvSpPr/>
          <p:nvPr>
            <p:custDataLst>
              <p:tags r:id="rId4"/>
            </p:custDataLst>
          </p:nvPr>
        </p:nvSpPr>
        <p:spPr>
          <a:xfrm rot="16200000">
            <a:off x="199748" y="3076785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121" y="-1085595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73" y="4325053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396" y="186899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12"/>
          <p:cNvSpPr/>
          <p:nvPr>
            <p:custDataLst>
              <p:tags r:id="rId8"/>
            </p:custDataLst>
          </p:nvPr>
        </p:nvSpPr>
        <p:spPr>
          <a:xfrm rot="16200000">
            <a:off x="199748" y="5598184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7"/>
          <p:cNvSpPr txBox="1"/>
          <p:nvPr>
            <p:custDataLst>
              <p:tags r:id="rId9"/>
            </p:custDataLst>
          </p:nvPr>
        </p:nvSpPr>
        <p:spPr>
          <a:xfrm>
            <a:off x="1069328" y="3914489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措施：加强学生自主性，优化课程设置，提高教师素质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6" name="文本框 8"/>
          <p:cNvSpPr txBox="1"/>
          <p:nvPr>
            <p:custDataLst>
              <p:tags r:id="rId10"/>
            </p:custDataLst>
          </p:nvPr>
        </p:nvSpPr>
        <p:spPr>
          <a:xfrm>
            <a:off x="1069328" y="5188257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意义：有利于培养创新型人才，推动教育事业持续发展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8" name="文本框 13"/>
          <p:cNvSpPr txBox="1"/>
          <p:nvPr>
            <p:custDataLst>
              <p:tags r:id="rId11"/>
            </p:custDataLst>
          </p:nvPr>
        </p:nvSpPr>
        <p:spPr>
          <a:xfrm>
            <a:off x="1069328" y="1392452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成效：学生主体性得到加强，学校双减政策得到有效实施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0" name="文本框 14"/>
          <p:cNvSpPr txBox="1"/>
          <p:nvPr>
            <p:custDataLst>
              <p:tags r:id="rId12"/>
            </p:custDataLst>
          </p:nvPr>
        </p:nvSpPr>
        <p:spPr>
          <a:xfrm>
            <a:off x="1069328" y="2667496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展望：教育质量将进一步提高，教育公平将更加明显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减轻学生课业负担，保障学生身心健康</a:t>
            </a:r>
            <a:endParaRPr altLang="en-US" lang="zh-CN"/>
          </a:p>
        </p:txBody>
      </p:sp>
      <p:sp>
        <p:nvSpPr>
          <p:cNvPr id="1050096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减少作业量：学校通过科学安排作业，有效减轻学生课业负担。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增加学生活动时间：学校鼓励学生参与各类课外活动，促进学生全面发展。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关注学生心理健康：学校加强心理健康教育，帮助学生建立积极心态。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提高课堂教学质量：教师注重启发式教学，激发学生主动学习的积极性。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展望未来，推动教育改革深入发展</a:t>
            </a:r>
            <a:endParaRPr altLang="en-US" lang="zh-CN"/>
          </a:p>
        </p:txBody>
      </p:sp>
      <p:sp>
        <p:nvSpPr>
          <p:cNvPr id="10501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未来展望：加强学生主体性，推动学校双减政策持续优化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实施策略：加强教师培训，推广现代教育理念和技术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预期成果：培养更多具备创新精神和实践能力的人才，为国家和民族的未来发展奠定坚实基础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改革目标：建立更加完善的教育体系，提高教育质量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感谢您的耐心观看</a:t>
            </a:r>
            <a:endParaRPr altLang="en-US" lang="zh-CN"/>
          </a:p>
        </p:txBody>
      </p:sp>
      <p:sp>
        <p:nvSpPr>
          <p:cNvPr id="105022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 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耐心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33"/>
  <p:tag name="KSO_WM_SPECIAL_SOURCE" val="bdnull"/>
  <p:tag name="KSO_WM_TEMPLATE_THUMBS_INDEX" val="1、1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1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PRESET_TEXT" val="单击添加文档标题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23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3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85&quot;,&quot;top&quot;:&quot;118.65&quot;,&quot;width&quot;:&quot;559.25&quot;,&quot;height&quot;:&quot;270.8&quot;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5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CONTENTS 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5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custom20230233_5*l_h_i*1_2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2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custom20230233_5*l_h_i*1_4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4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30233_5*l_h_i*1_1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1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custom20230233_5*l_h_i*1_3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3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custom20230233_5*l_h_i*1_5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5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0233_5"/>
  <p:tag name="KSO_WM_TEMPLATE_SUBCATEGORY" val="1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33"/>
  <p:tag name="KSO_WM_SLIDE_LAYOUT" val="a_b_l"/>
  <p:tag name="KSO_WM_SLIDE_LAYOUT_CNT" val="1_1_1"/>
  <p:tag name="KSO_WM_TEMPLATE_THUMBS_INDEX" val="1、4、7、12、13、14、15、16、17、18、20、24、25、28、33、36、40、43、44"/>
  <p:tag name="KSO_WM_SPECIAL_SOURCE" val="bdnull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5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3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5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感谢您的耐心观看"/>
</p:tagLst>
</file>

<file path=ppt/tags/tag3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384.xml><?xml version="1.0" encoding="utf-8"?>
<p:tagLst xmlns:p="http://schemas.openxmlformats.org/presentationml/2006/main">
  <p:tag name="KSO_WM_SLIDE_ID" val="custom20230233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3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55.3&quot;,&quot;top&quot;:&quot;113&quot;,&quot;width&quot;:&quot;559.25&quot;,&quot;height&quot;:&quot;270.8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2">
      <a:dk1>
        <a:srgbClr val="000000"/>
      </a:dk1>
      <a:lt1>
        <a:srgbClr val="FFFFFF"/>
      </a:lt1>
      <a:dk2>
        <a:srgbClr val="44546A"/>
      </a:dk2>
      <a:lt2>
        <a:srgbClr val="E2EAFE"/>
      </a:lt2>
      <a:accent1>
        <a:srgbClr val="044AFA"/>
      </a:accent1>
      <a:accent2>
        <a:srgbClr val="0366F7"/>
      </a:accent2>
      <a:accent3>
        <a:srgbClr val="0282F4"/>
      </a:accent3>
      <a:accent4>
        <a:srgbClr val="029FF1"/>
      </a:accent4>
      <a:accent5>
        <a:srgbClr val="01BBEE"/>
      </a:accent5>
      <a:accent6>
        <a:srgbClr val="00D7EB"/>
      </a:accent6>
      <a:hlink>
        <a:srgbClr val="FF0000"/>
      </a:hlink>
      <a:folHlink>
        <a:srgbClr val="E420E2"/>
      </a:folHlink>
    </a:clrScheme>
    <a:fontScheme name="自定义 16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2024-01-03T10:10:07Z</dcterms:created>
  <dcterms:modified xsi:type="dcterms:W3CDTF">2024-01-03T10:10:07Z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f8d00723b5ef4225bf770d739e3ab739_21</vt:lpwstr>
  </property>
</Properties>
</file>