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711" r:id="rId1"/>
    <p:sldMasterId id="2147491748" r:id="rId2"/>
  </p:sldMasterIdLst>
  <p:notesMasterIdLst>
    <p:notesMasterId r:id="rId3"/>
  </p:notesMasterIdLst>
  <p:sldIdLst>
    <p:sldId id="4060" r:id="rId4"/>
    <p:sldId id="4063" r:id="rId5"/>
    <p:sldId id="4066" r:id="rId6"/>
    <p:sldId id="4069" r:id="rId7"/>
    <p:sldId id="4075" r:id="rId9"/>
    <p:sldId id="4078" r:id="rId10"/>
    <p:sldId id="4081" r:id="rId11"/>
    <p:sldId id="4084" r:id="rId12"/>
    <p:sldId id="4090" r:id="rId14"/>
    <p:sldId id="4093" r:id="rId15"/>
    <p:sldId id="4096" r:id="rId16"/>
    <p:sldId id="4099" r:id="rId17"/>
    <p:sldId id="4105" r:id="rId19"/>
    <p:sldId id="4108" r:id="rId20"/>
    <p:sldId id="4111" r:id="rId21"/>
    <p:sldId id="4114" r:id="rId22"/>
    <p:sldId id="4120" r:id="rId24"/>
    <p:sldId id="4123" r:id="rId25"/>
    <p:sldId id="4126" r:id="rId26"/>
    <p:sldId id="4129" r:id="rId27"/>
    <p:sldId id="4135" r:id="rId29"/>
    <p:sldId id="4138" r:id="rId30"/>
    <p:sldId id="4141" r:id="rId31"/>
    <p:sldId id="4144"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712" r:id="rId1"/>
    <p:sldLayoutId id="2147491713" r:id="rId2"/>
    <p:sldLayoutId id="2147491714" r:id="rId3"/>
    <p:sldLayoutId id="2147491715" r:id="rId4"/>
    <p:sldLayoutId id="2147491716" r:id="rId5"/>
    <p:sldLayoutId id="2147491717" r:id="rId6"/>
    <p:sldLayoutId id="2147491718" r:id="rId7"/>
    <p:sldLayoutId id="2147491719" r:id="rId8"/>
    <p:sldLayoutId id="2147491720" r:id="rId9"/>
    <p:sldLayoutId id="2147491721" r:id="rId10"/>
    <p:sldLayoutId id="214749172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749" r:id="rId1"/>
    <p:sldLayoutId id="2147491750" r:id="rId2"/>
    <p:sldLayoutId id="2147491751" r:id="rId3"/>
    <p:sldLayoutId id="2147491752" r:id="rId4"/>
    <p:sldLayoutId id="2147491753" r:id="rId5"/>
    <p:sldLayoutId id="2147491754" r:id="rId6"/>
    <p:sldLayoutId id="2147491755" r:id="rId7"/>
    <p:sldLayoutId id="2147491756" r:id="rId8"/>
    <p:sldLayoutId id="2147491757" r:id="rId9"/>
    <p:sldLayoutId id="2147491758" r:id="rId10"/>
    <p:sldLayoutId id="21474917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tags" Target="../tags/tag171.xml"/><Relationship Id="rId18" Type="http://schemas.openxmlformats.org/officeDocument/2006/relationships/tags" Target="../tags/tag172.xml"/><Relationship Id="rId19" Type="http://schemas.openxmlformats.org/officeDocument/2006/relationships/tags" Target="../tags/tag173.xml"/><Relationship Id="rId20" Type="http://schemas.openxmlformats.org/officeDocument/2006/relationships/tags" Target="../tags/tag174.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tags" Target="../tags/tag218.xml"/><Relationship Id="rId18" Type="http://schemas.openxmlformats.org/officeDocument/2006/relationships/tags" Target="../tags/tag219.xml"/><Relationship Id="rId1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tags" Target="../tags/tag294.xml"/><Relationship Id="rId22" Type="http://schemas.openxmlformats.org/officeDocument/2006/relationships/tags" Target="../tags/tag295.xml"/><Relationship Id="rId23" Type="http://schemas.openxmlformats.org/officeDocument/2006/relationships/tags" Target="../tags/tag296.xml"/><Relationship Id="rId24" Type="http://schemas.openxmlformats.org/officeDocument/2006/relationships/tags" Target="../tags/tag297.xml"/><Relationship Id="rId25" Type="http://schemas.openxmlformats.org/officeDocument/2006/relationships/tags" Target="../tags/tag298.xml"/><Relationship Id="rId26" Type="http://schemas.openxmlformats.org/officeDocument/2006/relationships/tags" Target="../tags/tag299.xml"/><Relationship Id="rId27" Type="http://schemas.openxmlformats.org/officeDocument/2006/relationships/tags" Target="../tags/tag300.xml"/><Relationship Id="rId28" Type="http://schemas.openxmlformats.org/officeDocument/2006/relationships/tags" Target="../tags/tag301.xml"/><Relationship Id="rId29" Type="http://schemas.openxmlformats.org/officeDocument/2006/relationships/tags" Target="../tags/tag302.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tags" Target="../tags/tag345.xml"/><Relationship Id="rId14" Type="http://schemas.openxmlformats.org/officeDocument/2006/relationships/tags" Target="../tags/tag346.xml"/><Relationship Id="rId15" Type="http://schemas.openxmlformats.org/officeDocument/2006/relationships/tags" Target="../tags/tag347.xml"/><Relationship Id="rId16" Type="http://schemas.openxmlformats.org/officeDocument/2006/relationships/tags" Target="../tags/tag348.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供应链管理与库存控制</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添加</a:t>
            </a:r>
            <a:endParaRPr altLang="en-US" b="1" dirty="0" sz="15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目录标题</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库存控制的关键要素</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供应链管理的重要性</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供应链管理与库存控制的实践</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未来供应链管理与库存控制的发展趋势</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供应链管理与库存控制在企业中的实际应用</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供应链管理的重要性</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供应链管理的定义</a:t>
            </a:r>
            <a:endParaRPr altLang="en-US" lang="zh-CN"/>
          </a:p>
        </p:txBody>
      </p:sp>
      <p:sp>
        <p:nvSpPr>
          <p:cNvPr id="10491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供应链管理是一种集成的管理思想和方法，它以市场需求为导向，以提高竞争力为核心目标。</a:t>
            </a:r>
            <a:endParaRPr altLang="en-US" dirty="0" sz="1200" lang="zh-CN" spc="150">
              <a:solidFill>
                <a:schemeClr val="tx1">
                  <a:lumMod val="65000"/>
                  <a:lumOff val="35000"/>
                </a:schemeClr>
              </a:solidFill>
              <a:latin typeface="+mn-ea"/>
              <a:sym typeface="+mn-ea"/>
            </a:endParaRPr>
          </a:p>
        </p:txBody>
      </p:sp>
      <p:sp>
        <p:nvSpPr>
          <p:cNvPr id="10491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通过整合供应商、生产商、分销商、物流商等各个环节的资源，实现信息共享和协同工作。</a:t>
            </a:r>
            <a:endParaRPr altLang="en-US" dirty="0" sz="1200" lang="zh-CN" spc="150">
              <a:solidFill>
                <a:schemeClr val="tx1">
                  <a:lumMod val="65000"/>
                  <a:lumOff val="35000"/>
                </a:schemeClr>
              </a:solidFill>
              <a:latin typeface="+mn-ea"/>
              <a:sym typeface="+mn-ea"/>
            </a:endParaRPr>
          </a:p>
        </p:txBody>
      </p:sp>
      <p:sp>
        <p:nvSpPr>
          <p:cNvPr id="10491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供应链管理能够提高企业的运营效率、降低成本、增强市场竞争力，并为企业创造更大的价值。</a:t>
            </a:r>
            <a:endParaRPr altLang="en-US" dirty="0" sz="1200" lang="zh-CN" spc="150">
              <a:solidFill>
                <a:schemeClr val="tx1">
                  <a:lumMod val="65000"/>
                  <a:lumOff val="35000"/>
                </a:schemeClr>
              </a:solidFill>
              <a:latin typeface="+mn-ea"/>
              <a:sym typeface="+mn-ea"/>
            </a:endParaRPr>
          </a:p>
        </p:txBody>
      </p:sp>
      <p:sp>
        <p:nvSpPr>
          <p:cNvPr id="10491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供应链管理是企业实现可持续发展的重要手段之一，也是现代企业管理的重要内容之一。</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供应链管理与企业运营的关系</a:t>
            </a:r>
            <a:endParaRPr altLang="en-US" lang="zh-CN"/>
          </a:p>
        </p:txBody>
      </p:sp>
      <p:sp>
        <p:nvSpPr>
          <p:cNvPr id="104915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供应链管理对企业运营的影响：提高生产效率、降低成本、增强市场竞争力</a:t>
            </a:r>
            <a:endParaRPr altLang="en-US" dirty="0" sz="1200" lang="zh-CN" spc="150">
              <a:solidFill>
                <a:schemeClr val="tx1">
                  <a:lumMod val="65000"/>
                  <a:lumOff val="35000"/>
                </a:schemeClr>
              </a:solidFill>
              <a:latin typeface="+mn-ea"/>
              <a:sym typeface="+mn-ea"/>
            </a:endParaRPr>
          </a:p>
        </p:txBody>
      </p:sp>
      <p:sp>
        <p:nvSpPr>
          <p:cNvPr id="104915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供应链管理与企业战略的关联：实现企业战略目标、优化资源配置、提升企业核心竞争力</a:t>
            </a:r>
            <a:endParaRPr altLang="en-US" dirty="0" sz="1200" lang="zh-CN" spc="150">
              <a:solidFill>
                <a:schemeClr val="tx1">
                  <a:lumMod val="65000"/>
                  <a:lumOff val="35000"/>
                </a:schemeClr>
              </a:solidFill>
              <a:latin typeface="+mn-ea"/>
              <a:sym typeface="+mn-ea"/>
            </a:endParaRPr>
          </a:p>
        </p:txBody>
      </p:sp>
      <p:sp>
        <p:nvSpPr>
          <p:cNvPr id="104916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供应链管理与企业组织结构的变革：推动组织结构扁平化、增强企业灵活性、提高响应速度</a:t>
            </a:r>
            <a:endParaRPr altLang="en-US" dirty="0" sz="1200" lang="zh-CN" spc="150">
              <a:solidFill>
                <a:schemeClr val="tx1">
                  <a:lumMod val="65000"/>
                  <a:lumOff val="35000"/>
                </a:schemeClr>
              </a:solidFill>
              <a:latin typeface="+mn-ea"/>
              <a:sym typeface="+mn-ea"/>
            </a:endParaRPr>
          </a:p>
        </p:txBody>
      </p:sp>
      <p:sp>
        <p:nvSpPr>
          <p:cNvPr id="104916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供应链管理与企业信息技术的融合：实现信息共享、提高决策效率、增强企业协同能力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供应链管理对企业发展的影响</a:t>
            </a:r>
            <a:endParaRPr altLang="en-US" lang="zh-CN"/>
          </a:p>
        </p:txBody>
      </p:sp>
      <p:sp>
        <p:nvSpPr>
          <p:cNvPr id="1049200" name="矩形 31"/>
          <p:cNvSpPr/>
          <p:nvPr>
            <p:custDataLst>
              <p:tags r:id="rId1"/>
            </p:custDataLst>
          </p:nvPr>
        </p:nvSpPr>
        <p:spPr>
          <a:xfrm>
            <a:off x="3353427" y="1364400"/>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降低成本：通过优化采购、生产和物流等环节，降低企业运营成本</a:t>
            </a:r>
            <a:endParaRPr altLang="en-US" dirty="0" sz="1200" lang="zh-CN" spc="150">
              <a:solidFill>
                <a:schemeClr val="tx1">
                  <a:lumMod val="65000"/>
                  <a:lumOff val="35000"/>
                </a:schemeClr>
              </a:solidFill>
              <a:latin typeface="+mn-ea"/>
              <a:sym typeface="+mn-ea"/>
            </a:endParaRPr>
          </a:p>
        </p:txBody>
      </p:sp>
      <p:sp>
        <p:nvSpPr>
          <p:cNvPr id="1049202" name="矩形 4"/>
          <p:cNvSpPr/>
          <p:nvPr>
            <p:custDataLst>
              <p:tags r:id="rId2"/>
            </p:custDataLst>
          </p:nvPr>
        </p:nvSpPr>
        <p:spPr>
          <a:xfrm>
            <a:off x="3353427" y="2356206"/>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提高效率：通过实时共享信息，提高生产、销售和物流等环节的效率</a:t>
            </a:r>
            <a:endParaRPr altLang="en-US" dirty="0" sz="1200" lang="zh-CN" spc="150">
              <a:solidFill>
                <a:schemeClr val="tx1">
                  <a:lumMod val="65000"/>
                  <a:lumOff val="35000"/>
                </a:schemeClr>
              </a:solidFill>
              <a:latin typeface="+mn-ea"/>
              <a:sym typeface="+mn-ea"/>
            </a:endParaRPr>
          </a:p>
        </p:txBody>
      </p:sp>
      <p:sp>
        <p:nvSpPr>
          <p:cNvPr id="1049204" name="矩形 5"/>
          <p:cNvSpPr/>
          <p:nvPr>
            <p:custDataLst>
              <p:tags r:id="rId3"/>
            </p:custDataLst>
          </p:nvPr>
        </p:nvSpPr>
        <p:spPr>
          <a:xfrm>
            <a:off x="3353427" y="3348012"/>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增强市场竞争力：快速响应市场需求，提高产品和服务的质量和竞争力</a:t>
            </a:r>
            <a:endParaRPr altLang="en-US" dirty="0" sz="1200" lang="zh-CN" spc="150">
              <a:solidFill>
                <a:schemeClr val="tx1">
                  <a:lumMod val="65000"/>
                  <a:lumOff val="35000"/>
                </a:schemeClr>
              </a:solidFill>
              <a:latin typeface="+mn-ea"/>
              <a:sym typeface="+mn-ea"/>
            </a:endParaRPr>
          </a:p>
        </p:txBody>
      </p:sp>
      <p:sp>
        <p:nvSpPr>
          <p:cNvPr id="1049206" name="矩形 7"/>
          <p:cNvSpPr/>
          <p:nvPr>
            <p:custDataLst>
              <p:tags r:id="rId4"/>
            </p:custDataLst>
          </p:nvPr>
        </p:nvSpPr>
        <p:spPr>
          <a:xfrm>
            <a:off x="3353427" y="4339818"/>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促进创新：供应链管理需要不断引入新技术和创新理念，推动企业持续发展</a:t>
            </a:r>
            <a:endParaRPr altLang="en-US" dirty="0" sz="1200" lang="zh-CN" spc="150">
              <a:solidFill>
                <a:schemeClr val="tx1">
                  <a:lumMod val="65000"/>
                  <a:lumOff val="35000"/>
                </a:schemeClr>
              </a:solidFill>
              <a:latin typeface="+mn-ea"/>
              <a:sym typeface="+mn-ea"/>
            </a:endParaRPr>
          </a:p>
        </p:txBody>
      </p:sp>
      <p:sp>
        <p:nvSpPr>
          <p:cNvPr id="1049208" name="矩形 3"/>
          <p:cNvSpPr/>
          <p:nvPr>
            <p:custDataLst>
              <p:tags r:id="rId5"/>
            </p:custDataLst>
          </p:nvPr>
        </p:nvSpPr>
        <p:spPr>
          <a:xfrm>
            <a:off x="3353427" y="5331624"/>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提升客户满意度：通过优化库存控制和物流配送，提高客户满意度和忠诚度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44" name="标题"/>
          <p:cNvSpPr>
            <a:spLocks noGrp="1"/>
          </p:cNvSpPr>
          <p:nvPr>
            <p:ph type="title"/>
            <p:custDataLst>
              <p:tags r:id="rId1"/>
            </p:custDataLst>
          </p:nvPr>
        </p:nvSpPr>
        <p:spPr/>
        <p:txBody>
          <a:bodyPr/>
          <a:p>
            <a:r>
              <a:rPr altLang="en-US" dirty="0" lang="zh-CN"/>
              <a:t>库存控制的关键要素</a:t>
            </a:r>
            <a:endParaRPr altLang="en-US" dirty="0" lang="zh-CN"/>
          </a:p>
        </p:txBody>
      </p:sp>
      <p:sp>
        <p:nvSpPr>
          <p:cNvPr id="104924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36" name="标题 1"/>
          <p:cNvSpPr>
            <a:spLocks noGrp="1"/>
          </p:cNvSpPr>
          <p:nvPr>
            <p:ph type="title"/>
          </p:nvPr>
        </p:nvSpPr>
        <p:spPr/>
        <p:txBody>
          <a:bodyPr/>
          <a:p>
            <a:r>
              <a:rPr altLang="en-US" lang="zh-CN"/>
              <a:t>库存控制的概念</a:t>
            </a:r>
            <a:endParaRPr altLang="en-US" lang="zh-CN"/>
          </a:p>
        </p:txBody>
      </p:sp>
      <p:sp>
        <p:nvSpPr>
          <p:cNvPr id="10493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库存的定义：库存是供应链中暂时处于停滞状态的流动资产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库存控制的关键要素：需求预测、生产计划、采购策略、物流配送、销售管理等</a:t>
            </a:r>
            <a:endParaRPr dirty="0" err="1">
              <a:solidFill>
                <a:schemeClr val="tx1">
                  <a:lumMod val="75000"/>
                  <a:lumOff val="25000"/>
                </a:schemeClr>
              </a:solidFill>
              <a:latin typeface="+mn-ea"/>
              <a:ea typeface="+mn-ea"/>
              <a:cs typeface="+mn-ea"/>
              <a:sym typeface="+mn-lt"/>
            </a:endParaRPr>
          </a:p>
        </p:txBody>
      </p:sp>
      <p:sp>
        <p:nvSpPr>
          <p:cNvPr id="10493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库存控制的意义：提高供应链的响应速度和灵活性，降低成本，提高企业竞争力</a:t>
            </a:r>
            <a:endParaRPr dirty="0" err="1">
              <a:solidFill>
                <a:schemeClr val="tx1">
                  <a:lumMod val="75000"/>
                  <a:lumOff val="25000"/>
                </a:schemeClr>
              </a:solidFill>
              <a:latin typeface="+mn-ea"/>
              <a:ea typeface="+mn-ea"/>
              <a:cs typeface="+mn-ea"/>
              <a:sym typeface="+mn-lt"/>
            </a:endParaRPr>
          </a:p>
        </p:txBody>
      </p:sp>
      <p:sp>
        <p:nvSpPr>
          <p:cNvPr id="1049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库存控制的目标：在满足生产和销售需求的同时，尽可能降低库存水平，减少资金占用和库存损失</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库存控制的关键指标</a:t>
            </a:r>
            <a:endParaRPr altLang="en-US" lang="zh-CN"/>
          </a:p>
        </p:txBody>
      </p:sp>
      <p:sp>
        <p:nvSpPr>
          <p:cNvPr id="10494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库存周转率：衡量库存周转效率的重要指标</a:t>
            </a:r>
            <a:endParaRPr altLang="en-US" dirty="0" sz="1200" lang="zh-CN" spc="150">
              <a:solidFill>
                <a:schemeClr val="tx1">
                  <a:lumMod val="65000"/>
                  <a:lumOff val="35000"/>
                </a:schemeClr>
              </a:solidFill>
              <a:latin typeface="+mn-ea"/>
              <a:sym typeface="+mn-ea"/>
            </a:endParaRPr>
          </a:p>
        </p:txBody>
      </p:sp>
      <p:sp>
        <p:nvSpPr>
          <p:cNvPr id="10494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库存周转天数：反映库存周转周期的指标</a:t>
            </a:r>
            <a:endParaRPr altLang="en-US" dirty="0" sz="1200" lang="zh-CN" spc="150">
              <a:solidFill>
                <a:schemeClr val="tx1">
                  <a:lumMod val="65000"/>
                  <a:lumOff val="35000"/>
                </a:schemeClr>
              </a:solidFill>
              <a:latin typeface="+mn-ea"/>
              <a:sym typeface="+mn-ea"/>
            </a:endParaRPr>
          </a:p>
        </p:txBody>
      </p:sp>
      <p:sp>
        <p:nvSpPr>
          <p:cNvPr id="10494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库存成本：包括订货成本、持有成本、缺货成本等</a:t>
            </a:r>
            <a:endParaRPr altLang="en-US" dirty="0" sz="1200" lang="zh-CN" spc="150">
              <a:solidFill>
                <a:schemeClr val="tx1">
                  <a:lumMod val="65000"/>
                  <a:lumOff val="35000"/>
                </a:schemeClr>
              </a:solidFill>
              <a:latin typeface="+mn-ea"/>
              <a:sym typeface="+mn-ea"/>
            </a:endParaRPr>
          </a:p>
        </p:txBody>
      </p:sp>
      <p:sp>
        <p:nvSpPr>
          <p:cNvPr id="10494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库存水平：包括安全库存、最高库存、最低库存等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库存控制的方法与策略</a:t>
            </a:r>
            <a:endParaRPr altLang="en-US" lang="zh-CN"/>
          </a:p>
        </p:txBody>
      </p:sp>
      <p:sp>
        <p:nvSpPr>
          <p:cNvPr id="104945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库存控制的目标：确保库存水平与需求相匹配，避免缺货或积压库存</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库存控制的方法：ABC分类法、定期订货法、定量订货法、实时订货法等</a:t>
            </a:r>
            <a:endParaRPr dirty="0" err="1">
              <a:solidFill>
                <a:schemeClr val="tx1">
                  <a:lumMod val="75000"/>
                  <a:lumOff val="25000"/>
                </a:schemeClr>
              </a:solidFill>
              <a:latin typeface="+mn-ea"/>
              <a:ea typeface="+mn-ea"/>
              <a:cs typeface="+mn-ea"/>
              <a:sym typeface="+mn-lt"/>
            </a:endParaRPr>
          </a:p>
        </p:txBody>
      </p:sp>
      <p:sp>
        <p:nvSpPr>
          <p:cNvPr id="104947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8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库存控制的策略：基于时间的库存管理、基于数量的库存管理、基于成本的库存管理等</a:t>
            </a:r>
            <a:endParaRPr dirty="0" sz="2000" err="1">
              <a:solidFill>
                <a:schemeClr val="tx1">
                  <a:lumMod val="75000"/>
                  <a:lumOff val="25000"/>
                </a:schemeClr>
              </a:solidFill>
              <a:latin typeface="+mn-ea"/>
              <a:ea typeface="+mn-ea"/>
              <a:cs typeface="+mn-ea"/>
              <a:sym typeface="+mn-lt"/>
            </a:endParaRPr>
          </a:p>
        </p:txBody>
      </p:sp>
      <p:sp>
        <p:nvSpPr>
          <p:cNvPr id="10494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库存控制的关键要素：需求预测、安全库存、订货周期、订货量、库存盘点等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32" name="标题"/>
          <p:cNvSpPr>
            <a:spLocks noGrp="1"/>
          </p:cNvSpPr>
          <p:nvPr>
            <p:ph type="title"/>
            <p:custDataLst>
              <p:tags r:id="rId1"/>
            </p:custDataLst>
          </p:nvPr>
        </p:nvSpPr>
        <p:spPr/>
        <p:txBody>
          <a:bodyPr>
            <a:normAutofit fontScale="90000"/>
          </a:bodyPr>
          <a:p>
            <a:r>
              <a:rPr altLang="en-US" dirty="0" lang="zh-CN"/>
              <a:t>供应链管理与库存控制的实践</a:t>
            </a:r>
            <a:endParaRPr altLang="en-US" dirty="0" lang="zh-CN"/>
          </a:p>
        </p:txBody>
      </p:sp>
      <p:sp>
        <p:nvSpPr>
          <p:cNvPr id="104953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供应链管理与库存控制的案例分析</a:t>
            </a:r>
            <a:endParaRPr altLang="en-US" lang="zh-CN"/>
          </a:p>
        </p:txBody>
      </p:sp>
      <p:sp>
        <p:nvSpPr>
          <p:cNvPr id="1049626" name="任意多边形: 形状 2"/>
          <p:cNvSpPr/>
          <p:nvPr>
            <p:custDataLst>
              <p:tags r:id="rId1"/>
            </p:custDataLst>
          </p:nvPr>
        </p:nvSpPr>
        <p:spPr>
          <a:xfrm rot="10800000">
            <a:off x="937301" y="3901107"/>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28" name="矩形 4"/>
          <p:cNvSpPr/>
          <p:nvPr>
            <p:custDataLst>
              <p:tags r:id="rId2"/>
            </p:custDataLst>
          </p:nvPr>
        </p:nvSpPr>
        <p:spPr>
          <a:xfrm>
            <a:off x="851576" y="4245831"/>
            <a:ext cx="171251" cy="1725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文本框 5"/>
          <p:cNvSpPr txBox="1"/>
          <p:nvPr>
            <p:custDataLst>
              <p:tags r:id="rId3"/>
            </p:custDataLst>
          </p:nvPr>
        </p:nvSpPr>
        <p:spPr>
          <a:xfrm>
            <a:off x="1137326" y="420388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实践效果：介绍企业实施供应链管理与库存控制策略后的效果，如成本降低、库存周转率提高、客户满意度提升等</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32" name="任意多边形: 形状 56"/>
          <p:cNvSpPr/>
          <p:nvPr>
            <p:custDataLst>
              <p:tags r:id="rId4"/>
            </p:custDataLst>
          </p:nvPr>
        </p:nvSpPr>
        <p:spPr>
          <a:xfrm rot="10800000">
            <a:off x="4490328" y="3901107"/>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4" name="矩形 57"/>
          <p:cNvSpPr/>
          <p:nvPr>
            <p:custDataLst>
              <p:tags r:id="rId5"/>
            </p:custDataLst>
          </p:nvPr>
        </p:nvSpPr>
        <p:spPr>
          <a:xfrm>
            <a:off x="4404603" y="4245831"/>
            <a:ext cx="171251" cy="1725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文本框 58"/>
          <p:cNvSpPr txBox="1"/>
          <p:nvPr>
            <p:custDataLst>
              <p:tags r:id="rId6"/>
            </p:custDataLst>
          </p:nvPr>
        </p:nvSpPr>
        <p:spPr>
          <a:xfrm>
            <a:off x="4690353" y="420388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lt1">
                    <a:lumMod val="100000"/>
                  </a:schemeClr>
                </a:solidFill>
                <a:latin typeface="Arial" panose="02080604020202020204" pitchFamily="34" charset="0"/>
                <a:ea typeface="微软雅黑" panose="020B0503020204020204" charset="-122"/>
                <a:sym typeface="+mn-ea"/>
              </a:rPr>
              <a:t>经验教训：总结企业在实施供应链管理与库存控制过程中遇到的问题和经验教训，为其他企业提供参考</a:t>
            </a:r>
            <a:endParaRPr altLang="en-US" dirty="0" sz="13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38" name="任意多边形: 形状 60"/>
          <p:cNvSpPr/>
          <p:nvPr>
            <p:custDataLst>
              <p:tags r:id="rId7"/>
            </p:custDataLst>
          </p:nvPr>
        </p:nvSpPr>
        <p:spPr>
          <a:xfrm rot="10800000">
            <a:off x="8042748" y="3901107"/>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40" name="矩形 61"/>
          <p:cNvSpPr/>
          <p:nvPr>
            <p:custDataLst>
              <p:tags r:id="rId8"/>
            </p:custDataLst>
          </p:nvPr>
        </p:nvSpPr>
        <p:spPr>
          <a:xfrm>
            <a:off x="7957631" y="4245831"/>
            <a:ext cx="171251" cy="1725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文本框 62"/>
          <p:cNvSpPr txBox="1"/>
          <p:nvPr>
            <p:custDataLst>
              <p:tags r:id="rId9"/>
            </p:custDataLst>
          </p:nvPr>
        </p:nvSpPr>
        <p:spPr>
          <a:xfrm>
            <a:off x="8243381" y="420388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未来展望：展望未来供应链管理与库存控制的发展趋势，提出企业应如何应对和改进的建议</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44" name="任意多边形: 形状 64"/>
          <p:cNvSpPr/>
          <p:nvPr>
            <p:custDataLst>
              <p:tags r:id="rId10"/>
            </p:custDataLst>
          </p:nvPr>
        </p:nvSpPr>
        <p:spPr>
          <a:xfrm rot="10800000">
            <a:off x="923317" y="1504455"/>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46" name="矩形 65"/>
          <p:cNvSpPr/>
          <p:nvPr>
            <p:custDataLst>
              <p:tags r:id="rId11"/>
            </p:custDataLst>
          </p:nvPr>
        </p:nvSpPr>
        <p:spPr>
          <a:xfrm>
            <a:off x="838200" y="1848571"/>
            <a:ext cx="171251" cy="1725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66"/>
          <p:cNvSpPr txBox="1"/>
          <p:nvPr>
            <p:custDataLst>
              <p:tags r:id="rId12"/>
            </p:custDataLst>
          </p:nvPr>
        </p:nvSpPr>
        <p:spPr>
          <a:xfrm>
            <a:off x="1123950" y="180662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lt1">
                    <a:lumMod val="100000"/>
                  </a:schemeClr>
                </a:solidFill>
                <a:latin typeface="Arial" panose="02080604020202020204" pitchFamily="34" charset="0"/>
                <a:ea typeface="微软雅黑" panose="020B0503020204020204" charset="-122"/>
                <a:sym typeface="+mn-ea"/>
              </a:rPr>
              <a:t>案例背景：介绍案例的背景信息，包括企业名称、行业、产品等</a:t>
            </a:r>
            <a:endParaRPr altLang="en-US" dirty="0" sz="13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0" name="任意多边形: 形状 68"/>
          <p:cNvSpPr/>
          <p:nvPr>
            <p:custDataLst>
              <p:tags r:id="rId13"/>
            </p:custDataLst>
          </p:nvPr>
        </p:nvSpPr>
        <p:spPr>
          <a:xfrm rot="10800000">
            <a:off x="4476345" y="1504455"/>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2" name="矩形 69"/>
          <p:cNvSpPr/>
          <p:nvPr>
            <p:custDataLst>
              <p:tags r:id="rId14"/>
            </p:custDataLst>
          </p:nvPr>
        </p:nvSpPr>
        <p:spPr>
          <a:xfrm>
            <a:off x="4390620" y="1848571"/>
            <a:ext cx="171251" cy="1725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文本框 70"/>
          <p:cNvSpPr txBox="1"/>
          <p:nvPr>
            <p:custDataLst>
              <p:tags r:id="rId15"/>
            </p:custDataLst>
          </p:nvPr>
        </p:nvSpPr>
        <p:spPr>
          <a:xfrm>
            <a:off x="4676370" y="180662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供应链管理策略：详细描述企业在供应链管理方面的策略，如供应商选择、采购策略、物流管理等</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56" name="任意多边形: 形状 72"/>
          <p:cNvSpPr/>
          <p:nvPr>
            <p:custDataLst>
              <p:tags r:id="rId16"/>
            </p:custDataLst>
          </p:nvPr>
        </p:nvSpPr>
        <p:spPr>
          <a:xfrm rot="10800000">
            <a:off x="8029372" y="1504455"/>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8" name="矩形 73"/>
          <p:cNvSpPr/>
          <p:nvPr>
            <p:custDataLst>
              <p:tags r:id="rId17"/>
            </p:custDataLst>
          </p:nvPr>
        </p:nvSpPr>
        <p:spPr>
          <a:xfrm>
            <a:off x="7943647" y="1848571"/>
            <a:ext cx="171251" cy="1725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文本框 74"/>
          <p:cNvSpPr txBox="1"/>
          <p:nvPr>
            <p:custDataLst>
              <p:tags r:id="rId18"/>
            </p:custDataLst>
          </p:nvPr>
        </p:nvSpPr>
        <p:spPr>
          <a:xfrm>
            <a:off x="8229397" y="1806621"/>
            <a:ext cx="2910719" cy="1208289"/>
          </a:xfrm>
          <a:prstGeom prst="rect"/>
          <a:noFill/>
        </p:spPr>
        <p:txBody>
          <a:bodyPr anchor="t" anchorCtr="0" bIns="46800" lIns="90000" rIns="90000" rtlCol="0" tIns="46800" vert="horz" wrap="square">
            <a:normAutofit fontScale="75556"/>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库存控制策略：详细描述企业在库存控制方面的策略，如库存水平设定、补货策略、库存盘点等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96" name="标题 1"/>
          <p:cNvSpPr>
            <a:spLocks noGrp="1"/>
          </p:cNvSpPr>
          <p:nvPr>
            <p:ph type="title"/>
          </p:nvPr>
        </p:nvSpPr>
        <p:spPr/>
        <p:txBody>
          <a:bodyPr/>
          <a:p>
            <a:r>
              <a:rPr altLang="en-US" lang="zh-CN"/>
              <a:t>成功实施供应链管理与库存控制的经验分享</a:t>
            </a:r>
            <a:endParaRPr altLang="en-US" lang="zh-CN"/>
          </a:p>
        </p:txBody>
      </p:sp>
      <p:sp>
        <p:nvSpPr>
          <p:cNvPr id="1049698"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00"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702"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明确目标与需求：在实施供应链管理与库存控制前，要明确目标与需求，确保实施方案与实际需求相匹配。</a:t>
            </a:r>
            <a:endParaRPr altLang="en-US" dirty="0" sz="2000" lang="zh-CN" spc="150">
              <a:solidFill>
                <a:schemeClr val="tx1">
                  <a:lumMod val="85000"/>
                  <a:lumOff val="15000"/>
                </a:schemeClr>
              </a:solidFill>
              <a:latin typeface="+mn-ea"/>
              <a:sym typeface="+mn-ea"/>
            </a:endParaRPr>
          </a:p>
        </p:txBody>
      </p:sp>
      <p:sp>
        <p:nvSpPr>
          <p:cNvPr id="1049704"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06"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08"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优化流程与协作：通过优化流程和加强协作，提高供应链的透明度和响应速度，降低库存成本。</a:t>
            </a:r>
            <a:endParaRPr altLang="en-US" dirty="0" sz="2000" lang="zh-CN" spc="150">
              <a:solidFill>
                <a:schemeClr val="tx1">
                  <a:lumMod val="85000"/>
                  <a:lumOff val="15000"/>
                </a:schemeClr>
              </a:solidFill>
              <a:latin typeface="+mn-ea"/>
              <a:sym typeface="+mn-ea"/>
            </a:endParaRPr>
          </a:p>
        </p:txBody>
      </p:sp>
      <p:sp>
        <p:nvSpPr>
          <p:cNvPr id="1049710"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12"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14"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引入先进技术：利用先进的信息技术、物联网技术等，实现供应链的实时监控和预测，提高库存控制精度。</a:t>
            </a:r>
            <a:endParaRPr altLang="en-US" dirty="0" sz="2000" lang="zh-CN" spc="150">
              <a:solidFill>
                <a:schemeClr val="tx1">
                  <a:lumMod val="85000"/>
                  <a:lumOff val="15000"/>
                </a:schemeClr>
              </a:solidFill>
              <a:latin typeface="+mn-ea"/>
              <a:sym typeface="+mn-ea"/>
            </a:endParaRPr>
          </a:p>
        </p:txBody>
      </p:sp>
      <p:sp>
        <p:nvSpPr>
          <p:cNvPr id="1049716"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18"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20"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建立激励机制：通过建立合理的激励机制，鼓励供应商、生产商等参与方共同协作，实现供应链的协同优化。</a:t>
            </a:r>
            <a:endParaRPr altLang="en-US" dirty="0" sz="2000" lang="zh-CN" spc="150">
              <a:solidFill>
                <a:schemeClr val="tx1">
                  <a:lumMod val="85000"/>
                  <a:lumOff val="15000"/>
                </a:schemeClr>
              </a:solidFill>
              <a:latin typeface="+mn-ea"/>
              <a:sym typeface="+mn-ea"/>
            </a:endParaRPr>
          </a:p>
        </p:txBody>
      </p:sp>
      <p:sp>
        <p:nvSpPr>
          <p:cNvPr id="1049722"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24"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726"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持续改进与优化：在实施过程中不断总结经验，持续改进和优化实施方案，提高供应链管理与库存控制的效率和效益。</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供应链管理与库存控制实践中的挑战与解决方案</a:t>
            </a:r>
            <a:endParaRPr altLang="en-US" lang="zh-CN"/>
          </a:p>
        </p:txBody>
      </p:sp>
      <p:sp>
        <p:nvSpPr>
          <p:cNvPr id="104976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实践案例：某企业通过实施供应链管理，成功降低库存成本，提高运营效率</a:t>
            </a:r>
            <a:endParaRPr altLang="zh-CN" dirty="0" sz="1600" lang="en-US">
              <a:solidFill>
                <a:schemeClr val="dk1">
                  <a:lumMod val="80000"/>
                  <a:lumOff val="20000"/>
                </a:schemeClr>
              </a:solidFill>
              <a:latin typeface="+mn-ea"/>
              <a:sym typeface="+mn-ea"/>
            </a:endParaRPr>
          </a:p>
        </p:txBody>
      </p:sp>
      <p:sp>
        <p:nvSpPr>
          <p:cNvPr id="104977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挑战：供应商不稳定、库存积压、信息不对称</a:t>
            </a:r>
            <a:endParaRPr altLang="en-US" dirty="0" sz="1600" lang="zh-CN">
              <a:solidFill>
                <a:schemeClr val="dk1">
                  <a:lumMod val="80000"/>
                  <a:lumOff val="20000"/>
                </a:schemeClr>
              </a:solidFill>
              <a:latin typeface="+mn-ea"/>
              <a:sym typeface="+mn-ea"/>
            </a:endParaRPr>
          </a:p>
        </p:txBody>
      </p:sp>
      <p:sp>
        <p:nvSpPr>
          <p:cNvPr id="104978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解决方案：建立稳定的供应商关系、采用先进的库存管理技术、加强信息共享与沟通</a:t>
            </a:r>
            <a:endParaRPr altLang="en-US" dirty="0" lang="zh-CN">
              <a:solidFill>
                <a:schemeClr val="dk1">
                  <a:lumMod val="80000"/>
                  <a:lumOff val="20000"/>
                </a:schemeClr>
              </a:solidFill>
              <a:latin typeface="+mn-ea"/>
              <a:sym typeface="+mn-ea"/>
            </a:endParaRPr>
          </a:p>
        </p:txBody>
      </p:sp>
      <p:sp>
        <p:nvSpPr>
          <p:cNvPr id="104978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总结：供应链管理与库存控制是企业运营的重要环节，需要不断探索与实践，以应对各种挑战，实现可持续发展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30" name="标题"/>
          <p:cNvSpPr>
            <a:spLocks noGrp="1"/>
          </p:cNvSpPr>
          <p:nvPr>
            <p:ph type="title"/>
            <p:custDataLst>
              <p:tags r:id="rId1"/>
            </p:custDataLst>
          </p:nvPr>
        </p:nvSpPr>
        <p:spPr/>
        <p:txBody>
          <a:bodyPr>
            <a:normAutofit fontScale="90000"/>
          </a:bodyPr>
          <a:p>
            <a:r>
              <a:rPr altLang="en-US" dirty="0" lang="zh-CN"/>
              <a:t>未来供应链管理与库存控制的发展趋势</a:t>
            </a:r>
            <a:endParaRPr altLang="en-US" dirty="0" lang="zh-CN"/>
          </a:p>
        </p:txBody>
      </p:sp>
      <p:sp>
        <p:nvSpPr>
          <p:cNvPr id="104983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供应链管理的数字化转型</a:t>
            </a:r>
            <a:endParaRPr altLang="en-US" lang="zh-CN"/>
          </a:p>
        </p:txBody>
      </p:sp>
      <p:sp>
        <p:nvSpPr>
          <p:cNvPr id="10499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数字化转型的背景和意义</a:t>
            </a:r>
            <a:endParaRPr altLang="en-US" dirty="0" sz="2000" lang="zh-CN" spc="150">
              <a:solidFill>
                <a:schemeClr val="tx1">
                  <a:lumMod val="85000"/>
                  <a:lumOff val="15000"/>
                </a:schemeClr>
              </a:solidFill>
              <a:latin typeface="+mn-ea"/>
              <a:sym typeface="+mn-ea"/>
            </a:endParaRPr>
          </a:p>
        </p:txBody>
      </p:sp>
      <p:sp>
        <p:nvSpPr>
          <p:cNvPr id="10499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供应链管理数字化转型的实践案例</a:t>
            </a:r>
            <a:endParaRPr altLang="en-US" dirty="0" sz="2000" lang="zh-CN" spc="150">
              <a:solidFill>
                <a:schemeClr val="tx1">
                  <a:lumMod val="85000"/>
                  <a:lumOff val="15000"/>
                </a:schemeClr>
              </a:solidFill>
              <a:latin typeface="+mn-ea"/>
              <a:sym typeface="+mn-ea"/>
            </a:endParaRPr>
          </a:p>
        </p:txBody>
      </p:sp>
      <p:sp>
        <p:nvSpPr>
          <p:cNvPr id="10499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数字化转型的关键技术和工具</a:t>
            </a:r>
            <a:endParaRPr altLang="en-US" dirty="0" sz="2000" lang="zh-CN" spc="150">
              <a:solidFill>
                <a:schemeClr val="tx1">
                  <a:lumMod val="85000"/>
                  <a:lumOff val="15000"/>
                </a:schemeClr>
              </a:solidFill>
              <a:latin typeface="+mn-ea"/>
              <a:sym typeface="+mn-ea"/>
            </a:endParaRPr>
          </a:p>
        </p:txBody>
      </p:sp>
      <p:sp>
        <p:nvSpPr>
          <p:cNvPr id="10499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数字化转型的未来发展趋势和挑战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智能库存控制技术的兴起</a:t>
            </a:r>
            <a:endParaRPr altLang="en-US" lang="zh-CN"/>
          </a:p>
        </p:txBody>
      </p:sp>
      <p:sp>
        <p:nvSpPr>
          <p:cNvPr id="104998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人工智能的辅助：通过机器学习算法优化库存预测和补货计划</a:t>
            </a:r>
            <a:endParaRPr altLang="en-US" sz="1400" lang="zh-CN" spc="150">
              <a:solidFill>
                <a:schemeClr val="tx1"/>
              </a:solidFill>
              <a:effectLst/>
              <a:latin typeface="+mn-ea"/>
              <a:sym typeface="+mn-ea"/>
            </a:endParaRPr>
          </a:p>
        </p:txBody>
      </p:sp>
      <p:sp>
        <p:nvSpPr>
          <p:cNvPr id="104999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物联网技术的应用：实现实时数据采集和监控，提高库存准确性</a:t>
            </a:r>
            <a:endParaRPr altLang="en-US" dirty="0" sz="1400" lang="zh-CN" spc="150">
              <a:solidFill>
                <a:schemeClr val="tx1"/>
              </a:solidFill>
              <a:effectLst/>
              <a:latin typeface="+mn-ea"/>
              <a:sym typeface="+mn-ea"/>
            </a:endParaRPr>
          </a:p>
        </p:txBody>
      </p:sp>
      <p:sp>
        <p:nvSpPr>
          <p:cNvPr id="104999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区块链技术的融合：确保数据透明度和可追溯性，增强供应链协同与信任</a:t>
            </a:r>
            <a:endParaRPr altLang="en-US" sz="1400" lang="zh-CN" spc="150">
              <a:solidFill>
                <a:schemeClr val="tx1"/>
              </a:solidFill>
              <a:effectLst/>
              <a:latin typeface="+mn-ea"/>
              <a:sym typeface="+mn-ea"/>
            </a:endParaRPr>
          </a:p>
        </p:txBody>
      </p:sp>
      <p:sp>
        <p:nvSpPr>
          <p:cNvPr id="104999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5G技术的支持：实现快速响应和高效物流，降低库存成本</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绿色供应链与可持续发展</a:t>
            </a:r>
            <a:endParaRPr altLang="en-US" lang="zh-CN"/>
          </a:p>
        </p:txBody>
      </p:sp>
      <p:sp>
        <p:nvSpPr>
          <p:cNvPr id="105003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5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5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5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绿色供应链的概念和重要性</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未来绿色供应链与可持续发展的趋势和挑战</a:t>
            </a:r>
            <a:endParaRPr altLang="en-US" dirty="0" sz="1200" lang="zh-CN" spc="150">
              <a:solidFill>
                <a:schemeClr val="tx1">
                  <a:lumMod val="65000"/>
                  <a:lumOff val="35000"/>
                </a:schemeClr>
              </a:solidFill>
              <a:latin typeface="+mn-ea"/>
              <a:sym typeface="+mn-ea"/>
            </a:endParaRPr>
          </a:p>
        </p:txBody>
      </p:sp>
      <p:sp>
        <p:nvSpPr>
          <p:cNvPr id="105007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可持续发展理念在供应链管理中的应用</a:t>
            </a:r>
            <a:endParaRPr altLang="en-US" dirty="0" sz="1200" lang="zh-CN" spc="150">
              <a:solidFill>
                <a:schemeClr val="tx1">
                  <a:lumMod val="65000"/>
                  <a:lumOff val="35000"/>
                </a:schemeClr>
              </a:solidFill>
              <a:latin typeface="+mn-ea"/>
              <a:sym typeface="+mn-ea"/>
            </a:endParaRPr>
          </a:p>
        </p:txBody>
      </p:sp>
      <p:sp>
        <p:nvSpPr>
          <p:cNvPr id="105007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供应链管理与库存控制中的环保措施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14" name="标题"/>
          <p:cNvSpPr>
            <a:spLocks noGrp="1"/>
          </p:cNvSpPr>
          <p:nvPr>
            <p:ph type="title"/>
            <p:custDataLst>
              <p:tags r:id="rId1"/>
            </p:custDataLst>
          </p:nvPr>
        </p:nvSpPr>
        <p:spPr/>
        <p:txBody>
          <a:bodyPr>
            <a:normAutofit fontScale="90000"/>
          </a:bodyPr>
          <a:p>
            <a:r>
              <a:rPr altLang="en-US" dirty="0" lang="zh-CN"/>
              <a:t>供应链管理与库存控制在企业中的实际应用</a:t>
            </a:r>
            <a:endParaRPr altLang="en-US" dirty="0" lang="zh-CN"/>
          </a:p>
        </p:txBody>
      </p:sp>
      <p:sp>
        <p:nvSpPr>
          <p:cNvPr id="1050116"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06" name="标题 1"/>
          <p:cNvSpPr>
            <a:spLocks noGrp="1"/>
          </p:cNvSpPr>
          <p:nvPr>
            <p:ph type="title"/>
          </p:nvPr>
        </p:nvSpPr>
        <p:spPr/>
        <p:txBody>
          <a:bodyPr/>
          <a:p>
            <a:r>
              <a:rPr altLang="en-US" lang="zh-CN"/>
              <a:t>企业实施供应链管理与库存控制的步骤</a:t>
            </a:r>
            <a:endParaRPr altLang="en-US" lang="zh-CN"/>
          </a:p>
        </p:txBody>
      </p:sp>
      <p:sp>
        <p:nvSpPr>
          <p:cNvPr id="1050208" name="任意多边形: 形状 2"/>
          <p:cNvSpPr/>
          <p:nvPr>
            <p:custDataLst>
              <p:tags r:id="rId1"/>
            </p:custDataLst>
          </p:nvPr>
        </p:nvSpPr>
        <p:spPr>
          <a:xfrm rot="10800000">
            <a:off x="2702202"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10" name="矩形 4"/>
          <p:cNvSpPr/>
          <p:nvPr>
            <p:custDataLst>
              <p:tags r:id="rId2"/>
            </p:custDataLst>
          </p:nvPr>
        </p:nvSpPr>
        <p:spPr>
          <a:xfrm>
            <a:off x="2616368" y="4246436"/>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2" name="文本框 5"/>
          <p:cNvSpPr txBox="1"/>
          <p:nvPr>
            <p:custDataLst>
              <p:tags r:id="rId3"/>
            </p:custDataLst>
          </p:nvPr>
        </p:nvSpPr>
        <p:spPr>
          <a:xfrm>
            <a:off x="2902482"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建立供应链管理与库存控制信息系统</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14" name="任意多边形: 形状 56"/>
          <p:cNvSpPr/>
          <p:nvPr>
            <p:custDataLst>
              <p:tags r:id="rId4"/>
            </p:custDataLst>
          </p:nvPr>
        </p:nvSpPr>
        <p:spPr>
          <a:xfrm rot="10800000">
            <a:off x="6259755"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16" name="矩形 57"/>
          <p:cNvSpPr/>
          <p:nvPr>
            <p:custDataLst>
              <p:tags r:id="rId5"/>
            </p:custDataLst>
          </p:nvPr>
        </p:nvSpPr>
        <p:spPr>
          <a:xfrm>
            <a:off x="6173920" y="4246436"/>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8" name="文本框 58"/>
          <p:cNvSpPr txBox="1"/>
          <p:nvPr>
            <p:custDataLst>
              <p:tags r:id="rId6"/>
            </p:custDataLst>
          </p:nvPr>
        </p:nvSpPr>
        <p:spPr>
          <a:xfrm>
            <a:off x="6460034"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定期评估和调整供应链管理与库存控制策略</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20" name="任意多边形: 形状 64"/>
          <p:cNvSpPr/>
          <p:nvPr>
            <p:custDataLst>
              <p:tags r:id="rId7"/>
            </p:custDataLst>
          </p:nvPr>
        </p:nvSpPr>
        <p:spPr>
          <a:xfrm rot="10800000">
            <a:off x="923425"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22" name="矩形 65"/>
          <p:cNvSpPr/>
          <p:nvPr>
            <p:custDataLst>
              <p:tags r:id="rId8"/>
            </p:custDataLst>
          </p:nvPr>
        </p:nvSpPr>
        <p:spPr>
          <a:xfrm>
            <a:off x="838200"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4" name="文本框 66"/>
          <p:cNvSpPr txBox="1"/>
          <p:nvPr>
            <p:custDataLst>
              <p:tags r:id="rId9"/>
            </p:custDataLst>
          </p:nvPr>
        </p:nvSpPr>
        <p:spPr>
          <a:xfrm>
            <a:off x="1124314"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制定供应链管理与库存控制策略</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26" name="任意多边形: 形状 68"/>
          <p:cNvSpPr/>
          <p:nvPr>
            <p:custDataLst>
              <p:tags r:id="rId10"/>
            </p:custDataLst>
          </p:nvPr>
        </p:nvSpPr>
        <p:spPr>
          <a:xfrm rot="10800000">
            <a:off x="4480978"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28" name="矩形 69"/>
          <p:cNvSpPr/>
          <p:nvPr>
            <p:custDataLst>
              <p:tags r:id="rId11"/>
            </p:custDataLst>
          </p:nvPr>
        </p:nvSpPr>
        <p:spPr>
          <a:xfrm>
            <a:off x="4395144" y="1846123"/>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0" name="文本框 70"/>
          <p:cNvSpPr txBox="1"/>
          <p:nvPr>
            <p:custDataLst>
              <p:tags r:id="rId12"/>
            </p:custDataLst>
          </p:nvPr>
        </p:nvSpPr>
        <p:spPr>
          <a:xfrm>
            <a:off x="4681258"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建立供应链管理与库存控制组织</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32" name="任意多边形: 形状 72"/>
          <p:cNvSpPr/>
          <p:nvPr>
            <p:custDataLst>
              <p:tags r:id="rId13"/>
            </p:custDataLst>
          </p:nvPr>
        </p:nvSpPr>
        <p:spPr>
          <a:xfrm rot="10800000">
            <a:off x="8038531"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34" name="文本框 74"/>
          <p:cNvSpPr txBox="1"/>
          <p:nvPr>
            <p:custDataLst>
              <p:tags r:id="rId14"/>
            </p:custDataLst>
          </p:nvPr>
        </p:nvSpPr>
        <p:spPr>
          <a:xfrm>
            <a:off x="8238811" y="1804119"/>
            <a:ext cx="2914426" cy="1209828"/>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实施供应链管理与库存控制流程</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36" name="矩形 73"/>
          <p:cNvSpPr/>
          <p:nvPr>
            <p:custDataLst>
              <p:tags r:id="rId15"/>
            </p:custDataLst>
          </p:nvPr>
        </p:nvSpPr>
        <p:spPr>
          <a:xfrm>
            <a:off x="7952697"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72" name="标题 1"/>
          <p:cNvSpPr>
            <a:spLocks noGrp="1"/>
          </p:cNvSpPr>
          <p:nvPr>
            <p:ph type="title"/>
          </p:nvPr>
        </p:nvSpPr>
        <p:spPr/>
        <p:txBody>
          <a:bodyPr/>
          <a:p>
            <a:r>
              <a:rPr altLang="en-US" lang="zh-CN"/>
              <a:t>企业实施供应链管理与库存控制的效果评估</a:t>
            </a:r>
            <a:endParaRPr altLang="en-US" lang="zh-CN"/>
          </a:p>
        </p:txBody>
      </p:sp>
      <p:sp>
        <p:nvSpPr>
          <p:cNvPr id="105027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7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7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8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8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8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8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8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9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增强市场竞争力：快速响应市场需求变化，提高产品质量和服务水平，增强企业在市场中的竞争力。</a:t>
            </a:r>
            <a:endParaRPr altLang="en-US" dirty="0" sz="2400" lang="zh-CN">
              <a:latin typeface="+mn-ea"/>
              <a:ea typeface="+mn-ea"/>
            </a:endParaRPr>
          </a:p>
        </p:txBody>
      </p:sp>
      <p:sp>
        <p:nvSpPr>
          <p:cNvPr id="105029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促进企业可持续发展：通过优化供应链和库存管理，减少对环境的影响，提高企业的社会责任感和可持续发展能力。</a:t>
            </a:r>
            <a:endParaRPr altLang="en-US" dirty="0" sz="2400" lang="zh-CN">
              <a:latin typeface="+mn-ea"/>
              <a:ea typeface="+mn-ea"/>
            </a:endParaRPr>
          </a:p>
        </p:txBody>
      </p:sp>
      <p:sp>
        <p:nvSpPr>
          <p:cNvPr id="105029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提高企业运营效率：通过优化供应链和库存管理，减少资源浪费，提高生产、销售和物流等环节的效率。</a:t>
            </a:r>
            <a:endParaRPr altLang="en-US" dirty="0" sz="2400" lang="zh-CN">
              <a:latin typeface="+mn-ea"/>
              <a:ea typeface="+mn-ea"/>
            </a:endParaRPr>
          </a:p>
        </p:txBody>
      </p:sp>
      <p:sp>
        <p:nvSpPr>
          <p:cNvPr id="105029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降低成本：通过精确的需求预测和库存管理，减少不必要的库存和运输成本，提高企业的盈利能力。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企业实施供应链管理与库存控制的风险与应对策略</a:t>
            </a:r>
            <a:endParaRPr altLang="en-US" lang="zh-CN"/>
          </a:p>
        </p:txBody>
      </p:sp>
      <p:sp>
        <p:nvSpPr>
          <p:cNvPr id="10503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应对策略：建立稳定的供应商关系，提高供应链的可靠性和稳定性；采用先进的库存控制方法，如实时库存跟踪和预测分析，以减少库存积压风险。</a:t>
            </a:r>
            <a:endParaRPr altLang="zh-CN" dirty="0" lang="en-US">
              <a:solidFill>
                <a:schemeClr val="dk1">
                  <a:lumMod val="80000"/>
                  <a:lumOff val="20000"/>
                </a:schemeClr>
              </a:solidFill>
              <a:latin typeface="+mn-ea"/>
              <a:sym typeface="+mn-ea"/>
            </a:endParaRPr>
          </a:p>
        </p:txBody>
      </p:sp>
      <p:sp>
        <p:nvSpPr>
          <p:cNvPr id="10503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供应链中断风险：供应链中的任何环节都可能因各种原因中断，如供应商破产、自然灾害等，导致企业生产受阻。</a:t>
            </a:r>
            <a:endParaRPr altLang="en-US" dirty="0" lang="zh-CN">
              <a:solidFill>
                <a:schemeClr val="dk1">
                  <a:lumMod val="80000"/>
                  <a:lumOff val="20000"/>
                </a:schemeClr>
              </a:solidFill>
              <a:latin typeface="+mn-ea"/>
              <a:sym typeface="+mn-ea"/>
            </a:endParaRPr>
          </a:p>
        </p:txBody>
      </p:sp>
      <p:sp>
        <p:nvSpPr>
          <p:cNvPr id="10503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库存积压风险：企业可能因预测不准确或市场需求变化导致库存积压，增加成本并降低资金周转率。</a:t>
            </a:r>
            <a:endParaRPr altLang="en-US" dirty="0" lang="zh-CN">
              <a:solidFill>
                <a:schemeClr val="dk1">
                  <a:lumMod val="80000"/>
                  <a:lumOff val="20000"/>
                </a:schemeClr>
              </a:solidFill>
              <a:latin typeface="+mn-ea"/>
              <a:sym typeface="+mn-ea"/>
            </a:endParaRPr>
          </a:p>
        </p:txBody>
      </p:sp>
      <p:sp>
        <p:nvSpPr>
          <p:cNvPr id="10503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风险管理：企业应建立风险管理机制，定期评估供应链和库存控制的风险，并采取相应的应对措施。同时，加强与供应商和客户的沟通与协作，共同应对风险。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400"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402"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5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0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53.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0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51.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2023-12-19T10:28:07Z</dcterms:created>
  <dcterms:modified xsi:type="dcterms:W3CDTF">2023-12-19T10:28:07Z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4b35a69d712e4fb1920b339e6edf7309_21</vt:lpwstr>
  </property>
</Properties>
</file>