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859" r:id="rId1"/>
    <p:sldMasterId id="2147494896" r:id="rId2"/>
  </p:sldMasterIdLst>
  <p:notesMasterIdLst>
    <p:notesMasterId r:id="rId3"/>
  </p:notesMasterIdLst>
  <p:sldIdLst>
    <p:sldId id="5163" r:id="rId4"/>
    <p:sldId id="5167" r:id="rId5"/>
    <p:sldId id="5170" r:id="rId6"/>
    <p:sldId id="5173" r:id="rId7"/>
    <p:sldId id="5176" r:id="rId8"/>
    <p:sldId id="5179" r:id="rId9"/>
    <p:sldId id="5182" r:id="rId10"/>
    <p:sldId id="5185" r:id="rId11"/>
    <p:sldId id="5188" r:id="rId12"/>
    <p:sldId id="5191" r:id="rId13"/>
    <p:sldId id="5194" r:id="rId14"/>
    <p:sldId id="5197" r:id="rId15"/>
    <p:sldId id="5200" r:id="rId16"/>
    <p:sldId id="5203" r:id="rId17"/>
    <p:sldId id="5206" r:id="rId18"/>
    <p:sldId id="5209" r:id="rId19"/>
    <p:sldId id="5212" r:id="rId20"/>
    <p:sldId id="5215" r:id="rId21"/>
    <p:sldId id="5218" r:id="rId22"/>
    <p:sldId id="5221" r:id="rId23"/>
    <p:sldId id="5224" r:id="rId24"/>
    <p:sldId id="5227" r:id="rId25"/>
    <p:sldId id="5230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5.png"/><Relationship Id="rId3" Type="http://schemas.openxmlformats.org/officeDocument/2006/relationships/tags" Target="../tags/tag11.xml"/><Relationship Id="rId4" Type="http://schemas.openxmlformats.org/officeDocument/2006/relationships/image" Target="../media/image6.png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tags" Target="../tags/tag16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7.png"/><Relationship Id="rId3" Type="http://schemas.openxmlformats.org/officeDocument/2006/relationships/tags" Target="../tags/tag18.xml"/><Relationship Id="rId4" Type="http://schemas.openxmlformats.org/officeDocument/2006/relationships/image" Target="../media/image8.png"/><Relationship Id="rId5" Type="http://schemas.openxmlformats.org/officeDocument/2006/relationships/tags" Target="../tags/tag19.xml"/><Relationship Id="rId6" Type="http://schemas.openxmlformats.org/officeDocument/2006/relationships/image" Target="../media/image9.png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tags" Target="../tags/tag22.xml"/><Relationship Id="rId10" Type="http://schemas.openxmlformats.org/officeDocument/2006/relationships/tags" Target="../tags/tag23.xml"/><Relationship Id="rId11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10.png"/><Relationship Id="rId3" Type="http://schemas.openxmlformats.org/officeDocument/2006/relationships/tags" Target="../tags/tag25.xml"/><Relationship Id="rId4" Type="http://schemas.openxmlformats.org/officeDocument/2006/relationships/image" Target="../media/image11.png"/><Relationship Id="rId5" Type="http://schemas.openxmlformats.org/officeDocument/2006/relationships/tags" Target="../tags/tag26.xml"/><Relationship Id="rId6" Type="http://schemas.openxmlformats.org/officeDocument/2006/relationships/image" Target="../media/image12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tags" Target="../tags/tag30.xml"/><Relationship Id="rId11" Type="http://schemas.openxmlformats.org/officeDocument/2006/relationships/tags" Target="../tags/tag31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2.xml"/><Relationship Id="rId2" Type="http://schemas.openxmlformats.org/officeDocument/2006/relationships/tags" Target="../tags/tag33.xml"/><Relationship Id="rId3" Type="http://schemas.openxmlformats.org/officeDocument/2006/relationships/tags" Target="../tags/tag34.xml"/><Relationship Id="rId4" Type="http://schemas.openxmlformats.org/officeDocument/2006/relationships/tags" Target="../tags/tag35.xml"/><Relationship Id="rId5" Type="http://schemas.openxmlformats.org/officeDocument/2006/relationships/tags" Target="../tags/tag36.xml"/><Relationship Id="rId6" Type="http://schemas.openxmlformats.org/officeDocument/2006/relationships/tags" Target="../tags/tag3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tags" Target="../tags/tag42.xml"/><Relationship Id="rId6" Type="http://schemas.openxmlformats.org/officeDocument/2006/relationships/tags" Target="../tags/tag43.xml"/><Relationship Id="rId7" Type="http://schemas.openxmlformats.org/officeDocument/2006/relationships/tags" Target="../tags/tag44.xml"/><Relationship Id="rId8" Type="http://schemas.openxmlformats.org/officeDocument/2006/relationships/tags" Target="../tags/tag4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tags" Target="../tags/tag54.xml"/><Relationship Id="rId3" Type="http://schemas.openxmlformats.org/officeDocument/2006/relationships/tags" Target="../tags/tag55.xml"/><Relationship Id="rId4" Type="http://schemas.openxmlformats.org/officeDocument/2006/relationships/tags" Target="../tags/tag5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13.png"/><Relationship Id="rId3" Type="http://schemas.openxmlformats.org/officeDocument/2006/relationships/tags" Target="../tags/tag63.xml"/><Relationship Id="rId4" Type="http://schemas.openxmlformats.org/officeDocument/2006/relationships/image" Target="../media/image14.png"/><Relationship Id="rId5" Type="http://schemas.openxmlformats.org/officeDocument/2006/relationships/tags" Target="../tags/tag64.xml"/><Relationship Id="rId6" Type="http://schemas.openxmlformats.org/officeDocument/2006/relationships/image" Target="../media/image15.png"/><Relationship Id="rId7" Type="http://schemas.openxmlformats.org/officeDocument/2006/relationships/tags" Target="../tags/tag65.xml"/><Relationship Id="rId8" Type="http://schemas.openxmlformats.org/officeDocument/2006/relationships/image" Target="../media/image16.png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tags" Target="../tags/tag70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@png2x_02_封面" descr="C:/Users/kingsoft/AppData/Local/Temp/fig2wpp/@png2x_02_封面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20840" y="2651760"/>
            <a:ext cx="5476875" cy="4206240"/>
          </a:xfrm>
          <a:prstGeom prst="rect"/>
        </p:spPr>
      </p:pic>
      <p:pic>
        <p:nvPicPr>
          <p:cNvPr id="2097159" name="@png2x_03_封面" descr="C:/Users/kingsoft/AppData/Local/Temp/fig2wpp/@png2x_03_封面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0"/>
            <a:ext cx="4361180" cy="4882515"/>
          </a:xfrm>
          <a:prstGeom prst="rect"/>
        </p:spPr>
      </p:pic>
      <p:pic>
        <p:nvPicPr>
          <p:cNvPr id="2097161" name="@png2x_glass_封面" descr="C:/Users/kingsoft/AppData/Local/Temp/fig2wpp/@png2x_glass_封面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3175" y="0"/>
            <a:ext cx="12188825" cy="6858000"/>
          </a:xfrm>
          <a:prstGeom prst="rect"/>
        </p:spPr>
      </p:pic>
      <p:pic>
        <p:nvPicPr>
          <p:cNvPr id="2097163" name="@png2x_01_封面" descr="C:/Users/kingsoft/AppData/Local/Temp/fig2wpp/@png2x_01_封面.png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170305" y="749300"/>
            <a:ext cx="4580890" cy="5349240"/>
          </a:xfrm>
          <a:prstGeom prst="rect"/>
        </p:spPr>
      </p:pic>
      <p:sp>
        <p:nvSpPr>
          <p:cNvPr id="1048664" name="标题 1"/>
          <p:cNvSpPr>
            <a:spLocks noGrp="1"/>
          </p:cNvSpPr>
          <p:nvPr>
            <p:ph type="ctrTitle"/>
            <p:custDataLst>
              <p:tags r:id="rId9"/>
            </p:custDataLst>
          </p:nvPr>
        </p:nvSpPr>
        <p:spPr>
          <a:xfrm>
            <a:off x="6044184" y="1553029"/>
            <a:ext cx="5084064" cy="2525195"/>
          </a:xfrm>
          <a:noFill/>
        </p:spPr>
        <p:txBody>
          <a:bodyPr anchor="b" wrap="square">
            <a:normAutofit/>
          </a:bodyPr>
          <a:lstStyle>
            <a:lvl1pPr algn="l">
              <a:lnSpc>
                <a:spcPct val="100000"/>
              </a:lnSpc>
              <a:defRPr b="0" sz="5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7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2" name="文本占位符 23"/>
          <p:cNvSpPr>
            <a:spLocks noGrp="1"/>
          </p:cNvSpPr>
          <p:nvPr>
            <p:ph type="body" sz="quarter" idx="17" hasCustomPrompt="1"/>
            <p:custDataLst>
              <p:tags r:id="rId13"/>
            </p:custDataLst>
          </p:nvPr>
        </p:nvSpPr>
        <p:spPr>
          <a:xfrm>
            <a:off x="6044184" y="4334256"/>
            <a:ext cx="5084064" cy="1152144"/>
          </a:xfrm>
          <a:noFill/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18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@png2x_2_正文" descr="C:/Users/kingsoft/AppData/Local/Temp/fig2wpp/@png2x_2_正文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9107170" y="4370705"/>
            <a:ext cx="3090545" cy="2486660"/>
          </a:xfrm>
          <a:prstGeom prst="rect"/>
        </p:spPr>
      </p:pic>
      <p:pic>
        <p:nvPicPr>
          <p:cNvPr id="2097167" name="@png2x_1_正文" descr="C:/Users/kingsoft/AppData/Local/Temp/fig2wpp/@png2x_1_正文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4562475"/>
            <a:ext cx="2423160" cy="2294890"/>
          </a:xfrm>
          <a:prstGeom prst="rect"/>
        </p:spPr>
      </p:pic>
      <p:sp>
        <p:nvSpPr>
          <p:cNvPr id="1048674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6" name="内容占位符 2"/>
          <p:cNvSpPr>
            <a:spLocks noGrp="1"/>
          </p:cNvSpPr>
          <p:nvPr>
            <p:ph idx="1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png2x_02_目录" descr="C:/Users/kingsoft/AppData/Local/Temp/fig2wpp/@png2x_02_目录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226810" y="2157730"/>
            <a:ext cx="5970905" cy="4699635"/>
          </a:xfrm>
          <a:prstGeom prst="rect"/>
        </p:spPr>
      </p:pic>
      <p:pic>
        <p:nvPicPr>
          <p:cNvPr id="2097171" name="@png2x_03_目录" descr="C:/Users/kingsoft/AppData/Local/Temp/fig2wpp/@png2x_03_目录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0"/>
            <a:ext cx="3913505" cy="4434840"/>
          </a:xfrm>
          <a:prstGeom prst="rect"/>
        </p:spPr>
      </p:pic>
      <p:pic>
        <p:nvPicPr>
          <p:cNvPr id="2097173" name="@png2x_glass_目录" descr="C:/Users/kingsoft/AppData/Local/Temp/fig2wpp/@png2x_glass_目录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-14513"/>
            <a:ext cx="12188825" cy="6864820"/>
          </a:xfrm>
          <a:prstGeom prst="rect"/>
        </p:spPr>
      </p:pic>
      <p:sp>
        <p:nvSpPr>
          <p:cNvPr id="104868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92224" y="1103087"/>
            <a:ext cx="7516368" cy="1047188"/>
          </a:xfrm>
          <a:noFill/>
        </p:spPr>
        <p:txBody>
          <a:bodyPr anchor="b" wrap="square">
            <a:normAutofit/>
          </a:bodyPr>
          <a:lstStyle>
            <a:lvl1pPr algn="l">
              <a:defRPr b="0" sz="50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@png2x_02_章节" descr="C:/Users/kingsoft/AppData/Local/Temp/fig2wpp/@png2x_02_章节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316774"/>
            <a:ext cx="9692640" cy="6555740"/>
          </a:xfrm>
          <a:prstGeom prst="rect"/>
        </p:spPr>
      </p:pic>
      <p:pic>
        <p:nvPicPr>
          <p:cNvPr id="2097177" name="@png2x_01_章节" descr="C:/Users/kingsoft/AppData/Local/Temp/fig2wpp/@png2x_01_章节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6299835" y="0"/>
            <a:ext cx="5888355" cy="5897880"/>
          </a:xfrm>
          <a:prstGeom prst="rect"/>
        </p:spPr>
      </p:pic>
      <p:pic>
        <p:nvPicPr>
          <p:cNvPr id="2097179" name="@png2x_glass_章节" descr="C:/Users/kingsoft/AppData/Local/Temp/fig2wpp/@png2x_glass_章节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4178300" y="1590675"/>
            <a:ext cx="8028305" cy="3684905"/>
          </a:xfrm>
          <a:prstGeom prst="rect"/>
        </p:spPr>
      </p:pic>
      <p:sp>
        <p:nvSpPr>
          <p:cNvPr id="104869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/>
          </a:bodyPr>
          <a:lstStyle>
            <a:lvl1pPr algn="l">
              <a:defRPr b="0" sz="4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0" name="文本占位符 7"/>
          <p:cNvSpPr>
            <a:spLocks noGrp="1"/>
          </p:cNvSpPr>
          <p:nvPr>
            <p:ph type="body" sz="quarter" idx="13" hasCustomPrompt="1"/>
            <p:custDataLst>
              <p:tags r:id="rId11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/>
          </a:bodyPr>
          <a:lstStyle>
            <a:lvl1pPr algn="l" indent="0" marL="0">
              <a:buNone/>
              <a:defRPr b="0" sz="7400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20914"/>
            <a:ext cx="10158984" cy="1106134"/>
          </a:xfrm>
          <a:noFill/>
        </p:spPr>
        <p:txBody>
          <a:bodyPr anchor="b" bIns="0" lIns="0" rIns="0" rtlCol="0" tIns="0" vert="horz" wrap="square">
            <a:normAutofit/>
          </a:bodyPr>
          <a:lstStyle>
            <a:lvl1pPr>
              <a:defRPr altLang="en-US" dirty="0" lang="zh-CN">
                <a:solidFill>
                  <a:schemeClr val="tx2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1014984" y="1683656"/>
            <a:ext cx="5004816" cy="4493943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683656"/>
            <a:ext cx="5001768" cy="4493943"/>
          </a:xfrm>
          <a:noFill/>
        </p:spPr>
        <p:txBody>
          <a:bodyPr anchor="t" bIns="0" lIns="0" rIns="0" rtlCol="0" tIns="0" vert="horz" wrap="square">
            <a:normAutofit/>
          </a:bodyPr>
          <a:lstStyle>
            <a:lvl1pPr>
              <a:defRPr altLang="en-US" dirty="0" lang="zh-CN"/>
            </a:lvl1pPr>
            <a:lvl2pPr>
              <a:defRPr altLang="en-US" dirty="0" lang="zh-CN"/>
            </a:lvl2pPr>
            <a:lvl3pPr>
              <a:defRPr altLang="en-US" dirty="0" lang="zh-CN"/>
            </a:lvl3pPr>
            <a:lvl4pPr>
              <a:defRPr altLang="en-US" dirty="0" sz="1400" lang="zh-CN"/>
            </a:lvl4pPr>
            <a:lvl5pPr>
              <a:defRPr altLang="en-US" dirty="0" sz="1200" lang="zh-CN"/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71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20914"/>
            <a:ext cx="10158984" cy="1106134"/>
          </a:xfrm>
          <a:noFill/>
        </p:spPr>
        <p:txBody>
          <a:bodyPr anchor="b" bIns="0" lIns="0" rIns="0" rtlCol="0" tIns="0" vert="horz" wrap="square">
            <a:normAutofit/>
          </a:bodyPr>
          <a:lstStyle>
            <a:lvl1pPr>
              <a:defRPr altLang="en-US" dirty="0" lang="zh-CN">
                <a:solidFill>
                  <a:schemeClr val="tx2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014984" y="1635679"/>
            <a:ext cx="4982591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>
                <a:solidFill>
                  <a:schemeClr val="tx2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1014984" y="2278743"/>
            <a:ext cx="4982591" cy="3910920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635679"/>
            <a:ext cx="5001768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>
                <a:solidFill>
                  <a:schemeClr val="tx2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278743"/>
            <a:ext cx="5001768" cy="3910920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72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2400">
                <a:solidFill>
                  <a:schemeClr val="tx2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单击此处编辑副标题样式</a:t>
            </a:r>
            <a:endParaRPr altLang="en-US" dirty="0" lang="zh-CN"/>
          </a:p>
        </p:txBody>
      </p:sp>
      <p:sp>
        <p:nvSpPr>
          <p:cNvPr id="104875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@png2x_03_结束" descr="C:/Users/kingsoft/AppData/Local/Temp/fig2wpp/@png2x_03_结束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199505" y="1627505"/>
            <a:ext cx="5989320" cy="5229860"/>
          </a:xfrm>
          <a:prstGeom prst="rect"/>
        </p:spPr>
      </p:pic>
      <p:pic>
        <p:nvPicPr>
          <p:cNvPr id="2097183" name="@png2x_02_结束" descr="C:/Users/kingsoft/AppData/Local/Temp/fig2wpp/@png2x_02_结束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0"/>
            <a:ext cx="4206240" cy="5412740"/>
          </a:xfrm>
          <a:prstGeom prst="rect"/>
        </p:spPr>
      </p:pic>
      <p:pic>
        <p:nvPicPr>
          <p:cNvPr id="2097185" name="@png2x_glass_结束" descr="C:/Users/kingsoft/AppData/Local/Temp/fig2wpp/@png2x_glass_结束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6692"/>
            <a:ext cx="12188825" cy="6858000"/>
          </a:xfrm>
          <a:prstGeom prst="rect"/>
        </p:spPr>
      </p:pic>
      <p:pic>
        <p:nvPicPr>
          <p:cNvPr id="2097187" name="@png2x_01_结束" descr="C:/Users/kingsoft/AppData/Local/Temp/fig2wpp/@png2x_01_结束.png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6409690" y="1499235"/>
            <a:ext cx="4580890" cy="4398010"/>
          </a:xfrm>
          <a:prstGeom prst="rect"/>
        </p:spPr>
      </p:pic>
      <p:sp>
        <p:nvSpPr>
          <p:cNvPr id="1048762" name="标题 1"/>
          <p:cNvSpPr>
            <a:spLocks noGrp="1"/>
          </p:cNvSpPr>
          <p:nvPr>
            <p:ph type="ctrTitle"/>
            <p:custDataLst>
              <p:tags r:id="rId9"/>
            </p:custDataLst>
          </p:nvPr>
        </p:nvSpPr>
        <p:spPr>
          <a:xfrm>
            <a:off x="1691640" y="1627505"/>
            <a:ext cx="4965192" cy="1847215"/>
          </a:xfrm>
          <a:noFill/>
        </p:spPr>
        <p:txBody>
          <a:bodyPr anchor="b" wrap="square">
            <a:normAutofit/>
          </a:bodyPr>
          <a:lstStyle>
            <a:lvl1pPr algn="l">
              <a:lnSpc>
                <a:spcPct val="100000"/>
              </a:lnSpc>
              <a:defRPr b="0" sz="5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70" name="文本占位符 23"/>
          <p:cNvSpPr>
            <a:spLocks noGrp="1"/>
          </p:cNvSpPr>
          <p:nvPr>
            <p:ph type="body" sz="quarter" idx="17" hasCustomPrompt="1"/>
            <p:custDataLst>
              <p:tags r:id="rId13"/>
            </p:custDataLst>
          </p:nvPr>
        </p:nvSpPr>
        <p:spPr>
          <a:xfrm>
            <a:off x="1691640" y="3730751"/>
            <a:ext cx="4965192" cy="1499743"/>
          </a:xfrm>
          <a:noFill/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18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1.xml"/><Relationship Id="rId13" Type="http://schemas.openxmlformats.org/officeDocument/2006/relationships/image" Target="../media/image5.png"/><Relationship Id="rId14" Type="http://schemas.openxmlformats.org/officeDocument/2006/relationships/tags" Target="../tags/tag72.xml"/><Relationship Id="rId15" Type="http://schemas.openxmlformats.org/officeDocument/2006/relationships/image" Target="../media/image6.png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ags" Target="../tags/tag77.xml"/><Relationship Id="rId21" Type="http://schemas.openxmlformats.org/officeDocument/2006/relationships/tags" Target="../tags/tag78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860" r:id="rId1"/>
    <p:sldLayoutId id="2147494861" r:id="rId2"/>
    <p:sldLayoutId id="2147494862" r:id="rId3"/>
    <p:sldLayoutId id="2147494863" r:id="rId4"/>
    <p:sldLayoutId id="2147494864" r:id="rId5"/>
    <p:sldLayoutId id="2147494865" r:id="rId6"/>
    <p:sldLayoutId id="2147494866" r:id="rId7"/>
    <p:sldLayoutId id="2147494867" r:id="rId8"/>
    <p:sldLayoutId id="2147494868" r:id="rId9"/>
    <p:sldLayoutId id="2147494869" r:id="rId10"/>
    <p:sldLayoutId id="214749487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png2x_2_正文" descr="C:/Users/kingsoft/AppData/Local/Temp/fig2wpp/@png2x_2_正文.png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9107170" y="4370705"/>
            <a:ext cx="3090545" cy="2486660"/>
          </a:xfrm>
          <a:prstGeom prst="rect"/>
        </p:spPr>
      </p:pic>
      <p:pic>
        <p:nvPicPr>
          <p:cNvPr id="2097155" name="@png2x_1_正文" descr="C:/Users/kingsoft/AppData/Local/Temp/fig2wpp/@png2x_1_正文.png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0" y="4562475"/>
            <a:ext cx="2423160" cy="2294890"/>
          </a:xfrm>
          <a:prstGeom prst="rect"/>
        </p:spPr>
      </p:pic>
      <p:sp>
        <p:nvSpPr>
          <p:cNvPr id="1048652" name="标题占位符 1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1014984" y="420914"/>
            <a:ext cx="10158984" cy="1106134"/>
          </a:xfrm>
          <a:prstGeom prst="rect"/>
          <a:noFill/>
        </p:spPr>
        <p:txBody>
          <a:bodyPr anchor="b" bIns="0" lIns="0" rIns="0" rtlCol="0" tIns="0" vert="horz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4" name="文本占位符 2"/>
          <p:cNvSpPr>
            <a:spLocks noGrp="1"/>
          </p:cNvSpPr>
          <p:nvPr>
            <p:ph type="body" idx="1"/>
            <p:custDataLst>
              <p:tags r:id="rId17"/>
            </p:custDataLst>
          </p:nvPr>
        </p:nvSpPr>
        <p:spPr>
          <a:xfrm>
            <a:off x="1014984" y="1712686"/>
            <a:ext cx="10158984" cy="4249202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6" name="日期占位符 3"/>
          <p:cNvSpPr>
            <a:spLocks noGrp="1"/>
          </p:cNvSpPr>
          <p:nvPr>
            <p:ph type="dt" sz="half" idx="2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4"/>
          <p:cNvSpPr>
            <a:spLocks noGrp="1"/>
          </p:cNvSpPr>
          <p:nvPr>
            <p:ph type="ftr" sz="quarter" idx="3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5"/>
          <p:cNvSpPr>
            <a:spLocks noGrp="1"/>
          </p:cNvSpPr>
          <p:nvPr>
            <p:ph type="sldNum" sz="quarter" idx="4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897" r:id="rId1"/>
    <p:sldLayoutId id="2147494898" r:id="rId2"/>
    <p:sldLayoutId id="2147494899" r:id="rId3"/>
    <p:sldLayoutId id="2147494900" r:id="rId4"/>
    <p:sldLayoutId id="2147494901" r:id="rId5"/>
    <p:sldLayoutId id="2147494902" r:id="rId6"/>
    <p:sldLayoutId id="2147494903" r:id="rId7"/>
    <p:sldLayoutId id="2147494904" r:id="rId8"/>
    <p:sldLayoutId id="2147494905" r:id="rId9"/>
    <p:sldLayoutId id="2147494906" r:id="rId10"/>
    <p:sldLayoutId id="2147494907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0" sz="3400" kern="1200">
          <a:solidFill>
            <a:schemeClr val="tx2"/>
          </a:solidFill>
          <a:latin typeface="+mj-ea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b="0" sz="2000" kern="1200">
          <a:solidFill>
            <a:schemeClr val="tx2"/>
          </a:solidFill>
          <a:latin typeface="+mn-ea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800" kern="1200">
          <a:solidFill>
            <a:schemeClr val="tx2"/>
          </a:solidFill>
          <a:latin typeface="+mn-ea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600" kern="1200">
          <a:solidFill>
            <a:schemeClr val="tx2"/>
          </a:solidFill>
          <a:latin typeface="+mn-ea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400" kern="1200">
          <a:solidFill>
            <a:schemeClr val="tx2"/>
          </a:solidFill>
          <a:latin typeface="+mn-ea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200" kern="1200">
          <a:solidFill>
            <a:schemeClr val="tx2"/>
          </a:solidFill>
          <a:latin typeface="+mn-ea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slideLayout" Target="../slideLayouts/slideLayout12.xml"/><Relationship Id="rId5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tags" Target="../tags/tag109.xml"/><Relationship Id="rId14" Type="http://schemas.openxmlformats.org/officeDocument/2006/relationships/tags" Target="../tags/tag110.xml"/><Relationship Id="rId15" Type="http://schemas.openxmlformats.org/officeDocument/2006/relationships/tags" Target="../tags/tag111.xml"/><Relationship Id="rId16" Type="http://schemas.openxmlformats.org/officeDocument/2006/relationships/tags" Target="../tags/tag112.xml"/><Relationship Id="rId17" Type="http://schemas.openxmlformats.org/officeDocument/2006/relationships/tags" Target="../tags/tag113.xml"/><Relationship Id="rId18" Type="http://schemas.openxmlformats.org/officeDocument/2006/relationships/tags" Target="../tags/tag114.xml"/><Relationship Id="rId19" Type="http://schemas.openxmlformats.org/officeDocument/2006/relationships/tags" Target="../tags/tag115.xml"/><Relationship Id="rId20" Type="http://schemas.openxmlformats.org/officeDocument/2006/relationships/tags" Target="../tags/tag116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tags" Target="../tags/tag148.xml"/><Relationship Id="rId14" Type="http://schemas.openxmlformats.org/officeDocument/2006/relationships/tags" Target="../tags/tag149.xml"/><Relationship Id="rId15" Type="http://schemas.openxmlformats.org/officeDocument/2006/relationships/tags" Target="../tags/tag150.xml"/><Relationship Id="rId16" Type="http://schemas.openxmlformats.org/officeDocument/2006/relationships/tags" Target="../tags/tag151.xml"/><Relationship Id="rId17" Type="http://schemas.openxmlformats.org/officeDocument/2006/relationships/tags" Target="../tags/tag152.xml"/><Relationship Id="rId18" Type="http://schemas.openxmlformats.org/officeDocument/2006/relationships/tags" Target="../tags/tag153.xml"/><Relationship Id="rId19" Type="http://schemas.openxmlformats.org/officeDocument/2006/relationships/tags" Target="../tags/tag154.xml"/><Relationship Id="rId20" Type="http://schemas.openxmlformats.org/officeDocument/2006/relationships/tags" Target="../tags/tag155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tags" Target="../tags/tag172.xml"/><Relationship Id="rId14" Type="http://schemas.openxmlformats.org/officeDocument/2006/relationships/tags" Target="../tags/tag173.xml"/><Relationship Id="rId15" Type="http://schemas.openxmlformats.org/officeDocument/2006/relationships/tags" Target="../tags/tag174.xml"/><Relationship Id="rId16" Type="http://schemas.openxmlformats.org/officeDocument/2006/relationships/tags" Target="../tags/tag175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tags" Target="../tags/tag230.xml"/><Relationship Id="rId14" Type="http://schemas.openxmlformats.org/officeDocument/2006/relationships/tags" Target="../tags/tag231.xml"/><Relationship Id="rId15" Type="http://schemas.openxmlformats.org/officeDocument/2006/relationships/tags" Target="../tags/tag232.xml"/><Relationship Id="rId16" Type="http://schemas.openxmlformats.org/officeDocument/2006/relationships/tags" Target="../tags/tag233.xml"/><Relationship Id="rId17" Type="http://schemas.openxmlformats.org/officeDocument/2006/relationships/tags" Target="../tags/tag234.xml"/><Relationship Id="rId18" Type="http://schemas.openxmlformats.org/officeDocument/2006/relationships/tags" Target="../tags/tag235.xml"/><Relationship Id="rId19" Type="http://schemas.openxmlformats.org/officeDocument/2006/relationships/tags" Target="../tags/tag236.xml"/><Relationship Id="rId20" Type="http://schemas.openxmlformats.org/officeDocument/2006/relationships/tags" Target="../tags/tag237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tags" Target="../tags/tag265.xml"/><Relationship Id="rId14" Type="http://schemas.openxmlformats.org/officeDocument/2006/relationships/tags" Target="../tags/tag266.xml"/><Relationship Id="rId15" Type="http://schemas.openxmlformats.org/officeDocument/2006/relationships/tags" Target="../tags/tag267.xml"/><Relationship Id="rId16" Type="http://schemas.openxmlformats.org/officeDocument/2006/relationships/tags" Target="../tags/tag268.xml"/><Relationship Id="rId17" Type="http://schemas.openxmlformats.org/officeDocument/2006/relationships/tags" Target="../tags/tag269.xml"/><Relationship Id="rId18" Type="http://schemas.openxmlformats.org/officeDocument/2006/relationships/tags" Target="../tags/tag270.xml"/><Relationship Id="rId19" Type="http://schemas.openxmlformats.org/officeDocument/2006/relationships/tags" Target="../tags/tag271.xml"/><Relationship Id="rId20" Type="http://schemas.openxmlformats.org/officeDocument/2006/relationships/tags" Target="../tags/tag272.xml"/><Relationship Id="rId21" Type="http://schemas.openxmlformats.org/officeDocument/2006/relationships/tags" Target="../tags/tag273.xml"/><Relationship Id="rId22" Type="http://schemas.openxmlformats.org/officeDocument/2006/relationships/tags" Target="../tags/tag274.xml"/><Relationship Id="rId23" Type="http://schemas.openxmlformats.org/officeDocument/2006/relationships/tags" Target="../tags/tag275.xml"/><Relationship Id="rId24" Type="http://schemas.openxmlformats.org/officeDocument/2006/relationships/tags" Target="../tags/tag276.xml"/><Relationship Id="rId25" Type="http://schemas.openxmlformats.org/officeDocument/2006/relationships/tags" Target="../tags/tag277.xml"/><Relationship Id="rId26" Type="http://schemas.openxmlformats.org/officeDocument/2006/relationships/tags" Target="../tags/tag278.xml"/><Relationship Id="rId27" Type="http://schemas.openxmlformats.org/officeDocument/2006/relationships/tags" Target="../tags/tag279.xml"/><Relationship Id="rId28" Type="http://schemas.openxmlformats.org/officeDocument/2006/relationships/tags" Target="../tags/tag280.xml"/><Relationship Id="rId29" Type="http://schemas.openxmlformats.org/officeDocument/2006/relationships/tags" Target="../tags/tag281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tags" Target="../tags/tag306.xml"/><Relationship Id="rId14" Type="http://schemas.openxmlformats.org/officeDocument/2006/relationships/tags" Target="../tags/tag307.xml"/><Relationship Id="rId15" Type="http://schemas.openxmlformats.org/officeDocument/2006/relationships/tags" Target="../tags/tag308.xml"/><Relationship Id="rId16" Type="http://schemas.openxmlformats.org/officeDocument/2006/relationships/tags" Target="../tags/tag309.xml"/><Relationship Id="rId17" Type="http://schemas.openxmlformats.org/officeDocument/2006/relationships/tags" Target="../tags/tag310.xml"/><Relationship Id="rId18" Type="http://schemas.openxmlformats.org/officeDocument/2006/relationships/tags" Target="../tags/tag311.xml"/><Relationship Id="rId19" Type="http://schemas.openxmlformats.org/officeDocument/2006/relationships/tags" Target="../tags/tag312.xml"/><Relationship Id="rId20" Type="http://schemas.openxmlformats.org/officeDocument/2006/relationships/tags" Target="../tags/tag313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6044184" y="1553029"/>
            <a:ext cx="5084064" cy="2525195"/>
          </a:xfrm>
          <a:noFill/>
        </p:spPr>
        <p:txBody>
          <a:bodyPr anchor="b" wrap="square">
            <a:normAutofit/>
          </a:bodyPr>
          <a:p>
            <a:r>
              <a:rPr altLang="en-US" dirty="0" lang="zh-CN"/>
              <a:t>学校双减工作报告</a:t>
            </a:r>
            <a:endParaRPr altLang="en-US" dirty="0" lang="zh-CN"/>
          </a:p>
        </p:txBody>
      </p:sp>
      <p:sp>
        <p:nvSpPr>
          <p:cNvPr id="104865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6044184" y="4334256"/>
            <a:ext cx="5084064" cy="1152144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汇报人：XX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92224" y="1103087"/>
            <a:ext cx="7516368" cy="1047188"/>
          </a:xfrm>
          <a:noFill/>
        </p:spPr>
        <p:txBody>
          <a:bodyPr anchor="ctr" wrap="square">
            <a:normAutofit/>
          </a:bodyPr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84" name="序号"/>
          <p:cNvSpPr txBox="1"/>
          <p:nvPr>
            <p:custDataLst>
              <p:tags r:id="rId2"/>
            </p:custDataLst>
          </p:nvPr>
        </p:nvSpPr>
        <p:spPr>
          <a:xfrm>
            <a:off x="1792288" y="3544063"/>
            <a:ext cx="905256" cy="104775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dirty="0"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03</a:t>
            </a:r>
            <a:endParaRPr dirty="0"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3"/>
            </p:custDataLst>
          </p:nvPr>
        </p:nvSpPr>
        <p:spPr>
          <a:xfrm>
            <a:off x="2688400" y="3544063"/>
            <a:ext cx="3172968" cy="10477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双减工作对教师和学生的影响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048788" name="序号"/>
          <p:cNvSpPr txBox="1"/>
          <p:nvPr>
            <p:custDataLst>
              <p:tags r:id="rId4"/>
            </p:custDataLst>
          </p:nvPr>
        </p:nvSpPr>
        <p:spPr>
          <a:xfrm>
            <a:off x="6288084" y="2376680"/>
            <a:ext cx="905256" cy="104775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dirty="0"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02</a:t>
            </a:r>
            <a:endParaRPr dirty="0"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5"/>
            </p:custDataLst>
          </p:nvPr>
        </p:nvSpPr>
        <p:spPr>
          <a:xfrm>
            <a:off x="7184196" y="2376680"/>
            <a:ext cx="3172968" cy="10477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学校双减工作的实施情况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048792" name="序号"/>
          <p:cNvSpPr txBox="1"/>
          <p:nvPr>
            <p:custDataLst>
              <p:tags r:id="rId6"/>
            </p:custDataLst>
          </p:nvPr>
        </p:nvSpPr>
        <p:spPr>
          <a:xfrm>
            <a:off x="1792288" y="2380707"/>
            <a:ext cx="905256" cy="104775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dirty="0"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01</a:t>
            </a:r>
            <a:endParaRPr dirty="0"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7"/>
            </p:custDataLst>
          </p:nvPr>
        </p:nvSpPr>
        <p:spPr>
          <a:xfrm>
            <a:off x="2688400" y="2380707"/>
            <a:ext cx="3172968" cy="10477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双减工作的背景和意义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048796" name="序号"/>
          <p:cNvSpPr txBox="1"/>
          <p:nvPr>
            <p:custDataLst>
              <p:tags r:id="rId8"/>
            </p:custDataLst>
          </p:nvPr>
        </p:nvSpPr>
        <p:spPr>
          <a:xfrm>
            <a:off x="6288084" y="3542049"/>
            <a:ext cx="905256" cy="104775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dirty="0"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04</a:t>
            </a:r>
            <a:endParaRPr dirty="0"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9"/>
            </p:custDataLst>
          </p:nvPr>
        </p:nvSpPr>
        <p:spPr>
          <a:xfrm>
            <a:off x="7184196" y="3542049"/>
            <a:ext cx="3172968" cy="10477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学校双减工作的未来展望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048800" name="序号"/>
          <p:cNvSpPr txBox="1"/>
          <p:nvPr>
            <p:custDataLst>
              <p:tags r:id="rId10"/>
            </p:custDataLst>
          </p:nvPr>
        </p:nvSpPr>
        <p:spPr>
          <a:xfrm>
            <a:off x="1801432" y="4707419"/>
            <a:ext cx="905256" cy="104775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dirty="0"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05</a:t>
            </a:r>
            <a:endParaRPr dirty="0"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1"/>
            </p:custDataLst>
          </p:nvPr>
        </p:nvSpPr>
        <p:spPr>
          <a:xfrm>
            <a:off x="2697544" y="4707419"/>
            <a:ext cx="3172968" cy="10477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总结和结论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双减工作的背景和意义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政策背景和目的</a:t>
            </a:r>
            <a:endParaRPr altLang="en-US" lang="zh-CN"/>
          </a:p>
        </p:txBody>
      </p:sp>
      <p:sp>
        <p:nvSpPr>
          <p:cNvPr id="10488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49642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1832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4" name="任意多边形 18"/>
          <p:cNvSpPr/>
          <p:nvPr>
            <p:custDataLst>
              <p:tags r:id="rId3"/>
            </p:custDataLst>
          </p:nvPr>
        </p:nvSpPr>
        <p:spPr>
          <a:xfrm>
            <a:off x="6415264" y="2503390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6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11074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50235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1832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2" name="任意多边形 4"/>
          <p:cNvSpPr/>
          <p:nvPr>
            <p:custDataLst>
              <p:tags r:id="rId7"/>
            </p:custDataLst>
          </p:nvPr>
        </p:nvSpPr>
        <p:spPr>
          <a:xfrm>
            <a:off x="1133684" y="2503390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4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11074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60397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背景：教育焦虑、学生课业负担过重等问题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60397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意义：促进学生全面发展、健康成长的必要举措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62105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3019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4" name="任意多边形 11"/>
          <p:cNvSpPr/>
          <p:nvPr>
            <p:custDataLst>
              <p:tags r:id="rId13"/>
            </p:custDataLst>
          </p:nvPr>
        </p:nvSpPr>
        <p:spPr>
          <a:xfrm>
            <a:off x="3842430" y="2514666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6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23538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785252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52150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2" name="任意多边形 25"/>
          <p:cNvSpPr/>
          <p:nvPr>
            <p:custDataLst>
              <p:tags r:id="rId17"/>
            </p:custDataLst>
          </p:nvPr>
        </p:nvSpPr>
        <p:spPr>
          <a:xfrm>
            <a:off x="8987504" y="2537813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4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46684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194820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政策要求：严格落实“双减”工作各项措施，确保取得实效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171674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目的：减轻义务教育阶段学生作业负担和校外培训负担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双减工作对学校教育的影响</a:t>
            </a:r>
            <a:endParaRPr altLang="en-US" lang="zh-CN"/>
          </a:p>
        </p:txBody>
      </p:sp>
      <p:sp>
        <p:nvSpPr>
          <p:cNvPr id="104894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865967" y="1712686"/>
            <a:ext cx="3910027" cy="199238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46" name="矩形 65"/>
          <p:cNvSpPr/>
          <p:nvPr>
            <p:custDataLst>
              <p:tags r:id="rId2"/>
            </p:custDataLst>
          </p:nvPr>
        </p:nvSpPr>
        <p:spPr>
          <a:xfrm>
            <a:off x="1765052" y="2034140"/>
            <a:ext cx="192848" cy="19284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8" name="文本框 66"/>
          <p:cNvSpPr txBox="1"/>
          <p:nvPr>
            <p:custDataLst>
              <p:tags r:id="rId3"/>
            </p:custDataLst>
          </p:nvPr>
        </p:nvSpPr>
        <p:spPr>
          <a:xfrm>
            <a:off x="2102380" y="1946265"/>
            <a:ext cx="3437210" cy="1126726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减轻学生课业负担，提高教育质量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5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462702" y="1712686"/>
            <a:ext cx="3910027" cy="199238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52" name="矩形 69"/>
          <p:cNvSpPr/>
          <p:nvPr>
            <p:custDataLst>
              <p:tags r:id="rId5"/>
            </p:custDataLst>
          </p:nvPr>
        </p:nvSpPr>
        <p:spPr>
          <a:xfrm>
            <a:off x="6361220" y="2034140"/>
            <a:ext cx="192848" cy="1928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4" name="文本框 70"/>
          <p:cNvSpPr txBox="1"/>
          <p:nvPr>
            <p:custDataLst>
              <p:tags r:id="rId6"/>
            </p:custDataLst>
          </p:nvPr>
        </p:nvSpPr>
        <p:spPr>
          <a:xfrm>
            <a:off x="6699115" y="1946265"/>
            <a:ext cx="3437210" cy="1126726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促进教育公平，减少教育差距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5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865967" y="3969667"/>
            <a:ext cx="3910027" cy="199238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58" name="文本框 74"/>
          <p:cNvSpPr txBox="1"/>
          <p:nvPr>
            <p:custDataLst>
              <p:tags r:id="rId8"/>
            </p:custDataLst>
          </p:nvPr>
        </p:nvSpPr>
        <p:spPr>
          <a:xfrm>
            <a:off x="2102380" y="4202679"/>
            <a:ext cx="3437210" cy="1126726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增强学生综合素质，培养创新能力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60" name="矩形 73"/>
          <p:cNvSpPr/>
          <p:nvPr>
            <p:custDataLst>
              <p:tags r:id="rId9"/>
            </p:custDataLst>
          </p:nvPr>
        </p:nvSpPr>
        <p:spPr>
          <a:xfrm>
            <a:off x="1765052" y="4291121"/>
            <a:ext cx="192848" cy="19284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14294" y="3969667"/>
            <a:ext cx="3910027" cy="199238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64" name="矩形 84"/>
          <p:cNvSpPr/>
          <p:nvPr>
            <p:custDataLst>
              <p:tags r:id="rId11"/>
            </p:custDataLst>
          </p:nvPr>
        </p:nvSpPr>
        <p:spPr>
          <a:xfrm>
            <a:off x="6413379" y="4291121"/>
            <a:ext cx="192848" cy="1928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6" name="文本框 85"/>
          <p:cNvSpPr txBox="1"/>
          <p:nvPr>
            <p:custDataLst>
              <p:tags r:id="rId12"/>
            </p:custDataLst>
          </p:nvPr>
        </p:nvSpPr>
        <p:spPr>
          <a:xfrm>
            <a:off x="6750707" y="4202679"/>
            <a:ext cx="3437210" cy="1126726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推动学校教育改革，优化教育生态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双减工作的重要性和意义</a:t>
            </a:r>
            <a:endParaRPr altLang="en-US" lang="zh-CN"/>
          </a:p>
        </p:txBody>
      </p:sp>
      <p:sp>
        <p:nvSpPr>
          <p:cNvPr id="1049002" name="矩形 31"/>
          <p:cNvSpPr/>
          <p:nvPr>
            <p:custDataLst>
              <p:tags r:id="rId1"/>
            </p:custDataLst>
          </p:nvPr>
        </p:nvSpPr>
        <p:spPr>
          <a:xfrm>
            <a:off x="3044869" y="1712686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减轻学生过重作业负担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矩形 4"/>
          <p:cNvSpPr/>
          <p:nvPr>
            <p:custDataLst>
              <p:tags r:id="rId2"/>
            </p:custDataLst>
          </p:nvPr>
        </p:nvSpPr>
        <p:spPr>
          <a:xfrm>
            <a:off x="3044869" y="2815525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提升学校课后服务水平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矩形 5"/>
          <p:cNvSpPr/>
          <p:nvPr>
            <p:custDataLst>
              <p:tags r:id="rId3"/>
            </p:custDataLst>
          </p:nvPr>
        </p:nvSpPr>
        <p:spPr>
          <a:xfrm>
            <a:off x="3044869" y="3918365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促进孩子全面发展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矩形 7"/>
          <p:cNvSpPr/>
          <p:nvPr>
            <p:custDataLst>
              <p:tags r:id="rId4"/>
            </p:custDataLst>
          </p:nvPr>
        </p:nvSpPr>
        <p:spPr>
          <a:xfrm>
            <a:off x="3044869" y="5021204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构建良好教育生态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学校双减工作的实施情况</a:t>
            </a:r>
            <a:endParaRPr altLang="en-US" dirty="0" lang="zh-CN"/>
          </a:p>
        </p:txBody>
      </p:sp>
      <p:sp>
        <p:nvSpPr>
          <p:cNvPr id="10490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学校双减工作的具体措施</a:t>
            </a:r>
            <a:endParaRPr altLang="en-US" lang="zh-CN"/>
          </a:p>
        </p:txBody>
      </p:sp>
      <p:sp>
        <p:nvSpPr>
          <p:cNvPr id="10490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49642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1832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任意多边形 18"/>
          <p:cNvSpPr/>
          <p:nvPr>
            <p:custDataLst>
              <p:tags r:id="rId3"/>
            </p:custDataLst>
          </p:nvPr>
        </p:nvSpPr>
        <p:spPr>
          <a:xfrm>
            <a:off x="6415264" y="2503390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11074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50235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1832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任意多边形 4"/>
          <p:cNvSpPr/>
          <p:nvPr>
            <p:custDataLst>
              <p:tags r:id="rId7"/>
            </p:custDataLst>
          </p:nvPr>
        </p:nvSpPr>
        <p:spPr>
          <a:xfrm>
            <a:off x="1133684" y="2503390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11074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60397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减少作业量，控制作业时间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60397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加强课堂教学改革，提高课堂教学质量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62105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3019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任意多边形 11"/>
          <p:cNvSpPr/>
          <p:nvPr>
            <p:custDataLst>
              <p:tags r:id="rId13"/>
            </p:custDataLst>
          </p:nvPr>
        </p:nvSpPr>
        <p:spPr>
          <a:xfrm>
            <a:off x="3842430" y="2514666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23538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785252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52150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任意多边形 25"/>
          <p:cNvSpPr/>
          <p:nvPr>
            <p:custDataLst>
              <p:tags r:id="rId17"/>
            </p:custDataLst>
          </p:nvPr>
        </p:nvSpPr>
        <p:spPr>
          <a:xfrm>
            <a:off x="8987504" y="2537813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46684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194820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完善考试评价制度，减轻学生考试压力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171674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开展丰富多彩的课外活动，促进学生全面发展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双减工作实施过程中的问题和困难</a:t>
            </a:r>
            <a:endParaRPr altLang="en-US" lang="zh-CN"/>
          </a:p>
        </p:txBody>
      </p:sp>
      <p:sp>
        <p:nvSpPr>
          <p:cNvPr id="1049154" name="矩形 31"/>
          <p:cNvSpPr/>
          <p:nvPr>
            <p:custDataLst>
              <p:tags r:id="rId1"/>
            </p:custDataLst>
          </p:nvPr>
        </p:nvSpPr>
        <p:spPr>
          <a:xfrm>
            <a:off x="3044869" y="1712686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学科类培训隐形变异问题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矩形 4"/>
          <p:cNvSpPr/>
          <p:nvPr>
            <p:custDataLst>
              <p:tags r:id="rId2"/>
            </p:custDataLst>
          </p:nvPr>
        </p:nvSpPr>
        <p:spPr>
          <a:xfrm>
            <a:off x="3044869" y="2815525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校外培训监管问题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矩形 5"/>
          <p:cNvSpPr/>
          <p:nvPr>
            <p:custDataLst>
              <p:tags r:id="rId3"/>
            </p:custDataLst>
          </p:nvPr>
        </p:nvSpPr>
        <p:spPr>
          <a:xfrm>
            <a:off x="3044869" y="3918365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校内减负提质问题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矩形 7"/>
          <p:cNvSpPr/>
          <p:nvPr>
            <p:custDataLst>
              <p:tags r:id="rId4"/>
            </p:custDataLst>
          </p:nvPr>
        </p:nvSpPr>
        <p:spPr>
          <a:xfrm>
            <a:off x="3044869" y="5021204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家长焦虑情绪问题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学校双减工作的成效和成果</a:t>
            </a:r>
            <a:endParaRPr altLang="en-US" lang="zh-CN"/>
          </a:p>
        </p:txBody>
      </p:sp>
      <p:sp>
        <p:nvSpPr>
          <p:cNvPr id="1049196" name="对角圆角矩形 15"/>
          <p:cNvSpPr/>
          <p:nvPr>
            <p:custDataLst>
              <p:tags r:id="rId1"/>
            </p:custDataLst>
          </p:nvPr>
        </p:nvSpPr>
        <p:spPr>
          <a:xfrm>
            <a:off x="1993288" y="4126403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8" name="对角圆角矩形 16"/>
          <p:cNvSpPr/>
          <p:nvPr>
            <p:custDataLst>
              <p:tags r:id="rId2"/>
            </p:custDataLst>
          </p:nvPr>
        </p:nvSpPr>
        <p:spPr>
          <a:xfrm>
            <a:off x="1993288" y="4000851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0" name="直角三角形 17"/>
          <p:cNvSpPr/>
          <p:nvPr>
            <p:custDataLst>
              <p:tags r:id="rId3"/>
            </p:custDataLst>
          </p:nvPr>
        </p:nvSpPr>
        <p:spPr>
          <a:xfrm>
            <a:off x="2492618" y="4001427"/>
            <a:ext cx="75215" cy="12535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2" name="文本框 27"/>
          <p:cNvSpPr txBox="1"/>
          <p:nvPr>
            <p:custDataLst>
              <p:tags r:id="rId4"/>
            </p:custDataLst>
          </p:nvPr>
        </p:nvSpPr>
        <p:spPr>
          <a:xfrm>
            <a:off x="2524870" y="4136194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 fontScale="8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丰富学生课外活动：开展多样化的课外活动，如体育、艺术、科技等，促进学生全面发展。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对角圆角矩形 52"/>
          <p:cNvSpPr/>
          <p:nvPr>
            <p:custDataLst>
              <p:tags r:id="rId5"/>
            </p:custDataLst>
          </p:nvPr>
        </p:nvSpPr>
        <p:spPr>
          <a:xfrm>
            <a:off x="1993288" y="1838814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6" name="对角圆角矩形 53"/>
          <p:cNvSpPr/>
          <p:nvPr>
            <p:custDataLst>
              <p:tags r:id="rId6"/>
            </p:custDataLst>
          </p:nvPr>
        </p:nvSpPr>
        <p:spPr>
          <a:xfrm>
            <a:off x="1993288" y="1712686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8" name="直角三角形 54"/>
          <p:cNvSpPr/>
          <p:nvPr>
            <p:custDataLst>
              <p:tags r:id="rId7"/>
            </p:custDataLst>
          </p:nvPr>
        </p:nvSpPr>
        <p:spPr>
          <a:xfrm>
            <a:off x="2492618" y="1713262"/>
            <a:ext cx="75215" cy="12535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0" name="文本框 56"/>
          <p:cNvSpPr txBox="1"/>
          <p:nvPr>
            <p:custDataLst>
              <p:tags r:id="rId8"/>
            </p:custDataLst>
          </p:nvPr>
        </p:nvSpPr>
        <p:spPr>
          <a:xfrm>
            <a:off x="2524870" y="1841694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 fontScale="8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减轻学生作业负担：通过减少作业量和优化作业设计，有效减轻了学生的学业压力。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对角圆角矩形 5"/>
          <p:cNvSpPr/>
          <p:nvPr>
            <p:custDataLst>
              <p:tags r:id="rId9"/>
            </p:custDataLst>
          </p:nvPr>
        </p:nvSpPr>
        <p:spPr>
          <a:xfrm>
            <a:off x="1993288" y="2982609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4" name="对角圆角矩形 6"/>
          <p:cNvSpPr/>
          <p:nvPr>
            <p:custDataLst>
              <p:tags r:id="rId10"/>
            </p:custDataLst>
          </p:nvPr>
        </p:nvSpPr>
        <p:spPr>
          <a:xfrm>
            <a:off x="1993288" y="2856480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6" name="直角三角形 7"/>
          <p:cNvSpPr/>
          <p:nvPr>
            <p:custDataLst>
              <p:tags r:id="rId11"/>
            </p:custDataLst>
          </p:nvPr>
        </p:nvSpPr>
        <p:spPr>
          <a:xfrm>
            <a:off x="2492618" y="2857632"/>
            <a:ext cx="75215" cy="12535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8" name="文本框 8"/>
          <p:cNvSpPr txBox="1"/>
          <p:nvPr>
            <p:custDataLst>
              <p:tags r:id="rId12"/>
            </p:custDataLst>
          </p:nvPr>
        </p:nvSpPr>
        <p:spPr>
          <a:xfrm>
            <a:off x="2524870" y="2992400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 fontScale="8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提高课堂教学质量：加强教师培训和教学研讨，提升课堂教学效果，让学生更好地掌握知识。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对角圆角矩形 9"/>
          <p:cNvSpPr/>
          <p:nvPr>
            <p:custDataLst>
              <p:tags r:id="rId13"/>
            </p:custDataLst>
          </p:nvPr>
        </p:nvSpPr>
        <p:spPr>
          <a:xfrm>
            <a:off x="1993288" y="5270773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2" name="对角圆角矩形 10"/>
          <p:cNvSpPr/>
          <p:nvPr>
            <p:custDataLst>
              <p:tags r:id="rId14"/>
            </p:custDataLst>
          </p:nvPr>
        </p:nvSpPr>
        <p:spPr>
          <a:xfrm>
            <a:off x="1993288" y="5144645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4" name="直角三角形 11"/>
          <p:cNvSpPr/>
          <p:nvPr>
            <p:custDataLst>
              <p:tags r:id="rId15"/>
            </p:custDataLst>
          </p:nvPr>
        </p:nvSpPr>
        <p:spPr>
          <a:xfrm>
            <a:off x="2492618" y="5145221"/>
            <a:ext cx="75215" cy="12535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6" name="文本框 12"/>
          <p:cNvSpPr txBox="1"/>
          <p:nvPr>
            <p:custDataLst>
              <p:tags r:id="rId16"/>
            </p:custDataLst>
          </p:nvPr>
        </p:nvSpPr>
        <p:spPr>
          <a:xfrm>
            <a:off x="2524870" y="5279988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 fontScale="8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完善家校共育机制：加强与家长的沟通与合作，共同关注孩子的成长，提高教育质量。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 fontScale="95455"/>
          </a:bodyPr>
          <a:p>
            <a:r>
              <a:rPr altLang="en-US" dirty="0" lang="zh-CN"/>
              <a:t>双减工作对教师和学生的影响</a:t>
            </a:r>
            <a:endParaRPr altLang="en-US" dirty="0" lang="zh-CN"/>
          </a:p>
        </p:txBody>
      </p:sp>
      <p:sp>
        <p:nvSpPr>
          <p:cNvPr id="10492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双减工作对教师的影响</a:t>
            </a:r>
            <a:endParaRPr altLang="en-US" lang="zh-CN"/>
          </a:p>
        </p:txBody>
      </p:sp>
      <p:sp>
        <p:nvSpPr>
          <p:cNvPr id="1049298" name="矩形 3"/>
          <p:cNvSpPr/>
          <p:nvPr>
            <p:custDataLst>
              <p:tags r:id="rId1"/>
            </p:custDataLst>
          </p:nvPr>
        </p:nvSpPr>
        <p:spPr>
          <a:xfrm>
            <a:off x="2093560" y="1712686"/>
            <a:ext cx="8473515" cy="93163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0" name="矩形 13"/>
          <p:cNvSpPr/>
          <p:nvPr>
            <p:custDataLst>
              <p:tags r:id="rId2"/>
            </p:custDataLst>
          </p:nvPr>
        </p:nvSpPr>
        <p:spPr>
          <a:xfrm>
            <a:off x="1621930" y="1712686"/>
            <a:ext cx="229799" cy="93163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2" name="文本框 4"/>
          <p:cNvSpPr txBox="1"/>
          <p:nvPr>
            <p:custDataLst>
              <p:tags r:id="rId3"/>
            </p:custDataLst>
          </p:nvPr>
        </p:nvSpPr>
        <p:spPr>
          <a:xfrm>
            <a:off x="2336177" y="1793180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减轻教师负担：双减工作减轻了教师的负担，让他们有更多的时间和精力关注学生的个性化需求。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矩形 39"/>
          <p:cNvSpPr/>
          <p:nvPr>
            <p:custDataLst>
              <p:tags r:id="rId4"/>
            </p:custDataLst>
          </p:nvPr>
        </p:nvSpPr>
        <p:spPr>
          <a:xfrm>
            <a:off x="2093560" y="2818635"/>
            <a:ext cx="8473515" cy="93163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6" name="矩形 5"/>
          <p:cNvSpPr/>
          <p:nvPr>
            <p:custDataLst>
              <p:tags r:id="rId5"/>
            </p:custDataLst>
          </p:nvPr>
        </p:nvSpPr>
        <p:spPr>
          <a:xfrm>
            <a:off x="1621930" y="2818635"/>
            <a:ext cx="229799" cy="93163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8" name="文本框 41"/>
          <p:cNvSpPr txBox="1"/>
          <p:nvPr>
            <p:custDataLst>
              <p:tags r:id="rId6"/>
            </p:custDataLst>
          </p:nvPr>
        </p:nvSpPr>
        <p:spPr>
          <a:xfrm>
            <a:off x="2336177" y="2899129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提高教学质量：双减工作促使教师更加注重教学质量，不断优化教学方法和手段，提高教学效果。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矩形 12"/>
          <p:cNvSpPr/>
          <p:nvPr>
            <p:custDataLst>
              <p:tags r:id="rId7"/>
            </p:custDataLst>
          </p:nvPr>
        </p:nvSpPr>
        <p:spPr>
          <a:xfrm>
            <a:off x="2093560" y="3924584"/>
            <a:ext cx="8473515" cy="93163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2" name="矩形 17"/>
          <p:cNvSpPr/>
          <p:nvPr>
            <p:custDataLst>
              <p:tags r:id="rId8"/>
            </p:custDataLst>
          </p:nvPr>
        </p:nvSpPr>
        <p:spPr>
          <a:xfrm>
            <a:off x="1621930" y="3924584"/>
            <a:ext cx="229799" cy="93163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4" name="文本框 19"/>
          <p:cNvSpPr txBox="1"/>
          <p:nvPr>
            <p:custDataLst>
              <p:tags r:id="rId9"/>
            </p:custDataLst>
          </p:nvPr>
        </p:nvSpPr>
        <p:spPr>
          <a:xfrm>
            <a:off x="2336177" y="4005078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促进教师专业发展：双减工作推动了教师的专业发展，为教师提供了更多的培训和学习机会。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矩形 49"/>
          <p:cNvSpPr/>
          <p:nvPr>
            <p:custDataLst>
              <p:tags r:id="rId10"/>
            </p:custDataLst>
          </p:nvPr>
        </p:nvSpPr>
        <p:spPr>
          <a:xfrm>
            <a:off x="2093560" y="5029966"/>
            <a:ext cx="8473515" cy="93163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8" name="矩形 26"/>
          <p:cNvSpPr/>
          <p:nvPr>
            <p:custDataLst>
              <p:tags r:id="rId11"/>
            </p:custDataLst>
          </p:nvPr>
        </p:nvSpPr>
        <p:spPr>
          <a:xfrm>
            <a:off x="1621930" y="5029966"/>
            <a:ext cx="229799" cy="93163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0" name="文本框 27"/>
          <p:cNvSpPr txBox="1"/>
          <p:nvPr>
            <p:custDataLst>
              <p:tags r:id="rId12"/>
            </p:custDataLst>
          </p:nvPr>
        </p:nvSpPr>
        <p:spPr>
          <a:xfrm>
            <a:off x="2336177" y="5110460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增强教师责任感：双减工作增强了教师的责任感，让他们更加关注学生的全面发展，积极参与到学生的成长过程中。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双减工作对学生的影响</a:t>
            </a:r>
            <a:endParaRPr altLang="en-US" lang="zh-CN"/>
          </a:p>
        </p:txBody>
      </p:sp>
      <p:sp>
        <p:nvSpPr>
          <p:cNvPr id="1049356" name="矩形 3"/>
          <p:cNvSpPr/>
          <p:nvPr>
            <p:custDataLst>
              <p:tags r:id="rId1"/>
            </p:custDataLst>
          </p:nvPr>
        </p:nvSpPr>
        <p:spPr>
          <a:xfrm>
            <a:off x="2093560" y="1712686"/>
            <a:ext cx="8473515" cy="93163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8" name="矩形 13"/>
          <p:cNvSpPr/>
          <p:nvPr>
            <p:custDataLst>
              <p:tags r:id="rId2"/>
            </p:custDataLst>
          </p:nvPr>
        </p:nvSpPr>
        <p:spPr>
          <a:xfrm>
            <a:off x="1621930" y="1712686"/>
            <a:ext cx="229799" cy="93163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0" name="文本框 4"/>
          <p:cNvSpPr txBox="1"/>
          <p:nvPr>
            <p:custDataLst>
              <p:tags r:id="rId3"/>
            </p:custDataLst>
          </p:nvPr>
        </p:nvSpPr>
        <p:spPr>
          <a:xfrm>
            <a:off x="2336177" y="1793180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3333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减轻学业负担：减少作业量和考试频率，让学生有更多时间进行课外活动和兴趣爱好的发展。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矩形 39"/>
          <p:cNvSpPr/>
          <p:nvPr>
            <p:custDataLst>
              <p:tags r:id="rId4"/>
            </p:custDataLst>
          </p:nvPr>
        </p:nvSpPr>
        <p:spPr>
          <a:xfrm>
            <a:off x="2093560" y="2818635"/>
            <a:ext cx="8473515" cy="93163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4" name="矩形 5"/>
          <p:cNvSpPr/>
          <p:nvPr>
            <p:custDataLst>
              <p:tags r:id="rId5"/>
            </p:custDataLst>
          </p:nvPr>
        </p:nvSpPr>
        <p:spPr>
          <a:xfrm>
            <a:off x="1621930" y="2818635"/>
            <a:ext cx="229799" cy="93163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6" name="文本框 41"/>
          <p:cNvSpPr txBox="1"/>
          <p:nvPr>
            <p:custDataLst>
              <p:tags r:id="rId6"/>
            </p:custDataLst>
          </p:nvPr>
        </p:nvSpPr>
        <p:spPr>
          <a:xfrm>
            <a:off x="2336177" y="2899129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3333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提高综合素质：双减工作推动学校加强素质教育，让学生在学习知识的同时，也能培养自己的综合素质和创新能力。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矩形 12"/>
          <p:cNvSpPr/>
          <p:nvPr>
            <p:custDataLst>
              <p:tags r:id="rId7"/>
            </p:custDataLst>
          </p:nvPr>
        </p:nvSpPr>
        <p:spPr>
          <a:xfrm>
            <a:off x="2093560" y="3924584"/>
            <a:ext cx="8473515" cy="93163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0" name="矩形 17"/>
          <p:cNvSpPr/>
          <p:nvPr>
            <p:custDataLst>
              <p:tags r:id="rId8"/>
            </p:custDataLst>
          </p:nvPr>
        </p:nvSpPr>
        <p:spPr>
          <a:xfrm>
            <a:off x="1621930" y="3924584"/>
            <a:ext cx="229799" cy="93163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2" name="文本框 19"/>
          <p:cNvSpPr txBox="1"/>
          <p:nvPr>
            <p:custDataLst>
              <p:tags r:id="rId9"/>
            </p:custDataLst>
          </p:nvPr>
        </p:nvSpPr>
        <p:spPr>
          <a:xfrm>
            <a:off x="2336177" y="4005078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增强自主学习能力：双减工作强调学生的自主学习和自我管理能力，让学生在学习过程中更加主动和积极。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矩形 49"/>
          <p:cNvSpPr/>
          <p:nvPr>
            <p:custDataLst>
              <p:tags r:id="rId10"/>
            </p:custDataLst>
          </p:nvPr>
        </p:nvSpPr>
        <p:spPr>
          <a:xfrm>
            <a:off x="2093560" y="5029966"/>
            <a:ext cx="8473515" cy="93163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6" name="矩形 26"/>
          <p:cNvSpPr/>
          <p:nvPr>
            <p:custDataLst>
              <p:tags r:id="rId11"/>
            </p:custDataLst>
          </p:nvPr>
        </p:nvSpPr>
        <p:spPr>
          <a:xfrm>
            <a:off x="1621930" y="5029966"/>
            <a:ext cx="229799" cy="93163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8" name="文本框 27"/>
          <p:cNvSpPr txBox="1"/>
          <p:nvPr>
            <p:custDataLst>
              <p:tags r:id="rId12"/>
            </p:custDataLst>
          </p:nvPr>
        </p:nvSpPr>
        <p:spPr>
          <a:xfrm>
            <a:off x="2336177" y="5110460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促进全面发展：双减工作注重学生的全面发展，让学生在身心健康、人际交往等方面得到更多的关注和培养。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教师和学生对于双减工作的反馈和建议</a:t>
            </a:r>
            <a:endParaRPr altLang="en-US" lang="zh-CN"/>
          </a:p>
        </p:txBody>
      </p:sp>
      <p:sp>
        <p:nvSpPr>
          <p:cNvPr id="1049414" name="矩形 3"/>
          <p:cNvSpPr/>
          <p:nvPr>
            <p:custDataLst>
              <p:tags r:id="rId1"/>
            </p:custDataLst>
          </p:nvPr>
        </p:nvSpPr>
        <p:spPr>
          <a:xfrm>
            <a:off x="2093560" y="1712686"/>
            <a:ext cx="8473515" cy="93163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6" name="矩形 13"/>
          <p:cNvSpPr/>
          <p:nvPr>
            <p:custDataLst>
              <p:tags r:id="rId2"/>
            </p:custDataLst>
          </p:nvPr>
        </p:nvSpPr>
        <p:spPr>
          <a:xfrm>
            <a:off x="1621930" y="1712686"/>
            <a:ext cx="229799" cy="93163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8" name="文本框 4"/>
          <p:cNvSpPr txBox="1"/>
          <p:nvPr>
            <p:custDataLst>
              <p:tags r:id="rId3"/>
            </p:custDataLst>
          </p:nvPr>
        </p:nvSpPr>
        <p:spPr>
          <a:xfrm>
            <a:off x="2336177" y="1793180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教师反馈：双减工作减轻了教师的工作负担，让他们有更多时间关注学生的个性化需求。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矩形 39"/>
          <p:cNvSpPr/>
          <p:nvPr>
            <p:custDataLst>
              <p:tags r:id="rId4"/>
            </p:custDataLst>
          </p:nvPr>
        </p:nvSpPr>
        <p:spPr>
          <a:xfrm>
            <a:off x="2093560" y="2818635"/>
            <a:ext cx="8473515" cy="93163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2" name="矩形 5"/>
          <p:cNvSpPr/>
          <p:nvPr>
            <p:custDataLst>
              <p:tags r:id="rId5"/>
            </p:custDataLst>
          </p:nvPr>
        </p:nvSpPr>
        <p:spPr>
          <a:xfrm>
            <a:off x="1621930" y="2818635"/>
            <a:ext cx="229799" cy="93163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4" name="文本框 41"/>
          <p:cNvSpPr txBox="1"/>
          <p:nvPr>
            <p:custDataLst>
              <p:tags r:id="rId6"/>
            </p:custDataLst>
          </p:nvPr>
        </p:nvSpPr>
        <p:spPr>
          <a:xfrm>
            <a:off x="2336177" y="2899129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学生反馈：双减工作减轻了学生的学业压力，让他们有更多时间参与课外活动和兴趣爱好。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矩形 12"/>
          <p:cNvSpPr/>
          <p:nvPr>
            <p:custDataLst>
              <p:tags r:id="rId7"/>
            </p:custDataLst>
          </p:nvPr>
        </p:nvSpPr>
        <p:spPr>
          <a:xfrm>
            <a:off x="2093560" y="3924584"/>
            <a:ext cx="8473515" cy="93163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8" name="矩形 17"/>
          <p:cNvSpPr/>
          <p:nvPr>
            <p:custDataLst>
              <p:tags r:id="rId8"/>
            </p:custDataLst>
          </p:nvPr>
        </p:nvSpPr>
        <p:spPr>
          <a:xfrm>
            <a:off x="1621930" y="3924584"/>
            <a:ext cx="229799" cy="93163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0" name="文本框 19"/>
          <p:cNvSpPr txBox="1"/>
          <p:nvPr>
            <p:custDataLst>
              <p:tags r:id="rId9"/>
            </p:custDataLst>
          </p:nvPr>
        </p:nvSpPr>
        <p:spPr>
          <a:xfrm>
            <a:off x="2336177" y="4005078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教师建议：学校应加强与家长的沟通，共同推进双减工作，同时关注学生的心理健康。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矩形 49"/>
          <p:cNvSpPr/>
          <p:nvPr>
            <p:custDataLst>
              <p:tags r:id="rId10"/>
            </p:custDataLst>
          </p:nvPr>
        </p:nvSpPr>
        <p:spPr>
          <a:xfrm>
            <a:off x="2093560" y="5029966"/>
            <a:ext cx="8473515" cy="93163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4" name="矩形 26"/>
          <p:cNvSpPr/>
          <p:nvPr>
            <p:custDataLst>
              <p:tags r:id="rId11"/>
            </p:custDataLst>
          </p:nvPr>
        </p:nvSpPr>
        <p:spPr>
          <a:xfrm>
            <a:off x="1621930" y="5029966"/>
            <a:ext cx="229799" cy="93163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6" name="文本框 27"/>
          <p:cNvSpPr txBox="1"/>
          <p:nvPr>
            <p:custDataLst>
              <p:tags r:id="rId12"/>
            </p:custDataLst>
          </p:nvPr>
        </p:nvSpPr>
        <p:spPr>
          <a:xfrm>
            <a:off x="2336177" y="5110460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学生建议：学校应增加课外活动的种类和数量，满足不同学生的兴趣需求。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学校双减工作的未来展望</a:t>
            </a:r>
            <a:endParaRPr altLang="en-US" dirty="0" lang="zh-CN"/>
          </a:p>
        </p:txBody>
      </p:sp>
      <p:sp>
        <p:nvSpPr>
          <p:cNvPr id="10494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学校双减工作的下一步计划和目标</a:t>
            </a:r>
            <a:endParaRPr altLang="en-US" lang="zh-CN"/>
          </a:p>
        </p:txBody>
      </p:sp>
      <p:sp>
        <p:nvSpPr>
          <p:cNvPr id="104950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49642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1832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2" name="任意多边形 18"/>
          <p:cNvSpPr/>
          <p:nvPr>
            <p:custDataLst>
              <p:tags r:id="rId3"/>
            </p:custDataLst>
          </p:nvPr>
        </p:nvSpPr>
        <p:spPr>
          <a:xfrm>
            <a:off x="6415264" y="2503390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4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11074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50235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1832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0" name="任意多边形 4"/>
          <p:cNvSpPr/>
          <p:nvPr>
            <p:custDataLst>
              <p:tags r:id="rId7"/>
            </p:custDataLst>
          </p:nvPr>
        </p:nvSpPr>
        <p:spPr>
          <a:xfrm>
            <a:off x="1133684" y="2503390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2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11074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60397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完善课程设置，提高教学质量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60397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推进教育信息化，优化教育资源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2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62105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3019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2" name="任意多边形 11"/>
          <p:cNvSpPr/>
          <p:nvPr>
            <p:custDataLst>
              <p:tags r:id="rId13"/>
            </p:custDataLst>
          </p:nvPr>
        </p:nvSpPr>
        <p:spPr>
          <a:xfrm>
            <a:off x="3842430" y="2514666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4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23538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785252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52150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0" name="任意多边形 25"/>
          <p:cNvSpPr/>
          <p:nvPr>
            <p:custDataLst>
              <p:tags r:id="rId17"/>
            </p:custDataLst>
          </p:nvPr>
        </p:nvSpPr>
        <p:spPr>
          <a:xfrm>
            <a:off x="8987504" y="2537813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2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46684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194820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强化家校合作，共同促进孩子全面发展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171674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加强教师培训，提升教师素质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如何进一步推进双减工作</a:t>
            </a:r>
            <a:endParaRPr altLang="en-US" lang="zh-CN"/>
          </a:p>
        </p:txBody>
      </p:sp>
      <p:sp>
        <p:nvSpPr>
          <p:cNvPr id="1049582" name="五边形 30"/>
          <p:cNvSpPr/>
          <p:nvPr>
            <p:custDataLst>
              <p:tags r:id="rId1"/>
            </p:custDataLst>
          </p:nvPr>
        </p:nvSpPr>
        <p:spPr>
          <a:xfrm>
            <a:off x="1014984" y="3303098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4" name="燕尾形 36"/>
          <p:cNvSpPr/>
          <p:nvPr>
            <p:custDataLst>
              <p:tags r:id="rId2"/>
            </p:custDataLst>
          </p:nvPr>
        </p:nvSpPr>
        <p:spPr>
          <a:xfrm>
            <a:off x="3434139" y="3303098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6" name="燕尾形 37"/>
          <p:cNvSpPr/>
          <p:nvPr>
            <p:custDataLst>
              <p:tags r:id="rId3"/>
            </p:custDataLst>
          </p:nvPr>
        </p:nvSpPr>
        <p:spPr>
          <a:xfrm>
            <a:off x="8272450" y="3303098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8" name="燕尾形 38"/>
          <p:cNvSpPr/>
          <p:nvPr>
            <p:custDataLst>
              <p:tags r:id="rId4"/>
            </p:custDataLst>
          </p:nvPr>
        </p:nvSpPr>
        <p:spPr>
          <a:xfrm>
            <a:off x="5853295" y="3303098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0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31021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加强学校管理，提高教学质量，提升学生的学习效果。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2" name="文本框 6"/>
          <p:cNvSpPr txBox="1"/>
          <p:nvPr>
            <p:custDataLst>
              <p:tags r:id="rId6"/>
            </p:custDataLst>
          </p:nvPr>
        </p:nvSpPr>
        <p:spPr>
          <a:xfrm>
            <a:off x="1014984" y="1771945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深化教育改革，优化课程设置和教学方式，减轻学生课业负担。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4" name="文本框 7"/>
          <p:cNvSpPr txBox="1"/>
          <p:nvPr>
            <p:custDataLst>
              <p:tags r:id="rId7"/>
            </p:custDataLst>
          </p:nvPr>
        </p:nvSpPr>
        <p:spPr>
          <a:xfrm>
            <a:off x="5851663" y="1771945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强化家庭教育，引导家长树立正确的教育观念，共同推进双减工作。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6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31021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推进社会参与，鼓励社会力量参与双减工作，形成全社会共同参与的良好氛围。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学校双减工作的发展趋势和展望</a:t>
            </a:r>
            <a:endParaRPr altLang="en-US" lang="zh-CN"/>
          </a:p>
        </p:txBody>
      </p:sp>
      <p:sp>
        <p:nvSpPr>
          <p:cNvPr id="1049632" name="矩形 31"/>
          <p:cNvSpPr/>
          <p:nvPr>
            <p:custDataLst>
              <p:tags r:id="rId1"/>
            </p:custDataLst>
          </p:nvPr>
        </p:nvSpPr>
        <p:spPr>
          <a:xfrm>
            <a:off x="3044869" y="1712686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发展趋势：学校双减工作将更加注重学生的全面发展，减轻学生课业负担，增加学生课外活动时间。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矩形 4"/>
          <p:cNvSpPr/>
          <p:nvPr>
            <p:custDataLst>
              <p:tags r:id="rId2"/>
            </p:custDataLst>
          </p:nvPr>
        </p:nvSpPr>
        <p:spPr>
          <a:xfrm>
            <a:off x="3044869" y="2815525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展望：未来学校双减工作将更加注重教育公平，提高教育质量，促进学生个性化发展。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矩形 5"/>
          <p:cNvSpPr/>
          <p:nvPr>
            <p:custDataLst>
              <p:tags r:id="rId3"/>
            </p:custDataLst>
          </p:nvPr>
        </p:nvSpPr>
        <p:spPr>
          <a:xfrm>
            <a:off x="3044869" y="3918365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未来发展方向：学校双减工作将与家庭教育、社会教育等相互配合，形成全方位的教育环境。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矩形 7"/>
          <p:cNvSpPr/>
          <p:nvPr>
            <p:custDataLst>
              <p:tags r:id="rId4"/>
            </p:custDataLst>
          </p:nvPr>
        </p:nvSpPr>
        <p:spPr>
          <a:xfrm>
            <a:off x="3044869" y="5021204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创新与突破：学校双减工作需要不断创新和突破，探索更加科学、合理、有效的教育模式和方法。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总结和结论</a:t>
            </a:r>
            <a:endParaRPr altLang="en-US" dirty="0" lang="zh-CN"/>
          </a:p>
        </p:txBody>
      </p:sp>
      <p:sp>
        <p:nvSpPr>
          <p:cNvPr id="10496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学校双减工作的总结和评价</a:t>
            </a:r>
            <a:endParaRPr altLang="en-US" lang="zh-CN"/>
          </a:p>
        </p:txBody>
      </p:sp>
      <p:sp>
        <p:nvSpPr>
          <p:cNvPr id="1049710" name="椭圆 262"/>
          <p:cNvSpPr/>
          <p:nvPr>
            <p:custDataLst>
              <p:tags r:id="rId1"/>
            </p:custDataLst>
          </p:nvPr>
        </p:nvSpPr>
        <p:spPr>
          <a:xfrm>
            <a:off x="2687367" y="4070924"/>
            <a:ext cx="6813746" cy="178263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2" name="椭圆 263"/>
          <p:cNvSpPr/>
          <p:nvPr>
            <p:custDataLst>
              <p:tags r:id="rId2"/>
            </p:custDataLst>
          </p:nvPr>
        </p:nvSpPr>
        <p:spPr>
          <a:xfrm>
            <a:off x="3476649" y="4145373"/>
            <a:ext cx="5166079" cy="153086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4" name="椭圆 264"/>
          <p:cNvSpPr/>
          <p:nvPr>
            <p:custDataLst>
              <p:tags r:id="rId3"/>
            </p:custDataLst>
          </p:nvPr>
        </p:nvSpPr>
        <p:spPr>
          <a:xfrm>
            <a:off x="4215693" y="4364484"/>
            <a:ext cx="3687157" cy="109261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6" name="椭圆 265"/>
          <p:cNvSpPr/>
          <p:nvPr>
            <p:custDataLst>
              <p:tags r:id="rId4"/>
            </p:custDataLst>
          </p:nvPr>
        </p:nvSpPr>
        <p:spPr>
          <a:xfrm>
            <a:off x="4840340" y="4549699"/>
            <a:ext cx="2437632" cy="72234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8" name="椭圆 266"/>
          <p:cNvSpPr/>
          <p:nvPr>
            <p:custDataLst>
              <p:tags r:id="rId5"/>
            </p:custDataLst>
          </p:nvPr>
        </p:nvSpPr>
        <p:spPr>
          <a:xfrm>
            <a:off x="5480724" y="4739151"/>
            <a:ext cx="1402138" cy="415495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109245" y="4670149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0" name="椭圆 268"/>
          <p:cNvSpPr/>
          <p:nvPr>
            <p:custDataLst>
              <p:tags r:id="rId7"/>
            </p:custDataLst>
          </p:nvPr>
        </p:nvSpPr>
        <p:spPr>
          <a:xfrm flipV="1">
            <a:off x="3024507" y="4497645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2" name="椭圆 269"/>
          <p:cNvSpPr/>
          <p:nvPr>
            <p:custDataLst>
              <p:tags r:id="rId8"/>
            </p:custDataLst>
          </p:nvPr>
        </p:nvSpPr>
        <p:spPr>
          <a:xfrm flipV="1">
            <a:off x="3063244" y="4536988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4" name="椭圆 270"/>
          <p:cNvSpPr/>
          <p:nvPr>
            <p:custDataLst>
              <p:tags r:id="rId9"/>
            </p:custDataLst>
          </p:nvPr>
        </p:nvSpPr>
        <p:spPr>
          <a:xfrm flipV="1">
            <a:off x="7663356" y="3743469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12384" y="3849998"/>
            <a:ext cx="0" cy="178263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6" name="椭圆 272"/>
          <p:cNvSpPr/>
          <p:nvPr>
            <p:custDataLst>
              <p:tags r:id="rId11"/>
            </p:custDataLst>
          </p:nvPr>
        </p:nvSpPr>
        <p:spPr>
          <a:xfrm flipV="1">
            <a:off x="4165455" y="3627255"/>
            <a:ext cx="358997" cy="35898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344012" y="4015844"/>
            <a:ext cx="0" cy="94193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55657" y="3726521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8" name="椭圆 275"/>
          <p:cNvSpPr/>
          <p:nvPr>
            <p:custDataLst>
              <p:tags r:id="rId14"/>
            </p:custDataLst>
          </p:nvPr>
        </p:nvSpPr>
        <p:spPr>
          <a:xfrm flipV="1">
            <a:off x="6970918" y="3554017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0" name="椭圆 276"/>
          <p:cNvSpPr/>
          <p:nvPr>
            <p:custDataLst>
              <p:tags r:id="rId15"/>
            </p:custDataLst>
          </p:nvPr>
        </p:nvSpPr>
        <p:spPr>
          <a:xfrm flipV="1">
            <a:off x="7009656" y="3593360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2" name="椭圆 277"/>
          <p:cNvSpPr/>
          <p:nvPr>
            <p:custDataLst>
              <p:tags r:id="rId16"/>
            </p:custDataLst>
          </p:nvPr>
        </p:nvSpPr>
        <p:spPr>
          <a:xfrm flipV="1">
            <a:off x="3932423" y="4351168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81451" y="4457697"/>
            <a:ext cx="0" cy="10307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4" name="椭圆 279"/>
          <p:cNvSpPr/>
          <p:nvPr>
            <p:custDataLst>
              <p:tags r:id="rId18"/>
            </p:custDataLst>
          </p:nvPr>
        </p:nvSpPr>
        <p:spPr>
          <a:xfrm flipV="1">
            <a:off x="8350952" y="4569673"/>
            <a:ext cx="244537" cy="24452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72007" y="4840838"/>
            <a:ext cx="0" cy="3824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6" name="椭圆 281"/>
          <p:cNvSpPr/>
          <p:nvPr>
            <p:custDataLst>
              <p:tags r:id="rId20"/>
            </p:custDataLst>
          </p:nvPr>
        </p:nvSpPr>
        <p:spPr>
          <a:xfrm flipV="1">
            <a:off x="5035240" y="4858391"/>
            <a:ext cx="302904" cy="30289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84138" y="5209452"/>
            <a:ext cx="0" cy="6691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8" name="图形 15"/>
          <p:cNvSpPr/>
          <p:nvPr>
            <p:custDataLst>
              <p:tags r:id="rId22"/>
            </p:custDataLst>
          </p:nvPr>
        </p:nvSpPr>
        <p:spPr>
          <a:xfrm>
            <a:off x="5097583" y="4923155"/>
            <a:ext cx="173201" cy="168767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40" name="图形 19"/>
          <p:cNvSpPr/>
          <p:nvPr>
            <p:custDataLst>
              <p:tags r:id="rId23"/>
            </p:custDataLst>
          </p:nvPr>
        </p:nvSpPr>
        <p:spPr>
          <a:xfrm>
            <a:off x="8413901" y="4638070"/>
            <a:ext cx="118617" cy="106816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42" name="图形 27"/>
          <p:cNvSpPr/>
          <p:nvPr>
            <p:custDataLst>
              <p:tags r:id="rId24"/>
            </p:custDataLst>
          </p:nvPr>
        </p:nvSpPr>
        <p:spPr>
          <a:xfrm>
            <a:off x="4261089" y="3742258"/>
            <a:ext cx="167743" cy="129013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44" name="任意多边形: 形状 286"/>
          <p:cNvSpPr/>
          <p:nvPr>
            <p:custDataLst>
              <p:tags r:id="rId25"/>
            </p:custDataLst>
          </p:nvPr>
        </p:nvSpPr>
        <p:spPr>
          <a:xfrm>
            <a:off x="5472250" y="3695047"/>
            <a:ext cx="1243945" cy="124395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46" name="正文"/>
          <p:cNvSpPr txBox="1"/>
          <p:nvPr>
            <p:custDataLst>
              <p:tags r:id="rId26"/>
            </p:custDataLst>
          </p:nvPr>
        </p:nvSpPr>
        <p:spPr>
          <a:xfrm>
            <a:off x="1014984" y="3762232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总结了学校双减工作的主要成果和亮点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正文"/>
          <p:cNvSpPr txBox="1"/>
          <p:nvPr>
            <p:custDataLst>
              <p:tags r:id="rId27"/>
            </p:custDataLst>
          </p:nvPr>
        </p:nvSpPr>
        <p:spPr>
          <a:xfrm>
            <a:off x="9175340" y="3762232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提出了改进和优化双减工作的建议和展望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正文"/>
          <p:cNvSpPr txBox="1"/>
          <p:nvPr>
            <p:custDataLst>
              <p:tags r:id="rId28"/>
            </p:custDataLst>
          </p:nvPr>
        </p:nvSpPr>
        <p:spPr>
          <a:xfrm>
            <a:off x="6993314" y="1795685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指出了双减工作中存在的问题和不足之处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正文"/>
          <p:cNvSpPr txBox="1"/>
          <p:nvPr>
            <p:custDataLst>
              <p:tags r:id="rId29"/>
            </p:custDataLst>
          </p:nvPr>
        </p:nvSpPr>
        <p:spPr>
          <a:xfrm>
            <a:off x="3197011" y="1795685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分析了双减工作对学校、教师、学生的影响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双减工作的经验和教训</a:t>
            </a:r>
            <a:endParaRPr altLang="en-US" lang="zh-CN"/>
          </a:p>
        </p:txBody>
      </p:sp>
      <p:sp>
        <p:nvSpPr>
          <p:cNvPr id="1049788" name="圆角矩形 3"/>
          <p:cNvSpPr/>
          <p:nvPr>
            <p:custDataLst>
              <p:tags r:id="rId1"/>
            </p:custDataLst>
          </p:nvPr>
        </p:nvSpPr>
        <p:spPr>
          <a:xfrm rot="16200000">
            <a:off x="5662672" y="-2749289"/>
            <a:ext cx="862343" cy="97867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圆角矩形 4"/>
          <p:cNvSpPr/>
          <p:nvPr>
            <p:custDataLst>
              <p:tags r:id="rId2"/>
            </p:custDataLst>
          </p:nvPr>
        </p:nvSpPr>
        <p:spPr>
          <a:xfrm rot="16200000">
            <a:off x="834318" y="2079065"/>
            <a:ext cx="860923" cy="1291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92" name="圆角矩形 5"/>
          <p:cNvSpPr/>
          <p:nvPr>
            <p:custDataLst>
              <p:tags r:id="rId3"/>
            </p:custDataLst>
          </p:nvPr>
        </p:nvSpPr>
        <p:spPr>
          <a:xfrm rot="16200000">
            <a:off x="5663810" y="-1613172"/>
            <a:ext cx="862343" cy="978741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圆角矩形 6"/>
          <p:cNvSpPr/>
          <p:nvPr>
            <p:custDataLst>
              <p:tags r:id="rId4"/>
            </p:custDataLst>
          </p:nvPr>
        </p:nvSpPr>
        <p:spPr>
          <a:xfrm rot="16200000">
            <a:off x="835456" y="3215751"/>
            <a:ext cx="860923" cy="1291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6" name="圆角矩形 9"/>
          <p:cNvSpPr/>
          <p:nvPr>
            <p:custDataLst>
              <p:tags r:id="rId5"/>
            </p:custDataLst>
          </p:nvPr>
        </p:nvSpPr>
        <p:spPr>
          <a:xfrm rot="16200000">
            <a:off x="5662672" y="-498674"/>
            <a:ext cx="862343" cy="97867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圆角矩形 10"/>
          <p:cNvSpPr/>
          <p:nvPr>
            <p:custDataLst>
              <p:tags r:id="rId6"/>
            </p:custDataLst>
          </p:nvPr>
        </p:nvSpPr>
        <p:spPr>
          <a:xfrm rot="16200000">
            <a:off x="834318" y="4329680"/>
            <a:ext cx="860923" cy="1291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00" name="圆角矩形 11"/>
          <p:cNvSpPr/>
          <p:nvPr>
            <p:custDataLst>
              <p:tags r:id="rId7"/>
            </p:custDataLst>
          </p:nvPr>
        </p:nvSpPr>
        <p:spPr>
          <a:xfrm rot="16200000">
            <a:off x="5663810" y="636874"/>
            <a:ext cx="862343" cy="978741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圆角矩形 12"/>
          <p:cNvSpPr/>
          <p:nvPr>
            <p:custDataLst>
              <p:tags r:id="rId8"/>
            </p:custDataLst>
          </p:nvPr>
        </p:nvSpPr>
        <p:spPr>
          <a:xfrm rot="16200000">
            <a:off x="835456" y="5465797"/>
            <a:ext cx="860923" cy="1291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4" name="文本框 7"/>
          <p:cNvSpPr txBox="1"/>
          <p:nvPr>
            <p:custDataLst>
              <p:tags r:id="rId9"/>
            </p:custDataLst>
          </p:nvPr>
        </p:nvSpPr>
        <p:spPr>
          <a:xfrm>
            <a:off x="1611451" y="3963301"/>
            <a:ext cx="9375757" cy="8623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促进教师专业成长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6" name="文本框 8"/>
          <p:cNvSpPr txBox="1"/>
          <p:nvPr>
            <p:custDataLst>
              <p:tags r:id="rId10"/>
            </p:custDataLst>
          </p:nvPr>
        </p:nvSpPr>
        <p:spPr>
          <a:xfrm>
            <a:off x="1611451" y="5099987"/>
            <a:ext cx="9375757" cy="86163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形成家校共育良好氛围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8" name="文本框 13"/>
          <p:cNvSpPr txBox="1"/>
          <p:nvPr>
            <p:custDataLst>
              <p:tags r:id="rId11"/>
            </p:custDataLst>
          </p:nvPr>
        </p:nvSpPr>
        <p:spPr>
          <a:xfrm>
            <a:off x="1611451" y="1712686"/>
            <a:ext cx="9375757" cy="8623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有效减轻学生作业负担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10" name="文本框 14"/>
          <p:cNvSpPr txBox="1"/>
          <p:nvPr>
            <p:custDataLst>
              <p:tags r:id="rId12"/>
            </p:custDataLst>
          </p:nvPr>
        </p:nvSpPr>
        <p:spPr>
          <a:xfrm>
            <a:off x="1611451" y="2850509"/>
            <a:ext cx="9375757" cy="86163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提升学校课后服务水平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对未来双减工作的建议和展望</a:t>
            </a:r>
            <a:endParaRPr altLang="en-US" lang="zh-CN"/>
          </a:p>
        </p:txBody>
      </p:sp>
      <p:sp>
        <p:nvSpPr>
          <p:cNvPr id="104984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49642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1832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0" name="任意多边形 18"/>
          <p:cNvSpPr/>
          <p:nvPr>
            <p:custDataLst>
              <p:tags r:id="rId3"/>
            </p:custDataLst>
          </p:nvPr>
        </p:nvSpPr>
        <p:spPr>
          <a:xfrm>
            <a:off x="6415264" y="2503390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2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11074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50235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1832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8" name="任意多边形 4"/>
          <p:cNvSpPr/>
          <p:nvPr>
            <p:custDataLst>
              <p:tags r:id="rId7"/>
            </p:custDataLst>
          </p:nvPr>
        </p:nvSpPr>
        <p:spPr>
          <a:xfrm>
            <a:off x="1133684" y="2503390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0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11074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60397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持续优化课程设置，减轻学生学业负担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60397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推进多元化评价体系，关注学生全面发展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6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62105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3019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0" name="任意多边形 11"/>
          <p:cNvSpPr/>
          <p:nvPr>
            <p:custDataLst>
              <p:tags r:id="rId13"/>
            </p:custDataLst>
          </p:nvPr>
        </p:nvSpPr>
        <p:spPr>
          <a:xfrm>
            <a:off x="3842430" y="2514666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2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23538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785252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52150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8" name="任意多边形 25"/>
          <p:cNvSpPr/>
          <p:nvPr>
            <p:custDataLst>
              <p:tags r:id="rId17"/>
            </p:custDataLst>
          </p:nvPr>
        </p:nvSpPr>
        <p:spPr>
          <a:xfrm>
            <a:off x="8987504" y="2537813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0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46684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194820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强化家校合作，共同营造良好教育环境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171674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加强教师培训，提高课堂教学质量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691640" y="1627505"/>
            <a:ext cx="4965192" cy="1847215"/>
          </a:xfrm>
          <a:noFill/>
        </p:spPr>
        <p:txBody>
          <a:bodyPr anchor="b" wrap="square">
            <a:normAutofit/>
          </a:bodyPr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992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1691640" y="3730751"/>
            <a:ext cx="4965192" cy="1499743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汇报人：XX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425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42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425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425_1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PRESET_TEXT" val="单击此处 添加文档标题"/>
</p:tagLst>
</file>

<file path=ppt/tags/tag80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425_1*f*4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PRESET_TEXT" val="汇报人：WPS"/>
</p:tagLst>
</file>

<file path=ppt/tags/tag81.xml><?xml version="1.0" encoding="utf-8"?>
<p:tagLst xmlns:p="http://schemas.openxmlformats.org/presentationml/2006/main">
  <p:tag name="KSO_WM_SLIDE_ID" val="custom2023142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425"/>
  <p:tag name="KSO_WM_SLIDE_LAYOUT" val="a_f"/>
  <p:tag name="KSO_WM_SLIDE_LAYOUT_CNT" val="1_1"/>
  <p:tag name="KSO_WM_SLIDE_TYPE" val="title"/>
  <p:tag name="KSO_WM_SLIDE_SUBTYPE" val="pureTxt"/>
  <p:tag name="KSO_WM_TEMPLATE_THUMBS_INDEX" val="1、9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5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425_5*l_h_i*1_3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425_5*l_h_a*1_3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425_5*l_h_i*1_2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425_5*l_h_a*1_2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425_5*l_h_i*1_1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425_5*l_h_a*1_1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425_5*l_h_i*1_4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425_5*l_h_a*1_4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425_5*l_h_i*1_5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425_5*l_h_a*1_5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SLIDE_ID" val="custom2023142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425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6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5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8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7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52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9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9*f*4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316.xml><?xml version="1.0" encoding="utf-8"?>
<p:tagLst xmlns:p="http://schemas.openxmlformats.org/presentationml/2006/main">
  <p:tag name="KSO_WM_SLIDE_ID" val="custom2023142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42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62">
      <a:dk1>
        <a:sysClr lastClr="000000" val="windowText"/>
      </a:dk1>
      <a:lt1>
        <a:sysClr lastClr="FFFFFF" val="window"/>
      </a:lt1>
      <a:dk2>
        <a:srgbClr val="303E5A"/>
      </a:dk2>
      <a:lt2>
        <a:srgbClr val="E3ECF7"/>
      </a:lt2>
      <a:accent1>
        <a:srgbClr val="FF6752"/>
      </a:accent1>
      <a:accent2>
        <a:srgbClr val="246EFD"/>
      </a:accent2>
      <a:accent3>
        <a:srgbClr val="F8CF41"/>
      </a:accent3>
      <a:accent4>
        <a:srgbClr val="FF8C4E"/>
      </a:accent4>
      <a:accent5>
        <a:srgbClr val="2BA7A7"/>
      </a:accent5>
      <a:accent6>
        <a:srgbClr val="61C7FF"/>
      </a:accent6>
      <a:hlink>
        <a:srgbClr val="658BD5"/>
      </a:hlink>
      <a:folHlink>
        <a:srgbClr val="A16AA5"/>
      </a:folHlink>
    </a:clrScheme>
    <a:fontScheme name="自定义 9">
      <a:majorFont>
        <a:latin typeface="MiSans Bold"/>
        <a:ea typeface="MiSans Bold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2024-01-05T12:15:35Z</dcterms:created>
  <dcterms:modified xsi:type="dcterms:W3CDTF">2024-01-05T12:15:35Z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1f5bc59f7ae946b3aae2d34994c69d9e_21</vt:lpwstr>
  </property>
</Properties>
</file>