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wav" ContentType="audio/x-wav"/>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484" r:id="rId3"/>
    <p:sldId id="487" r:id="rId4"/>
    <p:sldId id="490" r:id="rId5"/>
    <p:sldId id="493" r:id="rId6"/>
    <p:sldId id="496" r:id="rId7"/>
    <p:sldId id="499" r:id="rId8"/>
    <p:sldId id="502" r:id="rId9"/>
    <p:sldId id="505" r:id="rId10"/>
    <p:sldId id="508" r:id="rId11"/>
    <p:sldId id="511" r:id="rId12"/>
    <p:sldId id="514" r:id="rId13"/>
    <p:sldId id="517" r:id="rId14"/>
    <p:sldId id="520" r:id="rId15"/>
    <p:sldId id="523" r:id="rId16"/>
    <p:sldId id="526" r:id="rId17"/>
    <p:sldId id="529" r:id="rId18"/>
    <p:sldId id="532" r:id="rId19"/>
    <p:sldId id="535" r:id="rId20"/>
    <p:sldId id="538" r:id="rId21"/>
    <p:sldId id="541" r:id="rId22"/>
    <p:sldId id="544" r:id="rId23"/>
    <p:sldId id="547" r:id="rId24"/>
    <p:sldId id="550" r:id="rId25"/>
    <p:sldId id="553" r:id="rId26"/>
    <p:sldId id="556" r:id="rId27"/>
    <p:sldId id="559" r:id="rId28"/>
    <p:sldId id="562" r:id="rId29"/>
  </p:sldIdLst>
  <p:sldSz cx="12192000" cy="6858000"/>
  <p:notesSz cx="6858000" cy="9144000"/>
  <p:custDataLst>
    <p:tags r:id="rId30"/>
  </p:custDataLst>
  <p:defaultTextStyle>
    <a:defPPr>
      <a:defRPr lang="zh-CN"/>
    </a:defPPr>
    <a:lvl1pPr marL="0" lvl="0"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99"/>
    <a:srgbClr val="99FF66"/>
    <a:srgbClr val="FF0000"/>
    <a:srgbClr val="FF3399"/>
    <a:srgbClr val="FFCC99"/>
    <a:srgbClr val="FF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50" d="100"/>
          <a:sy n="50" d="100"/>
        </p:scale>
        <p:origin x="-2208" y="-1194"/>
      </p:cViewPr>
      <p:guideLst>
        <p:guide orient="horz" pos="2205"/>
        <p:guide pos="3892"/>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10.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42" name="Rectangle 2"/>
          <p:cNvSpPr>
            <a:spLocks noGrp="1" noChangeArrowheads="1"/>
          </p:cNvSpPr>
          <p:nvPr>
            <p:ph type="hdr" sz="quarter"/>
          </p:nvPr>
        </p:nvSpPr>
        <p:spPr bwMode="auto">
          <a:xfrm>
            <a:off x="0" y="0"/>
            <a:ext cx="2970213"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3" name="Rectangle 3"/>
          <p:cNvSpPr>
            <a:spLocks noGrp="1" noChangeArrowheads="1"/>
          </p:cNvSpPr>
          <p:nvPr>
            <p:ph type="dt" idx="1"/>
          </p:nvPr>
        </p:nvSpPr>
        <p:spPr bwMode="auto">
          <a:xfrm>
            <a:off x="3883025" y="0"/>
            <a:ext cx="2973388"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b="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 name="Rectangle 4"/>
          <p:cNvSpPr>
            <a:spLocks noGrp="1" noRot="1"/>
          </p:cNvSpPr>
          <p:nvPr>
            <p:ph type="sldImg" idx="6"/>
          </p:nvPr>
        </p:nvSpPr>
        <p:spPr>
          <a:xfrm>
            <a:off x="381000" y="685800"/>
            <a:ext cx="6096000" cy="3429000"/>
          </a:xfrm>
          <a:prstGeom prst="rect">
            <a:avLst/>
          </a:prstGeom>
          <a:noFill/>
          <a:ln w="9525">
            <a:noFill/>
          </a:ln>
        </p:spPr>
      </p:sp>
      <p:sp>
        <p:nvSpPr>
          <p:cNvPr id="10245"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6" name="Rectangle 6"/>
          <p:cNvSpPr>
            <a:spLocks noGrp="1" noChangeArrowheads="1"/>
          </p:cNvSpPr>
          <p:nvPr>
            <p:ph type="ftr" sz="quarter" idx="4"/>
          </p:nvPr>
        </p:nvSpPr>
        <p:spPr bwMode="auto">
          <a:xfrm>
            <a:off x="0" y="8685213"/>
            <a:ext cx="2970213"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7" name="Rectangle 7"/>
          <p:cNvSpPr>
            <a:spLocks noGrp="1" noChangeArrowheads="1"/>
          </p:cNvSpPr>
          <p:nvPr>
            <p:ph type="sldNum" sz="quarter" idx="5"/>
          </p:nvPr>
        </p:nvSpPr>
        <p:spPr bwMode="auto">
          <a:xfrm>
            <a:off x="3883025" y="8685213"/>
            <a:ext cx="2973388" cy="457200"/>
          </a:xfrm>
          <a:prstGeom prst="rect">
            <a:avLst/>
          </a:prstGeom>
          <a:noFill/>
          <a:ln w="9525">
            <a:noFill/>
            <a:miter lim="800000"/>
          </a:ln>
          <a:effectLst/>
        </p:spPr>
        <p:txBody>
          <a:bodyPr vert="horz" wrap="square" lIns="91440" tIns="45720" rIns="91440" bIns="45720" numCol="1" anchor="b" anchorCtr="0" compatLnSpc="1"/>
          <a:lstStyle/>
          <a:p>
            <a:pPr lvl="0" algn="r" eaLnBrk="1" fontAlgn="base" hangingPunct="1">
              <a:buNone/>
            </a:pPr>
            <a:fld id="{9A0DB2DC-4C9A-4742-B13C-FB6460FD3503}" type="slidenum">
              <a:rPr lang="zh-CN" altLang="en-US" sz="1200" b="0" strike="noStrike" noProof="1">
                <a:latin typeface="Arial" panose="020b0604020202020204" pitchFamily="34" charset="0"/>
                <a:ea typeface="宋体" panose="02010600030101010101" pitchFamily="2" charset="-122"/>
                <a:cs typeface="+mn-cs"/>
              </a:rPr>
              <a:t/>
            </a:fld>
            <a:endParaRPr lang="zh-CN" altLang="en-US" sz="1200" b="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2290" name="幻灯片图像占位符 1"/>
          <p:cNvSpPr>
            <a:spLocks noTextEdit="1"/>
          </p:cNvSpPr>
          <p:nvPr>
            <p:ph type="sldImg"/>
          </p:nvPr>
        </p:nvSpPr>
        <p:spPr>
          <a:ln>
            <a:solidFill>
              <a:srgbClr val="000000">
                <a:alpha val="100000"/>
              </a:srgbClr>
            </a:solidFill>
            <a:miter lim="800000"/>
          </a:ln>
        </p:spPr>
      </p:sp>
      <p:sp>
        <p:nvSpPr>
          <p:cNvPr id="12291" name="文本占位符 2"/>
          <p:cNvSpPr/>
          <p:nvPr>
            <p:ph type="body" idx="1"/>
          </p:nvPr>
        </p:nvSpPr>
        <p:spPr>
          <a:noFill/>
          <a:ln>
            <a:noFill/>
          </a:ln>
        </p:spPr>
        <p:txBody>
          <a:bodyPr wrap="square" lIns="91440" tIns="45720" rIns="91440" bIns="45720" anchor="t" anchorCtr="0"/>
          <a:lstStyle/>
          <a:p>
            <a:pPr lvl="0"/>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bg1"/>
        </a:solidFill>
        <a:effectLst/>
      </p:bgPr>
    </p:bg>
    <p:spTree>
      <p:nvGrpSpPr>
        <p:cNvPr id="1" name=""/>
        <p:cNvGrpSpPr/>
        <p:nvPr/>
      </p:nvGrpSpPr>
      <p:grpSpPr>
        <a:xfrm>
          <a:off x="0" y="0"/>
          <a:ext cx="0" cy="0"/>
        </a:xfrm>
      </p:grpSpPr>
      <p:sp>
        <p:nvSpPr>
          <p:cNvPr id="13" name="日期占位符 1"/>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AC297635-D1AB-4D75-9E16-0518D174DD43}" type="datetimeFigureOut">
              <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rPr>
              <a:t/>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4" name="页脚占位符 2"/>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5" name="灯片编号占位符 3"/>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Only">
  <p:cSld name="内容">
    <p:bg>
      <p:bgPr>
        <a:solidFill>
          <a:schemeClr val="bg1"/>
        </a:solidFill>
        <a:effectLst/>
      </p:bgPr>
    </p:bg>
    <p:spTree>
      <p:nvGrpSpPr>
        <p:cNvPr id="1" name=""/>
        <p:cNvGrpSpPr/>
        <p:nvPr/>
      </p:nvGrpSpPr>
      <p:grpSpPr>
        <a:xfrm>
          <a:off x="0" y="0"/>
          <a:ext cx="0" cy="0"/>
        </a:xfrm>
      </p:grpSpPr>
      <p:sp>
        <p:nvSpPr>
          <p:cNvPr id="2" name="内容占位符 1"/>
          <p:cNvSpPr>
            <a:spLocks noGrp="1"/>
          </p:cNvSpPr>
          <p:nvPr>
            <p:ph/>
          </p:nvPr>
        </p:nvSpPr>
        <p:spPr>
          <a:xfrm>
            <a:off x="914400" y="609600"/>
            <a:ext cx="10363200" cy="54864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13" name="Rectangle 4"/>
          <p:cNvSpPr>
            <a:spLocks noGrp="1" noChangeArrowheads="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4" name="Rectangle 5"/>
          <p:cNvSpPr>
            <a:spLocks noGrp="1" noChangeArrowheads="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5" name="Rectangle 6"/>
          <p:cNvSpPr>
            <a:spLocks noGrp="1" noChangeArrowheads="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zh-CN" strike="noStrike" noProof="1">
                <a:latin typeface="Arial" panose="020b0604020202020204" pitchFamily="34" charset="0"/>
                <a:ea typeface="等线" panose="02010600030101010101" pitchFamily="2" charset="-122"/>
                <a:cs typeface="+mn-cs"/>
              </a:rPr>
              <a:t/>
            </a:fld>
            <a:endParaRPr lang="zh-CN" altLang="zh-CN" strike="noStrike" noProof="1"/>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lIns="91438" tIns="45719" rIns="91438" bIns="45719" anchor="ctr" anchorCtr="0"/>
          <a:lstStyle/>
          <a:p>
            <a:pPr lvl="0"/>
            <a:r>
              <a:rPr lang="zh-CN" altLang="en-US"/>
              <a:t>单击此处编辑母版标题样式</a:t>
            </a:r>
          </a:p>
        </p:txBody>
      </p:sp>
      <p:sp>
        <p:nvSpPr>
          <p:cNvPr id="1027" name="文本占位符 2"/>
          <p:cNvSpPr>
            <a:spLocks noGrp="1"/>
          </p:cNvSpPr>
          <p:nvPr>
            <p:ph type="body" idx="5"/>
          </p:nvPr>
        </p:nvSpPr>
        <p:spPr>
          <a:xfrm>
            <a:off x="838200" y="1825625"/>
            <a:ext cx="10515600" cy="4351338"/>
          </a:xfrm>
          <a:prstGeom prst="rect">
            <a:avLst/>
          </a:prstGeom>
          <a:noFill/>
          <a:ln w="9525">
            <a:noFill/>
          </a:ln>
        </p:spPr>
        <p:txBody>
          <a:bodyPr lIns="91438" tIns="45719" rIns="91438" bIns="45719" anchor="t" anchorCtr="0"/>
          <a:lstStyle/>
          <a:p>
            <a:pPr lvl="0"/>
            <a:r>
              <a:rPr lang="zh-CN" altLang="en-US"/>
              <a:t>单击此处编辑母版文本样式</a:t>
            </a:r>
          </a:p>
          <a:p>
            <a:pPr lvl="1" indent="-227330"/>
            <a:r>
              <a:rPr lang="zh-CN" altLang="en-US"/>
              <a:t>二级</a:t>
            </a:r>
          </a:p>
          <a:p>
            <a:pPr lvl="2" indent="-227330"/>
            <a:r>
              <a:rPr lang="zh-CN" altLang="en-US"/>
              <a:t>三级</a:t>
            </a:r>
          </a:p>
          <a:p>
            <a:pPr lvl="3" indent="-227330"/>
            <a:r>
              <a:rPr lang="zh-CN" altLang="en-US"/>
              <a:t>四级</a:t>
            </a:r>
          </a:p>
          <a:p>
            <a:pPr lvl="4" indent="-227330"/>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algn="l" defTabSz="914400" eaLnBrk="1" fontAlgn="auto" hangingPunct="1">
              <a:spcBef>
                <a:spcPct val="0"/>
              </a:spcBef>
              <a:spcAft>
                <a:spcPct val="0"/>
              </a:spcAft>
              <a:defRPr sz="1200" b="0" smtClean="0">
                <a:solidFill>
                  <a:prstClr val="black">
                    <a:tint val="75000"/>
                  </a:prstClr>
                </a:solidFill>
                <a:ea typeface="等线" panose="02010600030101010101" pitchFamily="2" charset="-122"/>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E7DC38B7-A93E-449B-8338-05BC34EAFDF9}" type="datetimeFigureOut">
              <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rPr>
              <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algn="ctr" defTabSz="914400" eaLnBrk="1" fontAlgn="auto" hangingPunct="1">
              <a:spcBef>
                <a:spcPct val="0"/>
              </a:spcBef>
              <a:spcAft>
                <a:spcPct val="0"/>
              </a:spcAft>
              <a:defRPr sz="1200" b="0">
                <a:solidFill>
                  <a:prstClr val="black">
                    <a:tint val="75000"/>
                  </a:prstClr>
                </a:solidFill>
                <a:ea typeface="等线" panose="02010600030101010101" pitchFamily="2" charset="-122"/>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lvl1pPr algn="r">
              <a:defRPr sz="1200" b="0">
                <a:solidFill>
                  <a:srgbClr val="898989"/>
                </a:solidFill>
                <a:ea typeface="等线" panose="02010600030101010101" pitchFamily="2" charset="-122"/>
              </a:defRPr>
            </a:lvl1pPr>
          </a:lstStyle>
          <a:p>
            <a:pPr lvl="0" defTabSz="913130" eaLnBrk="1" fontAlgn="base" hangingPunct="1">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latin typeface="Arial" panose="020b0604020202020204" pitchFamily="34" charset="0"/>
            </a:endParaRPr>
          </a:p>
        </p:txBody>
      </p:sp>
      <p:grpSp>
        <p:nvGrpSpPr>
          <p:cNvPr id="1031" name="组合 6"/>
          <p:cNvGrpSpPr/>
          <p:nvPr userDrawn="1"/>
        </p:nvGrpSpPr>
        <p:grpSpPr>
          <a:xfrm>
            <a:off x="4763" y="-20637"/>
            <a:ext cx="12185650" cy="6878637"/>
            <a:chOff x="2332" y="-20166"/>
            <a:chExt cx="12190573" cy="6878166"/>
          </a:xfrm>
        </p:grpSpPr>
        <p:sp>
          <p:nvSpPr>
            <p:cNvPr id="8" name="矩形 7"/>
            <p:cNvSpPr/>
            <p:nvPr/>
          </p:nvSpPr>
          <p:spPr>
            <a:xfrm>
              <a:off x="2332" y="-20166"/>
              <a:ext cx="6093698" cy="6878166"/>
            </a:xfrm>
            <a:prstGeom prst="rect">
              <a:avLst/>
            </a:prstGeom>
            <a:solidFill>
              <a:srgbClr val="EE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9" name="矩形 8"/>
            <p:cNvSpPr/>
            <p:nvPr/>
          </p:nvSpPr>
          <p:spPr>
            <a:xfrm>
              <a:off x="6099206" y="-20166"/>
              <a:ext cx="6093699" cy="6878166"/>
            </a:xfrm>
            <a:prstGeom prst="rect">
              <a:avLst/>
            </a:prstGeom>
            <a:solidFill>
              <a:srgbClr val="1640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10" name="矩形 9"/>
            <p:cNvSpPr/>
            <p:nvPr/>
          </p:nvSpPr>
          <p:spPr>
            <a:xfrm>
              <a:off x="119854" y="71904"/>
              <a:ext cx="11952352" cy="6690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grpSp>
      <p:pic>
        <p:nvPicPr>
          <p:cNvPr id="1035" name="图片 10"/>
          <p:cNvPicPr>
            <a:picLocks noChangeAspect="1"/>
          </p:cNvPicPr>
          <p:nvPr userDrawn="1"/>
        </p:nvPicPr>
        <p:blipFill>
          <a:blip r:embed="rId3"/>
          <a:stretch>
            <a:fillRect/>
          </a:stretch>
        </p:blipFill>
        <p:spPr>
          <a:xfrm>
            <a:off x="122238" y="276225"/>
            <a:ext cx="790575" cy="352425"/>
          </a:xfrm>
          <a:prstGeom prst="rect">
            <a:avLst/>
          </a:prstGeom>
          <a:noFill/>
          <a:ln w="9525">
            <a:noFill/>
          </a:ln>
        </p:spPr>
      </p:pic>
      <p:pic>
        <p:nvPicPr>
          <p:cNvPr id="1036" name="图片 11"/>
          <p:cNvPicPr>
            <a:picLocks noChangeAspect="1"/>
          </p:cNvPicPr>
          <p:nvPr userDrawn="1"/>
        </p:nvPicPr>
        <p:blipFill>
          <a:blip r:embed="rId4"/>
          <a:stretch>
            <a:fillRect/>
          </a:stretch>
        </p:blipFill>
        <p:spPr>
          <a:xfrm>
            <a:off x="11547475" y="6249988"/>
            <a:ext cx="447675" cy="393700"/>
          </a:xfrm>
          <a:prstGeom prst="rect">
            <a:avLst/>
          </a:prstGeom>
          <a:noFill/>
          <a:ln w="9525">
            <a:noFill/>
          </a:ln>
        </p:spPr>
      </p:pic>
      <p:sp>
        <p:nvSpPr>
          <p:cNvPr id="2" name="矩形 1"/>
          <p:cNvSpPr/>
          <p:nvPr userDrawn="1"/>
        </p:nvSpPr>
        <p:spPr>
          <a:xfrm>
            <a:off x="121920" y="71755"/>
            <a:ext cx="11950700" cy="668210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3130" rtl="0" fontAlgn="base">
        <a:lnSpc>
          <a:spcPct val="90000"/>
        </a:lnSpc>
        <a:spcBef>
          <a:spcPct val="0"/>
        </a:spcBef>
        <a:spcAft>
          <a:spcPct val="0"/>
        </a:spcAft>
        <a:defRPr sz="4400" kern="1200">
          <a:solidFill>
            <a:schemeClr val="tx1"/>
          </a:solidFill>
          <a:latin typeface="+mj-lt"/>
          <a:ea typeface="+mj-ea"/>
          <a:cs typeface="+mj-cs"/>
        </a:defRPr>
      </a:lvl1pPr>
      <a:lvl2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7330" indent="-227330" algn="l" defTabSz="913130"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defTabSz="913130"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defTabSz="913130"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4pPr>
      <a:lvl5pPr marL="20561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png" /><Relationship Id="rId4" Type="http://schemas.openxmlformats.org/officeDocument/2006/relationships/tags" Target="../tags/tag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 Id="rId3" Type="http://schemas.openxmlformats.org/officeDocument/2006/relationships/image" Target="../media/image3.png" /><Relationship Id="rId4" Type="http://schemas.openxmlformats.org/officeDocument/2006/relationships/tags" Target="../tags/tag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 Id="rId3" Type="http://schemas.openxmlformats.org/officeDocument/2006/relationships/image" Target="../media/image3.png" /><Relationship Id="rId4" Type="http://schemas.openxmlformats.org/officeDocument/2006/relationships/tags" Target="../tags/tag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hyperlink" Target="&#30913;&#22330;&#26041;&#21521;.swf" TargetMode="External" /><Relationship Id="rId4" Type="http://schemas.openxmlformats.org/officeDocument/2006/relationships/image" Target="../media/image8.pn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11.png" /><Relationship Id="rId4" Type="http://schemas.openxmlformats.org/officeDocument/2006/relationships/hyperlink" Target="&#21508;&#31181;&#30913;&#20307;&#30340;&#30913;&#24863;&#32447;.mp4"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audio" Target="../media/media1.wav"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7.png" /><Relationship Id="rId3" Type="http://schemas.openxmlformats.org/officeDocument/2006/relationships/image" Target="../media/image3.png" /><Relationship Id="rId4" Type="http://schemas.openxmlformats.org/officeDocument/2006/relationships/tags" Target="../tags/tag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7.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3.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9.png" /><Relationship Id="rId3" Type="http://schemas.openxmlformats.org/officeDocument/2006/relationships/image" Target="../media/image20.png" /><Relationship Id="rId4" Type="http://schemas.openxmlformats.org/officeDocument/2006/relationships/image" Target="../media/image3.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8" name="副标题 2"/>
          <p:cNvSpPr>
            <a:spLocks noGrp="1"/>
          </p:cNvSpPr>
          <p:nvPr>
            <p:ph type="subTitle" idx="4294967295"/>
          </p:nvPr>
        </p:nvSpPr>
        <p:spPr>
          <a:xfrm>
            <a:off x="3553885" y="3655484"/>
            <a:ext cx="5516033" cy="886883"/>
          </a:xfrm>
          <a:prstGeom prst="rect">
            <a:avLst/>
          </a:prstGeom>
          <a:noFill/>
          <a:ln w="9525">
            <a:noFill/>
          </a:ln>
        </p:spPr>
        <p:txBody>
          <a:bodyPr anchor="ctr" anchorCtr="0"/>
          <a:lstStyle>
            <a:lvl1pPr marL="0" lvl="0" indent="0" algn="ctr">
              <a:buClrTx/>
              <a:buSzTx/>
              <a:buFontTx/>
              <a:buNone/>
              <a:defRPr/>
            </a:lvl1pPr>
            <a:lvl2pPr marL="609600" lvl="1" indent="0" algn="ctr">
              <a:buClrTx/>
              <a:buSzTx/>
              <a:buFontTx/>
              <a:buNone/>
              <a:defRPr/>
            </a:lvl2pPr>
            <a:lvl3pPr marL="1219200" lvl="2" indent="0" algn="ctr">
              <a:buClrTx/>
              <a:buSzTx/>
              <a:buFontTx/>
              <a:buNone/>
              <a:defRPr/>
            </a:lvl3pPr>
            <a:lvl4pPr marL="1828800" lvl="3" indent="0" algn="ctr">
              <a:buClrTx/>
              <a:buSzTx/>
              <a:buFontTx/>
              <a:buNone/>
              <a:defRPr/>
            </a:lvl4pPr>
            <a:lvl5pPr marL="2438400" lvl="4" indent="0" algn="ctr">
              <a:buClrTx/>
              <a:buSzTx/>
              <a:buFontTx/>
              <a:buNone/>
              <a:defRPr/>
            </a:lvl5pPr>
          </a:lstStyle>
          <a:p>
            <a:pPr lvl="0"/>
            <a:r>
              <a:rPr lang="en-US" altLang="zh-CN" sz="3733" b="1">
                <a:ea typeface="楷体" panose="02010609060101010101" pitchFamily="49" charset="-122"/>
              </a:rPr>
              <a:t>R·</a:t>
            </a:r>
            <a:r>
              <a:rPr lang="zh-CN" altLang="en-US" sz="3733" b="1">
                <a:ea typeface="楷体" panose="02010609060101010101" pitchFamily="49" charset="-122"/>
              </a:rPr>
              <a:t>九年级下册</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9223" name="图片 8"/>
          <p:cNvPicPr>
            <a:picLocks noChangeAspect="1"/>
          </p:cNvPicPr>
          <p:nvPr/>
        </p:nvPicPr>
        <p:blipFill>
          <a:blip r:embed="rId2"/>
          <a:stretch>
            <a:fillRect/>
          </a:stretch>
        </p:blipFill>
        <p:spPr>
          <a:xfrm>
            <a:off x="12192000" y="2482851"/>
            <a:ext cx="512233" cy="1413933"/>
          </a:xfrm>
          <a:prstGeom prst="rect">
            <a:avLst/>
          </a:prstGeom>
          <a:noFill/>
          <a:ln w="9525">
            <a:noFill/>
          </a:ln>
        </p:spPr>
      </p:pic>
      <p:sp>
        <p:nvSpPr>
          <p:cNvPr id="11" name="标题 1"/>
          <p:cNvSpPr txBox="1">
            <a:spLocks noChangeArrowheads="1"/>
          </p:cNvSpPr>
          <p:nvPr/>
        </p:nvSpPr>
        <p:spPr bwMode="auto">
          <a:xfrm>
            <a:off x="2347385" y="1689100"/>
            <a:ext cx="7124700" cy="1879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ctr" defTabSz="1219200" rtl="0" eaLnBrk="0" fontAlgn="base" latinLnBrk="0" hangingPunct="0">
              <a:lnSpc>
                <a:spcPct val="120000"/>
              </a:lnSpc>
              <a:spcBef>
                <a:spcPct val="0"/>
              </a:spcBef>
              <a:spcAft>
                <a:spcPct val="0"/>
              </a:spcAft>
              <a:buClrTx/>
              <a:buSzTx/>
              <a:buFontTx/>
              <a:buNone/>
              <a:defRPr/>
            </a:pPr>
            <a:r>
              <a:rPr kumimoji="0" lang="zh-CN" altLang="en-US" sz="5333" b="1" i="0" u="none" strike="noStrike" kern="0" cap="none" spc="0" normalizeH="0" baseline="0" noProof="0">
                <a:ln>
                  <a:noFill/>
                </a:ln>
                <a:solidFill>
                  <a:srgbClr val="000000"/>
                </a:solidFill>
                <a:effectLst/>
                <a:uLnTx/>
                <a:uFillTx/>
                <a:latin typeface="+mj-lt"/>
                <a:ea typeface="楷体" panose="02010609060101010101" pitchFamily="49" charset="-122"/>
                <a:cs typeface="+mj-cs"/>
              </a:rPr>
              <a:t>第</a:t>
            </a:r>
            <a:r>
              <a:rPr kumimoji="0" lang="en-US" altLang="zh-CN" sz="5333" b="1" i="0" u="none" strike="noStrike" kern="0" cap="none" spc="0" normalizeH="0" baseline="0" noProof="0">
                <a:ln>
                  <a:noFill/>
                </a:ln>
                <a:solidFill>
                  <a:srgbClr val="000000"/>
                </a:solidFill>
                <a:effectLst/>
                <a:uLnTx/>
                <a:uFillTx/>
                <a:latin typeface="+mj-lt"/>
                <a:ea typeface="楷体" panose="02010609060101010101" pitchFamily="49" charset="-122"/>
                <a:cs typeface="+mj-cs"/>
              </a:rPr>
              <a:t>1</a:t>
            </a:r>
            <a:r>
              <a:rPr kumimoji="0" lang="zh-CN" altLang="en-US" sz="5333" b="1" i="0" u="none" strike="noStrike" kern="0" cap="none" spc="0" normalizeH="0" baseline="0" noProof="0">
                <a:ln>
                  <a:noFill/>
                </a:ln>
                <a:solidFill>
                  <a:srgbClr val="000000"/>
                </a:solidFill>
                <a:effectLst/>
                <a:uLnTx/>
                <a:uFillTx/>
                <a:latin typeface="+mj-lt"/>
                <a:ea typeface="楷体" panose="02010609060101010101" pitchFamily="49" charset="-122"/>
                <a:cs typeface="+mj-cs"/>
              </a:rPr>
              <a:t>节 磁现象 磁场</a:t>
            </a:r>
            <a:br>
              <a:rPr kumimoji="0" lang="zh-CN" altLang="en-US" sz="5333" b="1" i="0" u="none" strike="noStrike" kern="0" cap="none" spc="0" normalizeH="0" baseline="0" noProof="0">
                <a:ln>
                  <a:noFill/>
                </a:ln>
                <a:solidFill>
                  <a:srgbClr val="000000"/>
                </a:solidFill>
                <a:effectLst/>
                <a:uLnTx/>
                <a:uFillTx/>
                <a:latin typeface="+mj-lt"/>
                <a:ea typeface="楷体" panose="02010609060101010101" pitchFamily="49" charset="-122"/>
                <a:cs typeface="+mj-cs"/>
              </a:rPr>
            </a:br>
            <a:r>
              <a:rPr kumimoji="0" lang="zh-CN" altLang="en-US" sz="4800" b="1" i="0" u="none" strike="noStrike" kern="0" cap="none" spc="0" normalizeH="0" baseline="0" noProof="0">
                <a:ln>
                  <a:noFill/>
                </a:ln>
                <a:solidFill>
                  <a:srgbClr val="000000"/>
                </a:solidFill>
                <a:effectLst/>
                <a:uLnTx/>
                <a:uFillTx/>
                <a:latin typeface="+mj-lt"/>
                <a:ea typeface="楷体" panose="02010609060101010101" pitchFamily="49" charset="-122"/>
                <a:cs typeface="+mj-cs"/>
                <a:sym typeface="黑体" panose="02010609060101010101" pitchFamily="49" charset="-122"/>
              </a:rPr>
              <a:t>第</a:t>
            </a:r>
            <a:r>
              <a:rPr kumimoji="0" lang="en-US" altLang="zh-CN" sz="4800" b="1" i="0" u="none" strike="noStrike" kern="0" cap="none" spc="0" normalizeH="0" baseline="0" noProof="0">
                <a:ln>
                  <a:noFill/>
                </a:ln>
                <a:solidFill>
                  <a:srgbClr val="000000"/>
                </a:solidFill>
                <a:effectLst/>
                <a:uLnTx/>
                <a:uFillTx/>
                <a:latin typeface="+mj-lt"/>
                <a:ea typeface="楷体" panose="02010609060101010101" pitchFamily="49" charset="-122"/>
                <a:cs typeface="+mj-cs"/>
                <a:sym typeface="黑体" panose="02010609060101010101" pitchFamily="49" charset="-122"/>
              </a:rPr>
              <a:t>2</a:t>
            </a:r>
            <a:r>
              <a:rPr kumimoji="0" lang="zh-CN" altLang="en-US" sz="4800" b="1" i="0" u="none" strike="noStrike" kern="0" cap="none" spc="0" normalizeH="0" baseline="0" noProof="0">
                <a:ln>
                  <a:noFill/>
                </a:ln>
                <a:solidFill>
                  <a:srgbClr val="000000"/>
                </a:solidFill>
                <a:effectLst/>
                <a:uLnTx/>
                <a:uFillTx/>
                <a:latin typeface="+mj-lt"/>
                <a:ea typeface="楷体" panose="02010609060101010101" pitchFamily="49" charset="-122"/>
                <a:cs typeface="+mj-cs"/>
                <a:sym typeface="黑体" panose="02010609060101010101" pitchFamily="49" charset="-122"/>
              </a:rPr>
              <a:t>课时 磁场</a:t>
            </a:r>
            <a:endParaRPr kumimoji="0" lang="zh-CN" altLang="en-US" sz="4800" b="1" i="0" u="none" strike="noStrike" kern="0" cap="none" spc="0" normalizeH="0" baseline="0" noProof="0">
              <a:ln>
                <a:noFill/>
              </a:ln>
              <a:solidFill>
                <a:srgbClr val="000000"/>
              </a:solidFill>
              <a:effectLst/>
              <a:uLnTx/>
              <a:uFillTx/>
              <a:latin typeface="+mj-lt"/>
              <a:ea typeface="楷体" panose="02010609060101010101" pitchFamily="49" charset="-122"/>
              <a:cs typeface="+mj-cs"/>
              <a:sym typeface="黑体" panose="02010609060101010101" pitchFamily="49" charset="-122"/>
            </a:endParaRPr>
          </a:p>
        </p:txBody>
      </p:sp>
    </p:spTree>
    <p:custDataLst>
      <p:tags r:id="rId3"/>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7"/>
          <p:cNvSpPr txBox="1"/>
          <p:nvPr/>
        </p:nvSpPr>
        <p:spPr>
          <a:xfrm>
            <a:off x="571500" y="1807633"/>
            <a:ext cx="2286000"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学习目标</a:t>
            </a:r>
          </a:p>
        </p:txBody>
      </p:sp>
      <p:sp>
        <p:nvSpPr>
          <p:cNvPr id="3" name="TextBox 2"/>
          <p:cNvSpPr txBox="1"/>
          <p:nvPr/>
        </p:nvSpPr>
        <p:spPr>
          <a:xfrm>
            <a:off x="2857500" y="1591733"/>
            <a:ext cx="8890000" cy="4322233"/>
          </a:xfrm>
          <a:prstGeom prst="rect">
            <a:avLst/>
          </a:prstGeom>
          <a:noFill/>
          <a:ln w="9525">
            <a:noFill/>
          </a:ln>
        </p:spPr>
        <p:txBody>
          <a:bodyPr>
            <a:spAutoFit/>
          </a:bodyPr>
          <a:lstStyle>
            <a:defPPr>
              <a:defRPr lang="zh-CN"/>
            </a:defPPr>
          </a:lstStyle>
          <a:p>
            <a:pPr marL="478367" indent="-478367" eaLnBrk="1" hangingPunct="1">
              <a:lnSpc>
                <a:spcPct val="150000"/>
              </a:lnSpc>
            </a:pPr>
            <a:r>
              <a:rPr lang="en-US" altLang="zh-CN" sz="3733" b="1">
                <a:latin typeface="Times New Roman" panose="02020603050405020304" pitchFamily="18" charset="0"/>
                <a:ea typeface="楷体" panose="02010609060101010101" pitchFamily="49" charset="-122"/>
              </a:rPr>
              <a:t>1</a:t>
            </a:r>
            <a:r>
              <a:rPr lang="zh-CN" altLang="en-US" sz="3733" b="1">
                <a:latin typeface="Times New Roman" panose="02020603050405020304" pitchFamily="18" charset="0"/>
                <a:ea typeface="楷体" panose="02010609060101010101" pitchFamily="49" charset="-122"/>
              </a:rPr>
              <a:t>．知道磁体周围存在磁场。</a:t>
            </a:r>
            <a:endParaRPr lang="en-US" altLang="zh-CN" sz="3733" b="1">
              <a:latin typeface="Times New Roman" panose="02020603050405020304" pitchFamily="18" charset="0"/>
              <a:ea typeface="楷体" panose="02010609060101010101" pitchFamily="49" charset="-122"/>
            </a:endParaRPr>
          </a:p>
          <a:p>
            <a:pPr marL="478367" indent="-478367" eaLnBrk="1" hangingPunct="1">
              <a:lnSpc>
                <a:spcPct val="150000"/>
              </a:lnSpc>
            </a:pPr>
            <a:r>
              <a:rPr lang="en-US" altLang="zh-CN" sz="3733" b="1">
                <a:latin typeface="Times New Roman" panose="02020603050405020304" pitchFamily="18" charset="0"/>
                <a:ea typeface="楷体" panose="02010609060101010101" pitchFamily="49" charset="-122"/>
              </a:rPr>
              <a:t>2</a:t>
            </a:r>
            <a:r>
              <a:rPr lang="zh-CN" altLang="en-US" sz="3733" b="1">
                <a:latin typeface="Times New Roman" panose="02020603050405020304" pitchFamily="18" charset="0"/>
                <a:ea typeface="楷体" panose="02010609060101010101" pitchFamily="49" charset="-122"/>
              </a:rPr>
              <a:t>．知道磁感线可以用来形象地描述磁 </a:t>
            </a:r>
          </a:p>
          <a:p>
            <a:pPr marL="478367" indent="-478367" eaLnBrk="1" hangingPunct="1">
              <a:lnSpc>
                <a:spcPct val="150000"/>
              </a:lnSpc>
            </a:pPr>
            <a:r>
              <a:rPr lang="zh-CN" altLang="en-US" sz="3733" b="1">
                <a:latin typeface="Times New Roman" panose="02020603050405020304" pitchFamily="18" charset="0"/>
                <a:ea typeface="楷体" panose="02010609060101010101" pitchFamily="49" charset="-122"/>
              </a:rPr>
              <a:t>      场，知道磁感线的方向是怎样规定的。</a:t>
            </a:r>
            <a:endParaRPr lang="en-US" altLang="zh-CN" sz="3733" b="1">
              <a:latin typeface="Times New Roman" panose="02020603050405020304" pitchFamily="18" charset="0"/>
              <a:ea typeface="楷体" panose="02010609060101010101" pitchFamily="49" charset="-122"/>
            </a:endParaRPr>
          </a:p>
          <a:p>
            <a:pPr marL="478367" indent="-478367" eaLnBrk="1" hangingPunct="1">
              <a:lnSpc>
                <a:spcPct val="150000"/>
              </a:lnSpc>
            </a:pPr>
            <a:r>
              <a:rPr lang="en-US" altLang="zh-CN" sz="3733" b="1">
                <a:latin typeface="Times New Roman" panose="02020603050405020304" pitchFamily="18" charset="0"/>
                <a:ea typeface="楷体" panose="02010609060101010101" pitchFamily="49" charset="-122"/>
              </a:rPr>
              <a:t>3</a:t>
            </a:r>
            <a:r>
              <a:rPr lang="zh-CN" altLang="en-US" sz="3733" b="1">
                <a:latin typeface="Times New Roman" panose="02020603050405020304" pitchFamily="18" charset="0"/>
                <a:ea typeface="楷体" panose="02010609060101010101" pitchFamily="49" charset="-122"/>
              </a:rPr>
              <a:t>．知道地球周围有磁场以及地磁场的 </a:t>
            </a:r>
          </a:p>
          <a:p>
            <a:pPr marL="478367" indent="-478367" eaLnBrk="1" hangingPunct="1">
              <a:lnSpc>
                <a:spcPct val="150000"/>
              </a:lnSpc>
            </a:pPr>
            <a:r>
              <a:rPr lang="zh-CN" altLang="en-US" sz="3733" b="1">
                <a:latin typeface="Times New Roman" panose="02020603050405020304" pitchFamily="18" charset="0"/>
                <a:ea typeface="楷体" panose="02010609060101010101" pitchFamily="49" charset="-122"/>
              </a:rPr>
              <a:t>      南北极。</a:t>
            </a:r>
            <a:endParaRPr lang="en-US" altLang="zh-CN" sz="3733" b="1">
              <a:latin typeface="Times New Roman" panose="02020603050405020304" pitchFamily="18" charset="0"/>
              <a:ea typeface="楷体" panose="02010609060101010101" pitchFamily="49" charset="-122"/>
            </a:endParaRP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0248" name="图片 11"/>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10249" name="组合 12"/>
          <p:cNvGrpSpPr/>
          <p:nvPr/>
        </p:nvGrpSpPr>
        <p:grpSpPr>
          <a:xfrm>
            <a:off x="222251" y="285751"/>
            <a:ext cx="5120216" cy="698500"/>
            <a:chOff x="223015" y="285769"/>
            <a:chExt cx="5119182" cy="698500"/>
          </a:xfrm>
        </p:grpSpPr>
        <p:sp>
          <p:nvSpPr>
            <p:cNvPr id="14"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课标要求</a:t>
              </a:r>
            </a:p>
          </p:txBody>
        </p:sp>
        <p:sp>
          <p:nvSpPr>
            <p:cNvPr id="15" name="文本框 14"/>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课前自学准备</a:t>
              </a:r>
            </a:p>
          </p:txBody>
        </p:sp>
      </p:grpSp>
    </p:spTree>
    <p:custDataLst>
      <p:tags r:id="rId3"/>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2" presetClass="entr" presetSubtype="1"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914400" y="1225551"/>
            <a:ext cx="10723034" cy="5257800"/>
          </a:xfrm>
          <a:prstGeom prst="rect">
            <a:avLst/>
          </a:prstGeom>
        </p:spPr>
        <p:txBody>
          <a:bodyPr>
            <a:spAutoFit/>
          </a:bodyPr>
          <a:lstStyle>
            <a:defPPr>
              <a:defRPr lang="zh-CN"/>
            </a:defPPr>
          </a:lstStyle>
          <a:p>
            <a:pPr marL="480060" marR="0" lvl="0" indent="-480060" algn="l" defTabSz="1219200" rtl="0" eaLnBrk="1" fontAlgn="base" latinLnBrk="0" hangingPunct="1">
              <a:lnSpc>
                <a:spcPct val="120000"/>
              </a:lnSpc>
              <a:spcBef>
                <a:spcPts val="800"/>
              </a:spcBef>
              <a:spcAft>
                <a:spcPct val="0"/>
              </a:spcAft>
              <a:buClrTx/>
              <a:buSzTx/>
              <a:buFont typeface="Arial" panose="020b0604020202020204" pitchFamily="34" charset="0"/>
              <a:buNone/>
              <a:defRPr/>
            </a:pP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altLang="zh-CN" sz="3733" b="1" i="0" u="none" strike="noStrike" kern="1200" cap="none" spc="0" normalizeH="0" baseline="0" noProof="0" err="1">
                <a:ln>
                  <a:noFill/>
                </a:ln>
                <a:solidFill>
                  <a:schemeClr val="tx1"/>
                </a:solidFill>
                <a:effectLst/>
                <a:uLnTx/>
                <a:uFillTx/>
                <a:latin typeface="+mn-lt"/>
                <a:ea typeface="楷体" panose="02010609060101010101" pitchFamily="49" charset="-122"/>
                <a:cs typeface="+mn-cs"/>
              </a:rPr>
              <a:t>磁体周围存在着一种看不见、摸不着</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r>
              <a:rPr kumimoji="0" altLang="zh-CN" sz="3733" b="1" i="0" u="none" strike="noStrike" kern="1200" cap="none" spc="0" normalizeH="0" baseline="0" noProof="0" err="1">
                <a:ln>
                  <a:noFill/>
                </a:ln>
                <a:solidFill>
                  <a:schemeClr val="tx1"/>
                </a:solidFill>
                <a:effectLst/>
                <a:uLnTx/>
                <a:uFillTx/>
                <a:latin typeface="+mn-lt"/>
                <a:ea typeface="楷体" panose="02010609060101010101" pitchFamily="49" charset="-122"/>
                <a:cs typeface="+mn-cs"/>
              </a:rPr>
              <a:t>能使磁针偏转的物质叫做</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磁场的基本性质是对放入其中的磁体产生</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en-US"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的作用</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把小磁针静止时北极所指的方向规定为该点</a:t>
            </a:r>
            <a:r>
              <a:rPr kumimoji="0" lang="en-US"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的方向</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endPar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480060" marR="0" lvl="0" indent="-480060" algn="l" defTabSz="1219200" rtl="0" eaLnBrk="1" fontAlgn="base" latinLnBrk="0" hangingPunct="1">
              <a:lnSpc>
                <a:spcPct val="120000"/>
              </a:lnSpc>
              <a:spcBef>
                <a:spcPts val="800"/>
              </a:spcBef>
              <a:spcAft>
                <a:spcPct val="0"/>
              </a:spcAft>
              <a:buClrTx/>
              <a:buSzTx/>
              <a:buFont typeface="Arial" panose="020b0604020202020204" pitchFamily="34" charset="0"/>
              <a:buNone/>
              <a:defRPr/>
            </a:pP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 形象地描述</a:t>
            </a:r>
            <a:r>
              <a:rPr kumimoji="0" lang="en-US"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的曲线叫做</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磁感线</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endPar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480060" marR="0" lvl="0" indent="-480060" algn="l" defTabSz="1219200" rtl="0" eaLnBrk="1" fontAlgn="base" latinLnBrk="0" hangingPunct="1">
              <a:lnSpc>
                <a:spcPct val="120000"/>
              </a:lnSpc>
              <a:spcBef>
                <a:spcPts val="800"/>
              </a:spcBef>
              <a:spcAft>
                <a:spcPct val="0"/>
              </a:spcAft>
              <a:buClrTx/>
              <a:buSzTx/>
              <a:buFont typeface="Arial" panose="020b0604020202020204" pitchFamily="34" charset="0"/>
              <a:buNone/>
              <a:defRPr/>
            </a:pP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3. 在地球周围的空间里存在的磁场叫做</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 </a:t>
            </a:r>
            <a:r>
              <a:rPr kumimoji="0" lang="en-US"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  </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            </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a:t>
            </a:r>
            <a:endPar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sym typeface="+mn-ea"/>
            </a:endParaRPr>
          </a:p>
          <a:p>
            <a:pPr marL="480060" marR="0" lvl="0" indent="-480060" algn="l" defTabSz="1219200" rtl="0" eaLnBrk="1" fontAlgn="base" latinLnBrk="0" hangingPunct="1">
              <a:lnSpc>
                <a:spcPct val="120000"/>
              </a:lnSpc>
              <a:spcBef>
                <a:spcPts val="800"/>
              </a:spcBef>
              <a:spcAft>
                <a:spcPct val="0"/>
              </a:spcAft>
              <a:buClrTx/>
              <a:buSzTx/>
              <a:buFont typeface="Arial" panose="020b0604020202020204" pitchFamily="34" charset="0"/>
              <a:buNone/>
              <a:defRPr/>
            </a:pP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指南针指南北是因为受到</a:t>
            </a:r>
            <a:r>
              <a:rPr kumimoji="0" altLang="zh-CN"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作用</a:t>
            </a:r>
            <a:r>
              <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endParaRPr kumimoji="0" 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8" name="矩形 7"/>
          <p:cNvSpPr/>
          <p:nvPr/>
        </p:nvSpPr>
        <p:spPr>
          <a:xfrm>
            <a:off x="4864100" y="1921933"/>
            <a:ext cx="1462617" cy="692151"/>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磁场</a:t>
            </a:r>
            <a:endParaRPr lang="en-US" altLang="zh-CN" sz="3733" b="1">
              <a:solidFill>
                <a:srgbClr val="FF0000"/>
              </a:solidFill>
              <a:latin typeface="楷体" panose="02010609060101010101" pitchFamily="49" charset="-122"/>
              <a:ea typeface="楷体" panose="02010609060101010101" pitchFamily="49" charset="-122"/>
            </a:endParaRPr>
          </a:p>
        </p:txBody>
      </p:sp>
      <p:sp>
        <p:nvSpPr>
          <p:cNvPr id="6" name="矩形 5"/>
          <p:cNvSpPr/>
          <p:nvPr/>
        </p:nvSpPr>
        <p:spPr>
          <a:xfrm>
            <a:off x="5334000" y="2597151"/>
            <a:ext cx="941917" cy="696383"/>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力</a:t>
            </a:r>
          </a:p>
        </p:txBody>
      </p:sp>
      <p:sp>
        <p:nvSpPr>
          <p:cNvPr id="7" name="矩形 6"/>
          <p:cNvSpPr/>
          <p:nvPr/>
        </p:nvSpPr>
        <p:spPr>
          <a:xfrm>
            <a:off x="7291918" y="3291418"/>
            <a:ext cx="1521883" cy="692149"/>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磁场</a:t>
            </a:r>
            <a:endParaRPr lang="en-US" altLang="zh-CN" sz="3733" b="1">
              <a:solidFill>
                <a:srgbClr val="FF0000"/>
              </a:solidFill>
              <a:latin typeface="楷体" panose="02010609060101010101" pitchFamily="49" charset="-122"/>
              <a:ea typeface="楷体" panose="02010609060101010101" pitchFamily="49" charset="-122"/>
            </a:endParaRPr>
          </a:p>
        </p:txBody>
      </p:sp>
      <p:sp>
        <p:nvSpPr>
          <p:cNvPr id="10" name="矩形 9"/>
          <p:cNvSpPr/>
          <p:nvPr/>
        </p:nvSpPr>
        <p:spPr>
          <a:xfrm>
            <a:off x="9232900" y="4857751"/>
            <a:ext cx="1900767" cy="698500"/>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地磁场</a:t>
            </a:r>
          </a:p>
        </p:txBody>
      </p:sp>
      <p:sp>
        <p:nvSpPr>
          <p:cNvPr id="11" name="矩形 10"/>
          <p:cNvSpPr/>
          <p:nvPr/>
        </p:nvSpPr>
        <p:spPr>
          <a:xfrm>
            <a:off x="6794500" y="5623984"/>
            <a:ext cx="1862667" cy="692149"/>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地磁场</a:t>
            </a:r>
          </a:p>
        </p:txBody>
      </p:sp>
      <p:sp>
        <p:nvSpPr>
          <p:cNvPr id="20" name="矩形 19"/>
          <p:cNvSpPr/>
          <p:nvPr/>
        </p:nvSpPr>
        <p:spPr>
          <a:xfrm>
            <a:off x="4038600" y="4051300"/>
            <a:ext cx="1521884" cy="692151"/>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磁场</a:t>
            </a:r>
            <a:endParaRPr lang="en-US" altLang="zh-CN" sz="3733" b="1">
              <a:solidFill>
                <a:srgbClr val="FF0000"/>
              </a:solidFill>
              <a:latin typeface="楷体" panose="02010609060101010101" pitchFamily="49" charset="-122"/>
              <a:ea typeface="楷体" panose="02010609060101010101" pitchFamily="49" charset="-122"/>
            </a:endParaRPr>
          </a:p>
        </p:txBody>
      </p:sp>
      <p:sp>
        <p:nvSpPr>
          <p:cNvPr id="16" name="文本框 15"/>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1277" name="图片 16"/>
          <p:cNvPicPr>
            <a:picLocks noChangeAspect="1"/>
          </p:cNvPicPr>
          <p:nvPr/>
        </p:nvPicPr>
        <p:blipFill>
          <a:blip r:embed="rId3"/>
          <a:stretch>
            <a:fillRect/>
          </a:stretch>
        </p:blipFill>
        <p:spPr>
          <a:xfrm>
            <a:off x="12192000" y="2482851"/>
            <a:ext cx="512233" cy="1413933"/>
          </a:xfrm>
          <a:prstGeom prst="rect">
            <a:avLst/>
          </a:prstGeom>
          <a:noFill/>
          <a:ln w="9525">
            <a:noFill/>
          </a:ln>
        </p:spPr>
      </p:pic>
      <p:grpSp>
        <p:nvGrpSpPr>
          <p:cNvPr id="11278" name="组合 17"/>
          <p:cNvGrpSpPr/>
          <p:nvPr/>
        </p:nvGrpSpPr>
        <p:grpSpPr>
          <a:xfrm>
            <a:off x="222251" y="285751"/>
            <a:ext cx="5120216" cy="698500"/>
            <a:chOff x="223015" y="285769"/>
            <a:chExt cx="5119182" cy="698500"/>
          </a:xfrm>
        </p:grpSpPr>
        <p:sp>
          <p:nvSpPr>
            <p:cNvPr id="19"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预习检测</a:t>
              </a:r>
            </a:p>
          </p:txBody>
        </p:sp>
        <p:sp>
          <p:nvSpPr>
            <p:cNvPr id="21" name="文本框 20"/>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课前自学准备</a:t>
              </a:r>
            </a:p>
          </p:txBody>
        </p:sp>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5"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3"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grpId="4"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1"/>
      <p:bldP spid="7" grpId="2"/>
      <p:bldP spid="10" grpId="3"/>
      <p:bldP spid="11" grpId="4"/>
      <p:bldP spid="20" grpId="5"/>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9" name="TextBox 2"/>
          <p:cNvSpPr txBox="1"/>
          <p:nvPr/>
        </p:nvSpPr>
        <p:spPr>
          <a:xfrm>
            <a:off x="1223433" y="4461933"/>
            <a:ext cx="9952567" cy="2093384"/>
          </a:xfrm>
          <a:prstGeom prst="rect">
            <a:avLst/>
          </a:prstGeom>
          <a:noFill/>
          <a:ln w="9525">
            <a:noFill/>
          </a:ln>
        </p:spPr>
        <p:txBody>
          <a:bodyPr>
            <a:spAutoFit/>
          </a:bodyPr>
          <a:lstStyle>
            <a:defPPr>
              <a:defRPr lang="zh-CN"/>
            </a:defPPr>
          </a:lstStyle>
          <a:p>
            <a:pPr eaLnBrk="1" hangingPunct="1"/>
            <a:r>
              <a:rPr lang="zh-CN" altLang="en-US" sz="4267" b="1">
                <a:latin typeface="楷体" panose="02010609060101010101" pitchFamily="49" charset="-122"/>
                <a:ea typeface="楷体" panose="02010609060101010101" pitchFamily="49" charset="-122"/>
              </a:rPr>
              <a:t>    把一个磁体拿到一个悬吊的磁体附近，我们会发现悬吊的磁体发生了偏转，这是为什么呢？</a:t>
            </a:r>
          </a:p>
        </p:txBody>
      </p:sp>
      <p:pic>
        <p:nvPicPr>
          <p:cNvPr id="13315" name="图片 1" descr="005xGUhhgy6Yu1M6Oml61&amp;690"/>
          <p:cNvPicPr>
            <a:picLocks noChangeAspect="1"/>
          </p:cNvPicPr>
          <p:nvPr/>
        </p:nvPicPr>
        <p:blipFill>
          <a:blip r:embed="rId2"/>
          <a:srcRect r="26184"/>
          <a:stretch>
            <a:fillRect/>
          </a:stretch>
        </p:blipFill>
        <p:spPr>
          <a:xfrm>
            <a:off x="4025900" y="1020233"/>
            <a:ext cx="3848100" cy="3475567"/>
          </a:xfrm>
          <a:prstGeom prst="rect">
            <a:avLst/>
          </a:prstGeom>
          <a:noFill/>
          <a:ln w="9525">
            <a:noFill/>
          </a:ln>
        </p:spPr>
      </p:pic>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3320"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grpSp>
        <p:nvGrpSpPr>
          <p:cNvPr id="13321" name="组合 12"/>
          <p:cNvGrpSpPr/>
          <p:nvPr/>
        </p:nvGrpSpPr>
        <p:grpSpPr>
          <a:xfrm>
            <a:off x="222251" y="285751"/>
            <a:ext cx="5120216" cy="698500"/>
            <a:chOff x="223015" y="285769"/>
            <a:chExt cx="5119182" cy="698500"/>
          </a:xfrm>
        </p:grpSpPr>
        <p:sp>
          <p:nvSpPr>
            <p:cNvPr id="14"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新课导入</a:t>
              </a:r>
            </a:p>
          </p:txBody>
        </p:sp>
        <p:sp>
          <p:nvSpPr>
            <p:cNvPr id="15" name="文本框 14"/>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课堂教学展示</a:t>
              </a:r>
            </a:p>
          </p:txBody>
        </p:sp>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1000"/>
                                        <p:tgtEl>
                                          <p:spTgt spid="9219"/>
                                        </p:tgtEl>
                                      </p:cBhvr>
                                    </p:animEffect>
                                    <p:anim calcmode="lin" valueType="num">
                                      <p:cBhvr>
                                        <p:cTn id="8" dur="1000" fill="hold"/>
                                        <p:tgtEl>
                                          <p:spTgt spid="9219"/>
                                        </p:tgtEl>
                                        <p:attrNameLst>
                                          <p:attrName>ppt_x</p:attrName>
                                        </p:attrNameLst>
                                      </p:cBhvr>
                                      <p:tavLst>
                                        <p:tav tm="0">
                                          <p:val>
                                            <p:strVal val="#ppt_x"/>
                                          </p:val>
                                        </p:tav>
                                        <p:tav tm="100000">
                                          <p:val>
                                            <p:strVal val="#ppt_x"/>
                                          </p:val>
                                        </p:tav>
                                      </p:tavLst>
                                    </p:anim>
                                    <p:anim calcmode="lin" valueType="num">
                                      <p:cBhvr>
                                        <p:cTn id="9" dur="1000" fill="hold"/>
                                        <p:tgtEl>
                                          <p:spTgt spid="9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 name="矩形 4"/>
          <p:cNvSpPr>
            <a:spLocks noChangeArrowheads="1"/>
          </p:cNvSpPr>
          <p:nvPr/>
        </p:nvSpPr>
        <p:spPr bwMode="auto">
          <a:xfrm>
            <a:off x="2772833" y="1246717"/>
            <a:ext cx="4904317"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磁场</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17" name="矩形 4"/>
          <p:cNvSpPr>
            <a:spLocks noChangeArrowheads="1"/>
          </p:cNvSpPr>
          <p:nvPr/>
        </p:nvSpPr>
        <p:spPr bwMode="auto">
          <a:xfrm>
            <a:off x="486833" y="1202267"/>
            <a:ext cx="2302933"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知识点一</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sp>
        <p:nvSpPr>
          <p:cNvPr id="19" name="TextBox 2"/>
          <p:cNvSpPr txBox="1"/>
          <p:nvPr/>
        </p:nvSpPr>
        <p:spPr>
          <a:xfrm>
            <a:off x="3994151" y="4040718"/>
            <a:ext cx="7672916" cy="2093383"/>
          </a:xfrm>
          <a:prstGeom prst="rect">
            <a:avLst/>
          </a:prstGeom>
          <a:noFill/>
          <a:ln w="9525">
            <a:noFill/>
          </a:ln>
        </p:spPr>
        <p:txBody>
          <a:bodyPr>
            <a:spAutoFit/>
          </a:bodyPr>
          <a:lstStyle>
            <a:defPPr>
              <a:defRPr lang="zh-CN"/>
            </a:defPPr>
          </a:lstStyle>
          <a:p>
            <a:pPr eaLnBrk="1" hangingPunct="1"/>
            <a:r>
              <a:rPr lang="zh-CN" altLang="en-US" sz="4267" b="1">
                <a:latin typeface="楷体" panose="02010609060101010101" pitchFamily="49" charset="-122"/>
                <a:ea typeface="楷体" panose="02010609060101010101" pitchFamily="49" charset="-122"/>
              </a:rPr>
              <a:t>    因为磁体周围存在着一种物质，能使磁针偏转，这种看不见、摸不着的物质叫做</a:t>
            </a:r>
            <a:r>
              <a:rPr lang="zh-CN" altLang="en-US" sz="4267" b="1">
                <a:solidFill>
                  <a:srgbClr val="0066FF"/>
                </a:solidFill>
                <a:latin typeface="楷体" panose="02010609060101010101" pitchFamily="49" charset="-122"/>
                <a:ea typeface="楷体" panose="02010609060101010101" pitchFamily="49" charset="-122"/>
              </a:rPr>
              <a:t>磁场</a:t>
            </a:r>
            <a:r>
              <a:rPr lang="zh-CN" altLang="en-US" sz="4267" b="1">
                <a:latin typeface="楷体" panose="02010609060101010101" pitchFamily="49" charset="-122"/>
                <a:ea typeface="楷体" panose="02010609060101010101" pitchFamily="49" charset="-122"/>
              </a:rPr>
              <a:t>。</a:t>
            </a:r>
          </a:p>
        </p:txBody>
      </p:sp>
      <p:sp>
        <p:nvSpPr>
          <p:cNvPr id="20" name="TextBox 2"/>
          <p:cNvSpPr txBox="1"/>
          <p:nvPr/>
        </p:nvSpPr>
        <p:spPr>
          <a:xfrm>
            <a:off x="3994151" y="1892300"/>
            <a:ext cx="7643283" cy="2093384"/>
          </a:xfrm>
          <a:prstGeom prst="rect">
            <a:avLst/>
          </a:prstGeom>
          <a:noFill/>
          <a:ln w="9525">
            <a:noFill/>
          </a:ln>
        </p:spPr>
        <p:txBody>
          <a:bodyPr>
            <a:spAutoFit/>
          </a:bodyPr>
          <a:lstStyle>
            <a:defPPr>
              <a:defRPr lang="zh-CN"/>
            </a:defPPr>
          </a:lstStyle>
          <a:p>
            <a:pPr eaLnBrk="1" hangingPunct="1"/>
            <a:r>
              <a:rPr lang="zh-CN" altLang="en-US" sz="4267" b="1">
                <a:latin typeface="楷体" panose="02010609060101010101" pitchFamily="49" charset="-122"/>
                <a:ea typeface="楷体" panose="02010609060101010101" pitchFamily="49" charset="-122"/>
              </a:rPr>
              <a:t>    磁体偏转，表明磁体受到了力，但两个磁体之间并未接触，怎么会有力的作用呢？</a:t>
            </a:r>
          </a:p>
        </p:txBody>
      </p:sp>
      <p:pic>
        <p:nvPicPr>
          <p:cNvPr id="2" name="图片 1" descr="005xGUhhgy6Yu1M6Oml61&amp;690"/>
          <p:cNvPicPr>
            <a:picLocks noChangeAspect="1"/>
          </p:cNvPicPr>
          <p:nvPr/>
        </p:nvPicPr>
        <p:blipFill>
          <a:blip r:embed="rId2"/>
          <a:srcRect r="26184"/>
          <a:stretch>
            <a:fillRect/>
          </a:stretch>
        </p:blipFill>
        <p:spPr>
          <a:xfrm>
            <a:off x="486833" y="2514600"/>
            <a:ext cx="3268133" cy="2950633"/>
          </a:xfrm>
          <a:prstGeom prst="rect">
            <a:avLst/>
          </a:prstGeom>
          <a:noFill/>
          <a:ln w="9525">
            <a:noFill/>
          </a:ln>
        </p:spPr>
      </p:pic>
      <p:sp>
        <p:nvSpPr>
          <p:cNvPr id="14" name="文本框 13"/>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4347" name="图片 14"/>
          <p:cNvPicPr>
            <a:picLocks noChangeAspect="1"/>
          </p:cNvPicPr>
          <p:nvPr/>
        </p:nvPicPr>
        <p:blipFill>
          <a:blip r:embed="rId3"/>
          <a:stretch>
            <a:fillRect/>
          </a:stretch>
        </p:blipFill>
        <p:spPr>
          <a:xfrm>
            <a:off x="12192000" y="2482851"/>
            <a:ext cx="512233" cy="1413933"/>
          </a:xfrm>
          <a:prstGeom prst="rect">
            <a:avLst/>
          </a:prstGeom>
          <a:noFill/>
          <a:ln w="9525">
            <a:noFill/>
          </a:ln>
        </p:spPr>
      </p:pic>
      <p:grpSp>
        <p:nvGrpSpPr>
          <p:cNvPr id="14348" name="组合 17"/>
          <p:cNvGrpSpPr/>
          <p:nvPr/>
        </p:nvGrpSpPr>
        <p:grpSpPr>
          <a:xfrm>
            <a:off x="222251" y="285751"/>
            <a:ext cx="5120216" cy="698500"/>
            <a:chOff x="223015" y="285769"/>
            <a:chExt cx="5119182" cy="698500"/>
          </a:xfrm>
        </p:grpSpPr>
        <p:sp>
          <p:nvSpPr>
            <p:cNvPr id="21"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进行新课</a:t>
              </a:r>
            </a:p>
          </p:txBody>
        </p:sp>
        <p:sp>
          <p:nvSpPr>
            <p:cNvPr id="22" name="文本框 21"/>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课堂教学展示</a:t>
              </a:r>
            </a:p>
          </p:txBody>
        </p:sp>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3"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42" presetClass="entr" presetSubtype="0" fill="hold" grpId="2"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1"/>
      <p:bldP spid="19" grpId="2"/>
      <p:bldP spid="20" grpId="3"/>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 name="矩形 4"/>
          <p:cNvSpPr>
            <a:spLocks noChangeArrowheads="1"/>
          </p:cNvSpPr>
          <p:nvPr/>
        </p:nvSpPr>
        <p:spPr bwMode="auto">
          <a:xfrm>
            <a:off x="3553885" y="649817"/>
            <a:ext cx="4904317" cy="772584"/>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磁场方向</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17" name="矩形 4"/>
          <p:cNvSpPr>
            <a:spLocks noChangeArrowheads="1"/>
          </p:cNvSpPr>
          <p:nvPr/>
        </p:nvSpPr>
        <p:spPr bwMode="auto">
          <a:xfrm>
            <a:off x="1267884" y="605367"/>
            <a:ext cx="2302933" cy="766233"/>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知识点二</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sp>
        <p:nvSpPr>
          <p:cNvPr id="3" name="TextBox 2"/>
          <p:cNvSpPr txBox="1"/>
          <p:nvPr/>
        </p:nvSpPr>
        <p:spPr>
          <a:xfrm>
            <a:off x="1092200" y="1475317"/>
            <a:ext cx="10346267" cy="1422400"/>
          </a:xfrm>
          <a:prstGeom prst="rect">
            <a:avLst/>
          </a:prstGeom>
          <a:noFill/>
          <a:ln w="9525">
            <a:noFill/>
          </a:ln>
        </p:spPr>
        <p:txBody>
          <a:bodyPr>
            <a:spAutoFit/>
          </a:bodyPr>
          <a:lstStyle>
            <a:defPPr>
              <a:defRPr lang="zh-CN"/>
            </a:defPPr>
          </a:lstStyle>
          <a:p>
            <a:pPr eaLnBrk="1" hangingPunct="1"/>
            <a:r>
              <a:rPr lang="zh-CN" altLang="en-US" sz="4267" b="1">
                <a:latin typeface="楷体" panose="02010609060101010101" pitchFamily="49" charset="-122"/>
                <a:ea typeface="楷体" panose="02010609060101010101" pitchFamily="49" charset="-122"/>
              </a:rPr>
              <a:t>    在磁体周围不同地方各放置一磁针，磁针静止后所指向的方向会是一样的吗？</a:t>
            </a:r>
          </a:p>
        </p:txBody>
      </p:sp>
      <p:pic>
        <p:nvPicPr>
          <p:cNvPr id="30723" name="图片 2"/>
          <p:cNvPicPr>
            <a:picLocks noChangeAspect="1"/>
          </p:cNvPicPr>
          <p:nvPr/>
        </p:nvPicPr>
        <p:blipFill>
          <a:blip r:embed="rId2"/>
          <a:stretch>
            <a:fillRect/>
          </a:stretch>
        </p:blipFill>
        <p:spPr>
          <a:xfrm>
            <a:off x="1273381" y="2992119"/>
            <a:ext cx="4555067" cy="3416303"/>
          </a:xfrm>
          <a:prstGeom prst="rect">
            <a:avLst/>
          </a:prstGeom>
          <a:noFill/>
          <a:ln w="9525">
            <a:noFill/>
          </a:ln>
          <a:effectLst>
            <a:softEdge rad="31750"/>
          </a:effectLst>
        </p:spPr>
      </p:pic>
      <p:sp>
        <p:nvSpPr>
          <p:cNvPr id="4" name="TextBox 2"/>
          <p:cNvSpPr txBox="1"/>
          <p:nvPr/>
        </p:nvSpPr>
        <p:spPr>
          <a:xfrm>
            <a:off x="6208183" y="3043767"/>
            <a:ext cx="5175250" cy="1593851"/>
          </a:xfrm>
          <a:prstGeom prst="rect">
            <a:avLst/>
          </a:prstGeom>
          <a:noFill/>
          <a:ln w="9525">
            <a:noFill/>
          </a:ln>
        </p:spPr>
        <p:txBody>
          <a:bodyPr>
            <a:spAutoFit/>
          </a:bodyPr>
          <a:lstStyle>
            <a:defPPr>
              <a:defRPr lang="zh-CN"/>
            </a:defPPr>
          </a:lstStyle>
          <a:p>
            <a:pPr eaLnBrk="1" hangingPunct="1">
              <a:lnSpc>
                <a:spcPct val="120000"/>
              </a:lnSpc>
            </a:pPr>
            <a:r>
              <a:rPr lang="zh-CN" altLang="en-US" sz="4267" b="1">
                <a:solidFill>
                  <a:srgbClr val="0066FF"/>
                </a:solidFill>
                <a:latin typeface="楷体" panose="02010609060101010101" pitchFamily="49" charset="-122"/>
                <a:ea typeface="楷体" panose="02010609060101010101" pitchFamily="49" charset="-122"/>
              </a:rPr>
              <a:t>    磁针静止后所指方向各不相同，</a:t>
            </a:r>
          </a:p>
        </p:txBody>
      </p:sp>
      <p:sp>
        <p:nvSpPr>
          <p:cNvPr id="6" name="TextBox 2"/>
          <p:cNvSpPr txBox="1"/>
          <p:nvPr/>
        </p:nvSpPr>
        <p:spPr>
          <a:xfrm>
            <a:off x="6239933" y="3799418"/>
            <a:ext cx="5175251" cy="2461683"/>
          </a:xfrm>
          <a:prstGeom prst="rect">
            <a:avLst/>
          </a:prstGeom>
          <a:noFill/>
          <a:ln w="9525">
            <a:noFill/>
          </a:ln>
        </p:spPr>
        <p:txBody>
          <a:bodyPr>
            <a:spAutoFit/>
          </a:bodyPr>
          <a:lstStyle>
            <a:defPPr>
              <a:defRPr lang="zh-CN"/>
            </a:defPPr>
          </a:lstStyle>
          <a:p>
            <a:pPr eaLnBrk="1" hangingPunct="1">
              <a:lnSpc>
                <a:spcPct val="120000"/>
              </a:lnSpc>
            </a:pPr>
            <a:r>
              <a:rPr lang="zh-CN" altLang="en-US" sz="4267" b="1">
                <a:solidFill>
                  <a:srgbClr val="FF0000"/>
                </a:solidFill>
                <a:latin typeface="楷体" panose="02010609060101010101" pitchFamily="49" charset="-122"/>
                <a:ea typeface="楷体" panose="02010609060101010101" pitchFamily="49" charset="-122"/>
              </a:rPr>
              <a:t>              表明磁针在磁场中各点的受力并不相同。</a:t>
            </a: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5372"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1"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22" presetClass="entr" presetSubtype="8" fill="hold" grpId="2"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nodeType="clickPar">
                      <p:stCondLst>
                        <p:cond delay="indefinite"/>
                        <p:cond evt="onBegin" delay="0">
                          <p:tn val="14"/>
                        </p:cond>
                      </p:stCondLst>
                      <p:childTnLst>
                        <p:par>
                          <p:cTn id="16" fill="hold" nodeType="withGroup">
                            <p:stCondLst>
                              <p:cond delay="indefinite"/>
                            </p:stCondLst>
                          </p:cTn>
                        </p:par>
                        <p:par>
                          <p:cTn id="17" fill="hold" nodeType="afterGroup">
                            <p:stCondLst>
                              <p:cond delay="0"/>
                            </p:stCondLst>
                            <p:childTnLst>
                              <p:par>
                                <p:cTn id="18" presetID="23" presetClass="entr" presetSubtype="16" fill="hold" nodeType="clickEffect">
                                  <p:stCondLst>
                                    <p:cond delay="0"/>
                                  </p:stCondLst>
                                  <p:childTnLst>
                                    <p:set>
                                      <p:cBhvr>
                                        <p:cTn id="19" dur="1" fill="hold">
                                          <p:stCondLst>
                                            <p:cond delay="0"/>
                                          </p:stCondLst>
                                        </p:cTn>
                                        <p:tgtEl>
                                          <p:spTgt spid="30723"/>
                                        </p:tgtEl>
                                        <p:attrNameLst>
                                          <p:attrName>style.visibility</p:attrName>
                                        </p:attrNameLst>
                                      </p:cBhvr>
                                      <p:to>
                                        <p:strVal val="visible"/>
                                      </p:to>
                                    </p:set>
                                    <p:anim calcmode="lin" valueType="num">
                                      <p:cBhvr>
                                        <p:cTn id="20" dur="500" fill="hold"/>
                                        <p:tgtEl>
                                          <p:spTgt spid="30723"/>
                                        </p:tgtEl>
                                        <p:attrNameLst>
                                          <p:attrName>ppt_w</p:attrName>
                                        </p:attrNameLst>
                                      </p:cBhvr>
                                      <p:tavLst>
                                        <p:tav tm="0">
                                          <p:val>
                                            <p:fltVal val="0"/>
                                          </p:val>
                                        </p:tav>
                                        <p:tav tm="100000">
                                          <p:val>
                                            <p:strVal val="#ppt_w"/>
                                          </p:val>
                                        </p:tav>
                                      </p:tavLst>
                                    </p:anim>
                                    <p:anim calcmode="lin" valueType="num">
                                      <p:cBhvr>
                                        <p:cTn id="21" dur="500" fill="hold"/>
                                        <p:tgtEl>
                                          <p:spTgt spid="30723"/>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cond evt="onBegin" delay="0">
                          <p:tn val="21"/>
                        </p:cond>
                      </p:stCondLst>
                      <p:childTnLst>
                        <p:par>
                          <p:cTn id="23" fill="hold" nodeType="withGroup">
                            <p:stCondLst>
                              <p:cond delay="indefinite"/>
                            </p:stCondLst>
                          </p:cTn>
                        </p:par>
                        <p:par>
                          <p:cTn id="24" fill="hold" nodeType="afterGroup">
                            <p:stCondLst>
                              <p:cond delay="0"/>
                            </p:stCondLst>
                            <p:childTnLst>
                              <p:par>
                                <p:cTn id="25" presetID="23" presetClass="entr" presetSubtype="16" fill="hold" grpId="3"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cond evt="onBegin" delay="0">
                          <p:tn val="28"/>
                        </p:cond>
                      </p:stCondLst>
                      <p:childTnLst>
                        <p:par>
                          <p:cTn id="30" fill="hold" nodeType="withGroup">
                            <p:stCondLst>
                              <p:cond delay="indefinite"/>
                            </p:stCondLst>
                          </p:cTn>
                        </p:par>
                        <p:par>
                          <p:cTn id="31" fill="hold" nodeType="afterGroup">
                            <p:stCondLst>
                              <p:cond delay="0"/>
                            </p:stCondLst>
                            <p:childTnLst>
                              <p:par>
                                <p:cTn id="32" presetID="23" presetClass="entr" presetSubtype="16" fill="hold" grpId="4"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1"/>
      <p:bldP spid="3" grpId="2"/>
      <p:bldP spid="4" grpId="3"/>
      <p:bldP spid="6" grpId="4"/>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 name="Picture 4"/>
          <p:cNvPicPr>
            <a:picLocks noChangeAspect="1"/>
          </p:cNvPicPr>
          <p:nvPr/>
        </p:nvPicPr>
        <p:blipFill>
          <a:blip r:embed="rId2"/>
          <a:stretch>
            <a:fillRect/>
          </a:stretch>
        </p:blipFill>
        <p:spPr>
          <a:xfrm>
            <a:off x="3149600" y="546100"/>
            <a:ext cx="5918200" cy="3793067"/>
          </a:xfrm>
          <a:prstGeom prst="rect">
            <a:avLst/>
          </a:prstGeom>
          <a:noFill/>
          <a:ln w="25400" cap="flat" cmpd="sng">
            <a:solidFill>
              <a:schemeClr val="accent1"/>
            </a:solidFill>
            <a:prstDash val="solid"/>
            <a:round/>
            <a:headEnd type="none" w="med" len="med"/>
            <a:tailEnd type="none" w="med" len="med"/>
          </a:ln>
        </p:spPr>
      </p:pic>
      <p:sp>
        <p:nvSpPr>
          <p:cNvPr id="2" name="TextBox 2"/>
          <p:cNvSpPr txBox="1"/>
          <p:nvPr/>
        </p:nvSpPr>
        <p:spPr>
          <a:xfrm>
            <a:off x="850900" y="4658784"/>
            <a:ext cx="10541000" cy="1509183"/>
          </a:xfrm>
          <a:prstGeom prst="rect">
            <a:avLst/>
          </a:prstGeom>
          <a:solidFill>
            <a:srgbClr val="00B0F0">
              <a:alpha val="41176"/>
            </a:srgbClr>
          </a:solidFill>
          <a:ln w="22225" cap="flat" cmpd="sng">
            <a:solidFill>
              <a:srgbClr val="00B0F0"/>
            </a:solidFill>
            <a:prstDash val="solid"/>
            <a:round/>
            <a:headEnd type="none" w="med" len="med"/>
            <a:tailEnd type="none" w="med" len="med"/>
          </a:ln>
        </p:spPr>
        <p:txBody>
          <a:bodyPr>
            <a:spAutoFit/>
          </a:bodyPr>
          <a:lstStyle>
            <a:defPPr>
              <a:defRPr lang="zh-CN"/>
            </a:defPPr>
          </a:lstStyle>
          <a:p>
            <a:pPr indent="1103207" eaLnBrk="1" hangingPunct="1">
              <a:lnSpc>
                <a:spcPct val="110000"/>
              </a:lnSpc>
              <a:buNone/>
            </a:pPr>
            <a:r>
              <a:rPr lang="zh-CN" altLang="en-US" sz="4267" b="1">
                <a:latin typeface="Times New Roman" panose="02020603050405020304" pitchFamily="18" charset="0"/>
                <a:ea typeface="楷体" panose="02010609060101010101" pitchFamily="49" charset="-122"/>
              </a:rPr>
              <a:t>物理学中把小磁针静止时北极所指的方向规定为该点磁场的方向。</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6392"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indefinite"/>
                            </p:stCondLst>
                          </p:cTn>
                        </p:par>
                        <p:par>
                          <p:cTn id="10" fill="hold" nodeType="afterGroup">
                            <p:stCondLst>
                              <p:cond delay="0"/>
                            </p:stCondLst>
                            <p:childTnLst>
                              <p:par>
                                <p:cTn id="11" presetID="50" presetClass="entr" presetSubtype="0" decel="10000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3"/>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7410" name="Picture 2">
            <a:hlinkClick r:id="rId3" action="ppaction://hlinkfile"/>
          </p:cNvPr>
          <p:cNvPicPr>
            <a:picLocks noChangeAspect="1"/>
          </p:cNvPicPr>
          <p:nvPr/>
        </p:nvPicPr>
        <p:blipFill>
          <a:blip r:embed="rId2"/>
          <a:stretch>
            <a:fillRect/>
          </a:stretch>
        </p:blipFill>
        <p:spPr>
          <a:xfrm>
            <a:off x="1816100" y="313267"/>
            <a:ext cx="8407400" cy="6341533"/>
          </a:xfrm>
          <a:prstGeom prst="rect">
            <a:avLst/>
          </a:prstGeom>
          <a:noFill/>
          <a:ln w="9525">
            <a:noFill/>
          </a:ln>
        </p:spPr>
      </p:pic>
      <p:pic>
        <p:nvPicPr>
          <p:cNvPr id="17411" name="Picture 40" descr="E:\R九物下\点击按钮观看.png"/>
          <p:cNvPicPr>
            <a:picLocks noChangeAspect="1"/>
          </p:cNvPicPr>
          <p:nvPr/>
        </p:nvPicPr>
        <p:blipFill>
          <a:blip r:embed="rId4"/>
          <a:stretch>
            <a:fillRect/>
          </a:stretch>
        </p:blipFill>
        <p:spPr>
          <a:xfrm>
            <a:off x="497417" y="5118100"/>
            <a:ext cx="999067" cy="1390651"/>
          </a:xfrm>
          <a:prstGeom prst="rect">
            <a:avLst/>
          </a:prstGeom>
          <a:noFill/>
          <a:ln w="9525">
            <a:noFill/>
          </a:ln>
        </p:spPr>
      </p:pic>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7416" name="图片 7"/>
          <p:cNvPicPr>
            <a:picLocks noChangeAspect="1"/>
          </p:cNvPicPr>
          <p:nvPr/>
        </p:nvPicPr>
        <p:blipFill>
          <a:blip r:embed="rId5"/>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 name="矩形 4"/>
          <p:cNvSpPr>
            <a:spLocks noChangeArrowheads="1"/>
          </p:cNvSpPr>
          <p:nvPr/>
        </p:nvSpPr>
        <p:spPr bwMode="auto">
          <a:xfrm>
            <a:off x="3325284" y="472017"/>
            <a:ext cx="2453218" cy="772584"/>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磁感线</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17" name="矩形 4"/>
          <p:cNvSpPr>
            <a:spLocks noChangeArrowheads="1"/>
          </p:cNvSpPr>
          <p:nvPr/>
        </p:nvSpPr>
        <p:spPr bwMode="auto">
          <a:xfrm>
            <a:off x="975784" y="427567"/>
            <a:ext cx="2302933" cy="766233"/>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知识点三</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pic>
        <p:nvPicPr>
          <p:cNvPr id="39942" name="图片 9" descr="20.1-5.jpg"/>
          <p:cNvPicPr>
            <a:picLocks noChangeAspect="1"/>
          </p:cNvPicPr>
          <p:nvPr/>
        </p:nvPicPr>
        <p:blipFill>
          <a:blip r:embed="rId2"/>
          <a:stretch>
            <a:fillRect/>
          </a:stretch>
        </p:blipFill>
        <p:spPr>
          <a:xfrm>
            <a:off x="1538817" y="3272367"/>
            <a:ext cx="4309533" cy="2952751"/>
          </a:xfrm>
          <a:prstGeom prst="rect">
            <a:avLst/>
          </a:prstGeom>
          <a:noFill/>
          <a:ln w="9525" cap="flat" cmpd="sng">
            <a:solidFill>
              <a:schemeClr val="tx2"/>
            </a:solidFill>
            <a:prstDash val="solid"/>
            <a:miter/>
            <a:headEnd type="none" w="med" len="med"/>
            <a:tailEnd type="none" w="med" len="med"/>
          </a:ln>
        </p:spPr>
      </p:pic>
      <p:pic>
        <p:nvPicPr>
          <p:cNvPr id="39943" name="图片 10" descr="20.1-6.jpg"/>
          <p:cNvPicPr>
            <a:picLocks noChangeAspect="1"/>
          </p:cNvPicPr>
          <p:nvPr/>
        </p:nvPicPr>
        <p:blipFill>
          <a:blip r:embed="rId3"/>
          <a:stretch>
            <a:fillRect/>
          </a:stretch>
        </p:blipFill>
        <p:spPr>
          <a:xfrm>
            <a:off x="6066367" y="3272367"/>
            <a:ext cx="4777317" cy="2959100"/>
          </a:xfrm>
          <a:prstGeom prst="rect">
            <a:avLst/>
          </a:prstGeom>
          <a:noFill/>
          <a:ln w="9525" cap="flat" cmpd="sng">
            <a:solidFill>
              <a:schemeClr val="tx2"/>
            </a:solidFill>
            <a:prstDash val="solid"/>
            <a:miter/>
            <a:headEnd type="none" w="med" len="med"/>
            <a:tailEnd type="none" w="med" len="med"/>
          </a:ln>
        </p:spPr>
      </p:pic>
      <p:sp>
        <p:nvSpPr>
          <p:cNvPr id="39944" name="TextBox 1"/>
          <p:cNvSpPr txBox="1"/>
          <p:nvPr/>
        </p:nvSpPr>
        <p:spPr>
          <a:xfrm>
            <a:off x="848784" y="1456267"/>
            <a:ext cx="10657418" cy="1479551"/>
          </a:xfrm>
          <a:prstGeom prst="rect">
            <a:avLst/>
          </a:prstGeom>
          <a:noFill/>
          <a:ln w="12700">
            <a:noFill/>
          </a:ln>
          <a:effectLst/>
        </p:spPr>
        <p:txBody>
          <a:bodyPr>
            <a:spAutoFit/>
          </a:bodyPr>
          <a:lstStyle>
            <a:defPPr>
              <a:defRPr lang="zh-CN"/>
            </a:defPPr>
          </a:lstStyle>
          <a:p>
            <a:pPr marR="0" defTabSz="1219200" eaLnBrk="1" hangingPunct="1">
              <a:lnSpc>
                <a:spcPct val="110000"/>
              </a:lnSpc>
              <a:buClrTx/>
              <a:buSzTx/>
              <a:buFont typeface="Arial" panose="020b0604020202020204" pitchFamily="34" charset="0"/>
              <a:buNone/>
              <a:defRPr/>
            </a:pPr>
            <a:r>
              <a:rPr kumimoji="0" lang="zh-CN" altLang="en-US" sz="4267" b="1" kern="1200" cap="none" spc="0" normalizeH="0" baseline="0" noProof="1">
                <a:solidFill>
                  <a:srgbClr val="000000"/>
                </a:solidFill>
                <a:latin typeface="楷体" panose="02010609060101010101" pitchFamily="49" charset="-122"/>
                <a:ea typeface="楷体" panose="02010609060101010101" pitchFamily="49" charset="-122"/>
                <a:cs typeface="+mn-ea"/>
              </a:rPr>
              <a:t>　　    在磁体上面放一块有机玻璃，玻璃上均匀地撒一些铁屑，轻敲玻璃，观察。</a:t>
            </a:r>
            <a:endParaRPr kumimoji="0" lang="zh-CN" altLang="en-US" sz="4267" b="1" kern="1200" cap="none" spc="0" normalizeH="0" baseline="0" noProof="1">
              <a:solidFill>
                <a:srgbClr val="000000"/>
              </a:solidFill>
              <a:latin typeface="楷体" panose="02010609060101010101" pitchFamily="49" charset="-122"/>
              <a:ea typeface="楷体" panose="02010609060101010101" pitchFamily="49" charset="-122"/>
              <a:cs typeface="+mn-cs"/>
            </a:endParaRPr>
          </a:p>
        </p:txBody>
      </p:sp>
      <p:grpSp>
        <p:nvGrpSpPr>
          <p:cNvPr id="10" name="组合 3"/>
          <p:cNvGrpSpPr/>
          <p:nvPr/>
        </p:nvGrpSpPr>
        <p:grpSpPr>
          <a:xfrm>
            <a:off x="1016000" y="1346200"/>
            <a:ext cx="1943094" cy="802217"/>
            <a:chOff x="5915025" y="1014412"/>
            <a:chExt cx="1943094" cy="802217"/>
          </a:xfrm>
        </p:grpSpPr>
        <p:grpSp>
          <p:nvGrpSpPr>
            <p:cNvPr id="18445" name="组合 46"/>
            <p:cNvGrpSpPr/>
            <p:nvPr/>
          </p:nvGrpSpPr>
          <p:grpSpPr>
            <a:xfrm>
              <a:off x="5946780" y="1014412"/>
              <a:ext cx="1911339" cy="802217"/>
              <a:chOff x="5121571" y="1594063"/>
              <a:chExt cx="1911339" cy="803607"/>
            </a:xfrm>
          </p:grpSpPr>
          <p:sp>
            <p:nvSpPr>
              <p:cNvPr id="15" name="矩形 14"/>
              <p:cNvSpPr/>
              <p:nvPr/>
            </p:nvSpPr>
            <p:spPr>
              <a:xfrm>
                <a:off x="5646503" y="1594063"/>
                <a:ext cx="1386408" cy="78028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4AEDA"/>
                    </a:solidFill>
                    <a:effectLst/>
                    <a:uLnTx/>
                    <a:uFillTx/>
                    <a:latin typeface="楷体" panose="02010609060101010101" pitchFamily="49" charset="-122"/>
                    <a:ea typeface="楷体" panose="02010609060101010101" pitchFamily="49" charset="-122"/>
                    <a:cs typeface="+mn-cs"/>
                  </a:rPr>
                  <a:t>实验</a:t>
                </a:r>
                <a:endParaRPr kumimoji="0" lang="zh-CN" altLang="en-US" sz="4267" b="1" i="0" u="none" strike="noStrike" kern="1200" cap="none" spc="0" normalizeH="0" baseline="0" noProof="0">
                  <a:ln>
                    <a:noFill/>
                  </a:ln>
                  <a:solidFill>
                    <a:srgbClr val="04AEDA"/>
                  </a:solidFill>
                  <a:effectLst/>
                  <a:uLnTx/>
                  <a:uFillTx/>
                  <a:latin typeface="楷体" panose="02010609060101010101" pitchFamily="49" charset="-122"/>
                  <a:ea typeface="楷体" panose="02010609060101010101" pitchFamily="49" charset="-122"/>
                  <a:cs typeface="+mn-cs"/>
                </a:endParaRPr>
              </a:p>
            </p:txBody>
          </p:sp>
          <p:cxnSp>
            <p:nvCxnSpPr>
              <p:cNvPr id="18" name="直接连接符 17"/>
              <p:cNvCxnSpPr/>
              <p:nvPr/>
            </p:nvCxnSpPr>
            <p:spPr>
              <a:xfrm flipV="1">
                <a:off x="5784084" y="2308616"/>
                <a:ext cx="1130293"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21571" y="2397670"/>
                <a:ext cx="1792805"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grpSp>
          <p:nvGrpSpPr>
            <p:cNvPr id="18446" name="组合 49"/>
            <p:cNvGrpSpPr/>
            <p:nvPr/>
          </p:nvGrpSpPr>
          <p:grpSpPr>
            <a:xfrm>
              <a:off x="5915025" y="1118129"/>
              <a:ext cx="631583" cy="609415"/>
              <a:chOff x="1370060" y="681518"/>
              <a:chExt cx="605367" cy="595324"/>
            </a:xfrm>
          </p:grpSpPr>
          <p:sp>
            <p:nvSpPr>
              <p:cNvPr id="18447" name="Freeform 145"/>
              <p:cNvSpPr>
                <a:spLocks noEditPoints="1"/>
              </p:cNvSpPr>
              <p:nvPr/>
            </p:nvSpPr>
            <p:spPr>
              <a:xfrm>
                <a:off x="1484611" y="814540"/>
                <a:ext cx="386060" cy="384041"/>
              </a:xfrm>
              <a:custGeom>
                <a:cxnLst>
                  <a:cxn ang="0">
                    <a:pos x="2147483646" y="2147483646"/>
                  </a:cxn>
                  <a:cxn ang="0">
                    <a:pos x="2147483646" y="0"/>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rgbClr val="04AEDA">
                  <a:alpha val="100000"/>
                </a:srgbClr>
              </a:solidFill>
              <a:ln w="9525">
                <a:noFill/>
              </a:ln>
            </p:spPr>
            <p:txBody>
              <a:bodyPr/>
              <a:lstStyle>
                <a:defPPr>
                  <a:defRPr lang="zh-CN"/>
                </a:defPPr>
              </a:lstStyle>
              <a:p>
                <a:endParaRPr lang="zh-CN" altLang="en-US" sz="1800"/>
              </a:p>
            </p:txBody>
          </p:sp>
          <p:sp>
            <p:nvSpPr>
              <p:cNvPr id="18448" name="椭圆 51"/>
              <p:cNvSpPr/>
              <p:nvPr/>
            </p:nvSpPr>
            <p:spPr>
              <a:xfrm>
                <a:off x="1370060" y="681518"/>
                <a:ext cx="605367" cy="595324"/>
              </a:xfrm>
              <a:prstGeom prst="ellipse">
                <a:avLst/>
              </a:prstGeom>
              <a:noFill/>
              <a:ln w="31750" cap="flat" cmpd="sng">
                <a:solidFill>
                  <a:srgbClr val="04AEDA"/>
                </a:solidFill>
                <a:prstDash val="solid"/>
                <a:headEnd type="none" w="med" len="med"/>
                <a:tailEnd type="none" w="med" len="med"/>
              </a:ln>
            </p:spPr>
            <p:txBody>
              <a:bodyPr>
                <a:spAutoFit/>
              </a:bodyPr>
              <a:lstStyle>
                <a:defPPr>
                  <a:defRPr lang="zh-CN"/>
                </a:defPPr>
              </a:lstStyle>
              <a:p>
                <a:endParaRPr lang="zh-CN" altLang="en-US" sz="4267">
                  <a:latin typeface="HY얕은샘물M"/>
                  <a:ea typeface="HY얕은샘물M"/>
                </a:endParaRPr>
              </a:p>
            </p:txBody>
          </p:sp>
        </p:grpSp>
      </p:grpSp>
      <p:sp>
        <p:nvSpPr>
          <p:cNvPr id="23" name="文本框 22"/>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8444" name="图片 23"/>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0" presetClass="entr" presetSubtype="0" fill="hold" nodeType="clickEffect">
                                  <p:stCondLst>
                                    <p:cond delay="0"/>
                                  </p:stCondLst>
                                  <p:childTnLst>
                                    <p:set>
                                      <p:cBhvr>
                                        <p:cTn id="13" dur="1" fill="hold">
                                          <p:stCondLst>
                                            <p:cond delay="0"/>
                                          </p:stCondLst>
                                        </p:cTn>
                                        <p:tgtEl>
                                          <p:spTgt spid="39942"/>
                                        </p:tgtEl>
                                        <p:attrNameLst>
                                          <p:attrName>style.visibility</p:attrName>
                                        </p:attrNameLst>
                                      </p:cBhvr>
                                      <p:to>
                                        <p:strVal val="visible"/>
                                      </p:to>
                                    </p:set>
                                    <p:animEffect transition="in" filter="wedge">
                                      <p:cBhvr>
                                        <p:cTn id="14" dur="1000"/>
                                        <p:tgtEl>
                                          <p:spTgt spid="39942"/>
                                        </p:tgtEl>
                                      </p:cBhvr>
                                    </p:animEffect>
                                  </p:childTnLst>
                                </p:cTn>
                              </p:par>
                            </p:childTnLst>
                          </p:cTn>
                        </p:par>
                        <p:par>
                          <p:cTn id="15" fill="hold" nodeType="withGroup">
                            <p:stCondLst>
                              <p:cond delay="1000"/>
                            </p:stCondLst>
                            <p:childTnLst>
                              <p:par>
                                <p:cTn id="16" presetID="6" presetClass="entr" presetSubtype="16" fill="hold" nodeType="afterEffect">
                                  <p:childTnLst>
                                    <p:set>
                                      <p:cBhvr>
                                        <p:cTn id="17" dur="1" fill="hold">
                                          <p:stCondLst>
                                            <p:cond delay="0"/>
                                          </p:stCondLst>
                                        </p:cTn>
                                        <p:tgtEl>
                                          <p:spTgt spid="39943"/>
                                        </p:tgtEl>
                                        <p:attrNameLst>
                                          <p:attrName>style.visibility</p:attrName>
                                        </p:attrNameLst>
                                      </p:cBhvr>
                                      <p:to>
                                        <p:strVal val="visible"/>
                                      </p:to>
                                    </p:set>
                                    <p:animEffect transition="in" filter="circle(in)">
                                      <p:cBhvr>
                                        <p:cTn id="18" dur="10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4" grpId="0"/>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9462"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pic>
        <p:nvPicPr>
          <p:cNvPr id="19463" name="图片 3">
            <a:hlinkClick r:id="rId4" action="ppaction://hlinkfile"/>
          </p:cNvPr>
          <p:cNvPicPr>
            <a:picLocks noChangeAspect="1"/>
          </p:cNvPicPr>
          <p:nvPr/>
        </p:nvPicPr>
        <p:blipFill>
          <a:blip r:embed="rId3"/>
          <a:stretch>
            <a:fillRect/>
          </a:stretch>
        </p:blipFill>
        <p:spPr>
          <a:xfrm>
            <a:off x="2286000" y="520700"/>
            <a:ext cx="7620000" cy="5816600"/>
          </a:xfrm>
          <a:prstGeom prst="rect">
            <a:avLst/>
          </a:prstGeom>
          <a:noFill/>
          <a:ln w="9525">
            <a:noFill/>
          </a:ln>
        </p:spPr>
      </p:pic>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9947" name="文本框 39946"/>
          <p:cNvSpPr txBox="1"/>
          <p:nvPr/>
        </p:nvSpPr>
        <p:spPr>
          <a:xfrm>
            <a:off x="656167" y="4595284"/>
            <a:ext cx="10919885" cy="1551516"/>
          </a:xfrm>
          <a:prstGeom prst="rect">
            <a:avLst/>
          </a:prstGeom>
          <a:solidFill>
            <a:srgbClr val="FFCC99"/>
          </a:solidFill>
          <a:ln w="25400" cap="flat" cmpd="sng">
            <a:solidFill>
              <a:schemeClr val="accent1"/>
            </a:solidFill>
            <a:prstDash val="solid"/>
            <a:miter/>
            <a:headEnd type="none" w="med" len="med"/>
            <a:tailEnd type="none" w="med" len="med"/>
          </a:ln>
          <a:effectLst>
            <a:outerShdw dist="107763" dir="2699999" algn="ctr" rotWithShape="0">
              <a:srgbClr val="808080">
                <a:alpha val="50000"/>
              </a:srgbClr>
            </a:outerShdw>
          </a:effectLst>
        </p:spPr>
        <p:txBody>
          <a:bodyPr>
            <a:spAutoFit/>
          </a:bodyPr>
          <a:lstStyle>
            <a:defPPr>
              <a:defRPr lang="zh-CN"/>
            </a:defPPr>
          </a:lstStyle>
          <a:p>
            <a:pPr eaLnBrk="1" hangingPunct="1">
              <a:lnSpc>
                <a:spcPct val="110000"/>
              </a:lnSpc>
            </a:pPr>
            <a:r>
              <a:rPr lang="zh-CN" altLang="en-US" sz="4267" b="1">
                <a:solidFill>
                  <a:srgbClr val="0066CC"/>
                </a:solidFill>
                <a:latin typeface="Times New Roman" panose="02020603050405020304" pitchFamily="18" charset="0"/>
                <a:ea typeface="楷体" panose="02010609060101010101" pitchFamily="49" charset="-122"/>
              </a:rPr>
              <a:t>　　磁化后的铁屑就像一个个小磁针，在磁场的作用下，形象地显示出磁场的分布。</a:t>
            </a:r>
          </a:p>
        </p:txBody>
      </p:sp>
      <p:pic>
        <p:nvPicPr>
          <p:cNvPr id="13315" name="Picture 9"/>
          <p:cNvPicPr>
            <a:picLocks noChangeAspect="1"/>
          </p:cNvPicPr>
          <p:nvPr/>
        </p:nvPicPr>
        <p:blipFill>
          <a:blip r:embed="rId2"/>
          <a:stretch>
            <a:fillRect/>
          </a:stretch>
        </p:blipFill>
        <p:spPr>
          <a:xfrm>
            <a:off x="3191933" y="677333"/>
            <a:ext cx="5848351" cy="3539067"/>
          </a:xfrm>
          <a:prstGeom prst="rect">
            <a:avLst/>
          </a:prstGeom>
          <a:noFill/>
          <a:ln w="15875">
            <a:solidFill>
              <a:schemeClr val="accent1"/>
            </a:solidFill>
          </a:ln>
          <a:effectLst>
            <a:outerShdw blurRad="25400" dist="50800" dir="2700000" sx="101000" sy="101000" algn="tl" rotWithShape="0">
              <a:prstClr val="black">
                <a:alpha val="40000"/>
              </a:prstClr>
            </a:outerShdw>
          </a:effectLst>
        </p:spPr>
      </p:pic>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0488"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7" grpId="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506" name="TextBox 1"/>
          <p:cNvSpPr txBox="1"/>
          <p:nvPr/>
        </p:nvSpPr>
        <p:spPr>
          <a:xfrm>
            <a:off x="624417" y="376767"/>
            <a:ext cx="9908116" cy="18288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我们把小磁针在磁场中的排列情况，用一些带箭头的曲线画出来，可以方便、形象地描述磁场，这样的曲线叫做</a:t>
            </a:r>
            <a:r>
              <a:rPr lang="zh-CN" altLang="en-US" sz="3733" b="1">
                <a:solidFill>
                  <a:srgbClr val="0066FF"/>
                </a:solidFill>
                <a:latin typeface="楷体" panose="02010609060101010101" pitchFamily="49" charset="-122"/>
                <a:ea typeface="楷体" panose="02010609060101010101" pitchFamily="49" charset="-122"/>
              </a:rPr>
              <a:t>磁感线</a:t>
            </a:r>
            <a:r>
              <a:rPr lang="zh-CN" altLang="en-US" sz="3733" b="1">
                <a:latin typeface="楷体" panose="02010609060101010101" pitchFamily="49" charset="-122"/>
                <a:ea typeface="楷体" panose="02010609060101010101" pitchFamily="49" charset="-122"/>
              </a:rPr>
              <a:t>。</a:t>
            </a:r>
          </a:p>
        </p:txBody>
      </p:sp>
      <p:grpSp>
        <p:nvGrpSpPr>
          <p:cNvPr id="2" name="Group 2"/>
          <p:cNvGrpSpPr/>
          <p:nvPr/>
        </p:nvGrpSpPr>
        <p:grpSpPr>
          <a:xfrm>
            <a:off x="3790951" y="3541184"/>
            <a:ext cx="4224868" cy="863600"/>
            <a:chOff x="1617" y="2673"/>
            <a:chExt cx="2661" cy="544"/>
          </a:xfrm>
        </p:grpSpPr>
        <p:sp>
          <p:nvSpPr>
            <p:cNvPr id="21584" name="Rectangle 3"/>
            <p:cNvSpPr/>
            <p:nvPr/>
          </p:nvSpPr>
          <p:spPr>
            <a:xfrm>
              <a:off x="1617" y="2673"/>
              <a:ext cx="1331" cy="544"/>
            </a:xfrm>
            <a:prstGeom prst="rect">
              <a:avLst/>
            </a:prstGeom>
            <a:solidFill>
              <a:srgbClr val="FF0000"/>
            </a:solidFill>
            <a:ln w="38100">
              <a:noFill/>
            </a:ln>
          </p:spPr>
          <p:txBody>
            <a:bodyPr wrap="none" anchor="ctr" anchorCtr="0"/>
            <a:lstStyle>
              <a:defPPr>
                <a:defRPr lang="zh-CN"/>
              </a:defPPr>
            </a:lstStyle>
            <a:p>
              <a:pPr eaLnBrk="1" hangingPunct="1"/>
              <a:r>
                <a:rPr lang="en-US" altLang="zh-CN" sz="4267" b="1">
                  <a:latin typeface="Constantia" panose="02030602050306030303" pitchFamily="18" charset="0"/>
                  <a:ea typeface="宋体" panose="02010600030101010101" pitchFamily="2" charset="-122"/>
                </a:rPr>
                <a:t>N</a:t>
              </a:r>
            </a:p>
          </p:txBody>
        </p:sp>
        <p:sp>
          <p:nvSpPr>
            <p:cNvPr id="21585" name="Rectangle 4"/>
            <p:cNvSpPr/>
            <p:nvPr/>
          </p:nvSpPr>
          <p:spPr>
            <a:xfrm>
              <a:off x="2948" y="2673"/>
              <a:ext cx="1331" cy="544"/>
            </a:xfrm>
            <a:prstGeom prst="rect">
              <a:avLst/>
            </a:prstGeom>
            <a:solidFill>
              <a:srgbClr val="0000FF"/>
            </a:solidFill>
            <a:ln w="38100">
              <a:noFill/>
            </a:ln>
          </p:spPr>
          <p:txBody>
            <a:bodyPr wrap="none" anchor="ctr" anchorCtr="0"/>
            <a:lstStyle>
              <a:defPPr>
                <a:defRPr lang="zh-CN"/>
              </a:defPPr>
            </a:lstStyle>
            <a:p>
              <a:pPr algn="r" eaLnBrk="1" hangingPunct="1"/>
              <a:r>
                <a:rPr lang="en-US" altLang="zh-CN" sz="4267" b="1">
                  <a:latin typeface="Constantia" panose="02030602050306030303" pitchFamily="18" charset="0"/>
                  <a:ea typeface="宋体" panose="02010600030101010101" pitchFamily="2" charset="-122"/>
                </a:rPr>
                <a:t>S</a:t>
              </a:r>
            </a:p>
          </p:txBody>
        </p:sp>
      </p:grpSp>
      <p:grpSp>
        <p:nvGrpSpPr>
          <p:cNvPr id="6" name="Group 6"/>
          <p:cNvGrpSpPr/>
          <p:nvPr/>
        </p:nvGrpSpPr>
        <p:grpSpPr>
          <a:xfrm>
            <a:off x="3886198" y="2286000"/>
            <a:ext cx="4032251" cy="1225551"/>
            <a:chOff x="2358" y="1746"/>
            <a:chExt cx="2540" cy="772"/>
          </a:xfrm>
        </p:grpSpPr>
        <p:sp>
          <p:nvSpPr>
            <p:cNvPr id="21580" name="Arc 7"/>
            <p:cNvSpPr/>
            <p:nvPr/>
          </p:nvSpPr>
          <p:spPr>
            <a:xfrm flipV="1">
              <a:off x="2358" y="1846"/>
              <a:ext cx="2540" cy="672"/>
            </a:xfrm>
            <a:custGeom>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3280" fill="none">
                  <a:moveTo>
                    <a:pt x="43134" y="0"/>
                  </a:moveTo>
                  <a:cubicBezTo>
                    <a:pt x="43178" y="558"/>
                    <a:pt x="43200" y="1119"/>
                    <a:pt x="43200" y="1680"/>
                  </a:cubicBezTo>
                  <a:cubicBezTo>
                    <a:pt x="43200" y="13609"/>
                    <a:pt x="33529" y="23280"/>
                    <a:pt x="21600" y="23280"/>
                  </a:cubicBezTo>
                  <a:cubicBezTo>
                    <a:pt x="9670" y="23280"/>
                    <a:pt x="0" y="13609"/>
                    <a:pt x="0" y="1680"/>
                  </a:cubicBezTo>
                  <a:cubicBezTo>
                    <a:pt x="-1" y="1180"/>
                    <a:pt x="17" y="681"/>
                    <a:pt x="51" y="182"/>
                  </a:cubicBezTo>
                </a:path>
                <a:path w="43200" h="23280" stroke="0">
                  <a:moveTo>
                    <a:pt x="43134" y="0"/>
                  </a:moveTo>
                  <a:cubicBezTo>
                    <a:pt x="43178" y="558"/>
                    <a:pt x="43200" y="1119"/>
                    <a:pt x="43200" y="1680"/>
                  </a:cubicBezTo>
                  <a:cubicBezTo>
                    <a:pt x="43200" y="13609"/>
                    <a:pt x="33529" y="23280"/>
                    <a:pt x="21600" y="23280"/>
                  </a:cubicBezTo>
                  <a:cubicBezTo>
                    <a:pt x="9670" y="23280"/>
                    <a:pt x="0" y="13609"/>
                    <a:pt x="0" y="1680"/>
                  </a:cubicBezTo>
                  <a:cubicBezTo>
                    <a:pt x="-1" y="1180"/>
                    <a:pt x="17" y="681"/>
                    <a:pt x="51" y="182"/>
                  </a:cubicBezTo>
                  <a:lnTo>
                    <a:pt x="21600" y="1680"/>
                  </a:lnTo>
                  <a:lnTo>
                    <a:pt x="43134" y="0"/>
                  </a:lnTo>
                  <a:close/>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81" name="Group 8"/>
            <p:cNvGrpSpPr/>
            <p:nvPr/>
          </p:nvGrpSpPr>
          <p:grpSpPr>
            <a:xfrm flipH="1">
              <a:off x="3495" y="1746"/>
              <a:ext cx="303" cy="181"/>
              <a:chOff x="574" y="3773"/>
              <a:chExt cx="181" cy="241"/>
            </a:xfrm>
          </p:grpSpPr>
          <p:sp>
            <p:nvSpPr>
              <p:cNvPr id="21582" name="Line 9"/>
              <p:cNvSpPr/>
              <p:nvPr/>
            </p:nvSpPr>
            <p:spPr>
              <a:xfrm flipV="1">
                <a:off x="574" y="3773"/>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83" name="Line 10"/>
              <p:cNvSpPr/>
              <p:nvPr/>
            </p:nvSpPr>
            <p:spPr>
              <a:xfrm>
                <a:off x="574" y="3894"/>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11" name="Group 11"/>
          <p:cNvGrpSpPr/>
          <p:nvPr/>
        </p:nvGrpSpPr>
        <p:grpSpPr>
          <a:xfrm>
            <a:off x="4078818" y="2906185"/>
            <a:ext cx="3647016" cy="626532"/>
            <a:chOff x="2479" y="2137"/>
            <a:chExt cx="2297" cy="395"/>
          </a:xfrm>
        </p:grpSpPr>
        <p:sp>
          <p:nvSpPr>
            <p:cNvPr id="21576" name="Arc 12"/>
            <p:cNvSpPr/>
            <p:nvPr/>
          </p:nvSpPr>
          <p:spPr>
            <a:xfrm flipV="1">
              <a:off x="2479" y="2227"/>
              <a:ext cx="2297" cy="304"/>
            </a:xfrm>
            <a:custGeom>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3097" fill="none">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path>
                <a:path w="43200" h="23097" stroke="0">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lnTo>
                    <a:pt x="21600" y="1497"/>
                  </a:lnTo>
                  <a:lnTo>
                    <a:pt x="43199" y="1414"/>
                  </a:lnTo>
                  <a:close/>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77" name="Group 13"/>
            <p:cNvGrpSpPr/>
            <p:nvPr/>
          </p:nvGrpSpPr>
          <p:grpSpPr>
            <a:xfrm flipH="1">
              <a:off x="3483" y="2137"/>
              <a:ext cx="243" cy="181"/>
              <a:chOff x="443" y="3903"/>
              <a:chExt cx="181" cy="241"/>
            </a:xfrm>
          </p:grpSpPr>
          <p:sp>
            <p:nvSpPr>
              <p:cNvPr id="21578" name="Line 14"/>
              <p:cNvSpPr/>
              <p:nvPr/>
            </p:nvSpPr>
            <p:spPr>
              <a:xfrm flipV="1">
                <a:off x="443" y="3903"/>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79" name="Line 15"/>
              <p:cNvSpPr/>
              <p:nvPr/>
            </p:nvSpPr>
            <p:spPr>
              <a:xfrm>
                <a:off x="443" y="4024"/>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16" name="Group 16"/>
          <p:cNvGrpSpPr/>
          <p:nvPr/>
        </p:nvGrpSpPr>
        <p:grpSpPr>
          <a:xfrm>
            <a:off x="4078818" y="4362451"/>
            <a:ext cx="3647016" cy="704849"/>
            <a:chOff x="2479" y="3054"/>
            <a:chExt cx="2297" cy="444"/>
          </a:xfrm>
        </p:grpSpPr>
        <p:sp>
          <p:nvSpPr>
            <p:cNvPr id="21572" name="Arc 17"/>
            <p:cNvSpPr/>
            <p:nvPr/>
          </p:nvSpPr>
          <p:spPr>
            <a:xfrm>
              <a:off x="2479" y="3054"/>
              <a:ext cx="2297" cy="363"/>
            </a:xfrm>
            <a:custGeom>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3097" fill="none">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path>
                <a:path w="43200" h="23097" stroke="0">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lnTo>
                    <a:pt x="21600" y="1497"/>
                  </a:lnTo>
                  <a:lnTo>
                    <a:pt x="43199" y="1414"/>
                  </a:lnTo>
                  <a:close/>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73" name="Group 18"/>
            <p:cNvGrpSpPr/>
            <p:nvPr/>
          </p:nvGrpSpPr>
          <p:grpSpPr>
            <a:xfrm flipH="1">
              <a:off x="3373" y="3317"/>
              <a:ext cx="303" cy="181"/>
              <a:chOff x="592" y="4296"/>
              <a:chExt cx="181" cy="241"/>
            </a:xfrm>
          </p:grpSpPr>
          <p:sp>
            <p:nvSpPr>
              <p:cNvPr id="21574" name="Line 19"/>
              <p:cNvSpPr/>
              <p:nvPr/>
            </p:nvSpPr>
            <p:spPr>
              <a:xfrm flipV="1">
                <a:off x="592" y="4296"/>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75" name="Line 20"/>
              <p:cNvSpPr/>
              <p:nvPr/>
            </p:nvSpPr>
            <p:spPr>
              <a:xfrm>
                <a:off x="592" y="4417"/>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21" name="Group 21"/>
          <p:cNvGrpSpPr/>
          <p:nvPr/>
        </p:nvGrpSpPr>
        <p:grpSpPr>
          <a:xfrm>
            <a:off x="3886198" y="4358220"/>
            <a:ext cx="4032251" cy="1295399"/>
            <a:chOff x="2358" y="2915"/>
            <a:chExt cx="2540" cy="653"/>
          </a:xfrm>
        </p:grpSpPr>
        <p:sp>
          <p:nvSpPr>
            <p:cNvPr id="21568" name="Arc 22"/>
            <p:cNvSpPr/>
            <p:nvPr/>
          </p:nvSpPr>
          <p:spPr>
            <a:xfrm>
              <a:off x="2358" y="2915"/>
              <a:ext cx="2540" cy="571"/>
            </a:xfrm>
            <a:custGeom>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3097" fill="none">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path>
                <a:path w="43200" h="23097" stroke="0">
                  <a:moveTo>
                    <a:pt x="43199" y="1414"/>
                  </a:moveTo>
                  <a:cubicBezTo>
                    <a:pt x="43199" y="1441"/>
                    <a:pt x="43200" y="1469"/>
                    <a:pt x="43200" y="1497"/>
                  </a:cubicBezTo>
                  <a:cubicBezTo>
                    <a:pt x="43200" y="13426"/>
                    <a:pt x="33529" y="23097"/>
                    <a:pt x="21600" y="23097"/>
                  </a:cubicBezTo>
                  <a:cubicBezTo>
                    <a:pt x="9670" y="23097"/>
                    <a:pt x="0" y="13426"/>
                    <a:pt x="0" y="1497"/>
                  </a:cubicBezTo>
                  <a:cubicBezTo>
                    <a:pt x="-1" y="997"/>
                    <a:pt x="17" y="498"/>
                    <a:pt x="51" y="-1"/>
                  </a:cubicBezTo>
                  <a:lnTo>
                    <a:pt x="21600" y="1497"/>
                  </a:lnTo>
                  <a:lnTo>
                    <a:pt x="43199" y="1414"/>
                  </a:lnTo>
                  <a:close/>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69" name="Group 23"/>
            <p:cNvGrpSpPr/>
            <p:nvPr/>
          </p:nvGrpSpPr>
          <p:grpSpPr>
            <a:xfrm flipH="1">
              <a:off x="3446" y="3387"/>
              <a:ext cx="303" cy="181"/>
              <a:chOff x="581" y="4182"/>
              <a:chExt cx="181" cy="241"/>
            </a:xfrm>
          </p:grpSpPr>
          <p:sp>
            <p:nvSpPr>
              <p:cNvPr id="21570" name="Line 24"/>
              <p:cNvSpPr/>
              <p:nvPr/>
            </p:nvSpPr>
            <p:spPr>
              <a:xfrm flipV="1">
                <a:off x="581" y="4182"/>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71" name="Line 25"/>
              <p:cNvSpPr/>
              <p:nvPr/>
            </p:nvSpPr>
            <p:spPr>
              <a:xfrm>
                <a:off x="581" y="4304"/>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26" name="Group 26"/>
          <p:cNvGrpSpPr/>
          <p:nvPr/>
        </p:nvGrpSpPr>
        <p:grpSpPr>
          <a:xfrm>
            <a:off x="8013698" y="2484967"/>
            <a:ext cx="1056218" cy="1246717"/>
            <a:chOff x="4958" y="1871"/>
            <a:chExt cx="665" cy="785"/>
          </a:xfrm>
        </p:grpSpPr>
        <p:sp>
          <p:nvSpPr>
            <p:cNvPr id="21564" name="Freeform 27"/>
            <p:cNvSpPr/>
            <p:nvPr/>
          </p:nvSpPr>
          <p:spPr>
            <a:xfrm>
              <a:off x="4958" y="1871"/>
              <a:ext cx="665" cy="725"/>
            </a:xfrm>
            <a:custGeom>
              <a:cxnLst>
                <a:cxn ang="0">
                  <a:pos x="0" y="544"/>
                </a:cxn>
                <a:cxn ang="0">
                  <a:pos x="409" y="408"/>
                </a:cxn>
                <a:cxn ang="0">
                  <a:pos x="499" y="0"/>
                </a:cxn>
              </a:cxnLst>
              <a:pathLst>
                <a:path w="499" h="544">
                  <a:moveTo>
                    <a:pt x="0" y="544"/>
                  </a:moveTo>
                  <a:cubicBezTo>
                    <a:pt x="163" y="521"/>
                    <a:pt x="326" y="499"/>
                    <a:pt x="409" y="408"/>
                  </a:cubicBezTo>
                  <a:cubicBezTo>
                    <a:pt x="492" y="317"/>
                    <a:pt x="495" y="158"/>
                    <a:pt x="499"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65" name="Group 28"/>
            <p:cNvGrpSpPr/>
            <p:nvPr/>
          </p:nvGrpSpPr>
          <p:grpSpPr>
            <a:xfrm rot="-212130">
              <a:off x="5105" y="2415"/>
              <a:ext cx="181" cy="241"/>
              <a:chOff x="2418" y="3902"/>
              <a:chExt cx="181" cy="241"/>
            </a:xfrm>
          </p:grpSpPr>
          <p:sp>
            <p:nvSpPr>
              <p:cNvPr id="21566" name="Line 29"/>
              <p:cNvSpPr/>
              <p:nvPr/>
            </p:nvSpPr>
            <p:spPr>
              <a:xfrm flipV="1">
                <a:off x="2418" y="3902"/>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67" name="Line 30"/>
              <p:cNvSpPr/>
              <p:nvPr/>
            </p:nvSpPr>
            <p:spPr>
              <a:xfrm>
                <a:off x="2418" y="4023"/>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31" name="Group 31"/>
          <p:cNvGrpSpPr/>
          <p:nvPr/>
        </p:nvGrpSpPr>
        <p:grpSpPr>
          <a:xfrm>
            <a:off x="8013702" y="2868084"/>
            <a:ext cx="1634067" cy="960967"/>
            <a:chOff x="4958" y="2113"/>
            <a:chExt cx="1029" cy="605"/>
          </a:xfrm>
        </p:grpSpPr>
        <p:sp>
          <p:nvSpPr>
            <p:cNvPr id="21560" name="Freeform 32"/>
            <p:cNvSpPr/>
            <p:nvPr/>
          </p:nvSpPr>
          <p:spPr>
            <a:xfrm>
              <a:off x="4958" y="2113"/>
              <a:ext cx="1029" cy="605"/>
            </a:xfrm>
            <a:custGeom>
              <a:cxnLst>
                <a:cxn ang="0">
                  <a:pos x="0" y="454"/>
                </a:cxn>
                <a:cxn ang="0">
                  <a:pos x="499" y="363"/>
                </a:cxn>
                <a:cxn ang="0">
                  <a:pos x="772" y="0"/>
                </a:cxn>
              </a:cxnLst>
              <a:pathLst>
                <a:path w="772" h="452">
                  <a:moveTo>
                    <a:pt x="0" y="454"/>
                  </a:moveTo>
                  <a:cubicBezTo>
                    <a:pt x="185" y="446"/>
                    <a:pt x="370" y="439"/>
                    <a:pt x="499" y="363"/>
                  </a:cubicBezTo>
                  <a:cubicBezTo>
                    <a:pt x="628" y="287"/>
                    <a:pt x="700" y="143"/>
                    <a:pt x="772"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61" name="Group 33"/>
            <p:cNvGrpSpPr/>
            <p:nvPr/>
          </p:nvGrpSpPr>
          <p:grpSpPr>
            <a:xfrm rot="-2341581">
              <a:off x="5653" y="2430"/>
              <a:ext cx="133" cy="205"/>
              <a:chOff x="2191" y="4847"/>
              <a:chExt cx="181" cy="241"/>
            </a:xfrm>
          </p:grpSpPr>
          <p:sp>
            <p:nvSpPr>
              <p:cNvPr id="21562" name="Line 34"/>
              <p:cNvSpPr/>
              <p:nvPr/>
            </p:nvSpPr>
            <p:spPr>
              <a:xfrm flipV="1">
                <a:off x="2191" y="4847"/>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63" name="Line 35"/>
              <p:cNvSpPr/>
              <p:nvPr/>
            </p:nvSpPr>
            <p:spPr>
              <a:xfrm>
                <a:off x="2191" y="4968"/>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36" name="Group 36"/>
          <p:cNvGrpSpPr/>
          <p:nvPr/>
        </p:nvGrpSpPr>
        <p:grpSpPr>
          <a:xfrm>
            <a:off x="8013702" y="3829052"/>
            <a:ext cx="1953684" cy="302682"/>
            <a:chOff x="4958" y="2718"/>
            <a:chExt cx="1231" cy="191"/>
          </a:xfrm>
        </p:grpSpPr>
        <p:sp>
          <p:nvSpPr>
            <p:cNvPr id="21556" name="Freeform 37"/>
            <p:cNvSpPr/>
            <p:nvPr/>
          </p:nvSpPr>
          <p:spPr>
            <a:xfrm>
              <a:off x="4958" y="2838"/>
              <a:ext cx="1231" cy="1"/>
            </a:xfrm>
            <a:custGeom>
              <a:cxnLst>
                <a:cxn ang="0">
                  <a:pos x="0" y="0"/>
                </a:cxn>
                <a:cxn ang="0">
                  <a:pos x="772" y="0"/>
                </a:cxn>
                <a:cxn ang="0">
                  <a:pos x="908" y="0"/>
                </a:cxn>
              </a:cxnLst>
              <a:pathLst>
                <a:path w="923" h="1">
                  <a:moveTo>
                    <a:pt x="0" y="0"/>
                  </a:moveTo>
                  <a:cubicBezTo>
                    <a:pt x="310" y="0"/>
                    <a:pt x="621" y="0"/>
                    <a:pt x="772" y="0"/>
                  </a:cubicBezTo>
                  <a:cubicBezTo>
                    <a:pt x="923" y="0"/>
                    <a:pt x="915" y="0"/>
                    <a:pt x="908"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57" name="Group 38"/>
            <p:cNvGrpSpPr/>
            <p:nvPr/>
          </p:nvGrpSpPr>
          <p:grpSpPr>
            <a:xfrm rot="-212130">
              <a:off x="5685" y="2718"/>
              <a:ext cx="139" cy="191"/>
              <a:chOff x="2990" y="4170"/>
              <a:chExt cx="181" cy="241"/>
            </a:xfrm>
          </p:grpSpPr>
          <p:sp>
            <p:nvSpPr>
              <p:cNvPr id="21558" name="Line 39"/>
              <p:cNvSpPr/>
              <p:nvPr/>
            </p:nvSpPr>
            <p:spPr>
              <a:xfrm flipV="1">
                <a:off x="2990" y="4170"/>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59" name="Line 40"/>
              <p:cNvSpPr/>
              <p:nvPr/>
            </p:nvSpPr>
            <p:spPr>
              <a:xfrm>
                <a:off x="2990" y="4291"/>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41" name="Group 41"/>
          <p:cNvGrpSpPr/>
          <p:nvPr/>
        </p:nvGrpSpPr>
        <p:grpSpPr>
          <a:xfrm>
            <a:off x="8030634" y="4330701"/>
            <a:ext cx="1056218" cy="649817"/>
            <a:chOff x="4969" y="3034"/>
            <a:chExt cx="665" cy="409"/>
          </a:xfrm>
        </p:grpSpPr>
        <p:sp>
          <p:nvSpPr>
            <p:cNvPr id="21552" name="Freeform 42"/>
            <p:cNvSpPr/>
            <p:nvPr/>
          </p:nvSpPr>
          <p:spPr>
            <a:xfrm flipV="1">
              <a:off x="4969" y="3034"/>
              <a:ext cx="665" cy="409"/>
            </a:xfrm>
            <a:custGeom>
              <a:cxnLst>
                <a:cxn ang="0">
                  <a:pos x="0" y="6"/>
                </a:cxn>
                <a:cxn ang="0">
                  <a:pos x="409" y="4"/>
                </a:cxn>
                <a:cxn ang="0">
                  <a:pos x="499" y="0"/>
                </a:cxn>
              </a:cxnLst>
              <a:pathLst>
                <a:path w="499" h="544">
                  <a:moveTo>
                    <a:pt x="0" y="544"/>
                  </a:moveTo>
                  <a:cubicBezTo>
                    <a:pt x="163" y="521"/>
                    <a:pt x="326" y="499"/>
                    <a:pt x="409" y="408"/>
                  </a:cubicBezTo>
                  <a:cubicBezTo>
                    <a:pt x="492" y="317"/>
                    <a:pt x="495" y="158"/>
                    <a:pt x="499"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53" name="Group 43"/>
            <p:cNvGrpSpPr/>
            <p:nvPr/>
          </p:nvGrpSpPr>
          <p:grpSpPr>
            <a:xfrm rot="1925956">
              <a:off x="5399" y="3039"/>
              <a:ext cx="133" cy="145"/>
              <a:chOff x="3241" y="3025"/>
              <a:chExt cx="181" cy="241"/>
            </a:xfrm>
          </p:grpSpPr>
          <p:sp>
            <p:nvSpPr>
              <p:cNvPr id="21554" name="Line 44"/>
              <p:cNvSpPr/>
              <p:nvPr/>
            </p:nvSpPr>
            <p:spPr>
              <a:xfrm flipV="1">
                <a:off x="3241" y="3025"/>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55" name="Line 45"/>
              <p:cNvSpPr/>
              <p:nvPr/>
            </p:nvSpPr>
            <p:spPr>
              <a:xfrm>
                <a:off x="3241" y="3146"/>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46" name="Group 46"/>
          <p:cNvGrpSpPr/>
          <p:nvPr/>
        </p:nvGrpSpPr>
        <p:grpSpPr>
          <a:xfrm>
            <a:off x="8013702" y="4212167"/>
            <a:ext cx="1634067" cy="575733"/>
            <a:chOff x="4958" y="2959"/>
            <a:chExt cx="1029" cy="363"/>
          </a:xfrm>
        </p:grpSpPr>
        <p:sp>
          <p:nvSpPr>
            <p:cNvPr id="21548" name="Freeform 47"/>
            <p:cNvSpPr/>
            <p:nvPr/>
          </p:nvSpPr>
          <p:spPr>
            <a:xfrm flipV="1">
              <a:off x="4958" y="2959"/>
              <a:ext cx="1029" cy="363"/>
            </a:xfrm>
            <a:custGeom>
              <a:cxnLst>
                <a:cxn ang="0">
                  <a:pos x="0" y="8"/>
                </a:cxn>
                <a:cxn ang="0">
                  <a:pos x="499" y="6"/>
                </a:cxn>
                <a:cxn ang="0">
                  <a:pos x="772" y="0"/>
                </a:cxn>
              </a:cxnLst>
              <a:pathLst>
                <a:path w="772" h="452">
                  <a:moveTo>
                    <a:pt x="0" y="454"/>
                  </a:moveTo>
                  <a:cubicBezTo>
                    <a:pt x="185" y="446"/>
                    <a:pt x="370" y="439"/>
                    <a:pt x="499" y="363"/>
                  </a:cubicBezTo>
                  <a:cubicBezTo>
                    <a:pt x="628" y="287"/>
                    <a:pt x="700" y="143"/>
                    <a:pt x="772"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49" name="Group 48"/>
            <p:cNvGrpSpPr/>
            <p:nvPr/>
          </p:nvGrpSpPr>
          <p:grpSpPr>
            <a:xfrm rot="1925956">
              <a:off x="5691" y="3013"/>
              <a:ext cx="133" cy="145"/>
              <a:chOff x="3320" y="2951"/>
              <a:chExt cx="181" cy="241"/>
            </a:xfrm>
          </p:grpSpPr>
          <p:sp>
            <p:nvSpPr>
              <p:cNvPr id="21550" name="Line 49"/>
              <p:cNvSpPr/>
              <p:nvPr/>
            </p:nvSpPr>
            <p:spPr>
              <a:xfrm flipV="1">
                <a:off x="3320" y="2951"/>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51" name="Line 50"/>
              <p:cNvSpPr/>
              <p:nvPr/>
            </p:nvSpPr>
            <p:spPr>
              <a:xfrm>
                <a:off x="3320" y="3073"/>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51" name="Group 51"/>
          <p:cNvGrpSpPr/>
          <p:nvPr/>
        </p:nvGrpSpPr>
        <p:grpSpPr>
          <a:xfrm>
            <a:off x="2660652" y="2484967"/>
            <a:ext cx="1130300" cy="1151467"/>
            <a:chOff x="1586" y="1871"/>
            <a:chExt cx="712" cy="725"/>
          </a:xfrm>
        </p:grpSpPr>
        <p:sp>
          <p:nvSpPr>
            <p:cNvPr id="21544" name="Freeform 52"/>
            <p:cNvSpPr/>
            <p:nvPr/>
          </p:nvSpPr>
          <p:spPr>
            <a:xfrm flipH="1">
              <a:off x="1633" y="1871"/>
              <a:ext cx="665" cy="725"/>
            </a:xfrm>
            <a:custGeom>
              <a:cxnLst>
                <a:cxn ang="0">
                  <a:pos x="0" y="544"/>
                </a:cxn>
                <a:cxn ang="0">
                  <a:pos x="409" y="408"/>
                </a:cxn>
                <a:cxn ang="0">
                  <a:pos x="499" y="0"/>
                </a:cxn>
              </a:cxnLst>
              <a:pathLst>
                <a:path w="499" h="544">
                  <a:moveTo>
                    <a:pt x="0" y="544"/>
                  </a:moveTo>
                  <a:cubicBezTo>
                    <a:pt x="163" y="521"/>
                    <a:pt x="326" y="499"/>
                    <a:pt x="409" y="408"/>
                  </a:cubicBezTo>
                  <a:cubicBezTo>
                    <a:pt x="492" y="317"/>
                    <a:pt x="495" y="158"/>
                    <a:pt x="499"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45" name="Group 53"/>
            <p:cNvGrpSpPr/>
            <p:nvPr/>
          </p:nvGrpSpPr>
          <p:grpSpPr>
            <a:xfrm rot="4034944">
              <a:off x="1569" y="2105"/>
              <a:ext cx="181" cy="147"/>
              <a:chOff x="1734" y="2898"/>
              <a:chExt cx="181" cy="241"/>
            </a:xfrm>
          </p:grpSpPr>
          <p:sp>
            <p:nvSpPr>
              <p:cNvPr id="21546" name="Line 54"/>
              <p:cNvSpPr/>
              <p:nvPr/>
            </p:nvSpPr>
            <p:spPr>
              <a:xfrm flipV="1">
                <a:off x="1734" y="2898"/>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47" name="Line 55"/>
              <p:cNvSpPr/>
              <p:nvPr/>
            </p:nvSpPr>
            <p:spPr>
              <a:xfrm>
                <a:off x="1734" y="3019"/>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56" name="Group 56"/>
          <p:cNvGrpSpPr/>
          <p:nvPr/>
        </p:nvGrpSpPr>
        <p:grpSpPr>
          <a:xfrm>
            <a:off x="2158999" y="3865036"/>
            <a:ext cx="1631951" cy="302684"/>
            <a:chOff x="1270" y="2741"/>
            <a:chExt cx="1028" cy="191"/>
          </a:xfrm>
        </p:grpSpPr>
        <p:sp>
          <p:nvSpPr>
            <p:cNvPr id="21540" name="Line 57"/>
            <p:cNvSpPr/>
            <p:nvPr/>
          </p:nvSpPr>
          <p:spPr>
            <a:xfrm flipH="1">
              <a:off x="1270" y="2838"/>
              <a:ext cx="1028" cy="0"/>
            </a:xfrm>
            <a:prstGeom prst="line">
              <a:avLst/>
            </a:prstGeom>
            <a:ln w="38100" cap="flat" cmpd="sng">
              <a:solidFill>
                <a:schemeClr val="tx1"/>
              </a:solidFill>
              <a:prstDash val="dash"/>
              <a:headEnd type="none" w="med" len="med"/>
              <a:tailEnd type="none" w="med" len="med"/>
            </a:ln>
          </p:spPr>
          <p:txBody>
            <a:bodyPr/>
            <a:lstStyle>
              <a:defPPr>
                <a:defRPr lang="zh-CN"/>
              </a:defPPr>
            </a:lstStyle>
            <a:p/>
          </p:txBody>
        </p:sp>
        <p:grpSp>
          <p:nvGrpSpPr>
            <p:cNvPr id="21541" name="Group 58"/>
            <p:cNvGrpSpPr/>
            <p:nvPr/>
          </p:nvGrpSpPr>
          <p:grpSpPr>
            <a:xfrm rot="-212130">
              <a:off x="1405" y="2741"/>
              <a:ext cx="139" cy="191"/>
              <a:chOff x="1593" y="4093"/>
              <a:chExt cx="181" cy="241"/>
            </a:xfrm>
          </p:grpSpPr>
          <p:sp>
            <p:nvSpPr>
              <p:cNvPr id="21542" name="Line 59"/>
              <p:cNvSpPr/>
              <p:nvPr/>
            </p:nvSpPr>
            <p:spPr>
              <a:xfrm flipV="1">
                <a:off x="1593" y="4093"/>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43" name="Line 60"/>
              <p:cNvSpPr/>
              <p:nvPr/>
            </p:nvSpPr>
            <p:spPr>
              <a:xfrm>
                <a:off x="1593" y="4215"/>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61" name="Group 61"/>
          <p:cNvGrpSpPr/>
          <p:nvPr/>
        </p:nvGrpSpPr>
        <p:grpSpPr>
          <a:xfrm>
            <a:off x="2596869" y="4326465"/>
            <a:ext cx="1168681" cy="865717"/>
            <a:chOff x="1546" y="3031"/>
            <a:chExt cx="736" cy="545"/>
          </a:xfrm>
        </p:grpSpPr>
        <p:sp>
          <p:nvSpPr>
            <p:cNvPr id="21536" name="Freeform 62"/>
            <p:cNvSpPr/>
            <p:nvPr/>
          </p:nvSpPr>
          <p:spPr>
            <a:xfrm flipH="1" flipV="1">
              <a:off x="1617" y="3031"/>
              <a:ext cx="665" cy="545"/>
            </a:xfrm>
            <a:custGeom>
              <a:cxnLst>
                <a:cxn ang="0">
                  <a:pos x="0" y="56"/>
                </a:cxn>
                <a:cxn ang="0">
                  <a:pos x="409" y="42"/>
                </a:cxn>
                <a:cxn ang="0">
                  <a:pos x="499" y="0"/>
                </a:cxn>
              </a:cxnLst>
              <a:pathLst>
                <a:path w="499" h="544">
                  <a:moveTo>
                    <a:pt x="0" y="544"/>
                  </a:moveTo>
                  <a:cubicBezTo>
                    <a:pt x="163" y="521"/>
                    <a:pt x="326" y="499"/>
                    <a:pt x="409" y="408"/>
                  </a:cubicBezTo>
                  <a:cubicBezTo>
                    <a:pt x="492" y="317"/>
                    <a:pt x="495" y="158"/>
                    <a:pt x="499"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37" name="Group 63"/>
            <p:cNvGrpSpPr/>
            <p:nvPr/>
          </p:nvGrpSpPr>
          <p:grpSpPr>
            <a:xfrm rot="-4792870">
              <a:off x="1523" y="3242"/>
              <a:ext cx="237" cy="195"/>
              <a:chOff x="621" y="3957"/>
              <a:chExt cx="181" cy="241"/>
            </a:xfrm>
          </p:grpSpPr>
          <p:sp>
            <p:nvSpPr>
              <p:cNvPr id="21538" name="Line 64"/>
              <p:cNvSpPr/>
              <p:nvPr/>
            </p:nvSpPr>
            <p:spPr>
              <a:xfrm flipV="1">
                <a:off x="621" y="3957"/>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39" name="Line 65"/>
              <p:cNvSpPr/>
              <p:nvPr/>
            </p:nvSpPr>
            <p:spPr>
              <a:xfrm>
                <a:off x="621" y="4079"/>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66" name="Group 66"/>
          <p:cNvGrpSpPr/>
          <p:nvPr/>
        </p:nvGrpSpPr>
        <p:grpSpPr>
          <a:xfrm>
            <a:off x="2349499" y="2868084"/>
            <a:ext cx="1439333" cy="960967"/>
            <a:chOff x="1390" y="2113"/>
            <a:chExt cx="907" cy="605"/>
          </a:xfrm>
        </p:grpSpPr>
        <p:sp>
          <p:nvSpPr>
            <p:cNvPr id="21532" name="Freeform 67"/>
            <p:cNvSpPr/>
            <p:nvPr/>
          </p:nvSpPr>
          <p:spPr>
            <a:xfrm flipH="1">
              <a:off x="1390" y="2113"/>
              <a:ext cx="907" cy="605"/>
            </a:xfrm>
            <a:custGeom>
              <a:cxnLst>
                <a:cxn ang="0">
                  <a:pos x="0" y="454"/>
                </a:cxn>
                <a:cxn ang="0">
                  <a:pos x="181" y="363"/>
                </a:cxn>
                <a:cxn ang="0">
                  <a:pos x="280" y="0"/>
                </a:cxn>
              </a:cxnLst>
              <a:pathLst>
                <a:path w="772" h="452">
                  <a:moveTo>
                    <a:pt x="0" y="454"/>
                  </a:moveTo>
                  <a:cubicBezTo>
                    <a:pt x="185" y="446"/>
                    <a:pt x="370" y="439"/>
                    <a:pt x="499" y="363"/>
                  </a:cubicBezTo>
                  <a:cubicBezTo>
                    <a:pt x="628" y="287"/>
                    <a:pt x="700" y="143"/>
                    <a:pt x="772"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33" name="Group 68"/>
            <p:cNvGrpSpPr/>
            <p:nvPr/>
          </p:nvGrpSpPr>
          <p:grpSpPr>
            <a:xfrm rot="2877112">
              <a:off x="1401" y="2249"/>
              <a:ext cx="181" cy="160"/>
              <a:chOff x="1774" y="3332"/>
              <a:chExt cx="181" cy="241"/>
            </a:xfrm>
          </p:grpSpPr>
          <p:sp>
            <p:nvSpPr>
              <p:cNvPr id="21534" name="Line 69"/>
              <p:cNvSpPr/>
              <p:nvPr/>
            </p:nvSpPr>
            <p:spPr>
              <a:xfrm flipV="1">
                <a:off x="1774" y="3332"/>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35" name="Line 70"/>
              <p:cNvSpPr/>
              <p:nvPr/>
            </p:nvSpPr>
            <p:spPr>
              <a:xfrm>
                <a:off x="1774" y="3453"/>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grpSp>
        <p:nvGrpSpPr>
          <p:cNvPr id="71" name="Group 71"/>
          <p:cNvGrpSpPr/>
          <p:nvPr/>
        </p:nvGrpSpPr>
        <p:grpSpPr>
          <a:xfrm>
            <a:off x="2061633" y="4171951"/>
            <a:ext cx="1761067" cy="808567"/>
            <a:chOff x="1209" y="2934"/>
            <a:chExt cx="1109" cy="509"/>
          </a:xfrm>
        </p:grpSpPr>
        <p:sp>
          <p:nvSpPr>
            <p:cNvPr id="21528" name="Freeform 72"/>
            <p:cNvSpPr/>
            <p:nvPr/>
          </p:nvSpPr>
          <p:spPr>
            <a:xfrm flipH="1" flipV="1">
              <a:off x="1209" y="2934"/>
              <a:ext cx="1109" cy="509"/>
            </a:xfrm>
            <a:custGeom>
              <a:cxnLst>
                <a:cxn ang="0">
                  <a:pos x="0" y="114"/>
                </a:cxn>
                <a:cxn ang="0">
                  <a:pos x="909" y="92"/>
                </a:cxn>
                <a:cxn ang="0">
                  <a:pos x="1405" y="0"/>
                </a:cxn>
              </a:cxnLst>
              <a:pathLst>
                <a:path w="772" h="452">
                  <a:moveTo>
                    <a:pt x="0" y="454"/>
                  </a:moveTo>
                  <a:cubicBezTo>
                    <a:pt x="185" y="446"/>
                    <a:pt x="370" y="439"/>
                    <a:pt x="499" y="363"/>
                  </a:cubicBezTo>
                  <a:cubicBezTo>
                    <a:pt x="628" y="287"/>
                    <a:pt x="700" y="143"/>
                    <a:pt x="772" y="0"/>
                  </a:cubicBezTo>
                </a:path>
              </a:pathLst>
            </a:custGeom>
            <a:noFill/>
            <a:ln w="38100" cap="flat" cmpd="sng">
              <a:solidFill>
                <a:schemeClr val="tx1">
                  <a:alpha val="100000"/>
                </a:schemeClr>
              </a:solidFill>
              <a:prstDash val="dash"/>
              <a:round/>
              <a:headEnd type="none" w="med" len="med"/>
              <a:tailEnd type="none" w="med" len="med"/>
            </a:ln>
          </p:spPr>
          <p:txBody>
            <a:bodyPr/>
            <a:lstStyle>
              <a:defPPr>
                <a:defRPr lang="zh-CN"/>
              </a:defPPr>
            </a:lstStyle>
            <a:p>
              <a:endParaRPr lang="zh-CN" altLang="en-US" sz="1800"/>
            </a:p>
          </p:txBody>
        </p:sp>
        <p:grpSp>
          <p:nvGrpSpPr>
            <p:cNvPr id="21529" name="Group 73"/>
            <p:cNvGrpSpPr/>
            <p:nvPr/>
          </p:nvGrpSpPr>
          <p:grpSpPr>
            <a:xfrm rot="-2892872">
              <a:off x="1341" y="2983"/>
              <a:ext cx="181" cy="241"/>
              <a:chOff x="865" y="4014"/>
              <a:chExt cx="181" cy="241"/>
            </a:xfrm>
          </p:grpSpPr>
          <p:sp>
            <p:nvSpPr>
              <p:cNvPr id="21530" name="Line 74"/>
              <p:cNvSpPr/>
              <p:nvPr/>
            </p:nvSpPr>
            <p:spPr>
              <a:xfrm flipV="1">
                <a:off x="865" y="4014"/>
                <a:ext cx="181" cy="121"/>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sp>
            <p:nvSpPr>
              <p:cNvPr id="21531" name="Line 75"/>
              <p:cNvSpPr/>
              <p:nvPr/>
            </p:nvSpPr>
            <p:spPr>
              <a:xfrm>
                <a:off x="865" y="4135"/>
                <a:ext cx="181" cy="120"/>
              </a:xfrm>
              <a:prstGeom prst="line">
                <a:avLst/>
              </a:prstGeom>
              <a:ln w="38100" cap="flat" cmpd="sng">
                <a:solidFill>
                  <a:srgbClr val="FF3300"/>
                </a:solidFill>
                <a:prstDash val="solid"/>
                <a:headEnd type="none" w="med" len="med"/>
                <a:tailEnd type="none" w="med" len="med"/>
              </a:ln>
            </p:spPr>
            <p:txBody>
              <a:bodyPr/>
              <a:lstStyle>
                <a:defPPr>
                  <a:defRPr lang="zh-CN"/>
                </a:defPPr>
              </a:lstStyle>
              <a:p/>
            </p:txBody>
          </p:sp>
        </p:grpSp>
      </p:grpSp>
      <p:sp>
        <p:nvSpPr>
          <p:cNvPr id="5" name="Text Box 5"/>
          <p:cNvSpPr txBox="1"/>
          <p:nvPr/>
        </p:nvSpPr>
        <p:spPr>
          <a:xfrm>
            <a:off x="3420534" y="5723467"/>
            <a:ext cx="6184900" cy="698500"/>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楷体" panose="02010609060101010101" pitchFamily="49" charset="-122"/>
                <a:ea typeface="楷体" panose="02010609060101010101" pitchFamily="49" charset="-122"/>
              </a:rPr>
              <a:t>条形磁体的磁感线画法</a:t>
            </a:r>
          </a:p>
        </p:txBody>
      </p:sp>
      <p:sp>
        <p:nvSpPr>
          <p:cNvPr id="80" name="文本框 7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1527" name="图片 80"/>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nodeType="withGroup">
                            <p:stCondLst>
                              <p:cond delay="500"/>
                            </p:stCondLst>
                            <p:childTnLst>
                              <p:par>
                                <p:cTn id="9" presetID="5" presetClass="entr" presetSubtype="10" fill="hold" nodeType="afterEffec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subTnLst>
                                    <p:audio>
                                      <p:cMediaNode>
                                        <p:cTn display="0" masterRel="sameClick">
                                          <p:stCondLst>
                                            <p:cond evt="begin" delay="0">
                                              <p:tn val="9"/>
                                            </p:cond>
                                          </p:stCondLst>
                                          <p:endCondLst>
                                            <p:cond evt="onStopAudio" delay="0">
                                              <p:tgtEl>
                                                <p:sldTgt/>
                                              </p:tgtEl>
                                            </p:cond>
                                          </p:endCondLst>
                                        </p:cTn>
                                        <p:tgtEl>
                                          <p:sndTgt r:embed="rId2" name="click.wav"/>
                                        </p:tgtEl>
                                      </p:cMediaNode>
                                    </p:audio>
                                  </p:sub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par>
                    <p:cTn id="36" fill="hold" nodeType="clickPar">
                      <p:stCondLst>
                        <p:cond delay="indefinite"/>
                      </p:stCondLst>
                      <p:childTnLst>
                        <p:par>
                          <p:cTn id="37" fill="hold" nodeType="withGroup">
                            <p:stCondLst>
                              <p:cond delay="indefinite"/>
                            </p:stCondLst>
                          </p:cTn>
                        </p:par>
                        <p:par>
                          <p:cTn id="38" fill="hold" nodeType="afterGroup">
                            <p:stCondLst>
                              <p:cond delay="0"/>
                            </p:stCondLst>
                            <p:childTnLst>
                              <p:par>
                                <p:cTn id="39" presetID="2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right)">
                                      <p:cBhvr>
                                        <p:cTn id="41" dur="500"/>
                                        <p:tgtEl>
                                          <p:spTgt spid="51"/>
                                        </p:tgtEl>
                                      </p:cBhvr>
                                    </p:animEffec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22" presetClass="entr" presetSubtype="2"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right)">
                                      <p:cBhvr>
                                        <p:cTn id="47" dur="500"/>
                                        <p:tgtEl>
                                          <p:spTgt spid="26"/>
                                        </p:tgtEl>
                                      </p:cBhvr>
                                    </p:animEffect>
                                  </p:childTnLst>
                                </p:cTn>
                              </p:par>
                            </p:childTnLst>
                          </p:cTn>
                        </p:par>
                      </p:childTnLst>
                    </p:cTn>
                  </p:par>
                  <p:par>
                    <p:cTn id="48" fill="hold" nodeType="clickPar">
                      <p:stCondLst>
                        <p:cond delay="indefinite"/>
                      </p:stCondLst>
                      <p:childTnLst>
                        <p:par>
                          <p:cTn id="49" fill="hold" nodeType="withGroup">
                            <p:stCondLst>
                              <p:cond delay="indefinite"/>
                            </p:stCondLst>
                          </p:cTn>
                        </p:par>
                        <p:par>
                          <p:cTn id="50" fill="hold" nodeType="afterGroup">
                            <p:stCondLst>
                              <p:cond delay="0"/>
                            </p:stCondLst>
                            <p:childTnLst>
                              <p:par>
                                <p:cTn id="51" presetID="22" presetClass="entr" presetSubtype="2" fill="hold" nodeType="click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wipe(right)">
                                      <p:cBhvr>
                                        <p:cTn id="53" dur="500"/>
                                        <p:tgtEl>
                                          <p:spTgt spid="61"/>
                                        </p:tgtEl>
                                      </p:cBhvr>
                                    </p:animEffect>
                                  </p:childTnLst>
                                </p:cTn>
                              </p:par>
                            </p:childTnLst>
                          </p:cTn>
                        </p:par>
                      </p:childTnLst>
                    </p:cTn>
                  </p:par>
                  <p:par>
                    <p:cTn id="54" fill="hold" nodeType="clickPar">
                      <p:stCondLst>
                        <p:cond delay="indefinite"/>
                      </p:stCondLst>
                      <p:childTnLst>
                        <p:par>
                          <p:cTn id="55" fill="hold" nodeType="withGroup">
                            <p:stCondLst>
                              <p:cond delay="indefinite"/>
                            </p:stCondLst>
                          </p:cTn>
                        </p:par>
                        <p:par>
                          <p:cTn id="56" fill="hold" nodeType="afterGroup">
                            <p:stCondLst>
                              <p:cond delay="0"/>
                            </p:stCondLst>
                            <p:childTnLst>
                              <p:par>
                                <p:cTn id="57" presetID="22" presetClass="entr" presetSubtype="2"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right)">
                                      <p:cBhvr>
                                        <p:cTn id="59" dur="500"/>
                                        <p:tgtEl>
                                          <p:spTgt spid="41"/>
                                        </p:tgtEl>
                                      </p:cBhvr>
                                    </p:animEffect>
                                  </p:childTnLst>
                                </p:cTn>
                              </p:par>
                            </p:childTnLst>
                          </p:cTn>
                        </p:par>
                      </p:childTnLst>
                    </p:cTn>
                  </p:par>
                  <p:par>
                    <p:cTn id="60" fill="hold" nodeType="clickPar">
                      <p:stCondLst>
                        <p:cond delay="indefinite"/>
                      </p:stCondLst>
                      <p:childTnLst>
                        <p:par>
                          <p:cTn id="61" fill="hold" nodeType="withGroup">
                            <p:stCondLst>
                              <p:cond delay="indefinite"/>
                            </p:stCondLst>
                          </p:cTn>
                        </p:par>
                        <p:par>
                          <p:cTn id="62" fill="hold" nodeType="afterGroup">
                            <p:stCondLst>
                              <p:cond delay="0"/>
                            </p:stCondLst>
                            <p:childTnLst>
                              <p:par>
                                <p:cTn id="63" presetID="22" presetClass="entr" presetSubtype="2" fill="hold"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right)">
                                      <p:cBhvr>
                                        <p:cTn id="65" dur="500"/>
                                        <p:tgtEl>
                                          <p:spTgt spid="66"/>
                                        </p:tgtEl>
                                      </p:cBhvr>
                                    </p:animEffect>
                                  </p:childTnLst>
                                </p:cTn>
                              </p:par>
                            </p:childTnLst>
                          </p:cTn>
                        </p:par>
                      </p:childTnLst>
                    </p:cTn>
                  </p:par>
                  <p:par>
                    <p:cTn id="66" fill="hold" nodeType="clickPar">
                      <p:stCondLst>
                        <p:cond delay="indefinite"/>
                      </p:stCondLst>
                      <p:childTnLst>
                        <p:par>
                          <p:cTn id="67" fill="hold" nodeType="withGroup">
                            <p:stCondLst>
                              <p:cond delay="indefinite"/>
                            </p:stCondLst>
                          </p:cTn>
                        </p:par>
                        <p:par>
                          <p:cTn id="68" fill="hold" nodeType="afterGroup">
                            <p:stCondLst>
                              <p:cond delay="0"/>
                            </p:stCondLst>
                            <p:childTnLst>
                              <p:par>
                                <p:cTn id="69" presetID="22" presetClass="entr" presetSubtype="2"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right)">
                                      <p:cBhvr>
                                        <p:cTn id="71" dur="500"/>
                                        <p:tgtEl>
                                          <p:spTgt spid="31"/>
                                        </p:tgtEl>
                                      </p:cBhvr>
                                    </p:animEffect>
                                  </p:childTnLst>
                                </p:cTn>
                              </p:par>
                            </p:childTnLst>
                          </p:cTn>
                        </p:par>
                      </p:childTnLst>
                    </p:cTn>
                  </p:par>
                  <p:par>
                    <p:cTn id="72" fill="hold" nodeType="clickPar">
                      <p:stCondLst>
                        <p:cond delay="indefinite"/>
                      </p:stCondLst>
                      <p:childTnLst>
                        <p:par>
                          <p:cTn id="73" fill="hold" nodeType="withGroup">
                            <p:stCondLst>
                              <p:cond delay="indefinite"/>
                            </p:stCondLst>
                          </p:cTn>
                        </p:par>
                        <p:par>
                          <p:cTn id="74" fill="hold" nodeType="afterGroup">
                            <p:stCondLst>
                              <p:cond delay="0"/>
                            </p:stCondLst>
                            <p:childTnLst>
                              <p:par>
                                <p:cTn id="75" presetID="22" presetClass="entr" presetSubtype="2" fill="hold" nodeType="click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wipe(right)">
                                      <p:cBhvr>
                                        <p:cTn id="77" dur="500"/>
                                        <p:tgtEl>
                                          <p:spTgt spid="71"/>
                                        </p:tgtEl>
                                      </p:cBhvr>
                                    </p:animEffect>
                                  </p:childTnLst>
                                </p:cTn>
                              </p:par>
                            </p:childTnLst>
                          </p:cTn>
                        </p:par>
                      </p:childTnLst>
                    </p:cTn>
                  </p:par>
                  <p:par>
                    <p:cTn id="78" fill="hold" nodeType="clickPar">
                      <p:stCondLst>
                        <p:cond delay="indefinite"/>
                      </p:stCondLst>
                      <p:childTnLst>
                        <p:par>
                          <p:cTn id="79" fill="hold" nodeType="withGroup">
                            <p:stCondLst>
                              <p:cond delay="indefinite"/>
                            </p:stCondLst>
                          </p:cTn>
                        </p:par>
                        <p:par>
                          <p:cTn id="80" fill="hold" nodeType="afterGroup">
                            <p:stCondLst>
                              <p:cond delay="0"/>
                            </p:stCondLst>
                            <p:childTnLst>
                              <p:par>
                                <p:cTn id="81" presetID="22" presetClass="entr" presetSubtype="2" fill="hold"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right)">
                                      <p:cBhvr>
                                        <p:cTn id="83" dur="500"/>
                                        <p:tgtEl>
                                          <p:spTgt spid="46"/>
                                        </p:tgtEl>
                                      </p:cBhvr>
                                    </p:animEffect>
                                  </p:childTnLst>
                                </p:cTn>
                              </p:par>
                            </p:childTnLst>
                          </p:cTn>
                        </p:par>
                      </p:childTnLst>
                    </p:cTn>
                  </p:par>
                  <p:par>
                    <p:cTn id="84" fill="hold" nodeType="clickPar">
                      <p:stCondLst>
                        <p:cond delay="indefinite"/>
                      </p:stCondLst>
                      <p:childTnLst>
                        <p:par>
                          <p:cTn id="85" fill="hold" nodeType="withGroup">
                            <p:stCondLst>
                              <p:cond delay="indefinite"/>
                            </p:stCondLst>
                          </p:cTn>
                        </p:par>
                        <p:par>
                          <p:cTn id="86" fill="hold" nodeType="afterGroup">
                            <p:stCondLst>
                              <p:cond delay="0"/>
                            </p:stCondLst>
                            <p:childTnLst>
                              <p:par>
                                <p:cTn id="87" presetID="22" presetClass="entr" presetSubtype="2" fill="hold" nodeType="click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childTnLst>
                          </p:cTn>
                        </p:par>
                      </p:childTnLst>
                    </p:cTn>
                  </p:par>
                  <p:par>
                    <p:cTn id="90" fill="hold" nodeType="clickPar">
                      <p:stCondLst>
                        <p:cond delay="indefinite"/>
                      </p:stCondLst>
                      <p:childTnLst>
                        <p:par>
                          <p:cTn id="91" fill="hold" nodeType="withGroup">
                            <p:stCondLst>
                              <p:cond delay="indefinite"/>
                            </p:stCondLst>
                          </p:cTn>
                        </p:par>
                        <p:par>
                          <p:cTn id="92" fill="hold" nodeType="afterGroup">
                            <p:stCondLst>
                              <p:cond delay="0"/>
                            </p:stCondLst>
                            <p:childTnLst>
                              <p:par>
                                <p:cTn id="93" presetID="22" presetClass="entr" presetSubtype="2" fill="hold" nodeType="click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2530" name="图片 28677" descr="ZVETUM46U6YG7P2OBOR~[2E"/>
          <p:cNvPicPr>
            <a:picLocks noChangeAspect="1"/>
          </p:cNvPicPr>
          <p:nvPr/>
        </p:nvPicPr>
        <p:blipFill>
          <a:blip r:embed="rId2"/>
          <a:stretch>
            <a:fillRect/>
          </a:stretch>
        </p:blipFill>
        <p:spPr>
          <a:xfrm>
            <a:off x="1816100" y="423333"/>
            <a:ext cx="3911600" cy="3198284"/>
          </a:xfrm>
          <a:prstGeom prst="rect">
            <a:avLst/>
          </a:prstGeom>
          <a:noFill/>
          <a:ln w="9525">
            <a:noFill/>
          </a:ln>
        </p:spPr>
      </p:pic>
      <p:pic>
        <p:nvPicPr>
          <p:cNvPr id="22531" name="图片 28678" descr="CP8A`_SZ@9NBS6KDQ~A}Z$0"/>
          <p:cNvPicPr>
            <a:picLocks noChangeAspect="1"/>
          </p:cNvPicPr>
          <p:nvPr/>
        </p:nvPicPr>
        <p:blipFill>
          <a:blip r:embed="rId3"/>
          <a:stretch>
            <a:fillRect/>
          </a:stretch>
        </p:blipFill>
        <p:spPr>
          <a:xfrm>
            <a:off x="6170084" y="347133"/>
            <a:ext cx="4159249" cy="3274484"/>
          </a:xfrm>
          <a:prstGeom prst="rect">
            <a:avLst/>
          </a:prstGeom>
          <a:noFill/>
          <a:ln w="9525">
            <a:noFill/>
          </a:ln>
        </p:spPr>
      </p:pic>
      <p:sp>
        <p:nvSpPr>
          <p:cNvPr id="28675" name="TextBox 2"/>
          <p:cNvSpPr txBox="1"/>
          <p:nvPr/>
        </p:nvSpPr>
        <p:spPr>
          <a:xfrm>
            <a:off x="378884" y="3553885"/>
            <a:ext cx="11813116" cy="2880783"/>
          </a:xfrm>
          <a:prstGeom prst="rect">
            <a:avLst/>
          </a:prstGeom>
          <a:noFill/>
          <a:ln w="9525">
            <a:noFill/>
          </a:ln>
        </p:spPr>
        <p:txBody>
          <a:bodyPr>
            <a:spAutoFit/>
          </a:bodyPr>
          <a:lstStyle>
            <a:defPPr>
              <a:defRPr lang="zh-CN"/>
            </a:defPPr>
          </a:lstStyle>
          <a:p>
            <a:pPr eaLnBrk="1" hangingPunct="1">
              <a:lnSpc>
                <a:spcPct val="120000"/>
              </a:lnSpc>
            </a:pPr>
            <a:r>
              <a:rPr lang="zh-CN" altLang="en-US" sz="3733" b="1">
                <a:solidFill>
                  <a:srgbClr val="CC0000"/>
                </a:solidFill>
                <a:latin typeface="Times New Roman" panose="02020603050405020304" pitchFamily="18" charset="0"/>
                <a:ea typeface="楷体" panose="02010609060101010101" pitchFamily="49" charset="-122"/>
              </a:rPr>
              <a:t>①磁感线上任意一点的方向，与该点的磁场方向相同。</a:t>
            </a:r>
            <a:endParaRPr lang="en-US" altLang="zh-CN" sz="3733" b="1">
              <a:solidFill>
                <a:srgbClr val="CC0000"/>
              </a:solidFill>
              <a:latin typeface="Times New Roman" panose="02020603050405020304" pitchFamily="18" charset="0"/>
              <a:ea typeface="楷体" panose="02010609060101010101" pitchFamily="49" charset="-122"/>
            </a:endParaRPr>
          </a:p>
          <a:p>
            <a:pPr eaLnBrk="1" hangingPunct="1">
              <a:lnSpc>
                <a:spcPct val="120000"/>
              </a:lnSpc>
            </a:pPr>
            <a:r>
              <a:rPr lang="zh-CN" altLang="en-US" sz="3733" b="1">
                <a:solidFill>
                  <a:srgbClr val="CC0000"/>
                </a:solidFill>
                <a:latin typeface="Times New Roman" panose="02020603050405020304" pitchFamily="18" charset="0"/>
                <a:ea typeface="楷体" panose="02010609060101010101" pitchFamily="49" charset="-122"/>
              </a:rPr>
              <a:t>②磁感线是描述磁场的方法，实际并不存在。</a:t>
            </a:r>
          </a:p>
          <a:p>
            <a:pPr eaLnBrk="1" hangingPunct="1">
              <a:lnSpc>
                <a:spcPct val="120000"/>
              </a:lnSpc>
            </a:pPr>
            <a:r>
              <a:rPr lang="zh-CN" altLang="en-US" sz="3733" b="1">
                <a:solidFill>
                  <a:srgbClr val="CC0000"/>
                </a:solidFill>
                <a:latin typeface="Times New Roman" panose="02020603050405020304" pitchFamily="18" charset="0"/>
                <a:ea typeface="楷体" panose="02010609060101010101" pitchFamily="49" charset="-122"/>
              </a:rPr>
              <a:t>③磁体外部的磁感线都是从磁体的</a:t>
            </a:r>
            <a:r>
              <a:rPr lang="en-US" altLang="zh-CN" sz="3733" b="1">
                <a:solidFill>
                  <a:srgbClr val="CC0000"/>
                </a:solidFill>
                <a:latin typeface="Times New Roman" panose="02020603050405020304" pitchFamily="18" charset="0"/>
                <a:ea typeface="楷体" panose="02010609060101010101" pitchFamily="49" charset="-122"/>
              </a:rPr>
              <a:t>N</a:t>
            </a:r>
            <a:r>
              <a:rPr lang="zh-CN" altLang="en-US" sz="3733" b="1">
                <a:solidFill>
                  <a:srgbClr val="CC0000"/>
                </a:solidFill>
                <a:latin typeface="Times New Roman" panose="02020603050405020304" pitchFamily="18" charset="0"/>
                <a:ea typeface="楷体" panose="02010609060101010101" pitchFamily="49" charset="-122"/>
              </a:rPr>
              <a:t>极出发，回到</a:t>
            </a:r>
            <a:r>
              <a:rPr lang="en-US" altLang="zh-CN" sz="3733" b="1">
                <a:solidFill>
                  <a:srgbClr val="CC0000"/>
                </a:solidFill>
                <a:latin typeface="Times New Roman" panose="02020603050405020304" pitchFamily="18" charset="0"/>
                <a:ea typeface="楷体" panose="02010609060101010101" pitchFamily="49" charset="-122"/>
              </a:rPr>
              <a:t>S</a:t>
            </a:r>
            <a:r>
              <a:rPr lang="zh-CN" altLang="en-US" sz="3733" b="1">
                <a:solidFill>
                  <a:srgbClr val="CC0000"/>
                </a:solidFill>
                <a:latin typeface="Times New Roman" panose="02020603050405020304" pitchFamily="18" charset="0"/>
                <a:ea typeface="楷体" panose="02010609060101010101" pitchFamily="49" charset="-122"/>
              </a:rPr>
              <a:t>极。</a:t>
            </a:r>
          </a:p>
          <a:p>
            <a:pPr eaLnBrk="1" hangingPunct="1">
              <a:lnSpc>
                <a:spcPct val="120000"/>
              </a:lnSpc>
            </a:pPr>
            <a:r>
              <a:rPr lang="zh-CN" altLang="en-US" sz="3733" b="1">
                <a:solidFill>
                  <a:srgbClr val="CC0000"/>
                </a:solidFill>
                <a:latin typeface="Times New Roman" panose="02020603050405020304" pitchFamily="18" charset="0"/>
                <a:ea typeface="楷体" panose="02010609060101010101" pitchFamily="49" charset="-122"/>
              </a:rPr>
              <a:t>    磁体内部的磁感线都是从磁体的</a:t>
            </a:r>
            <a:r>
              <a:rPr lang="en-US" altLang="zh-CN" sz="3733" b="1">
                <a:solidFill>
                  <a:srgbClr val="CC0000"/>
                </a:solidFill>
                <a:latin typeface="Times New Roman" panose="02020603050405020304" pitchFamily="18" charset="0"/>
                <a:ea typeface="楷体" panose="02010609060101010101" pitchFamily="49" charset="-122"/>
              </a:rPr>
              <a:t>S</a:t>
            </a:r>
            <a:r>
              <a:rPr lang="zh-CN" altLang="en-US" sz="3733" b="1">
                <a:solidFill>
                  <a:srgbClr val="CC0000"/>
                </a:solidFill>
                <a:latin typeface="Times New Roman" panose="02020603050405020304" pitchFamily="18" charset="0"/>
                <a:ea typeface="楷体" panose="02010609060101010101" pitchFamily="49" charset="-122"/>
              </a:rPr>
              <a:t>极指向</a:t>
            </a:r>
            <a:r>
              <a:rPr lang="en-US" altLang="zh-CN" sz="3733" b="1">
                <a:solidFill>
                  <a:srgbClr val="CC0000"/>
                </a:solidFill>
                <a:latin typeface="Times New Roman" panose="02020603050405020304" pitchFamily="18" charset="0"/>
                <a:ea typeface="楷体" panose="02010609060101010101" pitchFamily="49" charset="-122"/>
              </a:rPr>
              <a:t>N</a:t>
            </a:r>
            <a:r>
              <a:rPr lang="zh-CN" altLang="en-US" sz="3733" b="1">
                <a:solidFill>
                  <a:srgbClr val="CC0000"/>
                </a:solidFill>
                <a:latin typeface="Times New Roman" panose="02020603050405020304" pitchFamily="18" charset="0"/>
                <a:ea typeface="楷体" panose="02010609060101010101" pitchFamily="49" charset="-122"/>
              </a:rPr>
              <a:t>极。</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2537" name="图片 8"/>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Effect transition="in" filter="wipe(left)">
                                      <p:cBhvr>
                                        <p:cTn id="13" dur="500"/>
                                        <p:tgtEl>
                                          <p:spTgt spid="2867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Effect transition="in" filter="wipe(left)">
                                      <p:cBhvr>
                                        <p:cTn id="19" dur="500"/>
                                        <p:tgtEl>
                                          <p:spTgt spid="28675">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Effect transition="in" filter="wipe(left)">
                                      <p:cBhvr>
                                        <p:cTn id="25"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 name="矩形 4"/>
          <p:cNvSpPr>
            <a:spLocks noChangeArrowheads="1"/>
          </p:cNvSpPr>
          <p:nvPr/>
        </p:nvSpPr>
        <p:spPr bwMode="auto">
          <a:xfrm>
            <a:off x="3553885" y="535517"/>
            <a:ext cx="4904317" cy="772584"/>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地磁场</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17" name="矩形 4"/>
          <p:cNvSpPr>
            <a:spLocks noChangeArrowheads="1"/>
          </p:cNvSpPr>
          <p:nvPr/>
        </p:nvSpPr>
        <p:spPr bwMode="auto">
          <a:xfrm>
            <a:off x="1115484" y="516467"/>
            <a:ext cx="2302933" cy="766233"/>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知识点四</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pic>
        <p:nvPicPr>
          <p:cNvPr id="8196" name="Picture 3"/>
          <p:cNvPicPr>
            <a:picLocks noChangeAspect="1"/>
          </p:cNvPicPr>
          <p:nvPr/>
        </p:nvPicPr>
        <p:blipFill>
          <a:blip r:embed="rId2"/>
          <a:stretch>
            <a:fillRect/>
          </a:stretch>
        </p:blipFill>
        <p:spPr>
          <a:xfrm>
            <a:off x="8022167" y="1164167"/>
            <a:ext cx="3208867" cy="1786467"/>
          </a:xfrm>
          <a:prstGeom prst="rect">
            <a:avLst/>
          </a:prstGeom>
          <a:noFill/>
          <a:ln w="9525">
            <a:noFill/>
          </a:ln>
        </p:spPr>
      </p:pic>
      <p:sp>
        <p:nvSpPr>
          <p:cNvPr id="14337" name="TextBox 1"/>
          <p:cNvSpPr txBox="1"/>
          <p:nvPr/>
        </p:nvSpPr>
        <p:spPr>
          <a:xfrm>
            <a:off x="937684" y="1682751"/>
            <a:ext cx="7876116"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能水平转动的磁针是</a:t>
            </a:r>
            <a:r>
              <a:rPr lang="zh-CN" altLang="en-US" sz="3733" b="1">
                <a:solidFill>
                  <a:srgbClr val="0066FF"/>
                </a:solidFill>
                <a:latin typeface="楷体" panose="02010609060101010101" pitchFamily="49" charset="-122"/>
                <a:ea typeface="楷体" panose="02010609060101010101" pitchFamily="49" charset="-122"/>
              </a:rPr>
              <a:t>指南针</a:t>
            </a:r>
            <a:r>
              <a:rPr lang="zh-CN" altLang="en-US" sz="3733" b="1">
                <a:latin typeface="楷体" panose="02010609060101010101" pitchFamily="49" charset="-122"/>
                <a:ea typeface="楷体" panose="02010609060101010101" pitchFamily="49" charset="-122"/>
              </a:rPr>
              <a:t>。</a:t>
            </a:r>
          </a:p>
        </p:txBody>
      </p:sp>
      <p:sp>
        <p:nvSpPr>
          <p:cNvPr id="2" name="TextBox 1"/>
          <p:cNvSpPr txBox="1"/>
          <p:nvPr/>
        </p:nvSpPr>
        <p:spPr>
          <a:xfrm>
            <a:off x="937684" y="2741084"/>
            <a:ext cx="10441516" cy="2019300"/>
          </a:xfrm>
          <a:prstGeom prst="rect">
            <a:avLst/>
          </a:prstGeom>
          <a:noFill/>
          <a:ln w="19050">
            <a:noFill/>
          </a:ln>
        </p:spPr>
        <p:txBody>
          <a:bodyPr>
            <a:spAutoFit/>
          </a:bodyPr>
          <a:lstStyle>
            <a:defPPr>
              <a:defRPr lang="zh-CN"/>
            </a:defPPr>
          </a:lstStyle>
          <a:p>
            <a:pPr eaLnBrk="1" hangingPunct="1">
              <a:lnSpc>
                <a:spcPct val="110000"/>
              </a:lnSpc>
            </a:pPr>
            <a:r>
              <a:rPr lang="zh-CN" altLang="en-US" sz="3733" b="1">
                <a:latin typeface="Times New Roman" panose="02020603050405020304" pitchFamily="18" charset="0"/>
                <a:ea typeface="楷体" panose="02010609060101010101" pitchFamily="49" charset="-122"/>
              </a:rPr>
              <a:t>　　拿几只指南针放在桌面上，静止时，它们都指向同一方向，即指南针的</a:t>
            </a:r>
            <a:r>
              <a:rPr lang="en-US" altLang="zh-CN" sz="3733" b="1">
                <a:latin typeface="Times New Roman" panose="02020603050405020304" pitchFamily="18" charset="0"/>
                <a:ea typeface="楷体" panose="02010609060101010101" pitchFamily="49" charset="-122"/>
              </a:rPr>
              <a:t>N</a:t>
            </a:r>
            <a:r>
              <a:rPr lang="zh-CN" altLang="en-US" sz="3733" b="1">
                <a:latin typeface="Times New Roman" panose="02020603050405020304" pitchFamily="18" charset="0"/>
                <a:ea typeface="楷体" panose="02010609060101010101" pitchFamily="49" charset="-122"/>
              </a:rPr>
              <a:t>极总是指向北方，这说明了什么？</a:t>
            </a:r>
          </a:p>
        </p:txBody>
      </p:sp>
      <p:sp>
        <p:nvSpPr>
          <p:cNvPr id="4" name="TextBox 1"/>
          <p:cNvSpPr txBox="1"/>
          <p:nvPr/>
        </p:nvSpPr>
        <p:spPr>
          <a:xfrm>
            <a:off x="937684" y="4910667"/>
            <a:ext cx="10293349" cy="692151"/>
          </a:xfrm>
          <a:prstGeom prst="rect">
            <a:avLst/>
          </a:prstGeom>
          <a:noFill/>
          <a:ln w="19050">
            <a:noFill/>
          </a:ln>
        </p:spPr>
        <p:txBody>
          <a:bodyPr>
            <a:spAutoFit/>
          </a:bodyPr>
          <a:lstStyle>
            <a:defPPr>
              <a:defRPr lang="zh-CN"/>
            </a:defPPr>
          </a:lstStyle>
          <a:p>
            <a:pPr eaLnBrk="1" hangingPunct="1"/>
            <a:r>
              <a:rPr lang="zh-CN" altLang="en-US" sz="3733" b="1">
                <a:latin typeface="Times New Roman" panose="02020603050405020304" pitchFamily="18" charset="0"/>
                <a:ea typeface="楷体" panose="02010609060101010101" pitchFamily="49" charset="-122"/>
              </a:rPr>
              <a:t>　　这说明地球周围存在着磁场</a:t>
            </a:r>
            <a:r>
              <a:rPr lang="en-US" altLang="zh-CN" sz="3733" b="1">
                <a:latin typeface="Times New Roman" panose="02020603050405020304" pitchFamily="18" charset="0"/>
                <a:ea typeface="楷体" panose="02010609060101010101" pitchFamily="49" charset="-122"/>
              </a:rPr>
              <a:t>——</a:t>
            </a:r>
            <a:r>
              <a:rPr lang="zh-CN" altLang="en-US" sz="3733" b="1">
                <a:solidFill>
                  <a:srgbClr val="0066FF"/>
                </a:solidFill>
                <a:latin typeface="Times New Roman" panose="02020603050405020304" pitchFamily="18" charset="0"/>
                <a:ea typeface="楷体" panose="02010609060101010101" pitchFamily="49" charset="-122"/>
              </a:rPr>
              <a:t>地磁场</a:t>
            </a:r>
            <a:r>
              <a:rPr lang="zh-CN" altLang="en-US" sz="3733" b="1">
                <a:latin typeface="Times New Roman" panose="02020603050405020304" pitchFamily="18" charset="0"/>
                <a:ea typeface="楷体" panose="02010609060101010101" pitchFamily="49" charset="-122"/>
              </a:rPr>
              <a:t>。</a:t>
            </a: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3564"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Effect transition="in" filter="dissolve">
                                      <p:cBhvr>
                                        <p:cTn id="7" dur="500"/>
                                        <p:tgtEl>
                                          <p:spTgt spid="14337"/>
                                        </p:tgtEl>
                                      </p:cBhvr>
                                    </p:animEffect>
                                  </p:childTnLst>
                                </p:cTn>
                              </p:par>
                              <p:par>
                                <p:cTn id="8" presetID="9" presetClass="entr" presetSubtype="0" fill="hold" nodeType="withEffect">
                                  <p:stCondLst>
                                    <p:cond delay="0"/>
                                  </p:stCondLst>
                                  <p:childTnLst>
                                    <p:set>
                                      <p:cBhvr>
                                        <p:cTn id="9" dur="1" fill="hold">
                                          <p:stCondLst>
                                            <p:cond delay="0"/>
                                          </p:stCondLst>
                                        </p:cTn>
                                        <p:tgtEl>
                                          <p:spTgt spid="8196"/>
                                        </p:tgtEl>
                                        <p:attrNameLst>
                                          <p:attrName>style.visibility</p:attrName>
                                        </p:attrNameLst>
                                      </p:cBhvr>
                                      <p:to>
                                        <p:strVal val="visible"/>
                                      </p:to>
                                    </p:set>
                                    <p:animEffect transition="in" filter="dissolve">
                                      <p:cBhvr>
                                        <p:cTn id="10" dur="500"/>
                                        <p:tgtEl>
                                          <p:spTgt spid="8196"/>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6" presetClass="entr" presetSubtype="16" fill="hold" grpId="1"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ircle(in)">
                                      <p:cBhvr>
                                        <p:cTn id="16" dur="2000"/>
                                        <p:tgtEl>
                                          <p:spTgt spid="2"/>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ntr" presetSubtype="8" fill="hold" grpId="2"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p:bldP spid="2" grpId="1"/>
      <p:bldP spid="4"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4578" name="Picture 7" descr="2Z3()~5]{~)FQP_4_IX29OP"/>
          <p:cNvPicPr>
            <a:picLocks noChangeAspect="1"/>
          </p:cNvPicPr>
          <p:nvPr/>
        </p:nvPicPr>
        <p:blipFill>
          <a:blip r:embed="rId2"/>
          <a:stretch>
            <a:fillRect/>
          </a:stretch>
        </p:blipFill>
        <p:spPr>
          <a:xfrm>
            <a:off x="3162300" y="1346200"/>
            <a:ext cx="5918200" cy="5113867"/>
          </a:xfrm>
          <a:prstGeom prst="rect">
            <a:avLst/>
          </a:prstGeom>
          <a:noFill/>
          <a:ln w="9525">
            <a:noFill/>
          </a:ln>
        </p:spPr>
      </p:pic>
      <p:sp>
        <p:nvSpPr>
          <p:cNvPr id="3" name="矩形 9"/>
          <p:cNvSpPr>
            <a:spLocks noChangeArrowheads="1"/>
          </p:cNvSpPr>
          <p:nvPr/>
        </p:nvSpPr>
        <p:spPr bwMode="auto">
          <a:xfrm>
            <a:off x="1045633" y="575733"/>
            <a:ext cx="9952567" cy="1386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0066FF"/>
                </a:solidFill>
                <a:effectLst/>
                <a:uLnTx/>
                <a:uFillTx/>
                <a:latin typeface="+mn-lt"/>
                <a:ea typeface="楷体" panose="02010609060101010101" pitchFamily="49" charset="-122"/>
                <a:cs typeface="+mn-cs"/>
              </a:rPr>
              <a:t>　　研究表明地磁场的形状与条形磁体的磁场很相似。</a:t>
            </a:r>
            <a:endParaRPr kumimoji="0" lang="zh-CN" altLang="en-US" sz="3733" b="1" i="0" u="none" strike="noStrike" kern="1200" cap="none" spc="0" normalizeH="0" baseline="0" noProof="0">
              <a:ln>
                <a:noFill/>
              </a:ln>
              <a:solidFill>
                <a:srgbClr val="0066FF"/>
              </a:solidFill>
              <a:effectLst/>
              <a:uLnTx/>
              <a:uFillTx/>
              <a:latin typeface="+mn-lt"/>
              <a:ea typeface="楷体" panose="02010609060101010101" pitchFamily="49" charset="-122"/>
              <a:cs typeface="+mn-cs"/>
            </a:endParaRP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4584"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6"/>
          <p:cNvSpPr txBox="1">
            <a:spLocks noRot="1" noChangeArrowheads="1"/>
          </p:cNvSpPr>
          <p:nvPr/>
        </p:nvSpPr>
        <p:spPr bwMode="auto">
          <a:xfrm>
            <a:off x="1011767" y="1217084"/>
            <a:ext cx="4559300" cy="302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109474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6383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82707"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地磁</a:t>
            </a:r>
            <a:r>
              <a:rPr kumimoji="0" lang="en-US" altLang="zh-CN" sz="3733" b="1" i="0" u="none" strike="noStrike" kern="1200" cap="none" spc="0" normalizeH="0" baseline="0" noProof="0">
                <a:ln>
                  <a:noFill/>
                </a:ln>
                <a:solidFill>
                  <a:srgbClr val="CC0000"/>
                </a:solidFill>
                <a:effectLst/>
                <a:uLnTx/>
                <a:uFillTx/>
                <a:latin typeface="+mn-lt"/>
                <a:ea typeface="楷体" panose="02010609060101010101" pitchFamily="49" charset="-122"/>
                <a:cs typeface="+mn-cs"/>
              </a:rPr>
              <a:t>N</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极在地理的</a:t>
            </a:r>
            <a:r>
              <a:rPr kumimoji="0" lang="zh-CN" altLang="en-US" sz="3733" b="1" i="0" u="none" strike="noStrike" kern="1200" cap="none" spc="0" normalizeH="0" baseline="0" noProof="0">
                <a:ln>
                  <a:noFill/>
                </a:ln>
                <a:solidFill>
                  <a:srgbClr val="CC0000"/>
                </a:solidFill>
                <a:effectLst/>
                <a:uLnTx/>
                <a:uFillTx/>
                <a:latin typeface="+mn-lt"/>
                <a:ea typeface="楷体" panose="02010609060101010101" pitchFamily="49" charset="-122"/>
                <a:cs typeface="+mn-cs"/>
              </a:rPr>
              <a:t>南</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极附近；</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地磁</a:t>
            </a:r>
            <a:r>
              <a:rPr kumimoji="0" lang="en-US" altLang="zh-CN" sz="3733" b="1" i="0" u="none" strike="noStrike" kern="1200" cap="none" spc="0" normalizeH="0" baseline="0" noProof="0">
                <a:ln>
                  <a:noFill/>
                </a:ln>
                <a:solidFill>
                  <a:srgbClr val="CC0000"/>
                </a:solidFill>
                <a:effectLst/>
                <a:uLnTx/>
                <a:uFillTx/>
                <a:latin typeface="+mn-lt"/>
                <a:ea typeface="楷体" panose="02010609060101010101" pitchFamily="49" charset="-122"/>
                <a:cs typeface="+mn-cs"/>
              </a:rPr>
              <a:t>S</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极在地理的</a:t>
            </a:r>
            <a:r>
              <a:rPr kumimoji="0" lang="zh-CN" altLang="en-US" sz="3733" b="1" i="0" u="none" strike="noStrike" kern="1200" cap="none" spc="0" normalizeH="0" baseline="0" noProof="0">
                <a:ln>
                  <a:noFill/>
                </a:ln>
                <a:solidFill>
                  <a:srgbClr val="CC0000"/>
                </a:solidFill>
                <a:effectLst/>
                <a:uLnTx/>
                <a:uFillTx/>
                <a:latin typeface="+mn-lt"/>
                <a:ea typeface="楷体" panose="02010609060101010101" pitchFamily="49" charset="-122"/>
                <a:cs typeface="+mn-cs"/>
              </a:rPr>
              <a:t>北</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极附近。</a:t>
            </a:r>
            <a:endPar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3" name="Text Box 13"/>
          <p:cNvSpPr txBox="1">
            <a:spLocks noChangeArrowheads="1"/>
          </p:cNvSpPr>
          <p:nvPr/>
        </p:nvSpPr>
        <p:spPr bwMode="auto">
          <a:xfrm>
            <a:off x="950384" y="4186767"/>
            <a:ext cx="4607984" cy="217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地理两极与地磁两极</a:t>
            </a:r>
            <a:r>
              <a:rPr kumimoji="0" lang="zh-CN" altLang="en-US" sz="3733" b="1" i="0" u="none" strike="noStrike" kern="1200" cap="none" spc="0" normalizeH="0" baseline="0" noProof="0">
                <a:ln>
                  <a:noFill/>
                </a:ln>
                <a:solidFill>
                  <a:srgbClr val="CC0000"/>
                </a:solidFill>
                <a:effectLst/>
                <a:uLnTx/>
                <a:uFillTx/>
                <a:latin typeface="+mn-lt"/>
                <a:ea typeface="楷体" panose="02010609060101010101" pitchFamily="49" charset="-122"/>
                <a:cs typeface="+mn-cs"/>
              </a:rPr>
              <a:t>相反</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，且并不完全重合。</a:t>
            </a:r>
            <a:endParaRPr kumimoji="0" lang="en-US" altLang="zh-CN" sz="3733" b="0"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4" name="Text Box 14"/>
          <p:cNvSpPr txBox="1">
            <a:spLocks noChangeArrowheads="1"/>
          </p:cNvSpPr>
          <p:nvPr/>
        </p:nvSpPr>
        <p:spPr bwMode="auto">
          <a:xfrm>
            <a:off x="1011767" y="469900"/>
            <a:ext cx="3547533" cy="692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0066FF"/>
                </a:solidFill>
                <a:effectLst/>
                <a:uLnTx/>
                <a:uFillTx/>
                <a:latin typeface="+mn-lt"/>
                <a:ea typeface="楷体" panose="02010609060101010101" pitchFamily="49" charset="-122"/>
                <a:cs typeface="+mn-cs"/>
              </a:rPr>
              <a:t>地磁场特点</a:t>
            </a:r>
            <a:endParaRPr kumimoji="0" lang="zh-CN" altLang="en-US" sz="3733" b="1" i="0" u="none" strike="noStrike" kern="1200" cap="none" spc="0" normalizeH="0" baseline="0" noProof="0">
              <a:ln>
                <a:noFill/>
              </a:ln>
              <a:solidFill>
                <a:srgbClr val="0066FF"/>
              </a:solidFill>
              <a:effectLst/>
              <a:uLnTx/>
              <a:uFillTx/>
              <a:latin typeface="+mn-lt"/>
              <a:ea typeface="楷体" panose="02010609060101010101" pitchFamily="49" charset="-122"/>
              <a:cs typeface="+mn-cs"/>
            </a:endParaRPr>
          </a:p>
        </p:txBody>
      </p:sp>
      <p:pic>
        <p:nvPicPr>
          <p:cNvPr id="25605" name="Picture 7" descr="2Z3()~5]{~)FQP_4_IX29OP"/>
          <p:cNvPicPr>
            <a:picLocks noChangeAspect="1"/>
          </p:cNvPicPr>
          <p:nvPr/>
        </p:nvPicPr>
        <p:blipFill>
          <a:blip r:embed="rId2"/>
          <a:stretch>
            <a:fillRect/>
          </a:stretch>
        </p:blipFill>
        <p:spPr>
          <a:xfrm>
            <a:off x="5422900" y="977900"/>
            <a:ext cx="5918200" cy="5113867"/>
          </a:xfrm>
          <a:prstGeom prst="rect">
            <a:avLst/>
          </a:prstGeom>
          <a:noFill/>
          <a:ln w="9525">
            <a:noFill/>
          </a:ln>
        </p:spPr>
      </p:pic>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5610"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内容占位符 1"/>
          <p:cNvSpPr txBox="1"/>
          <p:nvPr/>
        </p:nvSpPr>
        <p:spPr>
          <a:xfrm>
            <a:off x="1005417" y="846667"/>
            <a:ext cx="10485967" cy="1443567"/>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l" defTabSz="1219200" rtl="0" eaLnBrk="0" fontAlgn="base" latinLnBrk="0" hangingPunct="0">
              <a:lnSpc>
                <a:spcPct val="120000"/>
              </a:lnSpc>
              <a:spcBef>
                <a:spcPct val="0"/>
              </a:spcBef>
              <a:spcAft>
                <a:spcPct val="0"/>
              </a:spcAft>
              <a:buClrTx/>
              <a:buSzTx/>
              <a:buFontTx/>
              <a:buNone/>
              <a:defRPr/>
            </a:pPr>
            <a:r>
              <a:rPr kumimoji="0" lang="en-US" sz="3733" b="1" i="0" u="none" strike="noStrike" kern="0" cap="none" spc="0" normalizeH="0" baseline="0" noProof="0">
                <a:ln>
                  <a:noFill/>
                </a:ln>
                <a:solidFill>
                  <a:schemeClr val="tx1"/>
                </a:solidFill>
                <a:effectLst/>
                <a:uLnTx/>
                <a:uFillTx/>
                <a:latin typeface="+mn-lt"/>
                <a:ea typeface="楷体" panose="02010609060101010101" pitchFamily="49" charset="-122"/>
                <a:cs typeface="+mn-cs"/>
              </a:rPr>
              <a:t>1.</a:t>
            </a:r>
            <a:r>
              <a:rPr kumimoji="0" sz="3733" b="1" i="0" u="none" strike="noStrike" kern="0" cap="none" spc="0" normalizeH="0" baseline="0" noProof="0">
                <a:ln>
                  <a:noFill/>
                </a:ln>
                <a:solidFill>
                  <a:schemeClr val="tx1"/>
                </a:solidFill>
                <a:effectLst/>
                <a:uLnTx/>
                <a:uFillTx/>
                <a:latin typeface="+mn-lt"/>
                <a:ea typeface="楷体" panose="02010609060101010101" pitchFamily="49" charset="-122"/>
                <a:cs typeface="+mn-cs"/>
              </a:rPr>
              <a:t>以下描述两个磁极间的磁感线分布图中，正确的是（      ）</a:t>
            </a:r>
            <a:endParaRPr kumimoji="0" sz="3733" b="1" i="0" u="none" strike="noStrike" kern="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13" name="矩形 12"/>
          <p:cNvSpPr/>
          <p:nvPr/>
        </p:nvSpPr>
        <p:spPr>
          <a:xfrm>
            <a:off x="3596218" y="1534584"/>
            <a:ext cx="836083" cy="692149"/>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C</a:t>
            </a:r>
          </a:p>
        </p:txBody>
      </p:sp>
      <p:pic>
        <p:nvPicPr>
          <p:cNvPr id="26628" name="Picture 2" descr="E:\2016春下 xuegang\人九物下册\人九物新教材详解（下）\WWX06.tif"/>
          <p:cNvPicPr>
            <a:picLocks noChangeAspect="1"/>
          </p:cNvPicPr>
          <p:nvPr/>
        </p:nvPicPr>
        <p:blipFill>
          <a:blip r:embed="rId2"/>
          <a:stretch>
            <a:fillRect/>
          </a:stretch>
        </p:blipFill>
        <p:spPr>
          <a:xfrm>
            <a:off x="3511551" y="2209800"/>
            <a:ext cx="5473700" cy="4400551"/>
          </a:xfrm>
          <a:prstGeom prst="rect">
            <a:avLst/>
          </a:prstGeom>
          <a:noFill/>
          <a:ln w="9525">
            <a:noFill/>
          </a:ln>
        </p:spPr>
      </p:pic>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6633" name="图片 13"/>
          <p:cNvPicPr>
            <a:picLocks noChangeAspect="1"/>
          </p:cNvPicPr>
          <p:nvPr/>
        </p:nvPicPr>
        <p:blipFill>
          <a:blip r:embed="rId3"/>
          <a:stretch>
            <a:fillRect/>
          </a:stretch>
        </p:blipFill>
        <p:spPr>
          <a:xfrm>
            <a:off x="12192000" y="2482851"/>
            <a:ext cx="512233" cy="1413933"/>
          </a:xfrm>
          <a:prstGeom prst="rect">
            <a:avLst/>
          </a:prstGeom>
          <a:noFill/>
          <a:ln w="9525">
            <a:noFill/>
          </a:ln>
        </p:spPr>
      </p:pic>
      <p:grpSp>
        <p:nvGrpSpPr>
          <p:cNvPr id="26634" name="组合 17"/>
          <p:cNvGrpSpPr/>
          <p:nvPr/>
        </p:nvGrpSpPr>
        <p:grpSpPr>
          <a:xfrm>
            <a:off x="222251" y="285751"/>
            <a:ext cx="5120216" cy="698500"/>
            <a:chOff x="223015" y="285769"/>
            <a:chExt cx="5119182" cy="698500"/>
          </a:xfrm>
        </p:grpSpPr>
        <p:sp>
          <p:nvSpPr>
            <p:cNvPr id="19"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随堂演练</a:t>
              </a:r>
            </a:p>
          </p:txBody>
        </p:sp>
        <p:sp>
          <p:nvSpPr>
            <p:cNvPr id="20" name="文本框 19"/>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课堂教学展示</a:t>
              </a:r>
            </a:p>
          </p:txBody>
        </p:sp>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内容占位符 1"/>
          <p:cNvSpPr txBox="1"/>
          <p:nvPr/>
        </p:nvSpPr>
        <p:spPr>
          <a:xfrm>
            <a:off x="865717" y="647700"/>
            <a:ext cx="10485967" cy="5617633"/>
          </a:xfrm>
          <a:prstGeom prst="rect">
            <a:avLst/>
          </a:prstGeom>
          <a:noFill/>
          <a:ln w="9525">
            <a:noFill/>
          </a:ln>
        </p:spPr>
        <p:txBody>
          <a:bodyPr/>
          <a:lstStyle>
            <a:defPPr>
              <a:defRPr lang="zh-CN"/>
            </a:defPPr>
          </a:lstStyle>
          <a:p>
            <a:pPr indent="959273" eaLnBrk="1" hangingPunct="1">
              <a:lnSpc>
                <a:spcPct val="120000"/>
              </a:lnSpc>
            </a:pPr>
            <a:r>
              <a:rPr lang="en-US" altLang="zh-CN" sz="3733" b="1">
                <a:latin typeface="Times New Roman" panose="02020603050405020304" pitchFamily="18" charset="0"/>
                <a:ea typeface="楷体" panose="02010609060101010101" pitchFamily="49" charset="-122"/>
              </a:rPr>
              <a:t>2.</a:t>
            </a:r>
            <a:r>
              <a:rPr lang="zh-CN" altLang="en-US" sz="3733" b="1">
                <a:latin typeface="Times New Roman" panose="02020603050405020304" pitchFamily="18" charset="0"/>
                <a:ea typeface="楷体" panose="02010609060101010101" pitchFamily="49" charset="-122"/>
              </a:rPr>
              <a:t>下列说法中正确的是（      ）</a:t>
            </a:r>
          </a:p>
          <a:p>
            <a:pPr indent="959273" eaLnBrk="1" hangingPunct="1">
              <a:lnSpc>
                <a:spcPct val="120000"/>
              </a:lnSpc>
            </a:pPr>
            <a:r>
              <a:rPr lang="en-US" altLang="zh-CN" sz="3733" b="1">
                <a:latin typeface="Times New Roman" panose="02020603050405020304" pitchFamily="18" charset="0"/>
                <a:ea typeface="楷体" panose="02010609060101010101" pitchFamily="49" charset="-122"/>
              </a:rPr>
              <a:t>A.</a:t>
            </a:r>
            <a:r>
              <a:rPr lang="zh-CN" altLang="en-US" sz="3733" b="1">
                <a:latin typeface="Times New Roman" panose="02020603050405020304" pitchFamily="18" charset="0"/>
                <a:ea typeface="楷体" panose="02010609060101010101" pitchFamily="49" charset="-122"/>
              </a:rPr>
              <a:t>磁感线是磁场中真实存在的一些曲线，还可以通过实验来模拟</a:t>
            </a:r>
          </a:p>
          <a:p>
            <a:pPr indent="959273" eaLnBrk="1" hangingPunct="1">
              <a:lnSpc>
                <a:spcPct val="120000"/>
              </a:lnSpc>
            </a:pPr>
            <a:r>
              <a:rPr lang="en-US" altLang="zh-CN" sz="3733" b="1">
                <a:latin typeface="Times New Roman" panose="02020603050405020304" pitchFamily="18" charset="0"/>
                <a:ea typeface="楷体" panose="02010609060101010101" pitchFamily="49" charset="-122"/>
              </a:rPr>
              <a:t>B.</a:t>
            </a:r>
            <a:r>
              <a:rPr lang="zh-CN" altLang="en-US" sz="3733" b="1">
                <a:latin typeface="Times New Roman" panose="02020603050405020304" pitchFamily="18" charset="0"/>
                <a:ea typeface="楷体" panose="02010609060101010101" pitchFamily="49" charset="-122"/>
              </a:rPr>
              <a:t>磁体周围的磁感线从磁体的</a:t>
            </a:r>
            <a:r>
              <a:rPr lang="en-US" altLang="zh-CN" sz="3733" b="1">
                <a:latin typeface="Times New Roman" panose="02020603050405020304" pitchFamily="18" charset="0"/>
                <a:ea typeface="楷体" panose="02010609060101010101" pitchFamily="49" charset="-122"/>
              </a:rPr>
              <a:t>S</a:t>
            </a:r>
            <a:r>
              <a:rPr lang="zh-CN" altLang="en-US" sz="3733" b="1">
                <a:latin typeface="Times New Roman" panose="02020603050405020304" pitchFamily="18" charset="0"/>
                <a:ea typeface="楷体" panose="02010609060101010101" pitchFamily="49" charset="-122"/>
              </a:rPr>
              <a:t>极出来，回到磁体的</a:t>
            </a:r>
            <a:r>
              <a:rPr lang="en-US" altLang="zh-CN" sz="3733" b="1">
                <a:latin typeface="Times New Roman" panose="02020603050405020304" pitchFamily="18" charset="0"/>
                <a:ea typeface="楷体" panose="02010609060101010101" pitchFamily="49" charset="-122"/>
              </a:rPr>
              <a:t>N</a:t>
            </a:r>
            <a:r>
              <a:rPr lang="zh-CN" altLang="en-US" sz="3733" b="1">
                <a:latin typeface="Times New Roman" panose="02020603050405020304" pitchFamily="18" charset="0"/>
                <a:ea typeface="楷体" panose="02010609060101010101" pitchFamily="49" charset="-122"/>
              </a:rPr>
              <a:t>极，构成闭合曲线</a:t>
            </a:r>
          </a:p>
          <a:p>
            <a:pPr indent="959273" eaLnBrk="1" hangingPunct="1">
              <a:lnSpc>
                <a:spcPct val="120000"/>
              </a:lnSpc>
            </a:pPr>
            <a:r>
              <a:rPr lang="en-US" altLang="zh-CN" sz="3733" b="1">
                <a:latin typeface="Times New Roman" panose="02020603050405020304" pitchFamily="18" charset="0"/>
                <a:ea typeface="楷体" panose="02010609060101010101" pitchFamily="49" charset="-122"/>
              </a:rPr>
              <a:t>C.</a:t>
            </a:r>
            <a:r>
              <a:rPr lang="zh-CN" altLang="en-US" sz="3733" b="1">
                <a:latin typeface="Times New Roman" panose="02020603050405020304" pitchFamily="18" charset="0"/>
                <a:ea typeface="楷体" panose="02010609060101010101" pitchFamily="49" charset="-122"/>
              </a:rPr>
              <a:t>磁感线上某一点的切线方向与放在该点的小磁针静止时南极所指的方向相反</a:t>
            </a:r>
          </a:p>
          <a:p>
            <a:pPr indent="959273" eaLnBrk="1" hangingPunct="1">
              <a:lnSpc>
                <a:spcPct val="120000"/>
              </a:lnSpc>
            </a:pPr>
            <a:r>
              <a:rPr lang="en-US" altLang="zh-CN" sz="3733" b="1">
                <a:latin typeface="Times New Roman" panose="02020603050405020304" pitchFamily="18" charset="0"/>
                <a:ea typeface="楷体" panose="02010609060101010101" pitchFamily="49" charset="-122"/>
              </a:rPr>
              <a:t>D.</a:t>
            </a:r>
            <a:r>
              <a:rPr lang="zh-CN" altLang="en-US" sz="3733" b="1">
                <a:latin typeface="Times New Roman" panose="02020603050405020304" pitchFamily="18" charset="0"/>
                <a:ea typeface="楷体" panose="02010609060101010101" pitchFamily="49" charset="-122"/>
              </a:rPr>
              <a:t>磁感线分布越密的地方，其磁场越弱</a:t>
            </a:r>
          </a:p>
        </p:txBody>
      </p:sp>
      <p:sp>
        <p:nvSpPr>
          <p:cNvPr id="13" name="矩形 12"/>
          <p:cNvSpPr/>
          <p:nvPr/>
        </p:nvSpPr>
        <p:spPr>
          <a:xfrm>
            <a:off x="7139518" y="664633"/>
            <a:ext cx="823383" cy="692151"/>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C</a:t>
            </a:r>
          </a:p>
        </p:txBody>
      </p:sp>
      <p:sp>
        <p:nvSpPr>
          <p:cNvPr id="5" name="矩形 4"/>
          <p:cNvSpPr/>
          <p:nvPr/>
        </p:nvSpPr>
        <p:spPr>
          <a:xfrm>
            <a:off x="5695951" y="2010833"/>
            <a:ext cx="823383" cy="698500"/>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a:t>
            </a:r>
          </a:p>
        </p:txBody>
      </p:sp>
      <p:sp>
        <p:nvSpPr>
          <p:cNvPr id="6" name="矩形 5"/>
          <p:cNvSpPr/>
          <p:nvPr/>
        </p:nvSpPr>
        <p:spPr>
          <a:xfrm>
            <a:off x="8337551" y="4779433"/>
            <a:ext cx="823383" cy="698500"/>
          </a:xfrm>
          <a:prstGeom prst="rect">
            <a:avLst/>
          </a:prstGeom>
          <a:noFill/>
          <a:ln w="9525">
            <a:noFill/>
          </a:ln>
        </p:spPr>
        <p:txBody>
          <a:bodyPr>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a:t>
            </a:r>
            <a:endParaRPr lang="en-US" altLang="zh-CN" sz="3733" b="1">
              <a:solidFill>
                <a:srgbClr val="FF0000"/>
              </a:solidFill>
              <a:latin typeface="楷体" panose="02010609060101010101" pitchFamily="49" charset="-122"/>
              <a:ea typeface="楷体" panose="02010609060101010101" pitchFamily="49" charset="-122"/>
            </a:endParaRPr>
          </a:p>
        </p:txBody>
      </p:sp>
      <p:sp>
        <p:nvSpPr>
          <p:cNvPr id="7" name="矩形 6"/>
          <p:cNvSpPr/>
          <p:nvPr/>
        </p:nvSpPr>
        <p:spPr>
          <a:xfrm>
            <a:off x="6927851" y="3433233"/>
            <a:ext cx="823383" cy="698500"/>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a:t>
            </a:r>
          </a:p>
        </p:txBody>
      </p:sp>
      <p:sp>
        <p:nvSpPr>
          <p:cNvPr id="9" name="矩形 8"/>
          <p:cNvSpPr/>
          <p:nvPr/>
        </p:nvSpPr>
        <p:spPr>
          <a:xfrm>
            <a:off x="10115552" y="5482167"/>
            <a:ext cx="823383" cy="696384"/>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a:t>
            </a:r>
          </a:p>
        </p:txBody>
      </p:sp>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7660" name="图片 13"/>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3"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4"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5" grpId="1"/>
      <p:bldP spid="6" grpId="2"/>
      <p:bldP spid="7" grpId="3"/>
      <p:bldP spid="9" grpId="4"/>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内容占位符 1"/>
          <p:cNvSpPr txBox="1"/>
          <p:nvPr/>
        </p:nvSpPr>
        <p:spPr>
          <a:xfrm>
            <a:off x="1005417" y="1227667"/>
            <a:ext cx="10485967" cy="3594100"/>
          </a:xfrm>
          <a:prstGeom prst="rect">
            <a:avLst/>
          </a:prstGeom>
          <a:noFill/>
          <a:ln w="9525">
            <a:noFill/>
          </a:ln>
        </p:spPr>
        <p:txBody>
          <a:bodyPr/>
          <a:lstStyle>
            <a:defPPr>
              <a:defRPr lang="zh-CN"/>
            </a:defPPr>
          </a:lstStyle>
          <a:p>
            <a:pPr indent="960967">
              <a:lnSpc>
                <a:spcPct val="150000"/>
              </a:lnSpc>
            </a:pPr>
            <a:r>
              <a:rPr lang="en-US" altLang="en-US" sz="3733" b="1">
                <a:latin typeface="Times New Roman" panose="02020603050405020304" pitchFamily="18" charset="0"/>
                <a:ea typeface="楷体" panose="02010609060101010101" pitchFamily="49" charset="-122"/>
              </a:rPr>
              <a:t>3.</a:t>
            </a:r>
            <a:r>
              <a:rPr lang="zh-CN" altLang="zh-CN" sz="3733" b="1">
                <a:latin typeface="Times New Roman" panose="02020603050405020304" pitchFamily="18" charset="0"/>
                <a:ea typeface="楷体" panose="02010609060101010101" pitchFamily="49" charset="-122"/>
              </a:rPr>
              <a:t>在地球表面的某位置，发现能自由转动的小磁针静止时沿竖直方向，且S极向下，则该位置</a:t>
            </a:r>
            <a:r>
              <a:rPr lang="zh-CN" altLang="en-US" sz="3733" b="1">
                <a:latin typeface="Times New Roman" panose="02020603050405020304" pitchFamily="18" charset="0"/>
                <a:ea typeface="楷体" panose="02010609060101010101" pitchFamily="49" charset="-122"/>
              </a:rPr>
              <a:t>在</a:t>
            </a:r>
            <a:r>
              <a:rPr lang="zh-CN" altLang="zh-CN" sz="3733" b="1">
                <a:latin typeface="Times New Roman" panose="02020603050405020304" pitchFamily="18" charset="0"/>
                <a:ea typeface="楷体" panose="02010609060101010101" pitchFamily="49" charset="-122"/>
              </a:rPr>
              <a:t>（      ）</a:t>
            </a:r>
          </a:p>
          <a:p>
            <a:pPr indent="960967">
              <a:lnSpc>
                <a:spcPct val="150000"/>
              </a:lnSpc>
            </a:pPr>
            <a:r>
              <a:rPr lang="zh-CN" altLang="zh-CN" sz="3733" b="1">
                <a:latin typeface="Times New Roman" panose="02020603050405020304" pitchFamily="18" charset="0"/>
                <a:ea typeface="楷体" panose="02010609060101010101" pitchFamily="49" charset="-122"/>
              </a:rPr>
              <a:t>A.赤道附近                    B.地理北极附近</a:t>
            </a:r>
          </a:p>
          <a:p>
            <a:pPr indent="960967">
              <a:lnSpc>
                <a:spcPct val="150000"/>
              </a:lnSpc>
            </a:pPr>
            <a:r>
              <a:rPr lang="zh-CN" altLang="zh-CN" sz="3733" b="1">
                <a:latin typeface="Times New Roman" panose="02020603050405020304" pitchFamily="18" charset="0"/>
                <a:ea typeface="楷体" panose="02010609060101010101" pitchFamily="49" charset="-122"/>
              </a:rPr>
              <a:t>C.地理南极附近            D.无法确定</a:t>
            </a:r>
          </a:p>
          <a:p>
            <a:pPr indent="960967">
              <a:lnSpc>
                <a:spcPct val="150000"/>
              </a:lnSpc>
            </a:pPr>
            <a:endParaRPr lang="zh-CN" altLang="zh-CN" sz="3733" b="1">
              <a:latin typeface="Times New Roman" panose="02020603050405020304" pitchFamily="18" charset="0"/>
              <a:ea typeface="楷体" panose="02010609060101010101" pitchFamily="49" charset="-122"/>
            </a:endParaRPr>
          </a:p>
          <a:p>
            <a:pPr indent="960967">
              <a:lnSpc>
                <a:spcPct val="150000"/>
              </a:lnSpc>
            </a:pPr>
            <a:endParaRPr lang="zh-CN" altLang="zh-CN" sz="3733" b="1">
              <a:latin typeface="Times New Roman" panose="02020603050405020304" pitchFamily="18" charset="0"/>
              <a:ea typeface="楷体" panose="02010609060101010101" pitchFamily="49" charset="-122"/>
            </a:endParaRPr>
          </a:p>
        </p:txBody>
      </p:sp>
      <p:sp>
        <p:nvSpPr>
          <p:cNvPr id="13" name="矩形 12"/>
          <p:cNvSpPr/>
          <p:nvPr/>
        </p:nvSpPr>
        <p:spPr>
          <a:xfrm>
            <a:off x="2614084" y="3115733"/>
            <a:ext cx="592667" cy="698500"/>
          </a:xfrm>
          <a:prstGeom prst="rect">
            <a:avLst/>
          </a:prstGeom>
          <a:noFill/>
          <a:ln w="9525">
            <a:noFill/>
          </a:ln>
        </p:spPr>
        <p:txBody>
          <a:bodyPr wrap="none">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C</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8680"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 name="椭圆 22"/>
          <p:cNvSpPr/>
          <p:nvPr/>
        </p:nvSpPr>
        <p:spPr>
          <a:xfrm rot="5400000">
            <a:off x="1590036" y="-128693"/>
            <a:ext cx="880533" cy="3025132"/>
          </a:xfrm>
          <a:prstGeom prst="ellipse">
            <a:avLst/>
          </a:prstGeom>
          <a:solidFill>
            <a:srgbClr val="00B0F0"/>
          </a:solidFill>
          <a:ln w="25400">
            <a:solidFill>
              <a:schemeClr val="accent1"/>
            </a:solidFill>
          </a:ln>
          <a:effectLst>
            <a:outerShdw blurRad="50800" dist="38100" dir="4800000" sx="102000" sy="102000" algn="tl" rotWithShape="0">
              <a:prstClr val="black">
                <a:alpha val="40000"/>
              </a:prstClr>
            </a:outerShdw>
          </a:effectLst>
        </p:spPr>
        <p:txBody>
          <a:bodyPr vert="vert270" anchor="ctr"/>
          <a:lstStyle>
            <a:defPPr>
              <a:defRPr lang="zh-CN"/>
            </a:defPPr>
            <a:lvl1pPr marL="0" lvl="0" indent="0" algn="l" defTabSz="1219200" rtl="0" eaLnBrk="0" fontAlgn="base" latinLnBrk="0" hangingPunct="0">
              <a:lnSpc>
                <a:spcPct val="120000"/>
              </a:lnSpc>
              <a:spcBef>
                <a:spcPct val="0"/>
              </a:spcBef>
              <a:spcAft>
                <a:spcPct val="0"/>
              </a:spcAft>
              <a:buNone/>
              <a:defRPr sz="3733" b="1"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5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磁场特点</a:t>
            </a:r>
            <a:endPar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endParaRPr>
          </a:p>
        </p:txBody>
      </p:sp>
      <p:sp>
        <p:nvSpPr>
          <p:cNvPr id="2" name="文本框 1"/>
          <p:cNvSpPr txBox="1"/>
          <p:nvPr/>
        </p:nvSpPr>
        <p:spPr>
          <a:xfrm>
            <a:off x="1259417" y="2180167"/>
            <a:ext cx="9675285" cy="1261533"/>
          </a:xfrm>
          <a:prstGeom prst="rect">
            <a:avLst/>
          </a:prstGeom>
          <a:solidFill>
            <a:srgbClr val="FFCCFF">
              <a:alpha val="40000"/>
            </a:srgbClr>
          </a:solidFill>
          <a:ln w="25400">
            <a:solidFill>
              <a:schemeClr val="accent1"/>
            </a:solidFill>
          </a:ln>
          <a:effectLst>
            <a:outerShdw blurRad="25400" dist="63500" dir="4200000" sx="101000" sy="101000" algn="tl" rotWithShape="0">
              <a:prstClr val="black">
                <a:alpha val="40000"/>
              </a:prst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en-US" altLang="zh-CN" sz="3733" b="1" kern="1200" cap="none" spc="0" normalizeH="0" baseline="0" noProof="1">
                <a:latin typeface="楷体" panose="02010609060101010101" pitchFamily="49" charset="-122"/>
                <a:ea typeface="楷体" panose="02010609060101010101" pitchFamily="49" charset="-122"/>
                <a:cs typeface="+mn-ea"/>
              </a:rPr>
              <a:t>    </a:t>
            </a:r>
            <a:r>
              <a:rPr kumimoji="0" lang="en-US" altLang="en-US" sz="3733" b="1" kern="1200" cap="none" spc="0" normalizeH="0" baseline="0" noProof="1">
                <a:latin typeface="楷体" panose="02010609060101010101" pitchFamily="49" charset="-122"/>
                <a:ea typeface="楷体" panose="02010609060101010101" pitchFamily="49" charset="-122"/>
                <a:cs typeface="+mn-ea"/>
              </a:rPr>
              <a:t>真实存在却看不见、摸不着；只能根据它对置于其中磁体的作用来认识它。</a:t>
            </a:r>
            <a:endParaRPr kumimoji="0" lang="en-US" altLang="en-US" sz="3733" b="1" kern="1200" cap="none" spc="0" normalizeH="0" baseline="0" noProof="1">
              <a:latin typeface="楷体" panose="02010609060101010101" pitchFamily="49" charset="-122"/>
              <a:ea typeface="楷体" panose="02010609060101010101" pitchFamily="49" charset="-122"/>
              <a:cs typeface="+mn-cs"/>
            </a:endParaRPr>
          </a:p>
        </p:txBody>
      </p:sp>
      <p:sp>
        <p:nvSpPr>
          <p:cNvPr id="3" name="椭圆 2"/>
          <p:cNvSpPr/>
          <p:nvPr/>
        </p:nvSpPr>
        <p:spPr>
          <a:xfrm rot="5400000">
            <a:off x="5631172" y="-127855"/>
            <a:ext cx="880533" cy="3025140"/>
          </a:xfrm>
          <a:prstGeom prst="ellipse">
            <a:avLst/>
          </a:prstGeom>
          <a:solidFill>
            <a:srgbClr val="00B0F0"/>
          </a:solidFill>
          <a:ln w="25400">
            <a:solidFill>
              <a:schemeClr val="accent1"/>
            </a:solidFill>
          </a:ln>
          <a:effectLst>
            <a:outerShdw blurRad="50800" dist="38100" dir="4800000" sx="102000" sy="102000" algn="tl" rotWithShape="0">
              <a:prstClr val="black">
                <a:alpha val="40000"/>
              </a:prstClr>
            </a:outerShdw>
          </a:effectLst>
        </p:spPr>
        <p:txBody>
          <a:bodyPr vert="vert270" anchor="ctr"/>
          <a:lstStyle>
            <a:defPPr>
              <a:defRPr lang="zh-CN"/>
            </a:defPPr>
            <a:lvl1pPr marL="0" lvl="0" indent="0" algn="l" defTabSz="1219200" rtl="0" eaLnBrk="0" fontAlgn="base" latinLnBrk="0" hangingPunct="0">
              <a:lnSpc>
                <a:spcPct val="120000"/>
              </a:lnSpc>
              <a:spcBef>
                <a:spcPct val="0"/>
              </a:spcBef>
              <a:spcAft>
                <a:spcPct val="0"/>
              </a:spcAft>
              <a:buNone/>
              <a:defRPr sz="3733" b="1"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5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磁场性质</a:t>
            </a:r>
            <a:endPar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endParaRPr>
          </a:p>
        </p:txBody>
      </p:sp>
      <p:sp>
        <p:nvSpPr>
          <p:cNvPr id="4" name="文本框 3"/>
          <p:cNvSpPr txBox="1"/>
          <p:nvPr/>
        </p:nvSpPr>
        <p:spPr>
          <a:xfrm>
            <a:off x="1303867" y="3632200"/>
            <a:ext cx="9677400" cy="1261533"/>
          </a:xfrm>
          <a:prstGeom prst="rect">
            <a:avLst/>
          </a:prstGeom>
          <a:solidFill>
            <a:srgbClr val="FFCCFF">
              <a:alpha val="40000"/>
            </a:srgbClr>
          </a:solidFill>
          <a:ln w="25400">
            <a:solidFill>
              <a:schemeClr val="accent1"/>
            </a:solidFill>
          </a:ln>
          <a:effectLst>
            <a:outerShdw blurRad="25400" dist="63500" dir="4200000" sx="101000" sy="101000" algn="tl" rotWithShape="0">
              <a:prstClr val="black">
                <a:alpha val="40000"/>
              </a:prst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en-US" altLang="zh-CN" sz="3733" b="1" kern="1200" cap="none" spc="0" normalizeH="0" baseline="0" noProof="1">
                <a:latin typeface="楷体" panose="02010609060101010101" pitchFamily="49" charset="-122"/>
                <a:ea typeface="楷体" panose="02010609060101010101" pitchFamily="49" charset="-122"/>
                <a:cs typeface="+mn-ea"/>
                <a:sym typeface="+mn-ea"/>
              </a:rPr>
              <a:t>    </a:t>
            </a:r>
            <a:r>
              <a:rPr kumimoji="0" lang="zh-CN" altLang="en-US" sz="3733" b="1" kern="1200" cap="none" spc="0" normalizeH="0" baseline="0" noProof="1">
                <a:latin typeface="楷体" panose="02010609060101010101" pitchFamily="49" charset="-122"/>
                <a:ea typeface="楷体" panose="02010609060101010101" pitchFamily="49" charset="-122"/>
                <a:cs typeface="+mn-ea"/>
              </a:rPr>
              <a:t>对放入其中的磁体产生磁力的作用；磁体间的相互作用就是通过磁场发生的。</a:t>
            </a:r>
            <a:endParaRPr kumimoji="0" lang="zh-CN" altLang="en-US" sz="3733" b="1" kern="1200" cap="none" spc="0" normalizeH="0" baseline="0" noProof="1">
              <a:latin typeface="楷体" panose="02010609060101010101" pitchFamily="49" charset="-122"/>
              <a:ea typeface="楷体" panose="02010609060101010101" pitchFamily="49" charset="-122"/>
              <a:cs typeface="+mn-cs"/>
            </a:endParaRPr>
          </a:p>
        </p:txBody>
      </p:sp>
      <p:sp>
        <p:nvSpPr>
          <p:cNvPr id="5" name="椭圆 4"/>
          <p:cNvSpPr/>
          <p:nvPr/>
        </p:nvSpPr>
        <p:spPr>
          <a:xfrm rot="5400000">
            <a:off x="9672320" y="-127008"/>
            <a:ext cx="880533" cy="3025148"/>
          </a:xfrm>
          <a:prstGeom prst="ellipse">
            <a:avLst/>
          </a:prstGeom>
          <a:solidFill>
            <a:srgbClr val="00B0F0"/>
          </a:solidFill>
          <a:ln w="25400">
            <a:solidFill>
              <a:schemeClr val="accent1"/>
            </a:solidFill>
          </a:ln>
          <a:effectLst>
            <a:outerShdw blurRad="50800" dist="38100" dir="4800000" sx="102000" sy="102000" algn="tl" rotWithShape="0">
              <a:prstClr val="black">
                <a:alpha val="40000"/>
              </a:prstClr>
            </a:outerShdw>
          </a:effectLst>
        </p:spPr>
        <p:txBody>
          <a:bodyPr vert="vert270" anchor="ctr"/>
          <a:lstStyle>
            <a:defPPr>
              <a:defRPr lang="zh-CN"/>
            </a:defPPr>
            <a:lvl1pPr marL="0" lvl="0" indent="0" algn="l" defTabSz="1219200" rtl="0" eaLnBrk="0" fontAlgn="base" latinLnBrk="0" hangingPunct="0">
              <a:lnSpc>
                <a:spcPct val="120000"/>
              </a:lnSpc>
              <a:spcBef>
                <a:spcPct val="0"/>
              </a:spcBef>
              <a:spcAft>
                <a:spcPct val="0"/>
              </a:spcAft>
              <a:buNone/>
              <a:defRPr sz="3733" b="1"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5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磁场方向</a:t>
            </a:r>
            <a:endPar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endParaRPr>
          </a:p>
        </p:txBody>
      </p:sp>
      <p:sp>
        <p:nvSpPr>
          <p:cNvPr id="6" name="文本框 5"/>
          <p:cNvSpPr txBox="1"/>
          <p:nvPr/>
        </p:nvSpPr>
        <p:spPr>
          <a:xfrm>
            <a:off x="1303867" y="5084233"/>
            <a:ext cx="9677400" cy="1261533"/>
          </a:xfrm>
          <a:prstGeom prst="rect">
            <a:avLst/>
          </a:prstGeom>
          <a:solidFill>
            <a:srgbClr val="FFCCFF">
              <a:alpha val="40000"/>
            </a:srgbClr>
          </a:solidFill>
          <a:ln w="25400">
            <a:solidFill>
              <a:schemeClr val="accent1"/>
            </a:solidFill>
          </a:ln>
          <a:effectLst>
            <a:outerShdw blurRad="25400" dist="63500" dir="4200000" sx="101000" sy="101000" algn="tl" rotWithShape="0">
              <a:prstClr val="black">
                <a:alpha val="40000"/>
              </a:prst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en-US" altLang="zh-CN" sz="3733" b="1" kern="1200" cap="none" spc="0" normalizeH="0" baseline="0" noProof="1">
                <a:latin typeface="+mn-lt"/>
                <a:ea typeface="楷体" panose="02010609060101010101" pitchFamily="49" charset="-122"/>
                <a:cs typeface="+mn-ea"/>
                <a:sym typeface="+mn-ea"/>
              </a:rPr>
              <a:t>        </a:t>
            </a:r>
            <a:r>
              <a:rPr kumimoji="0" lang="zh-CN" altLang="en-US" sz="3733" b="1" kern="1200" cap="none" spc="0" normalizeH="0" baseline="0" noProof="1">
                <a:latin typeface="+mn-lt"/>
                <a:ea typeface="楷体" panose="02010609060101010101" pitchFamily="49" charset="-122"/>
                <a:cs typeface="+mn-ea"/>
              </a:rPr>
              <a:t>在磁场中的某一点，小磁针静止时，N极所指方向为该点磁场方向。</a:t>
            </a:r>
            <a:endParaRPr kumimoji="0" lang="zh-CN" altLang="en-US" sz="3733" b="1" kern="1200" cap="none" spc="0" normalizeH="0" baseline="0" noProof="1">
              <a:latin typeface="+mn-lt"/>
              <a:ea typeface="楷体" panose="02010609060101010101" pitchFamily="49" charset="-122"/>
              <a:cs typeface="+mn-cs"/>
            </a:endParaRPr>
          </a:p>
        </p:txBody>
      </p:sp>
      <p:sp>
        <p:nvSpPr>
          <p:cNvPr id="15" name="文本框 14"/>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9708" name="图片 15"/>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29709" name="组合 17"/>
          <p:cNvGrpSpPr/>
          <p:nvPr/>
        </p:nvGrpSpPr>
        <p:grpSpPr>
          <a:xfrm>
            <a:off x="222251" y="285751"/>
            <a:ext cx="5120216" cy="698500"/>
            <a:chOff x="223015" y="285769"/>
            <a:chExt cx="5119182" cy="698500"/>
          </a:xfrm>
        </p:grpSpPr>
        <p:sp>
          <p:nvSpPr>
            <p:cNvPr id="19"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课堂小结</a:t>
              </a:r>
            </a:p>
          </p:txBody>
        </p:sp>
        <p:sp>
          <p:nvSpPr>
            <p:cNvPr id="20" name="文本框 19"/>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课堂教学展示</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2"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5"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9"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9" presetClass="entr" presetSubtype="0" fill="hold" grpId="8"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4" grpId="3"/>
      <p:bldP spid="4" grpId="4"/>
      <p:bldP spid="4" grpId="5"/>
      <p:bldP spid="6" grpId="6"/>
      <p:bldP spid="6" grpId="7"/>
      <p:bldP spid="6" grpId="8"/>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07433" y="1699684"/>
            <a:ext cx="11777134" cy="4389967"/>
          </a:xfrm>
          <a:prstGeom prst="rect">
            <a:avLst/>
          </a:prstGeom>
          <a:solidFill>
            <a:srgbClr val="FFCCFF">
              <a:alpha val="40000"/>
            </a:srgbClr>
          </a:solidFill>
          <a:ln w="25400">
            <a:solidFill>
              <a:schemeClr val="accent1"/>
            </a:solidFill>
          </a:ln>
          <a:effectLst>
            <a:outerShdw blurRad="25400" dist="63500" dir="4200000" sx="101000" sy="101000" algn="tl" rotWithShape="0">
              <a:prstClr val="black">
                <a:alpha val="40000"/>
              </a:prst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（1）磁体外部，磁感线的方向总是从</a:t>
            </a:r>
            <a:r>
              <a:rPr kumimoji="0" lang="en-US" sz="3467" b="1" kern="1200" cap="none" spc="0" normalizeH="0" baseline="0" noProof="1">
                <a:latin typeface="+mn-lt"/>
                <a:ea typeface="楷体" panose="02010609060101010101" pitchFamily="49" charset="-122"/>
                <a:cs typeface="+mn-ea"/>
              </a:rPr>
              <a:t>N</a:t>
            </a:r>
            <a:r>
              <a:rPr kumimoji="0" sz="3467" b="1" kern="1200" cap="none" spc="0" normalizeH="0" baseline="0" noProof="1">
                <a:latin typeface="+mn-lt"/>
                <a:ea typeface="楷体" panose="02010609060101010101" pitchFamily="49" charset="-122"/>
                <a:cs typeface="+mn-ea"/>
              </a:rPr>
              <a:t>极出发，回到</a:t>
            </a:r>
            <a:r>
              <a:rPr kumimoji="0" lang="en-US" sz="3467" b="1" kern="1200" cap="none" spc="0" normalizeH="0" baseline="0" noProof="1">
                <a:latin typeface="+mn-lt"/>
                <a:ea typeface="楷体" panose="02010609060101010101" pitchFamily="49" charset="-122"/>
                <a:cs typeface="+mn-ea"/>
              </a:rPr>
              <a:t>S</a:t>
            </a:r>
            <a:r>
              <a:rPr kumimoji="0" sz="3467" b="1" kern="1200" cap="none" spc="0" normalizeH="0" baseline="0" noProof="1">
                <a:latin typeface="+mn-lt"/>
                <a:ea typeface="楷体" panose="02010609060101010101" pitchFamily="49" charset="-122"/>
                <a:cs typeface="+mn-ea"/>
              </a:rPr>
              <a:t>极；</a:t>
            </a: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          磁体内部，磁感线的方向则是由S极</a:t>
            </a:r>
            <a:r>
              <a:rPr kumimoji="0" lang="zh-CN" sz="3467" b="1" kern="1200" cap="none" spc="0" normalizeH="0" baseline="0" noProof="1">
                <a:latin typeface="+mn-lt"/>
                <a:ea typeface="楷体" panose="02010609060101010101" pitchFamily="49" charset="-122"/>
                <a:cs typeface="+mn-ea"/>
              </a:rPr>
              <a:t>指向</a:t>
            </a:r>
            <a:r>
              <a:rPr kumimoji="0" sz="3467" b="1" kern="1200" cap="none" spc="0" normalizeH="0" baseline="0" noProof="1">
                <a:latin typeface="+mn-lt"/>
                <a:ea typeface="楷体" panose="02010609060101010101" pitchFamily="49" charset="-122"/>
                <a:cs typeface="+mn-ea"/>
              </a:rPr>
              <a:t>N极</a:t>
            </a:r>
            <a:r>
              <a:rPr kumimoji="0" lang="zh-CN" sz="3467" b="1" kern="1200" cap="none" spc="0" normalizeH="0" baseline="0" noProof="1">
                <a:latin typeface="+mn-lt"/>
                <a:ea typeface="楷体" panose="02010609060101010101" pitchFamily="49" charset="-122"/>
                <a:cs typeface="+mn-ea"/>
              </a:rPr>
              <a:t>。</a:t>
            </a:r>
            <a:endParaRPr kumimoji="0" lang="zh-CN"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（2）磁性越强的地方，磁感线分布越密</a:t>
            </a:r>
            <a:r>
              <a:rPr kumimoji="0" lang="zh-CN" sz="3467" b="1" kern="1200" cap="none" spc="0" normalizeH="0" baseline="0" noProof="1">
                <a:latin typeface="+mn-lt"/>
                <a:ea typeface="楷体" panose="02010609060101010101" pitchFamily="49" charset="-122"/>
                <a:cs typeface="+mn-ea"/>
              </a:rPr>
              <a:t>。</a:t>
            </a:r>
            <a:endParaRPr kumimoji="0" lang="zh-CN"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（3）磁感线是平滑的曲线，任意两条磁感线在空中不相交</a:t>
            </a:r>
            <a:r>
              <a:rPr kumimoji="0" lang="zh-CN" sz="3467" b="1" kern="1200" cap="none" spc="0" normalizeH="0" baseline="0" noProof="1">
                <a:latin typeface="+mn-lt"/>
                <a:ea typeface="楷体" panose="02010609060101010101" pitchFamily="49" charset="-122"/>
                <a:cs typeface="+mn-ea"/>
              </a:rPr>
              <a:t>。</a:t>
            </a:r>
            <a:endParaRPr kumimoji="0" lang="zh-CN"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（4）磁感线只是帮助我们描述磁场而假想的曲线，实际上</a:t>
            </a:r>
            <a:endParaRPr kumimoji="0"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          是不存在的，但磁场是客观存在的</a:t>
            </a:r>
            <a:r>
              <a:rPr kumimoji="0" lang="zh-CN" sz="3467" b="1" kern="1200" cap="none" spc="0" normalizeH="0" baseline="0" noProof="1">
                <a:latin typeface="+mn-lt"/>
                <a:ea typeface="楷体" panose="02010609060101010101" pitchFamily="49" charset="-122"/>
                <a:cs typeface="+mn-ea"/>
              </a:rPr>
              <a:t>。</a:t>
            </a:r>
            <a:endParaRPr kumimoji="0" lang="zh-CN"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（5）磁感线布满磁体周围的整个空间，磁感线上任意一点</a:t>
            </a:r>
            <a:endParaRPr kumimoji="0" sz="3467" b="1" kern="1200" cap="none" spc="0" normalizeH="0" baseline="0" noProof="1">
              <a:latin typeface="+mn-lt"/>
              <a:ea typeface="楷体" panose="02010609060101010101" pitchFamily="49" charset="-122"/>
              <a:cs typeface="+mn-cs"/>
            </a:endParaRPr>
          </a:p>
          <a:p>
            <a:pPr marR="0" defTabSz="1219200" eaLnBrk="1" hangingPunct="1">
              <a:buClrTx/>
              <a:buSzTx/>
              <a:buFont typeface="Arial" panose="020b0604020202020204" pitchFamily="34" charset="0"/>
              <a:buNone/>
              <a:defRPr/>
            </a:pPr>
            <a:r>
              <a:rPr kumimoji="0" sz="3467" b="1" kern="1200" cap="none" spc="0" normalizeH="0" baseline="0" noProof="1">
                <a:latin typeface="+mn-lt"/>
                <a:ea typeface="楷体" panose="02010609060101010101" pitchFamily="49" charset="-122"/>
                <a:cs typeface="+mn-ea"/>
              </a:rPr>
              <a:t>          的切线方向代表该点的磁场方向</a:t>
            </a:r>
            <a:r>
              <a:rPr kumimoji="0" lang="zh-CN" sz="3467" b="1" kern="1200" cap="none" spc="0" normalizeH="0" baseline="0" noProof="1">
                <a:latin typeface="+mn-lt"/>
                <a:ea typeface="楷体" panose="02010609060101010101" pitchFamily="49" charset="-122"/>
                <a:cs typeface="+mn-ea"/>
              </a:rPr>
              <a:t>。</a:t>
            </a:r>
            <a:endParaRPr kumimoji="0" lang="zh-CN" sz="3467" b="1" kern="1200" cap="none" spc="0" normalizeH="0" baseline="0" noProof="1">
              <a:latin typeface="+mn-lt"/>
              <a:ea typeface="楷体" panose="02010609060101010101" pitchFamily="49" charset="-122"/>
              <a:cs typeface="+mn-cs"/>
            </a:endParaRPr>
          </a:p>
        </p:txBody>
      </p:sp>
      <p:sp>
        <p:nvSpPr>
          <p:cNvPr id="5" name="椭圆 4"/>
          <p:cNvSpPr/>
          <p:nvPr/>
        </p:nvSpPr>
        <p:spPr>
          <a:xfrm rot="5400000">
            <a:off x="1692909" y="-889841"/>
            <a:ext cx="880533" cy="3760036"/>
          </a:xfrm>
          <a:prstGeom prst="ellipse">
            <a:avLst/>
          </a:prstGeom>
          <a:solidFill>
            <a:srgbClr val="00B0F0"/>
          </a:solidFill>
          <a:ln w="25400">
            <a:solidFill>
              <a:schemeClr val="accent1"/>
            </a:solidFill>
          </a:ln>
          <a:effectLst>
            <a:outerShdw blurRad="50800" dist="38100" dir="4800000" sx="102000" sy="102000" algn="tl" rotWithShape="0">
              <a:prstClr val="black">
                <a:alpha val="40000"/>
              </a:prstClr>
            </a:outerShdw>
          </a:effectLst>
        </p:spPr>
        <p:txBody>
          <a:bodyPr vert="vert270" anchor="ctr"/>
          <a:lstStyle>
            <a:defPPr>
              <a:defRPr lang="zh-CN"/>
            </a:defPPr>
            <a:lvl1pPr marL="0" lvl="0" indent="0" algn="l" defTabSz="1219200" rtl="0" eaLnBrk="0" fontAlgn="base" latinLnBrk="0" hangingPunct="0">
              <a:lnSpc>
                <a:spcPct val="120000"/>
              </a:lnSpc>
              <a:spcBef>
                <a:spcPct val="0"/>
              </a:spcBef>
              <a:spcAft>
                <a:spcPct val="0"/>
              </a:spcAft>
              <a:buNone/>
              <a:defRPr sz="3733" b="1"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mn-lt"/>
                <a:ea typeface="+mn-ea"/>
                <a:cs typeface="+mn-cs"/>
              </a:defRPr>
            </a:lvl5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磁感线特点</a:t>
            </a:r>
            <a:endParaRPr kumimoji="0" lang="zh-CN" altLang="en-US" sz="3733" b="1" i="0" u="none" strike="noStrike" kern="1200" cap="none" spc="0" normalizeH="0" baseline="0" noProof="1">
              <a:ln>
                <a:noFill/>
              </a:ln>
              <a:solidFill>
                <a:schemeClr val="bg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endParaRP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0728" name="图片 8"/>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indefinite"/>
                            </p:stCondLst>
                          </p:cTn>
                        </p:par>
                        <p:par>
                          <p:cTn id="10" fill="hold" nodeType="afterGroup">
                            <p:stCondLst>
                              <p:cond delay="0"/>
                            </p:stCondLst>
                            <p:childTnLst>
                              <p:par>
                                <p:cTn id="11" presetID="9" presetClass="entr" presetSubtype="0" fill="hold" grpId="2"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2" name="组合 21"/>
          <p:cNvGrpSpPr/>
          <p:nvPr/>
        </p:nvGrpSpPr>
        <p:grpSpPr>
          <a:xfrm>
            <a:off x="112184" y="101600"/>
            <a:ext cx="3048000" cy="698500"/>
            <a:chOff x="710" y="1816"/>
            <a:chExt cx="4800" cy="1099"/>
          </a:xfrm>
        </p:grpSpPr>
        <p:grpSp>
          <p:nvGrpSpPr>
            <p:cNvPr id="23" name="组合 22"/>
            <p:cNvGrpSpPr/>
            <p:nvPr/>
          </p:nvGrpSpPr>
          <p:grpSpPr>
            <a:xfrm>
              <a:off x="710" y="1816"/>
              <a:ext cx="4800" cy="1099"/>
              <a:chOff x="6525" y="5780"/>
              <a:chExt cx="4800" cy="1099"/>
            </a:xfrm>
            <a:solidFill>
              <a:srgbClr val="4BACC6"/>
            </a:solidFill>
          </p:grpSpPr>
          <p:sp>
            <p:nvSpPr>
              <p:cNvPr id="25" name="圆角矩形 24"/>
              <p:cNvSpPr/>
              <p:nvPr/>
            </p:nvSpPr>
            <p:spPr>
              <a:xfrm>
                <a:off x="6525" y="5780"/>
                <a:ext cx="4557" cy="1099"/>
              </a:xfrm>
              <a:prstGeom prst="roundRect">
                <a:avLst/>
              </a:prstGeom>
              <a:solidFill>
                <a:srgbClr val="4BACC6"/>
              </a:solidFill>
            </p:spPr>
            <p:style>
              <a:lnRef idx="3">
                <a:schemeClr val="lt1"/>
              </a:lnRef>
              <a:fillRef idx="1">
                <a:schemeClr val="accent5"/>
              </a:fillRef>
              <a:effectRef idx="1">
                <a:schemeClr val="accent5"/>
              </a:effectRef>
              <a:fontRef idx="minor">
                <a:schemeClr val="lt1"/>
              </a:fontRef>
            </p:style>
            <p:txBody>
              <a:bodyPr anchor="ctr"/>
              <a:lstStyle>
                <a:defPPr>
                  <a:defRPr lang="zh-CN"/>
                </a:def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4267" b="0" i="0" u="none" strike="noStrike" kern="1200" cap="none" spc="0" normalizeH="0" baseline="0" noProof="1">
                  <a:ln>
                    <a:noFill/>
                  </a:ln>
                  <a:solidFill>
                    <a:prstClr val="white"/>
                  </a:solidFill>
                  <a:effectLst/>
                  <a:uLnTx/>
                  <a:uFillTx/>
                  <a:latin typeface="时尚中黑简体" pitchFamily="2" charset="-122"/>
                  <a:ea typeface="时尚中黑简体" pitchFamily="2" charset="-122"/>
                  <a:cs typeface="+mn-cs"/>
                  <a:sym typeface="时尚中黑简体" pitchFamily="2" charset="-122"/>
                </a:endParaRPr>
              </a:p>
            </p:txBody>
          </p:sp>
          <p:sp>
            <p:nvSpPr>
              <p:cNvPr id="26" name="TextBox 2"/>
              <p:cNvSpPr txBox="1"/>
              <p:nvPr/>
            </p:nvSpPr>
            <p:spPr>
              <a:xfrm>
                <a:off x="7521" y="5780"/>
                <a:ext cx="3804" cy="1096"/>
              </a:xfrm>
              <a:prstGeom prst="rect">
                <a:avLst/>
              </a:prstGeom>
              <a:noFill/>
              <a:extLst>
                <a:ext uri="{909E8E84-426E-40DD-AFC4-6F175D3DCCD1}">
                  <a14:hiddenFill xmlns:a14="http://schemas.microsoft.com/office/drawing/2010/main">
                    <a:grpFill/>
                  </a14:hiddenFill>
                </a:ext>
              </a:extLst>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1">
                    <a:ln>
                      <a:noFill/>
                    </a:ln>
                    <a:solidFill>
                      <a:prstClr val="white"/>
                    </a:solidFill>
                    <a:effectLst/>
                    <a:uLnTx/>
                    <a:uFillTx/>
                    <a:latin typeface="楷体" panose="02010609060101010101" pitchFamily="49" charset="-122"/>
                    <a:ea typeface="楷体" panose="02010609060101010101" pitchFamily="49" charset="-122"/>
                    <a:cs typeface="+mn-ea"/>
                    <a:sym typeface="时尚中黑简体" pitchFamily="2" charset="-122"/>
                  </a:rPr>
                  <a:t>拓展延伸</a:t>
                </a:r>
                <a:endParaRPr kumimoji="0" lang="zh-CN" altLang="en-US" sz="3733" b="0" i="0" u="none" strike="noStrike" kern="1200" cap="none" spc="0" normalizeH="0" baseline="0" noProof="1">
                  <a:ln>
                    <a:noFill/>
                  </a:ln>
                  <a:solidFill>
                    <a:prstClr val="white"/>
                  </a:solidFill>
                  <a:effectLst/>
                  <a:uLnTx/>
                  <a:uFillTx/>
                  <a:latin typeface="楷体" panose="02010609060101010101" pitchFamily="49" charset="-122"/>
                  <a:ea typeface="楷体" panose="02010609060101010101" pitchFamily="49" charset="-122"/>
                  <a:cs typeface="+mn-ea"/>
                  <a:sym typeface="时尚中黑简体" pitchFamily="2" charset="-122"/>
                </a:endParaRPr>
              </a:p>
            </p:txBody>
          </p:sp>
        </p:grpSp>
        <p:sp>
          <p:nvSpPr>
            <p:cNvPr id="31755" name="Freeform 48"/>
            <p:cNvSpPr>
              <a:spLocks noEditPoints="1"/>
            </p:cNvSpPr>
            <p:nvPr/>
          </p:nvSpPr>
          <p:spPr>
            <a:xfrm>
              <a:off x="1036" y="1964"/>
              <a:ext cx="527" cy="837"/>
            </a:xfrm>
            <a:custGeom>
              <a:cxnLst>
                <a:cxn ang="0">
                  <a:pos x="83179813" y="15137804"/>
                </a:cxn>
                <a:cxn ang="0">
                  <a:pos x="90615453" y="77363042"/>
                </a:cxn>
                <a:cxn ang="0">
                  <a:pos x="74533794" y="100150300"/>
                </a:cxn>
                <a:cxn ang="0">
                  <a:pos x="80195913" y="98639770"/>
                </a:cxn>
                <a:cxn ang="0">
                  <a:pos x="83179813" y="110661847"/>
                </a:cxn>
                <a:cxn ang="0">
                  <a:pos x="81712052" y="121427242"/>
                </a:cxn>
                <a:cxn ang="0">
                  <a:pos x="83179813" y="130683156"/>
                </a:cxn>
                <a:cxn ang="0">
                  <a:pos x="80195913" y="141150370"/>
                </a:cxn>
                <a:cxn ang="0">
                  <a:pos x="21793382" y="147332787"/>
                </a:cxn>
                <a:cxn ang="0">
                  <a:pos x="17591861" y="144258828"/>
                </a:cxn>
                <a:cxn ang="0">
                  <a:pos x="17591861" y="126055845"/>
                </a:cxn>
                <a:cxn ang="0">
                  <a:pos x="17591861" y="124500982"/>
                </a:cxn>
                <a:cxn ang="0">
                  <a:pos x="17591861" y="107851565"/>
                </a:cxn>
                <a:cxn ang="0">
                  <a:pos x="21793382" y="104778909"/>
                </a:cxn>
                <a:cxn ang="0">
                  <a:pos x="23261179" y="95567286"/>
                </a:cxn>
                <a:cxn ang="0">
                  <a:pos x="0" y="51501788"/>
                </a:cxn>
                <a:cxn ang="0">
                  <a:pos x="48288679" y="0"/>
                </a:cxn>
                <a:cxn ang="0">
                  <a:pos x="40853040" y="62268481"/>
                </a:cxn>
                <a:cxn ang="0">
                  <a:pos x="43836976" y="59203053"/>
                </a:cxn>
                <a:cxn ang="0">
                  <a:pos x="48288679" y="62268481"/>
                </a:cxn>
                <a:cxn ang="0">
                  <a:pos x="52483037" y="59203053"/>
                </a:cxn>
                <a:cxn ang="0">
                  <a:pos x="56934734" y="62268481"/>
                </a:cxn>
                <a:cxn ang="0">
                  <a:pos x="62860383" y="57640927"/>
                </a:cxn>
                <a:cxn ang="0">
                  <a:pos x="56934734" y="78917869"/>
                </a:cxn>
                <a:cxn ang="0">
                  <a:pos x="64112998" y="100150300"/>
                </a:cxn>
                <a:cxn ang="0">
                  <a:pos x="64112998" y="88129485"/>
                </a:cxn>
                <a:cxn ang="0">
                  <a:pos x="81712052" y="71225135"/>
                </a:cxn>
                <a:cxn ang="0">
                  <a:pos x="76000335" y="22787294"/>
                </a:cxn>
                <a:cxn ang="0">
                  <a:pos x="21793382" y="22787294"/>
                </a:cxn>
                <a:cxn ang="0">
                  <a:pos x="16081664" y="72778730"/>
                </a:cxn>
                <a:cxn ang="0">
                  <a:pos x="33673561" y="89684348"/>
                </a:cxn>
                <a:cxn ang="0">
                  <a:pos x="33673561" y="101705163"/>
                </a:cxn>
                <a:cxn ang="0">
                  <a:pos x="42326779" y="78917869"/>
                </a:cxn>
                <a:cxn ang="0">
                  <a:pos x="36401337" y="57640927"/>
                </a:cxn>
                <a:cxn ang="0">
                  <a:pos x="58408650" y="65340965"/>
                </a:cxn>
                <a:cxn ang="0">
                  <a:pos x="52483037" y="63786310"/>
                </a:cxn>
                <a:cxn ang="0">
                  <a:pos x="43836976" y="63786310"/>
                </a:cxn>
                <a:cxn ang="0">
                  <a:pos x="39342837" y="63786310"/>
                </a:cxn>
                <a:cxn ang="0">
                  <a:pos x="46778476" y="77363042"/>
                </a:cxn>
                <a:cxn ang="0">
                  <a:pos x="46778476" y="101705163"/>
                </a:cxn>
                <a:cxn ang="0">
                  <a:pos x="50973046" y="77363042"/>
                </a:cxn>
                <a:cxn ang="0">
                  <a:pos x="50973046" y="75852476"/>
                </a:cxn>
                <a:cxn ang="0">
                  <a:pos x="62860383" y="145777924"/>
                </a:cxn>
                <a:cxn ang="0">
                  <a:pos x="49506464" y="160908251"/>
                </a:cxn>
                <a:cxn ang="0">
                  <a:pos x="62860383" y="145777924"/>
                </a:cxn>
                <a:cxn ang="0">
                  <a:pos x="24771376" y="133493403"/>
                </a:cxn>
                <a:cxn ang="0">
                  <a:pos x="24771376" y="136566095"/>
                </a:cxn>
                <a:cxn ang="0">
                  <a:pos x="73016399" y="130683156"/>
                </a:cxn>
                <a:cxn ang="0">
                  <a:pos x="73016399" y="110661847"/>
                </a:cxn>
                <a:cxn ang="0">
                  <a:pos x="24771376" y="116844015"/>
                </a:cxn>
                <a:cxn ang="0">
                  <a:pos x="73016399" y="112216674"/>
                </a:cxn>
                <a:cxn ang="0">
                  <a:pos x="73016399" y="110661847"/>
                </a:cxn>
              </a:cxnLst>
              <a:pathLst>
                <a:path w="67" h="105">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alpha val="100000"/>
              </a:schemeClr>
            </a:solidFill>
            <a:ln w="9525">
              <a:noFill/>
            </a:ln>
          </p:spPr>
          <p:txBody>
            <a:bodyPr/>
            <a:lstStyle>
              <a:defPPr>
                <a:defRPr lang="zh-CN"/>
              </a:defPPr>
            </a:lstStyle>
            <a:p>
              <a:endParaRPr lang="zh-CN" altLang="en-US" sz="1800"/>
            </a:p>
          </p:txBody>
        </p:sp>
      </p:grpSp>
      <p:sp>
        <p:nvSpPr>
          <p:cNvPr id="31747" name="矩形 1"/>
          <p:cNvSpPr/>
          <p:nvPr/>
        </p:nvSpPr>
        <p:spPr>
          <a:xfrm>
            <a:off x="745067" y="1013884"/>
            <a:ext cx="10644718" cy="5242983"/>
          </a:xfrm>
          <a:prstGeom prst="rect">
            <a:avLst/>
          </a:prstGeom>
          <a:noFill/>
          <a:ln w="9525">
            <a:noFill/>
          </a:ln>
        </p:spPr>
        <p:txBody>
          <a:bodyPr>
            <a:spAutoFit/>
          </a:bodyPr>
          <a:lstStyle>
            <a:defPPr>
              <a:defRPr lang="zh-CN"/>
            </a:defPPr>
          </a:lstStyle>
          <a:p>
            <a:pPr eaLnBrk="1" hangingPunct="1"/>
            <a:r>
              <a:rPr lang="en-US" altLang="zh-CN" sz="3733" b="1">
                <a:latin typeface="Times New Roman" panose="02020603050405020304" pitchFamily="18" charset="0"/>
                <a:ea typeface="楷体" panose="02010609060101010101" pitchFamily="49" charset="-122"/>
              </a:rPr>
              <a:t>        </a:t>
            </a:r>
            <a:r>
              <a:rPr lang="zh-CN" altLang="zh-CN" sz="3733" b="1">
                <a:latin typeface="Times New Roman" panose="02020603050405020304" pitchFamily="18" charset="0"/>
                <a:ea typeface="楷体" panose="02010609060101010101" pitchFamily="49" charset="-122"/>
              </a:rPr>
              <a:t>经科学家研究发现：在某些细菌的细胞质中有一些磁生小体，它们相当于一个个微小磁针</a:t>
            </a:r>
            <a:r>
              <a:rPr lang="zh-CN" altLang="en-US" sz="3733" b="1">
                <a:latin typeface="Times New Roman" panose="02020603050405020304" pitchFamily="18" charset="0"/>
                <a:ea typeface="楷体" panose="02010609060101010101" pitchFamily="49" charset="-122"/>
              </a:rPr>
              <a:t>。</a:t>
            </a:r>
            <a:r>
              <a:rPr lang="zh-CN" altLang="zh-CN" sz="3733" b="1">
                <a:latin typeface="Times New Roman" panose="02020603050405020304" pitchFamily="18" charset="0"/>
                <a:ea typeface="楷体" panose="02010609060101010101" pitchFamily="49" charset="-122"/>
              </a:rPr>
              <a:t>实验证明：在只有地磁场而没有其它磁场作用时，小水滴中的一些细菌会持续不断地向北游动，并聚集在小水滴北面的边缘</a:t>
            </a:r>
            <a:r>
              <a:rPr lang="zh-CN" altLang="en-US" sz="3733" b="1">
                <a:latin typeface="Times New Roman" panose="02020603050405020304" pitchFamily="18" charset="0"/>
                <a:ea typeface="楷体" panose="02010609060101010101" pitchFamily="49" charset="-122"/>
              </a:rPr>
              <a:t>。</a:t>
            </a:r>
            <a:r>
              <a:rPr lang="zh-CN" altLang="zh-CN" sz="3733" b="1">
                <a:latin typeface="Times New Roman" panose="02020603050405020304" pitchFamily="18" charset="0"/>
                <a:ea typeface="楷体" panose="02010609060101010101" pitchFamily="49" charset="-122"/>
              </a:rPr>
              <a:t>实验中，若把这些细菌中的磁生小体看成小磁针，则它的N极指向（      ）</a:t>
            </a:r>
          </a:p>
          <a:p>
            <a:pPr eaLnBrk="1" hangingPunct="1"/>
            <a:r>
              <a:rPr lang="zh-CN" altLang="zh-CN" sz="3733" b="1">
                <a:latin typeface="Times New Roman" panose="02020603050405020304" pitchFamily="18" charset="0"/>
                <a:ea typeface="楷体" panose="02010609060101010101" pitchFamily="49" charset="-122"/>
              </a:rPr>
              <a:t>         A.北              		B.南</a:t>
            </a:r>
          </a:p>
          <a:p>
            <a:pPr eaLnBrk="1" hangingPunct="1"/>
            <a:r>
              <a:rPr lang="zh-CN" altLang="zh-CN" sz="3733" b="1">
                <a:latin typeface="Times New Roman" panose="02020603050405020304" pitchFamily="18" charset="0"/>
                <a:ea typeface="楷体" panose="02010609060101010101" pitchFamily="49" charset="-122"/>
              </a:rPr>
              <a:t>         C.西                        D.东</a:t>
            </a:r>
          </a:p>
        </p:txBody>
      </p:sp>
      <p:sp>
        <p:nvSpPr>
          <p:cNvPr id="3" name="矩形 2"/>
          <p:cNvSpPr/>
          <p:nvPr/>
        </p:nvSpPr>
        <p:spPr>
          <a:xfrm>
            <a:off x="1416050" y="4404784"/>
            <a:ext cx="717549" cy="692149"/>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A</a:t>
            </a:r>
          </a:p>
        </p:txBody>
      </p:sp>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1753" name="图片 12"/>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0" name="Rectangle 2"/>
          <p:cNvSpPr/>
          <p:nvPr/>
        </p:nvSpPr>
        <p:spPr>
          <a:xfrm>
            <a:off x="2973918" y="2266951"/>
            <a:ext cx="7962900" cy="2440516"/>
          </a:xfrm>
          <a:prstGeom prst="rect">
            <a:avLst/>
          </a:prstGeom>
          <a:noFill/>
          <a:ln w="9525">
            <a:noFill/>
          </a:ln>
        </p:spPr>
        <p:txBody>
          <a:bodyPr/>
          <a:lstStyle>
            <a:defPPr>
              <a:defRPr lang="zh-CN"/>
            </a:defPPr>
          </a:lstStyle>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楷体" panose="02010609060101010101" pitchFamily="49" charset="-122"/>
              </a:rPr>
              <a:t>1.</a:t>
            </a:r>
            <a:r>
              <a:rPr lang="zh-CN" altLang="en-US" sz="4267" b="1">
                <a:solidFill>
                  <a:srgbClr val="000000"/>
                </a:solidFill>
                <a:latin typeface="Times New Roman" panose="02020603050405020304" pitchFamily="18" charset="0"/>
                <a:ea typeface="楷体" panose="02010609060101010101" pitchFamily="49" charset="-122"/>
              </a:rPr>
              <a:t>从课后习题中选取；</a:t>
            </a:r>
          </a:p>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楷体" panose="02010609060101010101" pitchFamily="49" charset="-122"/>
              </a:rPr>
              <a:t>2.</a:t>
            </a:r>
            <a:r>
              <a:rPr lang="zh-CN" altLang="en-US" sz="4267" b="1">
                <a:solidFill>
                  <a:srgbClr val="000000"/>
                </a:solidFill>
                <a:latin typeface="Times New Roman" panose="02020603050405020304" pitchFamily="18" charset="0"/>
                <a:ea typeface="楷体" panose="02010609060101010101" pitchFamily="49" charset="-122"/>
              </a:rPr>
              <a:t>完成练习册本课时的习题。</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2775"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32776" name="组合 12"/>
          <p:cNvGrpSpPr/>
          <p:nvPr/>
        </p:nvGrpSpPr>
        <p:grpSpPr>
          <a:xfrm>
            <a:off x="222251" y="285751"/>
            <a:ext cx="5120216" cy="698500"/>
            <a:chOff x="223015" y="285769"/>
            <a:chExt cx="5119182" cy="698500"/>
          </a:xfrm>
        </p:grpSpPr>
        <p:sp>
          <p:nvSpPr>
            <p:cNvPr id="14"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布置作业</a:t>
              </a:r>
            </a:p>
          </p:txBody>
        </p:sp>
        <p:sp>
          <p:nvSpPr>
            <p:cNvPr id="15" name="文本框 14"/>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课后反馈总结</a:t>
              </a:r>
            </a:p>
          </p:txBody>
        </p:sp>
      </p:grpSp>
    </p:spTree>
    <p:custDataLst>
      <p:tags r:id="rId3"/>
    </p:custData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1" name="内容占位符 1"/>
          <p:cNvSpPr>
            <a:spLocks noGrp="1"/>
          </p:cNvSpPr>
          <p:nvPr>
            <p:ph idx="4294967295"/>
          </p:nvPr>
        </p:nvSpPr>
        <p:spPr>
          <a:xfrm>
            <a:off x="1435100" y="1107018"/>
            <a:ext cx="9359900" cy="1898651"/>
          </a:xfrm>
          <a:prstGeom prst="rect">
            <a:avLst/>
          </a:prstGeom>
        </p:spPr>
        <p:txBody>
          <a:bodyPr/>
          <a:lstStyle/>
          <a:p>
            <a:pPr marL="0" marR="0" lvl="0" indent="959273" algn="l" defTabSz="1219200" rtl="0" eaLnBrk="0" fontAlgn="base" latinLnBrk="0" hangingPunct="0">
              <a:lnSpc>
                <a:spcPct val="100000"/>
              </a:lnSpc>
              <a:spcBef>
                <a:spcPct val="0"/>
              </a:spcBef>
              <a:spcAft>
                <a:spcPct val="0"/>
              </a:spcAft>
              <a:buClrTx/>
              <a:buSzTx/>
              <a:buFontTx/>
              <a:buNone/>
              <a:defRPr/>
            </a:pPr>
            <a:r>
              <a:rPr kumimoji="0" lang="en-US" altLang="zh-CN" sz="3467" b="1" i="0" u="none" strike="noStrike" kern="0" cap="none" spc="0" normalizeH="0" baseline="0" noProof="1">
                <a:ln>
                  <a:noFill/>
                </a:ln>
                <a:solidFill>
                  <a:schemeClr val="tx1"/>
                </a:solidFill>
                <a:effectLst/>
                <a:uLnTx/>
                <a:uFillTx/>
                <a:latin typeface="+mn-lt"/>
                <a:ea typeface="楷体" panose="02010609060101010101" pitchFamily="49" charset="-122"/>
                <a:cs typeface="+mn-cs"/>
              </a:rPr>
              <a:t>1.</a:t>
            </a:r>
            <a:r>
              <a:rPr kumimoji="0" lang="zh-CN" altLang="en-US" sz="3467" b="1" i="0" u="none"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两根外形完全相同的钢棒，其中一根有磁性，另一根无磁性，没有别的器材，你如何把它们区别开来</a:t>
            </a:r>
            <a:r>
              <a:rPr kumimoji="0" lang="en-US" altLang="zh-CN" sz="3467" b="1" i="0" u="none" strike="noStrike" kern="1200" cap="none" spc="0" normalizeH="0" baseline="0" noProof="0">
                <a:ln>
                  <a:noFill/>
                </a:ln>
                <a:solidFill>
                  <a:schemeClr val="tx1"/>
                </a:solidFill>
                <a:effectLst/>
                <a:uLnTx/>
                <a:uFillTx/>
                <a:latin typeface="+mn-lt"/>
                <a:ea typeface="楷体" panose="02010609060101010101" pitchFamily="49" charset="-122"/>
                <a:cs typeface="+mn-cs"/>
                <a:sym typeface="+mn-ea"/>
              </a:rPr>
              <a:t>?</a:t>
            </a:r>
            <a:endParaRPr kumimoji="0" lang="en-US" altLang="zh-CN" sz="3467" b="1" i="0" u="none" strike="noStrike" kern="1200" cap="none" spc="0" normalizeH="0" baseline="0" noProof="0">
              <a:ln>
                <a:noFill/>
              </a:ln>
              <a:solidFill>
                <a:schemeClr val="tx1"/>
              </a:solidFill>
              <a:effectLst/>
              <a:uLnTx/>
              <a:uFillTx/>
              <a:latin typeface="+mn-lt"/>
              <a:ea typeface="楷体" panose="02010609060101010101" pitchFamily="49" charset="-122"/>
              <a:cs typeface="+mn-cs"/>
              <a:sym typeface="+mn-ea"/>
            </a:endParaRPr>
          </a:p>
        </p:txBody>
      </p:sp>
      <p:sp>
        <p:nvSpPr>
          <p:cNvPr id="5" name="矩形 4"/>
          <p:cNvSpPr/>
          <p:nvPr/>
        </p:nvSpPr>
        <p:spPr>
          <a:xfrm>
            <a:off x="5200652" y="408517"/>
            <a:ext cx="6436784" cy="533400"/>
          </a:xfrm>
          <a:prstGeom prst="rect">
            <a:avLst/>
          </a:prstGeom>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7" b="1" i="0" u="none" strike="noStrike" kern="1200" cap="none" spc="0" normalizeH="0" baseline="0" noProof="0">
                <a:ln>
                  <a:noFill/>
                </a:ln>
                <a:solidFill>
                  <a:schemeClr val="tx1"/>
                </a:solidFill>
                <a:effectLst/>
                <a:uLnTx/>
                <a:uFillTx/>
                <a:latin typeface="+mj-lt"/>
                <a:ea typeface="楷体" panose="02010609060101010101" pitchFamily="49" charset="-122"/>
                <a:cs typeface="+mn-cs"/>
              </a:rPr>
              <a:t>（见教材</a:t>
            </a:r>
            <a:r>
              <a:rPr kumimoji="0" lang="en-US" altLang="zh-CN" sz="2667" b="1" i="0" u="none" strike="noStrike" kern="1200" cap="none" spc="0" normalizeH="0" baseline="0" noProof="0">
                <a:ln>
                  <a:noFill/>
                </a:ln>
                <a:solidFill>
                  <a:schemeClr val="tx1"/>
                </a:solidFill>
                <a:effectLst/>
                <a:uLnTx/>
                <a:uFillTx/>
                <a:latin typeface="+mj-lt"/>
                <a:ea typeface="楷体" panose="02010609060101010101" pitchFamily="49" charset="-122"/>
                <a:cs typeface="+mn-cs"/>
              </a:rPr>
              <a:t>P</a:t>
            </a:r>
            <a:r>
              <a:rPr kumimoji="0" lang="en-US" altLang="zh-CN" sz="2667" b="1" i="0" u="none" strike="noStrike" kern="1200" cap="none" spc="0" normalizeH="0" baseline="-25000" noProof="0">
                <a:ln>
                  <a:noFill/>
                </a:ln>
                <a:solidFill>
                  <a:schemeClr val="tx1"/>
                </a:solidFill>
                <a:effectLst/>
                <a:uLnTx/>
                <a:uFillTx/>
                <a:latin typeface="+mj-lt"/>
                <a:ea typeface="楷体" panose="02010609060101010101" pitchFamily="49" charset="-122"/>
                <a:cs typeface="+mn-cs"/>
              </a:rPr>
              <a:t>123</a:t>
            </a:r>
            <a:r>
              <a:rPr kumimoji="0" lang="zh-CN" altLang="en-US" sz="2667" b="1" i="0" u="none" strike="noStrike" kern="1200" cap="none" spc="0" normalizeH="0" baseline="0" noProof="0">
                <a:ln>
                  <a:noFill/>
                </a:ln>
                <a:solidFill>
                  <a:schemeClr val="tx1"/>
                </a:solidFill>
                <a:effectLst/>
                <a:uLnTx/>
                <a:uFillTx/>
                <a:latin typeface="+mj-lt"/>
                <a:ea typeface="楷体" panose="02010609060101010101" pitchFamily="49" charset="-122"/>
                <a:cs typeface="+mn-cs"/>
              </a:rPr>
              <a:t>）</a:t>
            </a:r>
            <a:endParaRPr kumimoji="0" lang="zh-CN" altLang="en-US" sz="2667" b="1" i="0" u="none" strike="noStrike" kern="1200" cap="none" spc="0" normalizeH="0" baseline="0" noProof="0">
              <a:ln>
                <a:noFill/>
              </a:ln>
              <a:solidFill>
                <a:schemeClr val="tx1"/>
              </a:solidFill>
              <a:effectLst/>
              <a:uLnTx/>
              <a:uFillTx/>
              <a:latin typeface="+mj-lt"/>
              <a:ea typeface="楷体" panose="02010609060101010101" pitchFamily="49" charset="-122"/>
              <a:cs typeface="+mn-cs"/>
            </a:endParaRPr>
          </a:p>
        </p:txBody>
      </p:sp>
      <p:sp>
        <p:nvSpPr>
          <p:cNvPr id="2" name="内容占位符 1"/>
          <p:cNvSpPr>
            <a:spLocks noGrp="1"/>
          </p:cNvSpPr>
          <p:nvPr/>
        </p:nvSpPr>
        <p:spPr>
          <a:xfrm>
            <a:off x="1397000" y="4627033"/>
            <a:ext cx="9359900" cy="1898651"/>
          </a:xfrm>
          <a:prstGeom prst="rect">
            <a:avLst/>
          </a:prstGeom>
          <a:noFill/>
          <a:ln w="9525">
            <a:noFill/>
          </a:ln>
        </p:spPr>
        <p:txBody>
          <a:bodyPr/>
          <a:lstStyle>
            <a:defPPr>
              <a:defRPr lang="zh-CN"/>
            </a:defPPr>
          </a:lstStyle>
          <a:p>
            <a:pPr indent="959273"/>
            <a:r>
              <a:rPr lang="zh-CN" altLang="en-US" sz="3467" b="1">
                <a:solidFill>
                  <a:srgbClr val="0066FF"/>
                </a:solidFill>
                <a:latin typeface="Times New Roman" panose="02020603050405020304" pitchFamily="18" charset="0"/>
                <a:ea typeface="楷体" panose="02010609060101010101" pitchFamily="49" charset="-122"/>
                <a:sym typeface="+mn-ea"/>
              </a:rPr>
              <a:t>解答：</a:t>
            </a:r>
            <a:r>
              <a:rPr lang="zh-CN" altLang="en-US" sz="3467" b="1">
                <a:latin typeface="楷体" panose="02010609060101010101" pitchFamily="49" charset="-122"/>
                <a:ea typeface="楷体" panose="02010609060101010101" pitchFamily="49" charset="-122"/>
                <a:sym typeface="+mn-ea"/>
              </a:rPr>
              <a:t>用甲棒的一端接触乙棒的中间部分时，如互相吸引，则可以确定甲棒有磁性；如不互相吸引，则甲棒无磁性，乙棒有磁性。</a:t>
            </a:r>
            <a:endParaRPr lang="zh-CN" altLang="en-US" sz="3467" b="1">
              <a:latin typeface="楷体" panose="02010609060101010101" pitchFamily="49" charset="-122"/>
              <a:ea typeface="楷体" panose="02010609060101010101" pitchFamily="49" charset="-122"/>
            </a:endParaRPr>
          </a:p>
        </p:txBody>
      </p:sp>
      <p:sp>
        <p:nvSpPr>
          <p:cNvPr id="3" name="内容占位符 1"/>
          <p:cNvSpPr>
            <a:spLocks noGrp="1"/>
          </p:cNvSpPr>
          <p:nvPr/>
        </p:nvSpPr>
        <p:spPr>
          <a:xfrm>
            <a:off x="1435100" y="2838451"/>
            <a:ext cx="9321800" cy="1892300"/>
          </a:xfrm>
          <a:prstGeom prst="rect">
            <a:avLst/>
          </a:prstGeom>
          <a:noFill/>
          <a:ln w="9525">
            <a:noFill/>
          </a:ln>
        </p:spPr>
        <p:txBody>
          <a:bodyPr/>
          <a:lstStyle>
            <a:defPPr>
              <a:defRPr lang="zh-CN"/>
            </a:defPPr>
          </a:lstStyle>
          <a:p>
            <a:pPr indent="959273"/>
            <a:r>
              <a:rPr lang="zh-CN" altLang="en-US" sz="3467" b="1">
                <a:solidFill>
                  <a:srgbClr val="FF0000"/>
                </a:solidFill>
                <a:latin typeface="Times New Roman" panose="02020603050405020304" pitchFamily="18" charset="0"/>
                <a:ea typeface="楷体" panose="02010609060101010101" pitchFamily="49" charset="-122"/>
                <a:sym typeface="+mn-ea"/>
              </a:rPr>
              <a:t>分析：</a:t>
            </a:r>
            <a:r>
              <a:rPr lang="zh-CN" altLang="en-US" sz="3467" b="1">
                <a:latin typeface="楷体" panose="02010609060101010101" pitchFamily="49" charset="-122"/>
                <a:ea typeface="楷体" panose="02010609060101010101" pitchFamily="49" charset="-122"/>
                <a:sym typeface="+mn-ea"/>
              </a:rPr>
              <a:t>磁体上磁性最强的磁极位于磁体的两端，磁性最弱的部分在磁体的中间，这个位置几乎没有磁性。</a:t>
            </a:r>
            <a:endParaRPr lang="zh-CN" altLang="en-US" sz="3467" b="1">
              <a:latin typeface="楷体" panose="02010609060101010101" pitchFamily="49" charset="-122"/>
              <a:ea typeface="楷体" panose="02010609060101010101" pitchFamily="49" charset="-122"/>
            </a:endParaRPr>
          </a:p>
        </p:txBody>
      </p:sp>
      <p:sp>
        <p:nvSpPr>
          <p:cNvPr id="13" name="文本框 12"/>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3802" name="图片 13"/>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33803" name="组合 14"/>
          <p:cNvGrpSpPr/>
          <p:nvPr/>
        </p:nvGrpSpPr>
        <p:grpSpPr>
          <a:xfrm>
            <a:off x="222251" y="285751"/>
            <a:ext cx="5120216" cy="698500"/>
            <a:chOff x="223015" y="285769"/>
            <a:chExt cx="5119182" cy="698500"/>
          </a:xfrm>
        </p:grpSpPr>
        <p:sp>
          <p:nvSpPr>
            <p:cNvPr id="16" name="TextBox 26"/>
            <p:cNvSpPr txBox="1"/>
            <p:nvPr/>
          </p:nvSpPr>
          <p:spPr bwMode="auto">
            <a:xfrm>
              <a:off x="2974126" y="285769"/>
              <a:ext cx="2368071" cy="698500"/>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defTabSz="1219200" eaLnBrk="1" hangingPunct="1">
                <a:buClrTx/>
                <a:buSzTx/>
                <a:buFont typeface="Arial" panose="020b0604020202020204" pitchFamily="34" charset="0"/>
                <a:buNone/>
                <a:defRPr/>
              </a:pPr>
              <a:r>
                <a:rPr kumimoji="0" lang="zh-CN" altLang="en-US" sz="3733" b="1" kern="1200" cap="none" spc="-133" normalizeH="0" baseline="0" noProof="0">
                  <a:solidFill>
                    <a:srgbClr val="336AB2"/>
                  </a:solidFill>
                  <a:latin typeface="楷体" panose="02010609060101010101" pitchFamily="49" charset="-122"/>
                  <a:ea typeface="楷体" panose="02010609060101010101" pitchFamily="49" charset="-122"/>
                  <a:cs typeface="+mn-cs"/>
                </a:rPr>
                <a:t>习题解答</a:t>
              </a:r>
            </a:p>
          </p:txBody>
        </p:sp>
        <p:sp>
          <p:nvSpPr>
            <p:cNvPr id="17" name="文本框 16"/>
            <p:cNvSpPr txBox="1"/>
            <p:nvPr/>
          </p:nvSpPr>
          <p:spPr>
            <a:xfrm>
              <a:off x="223015" y="328102"/>
              <a:ext cx="2899248" cy="613833"/>
            </a:xfrm>
            <a:prstGeom prst="rect">
              <a:avLst/>
            </a:prstGeom>
            <a:noFill/>
          </p:spPr>
          <p:txBody>
            <a:bodyPr>
              <a:spAutoFit/>
            </a:bodyPr>
            <a:lstStyle>
              <a:defPPr>
                <a:defRPr lang="zh-CN"/>
              </a:defPPr>
            </a:lstStyle>
            <a:p>
              <a:pPr marR="0" defTabSz="1219200">
                <a:buClrTx/>
                <a:buSzTx/>
                <a:buFontTx/>
                <a:buNone/>
                <a:defRPr/>
              </a:pPr>
              <a:r>
                <a:rPr kumimoji="0" lang="zh-CN" altLang="en-US" sz="3200" b="1" kern="1200" cap="none" spc="0" normalizeH="0" baseline="0" noProof="0">
                  <a:solidFill>
                    <a:schemeClr val="accent6">
                      <a:lumMod val="50000"/>
                    </a:schemeClr>
                  </a:solidFill>
                  <a:latin typeface="Times New Roman" panose="02020603050405020304" pitchFamily="18" charset="0"/>
                  <a:ea typeface="黑体" panose="02010609060101010101" pitchFamily="49" charset="-122"/>
                  <a:cs typeface="+mn-cs"/>
                </a:rPr>
                <a:t>课后反馈总结</a:t>
              </a:r>
            </a:p>
          </p:txBody>
        </p:sp>
      </p:gr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4818" name="内容占位符 1"/>
          <p:cNvSpPr>
            <a:spLocks noGrp="1"/>
          </p:cNvSpPr>
          <p:nvPr/>
        </p:nvSpPr>
        <p:spPr>
          <a:xfrm>
            <a:off x="732367" y="1058333"/>
            <a:ext cx="10727267" cy="2298700"/>
          </a:xfrm>
          <a:prstGeom prst="rect">
            <a:avLst/>
          </a:prstGeom>
          <a:noFill/>
          <a:ln w="9525">
            <a:noFill/>
          </a:ln>
        </p:spPr>
        <p:txBody>
          <a:bodyPr/>
          <a:lstStyle>
            <a:defPPr>
              <a:defRPr lang="zh-CN"/>
            </a:defPPr>
          </a:lstStyle>
          <a:p>
            <a:pPr indent="959273"/>
            <a:r>
              <a:rPr altLang="zh-CN" sz="3733" b="1">
                <a:latin typeface="Times New Roman" panose="02020603050405020304" pitchFamily="18" charset="0"/>
                <a:ea typeface="楷体" panose="02010609060101010101" pitchFamily="49" charset="-122"/>
              </a:rPr>
              <a:t>2.</a:t>
            </a:r>
            <a:r>
              <a:rPr lang="zh-CN" altLang="zh-CN" sz="3733" b="1">
                <a:latin typeface="Times New Roman" panose="02020603050405020304" pitchFamily="18" charset="0"/>
                <a:ea typeface="楷体" panose="02010609060101010101" pitchFamily="49" charset="-122"/>
                <a:sym typeface="+mn-ea"/>
              </a:rPr>
              <a:t>下面的两个图分别画出了两个磁极间的磁感线。请在图中标出磁极的名称，并画出位于图中</a:t>
            </a:r>
            <a:r>
              <a:rPr lang="zh-CN" altLang="zh-CN" sz="3733" b="1" i="1">
                <a:latin typeface="Times New Roman" panose="02020603050405020304" pitchFamily="18" charset="0"/>
                <a:ea typeface="楷体" panose="02010609060101010101" pitchFamily="49" charset="-122"/>
                <a:sym typeface="+mn-ea"/>
              </a:rPr>
              <a:t>A</a:t>
            </a:r>
            <a:r>
              <a:rPr lang="zh-CN" altLang="zh-CN" sz="3733" b="1">
                <a:latin typeface="Times New Roman" panose="02020603050405020304" pitchFamily="18" charset="0"/>
                <a:ea typeface="楷体" panose="02010609060101010101" pitchFamily="49" charset="-122"/>
                <a:sym typeface="+mn-ea"/>
              </a:rPr>
              <a:t>点和</a:t>
            </a:r>
            <a:r>
              <a:rPr lang="en-US" altLang="zh-CN" sz="3733" b="1" i="1">
                <a:latin typeface="Times New Roman" panose="02020603050405020304" pitchFamily="18" charset="0"/>
                <a:ea typeface="楷体" panose="02010609060101010101" pitchFamily="49" charset="-122"/>
                <a:sym typeface="+mn-ea"/>
              </a:rPr>
              <a:t>B</a:t>
            </a:r>
            <a:r>
              <a:rPr lang="zh-CN" altLang="zh-CN" sz="3733" b="1">
                <a:latin typeface="Times New Roman" panose="02020603050405020304" pitchFamily="18" charset="0"/>
                <a:ea typeface="楷体" panose="02010609060101010101" pitchFamily="49" charset="-122"/>
                <a:sym typeface="+mn-ea"/>
              </a:rPr>
              <a:t>点的小磁针静止时北极所指的方向</a:t>
            </a:r>
            <a:r>
              <a:rPr lang="zh-CN" altLang="en-US" sz="3733" b="1">
                <a:latin typeface="Times New Roman" panose="02020603050405020304" pitchFamily="18" charset="0"/>
                <a:ea typeface="楷体" panose="02010609060101010101" pitchFamily="49" charset="-122"/>
                <a:sym typeface="+mn-ea"/>
              </a:rPr>
              <a:t>。</a:t>
            </a:r>
            <a:endParaRPr lang="zh-CN" altLang="zh-CN" sz="3733" b="1">
              <a:latin typeface="Times New Roman" panose="02020603050405020304" pitchFamily="18" charset="0"/>
              <a:ea typeface="楷体" panose="02010609060101010101" pitchFamily="49" charset="-122"/>
              <a:sym typeface="+mn-ea"/>
            </a:endParaRPr>
          </a:p>
        </p:txBody>
      </p:sp>
      <p:pic>
        <p:nvPicPr>
          <p:cNvPr id="34819" name="图片 24577"/>
          <p:cNvPicPr preferRelativeResize="0">
            <a:picLocks noChangeAspect="1"/>
          </p:cNvPicPr>
          <p:nvPr/>
        </p:nvPicPr>
        <p:blipFill>
          <a:blip r:embed="rId2"/>
          <a:stretch>
            <a:fillRect/>
          </a:stretch>
        </p:blipFill>
        <p:spPr>
          <a:xfrm>
            <a:off x="810684" y="2988733"/>
            <a:ext cx="10513482" cy="3314700"/>
          </a:xfrm>
          <a:prstGeom prst="rect">
            <a:avLst/>
          </a:prstGeom>
          <a:noFill/>
          <a:ln w="9525">
            <a:noFill/>
          </a:ln>
        </p:spPr>
      </p:pic>
      <p:sp>
        <p:nvSpPr>
          <p:cNvPr id="24583" name="Line 4"/>
          <p:cNvSpPr/>
          <p:nvPr/>
        </p:nvSpPr>
        <p:spPr>
          <a:xfrm>
            <a:off x="3064933" y="5670551"/>
            <a:ext cx="740833" cy="8467"/>
          </a:xfrm>
          <a:prstGeom prst="line">
            <a:avLst/>
          </a:prstGeom>
          <a:ln w="38100" cap="flat" cmpd="sng">
            <a:solidFill>
              <a:schemeClr val="tx1"/>
            </a:solidFill>
            <a:prstDash val="solid"/>
            <a:headEnd type="none" w="med" len="med"/>
            <a:tailEnd type="triangle" w="med" len="med"/>
          </a:ln>
        </p:spPr>
        <p:txBody>
          <a:bodyPr/>
          <a:lstStyle>
            <a:defPPr>
              <a:defRPr lang="zh-CN"/>
            </a:defPPr>
          </a:lstStyle>
          <a:p/>
        </p:txBody>
      </p:sp>
      <p:sp>
        <p:nvSpPr>
          <p:cNvPr id="24584" name="Line 5"/>
          <p:cNvSpPr/>
          <p:nvPr/>
        </p:nvSpPr>
        <p:spPr>
          <a:xfrm flipH="1">
            <a:off x="8894234" y="5486400"/>
            <a:ext cx="0" cy="609600"/>
          </a:xfrm>
          <a:prstGeom prst="line">
            <a:avLst/>
          </a:prstGeom>
          <a:ln w="38100" cap="flat" cmpd="sng">
            <a:solidFill>
              <a:schemeClr val="tx1"/>
            </a:solidFill>
            <a:prstDash val="solid"/>
            <a:headEnd type="none" w="med" len="med"/>
            <a:tailEnd type="triangle" w="med" len="med"/>
          </a:ln>
        </p:spPr>
        <p:txBody>
          <a:bodyPr/>
          <a:lstStyle>
            <a:defPPr>
              <a:defRPr lang="zh-CN"/>
            </a:defPPr>
          </a:lstStyle>
          <a:p/>
        </p:txBody>
      </p:sp>
      <p:sp>
        <p:nvSpPr>
          <p:cNvPr id="24585" name="Text Box 6"/>
          <p:cNvSpPr txBox="1"/>
          <p:nvPr/>
        </p:nvSpPr>
        <p:spPr>
          <a:xfrm>
            <a:off x="1530351" y="4233333"/>
            <a:ext cx="480483" cy="609600"/>
          </a:xfrm>
          <a:prstGeom prst="rect">
            <a:avLst/>
          </a:prstGeom>
          <a:noFill/>
          <a:ln w="9525">
            <a:noFill/>
          </a:ln>
        </p:spPr>
        <p:txBody>
          <a:bodyPr>
            <a:spAutoFit/>
          </a:bodyPr>
          <a:lstStyle>
            <a:defPPr>
              <a:defRPr lang="zh-CN"/>
            </a:defPPr>
          </a:lstStyle>
          <a:p>
            <a:pPr eaLnBrk="1" hangingPunct="1">
              <a:spcBef>
                <a:spcPct val="50000"/>
              </a:spcBef>
            </a:pPr>
            <a:r>
              <a:rPr lang="en-US" altLang="zh-CN" sz="3200" b="1">
                <a:latin typeface="Times New Roman" panose="02020603050405020304" pitchFamily="18" charset="0"/>
                <a:ea typeface="宋体" panose="02010600030101010101" pitchFamily="2" charset="-122"/>
              </a:rPr>
              <a:t>N</a:t>
            </a:r>
          </a:p>
        </p:txBody>
      </p:sp>
      <p:sp>
        <p:nvSpPr>
          <p:cNvPr id="24586" name="Text Box 7"/>
          <p:cNvSpPr txBox="1"/>
          <p:nvPr/>
        </p:nvSpPr>
        <p:spPr>
          <a:xfrm>
            <a:off x="4313767" y="4237567"/>
            <a:ext cx="480484" cy="609600"/>
          </a:xfrm>
          <a:prstGeom prst="rect">
            <a:avLst/>
          </a:prstGeom>
          <a:noFill/>
          <a:ln w="9525">
            <a:noFill/>
          </a:ln>
        </p:spPr>
        <p:txBody>
          <a:bodyPr>
            <a:spAutoFit/>
          </a:bodyPr>
          <a:lstStyle>
            <a:defPPr>
              <a:defRPr lang="zh-CN"/>
            </a:defPPr>
          </a:lstStyle>
          <a:p>
            <a:pPr eaLnBrk="1" hangingPunct="1">
              <a:spcBef>
                <a:spcPct val="50000"/>
              </a:spcBef>
            </a:pPr>
            <a:r>
              <a:rPr lang="en-US" altLang="zh-CN" sz="3200" b="1">
                <a:latin typeface="Times New Roman" panose="02020603050405020304" pitchFamily="18" charset="0"/>
                <a:ea typeface="宋体" panose="02010600030101010101" pitchFamily="2" charset="-122"/>
              </a:rPr>
              <a:t>S</a:t>
            </a:r>
          </a:p>
        </p:txBody>
      </p:sp>
      <p:sp>
        <p:nvSpPr>
          <p:cNvPr id="24587" name="Text Box 8"/>
          <p:cNvSpPr txBox="1"/>
          <p:nvPr/>
        </p:nvSpPr>
        <p:spPr>
          <a:xfrm>
            <a:off x="7234767" y="4290485"/>
            <a:ext cx="480484" cy="609600"/>
          </a:xfrm>
          <a:prstGeom prst="rect">
            <a:avLst/>
          </a:prstGeom>
          <a:noFill/>
          <a:ln w="9525">
            <a:noFill/>
          </a:ln>
        </p:spPr>
        <p:txBody>
          <a:bodyPr>
            <a:spAutoFit/>
          </a:bodyPr>
          <a:lstStyle>
            <a:defPPr>
              <a:defRPr lang="zh-CN"/>
            </a:defPPr>
          </a:lstStyle>
          <a:p>
            <a:pPr eaLnBrk="1" hangingPunct="1">
              <a:spcBef>
                <a:spcPct val="50000"/>
              </a:spcBef>
            </a:pPr>
            <a:r>
              <a:rPr lang="en-US" altLang="zh-CN" sz="3200" b="1">
                <a:latin typeface="Times New Roman" panose="02020603050405020304" pitchFamily="18" charset="0"/>
                <a:ea typeface="宋体" panose="02010600030101010101" pitchFamily="2" charset="-122"/>
              </a:rPr>
              <a:t>N</a:t>
            </a:r>
          </a:p>
        </p:txBody>
      </p:sp>
      <p:sp>
        <p:nvSpPr>
          <p:cNvPr id="24588" name="Text Box 9"/>
          <p:cNvSpPr txBox="1"/>
          <p:nvPr/>
        </p:nvSpPr>
        <p:spPr>
          <a:xfrm>
            <a:off x="10026652" y="4286251"/>
            <a:ext cx="480483" cy="609600"/>
          </a:xfrm>
          <a:prstGeom prst="rect">
            <a:avLst/>
          </a:prstGeom>
          <a:noFill/>
          <a:ln w="9525">
            <a:noFill/>
          </a:ln>
        </p:spPr>
        <p:txBody>
          <a:bodyPr>
            <a:spAutoFit/>
          </a:bodyPr>
          <a:lstStyle>
            <a:defPPr>
              <a:defRPr lang="zh-CN"/>
            </a:defPPr>
          </a:lstStyle>
          <a:p>
            <a:pPr eaLnBrk="1" hangingPunct="1">
              <a:spcBef>
                <a:spcPct val="50000"/>
              </a:spcBef>
            </a:pPr>
            <a:r>
              <a:rPr lang="en-US" altLang="zh-CN" sz="3200" b="1">
                <a:latin typeface="Times New Roman" panose="02020603050405020304" pitchFamily="18" charset="0"/>
                <a:ea typeface="宋体" panose="02010600030101010101" pitchFamily="2" charset="-122"/>
              </a:rPr>
              <a:t>N</a:t>
            </a:r>
          </a:p>
        </p:txBody>
      </p:sp>
      <p:sp>
        <p:nvSpPr>
          <p:cNvPr id="13" name="文本框 12"/>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4830" name="图片 13"/>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458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458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2" nodeType="clickEffect">
                                  <p:stCondLst>
                                    <p:cond delay="0"/>
                                  </p:stCondLst>
                                  <p:childTnLst>
                                    <p:set>
                                      <p:cBhvr>
                                        <p:cTn id="21" dur="1" fill="hold">
                                          <p:stCondLst>
                                            <p:cond delay="0"/>
                                          </p:stCondLst>
                                        </p:cTn>
                                        <p:tgtEl>
                                          <p:spTgt spid="2458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3" nodeType="clickEffect">
                                  <p:stCondLst>
                                    <p:cond delay="0"/>
                                  </p:stCondLst>
                                  <p:childTnLst>
                                    <p:set>
                                      <p:cBhvr>
                                        <p:cTn id="26" dur="1" fill="hold">
                                          <p:stCondLst>
                                            <p:cond delay="0"/>
                                          </p:stCondLst>
                                        </p:cTn>
                                        <p:tgtEl>
                                          <p:spTgt spid="2458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45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p:bldP spid="24586" grpId="1"/>
      <p:bldP spid="24587" grpId="2"/>
      <p:bldP spid="24588" grpId="3"/>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内容占位符 1"/>
          <p:cNvSpPr>
            <a:spLocks noGrp="1"/>
          </p:cNvSpPr>
          <p:nvPr/>
        </p:nvSpPr>
        <p:spPr>
          <a:xfrm>
            <a:off x="1109133" y="588433"/>
            <a:ext cx="9916585" cy="2298700"/>
          </a:xfrm>
          <a:prstGeom prst="rect">
            <a:avLst/>
          </a:prstGeom>
          <a:noFill/>
          <a:ln w="9525">
            <a:noFill/>
          </a:ln>
        </p:spPr>
        <p:txBody>
          <a:bodyPr/>
          <a:lstStyle>
            <a:defPPr>
              <a:defRPr lang="zh-CN"/>
            </a:defPPr>
          </a:lstStyle>
          <a:p>
            <a:pPr indent="959273"/>
            <a:r>
              <a:rPr altLang="zh-CN" sz="3733" b="1">
                <a:latin typeface="Times New Roman" panose="02020603050405020304" pitchFamily="18" charset="0"/>
                <a:ea typeface="楷体" panose="02010609060101010101" pitchFamily="49" charset="-122"/>
              </a:rPr>
              <a:t>3.</a:t>
            </a:r>
            <a:r>
              <a:rPr lang="zh-CN" altLang="zh-CN" sz="3733" b="1">
                <a:latin typeface="Times New Roman" panose="02020603050405020304" pitchFamily="18" charset="0"/>
                <a:ea typeface="楷体" panose="02010609060101010101" pitchFamily="49" charset="-122"/>
                <a:sym typeface="+mn-ea"/>
              </a:rPr>
              <a:t>找两根缝衣针、一个按扣、一只大头针和一块橡皮，做一个指南针。用橡皮和大头针制作指南针的底座，使缝衣针磁化后，穿过按扣的两个孔，放在底座的针尖上</a:t>
            </a:r>
            <a:r>
              <a:rPr lang="zh-CN" altLang="en-US" sz="3733" b="1">
                <a:latin typeface="Times New Roman" panose="02020603050405020304" pitchFamily="18" charset="0"/>
                <a:ea typeface="楷体" panose="02010609060101010101" pitchFamily="49" charset="-122"/>
                <a:sym typeface="+mn-ea"/>
              </a:rPr>
              <a:t>，</a:t>
            </a:r>
            <a:r>
              <a:rPr lang="zh-CN" altLang="zh-CN" sz="3733" b="1">
                <a:latin typeface="Times New Roman" panose="02020603050405020304" pitchFamily="18" charset="0"/>
                <a:ea typeface="楷体" panose="02010609060101010101" pitchFamily="49" charset="-122"/>
                <a:sym typeface="+mn-ea"/>
              </a:rPr>
              <a:t>这就是一个小指南针，如下图。如果图中指南针静止下来后，针尖指北。那么针尖是N极还是S极？</a:t>
            </a:r>
          </a:p>
        </p:txBody>
      </p:sp>
      <p:grpSp>
        <p:nvGrpSpPr>
          <p:cNvPr id="35843" name="组合 1"/>
          <p:cNvGrpSpPr/>
          <p:nvPr/>
        </p:nvGrpSpPr>
        <p:grpSpPr>
          <a:xfrm>
            <a:off x="1344084" y="4203700"/>
            <a:ext cx="4057650" cy="2209800"/>
            <a:chOff x="6220787" y="4479925"/>
            <a:chExt cx="4058371" cy="2209800"/>
          </a:xfrm>
        </p:grpSpPr>
        <p:pic>
          <p:nvPicPr>
            <p:cNvPr id="35850" name="Picture 4"/>
            <p:cNvPicPr>
              <a:picLocks noChangeAspect="1"/>
            </p:cNvPicPr>
            <p:nvPr/>
          </p:nvPicPr>
          <p:blipFill>
            <a:blip r:embed="rId2"/>
            <a:stretch>
              <a:fillRect/>
            </a:stretch>
          </p:blipFill>
          <p:spPr>
            <a:xfrm>
              <a:off x="6220787" y="4479925"/>
              <a:ext cx="3962400" cy="2209800"/>
            </a:xfrm>
            <a:prstGeom prst="rect">
              <a:avLst/>
            </a:prstGeom>
            <a:noFill/>
            <a:ln w="9525">
              <a:noFill/>
            </a:ln>
          </p:spPr>
        </p:pic>
        <p:pic>
          <p:nvPicPr>
            <p:cNvPr id="35851" name="Picture 5"/>
            <p:cNvPicPr>
              <a:picLocks noChangeAspect="1"/>
            </p:cNvPicPr>
            <p:nvPr/>
          </p:nvPicPr>
          <p:blipFill>
            <a:blip r:embed="rId3"/>
            <a:stretch>
              <a:fillRect/>
            </a:stretch>
          </p:blipFill>
          <p:spPr>
            <a:xfrm>
              <a:off x="9055934" y="5440759"/>
              <a:ext cx="1223224" cy="1247412"/>
            </a:xfrm>
            <a:prstGeom prst="rect">
              <a:avLst/>
            </a:prstGeom>
            <a:noFill/>
            <a:ln w="9525">
              <a:noFill/>
            </a:ln>
          </p:spPr>
        </p:pic>
      </p:grpSp>
      <p:sp>
        <p:nvSpPr>
          <p:cNvPr id="5" name="矩形 4"/>
          <p:cNvSpPr>
            <a:spLocks noChangeArrowheads="1"/>
          </p:cNvSpPr>
          <p:nvPr/>
        </p:nvSpPr>
        <p:spPr bwMode="auto">
          <a:xfrm>
            <a:off x="4938185" y="4842933"/>
            <a:ext cx="5217584"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黑体" panose="02010609060101010101" pitchFamily="49"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解答：静止后针尖指北，</a:t>
            </a:r>
            <a:endPar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            则针尖为</a:t>
            </a:r>
            <a:r>
              <a:rPr kumimoji="0" lang="en-US" altLang="zh-CN"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N</a:t>
            </a:r>
            <a:r>
              <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极。</a:t>
            </a:r>
            <a:endPar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endParaRP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5849" name="图片 10"/>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6866" name="内容占位符 1"/>
          <p:cNvSpPr>
            <a:spLocks noGrp="1"/>
          </p:cNvSpPr>
          <p:nvPr/>
        </p:nvSpPr>
        <p:spPr>
          <a:xfrm>
            <a:off x="1041400" y="503767"/>
            <a:ext cx="10109200" cy="2633133"/>
          </a:xfrm>
          <a:prstGeom prst="rect">
            <a:avLst/>
          </a:prstGeom>
          <a:noFill/>
          <a:ln w="9525">
            <a:noFill/>
          </a:ln>
        </p:spPr>
        <p:txBody>
          <a:bodyPr/>
          <a:lstStyle>
            <a:defPPr>
              <a:defRPr lang="zh-CN"/>
            </a:defPPr>
          </a:lstStyle>
          <a:p>
            <a:pPr indent="959273">
              <a:lnSpc>
                <a:spcPct val="150000"/>
              </a:lnSpc>
            </a:pPr>
            <a:r>
              <a:rPr altLang="zh-CN" sz="3733" b="1">
                <a:latin typeface="Times New Roman" panose="02020603050405020304" pitchFamily="18" charset="0"/>
                <a:ea typeface="楷体" panose="02010609060101010101" pitchFamily="49" charset="-122"/>
              </a:rPr>
              <a:t>4.</a:t>
            </a:r>
            <a:r>
              <a:rPr lang="zh-CN" altLang="zh-CN" sz="3733" b="1">
                <a:latin typeface="Times New Roman" panose="02020603050405020304" pitchFamily="18" charset="0"/>
                <a:ea typeface="楷体" panose="02010609060101010101" pitchFamily="49" charset="-122"/>
                <a:sym typeface="+mn-ea"/>
              </a:rPr>
              <a:t>做实验并进行现察，地球上指南针静止时N极所指的是地理的北方还是南方？ 你认为地磁的北极位于地理北极附近还是地理南极附近？为什么？</a:t>
            </a:r>
          </a:p>
        </p:txBody>
      </p:sp>
      <p:sp>
        <p:nvSpPr>
          <p:cNvPr id="3" name="矩形 2"/>
          <p:cNvSpPr>
            <a:spLocks noChangeArrowheads="1"/>
          </p:cNvSpPr>
          <p:nvPr/>
        </p:nvSpPr>
        <p:spPr bwMode="auto">
          <a:xfrm>
            <a:off x="1041400" y="3710518"/>
            <a:ext cx="10109200" cy="259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959273"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黑体" panose="02010609060101010101" pitchFamily="49"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imes New Roman" panose="02020603050405020304" pitchFamily="18" charset="0"/>
                <a:ea typeface="黑体" panose="02010609060101010101" pitchFamily="49"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黑体" panose="02010609060101010101" pitchFamily="49" charset="-122"/>
              </a:defRPr>
            </a:lvl9pPr>
          </a:lstStyle>
          <a:p>
            <a:pPr marL="0" marR="0" lvl="0" indent="959273" algn="l" defTabSz="12192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解答：地球上指南针静止时</a:t>
            </a:r>
            <a:r>
              <a:rPr kumimoji="0" lang="en-US" altLang="zh-CN"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N</a:t>
            </a:r>
            <a:r>
              <a:rPr kumimoji="0" lang="zh-CN" altLang="en-US"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rPr>
              <a:t>极所指的是地理的北方，地磁的北极位于地理南极附近，因为同名磁极相互排斥，异名磁极相互吸引。</a:t>
            </a:r>
            <a:endParaRPr kumimoji="0" lang="en-US" altLang="zh-CN" sz="3733" b="1" i="0" u="none" strike="noStrike" kern="1200" cap="none" spc="0" normalizeH="0" baseline="0" noProof="0">
              <a:ln>
                <a:noFill/>
              </a:ln>
              <a:solidFill>
                <a:srgbClr val="FF0000"/>
              </a:solidFill>
              <a:effectLst/>
              <a:uLnTx/>
              <a:uFillTx/>
              <a:latin typeface="+mn-lt"/>
              <a:ea typeface="楷体" panose="02010609060101010101" pitchFamily="49" charset="-122"/>
              <a:cs typeface="+mn-cs"/>
            </a:endParaRP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6872"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KSO_WM_TEMPLATE_CATEGORY" val="custom"/>
  <p:tag name="KSO_WM_TEMPLATE_INDEX" val="160240"/>
</p:tagLst>
</file>

<file path=ppt/tags/tag2.xml><?xml version="1.0" encoding="utf-8"?>
<p:tagLst xmlns:p="http://schemas.openxmlformats.org/presentationml/2006/main">
  <p:tag name="KSO_WM_TEMPLATE_CATEGORY" val="custom"/>
  <p:tag name="KSO_WM_TEMPLATE_INDEX" val="160240"/>
</p:tagLst>
</file>

<file path=ppt/tags/tag3.xml><?xml version="1.0" encoding="utf-8"?>
<p:tagLst xmlns:p="http://schemas.openxmlformats.org/presentationml/2006/main">
  <p:tag name="KSO_WM_TEMPLATE_CATEGORY" val="custom"/>
  <p:tag name="KSO_WM_TEMPLATE_INDEX" val="160240"/>
</p:tagLst>
</file>

<file path=ppt/tags/tag4.xml><?xml version="1.0" encoding="utf-8"?>
<p:tagLst xmlns:p="http://schemas.openxmlformats.org/presentationml/2006/main">
  <p:tag name="KSO_WM_TEMPLATE_CATEGORY" val="custom"/>
  <p:tag name="KSO_WM_TEMPLATE_INDEX" val="160240"/>
</p:tagLst>
</file>

<file path=ppt/tags/tag5.xml><?xml version="1.0" encoding="utf-8"?>
<p:tagLst xmlns:p="http://schemas.openxmlformats.org/presentationml/2006/main">
  <p:tag name="KSO_WM_TEMPLATE_CATEGORY" val="custom"/>
  <p:tag name="KSO_WM_TEMPLATE_INDEX" val="160240"/>
</p:tagLst>
</file>

<file path=ppt/tags/tag6.xml><?xml version="1.0" encoding="utf-8"?>
<p:tagLst xmlns:p="http://schemas.openxmlformats.org/presentationml/2006/main">
  <p:tag name="KSO_WM_TEMPLATE_CATEGORY" val="custom"/>
  <p:tag name="KSO_WM_TEMPLATE_INDEX" val="160240"/>
</p:tagLst>
</file>

<file path=ppt/tags/tag7.xml><?xml version="1.0" encoding="utf-8"?>
<p:tagLst xmlns:p="http://schemas.openxmlformats.org/presentationml/2006/main">
  <p:tag name="KSO_WM_TEMPLATE_CATEGORY" val="custom"/>
  <p:tag name="KSO_WM_TEMPLATE_INDEX" val="160240"/>
</p:tagLst>
</file>

<file path=ppt/tags/tag8.xml><?xml version="1.0" encoding="utf-8"?>
<p:tagLst xmlns:p="http://schemas.openxmlformats.org/presentationml/2006/main">
  <p:tag name="KSO_WM_TEMPLATE_CATEGORY" val="custom"/>
  <p:tag name="KSO_WM_TEMPLATE_INDEX" val="160240"/>
</p:tagLst>
</file>

<file path=ppt/tags/tag9.xml><?xml version="1.0" encoding="utf-8"?>
<p:tagLst xmlns:p="http://schemas.openxmlformats.org/presentationml/2006/main">
  <p:tag name="KSO_WM_TEMPLATE_CATEGORY" val="custom"/>
  <p:tag name="KSO_WM_TEMPLATE_INDEX" val="160240"/>
</p:tagLst>
</file>

<file path=ppt/tags/tag10.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2p51zhq">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147</Paragraphs>
  <Slides>27</Slides>
  <Notes>1</Notes>
  <TotalTime>0</TotalTime>
  <HiddenSlides>0</HiddenSlides>
  <MMClips>0</MMClips>
  <ScaleCrop>0</ScaleCrop>
  <HeadingPairs>
    <vt:vector baseType="variant" size="4">
      <vt:variant>
        <vt:lpstr>Theme</vt:lpstr>
      </vt:variant>
      <vt:variant>
        <vt:i4>1</vt:i4>
      </vt:variant>
      <vt:variant>
        <vt:lpstr>Slide Titles</vt:lpstr>
      </vt:variant>
      <vt:variant>
        <vt:i4>27</vt:i4>
      </vt:variant>
    </vt:vector>
  </HeadingPairs>
  <TitlesOfParts>
    <vt:vector baseType="lpstr" size="28">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幻灯片 1</dc:title>
  <cp:lastModifiedBy>天天向上</cp:lastModifiedBy>
  <cp:revision>8</cp:revision>
  <dcterms:created xsi:type="dcterms:W3CDTF">2007-11-07T12:32:47Z</dcterms:created>
  <dcterms:modified xsi:type="dcterms:W3CDTF">2023-01-30T06:38:28Z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FE8FB2306BDD4612BED85BD9025204F9</vt:lpwstr>
  </property>
  <property fmtid="{D5CDD505-2E9C-101B-9397-08002B2CF9AE}" pid="3" name="KSOProductBuildVer">
    <vt:lpwstr>2052-11.1.0.11365</vt:lpwstr>
  </property>
  <property fmtid="{D5CDD505-2E9C-101B-9397-08002B2CF9AE}" pid="4" name="NXTAG2">
    <vt:lpwstr>0008005e04000000000001024120</vt:lpwstr>
  </property>
</Properties>
</file>