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453" r:id="rId1"/>
    <p:sldMasterId id="2147488490" r:id="rId2"/>
  </p:sldMasterIdLst>
  <p:notesMasterIdLst>
    <p:notesMasterId r:id="rId3"/>
  </p:notesMasterIdLst>
  <p:sldIdLst>
    <p:sldId id="2411" r:id="rId4"/>
    <p:sldId id="2416" r:id="rId5"/>
    <p:sldId id="2420" r:id="rId6"/>
    <p:sldId id="2423" r:id="rId7"/>
    <p:sldId id="2429" r:id="rId9"/>
    <p:sldId id="2432" r:id="rId10"/>
    <p:sldId id="2435" r:id="rId11"/>
    <p:sldId id="2441" r:id="rId13"/>
    <p:sldId id="2444" r:id="rId14"/>
    <p:sldId id="2447" r:id="rId15"/>
    <p:sldId id="2450" r:id="rId16"/>
    <p:sldId id="2453" r:id="rId17"/>
    <p:sldId id="2459" r:id="rId19"/>
    <p:sldId id="2462" r:id="rId20"/>
    <p:sldId id="2465" r:id="rId21"/>
    <p:sldId id="2468" r:id="rId22"/>
    <p:sldId id="2474" r:id="rId24"/>
    <p:sldId id="2477" r:id="rId25"/>
    <p:sldId id="2480" r:id="rId26"/>
    <p:sldId id="2483" r:id="rId27"/>
    <p:sldId id="2486" r:id="rId28"/>
    <p:sldId id="2492" r:id="rId30"/>
    <p:sldId id="2495" r:id="rId31"/>
    <p:sldId id="2498" r:id="rId32"/>
    <p:sldId id="2501" r:id="rId33"/>
    <p:sldId id="2504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tags" Target="../tags/tag22.xml"/><Relationship Id="rId11" Type="http://schemas.openxmlformats.org/officeDocument/2006/relationships/tags" Target="../tags/tag23.xml"/><Relationship Id="rId12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jpeg"/><Relationship Id="rId3" Type="http://schemas.openxmlformats.org/officeDocument/2006/relationships/tags" Target="../tags/tag25.xml"/><Relationship Id="rId4" Type="http://schemas.openxmlformats.org/officeDocument/2006/relationships/image" Target="../media/image5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tags" Target="../tags/tag34.xml"/><Relationship Id="rId14" Type="http://schemas.openxmlformats.org/officeDocument/2006/relationships/tags" Target="../tags/tag35.xml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6.jpeg"/><Relationship Id="rId3" Type="http://schemas.openxmlformats.org/officeDocument/2006/relationships/tags" Target="../tags/tag37.xml"/><Relationship Id="rId4" Type="http://schemas.openxmlformats.org/officeDocument/2006/relationships/image" Target="../media/image7.png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tags" Target="../tags/tag44.xml"/><Relationship Id="rId12" Type="http://schemas.openxmlformats.org/officeDocument/2006/relationships/tags" Target="../tags/tag45.xml"/><Relationship Id="rId13" Type="http://schemas.openxmlformats.org/officeDocument/2006/relationships/tags" Target="../tags/tag46.xml"/><Relationship Id="rId14" Type="http://schemas.openxmlformats.org/officeDocument/2006/relationships/tags" Target="../tags/tag47.xml"/><Relationship Id="rId15" Type="http://schemas.openxmlformats.org/officeDocument/2006/relationships/tags" Target="../tags/tag48.xml"/><Relationship Id="rId16" Type="http://schemas.openxmlformats.org/officeDocument/2006/relationships/tags" Target="../tags/tag49.xml"/><Relationship Id="rId17" Type="http://schemas.openxmlformats.org/officeDocument/2006/relationships/tags" Target="../tags/tag50.xml"/><Relationship Id="rId1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image" Target="../media/image3.jpeg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tags" Target="../tags/tag59.xml"/><Relationship Id="rId11" Type="http://schemas.openxmlformats.org/officeDocument/2006/relationships/tags" Target="../tags/tag60.xml"/><Relationship Id="rId12" Type="http://schemas.openxmlformats.org/officeDocument/2006/relationships/tags" Target="../tags/tag61.xml"/><Relationship Id="rId13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3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3.jpe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image" Target="../media/image3.jpeg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image" Target="../media/image3.jpeg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image" Target="../media/image3.jpeg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jpe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8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5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67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6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8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4" name="副标题"/>
          <p:cNvSpPr txBox="1">
            <a:spLocks noGrp="1"/>
          </p:cNvSpPr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/>
          <a:noFill/>
        </p:spPr>
        <p:txBody>
          <a:bodyPr anchor="b" anchorCtr="0" bIns="0" lIns="71755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86" name="标题"/>
          <p:cNvSpPr txBox="1">
            <a:spLocks noGrp="1"/>
          </p:cNvSpPr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8" name="署名"/>
          <p:cNvSpPr txBox="1"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2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20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63" name="图形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/>
        </p:spPr>
      </p:pic>
      <p:sp>
        <p:nvSpPr>
          <p:cNvPr id="104871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6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avLst/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7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8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0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7000">
                <a:schemeClr val="accent5">
                  <a:alpha val="2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2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6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26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6512560" cy="7302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80000"/>
              </a:lnSpc>
              <a:buClrTx/>
              <a:buSzTx/>
              <a:buFontTx/>
              <a:buNone/>
              <a:defRPr altLang="zh-CN" baseline="0" b="0" cap="none" dirty="0" sz="40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7" descr="图片包含 游戏机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142"/>
            <a:ext cx="12192000" cy="6853716"/>
          </a:xfrm>
          <a:prstGeom prst="rect"/>
        </p:spPr>
      </p:pic>
      <p:pic>
        <p:nvPicPr>
          <p:cNvPr id="209716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/>
        </p:spPr>
      </p:pic>
      <p:sp>
        <p:nvSpPr>
          <p:cNvPr id="1048734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8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0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2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4" name="节编号"/>
          <p:cNvSpPr txBox="1">
            <a:spLocks noGrp="1"/>
          </p:cNvSpPr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/>
          <a:noFill/>
        </p:spPr>
        <p:txBody>
          <a:bodyPr anchor="b" anchorCtr="0" bIns="0" lIns="144145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all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8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0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/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10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68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9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4" name="任意多边形 2"/>
          <p:cNvSpPr/>
          <p:nvPr>
            <p:custDataLst>
              <p:tags r:id="rId10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6" name="任意多边形 3"/>
          <p:cNvSpPr/>
          <p:nvPr>
            <p:custDataLst>
              <p:tags r:id="rId11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0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任意多边形 2"/>
          <p:cNvSpPr/>
          <p:nvPr>
            <p:custDataLst>
              <p:tags r:id="rId1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2" name="任意多边形 3"/>
          <p:cNvSpPr/>
          <p:nvPr>
            <p:custDataLst>
              <p:tags r:id="rId2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4" name="任意多边形 2"/>
          <p:cNvSpPr/>
          <p:nvPr>
            <p:custDataLst>
              <p:tags r:id="rId3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6" name="任意多边形 3"/>
          <p:cNvSpPr/>
          <p:nvPr>
            <p:custDataLst>
              <p:tags r:id="rId4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75" name="图片 9" descr="黑暗中的灯光  中度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28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2" name="灯片编号占位符 3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3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3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50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330" y="1025080"/>
            <a:ext cx="10969200" cy="450000"/>
          </a:xfrm>
          <a:prstGeom prst="rect"/>
          <a:noFill/>
          <a:ln>
            <a:noFill/>
            <a:prstDash val="sysDash"/>
          </a:ln>
        </p:spPr>
        <p:txBody>
          <a:bodyPr anchor="t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5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54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6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0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2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14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83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868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6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0" normalizeH="0" spc="0" strike="noStrike" u="none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defTabSz="914400" eaLnBrk="1" fontAlgn="auto" hangingPunct="1" indent="0" latinLnBrk="0" lvl="0" marL="0" marR="0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80" name="署名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8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8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8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3.xml"/><Relationship Id="rId13" Type="http://schemas.openxmlformats.org/officeDocument/2006/relationships/image" Target="../media/image3.jpeg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tags" Target="../tags/tag131.xml"/><Relationship Id="rId22" Type="http://schemas.openxmlformats.org/officeDocument/2006/relationships/tags" Target="../tags/tag132.xml"/><Relationship Id="rId23" Type="http://schemas.openxmlformats.org/officeDocument/2006/relationships/tags" Target="../tags/tag133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454" r:id="rId1"/>
    <p:sldLayoutId id="2147488455" r:id="rId2"/>
    <p:sldLayoutId id="2147488456" r:id="rId3"/>
    <p:sldLayoutId id="2147488457" r:id="rId4"/>
    <p:sldLayoutId id="2147488458" r:id="rId5"/>
    <p:sldLayoutId id="2147488459" r:id="rId6"/>
    <p:sldLayoutId id="2147488460" r:id="rId7"/>
    <p:sldLayoutId id="2147488461" r:id="rId8"/>
    <p:sldLayoutId id="2147488462" r:id="rId9"/>
    <p:sldLayoutId id="2147488463" r:id="rId10"/>
    <p:sldLayoutId id="214748846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1" descr="黑暗中的灯光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"/>
          <p:cNvSpPr txBox="1">
            <a:spLocks noGrp="1"/>
          </p:cNvSpPr>
          <p:nvPr>
            <p:ph type="title" idx="2"/>
            <p:custDataLst>
              <p:tags r:id="rId1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p>
            <a:pPr fontAlgn="auto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56" name="任意多边形 2"/>
          <p:cNvSpPr/>
          <p:nvPr>
            <p:custDataLst>
              <p:tags r:id="rId1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8" name="任意多边形 3"/>
          <p:cNvSpPr/>
          <p:nvPr>
            <p:custDataLst>
              <p:tags r:id="rId1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0" name="任意多边形 2"/>
          <p:cNvSpPr/>
          <p:nvPr>
            <p:custDataLst>
              <p:tags r:id="rId1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2" name="任意多边形 3"/>
          <p:cNvSpPr/>
          <p:nvPr>
            <p:custDataLst>
              <p:tags r:id="rId1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4" name="日期占位符 7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8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8" name="灯片编号占位符 9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08330" y="1308847"/>
            <a:ext cx="10968990" cy="48681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2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8491" r:id="rId1"/>
    <p:sldLayoutId id="2147488492" r:id="rId2"/>
    <p:sldLayoutId id="2147488493" r:id="rId3"/>
    <p:sldLayoutId id="2147488494" r:id="rId4"/>
    <p:sldLayoutId id="2147488495" r:id="rId5"/>
    <p:sldLayoutId id="2147488496" r:id="rId6"/>
    <p:sldLayoutId id="2147488497" r:id="rId7"/>
    <p:sldLayoutId id="2147488498" r:id="rId8"/>
    <p:sldLayoutId id="2147488499" r:id="rId9"/>
    <p:sldLayoutId id="2147488500" r:id="rId10"/>
    <p:sldLayoutId id="214748850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Proof="1" normalizeH="0" spc="300" strike="noStrike" u="none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MiSans Normal" panose="00000500000000000000" charset="-122"/>
          <a:sym typeface="+mn-ea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tags" Target="../tags/tag179.xml"/><Relationship Id="rId16" Type="http://schemas.openxmlformats.org/officeDocument/2006/relationships/tags" Target="../tags/tag180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tags" Target="../tags/tag214.xml"/><Relationship Id="rId14" Type="http://schemas.openxmlformats.org/officeDocument/2006/relationships/tags" Target="../tags/tag215.xml"/><Relationship Id="rId15" Type="http://schemas.openxmlformats.org/officeDocument/2006/relationships/tags" Target="../tags/tag216.xml"/><Relationship Id="rId16" Type="http://schemas.openxmlformats.org/officeDocument/2006/relationships/tags" Target="../tags/tag217.xml"/><Relationship Id="rId17" Type="http://schemas.openxmlformats.org/officeDocument/2006/relationships/tags" Target="../tags/tag218.xml"/><Relationship Id="rId18" Type="http://schemas.openxmlformats.org/officeDocument/2006/relationships/tags" Target="../tags/tag219.xml"/><Relationship Id="rId19" Type="http://schemas.openxmlformats.org/officeDocument/2006/relationships/tags" Target="../tags/tag220.xml"/><Relationship Id="rId20" Type="http://schemas.openxmlformats.org/officeDocument/2006/relationships/tags" Target="../tags/tag221.xml"/><Relationship Id="rId21" Type="http://schemas.openxmlformats.org/officeDocument/2006/relationships/tags" Target="../tags/tag222.xml"/><Relationship Id="rId22" Type="http://schemas.openxmlformats.org/officeDocument/2006/relationships/tags" Target="../tags/tag223.xml"/><Relationship Id="rId23" Type="http://schemas.openxmlformats.org/officeDocument/2006/relationships/tags" Target="../tags/tag224.xml"/><Relationship Id="rId24" Type="http://schemas.openxmlformats.org/officeDocument/2006/relationships/tags" Target="../tags/tag225.xml"/><Relationship Id="rId25" Type="http://schemas.openxmlformats.org/officeDocument/2006/relationships/tags" Target="../tags/tag226.xml"/><Relationship Id="rId26" Type="http://schemas.openxmlformats.org/officeDocument/2006/relationships/tags" Target="../tags/tag227.xml"/><Relationship Id="rId27" Type="http://schemas.openxmlformats.org/officeDocument/2006/relationships/tags" Target="../tags/tag228.xml"/><Relationship Id="rId28" Type="http://schemas.openxmlformats.org/officeDocument/2006/relationships/tags" Target="../tags/tag229.xml"/><Relationship Id="rId29" Type="http://schemas.openxmlformats.org/officeDocument/2006/relationships/tags" Target="../tags/tag230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tags" Target="../tags/tag243.xml"/><Relationship Id="rId14" Type="http://schemas.openxmlformats.org/officeDocument/2006/relationships/tags" Target="../tags/tag244.xml"/><Relationship Id="rId15" Type="http://schemas.openxmlformats.org/officeDocument/2006/relationships/tags" Target="../tags/tag245.xml"/><Relationship Id="rId16" Type="http://schemas.openxmlformats.org/officeDocument/2006/relationships/tags" Target="../tags/tag246.xml"/><Relationship Id="rId17" Type="http://schemas.openxmlformats.org/officeDocument/2006/relationships/tags" Target="../tags/tag247.xml"/><Relationship Id="rId18" Type="http://schemas.openxmlformats.org/officeDocument/2006/relationships/tags" Target="../tags/tag248.xml"/><Relationship Id="rId19" Type="http://schemas.openxmlformats.org/officeDocument/2006/relationships/tags" Target="../tags/tag249.xml"/><Relationship Id="rId20" Type="http://schemas.openxmlformats.org/officeDocument/2006/relationships/tags" Target="../tags/tag250.xml"/><Relationship Id="rId21" Type="http://schemas.openxmlformats.org/officeDocument/2006/relationships/tags" Target="../tags/tag251.xml"/><Relationship Id="rId22" Type="http://schemas.openxmlformats.org/officeDocument/2006/relationships/tags" Target="../tags/tag252.xml"/><Relationship Id="rId23" Type="http://schemas.openxmlformats.org/officeDocument/2006/relationships/tags" Target="../tags/tag253.xml"/><Relationship Id="rId24" Type="http://schemas.openxmlformats.org/officeDocument/2006/relationships/tags" Target="../tags/tag254.xml"/><Relationship Id="rId25" Type="http://schemas.openxmlformats.org/officeDocument/2006/relationships/tags" Target="../tags/tag255.xml"/><Relationship Id="rId26" Type="http://schemas.openxmlformats.org/officeDocument/2006/relationships/tags" Target="../tags/tag256.xml"/><Relationship Id="rId27" Type="http://schemas.openxmlformats.org/officeDocument/2006/relationships/tags" Target="../tags/tag257.xml"/><Relationship Id="rId28" Type="http://schemas.openxmlformats.org/officeDocument/2006/relationships/tags" Target="../tags/tag258.xml"/><Relationship Id="rId29" Type="http://schemas.openxmlformats.org/officeDocument/2006/relationships/tags" Target="../tags/tag259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tags" Target="../tags/tag345.xml"/><Relationship Id="rId14" Type="http://schemas.openxmlformats.org/officeDocument/2006/relationships/tags" Target="../tags/tag346.xml"/><Relationship Id="rId1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0" name="标题 10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全球电子支付市场在2024年的市场份额预测</a:t>
            </a:r>
            <a:endParaRPr altLang="en-US" dirty="0" lang="zh-CN"/>
          </a:p>
        </p:txBody>
      </p:sp>
      <p:sp>
        <p:nvSpPr>
          <p:cNvPr id="1048652" name="文本占位符 1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10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5000"/>
          </a:bodyPr>
          <a:p>
            <a:r>
              <a:rPr altLang="en-US" dirty="0" lang="zh-CN">
                <a:solidFill>
                  <a:schemeClr val="tx1"/>
                </a:solidFill>
              </a:rPr>
              <a:t>目录</a:t>
            </a:r>
            <a:endParaRPr altLang="en-US" dirty="0" lang="zh-CN">
              <a:solidFill>
                <a:schemeClr val="tx1"/>
              </a:solidFill>
            </a:endParaRPr>
          </a:p>
        </p:txBody>
      </p:sp>
      <p:sp>
        <p:nvSpPr>
          <p:cNvPr id="1048912" name="文本占位符 1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914" name="矩形 46"/>
          <p:cNvSpPr/>
          <p:nvPr>
            <p:custDataLst>
              <p:tags r:id="rId3"/>
            </p:custDataLst>
          </p:nvPr>
        </p:nvSpPr>
        <p:spPr>
          <a:xfrm>
            <a:off x="4431665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16" name="序号"/>
          <p:cNvSpPr txBox="1"/>
          <p:nvPr>
            <p:custDataLst>
              <p:tags r:id="rId4"/>
            </p:custDataLst>
          </p:nvPr>
        </p:nvSpPr>
        <p:spPr>
          <a:xfrm>
            <a:off x="4719955" y="153987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5"/>
            </p:custDataLst>
          </p:nvPr>
        </p:nvSpPr>
        <p:spPr>
          <a:xfrm>
            <a:off x="465963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添加目录标题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0" name="矩形 12"/>
          <p:cNvSpPr/>
          <p:nvPr>
            <p:custDataLst>
              <p:tags r:id="rId6"/>
            </p:custDataLst>
          </p:nvPr>
        </p:nvSpPr>
        <p:spPr>
          <a:xfrm>
            <a:off x="4431665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2" name="序号"/>
          <p:cNvSpPr txBox="1"/>
          <p:nvPr>
            <p:custDataLst>
              <p:tags r:id="rId7"/>
            </p:custDataLst>
          </p:nvPr>
        </p:nvSpPr>
        <p:spPr>
          <a:xfrm>
            <a:off x="471995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8"/>
            </p:custDataLst>
          </p:nvPr>
        </p:nvSpPr>
        <p:spPr>
          <a:xfrm>
            <a:off x="465963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全球电子支付市场概述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6" name="矩形 7"/>
          <p:cNvSpPr/>
          <p:nvPr>
            <p:custDataLst>
              <p:tags r:id="rId9"/>
            </p:custDataLst>
          </p:nvPr>
        </p:nvSpPr>
        <p:spPr>
          <a:xfrm>
            <a:off x="4431665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8" name="序号"/>
          <p:cNvSpPr txBox="1"/>
          <p:nvPr>
            <p:custDataLst>
              <p:tags r:id="rId10"/>
            </p:custDataLst>
          </p:nvPr>
        </p:nvSpPr>
        <p:spPr>
          <a:xfrm>
            <a:off x="471995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11"/>
            </p:custDataLst>
          </p:nvPr>
        </p:nvSpPr>
        <p:spPr>
          <a:xfrm>
            <a:off x="465963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主要电子支付方式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2" name="矩形 62"/>
          <p:cNvSpPr/>
          <p:nvPr>
            <p:custDataLst>
              <p:tags r:id="rId12"/>
            </p:custDataLst>
          </p:nvPr>
        </p:nvSpPr>
        <p:spPr>
          <a:xfrm>
            <a:off x="8081010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34" name="序号"/>
          <p:cNvSpPr txBox="1"/>
          <p:nvPr>
            <p:custDataLst>
              <p:tags r:id="rId13"/>
            </p:custDataLst>
          </p:nvPr>
        </p:nvSpPr>
        <p:spPr>
          <a:xfrm>
            <a:off x="8368665" y="158559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6" name="标题"/>
          <p:cNvSpPr txBox="1"/>
          <p:nvPr>
            <p:custDataLst>
              <p:tags r:id="rId14"/>
            </p:custDataLst>
          </p:nvPr>
        </p:nvSpPr>
        <p:spPr>
          <a:xfrm>
            <a:off x="830834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全球电子支付市场竞争格局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矩形 58"/>
          <p:cNvSpPr/>
          <p:nvPr>
            <p:custDataLst>
              <p:tags r:id="rId15"/>
            </p:custDataLst>
          </p:nvPr>
        </p:nvSpPr>
        <p:spPr>
          <a:xfrm>
            <a:off x="8081010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0" name="序号"/>
          <p:cNvSpPr txBox="1"/>
          <p:nvPr>
            <p:custDataLst>
              <p:tags r:id="rId16"/>
            </p:custDataLst>
          </p:nvPr>
        </p:nvSpPr>
        <p:spPr>
          <a:xfrm>
            <a:off x="836866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7"/>
            </p:custDataLst>
          </p:nvPr>
        </p:nvSpPr>
        <p:spPr>
          <a:xfrm>
            <a:off x="830834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影响电子支付市场发展的主要因素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4" name="矩形 54"/>
          <p:cNvSpPr/>
          <p:nvPr>
            <p:custDataLst>
              <p:tags r:id="rId18"/>
            </p:custDataLst>
          </p:nvPr>
        </p:nvSpPr>
        <p:spPr>
          <a:xfrm>
            <a:off x="8081010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6" name="序号"/>
          <p:cNvSpPr txBox="1"/>
          <p:nvPr>
            <p:custDataLst>
              <p:tags r:id="rId19"/>
            </p:custDataLst>
          </p:nvPr>
        </p:nvSpPr>
        <p:spPr>
          <a:xfrm>
            <a:off x="836866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06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8" name="标题"/>
          <p:cNvSpPr txBox="1"/>
          <p:nvPr>
            <p:custDataLst>
              <p:tags r:id="rId20"/>
            </p:custDataLst>
          </p:nvPr>
        </p:nvSpPr>
        <p:spPr>
          <a:xfrm>
            <a:off x="830834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2024年全球电子支付市场预测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01</a:t>
            </a:r>
            <a:endParaRPr altLang="en-US" lang="zh-CN"/>
          </a:p>
        </p:txBody>
      </p:sp>
      <p:sp>
        <p:nvSpPr>
          <p:cNvPr id="104901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02</a:t>
            </a:r>
            <a:endParaRPr altLang="en-US" lang="zh-CN"/>
          </a:p>
        </p:txBody>
      </p:sp>
      <p:sp>
        <p:nvSpPr>
          <p:cNvPr id="104908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全球电子支付市场概述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定义与分类</a:t>
            </a:r>
            <a:endParaRPr altLang="en-US" lang="zh-CN"/>
          </a:p>
        </p:txBody>
      </p:sp>
      <p:sp>
        <p:nvSpPr>
          <p:cNvPr id="1049216" name="矩形: 圆角 1"/>
          <p:cNvSpPr/>
          <p:nvPr>
            <p:custDataLst>
              <p:tags r:id="rId1"/>
            </p:custDataLst>
          </p:nvPr>
        </p:nvSpPr>
        <p:spPr>
          <a:xfrm>
            <a:off x="608330" y="2264972"/>
            <a:ext cx="5418261" cy="139488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218" name="Freeform 7"/>
          <p:cNvSpPr/>
          <p:nvPr>
            <p:custDataLst>
              <p:tags r:id="rId2"/>
            </p:custDataLst>
          </p:nvPr>
        </p:nvSpPr>
        <p:spPr bwMode="auto">
          <a:xfrm flipV="1">
            <a:off x="733353" y="2403322"/>
            <a:ext cx="1476584" cy="1120847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220" name="标题"/>
          <p:cNvSpPr txBox="1"/>
          <p:nvPr>
            <p:custDataLst>
              <p:tags r:id="rId3"/>
            </p:custDataLst>
          </p:nvPr>
        </p:nvSpPr>
        <p:spPr>
          <a:xfrm>
            <a:off x="733353" y="2361436"/>
            <a:ext cx="1146458" cy="120389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22" name="正文"/>
          <p:cNvSpPr txBox="1"/>
          <p:nvPr>
            <p:custDataLst>
              <p:tags r:id="rId4"/>
            </p:custDataLst>
          </p:nvPr>
        </p:nvSpPr>
        <p:spPr>
          <a:xfrm>
            <a:off x="2169526" y="2266242"/>
            <a:ext cx="3857121" cy="139488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定义：全球电子支付市场是指通过电子手段进行的货币交易活动，包括信用卡、借记卡、移动支付、互联网支付等多种形式。</a:t>
            </a:r>
            <a:endParaRPr altLang="en-US" dirty="0" sz="13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224" name="矩形: 圆角 19"/>
          <p:cNvSpPr/>
          <p:nvPr>
            <p:custDataLst>
              <p:tags r:id="rId5"/>
            </p:custDataLst>
          </p:nvPr>
        </p:nvSpPr>
        <p:spPr>
          <a:xfrm>
            <a:off x="6158827" y="2264972"/>
            <a:ext cx="5418261" cy="139488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226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77503" y="2402053"/>
            <a:ext cx="1476584" cy="1120847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228" name="标题"/>
          <p:cNvSpPr txBox="1"/>
          <p:nvPr>
            <p:custDataLst>
              <p:tags r:id="rId7"/>
            </p:custDataLst>
          </p:nvPr>
        </p:nvSpPr>
        <p:spPr>
          <a:xfrm>
            <a:off x="6277503" y="2360802"/>
            <a:ext cx="1146458" cy="120389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30" name="正文"/>
          <p:cNvSpPr txBox="1"/>
          <p:nvPr>
            <p:custDataLst>
              <p:tags r:id="rId8"/>
            </p:custDataLst>
          </p:nvPr>
        </p:nvSpPr>
        <p:spPr>
          <a:xfrm>
            <a:off x="7714311" y="2267511"/>
            <a:ext cx="3857121" cy="1394884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2857" lnSpcReduction="2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分类：根据交易方式和支付手段的不同，全球电子支付市场可以分为线上支付和线下支付两种类型。线上支付包括信用卡、借记卡、移动支付等，线下支付则包括POS机刷卡、ATM取款等。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232" name="矩形: 圆角 28"/>
          <p:cNvSpPr/>
          <p:nvPr>
            <p:custDataLst>
              <p:tags r:id="rId9"/>
            </p:custDataLst>
          </p:nvPr>
        </p:nvSpPr>
        <p:spPr>
          <a:xfrm>
            <a:off x="608330" y="3907402"/>
            <a:ext cx="5418261" cy="139488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234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733353" y="4045751"/>
            <a:ext cx="1476584" cy="1120847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236" name="标题"/>
          <p:cNvSpPr txBox="1"/>
          <p:nvPr>
            <p:custDataLst>
              <p:tags r:id="rId11"/>
            </p:custDataLst>
          </p:nvPr>
        </p:nvSpPr>
        <p:spPr>
          <a:xfrm>
            <a:off x="733353" y="4003866"/>
            <a:ext cx="1146458" cy="120389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38" name="正文"/>
          <p:cNvSpPr txBox="1"/>
          <p:nvPr>
            <p:custDataLst>
              <p:tags r:id="rId12"/>
            </p:custDataLst>
          </p:nvPr>
        </p:nvSpPr>
        <p:spPr>
          <a:xfrm>
            <a:off x="2169526" y="3908671"/>
            <a:ext cx="3857121" cy="139488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市场规模：全球电子支付市场规模不断扩大，预计到2024年将达到数万亿美元。</a:t>
            </a:r>
            <a:endParaRPr altLang="en-US" dirty="0" sz="13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240" name="矩形: 圆角 24"/>
          <p:cNvSpPr/>
          <p:nvPr>
            <p:custDataLst>
              <p:tags r:id="rId13"/>
            </p:custDataLst>
          </p:nvPr>
        </p:nvSpPr>
        <p:spPr>
          <a:xfrm>
            <a:off x="6158827" y="3907402"/>
            <a:ext cx="5418261" cy="139488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242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77503" y="4044482"/>
            <a:ext cx="1476584" cy="1120847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244" name="标题"/>
          <p:cNvSpPr txBox="1"/>
          <p:nvPr>
            <p:custDataLst>
              <p:tags r:id="rId15"/>
            </p:custDataLst>
          </p:nvPr>
        </p:nvSpPr>
        <p:spPr>
          <a:xfrm>
            <a:off x="6277503" y="4002596"/>
            <a:ext cx="1146458" cy="120389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46" name="正文"/>
          <p:cNvSpPr txBox="1"/>
          <p:nvPr>
            <p:custDataLst>
              <p:tags r:id="rId16"/>
            </p:custDataLst>
          </p:nvPr>
        </p:nvSpPr>
        <p:spPr>
          <a:xfrm>
            <a:off x="7714311" y="3909305"/>
            <a:ext cx="3857121" cy="139488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发展趋势：随着互联网的普及和移动设备的广泛应用，全球电子支付市场将继续保持快速增长，未来将更加便捷、安全和高效。</a:t>
            </a:r>
            <a:endParaRPr altLang="en-US" dirty="0" sz="13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市场规模及增长趋势</a:t>
            </a:r>
            <a:endParaRPr altLang="en-US" lang="zh-CN"/>
          </a:p>
        </p:txBody>
      </p:sp>
      <p:sp>
        <p:nvSpPr>
          <p:cNvPr id="1049306" name="任意多边形: 形状 47"/>
          <p:cNvSpPr/>
          <p:nvPr>
            <p:custDataLst>
              <p:tags r:id="rId1"/>
            </p:custDataLst>
          </p:nvPr>
        </p:nvSpPr>
        <p:spPr>
          <a:xfrm rot="10800000">
            <a:off x="737953" y="1976874"/>
            <a:ext cx="5099664" cy="361636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08" name="矩形 48"/>
          <p:cNvSpPr/>
          <p:nvPr>
            <p:custDataLst>
              <p:tags r:id="rId2"/>
            </p:custDataLst>
          </p:nvPr>
        </p:nvSpPr>
        <p:spPr>
          <a:xfrm>
            <a:off x="608330" y="2498541"/>
            <a:ext cx="259154" cy="261147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0" name="文本框 52"/>
          <p:cNvSpPr txBox="1"/>
          <p:nvPr>
            <p:custDataLst>
              <p:tags r:id="rId3"/>
            </p:custDataLst>
          </p:nvPr>
        </p:nvSpPr>
        <p:spPr>
          <a:xfrm>
            <a:off x="1107123" y="2283774"/>
            <a:ext cx="4404799" cy="243850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7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市场规模：全球电子支付市场的规模不断扩大，预计到2024年将达到数万亿美元</a:t>
            </a:r>
            <a:endParaRPr altLang="en-US" dirty="0" sz="27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12" name="任意多边形: 形状 19"/>
          <p:cNvSpPr/>
          <p:nvPr>
            <p:custDataLst>
              <p:tags r:id="rId4"/>
            </p:custDataLst>
          </p:nvPr>
        </p:nvSpPr>
        <p:spPr>
          <a:xfrm rot="10800000">
            <a:off x="6477563" y="1976874"/>
            <a:ext cx="5099664" cy="361636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14" name="矩形 20"/>
          <p:cNvSpPr/>
          <p:nvPr>
            <p:custDataLst>
              <p:tags r:id="rId5"/>
            </p:custDataLst>
          </p:nvPr>
        </p:nvSpPr>
        <p:spPr>
          <a:xfrm>
            <a:off x="6347940" y="2498541"/>
            <a:ext cx="259154" cy="261147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6" name="文本框 3"/>
          <p:cNvSpPr txBox="1"/>
          <p:nvPr>
            <p:custDataLst>
              <p:tags r:id="rId6"/>
            </p:custDataLst>
          </p:nvPr>
        </p:nvSpPr>
        <p:spPr>
          <a:xfrm>
            <a:off x="6846733" y="2283774"/>
            <a:ext cx="4404799" cy="243850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3333" lnSpcReduction="2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增长趋势：随着互联网的普及和移动设备的增加，电子支付市场的增长趋势不断加快，未来几年将保持高速增长</a:t>
            </a:r>
            <a:endParaRPr altLang="en-US" dirty="0" sz="3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03</a:t>
            </a:r>
            <a:endParaRPr altLang="en-US" lang="zh-CN"/>
          </a:p>
        </p:txBody>
      </p:sp>
      <p:sp>
        <p:nvSpPr>
          <p:cNvPr id="1049376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主要电子支付方式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信用卡支付</a:t>
            </a:r>
            <a:endParaRPr altLang="en-US" lang="zh-CN"/>
          </a:p>
        </p:txBody>
      </p:sp>
      <p:sp>
        <p:nvSpPr>
          <p:cNvPr id="104950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1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市场份额：在电子支付市场中占据重要地位，预计在2024年将继续保持增长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优势：方便快捷，可在各种场合进行消费支付，无需携带现金或银行卡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定义：信用卡是一种由银行或信用卡公司颁发的一种电子支付卡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使用范围：全球范围内广泛使用，可在各种场合进行消费支付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移动支付</a:t>
            </a:r>
            <a:endParaRPr altLang="en-US" lang="zh-CN"/>
          </a:p>
        </p:txBody>
      </p:sp>
      <p:sp>
        <p:nvSpPr>
          <p:cNvPr id="1049586" name="椭圆 262"/>
          <p:cNvSpPr/>
          <p:nvPr>
            <p:custDataLst>
              <p:tags r:id="rId1"/>
            </p:custDataLst>
          </p:nvPr>
        </p:nvSpPr>
        <p:spPr>
          <a:xfrm>
            <a:off x="2414057" y="403686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8" name="椭圆 263"/>
          <p:cNvSpPr/>
          <p:nvPr>
            <p:custDataLst>
              <p:tags r:id="rId2"/>
            </p:custDataLst>
          </p:nvPr>
        </p:nvSpPr>
        <p:spPr>
          <a:xfrm>
            <a:off x="3266271" y="411725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0" name="椭圆 264"/>
          <p:cNvSpPr/>
          <p:nvPr>
            <p:custDataLst>
              <p:tags r:id="rId3"/>
            </p:custDataLst>
          </p:nvPr>
        </p:nvSpPr>
        <p:spPr>
          <a:xfrm>
            <a:off x="4064242" y="435383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2" name="椭圆 265"/>
          <p:cNvSpPr/>
          <p:nvPr>
            <p:custDataLst>
              <p:tags r:id="rId4"/>
            </p:custDataLst>
          </p:nvPr>
        </p:nvSpPr>
        <p:spPr>
          <a:xfrm>
            <a:off x="4738693" y="455381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4" name="椭圆 266"/>
          <p:cNvSpPr/>
          <p:nvPr>
            <p:custDataLst>
              <p:tags r:id="rId5"/>
            </p:custDataLst>
          </p:nvPr>
        </p:nvSpPr>
        <p:spPr>
          <a:xfrm>
            <a:off x="5430137" y="475837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8386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6" name="椭圆 268"/>
          <p:cNvSpPr/>
          <p:nvPr>
            <p:custDataLst>
              <p:tags r:id="rId7"/>
            </p:custDataLst>
          </p:nvPr>
        </p:nvSpPr>
        <p:spPr>
          <a:xfrm flipV="1">
            <a:off x="2778078" y="449761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8" name="椭圆 269"/>
          <p:cNvSpPr/>
          <p:nvPr>
            <p:custDataLst>
              <p:tags r:id="rId8"/>
            </p:custDataLst>
          </p:nvPr>
        </p:nvSpPr>
        <p:spPr>
          <a:xfrm flipV="1">
            <a:off x="2819904" y="454009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0" name="椭圆 270"/>
          <p:cNvSpPr/>
          <p:nvPr>
            <p:custDataLst>
              <p:tags r:id="rId9"/>
            </p:custDataLst>
          </p:nvPr>
        </p:nvSpPr>
        <p:spPr>
          <a:xfrm flipV="1">
            <a:off x="7786797" y="368330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9832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2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5782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7739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65003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4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7874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6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2122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8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3945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5447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0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7538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6816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2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87120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6617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4" name="图形 15"/>
          <p:cNvSpPr/>
          <p:nvPr>
            <p:custDataLst>
              <p:tags r:id="rId22"/>
            </p:custDataLst>
          </p:nvPr>
        </p:nvSpPr>
        <p:spPr>
          <a:xfrm>
            <a:off x="5016447" y="495704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6" name="图形 19"/>
          <p:cNvSpPr/>
          <p:nvPr>
            <p:custDataLst>
              <p:tags r:id="rId23"/>
            </p:custDataLst>
          </p:nvPr>
        </p:nvSpPr>
        <p:spPr>
          <a:xfrm>
            <a:off x="8597185" y="4649232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8" name="图形 27"/>
          <p:cNvSpPr/>
          <p:nvPr>
            <p:custDataLst>
              <p:tags r:id="rId24"/>
            </p:custDataLst>
          </p:nvPr>
        </p:nvSpPr>
        <p:spPr>
          <a:xfrm>
            <a:off x="4113257" y="3681995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20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31019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22" name="正文"/>
          <p:cNvSpPr txBox="1"/>
          <p:nvPr>
            <p:custDataLst>
              <p:tags r:id="rId26"/>
            </p:custDataLst>
          </p:nvPr>
        </p:nvSpPr>
        <p:spPr>
          <a:xfrm>
            <a:off x="608330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定义：通过手机等移动设备进行支付的方式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正文"/>
          <p:cNvSpPr txBox="1"/>
          <p:nvPr>
            <p:custDataLst>
              <p:tags r:id="rId27"/>
            </p:custDataLst>
          </p:nvPr>
        </p:nvSpPr>
        <p:spPr>
          <a:xfrm>
            <a:off x="9419336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未来发展：随着智能手机普及和互联网技术发展，移动支付市场将持续增长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正文"/>
          <p:cNvSpPr txBox="1"/>
          <p:nvPr>
            <p:custDataLst>
              <p:tags r:id="rId28"/>
            </p:custDataLst>
          </p:nvPr>
        </p:nvSpPr>
        <p:spPr>
          <a:xfrm>
            <a:off x="7063330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优势：方便快捷、无需现金或银行卡、可远程支付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正文"/>
          <p:cNvSpPr txBox="1"/>
          <p:nvPr>
            <p:custDataLst>
              <p:tags r:id="rId29"/>
            </p:custDataLst>
          </p:nvPr>
        </p:nvSpPr>
        <p:spPr>
          <a:xfrm>
            <a:off x="2964336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市场份额：预计在2024年将占据全球电子支付市场的主要份额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第三方支付</a:t>
            </a:r>
            <a:endParaRPr altLang="en-US" lang="zh-CN"/>
          </a:p>
        </p:txBody>
      </p:sp>
      <p:sp>
        <p:nvSpPr>
          <p:cNvPr id="1049688" name="椭圆 262"/>
          <p:cNvSpPr/>
          <p:nvPr>
            <p:custDataLst>
              <p:tags r:id="rId1"/>
            </p:custDataLst>
          </p:nvPr>
        </p:nvSpPr>
        <p:spPr>
          <a:xfrm>
            <a:off x="2414057" y="403686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0" name="椭圆 263"/>
          <p:cNvSpPr/>
          <p:nvPr>
            <p:custDataLst>
              <p:tags r:id="rId2"/>
            </p:custDataLst>
          </p:nvPr>
        </p:nvSpPr>
        <p:spPr>
          <a:xfrm>
            <a:off x="3266271" y="411725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2" name="椭圆 264"/>
          <p:cNvSpPr/>
          <p:nvPr>
            <p:custDataLst>
              <p:tags r:id="rId3"/>
            </p:custDataLst>
          </p:nvPr>
        </p:nvSpPr>
        <p:spPr>
          <a:xfrm>
            <a:off x="4064242" y="435383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4" name="椭圆 265"/>
          <p:cNvSpPr/>
          <p:nvPr>
            <p:custDataLst>
              <p:tags r:id="rId4"/>
            </p:custDataLst>
          </p:nvPr>
        </p:nvSpPr>
        <p:spPr>
          <a:xfrm>
            <a:off x="4738693" y="455381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6" name="椭圆 266"/>
          <p:cNvSpPr/>
          <p:nvPr>
            <p:custDataLst>
              <p:tags r:id="rId5"/>
            </p:custDataLst>
          </p:nvPr>
        </p:nvSpPr>
        <p:spPr>
          <a:xfrm>
            <a:off x="5430137" y="475837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8386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8" name="椭圆 268"/>
          <p:cNvSpPr/>
          <p:nvPr>
            <p:custDataLst>
              <p:tags r:id="rId7"/>
            </p:custDataLst>
          </p:nvPr>
        </p:nvSpPr>
        <p:spPr>
          <a:xfrm flipV="1">
            <a:off x="2778078" y="449761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4009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2" name="椭圆 270"/>
          <p:cNvSpPr/>
          <p:nvPr>
            <p:custDataLst>
              <p:tags r:id="rId9"/>
            </p:custDataLst>
          </p:nvPr>
        </p:nvSpPr>
        <p:spPr>
          <a:xfrm flipV="1">
            <a:off x="7786797" y="368330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9832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4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5782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7739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65003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7874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8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2122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0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3945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5447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2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7538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6816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4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87120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6617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6" name="图形 15"/>
          <p:cNvSpPr/>
          <p:nvPr>
            <p:custDataLst>
              <p:tags r:id="rId22"/>
            </p:custDataLst>
          </p:nvPr>
        </p:nvSpPr>
        <p:spPr>
          <a:xfrm>
            <a:off x="5016447" y="495704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18" name="图形 19"/>
          <p:cNvSpPr/>
          <p:nvPr>
            <p:custDataLst>
              <p:tags r:id="rId23"/>
            </p:custDataLst>
          </p:nvPr>
        </p:nvSpPr>
        <p:spPr>
          <a:xfrm>
            <a:off x="8597185" y="4649232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0" name="图形 27"/>
          <p:cNvSpPr/>
          <p:nvPr>
            <p:custDataLst>
              <p:tags r:id="rId24"/>
            </p:custDataLst>
          </p:nvPr>
        </p:nvSpPr>
        <p:spPr>
          <a:xfrm>
            <a:off x="4113257" y="3681995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2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31019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4" name="正文"/>
          <p:cNvSpPr txBox="1"/>
          <p:nvPr>
            <p:custDataLst>
              <p:tags r:id="rId26"/>
            </p:custDataLst>
          </p:nvPr>
        </p:nvSpPr>
        <p:spPr>
          <a:xfrm>
            <a:off x="608330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定义：指通过第三方平台进行支付的方式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正文"/>
          <p:cNvSpPr txBox="1"/>
          <p:nvPr>
            <p:custDataLst>
              <p:tags r:id="rId27"/>
            </p:custDataLst>
          </p:nvPr>
        </p:nvSpPr>
        <p:spPr>
          <a:xfrm>
            <a:off x="9419336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未来发展：随着互联网技术的发展，第三方支付市场将持续扩大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正文"/>
          <p:cNvSpPr txBox="1"/>
          <p:nvPr>
            <p:custDataLst>
              <p:tags r:id="rId28"/>
            </p:custDataLst>
          </p:nvPr>
        </p:nvSpPr>
        <p:spPr>
          <a:xfrm>
            <a:off x="7063330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优势：方便快捷、安全可靠、支持多种支付方式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正文"/>
          <p:cNvSpPr txBox="1"/>
          <p:nvPr>
            <p:custDataLst>
              <p:tags r:id="rId29"/>
            </p:custDataLst>
          </p:nvPr>
        </p:nvSpPr>
        <p:spPr>
          <a:xfrm>
            <a:off x="2964336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市场份额：在电子支付市场中占据重要地位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虚拟货币支付</a:t>
            </a:r>
            <a:endParaRPr altLang="en-US" lang="zh-CN"/>
          </a:p>
        </p:txBody>
      </p:sp>
      <p:sp>
        <p:nvSpPr>
          <p:cNvPr id="104979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9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0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应用场景：在线购物、数字娱乐、跨境支付等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市场份额：随着虚拟货币的普及和接受度的提高，虚拟货币支付在电子支付市场中的份额逐年增长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1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定义：虚拟货币是一种基于互联网的数字货币，如比特币、以太坊等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1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特点：去中心化、匿名性、交易便捷、跨境支付等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04</a:t>
            </a:r>
            <a:endParaRPr altLang="en-US" lang="zh-CN"/>
          </a:p>
        </p:txBody>
      </p:sp>
      <p:sp>
        <p:nvSpPr>
          <p:cNvPr id="104987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全球电子支付市场竞争格局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主要参与者及市场份额</a:t>
            </a:r>
            <a:endParaRPr altLang="en-US" lang="zh-CN"/>
          </a:p>
        </p:txBody>
      </p:sp>
      <p:sp>
        <p:nvSpPr>
          <p:cNvPr id="1050000" name="内容占位符 2"/>
          <p:cNvSpPr>
            <a:spLocks noGrp="1"/>
          </p:cNvSpPr>
          <p:nvPr>
            <p:ph idx="2"/>
          </p:nvPr>
        </p:nvSpPr>
        <p:spPr/>
        <p:txBody>
          <a:bodyPr>
            <a:normAutofit fontScale="73750"/>
          </a:bodyPr>
          <a:p>
            <a:r>
              <a:rPr altLang="en-US" lang="zh-CN"/>
              <a:t>主要参与者：Visa、Mastercard、PayPal、Apple Pay等</a:t>
            </a:r>
            <a:endParaRPr altLang="en-US" lang="zh-CN"/>
          </a:p>
          <a:p>
            <a:r>
              <a:rPr altLang="en-US" lang="zh-CN"/>
              <a:t>市场份额：Visa和Mastercard占据大部分市场份额，PayPal和Apple Pay等移动支付平台也在迅速发展  主要参与者及市场份额</a:t>
            </a:r>
            <a:endParaRPr altLang="en-US" lang="zh-CN"/>
          </a:p>
          <a:p>
            <a:pPr lvl="1"/>
            <a:r>
              <a:rPr altLang="en-US" lang="zh-CN"/>
              <a:t>主要参与者及市场份额</a:t>
            </a:r>
            <a:endParaRPr altLang="en-US" lang="zh-CN"/>
          </a:p>
          <a:p>
            <a:r>
              <a:rPr altLang="en-US" lang="zh-CN"/>
              <a:t>主要参与者：中国银联、支付宝、微信支付、京东支付等</a:t>
            </a:r>
            <a:endParaRPr altLang="en-US" lang="zh-CN"/>
          </a:p>
          <a:p>
            <a:r>
              <a:rPr altLang="en-US" lang="zh-CN"/>
              <a:t>市场份额：中国银联占据大部分市场份额，支付宝和微信支付等移动支付平台也在迅速发展  主要参与者及市场份额</a:t>
            </a:r>
            <a:endParaRPr altLang="en-US" lang="zh-CN"/>
          </a:p>
          <a:p>
            <a:pPr lvl="1"/>
            <a:r>
              <a:rPr altLang="en-US" lang="zh-CN"/>
              <a:t>主要参与者及市场份额</a:t>
            </a:r>
            <a:endParaRPr altLang="en-US" lang="zh-CN"/>
          </a:p>
          <a:p>
            <a:r>
              <a:rPr altLang="en-US" lang="zh-CN"/>
              <a:t>主要参与者：Square、Stripe、Adyen等</a:t>
            </a:r>
            <a:endParaRPr altLang="en-US" lang="zh-CN"/>
          </a:p>
          <a:p>
            <a:r>
              <a:rPr altLang="en-US" lang="zh-CN"/>
              <a:t>市场份额：Square、Stripe和Adyen等支付公司在欧洲和北美地区占据一定市场份额  主要参与者及市场份额</a:t>
            </a:r>
            <a:endParaRPr altLang="en-US" lang="zh-CN"/>
          </a:p>
          <a:p>
            <a:pPr lvl="1"/>
            <a:r>
              <a:rPr altLang="en-US" lang="zh-CN"/>
              <a:t>主要参与者及市场份额</a:t>
            </a:r>
            <a:endParaRPr altLang="en-US" lang="zh-CN"/>
          </a:p>
          <a:p>
            <a:r>
              <a:rPr altLang="en-US" lang="zh-CN"/>
              <a:t>主要参与者：Uber、Airbnb、Grab等</a:t>
            </a:r>
            <a:endParaRPr altLang="en-US" lang="zh-CN"/>
          </a:p>
          <a:p>
            <a:r>
              <a:rPr altLang="en-US" lang="zh-CN"/>
              <a:t>市场份额：Uber、Airbnb和Grab等共享经济平台也在电子支付市场占据一定份额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竞争策略与合作模式</a:t>
            </a:r>
            <a:endParaRPr altLang="en-US" lang="zh-CN"/>
          </a:p>
        </p:txBody>
      </p:sp>
      <p:sp>
        <p:nvSpPr>
          <p:cNvPr id="1050060" name="圆角矩形 26"/>
          <p:cNvSpPr/>
          <p:nvPr>
            <p:custDataLst>
              <p:tags r:id="rId1"/>
            </p:custDataLst>
          </p:nvPr>
        </p:nvSpPr>
        <p:spPr>
          <a:xfrm>
            <a:off x="60833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62" name="圆角矩形 28"/>
          <p:cNvSpPr/>
          <p:nvPr>
            <p:custDataLst>
              <p:tags r:id="rId2"/>
            </p:custDataLst>
          </p:nvPr>
        </p:nvSpPr>
        <p:spPr>
          <a:xfrm>
            <a:off x="610871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64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0498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竞争策略：各大支付平台采取的竞争策略，如价格战、技术研发、市场拓展等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圆角矩形 29"/>
          <p:cNvSpPr/>
          <p:nvPr>
            <p:custDataLst>
              <p:tags r:id="rId4"/>
            </p:custDataLst>
          </p:nvPr>
        </p:nvSpPr>
        <p:spPr>
          <a:xfrm>
            <a:off x="3400437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68" name="圆角矩形 32"/>
          <p:cNvSpPr/>
          <p:nvPr>
            <p:custDataLst>
              <p:tags r:id="rId5"/>
            </p:custDataLst>
          </p:nvPr>
        </p:nvSpPr>
        <p:spPr>
          <a:xfrm>
            <a:off x="3402977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70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合作模式：各大支付平台之间的合作模式，如战略联盟、技术共享、市场拓展合作等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圆角矩形 3"/>
          <p:cNvSpPr/>
          <p:nvPr>
            <p:custDataLst>
              <p:tags r:id="rId7"/>
            </p:custDataLst>
          </p:nvPr>
        </p:nvSpPr>
        <p:spPr>
          <a:xfrm>
            <a:off x="6192543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74" name="圆角矩形 4"/>
          <p:cNvSpPr/>
          <p:nvPr>
            <p:custDataLst>
              <p:tags r:id="rId8"/>
            </p:custDataLst>
          </p:nvPr>
        </p:nvSpPr>
        <p:spPr>
          <a:xfrm>
            <a:off x="6195084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76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竞争与合作的关系：分析竞争与合作在电子支付市场中的相互作用和影响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圆角矩形 8"/>
          <p:cNvSpPr/>
          <p:nvPr>
            <p:custDataLst>
              <p:tags r:id="rId10"/>
            </p:custDataLst>
          </p:nvPr>
        </p:nvSpPr>
        <p:spPr>
          <a:xfrm>
            <a:off x="898465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80" name="圆角矩形 9"/>
          <p:cNvSpPr/>
          <p:nvPr>
            <p:custDataLst>
              <p:tags r:id="rId11"/>
            </p:custDataLst>
          </p:nvPr>
        </p:nvSpPr>
        <p:spPr>
          <a:xfrm>
            <a:off x="8987190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82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未来趋势：预测未来电子支付市场的竞争策略和合作模式的发展趋势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行业整合与并购趋势</a:t>
            </a:r>
            <a:endParaRPr altLang="en-US" lang="zh-CN"/>
          </a:p>
        </p:txBody>
      </p:sp>
      <p:sp>
        <p:nvSpPr>
          <p:cNvPr id="1050142" name="圆角矩形 26"/>
          <p:cNvSpPr/>
          <p:nvPr>
            <p:custDataLst>
              <p:tags r:id="rId1"/>
            </p:custDataLst>
          </p:nvPr>
        </p:nvSpPr>
        <p:spPr>
          <a:xfrm>
            <a:off x="60833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44" name="圆角矩形 28"/>
          <p:cNvSpPr/>
          <p:nvPr>
            <p:custDataLst>
              <p:tags r:id="rId2"/>
            </p:custDataLst>
          </p:nvPr>
        </p:nvSpPr>
        <p:spPr>
          <a:xfrm>
            <a:off x="610871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46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0498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行业整合：大型支付公司通过并购、合作等方式扩大市场份额，提高竞争力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圆角矩形 29"/>
          <p:cNvSpPr/>
          <p:nvPr>
            <p:custDataLst>
              <p:tags r:id="rId4"/>
            </p:custDataLst>
          </p:nvPr>
        </p:nvSpPr>
        <p:spPr>
          <a:xfrm>
            <a:off x="3400437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50" name="圆角矩形 32"/>
          <p:cNvSpPr/>
          <p:nvPr>
            <p:custDataLst>
              <p:tags r:id="rId5"/>
            </p:custDataLst>
          </p:nvPr>
        </p:nvSpPr>
        <p:spPr>
          <a:xfrm>
            <a:off x="3402977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52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并购趋势：中小型支付公司通过并购实现资源整合，提升自身实力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圆角矩形 3"/>
          <p:cNvSpPr/>
          <p:nvPr>
            <p:custDataLst>
              <p:tags r:id="rId7"/>
            </p:custDataLst>
          </p:nvPr>
        </p:nvSpPr>
        <p:spPr>
          <a:xfrm>
            <a:off x="6192543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56" name="圆角矩形 4"/>
          <p:cNvSpPr/>
          <p:nvPr>
            <p:custDataLst>
              <p:tags r:id="rId8"/>
            </p:custDataLst>
          </p:nvPr>
        </p:nvSpPr>
        <p:spPr>
          <a:xfrm>
            <a:off x="6195084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58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竞争格局：全球电子支付市场竞争激烈，各大公司通过并购、合作等方式加强自身实力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圆角矩形 8"/>
          <p:cNvSpPr/>
          <p:nvPr>
            <p:custDataLst>
              <p:tags r:id="rId10"/>
            </p:custDataLst>
          </p:nvPr>
        </p:nvSpPr>
        <p:spPr>
          <a:xfrm>
            <a:off x="898465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62" name="圆角矩形 9"/>
          <p:cNvSpPr/>
          <p:nvPr>
            <p:custDataLst>
              <p:tags r:id="rId11"/>
            </p:custDataLst>
          </p:nvPr>
        </p:nvSpPr>
        <p:spPr>
          <a:xfrm>
            <a:off x="8987190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64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未来展望：随着全球电子支付市场的不断发展，行业整合与并购趋势将更加明显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05</a:t>
            </a:r>
            <a:endParaRPr altLang="en-US" lang="zh-CN"/>
          </a:p>
        </p:txBody>
      </p:sp>
      <p:sp>
        <p:nvSpPr>
          <p:cNvPr id="1050224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影响电子支付市场发展的主要因素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技术创新与升级</a:t>
            </a:r>
            <a:endParaRPr altLang="en-US" lang="zh-CN"/>
          </a:p>
        </p:txBody>
      </p:sp>
      <p:sp>
        <p:nvSpPr>
          <p:cNvPr id="1050352" name="矩形 3"/>
          <p:cNvSpPr/>
          <p:nvPr>
            <p:custDataLst>
              <p:tags r:id="rId1"/>
            </p:custDataLst>
          </p:nvPr>
        </p:nvSpPr>
        <p:spPr>
          <a:xfrm>
            <a:off x="1450759" y="1319530"/>
            <a:ext cx="9831404" cy="108093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4" name="矩形 13"/>
          <p:cNvSpPr/>
          <p:nvPr>
            <p:custDataLst>
              <p:tags r:id="rId2"/>
            </p:custDataLst>
          </p:nvPr>
        </p:nvSpPr>
        <p:spPr>
          <a:xfrm>
            <a:off x="903550" y="1319530"/>
            <a:ext cx="266624" cy="108093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6" name="文本框 4"/>
          <p:cNvSpPr txBox="1"/>
          <p:nvPr>
            <p:custDataLst>
              <p:tags r:id="rId3"/>
            </p:custDataLst>
          </p:nvPr>
        </p:nvSpPr>
        <p:spPr>
          <a:xfrm>
            <a:off x="1732256" y="1412924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移动支付技术的普及与提升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8" name="矩形 39"/>
          <p:cNvSpPr/>
          <p:nvPr>
            <p:custDataLst>
              <p:tags r:id="rId4"/>
            </p:custDataLst>
          </p:nvPr>
        </p:nvSpPr>
        <p:spPr>
          <a:xfrm>
            <a:off x="1450759" y="2602708"/>
            <a:ext cx="9831404" cy="108093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0" name="矩形 5"/>
          <p:cNvSpPr/>
          <p:nvPr>
            <p:custDataLst>
              <p:tags r:id="rId5"/>
            </p:custDataLst>
          </p:nvPr>
        </p:nvSpPr>
        <p:spPr>
          <a:xfrm>
            <a:off x="903550" y="2602708"/>
            <a:ext cx="266624" cy="108093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2" name="文本框 41"/>
          <p:cNvSpPr txBox="1"/>
          <p:nvPr>
            <p:custDataLst>
              <p:tags r:id="rId6"/>
            </p:custDataLst>
          </p:nvPr>
        </p:nvSpPr>
        <p:spPr>
          <a:xfrm>
            <a:off x="1732256" y="2696102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区块链技术在电子支付领域的应用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4" name="矩形 12"/>
          <p:cNvSpPr/>
          <p:nvPr>
            <p:custDataLst>
              <p:tags r:id="rId7"/>
            </p:custDataLst>
          </p:nvPr>
        </p:nvSpPr>
        <p:spPr>
          <a:xfrm>
            <a:off x="1450759" y="3885886"/>
            <a:ext cx="9831404" cy="108093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6" name="矩形 17"/>
          <p:cNvSpPr/>
          <p:nvPr>
            <p:custDataLst>
              <p:tags r:id="rId8"/>
            </p:custDataLst>
          </p:nvPr>
        </p:nvSpPr>
        <p:spPr>
          <a:xfrm>
            <a:off x="903550" y="3885886"/>
            <a:ext cx="266624" cy="108093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8" name="文本框 19"/>
          <p:cNvSpPr txBox="1"/>
          <p:nvPr>
            <p:custDataLst>
              <p:tags r:id="rId9"/>
            </p:custDataLst>
          </p:nvPr>
        </p:nvSpPr>
        <p:spPr>
          <a:xfrm>
            <a:off x="1732256" y="3979280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人工智能与大数据对电子支付市场的推动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0" name="矩形 49"/>
          <p:cNvSpPr/>
          <p:nvPr>
            <p:custDataLst>
              <p:tags r:id="rId10"/>
            </p:custDataLst>
          </p:nvPr>
        </p:nvSpPr>
        <p:spPr>
          <a:xfrm>
            <a:off x="1450759" y="5168407"/>
            <a:ext cx="9831404" cy="108093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2" name="矩形 26"/>
          <p:cNvSpPr/>
          <p:nvPr>
            <p:custDataLst>
              <p:tags r:id="rId11"/>
            </p:custDataLst>
          </p:nvPr>
        </p:nvSpPr>
        <p:spPr>
          <a:xfrm>
            <a:off x="903550" y="5168407"/>
            <a:ext cx="266624" cy="108093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4" name="文本框 27"/>
          <p:cNvSpPr txBox="1"/>
          <p:nvPr>
            <p:custDataLst>
              <p:tags r:id="rId12"/>
            </p:custDataLst>
          </p:nvPr>
        </p:nvSpPr>
        <p:spPr>
          <a:xfrm>
            <a:off x="1732256" y="5261801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跨境支付技术的创新与发展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政策法规与监管环境</a:t>
            </a:r>
            <a:endParaRPr altLang="en-US" lang="zh-CN"/>
          </a:p>
        </p:txBody>
      </p:sp>
      <p:sp>
        <p:nvSpPr>
          <p:cNvPr id="1050434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政策法规对电子支付市场的规范与推动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6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监管环境对电子支付市场的安全与稳定的影响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8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政策法规与监管环境对电子支付市场发展的挑战与机遇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0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政策法规与监管环境在未来电子支付市场发展中的趋势与展望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消费者需求与行为变化</a:t>
            </a:r>
            <a:endParaRPr altLang="en-US" lang="zh-CN"/>
          </a:p>
        </p:txBody>
      </p:sp>
      <p:sp>
        <p:nvSpPr>
          <p:cNvPr id="1050500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02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04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06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0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消费者对移动支付的接受度不断提高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10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消费者对便捷、安全、高效的支付方式的需求增加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1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消费者对跨境支付的需求增加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1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消费者对电子支付的信任度提高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全球经济形势与贸易环境</a:t>
            </a:r>
            <a:endParaRPr altLang="en-US" lang="zh-CN"/>
          </a:p>
        </p:txBody>
      </p:sp>
      <p:sp>
        <p:nvSpPr>
          <p:cNvPr id="1050574" name="正文"/>
          <p:cNvSpPr txBox="1"/>
          <p:nvPr>
            <p:custDataLst>
              <p:tags r:id="rId1"/>
            </p:custDataLst>
          </p:nvPr>
        </p:nvSpPr>
        <p:spPr>
          <a:xfrm>
            <a:off x="2289796" y="1319530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全球经济复苏与贸易增长：随着全球经济的复苏，贸易活动逐渐增加，电子支付市场受益于全球贸易的增长，市场规模不断扩大。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6" name="正文"/>
          <p:cNvSpPr txBox="1"/>
          <p:nvPr>
            <p:custDataLst>
              <p:tags r:id="rId2"/>
            </p:custDataLst>
          </p:nvPr>
        </p:nvSpPr>
        <p:spPr>
          <a:xfrm>
            <a:off x="2289796" y="2627738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数字化转型与电子商务发展：随着数字化转型的加速和电子商务的普及，越来越多的企业和个人开始使用电子支付方式进行交易，推动了电子支付市场的发展。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8" name="正文"/>
          <p:cNvSpPr txBox="1"/>
          <p:nvPr>
            <p:custDataLst>
              <p:tags r:id="rId3"/>
            </p:custDataLst>
          </p:nvPr>
        </p:nvSpPr>
        <p:spPr>
          <a:xfrm>
            <a:off x="2289796" y="3935945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跨境支付需求增长：随着全球化的加速和跨境贸易的增加，跨境支付需求不断增长，电子支付市场在跨境支付领域具有优势，市场份额不断扩大。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0" name="正文"/>
          <p:cNvSpPr txBox="1"/>
          <p:nvPr>
            <p:custDataLst>
              <p:tags r:id="rId4"/>
            </p:custDataLst>
          </p:nvPr>
        </p:nvSpPr>
        <p:spPr>
          <a:xfrm>
            <a:off x="2289796" y="5244153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金融科技的创新与发展：金融科技的创新与发展为电子支付市场提供了技术支持和创新动力，推动了市场的快速发展。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8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06</a:t>
            </a:r>
            <a:endParaRPr altLang="en-US" lang="zh-CN"/>
          </a:p>
        </p:txBody>
      </p:sp>
      <p:sp>
        <p:nvSpPr>
          <p:cNvPr id="1050640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2024年全球电子支付市场预测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6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市场规模预测</a:t>
            </a:r>
            <a:endParaRPr altLang="en-US" lang="zh-CN"/>
          </a:p>
        </p:txBody>
      </p:sp>
      <p:sp>
        <p:nvSpPr>
          <p:cNvPr id="1050768" name="弧形 58"/>
          <p:cNvSpPr/>
          <p:nvPr>
            <p:custDataLst>
              <p:tags r:id="rId1"/>
            </p:custDataLst>
          </p:nvPr>
        </p:nvSpPr>
        <p:spPr>
          <a:xfrm>
            <a:off x="8107509" y="204969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70" name="弧形 57"/>
          <p:cNvSpPr/>
          <p:nvPr>
            <p:custDataLst>
              <p:tags r:id="rId2"/>
            </p:custDataLst>
          </p:nvPr>
        </p:nvSpPr>
        <p:spPr>
          <a:xfrm>
            <a:off x="608330" y="204969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72" name="椭圆 22"/>
          <p:cNvSpPr/>
          <p:nvPr>
            <p:custDataLst>
              <p:tags r:id="rId3"/>
            </p:custDataLst>
          </p:nvPr>
        </p:nvSpPr>
        <p:spPr>
          <a:xfrm>
            <a:off x="8448679" y="232525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74" name="椭圆 23"/>
          <p:cNvSpPr/>
          <p:nvPr>
            <p:custDataLst>
              <p:tags r:id="rId4"/>
            </p:custDataLst>
          </p:nvPr>
        </p:nvSpPr>
        <p:spPr>
          <a:xfrm>
            <a:off x="8834838" y="238336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76" name="正文"/>
          <p:cNvSpPr txBox="1"/>
          <p:nvPr>
            <p:custDataLst>
              <p:tags r:id="rId5"/>
            </p:custDataLst>
          </p:nvPr>
        </p:nvSpPr>
        <p:spPr>
          <a:xfrm>
            <a:off x="8901385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电子支付行业将面临更多监管和合规挑战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778" name="椭圆 24"/>
          <p:cNvSpPr/>
          <p:nvPr>
            <p:custDataLst>
              <p:tags r:id="rId6"/>
            </p:custDataLst>
          </p:nvPr>
        </p:nvSpPr>
        <p:spPr>
          <a:xfrm>
            <a:off x="6016437" y="232525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80" name="椭圆 25"/>
          <p:cNvSpPr/>
          <p:nvPr>
            <p:custDataLst>
              <p:tags r:id="rId7"/>
            </p:custDataLst>
          </p:nvPr>
        </p:nvSpPr>
        <p:spPr>
          <a:xfrm>
            <a:off x="6401659" y="238336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82" name="正文"/>
          <p:cNvSpPr txBox="1"/>
          <p:nvPr>
            <p:custDataLst>
              <p:tags r:id="rId8"/>
            </p:custDataLst>
          </p:nvPr>
        </p:nvSpPr>
        <p:spPr>
          <a:xfrm>
            <a:off x="6469143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跨境支付市场潜力巨大，将成为新的增长点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4" name="椭圆 7"/>
          <p:cNvSpPr/>
          <p:nvPr>
            <p:custDataLst>
              <p:tags r:id="rId9"/>
            </p:custDataLst>
          </p:nvPr>
        </p:nvSpPr>
        <p:spPr>
          <a:xfrm>
            <a:off x="3584195" y="232525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86" name="椭圆 9"/>
          <p:cNvSpPr/>
          <p:nvPr>
            <p:custDataLst>
              <p:tags r:id="rId10"/>
            </p:custDataLst>
          </p:nvPr>
        </p:nvSpPr>
        <p:spPr>
          <a:xfrm>
            <a:off x="3969417" y="238336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88" name="正文"/>
          <p:cNvSpPr txBox="1"/>
          <p:nvPr>
            <p:custDataLst>
              <p:tags r:id="rId11"/>
            </p:custDataLst>
          </p:nvPr>
        </p:nvSpPr>
        <p:spPr>
          <a:xfrm>
            <a:off x="4036901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移动支付将成为主流，市场份额持续增长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790" name="椭圆 5"/>
          <p:cNvSpPr/>
          <p:nvPr>
            <p:custDataLst>
              <p:tags r:id="rId12"/>
            </p:custDataLst>
          </p:nvPr>
        </p:nvSpPr>
        <p:spPr>
          <a:xfrm>
            <a:off x="875455" y="232525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92" name="椭圆 4"/>
          <p:cNvSpPr/>
          <p:nvPr>
            <p:custDataLst>
              <p:tags r:id="rId13"/>
            </p:custDataLst>
          </p:nvPr>
        </p:nvSpPr>
        <p:spPr>
          <a:xfrm>
            <a:off x="1260677" y="238336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94" name="正文"/>
          <p:cNvSpPr txBox="1"/>
          <p:nvPr>
            <p:custDataLst>
              <p:tags r:id="rId14"/>
            </p:custDataLst>
          </p:nvPr>
        </p:nvSpPr>
        <p:spPr>
          <a:xfrm>
            <a:off x="1328161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全球电子支付市场规模将达到数万亿美元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5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增长趋势预测</a:t>
            </a:r>
            <a:endParaRPr altLang="en-US" lang="zh-CN"/>
          </a:p>
        </p:txBody>
      </p:sp>
      <p:sp>
        <p:nvSpPr>
          <p:cNvPr id="1050854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全球电子支付市场在2024年的增长趋势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56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不同地区和国家的市场份额预测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58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主要的驱动因素和挑战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60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未来几年内的增长预测和前景展望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1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市场份额预测及影响因素分析</a:t>
            </a:r>
            <a:endParaRPr altLang="en-US" lang="zh-CN"/>
          </a:p>
        </p:txBody>
      </p:sp>
      <p:sp>
        <p:nvSpPr>
          <p:cNvPr id="1050920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22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24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26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2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影响因素分析：分析影响电子支付市场发展的主要因素，如政策环境、技术进步、消费者需求等，并探讨这些因素如何影响市场份额的预测。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30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市场份额预测：根据不同地区和国家的电子支付市场发展情况，预测2024年全球电子支付市场的份额，并分析不同地区和国家的市场份额占比。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3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竞争格局：分析全球电子支付市场的竞争格局，包括主要参与者的市场份额、产品特点、竞争优势等，并探讨这些竞争者如何影响市场份额的预测。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3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市场趋势：探讨全球电子支付市场的发展趋势，如移动支付、跨境支付、区块链技术等，并分析这些趋势如何影响市场份额的预测。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9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未来发展趋势预测与挑战分析</a:t>
            </a:r>
            <a:endParaRPr altLang="en-US" lang="zh-CN"/>
          </a:p>
        </p:txBody>
      </p:sp>
      <p:sp>
        <p:nvSpPr>
          <p:cNvPr id="1050994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市场规模预测：全球电子支付市场在2024年的预计增长规模和增长率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96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竞争格局预测：主要参与者的市场份额和竞争态势，新兴市场的机会和挑战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98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未来发展趋势：技术创新、政策法规、消费者需求等因素对市场发展的影响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0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挑战分析：市场面临的主要问题和挑战，如技术安全、监管政策等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5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106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43.xml><?xml version="1.0" encoding="utf-8"?>
<p:tagLst xmlns:p="http://schemas.openxmlformats.org/presentationml/2006/main">
  <p:tag name="KSO_WM_UNIT_PRESET_TEXT" val="PART 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45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CONTENT_GROUP_TYPE" val="contentchip"/>
  <p:tag name="KSO_WM_UNIT_TYPE" val="i"/>
  <p:tag name="KSO_WM_UNIT_INDEX" val="8"/>
</p:tagLst>
</file>

<file path=ppt/tags/tag46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CONTENT_GROUP_TYPE" val="contentchip"/>
  <p:tag name="KSO_WM_UNIT_TYPE" val="i"/>
  <p:tag name="KSO_WM_UNIT_INDEX" val="9"/>
</p:tagLst>
</file>

<file path=ppt/tags/tag4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CONTENT_GROUP_TYPE" val="contentchip"/>
  <p:tag name="KSO_WM_UNIT_TYPE" val="i"/>
  <p:tag name="KSO_WM_UNIT_INDEX" val="10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273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3"/>
</p:tagLst>
</file>

<file path=ppt/tags/tag13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3"/>
  <p:tag name="KSO_WM_SPECIAL_SOURCE" val="bdnull"/>
  <p:tag name="KSO_WM_TEMPLATE_THUMBS_INDEX" val="1、9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1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1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1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27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3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4.25&quot;,&quot;top&quot;:&quot;125.7&quot;,&quot;width&quot;:&quot;613.8&quot;,&quot;height&quot;:&quot;293.2&quot;}"/>
</p:tagLst>
</file>

<file path=ppt/tags/tag138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6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6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1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3_6*l_h_i*1_1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2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3_6*l_h_i*1_2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3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3_6*l_h_i*1_3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4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3_6*l_h_i*1_4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5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3_6*l_h_i*1_5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6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73_6*l_h_i*1_6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SLIDE_ID" val="custom2023027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73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1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2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4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3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3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3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3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3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3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3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3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3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3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3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3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3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3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3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3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1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1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1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1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1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1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3"/>
</p:tagLst>
</file>

<file path=ppt/tags/tag1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89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4"/>
</p:tagLst>
</file>

<file path=ppt/tags/tag2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74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5"/>
</p:tagLst>
</file>

<file path=ppt/tags/tag3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0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6"/>
</p:tagLst>
</file>

<file path=ppt/tags/tag3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32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9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6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9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365.xml><?xml version="1.0" encoding="utf-8"?>
<p:tagLst xmlns:p="http://schemas.openxmlformats.org/presentationml/2006/main">
  <p:tag name="KSO_WM_SLIDE_ID" val="custom2023027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3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.25&quot;,&quot;top&quot;:&quot;125.7&quot;,&quot;width&quot;:&quot;613.8&quot;,&quot;height&quot;:&quot;293.2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3">
      <a:dk1>
        <a:srgbClr val="000000"/>
      </a:dk1>
      <a:lt1>
        <a:srgbClr val="FFFFFF"/>
      </a:lt1>
      <a:dk2>
        <a:srgbClr val="001558"/>
      </a:dk2>
      <a:lt2>
        <a:srgbClr val="EBF0FF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2023-12-16T22:16:34Z</dcterms:created>
  <dcterms:modified xsi:type="dcterms:W3CDTF">2023-12-16T22:16:34Z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a99d9f1b457e418c867261d5a50cbad3_21</vt:lpwstr>
  </property>
</Properties>
</file>