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78" r:id="rId1"/>
    <p:sldMasterId id="2147483915" r:id="rId2"/>
  </p:sldMasterIdLst>
  <p:notesMasterIdLst>
    <p:notesMasterId r:id="rId3"/>
  </p:notesMasterIdLst>
  <p:sldIdLst>
    <p:sldId id="359" r:id="rId4"/>
    <p:sldId id="362" r:id="rId5"/>
    <p:sldId id="365" r:id="rId6"/>
    <p:sldId id="368" r:id="rId7"/>
    <p:sldId id="374" r:id="rId9"/>
    <p:sldId id="377" r:id="rId10"/>
    <p:sldId id="380" r:id="rId11"/>
    <p:sldId id="383" r:id="rId12"/>
    <p:sldId id="389" r:id="rId14"/>
    <p:sldId id="392" r:id="rId15"/>
    <p:sldId id="395" r:id="rId16"/>
    <p:sldId id="398" r:id="rId17"/>
    <p:sldId id="401" r:id="rId18"/>
    <p:sldId id="407" r:id="rId20"/>
    <p:sldId id="410" r:id="rId21"/>
    <p:sldId id="413" r:id="rId22"/>
    <p:sldId id="416" r:id="rId23"/>
    <p:sldId id="419" r:id="rId24"/>
    <p:sldId id="425" r:id="rId26"/>
    <p:sldId id="428" r:id="rId27"/>
    <p:sldId id="431" r:id="rId28"/>
    <p:sldId id="434" r:id="rId29"/>
    <p:sldId id="437" r:id="rId30"/>
    <p:sldId id="443" r:id="rId32"/>
    <p:sldId id="446" r:id="rId33"/>
    <p:sldId id="449" r:id="rId34"/>
    <p:sldId id="452" r:id="rId35"/>
    <p:sldId id="455"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tags" Target="../tags/tag235.xml"/><Relationship Id="rId14" Type="http://schemas.openxmlformats.org/officeDocument/2006/relationships/tags" Target="../tags/tag236.xml"/><Relationship Id="rId15" Type="http://schemas.openxmlformats.org/officeDocument/2006/relationships/tags" Target="../tags/tag237.xml"/><Relationship Id="rId16" Type="http://schemas.openxmlformats.org/officeDocument/2006/relationships/tags" Target="../tags/tag238.xml"/><Relationship Id="rId17" Type="http://schemas.openxmlformats.org/officeDocument/2006/relationships/tags" Target="../tags/tag239.xml"/><Relationship Id="rId18" Type="http://schemas.openxmlformats.org/officeDocument/2006/relationships/tags" Target="../tags/tag240.xml"/><Relationship Id="rId19" Type="http://schemas.openxmlformats.org/officeDocument/2006/relationships/tags" Target="../tags/tag241.xml"/><Relationship Id="rId20" Type="http://schemas.openxmlformats.org/officeDocument/2006/relationships/tags" Target="../tags/tag242.xml"/><Relationship Id="rId21" Type="http://schemas.openxmlformats.org/officeDocument/2006/relationships/tags" Target="../tags/tag243.xml"/><Relationship Id="rId22" Type="http://schemas.openxmlformats.org/officeDocument/2006/relationships/tags" Target="../tags/tag244.xml"/><Relationship Id="rId23" Type="http://schemas.openxmlformats.org/officeDocument/2006/relationships/tags" Target="../tags/tag245.xml"/><Relationship Id="rId24" Type="http://schemas.openxmlformats.org/officeDocument/2006/relationships/tags" Target="../tags/tag246.xml"/><Relationship Id="rId25" Type="http://schemas.openxmlformats.org/officeDocument/2006/relationships/tags" Target="../tags/tag247.xml"/><Relationship Id="rId26" Type="http://schemas.openxmlformats.org/officeDocument/2006/relationships/tags" Target="../tags/tag248.xml"/><Relationship Id="rId27" Type="http://schemas.openxmlformats.org/officeDocument/2006/relationships/tags" Target="../tags/tag249.xml"/><Relationship Id="rId28" Type="http://schemas.openxmlformats.org/officeDocument/2006/relationships/tags" Target="../tags/tag250.xml"/><Relationship Id="rId29" Type="http://schemas.openxmlformats.org/officeDocument/2006/relationships/tags" Target="../tags/tag251.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tags" Target="../tags/tag276.xml"/><Relationship Id="rId14" Type="http://schemas.openxmlformats.org/officeDocument/2006/relationships/tags" Target="../tags/tag277.xml"/><Relationship Id="rId15" Type="http://schemas.openxmlformats.org/officeDocument/2006/relationships/tags" Target="../tags/tag278.xml"/><Relationship Id="rId16" Type="http://schemas.openxmlformats.org/officeDocument/2006/relationships/tags" Target="../tags/tag279.xml"/><Relationship Id="rId17" Type="http://schemas.openxmlformats.org/officeDocument/2006/relationships/tags" Target="../tags/tag280.xml"/><Relationship Id="rId18" Type="http://schemas.openxmlformats.org/officeDocument/2006/relationships/tags" Target="../tags/tag281.xml"/><Relationship Id="rId19" Type="http://schemas.openxmlformats.org/officeDocument/2006/relationships/tags" Target="../tags/tag282.xml"/><Relationship Id="rId20" Type="http://schemas.openxmlformats.org/officeDocument/2006/relationships/tags" Target="../tags/tag283.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tags" Target="../tags/tag303.xml"/><Relationship Id="rId14" Type="http://schemas.openxmlformats.org/officeDocument/2006/relationships/tags" Target="../tags/tag304.xml"/><Relationship Id="rId15" Type="http://schemas.openxmlformats.org/officeDocument/2006/relationships/tags" Target="../tags/tag305.xml"/><Relationship Id="rId16" Type="http://schemas.openxmlformats.org/officeDocument/2006/relationships/tags" Target="../tags/tag306.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tags" Target="../tags/tag331.xml"/><Relationship Id="rId14" Type="http://schemas.openxmlformats.org/officeDocument/2006/relationships/tags" Target="../tags/tag332.xml"/><Relationship Id="rId15" Type="http://schemas.openxmlformats.org/officeDocument/2006/relationships/tags" Target="../tags/tag333.xml"/><Relationship Id="rId16" Type="http://schemas.openxmlformats.org/officeDocument/2006/relationships/tags" Target="../tags/tag334.xml"/><Relationship Id="rId17" Type="http://schemas.openxmlformats.org/officeDocument/2006/relationships/tags" Target="../tags/tag335.xml"/><Relationship Id="rId18" Type="http://schemas.openxmlformats.org/officeDocument/2006/relationships/tags" Target="../tags/tag336.xml"/><Relationship Id="rId19" Type="http://schemas.openxmlformats.org/officeDocument/2006/relationships/tags" Target="../tags/tag337.xml"/><Relationship Id="rId20" Type="http://schemas.openxmlformats.org/officeDocument/2006/relationships/tags" Target="../tags/tag338.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tags" Target="../tags/tag351.xml"/><Relationship Id="rId14" Type="http://schemas.openxmlformats.org/officeDocument/2006/relationships/tags" Target="../tags/tag352.xml"/><Relationship Id="rId15" Type="http://schemas.openxmlformats.org/officeDocument/2006/relationships/tags" Target="../tags/tag353.xml"/><Relationship Id="rId16" Type="http://schemas.openxmlformats.org/officeDocument/2006/relationships/tags" Target="../tags/tag354.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tags" Target="../tags/tag366.xml"/><Relationship Id="rId10" Type="http://schemas.openxmlformats.org/officeDocument/2006/relationships/tags" Target="../tags/tag367.xml"/><Relationship Id="rId11" Type="http://schemas.openxmlformats.org/officeDocument/2006/relationships/tags" Target="../tags/tag368.xml"/><Relationship Id="rId12" Type="http://schemas.openxmlformats.org/officeDocument/2006/relationships/tags" Target="../tags/tag369.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tags" Target="../tags/tag384.xml"/><Relationship Id="rId10" Type="http://schemas.openxmlformats.org/officeDocument/2006/relationships/tags" Target="../tags/tag385.xml"/><Relationship Id="rId11" Type="http://schemas.openxmlformats.org/officeDocument/2006/relationships/tags" Target="../tags/tag386.xml"/><Relationship Id="rId12" Type="http://schemas.openxmlformats.org/officeDocument/2006/relationships/tags" Target="../tags/tag38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tags" Target="../tags/tag391.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tags" Target="../tags/tag395.xml"/><Relationship Id="rId5" Type="http://schemas.openxmlformats.org/officeDocument/2006/relationships/tags" Target="../tags/tag396.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人工智能在客户关系管理中的应用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单击输入目录标题</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人工智能在客户关系管理中的重要性</a:t>
            </a:r>
            <a:endParaRPr altLang="en-US" b="1" dirty="0" sz="14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fontScale="57143"/>
          </a:bodyPr>
          <a:p>
            <a:pPr>
              <a:lnSpc>
                <a:spcPct val="100000"/>
              </a:lnSpc>
            </a:pPr>
            <a:r>
              <a:rPr altLang="en-US" b="1" dirty="0" sz="2800" kern="0" lang="zh-CN" spc="100">
                <a:solidFill>
                  <a:schemeClr val="lt1">
                    <a:lumMod val="100000"/>
                  </a:schemeClr>
                </a:solidFill>
                <a:effectLst/>
                <a:latin typeface="+中文标题" charset="0"/>
                <a:ea typeface="+mj-ea"/>
              </a:rPr>
              <a:t>人工智能在客户关系管理中的应用场景</a:t>
            </a:r>
            <a:endParaRPr altLang="en-US" b="1" dirty="0" sz="28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fontScale="57143"/>
          </a:bodyPr>
          <a:p>
            <a:pPr>
              <a:lnSpc>
                <a:spcPct val="100000"/>
              </a:lnSpc>
            </a:pPr>
            <a:r>
              <a:rPr altLang="en-US" b="1" dirty="0" sz="2800" kern="0" lang="zh-CN" spc="100">
                <a:solidFill>
                  <a:schemeClr val="lt1">
                    <a:lumMod val="100000"/>
                  </a:schemeClr>
                </a:solidFill>
                <a:effectLst/>
                <a:latin typeface="+中文标题" charset="0"/>
                <a:ea typeface="+mj-ea"/>
              </a:rPr>
              <a:t>人工智能在客户关系管理中的技术实现</a:t>
            </a:r>
            <a:endParaRPr altLang="en-US" b="1" dirty="0" sz="28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57143"/>
          </a:bodyPr>
          <a:p>
            <a:pPr>
              <a:lnSpc>
                <a:spcPct val="100000"/>
              </a:lnSpc>
            </a:pPr>
            <a:r>
              <a:rPr altLang="en-US" b="1" dirty="0" sz="2800" kern="0" lang="zh-CN" spc="100">
                <a:solidFill>
                  <a:schemeClr val="lt1">
                    <a:lumMod val="100000"/>
                  </a:schemeClr>
                </a:solidFill>
                <a:effectLst/>
                <a:latin typeface="+中文标题" charset="0"/>
                <a:ea typeface="+mj-ea"/>
              </a:rPr>
              <a:t>人工智能在客户关系管理中的实践案例</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50000"/>
          </a:bodyPr>
          <a:p>
            <a:pPr>
              <a:lnSpc>
                <a:spcPct val="100000"/>
              </a:lnSpc>
            </a:pPr>
            <a:r>
              <a:rPr altLang="en-US" b="1" dirty="0" sz="2800" kern="0" lang="zh-CN" spc="100">
                <a:solidFill>
                  <a:schemeClr val="lt1">
                    <a:lumMod val="100000"/>
                  </a:schemeClr>
                </a:solidFill>
                <a:effectLst/>
                <a:latin typeface="+中文标题" charset="0"/>
                <a:ea typeface="+mj-ea"/>
              </a:rPr>
              <a:t>人工智能在客户关系管理中的挑战与未来发展</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人工智能在客户关系管理中的重要性</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客户关系管理的重要性</a:t>
            </a:r>
            <a:endParaRPr altLang="en-US" lang="zh-CN"/>
          </a:p>
        </p:txBody>
      </p:sp>
      <p:sp>
        <p:nvSpPr>
          <p:cNvPr id="104905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提升客户满意度和忠诚度</a:t>
            </a:r>
            <a:endParaRPr altLang="en-US" dirty="0" sz="1200" lang="zh-CN" spc="150">
              <a:solidFill>
                <a:schemeClr val="tx1">
                  <a:lumMod val="85000"/>
                  <a:lumOff val="15000"/>
                </a:schemeClr>
              </a:solidFill>
              <a:latin typeface="+mn-ea"/>
              <a:sym typeface="+mn-ea"/>
            </a:endParaRPr>
          </a:p>
        </p:txBody>
      </p:sp>
      <p:sp>
        <p:nvSpPr>
          <p:cNvPr id="104905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降低客户流失率</a:t>
            </a:r>
            <a:endParaRPr altLang="en-US" dirty="0" sz="1200" lang="zh-CN" spc="150">
              <a:solidFill>
                <a:schemeClr val="tx1">
                  <a:lumMod val="85000"/>
                  <a:lumOff val="15000"/>
                </a:schemeClr>
              </a:solidFill>
              <a:latin typeface="+mn-ea"/>
              <a:sym typeface="+mn-ea"/>
            </a:endParaRPr>
          </a:p>
        </p:txBody>
      </p:sp>
      <p:sp>
        <p:nvSpPr>
          <p:cNvPr id="104906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提高销售业绩和市场份额</a:t>
            </a:r>
            <a:endParaRPr altLang="en-US" dirty="0" sz="1200" lang="zh-CN" spc="150">
              <a:solidFill>
                <a:schemeClr val="tx1">
                  <a:lumMod val="85000"/>
                  <a:lumOff val="15000"/>
                </a:schemeClr>
              </a:solidFill>
              <a:latin typeface="+mn-ea"/>
              <a:sym typeface="+mn-ea"/>
            </a:endParaRPr>
          </a:p>
        </p:txBody>
      </p:sp>
      <p:sp>
        <p:nvSpPr>
          <p:cNvPr id="104907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增强企业竞争力和创新能力</a:t>
            </a:r>
            <a:endParaRPr altLang="en-US" dirty="0" sz="1200" lang="zh-CN" spc="150">
              <a:solidFill>
                <a:schemeClr val="tx1">
                  <a:lumMod val="85000"/>
                  <a:lumOff val="15000"/>
                </a:schemeClr>
              </a:solidFill>
              <a:latin typeface="+mn-ea"/>
              <a:sym typeface="+mn-ea"/>
            </a:endParaRPr>
          </a:p>
        </p:txBody>
      </p:sp>
      <p:sp>
        <p:nvSpPr>
          <p:cNvPr id="104907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16" name="标题 1"/>
          <p:cNvSpPr>
            <a:spLocks noGrp="1"/>
          </p:cNvSpPr>
          <p:nvPr>
            <p:ph type="title"/>
          </p:nvPr>
        </p:nvSpPr>
        <p:spPr/>
        <p:txBody>
          <a:bodyPr/>
          <a:p>
            <a:r>
              <a:rPr altLang="en-US" lang="zh-CN"/>
              <a:t>人工智能在客户关系管理中的应用范围</a:t>
            </a:r>
            <a:endParaRPr altLang="en-US" lang="zh-CN"/>
          </a:p>
        </p:txBody>
      </p:sp>
      <p:sp>
        <p:nvSpPr>
          <p:cNvPr id="1049118"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0"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2"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客户数据收集和分析</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24"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6"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8"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客户细分和个性化服务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30"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2"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4"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智能客服和自动回复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36"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8"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0"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客户反馈和投诉处理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人工智能在客户关系管理中的优势</a:t>
            </a:r>
            <a:endParaRPr altLang="en-US" lang="zh-CN"/>
          </a:p>
        </p:txBody>
      </p:sp>
      <p:sp>
        <p:nvSpPr>
          <p:cNvPr id="1049180" name="矩形: 圆角 4"/>
          <p:cNvSpPr/>
          <p:nvPr>
            <p:custDataLst>
              <p:tags r:id="rId1"/>
            </p:custDataLst>
          </p:nvPr>
        </p:nvSpPr>
        <p:spPr>
          <a:xfrm>
            <a:off x="551935" y="3264303"/>
            <a:ext cx="2589909" cy="101210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82" name="正文"/>
          <p:cNvSpPr txBox="1"/>
          <p:nvPr>
            <p:custDataLst>
              <p:tags r:id="rId2"/>
            </p:custDataLst>
          </p:nvPr>
        </p:nvSpPr>
        <p:spPr>
          <a:xfrm>
            <a:off x="723729" y="3472129"/>
            <a:ext cx="2245551" cy="609966"/>
          </a:xfrm>
          <a:prstGeom prst="rect"/>
          <a:noFill/>
        </p:spPr>
        <p:txBody>
          <a:bodyPr anchor="t" anchorCtr="0" bIns="0" lIns="0" rIns="0" rtlCol="0" tIns="0" wrap="square">
            <a:normAutofit lnSpcReduction="10000"/>
          </a:bodyPr>
          <a:p>
            <a:pPr algn="l" fontAlgn="auto" indent="0">
              <a:lnSpc>
                <a:spcPct val="130000"/>
              </a:lnSpc>
            </a:pPr>
            <a:r>
              <a:rPr altLang="en-US" dirty="0" sz="1600" lang="zh-CN" spc="150">
                <a:solidFill>
                  <a:schemeClr val="tx1"/>
                </a:solidFill>
                <a:latin typeface="+mn-ea"/>
              </a:rPr>
              <a:t>提高客户满意度和忠诚度</a:t>
            </a:r>
            <a:endParaRPr altLang="en-US" dirty="0" sz="1600" lang="zh-CN" spc="150">
              <a:solidFill>
                <a:schemeClr val="tx1"/>
              </a:solidFill>
              <a:latin typeface="+mn-ea"/>
            </a:endParaRPr>
          </a:p>
        </p:txBody>
      </p:sp>
      <p:sp>
        <p:nvSpPr>
          <p:cNvPr id="1049184" name="矩形: 圆角 4"/>
          <p:cNvSpPr/>
          <p:nvPr>
            <p:custDataLst>
              <p:tags r:id="rId3"/>
            </p:custDataLst>
          </p:nvPr>
        </p:nvSpPr>
        <p:spPr>
          <a:xfrm>
            <a:off x="9050926" y="3264947"/>
            <a:ext cx="2589783" cy="101210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86" name="正文"/>
          <p:cNvSpPr txBox="1"/>
          <p:nvPr>
            <p:custDataLst>
              <p:tags r:id="rId4"/>
            </p:custDataLst>
          </p:nvPr>
        </p:nvSpPr>
        <p:spPr>
          <a:xfrm>
            <a:off x="9222720" y="3472773"/>
            <a:ext cx="2245551" cy="609966"/>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预测客户需求和趋势</a:t>
            </a:r>
            <a:endParaRPr altLang="en-US" dirty="0" sz="1600" lang="zh-CN" spc="150">
              <a:solidFill>
                <a:schemeClr val="tx1"/>
              </a:solidFill>
              <a:latin typeface="+mn-ea"/>
            </a:endParaRPr>
          </a:p>
        </p:txBody>
      </p:sp>
      <p:sp>
        <p:nvSpPr>
          <p:cNvPr id="1049188" name="矩形: 圆角 4"/>
          <p:cNvSpPr/>
          <p:nvPr>
            <p:custDataLst>
              <p:tags r:id="rId5"/>
            </p:custDataLst>
          </p:nvPr>
        </p:nvSpPr>
        <p:spPr>
          <a:xfrm>
            <a:off x="3384932" y="3265590"/>
            <a:ext cx="2589783" cy="101210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90" name="正文"/>
          <p:cNvSpPr txBox="1"/>
          <p:nvPr>
            <p:custDataLst>
              <p:tags r:id="rId6"/>
            </p:custDataLst>
          </p:nvPr>
        </p:nvSpPr>
        <p:spPr>
          <a:xfrm>
            <a:off x="3557370" y="3473416"/>
            <a:ext cx="2245551" cy="609966"/>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降低成本和提高效率</a:t>
            </a:r>
            <a:endParaRPr altLang="en-US" dirty="0" sz="1600" lang="zh-CN" spc="150">
              <a:solidFill>
                <a:schemeClr val="tx1"/>
              </a:solidFill>
              <a:latin typeface="+mn-ea"/>
            </a:endParaRPr>
          </a:p>
        </p:txBody>
      </p:sp>
      <p:sp>
        <p:nvSpPr>
          <p:cNvPr id="1049192" name="矩形: 圆角 4"/>
          <p:cNvSpPr/>
          <p:nvPr>
            <p:custDataLst>
              <p:tags r:id="rId7"/>
            </p:custDataLst>
          </p:nvPr>
        </p:nvSpPr>
        <p:spPr>
          <a:xfrm>
            <a:off x="6217929" y="3266234"/>
            <a:ext cx="2589783" cy="101210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94" name="正文"/>
          <p:cNvSpPr txBox="1"/>
          <p:nvPr>
            <p:custDataLst>
              <p:tags r:id="rId8"/>
            </p:custDataLst>
          </p:nvPr>
        </p:nvSpPr>
        <p:spPr>
          <a:xfrm>
            <a:off x="6389723" y="3474060"/>
            <a:ext cx="2245551" cy="609966"/>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个性化服务和精准营销</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32"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人工智能在客户关系管理中的应用场景</a:t>
            </a:r>
            <a:endParaRPr altLang="en-US" dirty="0" lang="zh-CN">
              <a:solidFill>
                <a:schemeClr val="lt1">
                  <a:lumMod val="100000"/>
                </a:schemeClr>
              </a:solidFill>
            </a:endParaRPr>
          </a:p>
        </p:txBody>
      </p:sp>
      <p:sp>
        <p:nvSpPr>
          <p:cNvPr id="1049234"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08" name="标题 1"/>
          <p:cNvSpPr>
            <a:spLocks noGrp="1"/>
          </p:cNvSpPr>
          <p:nvPr>
            <p:ph type="title"/>
          </p:nvPr>
        </p:nvSpPr>
        <p:spPr/>
        <p:txBody>
          <a:bodyPr/>
          <a:p>
            <a:r>
              <a:rPr altLang="en-US" lang="zh-CN"/>
              <a:t>客户数据收集与分析</a:t>
            </a:r>
            <a:endParaRPr altLang="en-US" lang="zh-CN"/>
          </a:p>
        </p:txBody>
      </p:sp>
      <p:sp>
        <p:nvSpPr>
          <p:cNvPr id="104931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数据来源：通过各种渠道收集客户数据，包括社交媒体、调查问卷、电话访谈等</a:t>
            </a:r>
            <a:endParaRPr altLang="en-US" dirty="0" sz="1200" lang="zh-CN" spc="150">
              <a:solidFill>
                <a:schemeClr val="tx1">
                  <a:lumMod val="85000"/>
                  <a:lumOff val="15000"/>
                </a:schemeClr>
              </a:solidFill>
              <a:latin typeface="+mn-ea"/>
              <a:sym typeface="+mn-ea"/>
            </a:endParaRPr>
          </a:p>
        </p:txBody>
      </p:sp>
      <p:sp>
        <p:nvSpPr>
          <p:cNvPr id="104931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数据类型：包括基本信息、购买行为、偏好、反馈等</a:t>
            </a:r>
            <a:endParaRPr altLang="en-US" dirty="0" sz="1200" lang="zh-CN" spc="150">
              <a:solidFill>
                <a:schemeClr val="tx1">
                  <a:lumMod val="85000"/>
                  <a:lumOff val="15000"/>
                </a:schemeClr>
              </a:solidFill>
              <a:latin typeface="+mn-ea"/>
              <a:sym typeface="+mn-ea"/>
            </a:endParaRPr>
          </a:p>
        </p:txBody>
      </p:sp>
      <p:sp>
        <p:nvSpPr>
          <p:cNvPr id="104931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数据分析：利用人工智能技术对客户数据进行挖掘和分析，发现客户需求和行为特征</a:t>
            </a:r>
            <a:endParaRPr altLang="en-US" dirty="0" sz="1200" lang="zh-CN" spc="150">
              <a:solidFill>
                <a:schemeClr val="tx1">
                  <a:lumMod val="85000"/>
                  <a:lumOff val="15000"/>
                </a:schemeClr>
              </a:solidFill>
              <a:latin typeface="+mn-ea"/>
              <a:sym typeface="+mn-ea"/>
            </a:endParaRPr>
          </a:p>
        </p:txBody>
      </p:sp>
      <p:sp>
        <p:nvSpPr>
          <p:cNvPr id="104932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数据应用：将分析结果应用于产品开发、市场营销、客户服务等环节，提高客户满意度和忠诚度</a:t>
            </a:r>
            <a:endParaRPr altLang="en-US" dirty="0" sz="1200" lang="zh-CN" spc="150">
              <a:solidFill>
                <a:schemeClr val="tx1">
                  <a:lumMod val="85000"/>
                  <a:lumOff val="15000"/>
                </a:schemeClr>
              </a:solidFill>
              <a:latin typeface="+mn-ea"/>
              <a:sym typeface="+mn-ea"/>
            </a:endParaRPr>
          </a:p>
        </p:txBody>
      </p:sp>
      <p:sp>
        <p:nvSpPr>
          <p:cNvPr id="104933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70" name="标题 1"/>
          <p:cNvSpPr>
            <a:spLocks noGrp="1"/>
          </p:cNvSpPr>
          <p:nvPr>
            <p:ph type="title"/>
          </p:nvPr>
        </p:nvSpPr>
        <p:spPr/>
        <p:txBody>
          <a:bodyPr/>
          <a:p>
            <a:r>
              <a:rPr altLang="en-US" lang="zh-CN"/>
              <a:t>客户细分与个性化服务</a:t>
            </a:r>
            <a:endParaRPr altLang="en-US" lang="zh-CN"/>
          </a:p>
        </p:txBody>
      </p:sp>
      <p:sp>
        <p:nvSpPr>
          <p:cNvPr id="1049372"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4"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6"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客户细分：基于数据和算法对客户进行分类，识别不同类型客户的需求和偏好</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78"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0"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2"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个性化服务：根据客户细分结果，提供定制化的产品和服务，提高客户满意度和忠诚度</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84"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6"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8"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推荐系统：利用人工智能技术，为客户提供个性化的产品推荐和服务建议</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90"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2"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4" name="TextBox 2"/>
          <p:cNvSpPr txBox="1"/>
          <p:nvPr>
            <p:custDataLst>
              <p:tags r:id="rId12"/>
            </p:custDataLst>
          </p:nvPr>
        </p:nvSpPr>
        <p:spPr>
          <a:xfrm>
            <a:off x="9180549" y="3030566"/>
            <a:ext cx="2303661" cy="186018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智能客服：通过自然语言处理和机器学习技术，为客户提供智能化的客服服务，提高客户满意度和效率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32" name="标题 1"/>
          <p:cNvSpPr>
            <a:spLocks noGrp="1"/>
          </p:cNvSpPr>
          <p:nvPr>
            <p:ph type="title"/>
          </p:nvPr>
        </p:nvSpPr>
        <p:spPr/>
        <p:txBody>
          <a:bodyPr/>
          <a:p>
            <a:r>
              <a:rPr altLang="en-US" lang="zh-CN"/>
              <a:t>客户沟通与互动</a:t>
            </a:r>
            <a:endParaRPr altLang="en-US" lang="zh-CN"/>
          </a:p>
        </p:txBody>
      </p:sp>
      <p:sp>
        <p:nvSpPr>
          <p:cNvPr id="104943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智能客服：自动回答客户问题，提高客户满意度</a:t>
            </a:r>
            <a:endParaRPr altLang="en-US" dirty="0" sz="2000" lang="zh-CN" spc="150">
              <a:solidFill>
                <a:schemeClr val="tx1">
                  <a:lumMod val="85000"/>
                  <a:lumOff val="15000"/>
                </a:schemeClr>
              </a:solidFill>
              <a:latin typeface="+mn-ea"/>
              <a:sym typeface="+mn-ea"/>
            </a:endParaRPr>
          </a:p>
        </p:txBody>
      </p:sp>
      <p:sp>
        <p:nvSpPr>
          <p:cNvPr id="104944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语音识别：通过语音识别技术，实现语音交互</a:t>
            </a:r>
            <a:endParaRPr altLang="en-US" dirty="0" sz="2000" lang="zh-CN" spc="150">
              <a:solidFill>
                <a:schemeClr val="tx1">
                  <a:lumMod val="85000"/>
                  <a:lumOff val="15000"/>
                </a:schemeClr>
              </a:solidFill>
              <a:latin typeface="+mn-ea"/>
              <a:sym typeface="+mn-ea"/>
            </a:endParaRPr>
          </a:p>
        </p:txBody>
      </p:sp>
      <p:sp>
        <p:nvSpPr>
          <p:cNvPr id="104944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智能推荐：根据客户历史数据，提供个性化推荐服务</a:t>
            </a:r>
            <a:endParaRPr altLang="en-US" dirty="0" sz="2000" lang="zh-CN" spc="150">
              <a:solidFill>
                <a:schemeClr val="tx1">
                  <a:lumMod val="85000"/>
                  <a:lumOff val="15000"/>
                </a:schemeClr>
              </a:solidFill>
              <a:latin typeface="+mn-ea"/>
              <a:sym typeface="+mn-ea"/>
            </a:endParaRPr>
          </a:p>
        </p:txBody>
      </p:sp>
      <p:sp>
        <p:nvSpPr>
          <p:cNvPr id="104945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社交媒体互动：通过社交媒体平台，与客户进行实时互动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494" name="标题 1"/>
          <p:cNvSpPr>
            <a:spLocks noGrp="1"/>
          </p:cNvSpPr>
          <p:nvPr>
            <p:ph type="title"/>
          </p:nvPr>
        </p:nvSpPr>
        <p:spPr/>
        <p:txBody>
          <a:bodyPr/>
          <a:p>
            <a:r>
              <a:rPr altLang="en-US" lang="zh-CN"/>
              <a:t>客户满意度调查与反馈</a:t>
            </a:r>
            <a:endParaRPr altLang="en-US" lang="zh-CN"/>
          </a:p>
        </p:txBody>
      </p:sp>
      <p:sp>
        <p:nvSpPr>
          <p:cNvPr id="1049496"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8"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500"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客户满意度调查：利用人工智能技术对客户满意度进行调查，收集客户反馈，了解客户需求和意见</a:t>
            </a:r>
            <a:endParaRPr altLang="en-US" dirty="0" sz="2000" lang="zh-CN" spc="200">
              <a:solidFill>
                <a:schemeClr val="tx1">
                  <a:lumMod val="85000"/>
                  <a:lumOff val="15000"/>
                </a:schemeClr>
              </a:solidFill>
              <a:latin typeface="+mn-ea"/>
              <a:sym typeface="+mn-ea"/>
            </a:endParaRPr>
          </a:p>
        </p:txBody>
      </p:sp>
      <p:sp>
        <p:nvSpPr>
          <p:cNvPr id="1049502"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4"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06"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反馈分析：对收集到的客户反馈进行分析，识别问题和改进点，为优化客户关系管理提供依据</a:t>
            </a:r>
            <a:endParaRPr altLang="en-US" dirty="0" sz="2000" lang="zh-CN" spc="200">
              <a:solidFill>
                <a:schemeClr val="tx1">
                  <a:lumMod val="85000"/>
                  <a:lumOff val="15000"/>
                </a:schemeClr>
              </a:solidFill>
              <a:latin typeface="+mn-ea"/>
              <a:sym typeface="+mn-ea"/>
            </a:endParaRPr>
          </a:p>
        </p:txBody>
      </p:sp>
      <p:sp>
        <p:nvSpPr>
          <p:cNvPr id="1049508"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10"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12"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改进措施制定：根据反馈分析结果，制定相应的改进措施，提高客户满意度和忠诚度</a:t>
            </a:r>
            <a:endParaRPr altLang="en-US" dirty="0" sz="2000" lang="zh-CN" spc="200">
              <a:solidFill>
                <a:schemeClr val="tx1">
                  <a:lumMod val="85000"/>
                  <a:lumOff val="15000"/>
                </a:schemeClr>
              </a:solidFill>
              <a:latin typeface="+mn-ea"/>
              <a:sym typeface="+mn-ea"/>
            </a:endParaRPr>
          </a:p>
        </p:txBody>
      </p:sp>
      <p:sp>
        <p:nvSpPr>
          <p:cNvPr id="1049514"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16"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18"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持续改进：将客户满意度调查与反馈纳入持续改进的循环中，不断完善客户关系管理</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5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人工智能在客户关系管理中的技术实现</a:t>
            </a:r>
            <a:endParaRPr altLang="en-US" dirty="0" lang="zh-CN">
              <a:solidFill>
                <a:schemeClr val="lt1">
                  <a:lumMod val="100000"/>
                </a:schemeClr>
              </a:solidFill>
            </a:endParaRPr>
          </a:p>
        </p:txBody>
      </p:sp>
      <p:sp>
        <p:nvSpPr>
          <p:cNvPr id="1049558"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32" name="标题 1"/>
          <p:cNvSpPr>
            <a:spLocks noGrp="1"/>
          </p:cNvSpPr>
          <p:nvPr>
            <p:ph type="title"/>
          </p:nvPr>
        </p:nvSpPr>
        <p:spPr/>
        <p:txBody>
          <a:bodyPr/>
          <a:p>
            <a:r>
              <a:rPr altLang="en-US" lang="zh-CN"/>
              <a:t>自然语言处理技术</a:t>
            </a:r>
            <a:endParaRPr altLang="en-US" lang="zh-CN"/>
          </a:p>
        </p:txBody>
      </p:sp>
      <p:sp>
        <p:nvSpPr>
          <p:cNvPr id="1049634"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36"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38"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40"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42"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4"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46"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48"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0"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2"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54"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56"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8"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0"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2"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4"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6"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8"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70"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自然语言处理技术定义</a:t>
            </a:r>
            <a:endParaRPr altLang="en-US" dirty="0" sz="1200" lang="zh-CN" spc="150">
              <a:solidFill>
                <a:schemeClr val="tx1">
                  <a:lumMod val="65000"/>
                  <a:lumOff val="35000"/>
                </a:schemeClr>
              </a:solidFill>
              <a:latin typeface="+mn-ea"/>
              <a:sym typeface="+mn-ea"/>
            </a:endParaRPr>
          </a:p>
        </p:txBody>
      </p:sp>
      <p:sp>
        <p:nvSpPr>
          <p:cNvPr id="1049672"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自然语言处理技术的未来发展趋势</a:t>
            </a:r>
            <a:endParaRPr altLang="en-US" dirty="0" sz="1200" lang="zh-CN" spc="150">
              <a:solidFill>
                <a:schemeClr val="tx1">
                  <a:lumMod val="65000"/>
                  <a:lumOff val="35000"/>
                </a:schemeClr>
              </a:solidFill>
              <a:latin typeface="+mn-ea"/>
              <a:sym typeface="+mn-ea"/>
            </a:endParaRPr>
          </a:p>
        </p:txBody>
      </p:sp>
      <p:sp>
        <p:nvSpPr>
          <p:cNvPr id="1049674"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自然语言处理技术的优势</a:t>
            </a:r>
            <a:endParaRPr altLang="en-US" dirty="0" sz="1200" lang="zh-CN" spc="150">
              <a:solidFill>
                <a:schemeClr val="tx1">
                  <a:lumMod val="65000"/>
                  <a:lumOff val="35000"/>
                </a:schemeClr>
              </a:solidFill>
              <a:latin typeface="+mn-ea"/>
              <a:sym typeface="+mn-ea"/>
            </a:endParaRPr>
          </a:p>
        </p:txBody>
      </p:sp>
      <p:sp>
        <p:nvSpPr>
          <p:cNvPr id="1049676"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自然语言处理技术在客户关系管理中的应用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14" name="标题 1"/>
          <p:cNvSpPr>
            <a:spLocks noGrp="1"/>
          </p:cNvSpPr>
          <p:nvPr>
            <p:ph type="title"/>
          </p:nvPr>
        </p:nvSpPr>
        <p:spPr/>
        <p:txBody>
          <a:bodyPr/>
          <a:p>
            <a:r>
              <a:rPr altLang="en-US" lang="zh-CN"/>
              <a:t>机器学习与深度学习技术</a:t>
            </a:r>
            <a:endParaRPr altLang="en-US" lang="zh-CN"/>
          </a:p>
        </p:txBody>
      </p:sp>
      <p:sp>
        <p:nvSpPr>
          <p:cNvPr id="104971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机器学习技术：通过算法和模型对数据进行学习和预测，实现客户行为预测、客户细分和个性化推荐等功能。</a:t>
            </a:r>
            <a:endParaRPr altLang="en-US" dirty="0" sz="1200" lang="zh-CN" spc="150">
              <a:solidFill>
                <a:schemeClr val="tx1">
                  <a:lumMod val="85000"/>
                  <a:lumOff val="15000"/>
                </a:schemeClr>
              </a:solidFill>
              <a:latin typeface="+mn-ea"/>
              <a:sym typeface="+mn-ea"/>
            </a:endParaRPr>
          </a:p>
        </p:txBody>
      </p:sp>
      <p:sp>
        <p:nvSpPr>
          <p:cNvPr id="104971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深度学习技术：利用神经网络模型对数据进行深度处理，提高模型的准确性和泛化能力，实现更精细化的客户分析和预测。</a:t>
            </a:r>
            <a:endParaRPr altLang="en-US" dirty="0" sz="1200" lang="zh-CN" spc="150">
              <a:solidFill>
                <a:schemeClr val="tx1">
                  <a:lumMod val="85000"/>
                  <a:lumOff val="15000"/>
                </a:schemeClr>
              </a:solidFill>
              <a:latin typeface="+mn-ea"/>
              <a:sym typeface="+mn-ea"/>
            </a:endParaRPr>
          </a:p>
        </p:txBody>
      </p:sp>
      <p:sp>
        <p:nvSpPr>
          <p:cNvPr id="104972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自然语言处理技术：利用自然语言处理技术对客户文本信息进行理解和分析，实现客户意图识别、情感分析和智能客服等功能。</a:t>
            </a:r>
            <a:endParaRPr altLang="en-US" dirty="0" sz="1200" lang="zh-CN" spc="150">
              <a:solidFill>
                <a:schemeClr val="tx1">
                  <a:lumMod val="85000"/>
                  <a:lumOff val="15000"/>
                </a:schemeClr>
              </a:solidFill>
              <a:latin typeface="+mn-ea"/>
              <a:sym typeface="+mn-ea"/>
            </a:endParaRPr>
          </a:p>
        </p:txBody>
      </p:sp>
      <p:sp>
        <p:nvSpPr>
          <p:cNvPr id="104973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语音识别和合成技术：利用语音识别和合成技术实现语音交互和智能语音应答，提高客户体验和服务效率。</a:t>
            </a:r>
            <a:endParaRPr altLang="en-US" dirty="0" sz="1200" lang="zh-CN" spc="150">
              <a:solidFill>
                <a:schemeClr val="tx1">
                  <a:lumMod val="85000"/>
                  <a:lumOff val="15000"/>
                </a:schemeClr>
              </a:solidFill>
              <a:latin typeface="+mn-ea"/>
              <a:sym typeface="+mn-ea"/>
            </a:endParaRPr>
          </a:p>
        </p:txBody>
      </p:sp>
      <p:sp>
        <p:nvSpPr>
          <p:cNvPr id="104973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76" name="标题 1"/>
          <p:cNvSpPr>
            <a:spLocks noGrp="1"/>
          </p:cNvSpPr>
          <p:nvPr>
            <p:ph type="title"/>
          </p:nvPr>
        </p:nvSpPr>
        <p:spPr/>
        <p:txBody>
          <a:bodyPr/>
          <a:p>
            <a:r>
              <a:rPr altLang="en-US" lang="zh-CN"/>
              <a:t>数据挖掘与分析技术</a:t>
            </a:r>
            <a:endParaRPr altLang="en-US" lang="zh-CN"/>
          </a:p>
        </p:txBody>
      </p:sp>
      <p:sp>
        <p:nvSpPr>
          <p:cNvPr id="104977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数据挖掘技术：通过算法和模型对大量数据进行处理和分析，发现潜在规律和趋势，为决策提供支持</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数据可视化技术：将数据以图表、图像等形式展示出来，方便用户理解和分析</a:t>
            </a:r>
            <a:endParaRPr dirty="0" err="1">
              <a:solidFill>
                <a:schemeClr val="tx1">
                  <a:lumMod val="75000"/>
                  <a:lumOff val="25000"/>
                </a:schemeClr>
              </a:solidFill>
              <a:latin typeface="+mn-ea"/>
              <a:ea typeface="+mn-ea"/>
              <a:cs typeface="+mn-ea"/>
              <a:sym typeface="+mn-lt"/>
            </a:endParaRPr>
          </a:p>
        </p:txBody>
      </p:sp>
      <p:sp>
        <p:nvSpPr>
          <p:cNvPr id="104979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0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数据安全与隐私保护技术：确保数据的安全性和隐私性，防止数据泄露和滥用</a:t>
            </a:r>
            <a:endParaRPr dirty="0" err="1">
              <a:solidFill>
                <a:schemeClr val="tx1">
                  <a:lumMod val="75000"/>
                  <a:lumOff val="25000"/>
                </a:schemeClr>
              </a:solidFill>
              <a:latin typeface="+mn-ea"/>
              <a:ea typeface="+mn-ea"/>
              <a:cs typeface="+mn-ea"/>
              <a:sym typeface="+mn-lt"/>
            </a:endParaRPr>
          </a:p>
        </p:txBody>
      </p:sp>
      <p:sp>
        <p:nvSpPr>
          <p:cNvPr id="10498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数据分析技术：运用统计学、机器学习等方法对数据进行分析，提取有用信息，为决策提供依据</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54" name="标题 1"/>
          <p:cNvSpPr>
            <a:spLocks noGrp="1"/>
          </p:cNvSpPr>
          <p:nvPr>
            <p:ph type="title"/>
          </p:nvPr>
        </p:nvSpPr>
        <p:spPr/>
        <p:txBody>
          <a:bodyPr/>
          <a:p>
            <a:r>
              <a:rPr altLang="en-US" lang="zh-CN"/>
              <a:t>智能推荐与预测技术</a:t>
            </a:r>
            <a:endParaRPr altLang="en-US" lang="zh-CN"/>
          </a:p>
        </p:txBody>
      </p:sp>
      <p:sp>
        <p:nvSpPr>
          <p:cNvPr id="1049856"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智能推荐技术：利用人工智能算法分析客户数据，根据客户兴趣和行为推荐相关产品或服务，提高客户满意度和购买意愿。</a:t>
            </a:r>
            <a:endParaRPr altLang="en-US" dirty="0" sz="1200" lang="zh-CN" spc="150">
              <a:solidFill>
                <a:schemeClr val="tx1">
                  <a:lumMod val="65000"/>
                  <a:lumOff val="35000"/>
                </a:schemeClr>
              </a:solidFill>
              <a:latin typeface="+mn-ea"/>
              <a:sym typeface="+mn-ea"/>
            </a:endParaRPr>
          </a:p>
        </p:txBody>
      </p:sp>
      <p:sp>
        <p:nvSpPr>
          <p:cNvPr id="1049858"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预测技术：通过机器学习算法对客户数据进行分析和挖掘，预测客户的需求和行为，提前制定相应的营销策略和服务方案，提高客户满意度和忠诚度。</a:t>
            </a:r>
            <a:endParaRPr altLang="en-US" dirty="0" sz="1200" lang="zh-CN" spc="150">
              <a:solidFill>
                <a:schemeClr val="tx1">
                  <a:lumMod val="65000"/>
                  <a:lumOff val="35000"/>
                </a:schemeClr>
              </a:solidFill>
              <a:latin typeface="+mn-ea"/>
              <a:sym typeface="+mn-ea"/>
            </a:endParaRPr>
          </a:p>
        </p:txBody>
      </p:sp>
      <p:sp>
        <p:nvSpPr>
          <p:cNvPr id="1049860"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自然语言处理技术：利用自然语言处理技术对客户反馈和投诉进行自动分类和情感分析，及时发现并解决问题，提高客户服务的质量和效率。</a:t>
            </a:r>
            <a:endParaRPr altLang="en-US" dirty="0" sz="1200" lang="zh-CN" spc="150">
              <a:solidFill>
                <a:schemeClr val="tx1">
                  <a:lumMod val="65000"/>
                  <a:lumOff val="35000"/>
                </a:schemeClr>
              </a:solidFill>
              <a:latin typeface="+mn-ea"/>
              <a:sym typeface="+mn-ea"/>
            </a:endParaRPr>
          </a:p>
        </p:txBody>
      </p:sp>
      <p:sp>
        <p:nvSpPr>
          <p:cNvPr id="1049862"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图像识别技术：通过图像识别技术对客户提供的图片或视频进行分析和识别，提取关键信息并为客户提供个性化的推荐和服务，提高客户体验和满意度。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00"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人工智能在客户关系管理中的实践案例</a:t>
            </a:r>
            <a:endParaRPr altLang="en-US" dirty="0" lang="zh-CN">
              <a:solidFill>
                <a:schemeClr val="lt1">
                  <a:lumMod val="100000"/>
                </a:schemeClr>
              </a:solidFill>
            </a:endParaRPr>
          </a:p>
        </p:txBody>
      </p:sp>
      <p:sp>
        <p:nvSpPr>
          <p:cNvPr id="1049902"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76" name="标题 1"/>
          <p:cNvSpPr>
            <a:spLocks noGrp="1"/>
          </p:cNvSpPr>
          <p:nvPr>
            <p:ph type="title"/>
          </p:nvPr>
        </p:nvSpPr>
        <p:spPr/>
        <p:txBody>
          <a:bodyPr/>
          <a:p>
            <a:r>
              <a:rPr altLang="en-US" lang="zh-CN"/>
              <a:t>某企业利用人工智能提升客户满意度</a:t>
            </a:r>
            <a:endParaRPr altLang="en-US" lang="zh-CN"/>
          </a:p>
        </p:txBody>
      </p:sp>
      <p:sp>
        <p:nvSpPr>
          <p:cNvPr id="104997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实践效果：通过人工智能技术的应用，该企业成功提高了客户满意度，增加了客户忠诚度，提升了企业业绩。</a:t>
            </a:r>
            <a:endParaRPr altLang="zh-CN" dirty="0" lang="en-US">
              <a:solidFill>
                <a:schemeClr val="dk1">
                  <a:lumMod val="80000"/>
                  <a:lumOff val="20000"/>
                </a:schemeClr>
              </a:solidFill>
              <a:latin typeface="+mn-ea"/>
              <a:sym typeface="+mn-ea"/>
            </a:endParaRPr>
          </a:p>
        </p:txBody>
      </p:sp>
      <p:sp>
        <p:nvSpPr>
          <p:cNvPr id="104998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背景介绍：该企业面临客户满意度低的问题，决定采用人工智能技术提升客户体验。</a:t>
            </a:r>
            <a:endParaRPr altLang="en-US" dirty="0" lang="zh-CN">
              <a:solidFill>
                <a:schemeClr val="dk1">
                  <a:lumMod val="80000"/>
                  <a:lumOff val="20000"/>
                </a:schemeClr>
              </a:solidFill>
              <a:latin typeface="+mn-ea"/>
              <a:sym typeface="+mn-ea"/>
            </a:endParaRPr>
          </a:p>
        </p:txBody>
      </p:sp>
      <p:sp>
        <p:nvSpPr>
          <p:cNvPr id="104999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技术应用：该企业采用了自然语言处理和机器学习技术，对客户反馈进行分析和预测，提供个性化服务。</a:t>
            </a:r>
            <a:endParaRPr altLang="en-US" dirty="0" lang="zh-CN">
              <a:solidFill>
                <a:schemeClr val="dk1">
                  <a:lumMod val="80000"/>
                  <a:lumOff val="20000"/>
                </a:schemeClr>
              </a:solidFill>
              <a:latin typeface="+mn-ea"/>
              <a:sym typeface="+mn-ea"/>
            </a:endParaRPr>
          </a:p>
        </p:txBody>
      </p:sp>
      <p:sp>
        <p:nvSpPr>
          <p:cNvPr id="105000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结论：人工智能技术在客户关系管理中的应用，能够提高客户满意度，增强企业竞争力。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46" name="标题 1"/>
          <p:cNvSpPr>
            <a:spLocks noGrp="1"/>
          </p:cNvSpPr>
          <p:nvPr>
            <p:ph type="title"/>
          </p:nvPr>
        </p:nvSpPr>
        <p:spPr/>
        <p:txBody>
          <a:bodyPr/>
          <a:p>
            <a:r>
              <a:rPr altLang="en-US" lang="zh-CN"/>
              <a:t>某企业利用人工智能实现个性化服务</a:t>
            </a:r>
            <a:endParaRPr altLang="en-US" lang="zh-CN"/>
          </a:p>
        </p:txBody>
      </p:sp>
      <p:sp>
        <p:nvSpPr>
          <p:cNvPr id="105004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企业背景：某知名电商企业</a:t>
            </a:r>
            <a:endParaRPr altLang="en-US" dirty="0" sz="2000" lang="zh-CN" spc="150">
              <a:solidFill>
                <a:schemeClr val="tx1">
                  <a:lumMod val="85000"/>
                  <a:lumOff val="15000"/>
                </a:schemeClr>
              </a:solidFill>
              <a:latin typeface="+mn-ea"/>
              <a:sym typeface="+mn-ea"/>
            </a:endParaRPr>
          </a:p>
        </p:txBody>
      </p:sp>
      <p:sp>
        <p:nvSpPr>
          <p:cNvPr id="105005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面临挑战：如何在竞争激烈的市场中提供个性化服务</a:t>
            </a:r>
            <a:endParaRPr altLang="en-US" dirty="0" sz="2000" lang="zh-CN" spc="150">
              <a:solidFill>
                <a:schemeClr val="tx1">
                  <a:lumMod val="85000"/>
                  <a:lumOff val="15000"/>
                </a:schemeClr>
              </a:solidFill>
              <a:latin typeface="+mn-ea"/>
              <a:sym typeface="+mn-ea"/>
            </a:endParaRPr>
          </a:p>
        </p:txBody>
      </p:sp>
      <p:sp>
        <p:nvSpPr>
          <p:cNvPr id="105006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解决方案：利用人工智能技术分析客户数据，提供个性化推荐和服务</a:t>
            </a:r>
            <a:endParaRPr altLang="en-US" dirty="0" sz="2000" lang="zh-CN" spc="150">
              <a:solidFill>
                <a:schemeClr val="tx1">
                  <a:lumMod val="85000"/>
                  <a:lumOff val="15000"/>
                </a:schemeClr>
              </a:solidFill>
              <a:latin typeface="+mn-ea"/>
              <a:sym typeface="+mn-ea"/>
            </a:endParaRPr>
          </a:p>
        </p:txBody>
      </p:sp>
      <p:sp>
        <p:nvSpPr>
          <p:cNvPr id="105006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实践效果：提高客户满意度和忠诚度，增加销售额和市场份额</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108" name="标题 1"/>
          <p:cNvSpPr>
            <a:spLocks noGrp="1"/>
          </p:cNvSpPr>
          <p:nvPr>
            <p:ph type="title"/>
          </p:nvPr>
        </p:nvSpPr>
        <p:spPr/>
        <p:txBody>
          <a:bodyPr/>
          <a:p>
            <a:r>
              <a:rPr altLang="en-US" lang="zh-CN"/>
              <a:t>某企业利用人工智能优化客户沟通与互动</a:t>
            </a:r>
            <a:endParaRPr altLang="en-US" lang="zh-CN"/>
          </a:p>
        </p:txBody>
      </p:sp>
      <p:sp>
        <p:nvSpPr>
          <p:cNvPr id="1050110"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2"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4"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6"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8"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2"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背景介绍：该企业面临客户沟通效率低下、客户体验不佳的问题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实践效果：提高客户沟通效率，提升客户满意度和忠诚度</a:t>
            </a:r>
            <a:endParaRPr dirty="0" sz="2000" err="1">
              <a:solidFill>
                <a:schemeClr val="tx1">
                  <a:lumMod val="75000"/>
                  <a:lumOff val="25000"/>
                </a:schemeClr>
              </a:solidFill>
              <a:latin typeface="+mn-ea"/>
              <a:ea typeface="+mn-ea"/>
              <a:cs typeface="+mn-ea"/>
              <a:sym typeface="+mn-lt"/>
            </a:endParaRPr>
          </a:p>
        </p:txBody>
      </p:sp>
      <p:sp>
        <p:nvSpPr>
          <p:cNvPr id="1050130"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36"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结论：人工智能在客户关系管理中具有广泛应用前景</a:t>
            </a:r>
            <a:endParaRPr dirty="0" sz="2000" err="1">
              <a:solidFill>
                <a:schemeClr val="tx1">
                  <a:lumMod val="75000"/>
                  <a:lumOff val="25000"/>
                </a:schemeClr>
              </a:solidFill>
              <a:latin typeface="+mn-ea"/>
              <a:ea typeface="+mn-ea"/>
              <a:cs typeface="+mn-ea"/>
              <a:sym typeface="+mn-lt"/>
            </a:endParaRPr>
          </a:p>
        </p:txBody>
      </p:sp>
      <p:sp>
        <p:nvSpPr>
          <p:cNvPr id="10501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人工智能技术应用：采用自然语言处理技术，实现智能客服和智能推荐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86" name="标题 1"/>
          <p:cNvSpPr>
            <a:spLocks noGrp="1"/>
          </p:cNvSpPr>
          <p:nvPr>
            <p:ph type="title"/>
          </p:nvPr>
        </p:nvSpPr>
        <p:spPr/>
        <p:txBody>
          <a:bodyPr/>
          <a:p>
            <a:r>
              <a:rPr altLang="en-US" lang="zh-CN"/>
              <a:t>某企业利用人工智能实现客户细分与个性化营销</a:t>
            </a:r>
            <a:endParaRPr altLang="en-US" lang="zh-CN"/>
          </a:p>
        </p:txBody>
      </p:sp>
      <p:sp>
        <p:nvSpPr>
          <p:cNvPr id="105018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实施过程与效果：介绍该企业实施人工智能技术的具体步骤和效果，包括客户响应率、满意度、转化率等方面的提升。</a:t>
            </a:r>
            <a:endParaRPr altLang="zh-CN" dirty="0" lang="en-US">
              <a:solidFill>
                <a:schemeClr val="dk1">
                  <a:lumMod val="80000"/>
                  <a:lumOff val="20000"/>
                </a:schemeClr>
              </a:solidFill>
              <a:latin typeface="+mn-ea"/>
              <a:sym typeface="+mn-ea"/>
            </a:endParaRPr>
          </a:p>
        </p:txBody>
      </p:sp>
      <p:sp>
        <p:nvSpPr>
          <p:cNvPr id="105019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企业背景与目标：介绍该企业的基本情况，以及在客户关系管理方面面临的问题和挑战。</a:t>
            </a:r>
            <a:endParaRPr altLang="en-US" dirty="0" lang="zh-CN">
              <a:solidFill>
                <a:schemeClr val="dk1">
                  <a:lumMod val="80000"/>
                  <a:lumOff val="20000"/>
                </a:schemeClr>
              </a:solidFill>
              <a:latin typeface="+mn-ea"/>
              <a:sym typeface="+mn-ea"/>
            </a:endParaRPr>
          </a:p>
        </p:txBody>
      </p:sp>
      <p:sp>
        <p:nvSpPr>
          <p:cNvPr id="105020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人工智能技术应用：详细描述该企业如何利用人工智能技术对客户数据进行挖掘和分析，实现客户细分和个性化营销。</a:t>
            </a:r>
            <a:endParaRPr altLang="en-US" dirty="0" lang="zh-CN">
              <a:solidFill>
                <a:schemeClr val="dk1">
                  <a:lumMod val="80000"/>
                  <a:lumOff val="20000"/>
                </a:schemeClr>
              </a:solidFill>
              <a:latin typeface="+mn-ea"/>
              <a:sym typeface="+mn-ea"/>
            </a:endParaRPr>
          </a:p>
        </p:txBody>
      </p:sp>
      <p:sp>
        <p:nvSpPr>
          <p:cNvPr id="105021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经验总结与展望：总结该企业在利用人工智能技术实现客户细分与个性化营销方面的经验教训，并探讨未来在该领域的发展趋势和前景。</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5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人工智能在客户关系管理中的挑战与未来发展</a:t>
            </a:r>
            <a:endParaRPr altLang="en-US" dirty="0" lang="zh-CN">
              <a:solidFill>
                <a:schemeClr val="lt1">
                  <a:lumMod val="100000"/>
                </a:schemeClr>
              </a:solidFill>
            </a:endParaRPr>
          </a:p>
        </p:txBody>
      </p:sp>
      <p:sp>
        <p:nvSpPr>
          <p:cNvPr id="1050258"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332" name="标题 1"/>
          <p:cNvSpPr>
            <a:spLocks noGrp="1"/>
          </p:cNvSpPr>
          <p:nvPr>
            <p:ph type="title"/>
          </p:nvPr>
        </p:nvSpPr>
        <p:spPr/>
        <p:txBody>
          <a:bodyPr/>
          <a:p>
            <a:r>
              <a:rPr altLang="en-US" lang="zh-CN"/>
              <a:t>数据隐私与安全问题</a:t>
            </a:r>
            <a:endParaRPr altLang="en-US" lang="zh-CN"/>
          </a:p>
        </p:txBody>
      </p:sp>
      <p:sp>
        <p:nvSpPr>
          <p:cNvPr id="105033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数据隐私：客户数据的安全性和保密性是CRM系统中的重要问题，需要采取有效的措施来保护客户隐私。</a:t>
            </a:r>
            <a:endParaRPr altLang="en-US" dirty="0" sz="2000" lang="zh-CN" spc="150">
              <a:solidFill>
                <a:schemeClr val="tx1">
                  <a:lumMod val="85000"/>
                  <a:lumOff val="15000"/>
                </a:schemeClr>
              </a:solidFill>
              <a:latin typeface="+mn-ea"/>
              <a:sym typeface="+mn-ea"/>
            </a:endParaRPr>
          </a:p>
        </p:txBody>
      </p:sp>
      <p:sp>
        <p:nvSpPr>
          <p:cNvPr id="105034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数据安全：CRM系统中的数据需要得到充分保护，以防止数据泄露和未经授权的访问。</a:t>
            </a:r>
            <a:endParaRPr altLang="en-US" dirty="0" sz="2000" lang="zh-CN" spc="150">
              <a:solidFill>
                <a:schemeClr val="tx1">
                  <a:lumMod val="85000"/>
                  <a:lumOff val="15000"/>
                </a:schemeClr>
              </a:solidFill>
              <a:latin typeface="+mn-ea"/>
              <a:sym typeface="+mn-ea"/>
            </a:endParaRPr>
          </a:p>
        </p:txBody>
      </p:sp>
      <p:sp>
        <p:nvSpPr>
          <p:cNvPr id="105034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法规合规：遵守相关法规和合规要求，确保CRM系统的合法性和合规性。</a:t>
            </a:r>
            <a:endParaRPr altLang="en-US" dirty="0" sz="2000" lang="zh-CN" spc="150">
              <a:solidFill>
                <a:schemeClr val="tx1">
                  <a:lumMod val="85000"/>
                  <a:lumOff val="15000"/>
                </a:schemeClr>
              </a:solidFill>
              <a:latin typeface="+mn-ea"/>
              <a:sym typeface="+mn-ea"/>
            </a:endParaRPr>
          </a:p>
        </p:txBody>
      </p:sp>
      <p:sp>
        <p:nvSpPr>
          <p:cNvPr id="105035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技术挑战：随着人工智能技术的不断发展，如何确保CRM系统的安全性和稳定性，防止技术漏洞和攻击，是一个需要不断面对的挑战。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94" name="标题 1"/>
          <p:cNvSpPr>
            <a:spLocks noGrp="1"/>
          </p:cNvSpPr>
          <p:nvPr>
            <p:ph type="title"/>
          </p:nvPr>
        </p:nvSpPr>
        <p:spPr/>
        <p:txBody>
          <a:bodyPr/>
          <a:p>
            <a:r>
              <a:rPr altLang="en-US" lang="zh-CN"/>
              <a:t>技术成熟度与成本问题</a:t>
            </a:r>
            <a:endParaRPr altLang="en-US" lang="zh-CN"/>
          </a:p>
        </p:txBody>
      </p:sp>
      <p:sp>
        <p:nvSpPr>
          <p:cNvPr id="1050396" name="矩形 15"/>
          <p:cNvSpPr/>
          <p:nvPr>
            <p:custDataLst>
              <p:tags r:id="rId1"/>
            </p:custDataLst>
          </p:nvPr>
        </p:nvSpPr>
        <p:spPr>
          <a:xfrm>
            <a:off x="667839" y="2237689"/>
            <a:ext cx="10861152" cy="95499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技术成熟度：人工智能在客户关系管理中的应用仍处于发展阶段，技术成熟度有待提高</a:t>
            </a:r>
            <a:endParaRPr altLang="en-US" dirty="0" sz="1200" lang="zh-CN" spc="150">
              <a:solidFill>
                <a:schemeClr val="tx1">
                  <a:lumMod val="85000"/>
                  <a:lumOff val="15000"/>
                </a:schemeClr>
              </a:solidFill>
              <a:latin typeface="+mn-ea"/>
              <a:sym typeface="+mn-ea"/>
            </a:endParaRPr>
          </a:p>
        </p:txBody>
      </p:sp>
      <p:sp>
        <p:nvSpPr>
          <p:cNvPr id="1050398" name="任意多边形 17"/>
          <p:cNvSpPr/>
          <p:nvPr>
            <p:custDataLst>
              <p:tags r:id="rId2"/>
            </p:custDataLst>
          </p:nvPr>
        </p:nvSpPr>
        <p:spPr>
          <a:xfrm flipV="1">
            <a:off x="551935" y="2118163"/>
            <a:ext cx="1942596" cy="3658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0" name="任意多边形 18"/>
          <p:cNvSpPr/>
          <p:nvPr>
            <p:custDataLst>
              <p:tags r:id="rId3"/>
            </p:custDataLst>
          </p:nvPr>
        </p:nvSpPr>
        <p:spPr>
          <a:xfrm flipH="1">
            <a:off x="9698677" y="2947600"/>
            <a:ext cx="1942596" cy="3658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2" name="矩形 27"/>
          <p:cNvSpPr/>
          <p:nvPr>
            <p:custDataLst>
              <p:tags r:id="rId4"/>
            </p:custDataLst>
          </p:nvPr>
        </p:nvSpPr>
        <p:spPr>
          <a:xfrm>
            <a:off x="667839" y="4349312"/>
            <a:ext cx="10861152" cy="95499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成本问题：目前人工智能技术的应用成本较高，需要投入大量资金和人力资源进行研发和维护</a:t>
            </a:r>
            <a:endParaRPr altLang="en-US" dirty="0" sz="1200" lang="zh-CN" spc="150">
              <a:solidFill>
                <a:schemeClr val="tx1">
                  <a:lumMod val="85000"/>
                  <a:lumOff val="15000"/>
                </a:schemeClr>
              </a:solidFill>
              <a:latin typeface="+mn-ea"/>
              <a:sym typeface="+mn-ea"/>
            </a:endParaRPr>
          </a:p>
        </p:txBody>
      </p:sp>
      <p:sp>
        <p:nvSpPr>
          <p:cNvPr id="1050404" name="任意多边形 29"/>
          <p:cNvSpPr/>
          <p:nvPr>
            <p:custDataLst>
              <p:tags r:id="rId5"/>
            </p:custDataLst>
          </p:nvPr>
        </p:nvSpPr>
        <p:spPr>
          <a:xfrm flipV="1">
            <a:off x="551935" y="4229786"/>
            <a:ext cx="1942596" cy="3658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6" name="任意多边形 30"/>
          <p:cNvSpPr/>
          <p:nvPr>
            <p:custDataLst>
              <p:tags r:id="rId6"/>
            </p:custDataLst>
          </p:nvPr>
        </p:nvSpPr>
        <p:spPr>
          <a:xfrm flipH="1">
            <a:off x="9698677" y="5059222"/>
            <a:ext cx="1942596" cy="3658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44" name="标题 1"/>
          <p:cNvSpPr>
            <a:spLocks noGrp="1"/>
          </p:cNvSpPr>
          <p:nvPr>
            <p:ph type="title"/>
          </p:nvPr>
        </p:nvSpPr>
        <p:spPr/>
        <p:txBody>
          <a:bodyPr/>
          <a:p>
            <a:r>
              <a:rPr altLang="en-US" lang="zh-CN"/>
              <a:t>法规与政策限制问题</a:t>
            </a:r>
            <a:endParaRPr altLang="en-US" lang="zh-CN"/>
          </a:p>
        </p:txBody>
      </p:sp>
      <p:sp>
        <p:nvSpPr>
          <p:cNvPr id="105044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4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5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法规限制：各国对人工智能的监管政策和法规限制</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5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5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5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数据隐私：保护客户数据隐私的法规和政策</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5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6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伦理问题：人工智能应用中的伦理问题和挑战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6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6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6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6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未来发展：法规和政策对人工智能在客户关系管理中的未来发展的影响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506" name="标题 1"/>
          <p:cNvSpPr>
            <a:spLocks noGrp="1"/>
          </p:cNvSpPr>
          <p:nvPr>
            <p:ph type="title"/>
          </p:nvPr>
        </p:nvSpPr>
        <p:spPr/>
        <p:txBody>
          <a:bodyPr/>
          <a:p>
            <a:r>
              <a:rPr altLang="en-US" lang="zh-CN"/>
              <a:t>未来发展趋势与展望</a:t>
            </a:r>
            <a:endParaRPr altLang="en-US" lang="zh-CN"/>
          </a:p>
        </p:txBody>
      </p:sp>
      <p:sp>
        <p:nvSpPr>
          <p:cNvPr id="105050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人工智能技术不断进步，将为客户提供更加个性化、精准的服务</a:t>
            </a:r>
            <a:endParaRPr altLang="en-US" dirty="0" sz="1200" lang="zh-CN" spc="150">
              <a:solidFill>
                <a:schemeClr val="tx1">
                  <a:lumMod val="65000"/>
                  <a:lumOff val="35000"/>
                </a:schemeClr>
              </a:solidFill>
              <a:latin typeface="+mn-ea"/>
              <a:sym typeface="+mn-ea"/>
            </a:endParaRPr>
          </a:p>
        </p:txBody>
      </p:sp>
      <p:sp>
        <p:nvSpPr>
          <p:cNvPr id="105051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人工智能与大数据、云计算等技术的融合，将推动客户关系管理系统的智能化升级</a:t>
            </a:r>
            <a:endParaRPr altLang="en-US" dirty="0" sz="1200" lang="zh-CN" spc="150">
              <a:solidFill>
                <a:schemeClr val="tx1">
                  <a:lumMod val="65000"/>
                  <a:lumOff val="35000"/>
                </a:schemeClr>
              </a:solidFill>
              <a:latin typeface="+mn-ea"/>
              <a:sym typeface="+mn-ea"/>
            </a:endParaRPr>
          </a:p>
        </p:txBody>
      </p:sp>
      <p:sp>
        <p:nvSpPr>
          <p:cNvPr id="105051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人工智能在客户服务、市场营销等领域的广泛应用，将为企业创造更多商业价值</a:t>
            </a:r>
            <a:endParaRPr altLang="en-US" dirty="0" sz="1200" lang="zh-CN" spc="150">
              <a:solidFill>
                <a:schemeClr val="tx1">
                  <a:lumMod val="65000"/>
                  <a:lumOff val="35000"/>
                </a:schemeClr>
              </a:solidFill>
              <a:latin typeface="+mn-ea"/>
              <a:sym typeface="+mn-ea"/>
            </a:endParaRPr>
          </a:p>
        </p:txBody>
      </p:sp>
      <p:sp>
        <p:nvSpPr>
          <p:cNvPr id="105051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未来，人工智能将成为客户关系管理领域的重要趋势，推动行业的持续发展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552"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554"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556"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558"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7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2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9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5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5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96.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2023-12-16T19:18:30Z</dcterms:created>
  <dcterms:modified xsi:type="dcterms:W3CDTF">2023-12-16T19:18:30Z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17781a82dd9b4657b344ebcab2e24bc7_21</vt:lpwstr>
  </property>
</Properties>
</file>