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notesSlides/notesSlide12.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0.xml" ContentType="application/vnd.openxmlformats-officedocument.drawingml.chart+xml"/>
  <Override PartName="/ppt/theme/themeOverride9.xml" ContentType="application/vnd.openxmlformats-officedocument.themeOverride+xml"/>
  <Override PartName="/ppt/charts/chart11.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ppt/charts/chart12.xml" ContentType="application/vnd.openxmlformats-officedocument.drawingml.chart+xml"/>
  <Override PartName="/ppt/theme/themeOverride1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3" r:id="rId3"/>
  </p:sldMasterIdLst>
  <p:notesMasterIdLst>
    <p:notesMasterId r:id="rId52"/>
  </p:notesMasterIdLst>
  <p:sldIdLst>
    <p:sldId id="302" r:id="rId4"/>
    <p:sldId id="282" r:id="rId5"/>
    <p:sldId id="292" r:id="rId6"/>
    <p:sldId id="355" r:id="rId7"/>
    <p:sldId id="354" r:id="rId8"/>
    <p:sldId id="367" r:id="rId9"/>
    <p:sldId id="353" r:id="rId10"/>
    <p:sldId id="357" r:id="rId11"/>
    <p:sldId id="358" r:id="rId12"/>
    <p:sldId id="359" r:id="rId13"/>
    <p:sldId id="312" r:id="rId14"/>
    <p:sldId id="313" r:id="rId15"/>
    <p:sldId id="314" r:id="rId16"/>
    <p:sldId id="360" r:id="rId17"/>
    <p:sldId id="303" r:id="rId18"/>
    <p:sldId id="304" r:id="rId19"/>
    <p:sldId id="305" r:id="rId20"/>
    <p:sldId id="306" r:id="rId21"/>
    <p:sldId id="307" r:id="rId22"/>
    <p:sldId id="361" r:id="rId23"/>
    <p:sldId id="308" r:id="rId24"/>
    <p:sldId id="309" r:id="rId25"/>
    <p:sldId id="310" r:id="rId26"/>
    <p:sldId id="372" r:id="rId27"/>
    <p:sldId id="373" r:id="rId28"/>
    <p:sldId id="332" r:id="rId29"/>
    <p:sldId id="336" r:id="rId30"/>
    <p:sldId id="329" r:id="rId31"/>
    <p:sldId id="330" r:id="rId32"/>
    <p:sldId id="331" r:id="rId33"/>
    <p:sldId id="337" r:id="rId34"/>
    <p:sldId id="338" r:id="rId35"/>
    <p:sldId id="339" r:id="rId36"/>
    <p:sldId id="371" r:id="rId37"/>
    <p:sldId id="365" r:id="rId38"/>
    <p:sldId id="366" r:id="rId39"/>
    <p:sldId id="340" r:id="rId40"/>
    <p:sldId id="341" r:id="rId41"/>
    <p:sldId id="368" r:id="rId42"/>
    <p:sldId id="369" r:id="rId43"/>
    <p:sldId id="343" r:id="rId44"/>
    <p:sldId id="346" r:id="rId45"/>
    <p:sldId id="347" r:id="rId46"/>
    <p:sldId id="362" r:id="rId47"/>
    <p:sldId id="349" r:id="rId48"/>
    <p:sldId id="350" r:id="rId49"/>
    <p:sldId id="351" r:id="rId50"/>
    <p:sldId id="363" r:id="rId51"/>
  </p:sldIdLst>
  <p:sldSz cx="9721850" cy="5400675"/>
  <p:notesSz cx="6858000" cy="9144000"/>
  <p:custDataLst>
    <p:tags r:id="rId53"/>
  </p:custDataLst>
  <p:defaultTextStyle>
    <a:defPPr>
      <a:defRPr lang="zh-CN"/>
    </a:defPPr>
    <a:lvl1pPr marL="0" algn="l" defTabSz="967801" rtl="0" eaLnBrk="1" latinLnBrk="0" hangingPunct="1">
      <a:defRPr sz="1900" kern="1200">
        <a:solidFill>
          <a:schemeClr val="tx1"/>
        </a:solidFill>
        <a:latin typeface="+mn-lt"/>
        <a:ea typeface="+mn-ea"/>
        <a:cs typeface="+mn-cs"/>
      </a:defRPr>
    </a:lvl1pPr>
    <a:lvl2pPr marL="483900" algn="l" defTabSz="967801" rtl="0" eaLnBrk="1" latinLnBrk="0" hangingPunct="1">
      <a:defRPr sz="1900" kern="1200">
        <a:solidFill>
          <a:schemeClr val="tx1"/>
        </a:solidFill>
        <a:latin typeface="+mn-lt"/>
        <a:ea typeface="+mn-ea"/>
        <a:cs typeface="+mn-cs"/>
      </a:defRPr>
    </a:lvl2pPr>
    <a:lvl3pPr marL="967801" algn="l" defTabSz="967801" rtl="0" eaLnBrk="1" latinLnBrk="0" hangingPunct="1">
      <a:defRPr sz="1900" kern="1200">
        <a:solidFill>
          <a:schemeClr val="tx1"/>
        </a:solidFill>
        <a:latin typeface="+mn-lt"/>
        <a:ea typeface="+mn-ea"/>
        <a:cs typeface="+mn-cs"/>
      </a:defRPr>
    </a:lvl3pPr>
    <a:lvl4pPr marL="1451701" algn="l" defTabSz="967801" rtl="0" eaLnBrk="1" latinLnBrk="0" hangingPunct="1">
      <a:defRPr sz="1900" kern="1200">
        <a:solidFill>
          <a:schemeClr val="tx1"/>
        </a:solidFill>
        <a:latin typeface="+mn-lt"/>
        <a:ea typeface="+mn-ea"/>
        <a:cs typeface="+mn-cs"/>
      </a:defRPr>
    </a:lvl4pPr>
    <a:lvl5pPr marL="1935602" algn="l" defTabSz="967801" rtl="0" eaLnBrk="1" latinLnBrk="0" hangingPunct="1">
      <a:defRPr sz="1900" kern="1200">
        <a:solidFill>
          <a:schemeClr val="tx1"/>
        </a:solidFill>
        <a:latin typeface="+mn-lt"/>
        <a:ea typeface="+mn-ea"/>
        <a:cs typeface="+mn-cs"/>
      </a:defRPr>
    </a:lvl5pPr>
    <a:lvl6pPr marL="2419502" algn="l" defTabSz="967801" rtl="0" eaLnBrk="1" latinLnBrk="0" hangingPunct="1">
      <a:defRPr sz="1900" kern="1200">
        <a:solidFill>
          <a:schemeClr val="tx1"/>
        </a:solidFill>
        <a:latin typeface="+mn-lt"/>
        <a:ea typeface="+mn-ea"/>
        <a:cs typeface="+mn-cs"/>
      </a:defRPr>
    </a:lvl6pPr>
    <a:lvl7pPr marL="2903403" algn="l" defTabSz="967801" rtl="0" eaLnBrk="1" latinLnBrk="0" hangingPunct="1">
      <a:defRPr sz="1900" kern="1200">
        <a:solidFill>
          <a:schemeClr val="tx1"/>
        </a:solidFill>
        <a:latin typeface="+mn-lt"/>
        <a:ea typeface="+mn-ea"/>
        <a:cs typeface="+mn-cs"/>
      </a:defRPr>
    </a:lvl7pPr>
    <a:lvl8pPr marL="3387303" algn="l" defTabSz="967801" rtl="0" eaLnBrk="1" latinLnBrk="0" hangingPunct="1">
      <a:defRPr sz="1900" kern="1200">
        <a:solidFill>
          <a:schemeClr val="tx1"/>
        </a:solidFill>
        <a:latin typeface="+mn-lt"/>
        <a:ea typeface="+mn-ea"/>
        <a:cs typeface="+mn-cs"/>
      </a:defRPr>
    </a:lvl8pPr>
    <a:lvl9pPr marL="3871204" algn="l" defTabSz="967801"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1">
          <p15:clr>
            <a:srgbClr val="A4A3A4"/>
          </p15:clr>
        </p15:guide>
        <p15:guide id="2" pos="30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主题样式 2 - 强调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82" d="100"/>
          <a:sy n="82" d="100"/>
        </p:scale>
        <p:origin x="680" y="48"/>
      </p:cViewPr>
      <p:guideLst>
        <p:guide orient="horz" pos="1701"/>
        <p:guide pos="306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9.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10.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778544632301686"/>
          <c:y val="0.13268899425251215"/>
          <c:w val="0.64100000000000001"/>
          <c:h val="0.85466666666666702"/>
        </c:manualLayout>
      </c:layout>
      <c:radarChart>
        <c:radarStyle val="marker"/>
        <c:varyColors val="0"/>
        <c:ser>
          <c:idx val="0"/>
          <c:order val="0"/>
          <c:tx>
            <c:strRef>
              <c:f>Sheet1!$B$1</c:f>
              <c:strCache>
                <c:ptCount val="1"/>
                <c:pt idx="0">
                  <c:v>系列 2</c:v>
                </c:pt>
              </c:strCache>
            </c:strRef>
          </c:tx>
          <c:spPr>
            <a:ln w="28575" cap="rnd" cmpd="sng" algn="ctr">
              <a:solidFill>
                <a:schemeClr val="accent1"/>
              </a:solidFill>
              <a:prstDash val="solid"/>
              <a:round/>
            </a:ln>
            <a:effectLst/>
          </c:spPr>
          <c:marker>
            <c:symbol val="none"/>
          </c:marker>
          <c:cat>
            <c:strRef>
              <c:f>Sheet1!$A$2:$A$7</c:f>
              <c:strCache>
                <c:ptCount val="6"/>
                <c:pt idx="0">
                  <c:v>学生</c:v>
                </c:pt>
                <c:pt idx="1">
                  <c:v>公司职员</c:v>
                </c:pt>
                <c:pt idx="2">
                  <c:v>公务员或事业单位工作者</c:v>
                </c:pt>
                <c:pt idx="3">
                  <c:v>个体</c:v>
                </c:pt>
                <c:pt idx="4">
                  <c:v>退休人员</c:v>
                </c:pt>
                <c:pt idx="5">
                  <c:v>其他</c:v>
                </c:pt>
              </c:strCache>
            </c:strRef>
          </c:cat>
          <c:val>
            <c:numRef>
              <c:f>Sheet1!$B$2:$B$7</c:f>
              <c:numCache>
                <c:formatCode>General</c:formatCode>
                <c:ptCount val="6"/>
                <c:pt idx="0">
                  <c:v>2.99</c:v>
                </c:pt>
                <c:pt idx="1">
                  <c:v>18.399999999999999</c:v>
                </c:pt>
                <c:pt idx="2">
                  <c:v>16.04</c:v>
                </c:pt>
                <c:pt idx="3">
                  <c:v>21.37</c:v>
                </c:pt>
                <c:pt idx="4">
                  <c:v>34.119999999999997</c:v>
                </c:pt>
                <c:pt idx="5">
                  <c:v>7.08</c:v>
                </c:pt>
              </c:numCache>
            </c:numRef>
          </c:val>
          <c:extLst>
            <c:ext xmlns:c16="http://schemas.microsoft.com/office/drawing/2014/chart" uri="{C3380CC4-5D6E-409C-BE32-E72D297353CC}">
              <c16:uniqueId val="{00000000-A971-438C-9573-21AD4E5A720C}"/>
            </c:ext>
          </c:extLst>
        </c:ser>
        <c:dLbls>
          <c:showLegendKey val="0"/>
          <c:showVal val="0"/>
          <c:showCatName val="0"/>
          <c:showSerName val="0"/>
          <c:showPercent val="0"/>
          <c:showBubbleSize val="0"/>
        </c:dLbls>
        <c:axId val="1299547744"/>
        <c:axId val="1299538496"/>
      </c:radarChart>
      <c:catAx>
        <c:axId val="12995477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宋体" panose="02010600030101010101" pitchFamily="2" charset="-122"/>
                <a:ea typeface="宋体" panose="02010600030101010101" pitchFamily="2" charset="-122"/>
                <a:cs typeface="+mn-cs"/>
              </a:defRPr>
            </a:pPr>
            <a:endParaRPr lang="zh-CN"/>
          </a:p>
        </c:txPr>
        <c:crossAx val="1299538496"/>
        <c:crosses val="autoZero"/>
        <c:auto val="1"/>
        <c:lblAlgn val="ctr"/>
        <c:lblOffset val="100"/>
        <c:noMultiLvlLbl val="0"/>
      </c:catAx>
      <c:valAx>
        <c:axId val="1299538496"/>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100" b="0" i="0" u="none" strike="noStrike" kern="1200" baseline="0">
                <a:solidFill>
                  <a:schemeClr val="tx1"/>
                </a:solidFill>
                <a:latin typeface="宋体" panose="02010600030101010101" pitchFamily="2" charset="-122"/>
                <a:ea typeface="宋体" panose="02010600030101010101" pitchFamily="2" charset="-122"/>
                <a:cs typeface="+mn-cs"/>
              </a:defRPr>
            </a:pPr>
            <a:endParaRPr lang="zh-CN"/>
          </a:p>
        </c:txPr>
        <c:crossAx val="1299547744"/>
        <c:crosses val="autoZero"/>
        <c:crossBetween val="between"/>
      </c:valAx>
      <c:spPr>
        <a:noFill/>
        <a:ln>
          <a:noFill/>
        </a:ln>
        <a:effectLst/>
      </c:spPr>
    </c:plotArea>
    <c:plotVisOnly val="1"/>
    <c:dispBlanksAs val="gap"/>
    <c:showDLblsOverMax val="0"/>
  </c:chart>
  <c:spPr>
    <a:noFill/>
    <a:ln w="9525" cap="flat" cmpd="sng" algn="ctr">
      <a:noFill/>
      <a:prstDash val="solid"/>
      <a:round/>
    </a:ln>
    <a:effectLst/>
  </c:spPr>
  <c:txPr>
    <a:bodyPr/>
    <a:lstStyle/>
    <a:p>
      <a:pPr>
        <a:defRPr lang="zh-CN"/>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1610048158272"/>
          <c:y val="3.7606837606837598E-2"/>
          <c:w val="0.70415202394897802"/>
          <c:h val="0.92478632478632505"/>
        </c:manualLayout>
      </c:layout>
      <c:pieChart>
        <c:varyColors val="1"/>
        <c:ser>
          <c:idx val="0"/>
          <c:order val="0"/>
          <c:tx>
            <c:strRef>
              <c:f>Sheet1!$B$1</c:f>
              <c:strCache>
                <c:ptCount val="1"/>
                <c:pt idx="0">
                  <c:v>销售额</c:v>
                </c:pt>
              </c:strCache>
            </c:strRef>
          </c:tx>
          <c:dPt>
            <c:idx val="0"/>
            <c:bubble3D val="0"/>
            <c:explosion val="7"/>
            <c:extLst>
              <c:ext xmlns:c16="http://schemas.microsoft.com/office/drawing/2014/chart" uri="{C3380CC4-5D6E-409C-BE32-E72D297353CC}">
                <c16:uniqueId val="{00000000-1CA8-4D2D-AA26-7E3E7836879C}"/>
              </c:ext>
            </c:extLst>
          </c:dPt>
          <c:dPt>
            <c:idx val="1"/>
            <c:bubble3D val="0"/>
            <c:extLst>
              <c:ext xmlns:c16="http://schemas.microsoft.com/office/drawing/2014/chart" uri="{C3380CC4-5D6E-409C-BE32-E72D297353CC}">
                <c16:uniqueId val="{00000001-1CA8-4D2D-AA26-7E3E7836879C}"/>
              </c:ext>
            </c:extLst>
          </c:dPt>
          <c:dLbls>
            <c:dLbl>
              <c:idx val="0"/>
              <c:tx>
                <c:rich>
                  <a:bodyPr/>
                  <a:lstStyle/>
                  <a:p>
                    <a:r>
                      <a:rPr lang="en-US" altLang="zh-CN" sz="1000">
                        <a:solidFill>
                          <a:schemeClr val="tx1"/>
                        </a:solidFill>
                        <a:uFillTx/>
                        <a:latin typeface="宋体" pitchFamily="2" charset="-122"/>
                        <a:ea typeface="宋体" pitchFamily="2" charset="-122"/>
                      </a:rPr>
                      <a:t>52.7%</a:t>
                    </a:r>
                    <a:endParaRPr lang="en-US" altLang="zh-CN" sz="1100">
                      <a:solidFill>
                        <a:schemeClr val="tx1"/>
                      </a:solidFill>
                      <a:uFillTx/>
                      <a:latin typeface="宋体" pitchFamily="2" charset="-122"/>
                      <a:ea typeface="宋体" pitchFamily="2" charset="-122"/>
                    </a:endParaRP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1CA8-4D2D-AA26-7E3E7836879C}"/>
                </c:ext>
              </c:extLst>
            </c:dLbl>
            <c:dLbl>
              <c:idx val="1"/>
              <c:tx>
                <c:rich>
                  <a:bodyPr/>
                  <a:lstStyle/>
                  <a:p>
                    <a:r>
                      <a:rPr lang="en-US" sz="1000">
                        <a:latin typeface="宋体" pitchFamily="2" charset="-122"/>
                        <a:ea typeface="宋体" pitchFamily="2" charset="-122"/>
                      </a:rPr>
                      <a:t>47.8%</a:t>
                    </a:r>
                    <a:endParaRPr lang="en-US">
                      <a:latin typeface="宋体" pitchFamily="2" charset="-122"/>
                      <a:ea typeface="宋体" pitchFamily="2" charset="-122"/>
                    </a:endParaRP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1CA8-4D2D-AA26-7E3E7836879C}"/>
                </c:ext>
              </c:extLst>
            </c:dLbl>
            <c:spPr>
              <a:noFill/>
              <a:ln>
                <a:noFill/>
              </a:ln>
              <a:effectLst/>
            </c:spPr>
            <c:txPr>
              <a:bodyPr rot="0" vert="horz"/>
              <a:lstStyle/>
              <a:p>
                <a:pPr>
                  <a:defRPr sz="1000"/>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Sheet1!$A$2:$A$3</c:f>
              <c:strCache>
                <c:ptCount val="2"/>
                <c:pt idx="0">
                  <c:v>男</c:v>
                </c:pt>
                <c:pt idx="1">
                  <c:v>女</c:v>
                </c:pt>
              </c:strCache>
            </c:strRef>
          </c:cat>
          <c:val>
            <c:numRef>
              <c:f>Sheet1!$B$2:$B$3</c:f>
              <c:numCache>
                <c:formatCode>General</c:formatCode>
                <c:ptCount val="2"/>
                <c:pt idx="0">
                  <c:v>52.2</c:v>
                </c:pt>
                <c:pt idx="1">
                  <c:v>47.8</c:v>
                </c:pt>
              </c:numCache>
            </c:numRef>
          </c:val>
          <c:extLst>
            <c:ext xmlns:c16="http://schemas.microsoft.com/office/drawing/2014/chart" uri="{C3380CC4-5D6E-409C-BE32-E72D297353CC}">
              <c16:uniqueId val="{00000002-1CA8-4D2D-AA26-7E3E7836879C}"/>
            </c:ext>
          </c:extLst>
        </c:ser>
        <c:dLbls>
          <c:showLegendKey val="0"/>
          <c:showVal val="1"/>
          <c:showCatName val="0"/>
          <c:showSerName val="0"/>
          <c:showPercent val="0"/>
          <c:showBubbleSize val="0"/>
          <c:showLeaderLines val="1"/>
        </c:dLbls>
        <c:firstSliceAng val="0"/>
      </c:pieChart>
    </c:plotArea>
    <c:legend>
      <c:legendPos val="r"/>
      <c:legendEntry>
        <c:idx val="0"/>
        <c:txPr>
          <a:bodyPr rot="0" vert="horz"/>
          <a:lstStyle/>
          <a:p>
            <a:pPr>
              <a:defRPr sz="1100">
                <a:latin typeface="宋体" pitchFamily="2" charset="-122"/>
                <a:ea typeface="宋体" pitchFamily="2" charset="-122"/>
              </a:defRPr>
            </a:pPr>
            <a:endParaRPr lang="zh-CN"/>
          </a:p>
        </c:txPr>
      </c:legendEntry>
      <c:legendEntry>
        <c:idx val="1"/>
        <c:txPr>
          <a:bodyPr rot="0" vert="horz"/>
          <a:lstStyle/>
          <a:p>
            <a:pPr>
              <a:defRPr sz="1100">
                <a:latin typeface="宋体" pitchFamily="2" charset="-122"/>
                <a:ea typeface="宋体" pitchFamily="2" charset="-122"/>
              </a:defRPr>
            </a:pPr>
            <a:endParaRPr lang="zh-CN"/>
          </a:p>
        </c:txPr>
      </c:legendEntry>
      <c:layout>
        <c:manualLayout>
          <c:xMode val="edge"/>
          <c:yMode val="edge"/>
          <c:x val="0.91787062345437997"/>
          <c:y val="0.431466157436877"/>
        </c:manualLayout>
      </c:layout>
      <c:overlay val="0"/>
      <c:txPr>
        <a:bodyPr rot="0" vert="horz"/>
        <a:lstStyle/>
        <a:p>
          <a:pPr>
            <a:defRPr/>
          </a:pPr>
          <a:endParaRPr lang="zh-CN"/>
        </a:p>
      </c:txPr>
    </c:legend>
    <c:plotVisOnly val="1"/>
    <c:dispBlanksAs val="gap"/>
    <c:showDLblsOverMax val="0"/>
  </c:chart>
  <c:spPr>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025"/>
          <c:y val="0.1847"/>
          <c:w val="0.49051849871758224"/>
          <c:h val="0.69055900979410545"/>
        </c:manualLayout>
      </c:layout>
      <c:doughnutChart>
        <c:varyColors val="1"/>
        <c:ser>
          <c:idx val="0"/>
          <c:order val="0"/>
          <c:tx>
            <c:strRef>
              <c:f>Sheet1!$B$1</c:f>
              <c:strCache>
                <c:ptCount val="1"/>
                <c:pt idx="0">
                  <c:v>列1</c:v>
                </c:pt>
              </c:strCache>
            </c:strRef>
          </c:tx>
          <c:dPt>
            <c:idx val="0"/>
            <c:bubble3D val="0"/>
            <c:explosion val="3"/>
            <c:spPr>
              <a:solidFill>
                <a:schemeClr val="accent1"/>
              </a:solidFill>
              <a:ln w="19050">
                <a:solidFill>
                  <a:schemeClr val="lt1"/>
                </a:solidFill>
              </a:ln>
              <a:effectLst/>
            </c:spPr>
            <c:extLst>
              <c:ext xmlns:c16="http://schemas.microsoft.com/office/drawing/2014/chart" uri="{C3380CC4-5D6E-409C-BE32-E72D297353CC}">
                <c16:uniqueId val="{00000001-AF1B-4FB7-A8EB-DE2F6F353EE8}"/>
              </c:ext>
            </c:extLst>
          </c:dPt>
          <c:dPt>
            <c:idx val="1"/>
            <c:bubble3D val="0"/>
            <c:explosion val="3"/>
            <c:spPr>
              <a:solidFill>
                <a:schemeClr val="accent2"/>
              </a:solidFill>
              <a:ln w="19050">
                <a:solidFill>
                  <a:schemeClr val="lt1"/>
                </a:solidFill>
              </a:ln>
              <a:effectLst/>
            </c:spPr>
            <c:extLst>
              <c:ext xmlns:c16="http://schemas.microsoft.com/office/drawing/2014/chart" uri="{C3380CC4-5D6E-409C-BE32-E72D297353CC}">
                <c16:uniqueId val="{00000003-AF1B-4FB7-A8EB-DE2F6F353EE8}"/>
              </c:ext>
            </c:extLst>
          </c:dPt>
          <c:dPt>
            <c:idx val="2"/>
            <c:bubble3D val="0"/>
            <c:explosion val="2"/>
            <c:spPr>
              <a:solidFill>
                <a:schemeClr val="accent3"/>
              </a:solidFill>
              <a:ln w="19050">
                <a:solidFill>
                  <a:schemeClr val="lt1"/>
                </a:solidFill>
              </a:ln>
              <a:effectLst/>
            </c:spPr>
            <c:extLst>
              <c:ext xmlns:c16="http://schemas.microsoft.com/office/drawing/2014/chart" uri="{C3380CC4-5D6E-409C-BE32-E72D297353CC}">
                <c16:uniqueId val="{00000005-AF1B-4FB7-A8EB-DE2F6F353EE8}"/>
              </c:ext>
            </c:extLst>
          </c:dPt>
          <c:dPt>
            <c:idx val="3"/>
            <c:bubble3D val="0"/>
            <c:explosion val="3"/>
            <c:spPr>
              <a:solidFill>
                <a:schemeClr val="accent4"/>
              </a:solidFill>
              <a:ln w="19050">
                <a:solidFill>
                  <a:schemeClr val="lt1"/>
                </a:solidFill>
              </a:ln>
              <a:effectLst/>
            </c:spPr>
            <c:extLst>
              <c:ext xmlns:c16="http://schemas.microsoft.com/office/drawing/2014/chart" uri="{C3380CC4-5D6E-409C-BE32-E72D297353CC}">
                <c16:uniqueId val="{00000007-AF1B-4FB7-A8EB-DE2F6F353EE8}"/>
              </c:ext>
            </c:extLst>
          </c:dPt>
          <c:dLbls>
            <c:dLbl>
              <c:idx val="0"/>
              <c:layout>
                <c:manualLayout>
                  <c:x val="7.2591683897476514E-2"/>
                  <c:y val="-0.11304535074771577"/>
                </c:manualLayout>
              </c:layout>
              <c:tx>
                <c:rich>
                  <a:bodyPr/>
                  <a:lstStyle/>
                  <a:p>
                    <a:r>
                      <a:rPr lang="en-US" altLang="zh-CN" sz="900"/>
                      <a:t>40</a:t>
                    </a:r>
                    <a:r>
                      <a:rPr lang="zh-CN" altLang="en-US" sz="900"/>
                      <a:t>岁以下</a:t>
                    </a:r>
                  </a:p>
                  <a:p>
                    <a:r>
                      <a:rPr lang="en-US" altLang="zh-CN" sz="900"/>
                      <a:t>11.95%</a:t>
                    </a:r>
                    <a:endParaRPr lang="zh-CN" alt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F1B-4FB7-A8EB-DE2F6F353EE8}"/>
                </c:ext>
              </c:extLst>
            </c:dLbl>
            <c:dLbl>
              <c:idx val="1"/>
              <c:layout>
                <c:manualLayout>
                  <c:x val="0.10631392664471746"/>
                  <c:y val="3.1392086732062154E-2"/>
                </c:manualLayout>
              </c:layout>
              <c:tx>
                <c:rich>
                  <a:bodyPr/>
                  <a:lstStyle/>
                  <a:p>
                    <a:r>
                      <a:rPr lang="en-US" altLang="zh-CN" sz="900"/>
                      <a:t>40-60</a:t>
                    </a:r>
                    <a:r>
                      <a:rPr lang="zh-CN" altLang="en-US" sz="900"/>
                      <a:t>岁</a:t>
                    </a:r>
                  </a:p>
                  <a:p>
                    <a:r>
                      <a:rPr lang="en-US" altLang="zh-CN" sz="900"/>
                      <a:t>21.38%</a:t>
                    </a:r>
                    <a:endParaRPr lang="zh-CN" alt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F1B-4FB7-A8EB-DE2F6F353EE8}"/>
                </c:ext>
              </c:extLst>
            </c:dLbl>
            <c:dLbl>
              <c:idx val="2"/>
              <c:layout>
                <c:manualLayout>
                  <c:x val="-0.16590442870935279"/>
                  <c:y val="7.8944809716047643E-2"/>
                </c:manualLayout>
              </c:layout>
              <c:tx>
                <c:rich>
                  <a:bodyPr/>
                  <a:lstStyle/>
                  <a:p>
                    <a:r>
                      <a:rPr lang="en-US" altLang="zh-CN" sz="900" dirty="0"/>
                      <a:t>60-70</a:t>
                    </a:r>
                    <a:r>
                      <a:rPr lang="zh-CN" altLang="en-US" sz="900" dirty="0"/>
                      <a:t>岁</a:t>
                    </a:r>
                  </a:p>
                  <a:p>
                    <a:r>
                      <a:rPr lang="en-US" altLang="zh-CN" sz="900" dirty="0"/>
                      <a:t>34.75%</a:t>
                    </a:r>
                    <a:endParaRPr lang="zh-CN" alt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F1B-4FB7-A8EB-DE2F6F353EE8}"/>
                </c:ext>
              </c:extLst>
            </c:dLbl>
            <c:dLbl>
              <c:idx val="3"/>
              <c:layout>
                <c:manualLayout>
                  <c:x val="-0.11668020619832206"/>
                  <c:y val="-2.1879758380851939E-2"/>
                </c:manualLayout>
              </c:layout>
              <c:tx>
                <c:rich>
                  <a:bodyPr/>
                  <a:lstStyle/>
                  <a:p>
                    <a:r>
                      <a:rPr lang="en-US" altLang="zh-CN" sz="900"/>
                      <a:t>70-80</a:t>
                    </a:r>
                    <a:r>
                      <a:rPr lang="zh-CN" altLang="en-US" sz="900"/>
                      <a:t>岁</a:t>
                    </a:r>
                  </a:p>
                  <a:p>
                    <a:r>
                      <a:rPr lang="en-US" altLang="zh-CN" sz="900"/>
                      <a:t>21.70%</a:t>
                    </a:r>
                    <a:endParaRPr lang="zh-CN" alt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F1B-4FB7-A8EB-DE2F6F353EE8}"/>
                </c:ext>
              </c:extLst>
            </c:dLbl>
            <c:dLbl>
              <c:idx val="4"/>
              <c:layout>
                <c:manualLayout>
                  <c:x val="-7.5183959731954603E-2"/>
                  <c:y val="-0.1165335740115831"/>
                </c:manualLayout>
              </c:layout>
              <c:tx>
                <c:rich>
                  <a:bodyPr/>
                  <a:lstStyle/>
                  <a:p>
                    <a:r>
                      <a:rPr lang="en-US" altLang="zh-CN" sz="900"/>
                      <a:t>80</a:t>
                    </a:r>
                    <a:r>
                      <a:rPr lang="zh-CN" altLang="en-US" sz="900"/>
                      <a:t>岁以上</a:t>
                    </a:r>
                  </a:p>
                  <a:p>
                    <a:r>
                      <a:rPr lang="en-US" altLang="zh-CN" sz="900"/>
                      <a:t>10.22%</a:t>
                    </a:r>
                    <a:endParaRPr lang="zh-CN" alt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AF1B-4FB7-A8EB-DE2F6F353EE8}"/>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dk1">
                        <a:lumMod val="75000"/>
                        <a:lumOff val="25000"/>
                      </a:schemeClr>
                    </a:solidFill>
                    <a:latin typeface="宋体" pitchFamily="2" charset="-122"/>
                    <a:ea typeface="宋体" pitchFamily="2" charset="-122"/>
                    <a:cs typeface="+mn-cs"/>
                  </a:defRPr>
                </a:pPr>
                <a:endParaRPr lang="zh-CN"/>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40岁以下</c:v>
                </c:pt>
                <c:pt idx="1">
                  <c:v>40-60岁</c:v>
                </c:pt>
                <c:pt idx="2">
                  <c:v>60-70岁</c:v>
                </c:pt>
                <c:pt idx="3">
                  <c:v>70-80岁</c:v>
                </c:pt>
                <c:pt idx="4">
                  <c:v>80岁以上</c:v>
                </c:pt>
              </c:strCache>
            </c:strRef>
          </c:cat>
          <c:val>
            <c:numRef>
              <c:f>Sheet1!$B$2:$B$6</c:f>
              <c:numCache>
                <c:formatCode>0.00%</c:formatCode>
                <c:ptCount val="5"/>
                <c:pt idx="0">
                  <c:v>0.1195</c:v>
                </c:pt>
                <c:pt idx="1">
                  <c:v>0.21379999999999999</c:v>
                </c:pt>
                <c:pt idx="2">
                  <c:v>0.34749999999999998</c:v>
                </c:pt>
                <c:pt idx="3">
                  <c:v>0.217</c:v>
                </c:pt>
                <c:pt idx="4">
                  <c:v>0.1022</c:v>
                </c:pt>
              </c:numCache>
            </c:numRef>
          </c:val>
          <c:extLst>
            <c:ext xmlns:c16="http://schemas.microsoft.com/office/drawing/2014/chart" uri="{C3380CC4-5D6E-409C-BE32-E72D297353CC}">
              <c16:uniqueId val="{00000009-AF1B-4FB7-A8EB-DE2F6F353EE8}"/>
            </c:ext>
          </c:extLst>
        </c:ser>
        <c:dLbls>
          <c:showLegendKey val="0"/>
          <c:showVal val="0"/>
          <c:showCatName val="0"/>
          <c:showSerName val="0"/>
          <c:showPercent val="1"/>
          <c:showBubbleSize val="0"/>
          <c:showLeaderLines val="1"/>
        </c:dLbls>
        <c:firstSliceAng val="0"/>
        <c:holeSize val="70"/>
      </c:doughnutChart>
      <c:spPr>
        <a:noFill/>
        <a:ln>
          <a:noFill/>
        </a:ln>
        <a:effectLst/>
      </c:spPr>
    </c:plotArea>
    <c:legend>
      <c:legendPos val="r"/>
      <c:overlay val="0"/>
      <c:spPr>
        <a:noFill/>
        <a:ln>
          <a:noFill/>
        </a:ln>
        <a:effectLst/>
      </c:spPr>
      <c:txPr>
        <a:bodyPr rot="0" spcFirstLastPara="0" vertOverflow="ellipsis" vert="horz" wrap="square" anchor="ctr" anchorCtr="1"/>
        <a:lstStyle/>
        <a:p>
          <a:pPr>
            <a:defRPr lang="zh-CN" sz="900" b="0" i="0" u="none" strike="noStrike" kern="1200" baseline="0">
              <a:solidFill>
                <a:schemeClr val="dk1">
                  <a:lumMod val="65000"/>
                  <a:lumOff val="35000"/>
                </a:schemeClr>
              </a:solidFill>
              <a:latin typeface="宋体" pitchFamily="2" charset="-122"/>
              <a:ea typeface="宋体" pitchFamily="2" charset="-122"/>
              <a:cs typeface="+mn-cs"/>
            </a:defRPr>
          </a:pPr>
          <a:endParaRPr lang="zh-CN"/>
        </a:p>
      </c:txPr>
    </c:legend>
    <c:plotVisOnly val="1"/>
    <c:dispBlanksAs val="gap"/>
    <c:showDLblsOverMax val="0"/>
  </c:chart>
  <c:spPr>
    <a:noFill/>
    <a:ln w="9525" cap="flat" cmpd="sng" algn="ctr">
      <a:noFill/>
      <a:round/>
    </a:ln>
    <a:effectLst/>
  </c:spPr>
  <c:txPr>
    <a:bodyPr/>
    <a:lstStyle/>
    <a:p>
      <a:pPr>
        <a:defRPr lang="zh-CN"/>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325000000000004E-2"/>
          <c:y val="0.14299999999999999"/>
          <c:w val="0.88242500000000001"/>
          <c:h val="0.70123333333333304"/>
        </c:manualLayout>
      </c:layout>
      <c:barChart>
        <c:barDir val="bar"/>
        <c:grouping val="clustered"/>
        <c:varyColors val="0"/>
        <c:ser>
          <c:idx val="0"/>
          <c:order val="0"/>
          <c:tx>
            <c:strRef>
              <c:f>Sheet1!$B$1</c:f>
              <c:strCache>
                <c:ptCount val="1"/>
                <c:pt idx="0">
                  <c:v>系列 1</c:v>
                </c:pt>
              </c:strCache>
            </c:strRef>
          </c:tx>
          <c:spPr>
            <a:solidFill>
              <a:schemeClr val="accent1">
                <a:alpha val="85000"/>
              </a:schemeClr>
            </a:solidFill>
            <a:ln w="9525" cap="flat" cmpd="sng" algn="ctr">
              <a:solidFill>
                <a:schemeClr val="lt1">
                  <a:alpha val="50000"/>
                </a:schemeClr>
              </a:solidFill>
              <a:round/>
            </a:ln>
            <a:effectLst/>
          </c:spPr>
          <c:invertIfNegative val="0"/>
          <c:dPt>
            <c:idx val="0"/>
            <c:invertIfNegative val="0"/>
            <c:bubble3D val="0"/>
            <c:spPr>
              <a:solidFill>
                <a:schemeClr val="accent6">
                  <a:lumMod val="60000"/>
                  <a:lumOff val="4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008A-4DE6-B452-AA6D9BB0836B}"/>
              </c:ext>
            </c:extLst>
          </c:dPt>
          <c:dPt>
            <c:idx val="1"/>
            <c:invertIfNegative val="0"/>
            <c:bubble3D val="0"/>
            <c:spPr>
              <a:solidFill>
                <a:schemeClr val="accent6">
                  <a:lumMod val="5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008A-4DE6-B452-AA6D9BB0836B}"/>
              </c:ext>
            </c:extLst>
          </c:dPt>
          <c:dPt>
            <c:idx val="2"/>
            <c:invertIfNegative val="0"/>
            <c:bubble3D val="0"/>
            <c:spPr>
              <a:solidFill>
                <a:schemeClr val="accent6">
                  <a:lumMod val="40000"/>
                  <a:lumOff val="6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008A-4DE6-B452-AA6D9BB0836B}"/>
              </c:ext>
            </c:extLst>
          </c:dPt>
          <c:dPt>
            <c:idx val="3"/>
            <c:invertIfNegative val="0"/>
            <c:bubble3D val="0"/>
            <c:spPr>
              <a:solidFill>
                <a:schemeClr val="accent6">
                  <a:lumMod val="75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008A-4DE6-B452-AA6D9BB0836B}"/>
              </c:ext>
            </c:extLst>
          </c:dPt>
          <c:dPt>
            <c:idx val="4"/>
            <c:invertIfNegative val="0"/>
            <c:bubble3D val="0"/>
            <c:spPr>
              <a:solidFill>
                <a:schemeClr val="accent6">
                  <a:lumMod val="20000"/>
                  <a:lumOff val="8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008A-4DE6-B452-AA6D9BB0836B}"/>
              </c:ext>
            </c:extLst>
          </c:dPt>
          <c:dLbls>
            <c:dLbl>
              <c:idx val="0"/>
              <c:layout>
                <c:manualLayout>
                  <c:x val="2.1573935952459312E-3"/>
                  <c:y val="0"/>
                </c:manualLayout>
              </c:layout>
              <c:tx>
                <c:rich>
                  <a:bodyPr/>
                  <a:lstStyle/>
                  <a:p>
                    <a:r>
                      <a:rPr lang="en-US" altLang="zh-CN" sz="900" b="0">
                        <a:solidFill>
                          <a:schemeClr val="tx1"/>
                        </a:solidFill>
                        <a:uFill>
                          <a:solidFill>
                            <a:schemeClr val="bg1"/>
                          </a:solidFill>
                        </a:uFill>
                        <a:latin typeface="宋体" pitchFamily="2" charset="-122"/>
                        <a:ea typeface="宋体" pitchFamily="2" charset="-122"/>
                      </a:rPr>
                      <a:t>20</a:t>
                    </a:r>
                    <a:r>
                      <a:rPr lang="en-US" altLang="zh-CN" sz="900" b="0">
                        <a:latin typeface="宋体" pitchFamily="2" charset="-122"/>
                        <a:ea typeface="宋体" pitchFamily="2" charset="-122"/>
                      </a:rPr>
                      <a:t>.9</a:t>
                    </a:r>
                    <a:endParaRPr lang="en-US" altLang="zh-CN" sz="1200" b="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08A-4DE6-B452-AA6D9BB0836B}"/>
                </c:ext>
              </c:extLst>
            </c:dLbl>
            <c:dLbl>
              <c:idx val="1"/>
              <c:layout>
                <c:manualLayout>
                  <c:x val="-1.3102661283231972E-3"/>
                  <c:y val="0"/>
                </c:manualLayout>
              </c:layout>
              <c:tx>
                <c:rich>
                  <a:bodyPr/>
                  <a:lstStyle/>
                  <a:p>
                    <a:r>
                      <a:rPr lang="en-US" altLang="zh-CN" sz="900" b="0">
                        <a:latin typeface="宋体" pitchFamily="2" charset="-122"/>
                        <a:ea typeface="宋体" pitchFamily="2" charset="-122"/>
                      </a:rPr>
                      <a:t>42.3</a:t>
                    </a:r>
                    <a:endParaRPr lang="en-US" altLang="zh-CN" sz="1200" b="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08A-4DE6-B452-AA6D9BB0836B}"/>
                </c:ext>
              </c:extLst>
            </c:dLbl>
            <c:dLbl>
              <c:idx val="2"/>
              <c:layout>
                <c:manualLayout>
                  <c:x val="0"/>
                  <c:y val="0"/>
                </c:manualLayout>
              </c:layout>
              <c:tx>
                <c:rich>
                  <a:bodyPr/>
                  <a:lstStyle/>
                  <a:p>
                    <a:r>
                      <a:rPr lang="en-US" altLang="zh-CN" sz="900" b="0">
                        <a:solidFill>
                          <a:schemeClr val="tx1"/>
                        </a:solidFill>
                        <a:uFill>
                          <a:solidFill>
                            <a:schemeClr val="bg1"/>
                          </a:solidFill>
                        </a:uFill>
                        <a:latin typeface="宋体" pitchFamily="2" charset="-122"/>
                        <a:ea typeface="宋体" pitchFamily="2" charset="-122"/>
                      </a:rPr>
                      <a:t>8.2</a:t>
                    </a:r>
                    <a:endParaRPr lang="en-US" altLang="zh-CN" sz="1200" b="0">
                      <a:solidFill>
                        <a:schemeClr val="tx1"/>
                      </a:solidFill>
                      <a:uFill>
                        <a:solidFill>
                          <a:schemeClr val="bg1"/>
                        </a:solidFill>
                      </a:uFill>
                    </a:endParaRP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08A-4DE6-B452-AA6D9BB0836B}"/>
                </c:ext>
              </c:extLst>
            </c:dLbl>
            <c:dLbl>
              <c:idx val="3"/>
              <c:layout>
                <c:manualLayout>
                  <c:x val="-2.4775398283381498E-3"/>
                  <c:y val="-3.1665953445879661E-3"/>
                </c:manualLayout>
              </c:layout>
              <c:tx>
                <c:rich>
                  <a:bodyPr/>
                  <a:lstStyle/>
                  <a:p>
                    <a:r>
                      <a:rPr lang="en-US" altLang="zh-CN" sz="900" b="0">
                        <a:latin typeface="宋体" pitchFamily="2" charset="-122"/>
                        <a:ea typeface="宋体" pitchFamily="2" charset="-122"/>
                      </a:rPr>
                      <a:t>24</a:t>
                    </a:r>
                    <a:r>
                      <a:rPr lang="en-US" altLang="zh-CN" sz="900">
                        <a:latin typeface="宋体" pitchFamily="2" charset="-122"/>
                        <a:ea typeface="宋体" pitchFamily="2" charset="-122"/>
                      </a:rPr>
                      <a:t>.</a:t>
                    </a:r>
                    <a:r>
                      <a:rPr lang="en-US" altLang="zh-CN" sz="900" b="0">
                        <a:latin typeface="宋体" pitchFamily="2" charset="-122"/>
                        <a:ea typeface="宋体" pitchFamily="2" charset="-122"/>
                      </a:rPr>
                      <a:t>7</a:t>
                    </a:r>
                    <a:endParaRPr lang="en-US" altLang="zh-CN" sz="1200" b="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08A-4DE6-B452-AA6D9BB0836B}"/>
                </c:ext>
              </c:extLst>
            </c:dLbl>
            <c:dLbl>
              <c:idx val="4"/>
              <c:layout>
                <c:manualLayout>
                  <c:x val="3.2449980025612019E-3"/>
                  <c:y val="-3.3322225924691772E-3"/>
                </c:manualLayout>
              </c:layout>
              <c:tx>
                <c:rich>
                  <a:bodyPr/>
                  <a:lstStyle/>
                  <a:p>
                    <a:r>
                      <a:rPr lang="en-US" altLang="zh-CN" sz="900" b="0">
                        <a:latin typeface="宋体" pitchFamily="2" charset="-122"/>
                        <a:ea typeface="宋体" pitchFamily="2" charset="-122"/>
                      </a:rPr>
                      <a:t>3.9</a:t>
                    </a:r>
                    <a:endParaRPr lang="en-US" altLang="zh-CN" sz="1200" b="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08A-4DE6-B452-AA6D9BB0836B}"/>
                </c:ext>
              </c:extLst>
            </c:dLbl>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bg1"/>
                      </a:solidFill>
                    </a:uFill>
                    <a:latin typeface="宋体" pitchFamily="2" charset="-122"/>
                    <a:ea typeface="宋体" pitchFamily="2" charset="-122"/>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与父母居住</c:v>
                </c:pt>
                <c:pt idx="1">
                  <c:v>与儿女居住</c:v>
                </c:pt>
                <c:pt idx="2">
                  <c:v>与父母、儿女共同居住</c:v>
                </c:pt>
                <c:pt idx="3">
                  <c:v>与爱人居住</c:v>
                </c:pt>
                <c:pt idx="4">
                  <c:v>个人独居</c:v>
                </c:pt>
              </c:strCache>
            </c:strRef>
          </c:cat>
          <c:val>
            <c:numRef>
              <c:f>Sheet1!$B$2:$B$6</c:f>
              <c:numCache>
                <c:formatCode>General</c:formatCode>
                <c:ptCount val="5"/>
                <c:pt idx="0">
                  <c:v>20.9</c:v>
                </c:pt>
                <c:pt idx="1">
                  <c:v>42.3</c:v>
                </c:pt>
                <c:pt idx="2">
                  <c:v>8.1999999999999993</c:v>
                </c:pt>
                <c:pt idx="3">
                  <c:v>24.7</c:v>
                </c:pt>
                <c:pt idx="4">
                  <c:v>3.9</c:v>
                </c:pt>
              </c:numCache>
            </c:numRef>
          </c:val>
          <c:extLst>
            <c:ext xmlns:c16="http://schemas.microsoft.com/office/drawing/2014/chart" uri="{C3380CC4-5D6E-409C-BE32-E72D297353CC}">
              <c16:uniqueId val="{0000000A-008A-4DE6-B452-AA6D9BB0836B}"/>
            </c:ext>
          </c:extLst>
        </c:ser>
        <c:dLbls>
          <c:showLegendKey val="0"/>
          <c:showVal val="1"/>
          <c:showCatName val="0"/>
          <c:showSerName val="0"/>
          <c:showPercent val="0"/>
          <c:showBubbleSize val="0"/>
        </c:dLbls>
        <c:gapWidth val="65"/>
        <c:axId val="1299541760"/>
        <c:axId val="1299545024"/>
      </c:barChart>
      <c:catAx>
        <c:axId val="1299541760"/>
        <c:scaling>
          <c:orientation val="minMax"/>
        </c:scaling>
        <c:delete val="0"/>
        <c:axPos val="l"/>
        <c:numFmt formatCode="General" sourceLinked="0"/>
        <c:majorTickMark val="none"/>
        <c:minorTickMark val="none"/>
        <c:tickLblPos val="nextTo"/>
        <c:spPr>
          <a:noFill/>
          <a:ln w="19050" cap="flat" cmpd="sng" algn="ctr">
            <a:solidFill>
              <a:schemeClr val="dk1">
                <a:lumMod val="75000"/>
                <a:lumOff val="25000"/>
              </a:schemeClr>
            </a:solidFill>
            <a:round/>
          </a:ln>
          <a:effectLst/>
        </c:spPr>
        <c:txPr>
          <a:bodyPr rot="-60000000" spcFirstLastPara="0" vertOverflow="ellipsis" vert="horz" wrap="square" anchor="ctr" anchorCtr="1"/>
          <a:lstStyle/>
          <a:p>
            <a:pPr>
              <a:defRPr lang="zh-CN" sz="900" b="0" i="0" u="none" strike="noStrike" kern="1200" cap="all" baseline="0">
                <a:solidFill>
                  <a:schemeClr val="dk1">
                    <a:lumMod val="75000"/>
                    <a:lumOff val="25000"/>
                  </a:schemeClr>
                </a:solidFill>
                <a:latin typeface="宋体" pitchFamily="2" charset="-122"/>
                <a:ea typeface="宋体" pitchFamily="2" charset="-122"/>
                <a:cs typeface="+mn-cs"/>
              </a:defRPr>
            </a:pPr>
            <a:endParaRPr lang="zh-CN"/>
          </a:p>
        </c:txPr>
        <c:crossAx val="1299545024"/>
        <c:crosses val="autoZero"/>
        <c:auto val="1"/>
        <c:lblAlgn val="ctr"/>
        <c:lblOffset val="100"/>
        <c:noMultiLvlLbl val="0"/>
      </c:catAx>
      <c:valAx>
        <c:axId val="1299545024"/>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1100" b="0" i="0" u="none" strike="noStrike" kern="1200" baseline="0">
                <a:solidFill>
                  <a:schemeClr val="dk1">
                    <a:lumMod val="75000"/>
                    <a:lumOff val="25000"/>
                  </a:schemeClr>
                </a:solidFill>
                <a:latin typeface="宋体" pitchFamily="2" charset="-122"/>
                <a:ea typeface="宋体" pitchFamily="2" charset="-122"/>
                <a:cs typeface="+mn-cs"/>
              </a:defRPr>
            </a:pPr>
            <a:endParaRPr lang="zh-CN"/>
          </a:p>
        </c:txPr>
        <c:crossAx val="129954176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349392872365248E-2"/>
          <c:y val="5.1226121316044523E-2"/>
          <c:w val="0.88219084879163168"/>
          <c:h val="0.79334304461942262"/>
        </c:manualLayout>
      </c:layout>
      <c:barChart>
        <c:barDir val="col"/>
        <c:grouping val="clustered"/>
        <c:varyColors val="0"/>
        <c:ser>
          <c:idx val="0"/>
          <c:order val="0"/>
          <c:tx>
            <c:strRef>
              <c:f>Sheet1!$B$1</c:f>
              <c:strCache>
                <c:ptCount val="1"/>
                <c:pt idx="0">
                  <c:v>系列 1</c:v>
                </c:pt>
              </c:strCache>
            </c:strRef>
          </c:tx>
          <c:invertIfNegative val="0"/>
          <c:dPt>
            <c:idx val="0"/>
            <c:invertIfNegative val="0"/>
            <c:bubble3D val="0"/>
            <c:spPr>
              <a:solidFill>
                <a:schemeClr val="accent1"/>
              </a:solidFill>
            </c:spPr>
            <c:extLst>
              <c:ext xmlns:c16="http://schemas.microsoft.com/office/drawing/2014/chart" uri="{C3380CC4-5D6E-409C-BE32-E72D297353CC}">
                <c16:uniqueId val="{00000001-5410-457C-8061-63AD694DE5FA}"/>
              </c:ext>
            </c:extLst>
          </c:dPt>
          <c:dPt>
            <c:idx val="1"/>
            <c:invertIfNegative val="0"/>
            <c:bubble3D val="0"/>
            <c:spPr>
              <a:solidFill>
                <a:schemeClr val="accent2"/>
              </a:solidFill>
            </c:spPr>
            <c:extLst>
              <c:ext xmlns:c16="http://schemas.microsoft.com/office/drawing/2014/chart" uri="{C3380CC4-5D6E-409C-BE32-E72D297353CC}">
                <c16:uniqueId val="{00000003-5410-457C-8061-63AD694DE5FA}"/>
              </c:ext>
            </c:extLst>
          </c:dPt>
          <c:dPt>
            <c:idx val="2"/>
            <c:invertIfNegative val="0"/>
            <c:bubble3D val="0"/>
            <c:spPr>
              <a:solidFill>
                <a:schemeClr val="bg1">
                  <a:lumMod val="65000"/>
                </a:schemeClr>
              </a:solidFill>
            </c:spPr>
            <c:extLst>
              <c:ext xmlns:c16="http://schemas.microsoft.com/office/drawing/2014/chart" uri="{C3380CC4-5D6E-409C-BE32-E72D297353CC}">
                <c16:uniqueId val="{00000005-5410-457C-8061-63AD694DE5FA}"/>
              </c:ext>
            </c:extLst>
          </c:dPt>
          <c:dPt>
            <c:idx val="3"/>
            <c:invertIfNegative val="0"/>
            <c:bubble3D val="0"/>
            <c:spPr>
              <a:solidFill>
                <a:schemeClr val="accent4"/>
              </a:solidFill>
            </c:spPr>
            <c:extLst>
              <c:ext xmlns:c16="http://schemas.microsoft.com/office/drawing/2014/chart" uri="{C3380CC4-5D6E-409C-BE32-E72D297353CC}">
                <c16:uniqueId val="{00000007-5410-457C-8061-63AD694DE5FA}"/>
              </c:ext>
            </c:extLst>
          </c:dPt>
          <c:dPt>
            <c:idx val="4"/>
            <c:invertIfNegative val="0"/>
            <c:bubble3D val="0"/>
            <c:spPr>
              <a:solidFill>
                <a:schemeClr val="accent5"/>
              </a:solidFill>
              <a:ln>
                <a:noFill/>
              </a:ln>
            </c:spPr>
            <c:extLst>
              <c:ext xmlns:c16="http://schemas.microsoft.com/office/drawing/2014/chart" uri="{C3380CC4-5D6E-409C-BE32-E72D297353CC}">
                <c16:uniqueId val="{00000009-5410-457C-8061-63AD694DE5FA}"/>
              </c:ext>
            </c:extLst>
          </c:dPt>
          <c:dLbls>
            <c:dLbl>
              <c:idx val="0"/>
              <c:layout>
                <c:manualLayout>
                  <c:x val="-2.2499999999999998E-3"/>
                  <c:y val="-7.1833333333333305E-2"/>
                </c:manualLayout>
              </c:layout>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10-457C-8061-63AD694DE5FA}"/>
                </c:ext>
              </c:extLst>
            </c:dLbl>
            <c:dLbl>
              <c:idx val="1"/>
              <c:layout>
                <c:manualLayout>
                  <c:x val="-6.4778319155637566E-3"/>
                  <c:y val="2.65801411236321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10-457C-8061-63AD694DE5FA}"/>
                </c:ext>
              </c:extLst>
            </c:dLbl>
            <c:dLbl>
              <c:idx val="2"/>
              <c:layout>
                <c:manualLayout>
                  <c:x val="8.637959329926946E-4"/>
                  <c:y val="2.83232943989817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10-457C-8061-63AD694DE5FA}"/>
                </c:ext>
              </c:extLst>
            </c:dLbl>
            <c:dLbl>
              <c:idx val="3"/>
              <c:layout>
                <c:manualLayout>
                  <c:x val="-5.6140359825710617E-3"/>
                  <c:y val="2.40500511053541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10-457C-8061-63AD694DE5FA}"/>
                </c:ext>
              </c:extLst>
            </c:dLbl>
            <c:dLbl>
              <c:idx val="4"/>
              <c:layout>
                <c:manualLayout>
                  <c:x val="7.3985001523820698E-4"/>
                  <c:y val="9.039862176252402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10-457C-8061-63AD694DE5FA}"/>
                </c:ext>
              </c:extLst>
            </c:dLbl>
            <c:spPr>
              <a:noFill/>
              <a:ln>
                <a:noFill/>
              </a:ln>
              <a:effectLst/>
            </c:spPr>
            <c:txPr>
              <a:bodyPr rot="0" vert="horz"/>
              <a:lstStyle/>
              <a:p>
                <a:pPr>
                  <a:defRPr sz="900">
                    <a:latin typeface="宋体" pitchFamily="2" charset="-122"/>
                    <a:ea typeface="宋体" pitchFamily="2" charset="-122"/>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Sheet1!$A$2:$A$6</c:f>
              <c:strCache>
                <c:ptCount val="5"/>
                <c:pt idx="0">
                  <c:v>1500元及以下</c:v>
                </c:pt>
                <c:pt idx="1">
                  <c:v>1500-3000元</c:v>
                </c:pt>
                <c:pt idx="2">
                  <c:v>3000-4500元</c:v>
                </c:pt>
                <c:pt idx="3">
                  <c:v>4500-6000元</c:v>
                </c:pt>
                <c:pt idx="4">
                  <c:v>6000元以上</c:v>
                </c:pt>
              </c:strCache>
            </c:strRef>
          </c:cat>
          <c:val>
            <c:numRef>
              <c:f>Sheet1!$B$2:$B$6</c:f>
              <c:numCache>
                <c:formatCode>General</c:formatCode>
                <c:ptCount val="5"/>
                <c:pt idx="0">
                  <c:v>6.6</c:v>
                </c:pt>
                <c:pt idx="1">
                  <c:v>10.1</c:v>
                </c:pt>
                <c:pt idx="2" formatCode="0.0_ ">
                  <c:v>45</c:v>
                </c:pt>
                <c:pt idx="3">
                  <c:v>26.7</c:v>
                </c:pt>
                <c:pt idx="4">
                  <c:v>11.6</c:v>
                </c:pt>
              </c:numCache>
            </c:numRef>
          </c:val>
          <c:extLst>
            <c:ext xmlns:c16="http://schemas.microsoft.com/office/drawing/2014/chart" uri="{C3380CC4-5D6E-409C-BE32-E72D297353CC}">
              <c16:uniqueId val="{0000000A-5410-457C-8061-63AD694DE5FA}"/>
            </c:ext>
          </c:extLst>
        </c:ser>
        <c:dLbls>
          <c:showLegendKey val="0"/>
          <c:showVal val="1"/>
          <c:showCatName val="0"/>
          <c:showSerName val="0"/>
          <c:showPercent val="0"/>
          <c:showBubbleSize val="0"/>
        </c:dLbls>
        <c:gapWidth val="80"/>
        <c:overlap val="25"/>
        <c:axId val="1299544480"/>
        <c:axId val="1299547200"/>
      </c:barChart>
      <c:catAx>
        <c:axId val="1299544480"/>
        <c:scaling>
          <c:orientation val="minMax"/>
        </c:scaling>
        <c:delete val="0"/>
        <c:axPos val="b"/>
        <c:numFmt formatCode="General" sourceLinked="0"/>
        <c:majorTickMark val="none"/>
        <c:minorTickMark val="none"/>
        <c:tickLblPos val="nextTo"/>
        <c:txPr>
          <a:bodyPr rot="-60000000" vert="horz"/>
          <a:lstStyle/>
          <a:p>
            <a:pPr>
              <a:defRPr sz="900">
                <a:latin typeface="宋体" pitchFamily="2" charset="-122"/>
                <a:ea typeface="宋体" pitchFamily="2" charset="-122"/>
              </a:defRPr>
            </a:pPr>
            <a:endParaRPr lang="zh-CN"/>
          </a:p>
        </c:txPr>
        <c:crossAx val="1299547200"/>
        <c:crosses val="autoZero"/>
        <c:auto val="1"/>
        <c:lblAlgn val="ctr"/>
        <c:lblOffset val="100"/>
        <c:noMultiLvlLbl val="0"/>
      </c:catAx>
      <c:valAx>
        <c:axId val="1299547200"/>
        <c:scaling>
          <c:orientation val="minMax"/>
        </c:scaling>
        <c:delete val="0"/>
        <c:axPos val="l"/>
        <c:majorGridlines/>
        <c:numFmt formatCode="General" sourceLinked="1"/>
        <c:majorTickMark val="none"/>
        <c:minorTickMark val="none"/>
        <c:tickLblPos val="nextTo"/>
        <c:txPr>
          <a:bodyPr rot="-60000000" vert="horz"/>
          <a:lstStyle/>
          <a:p>
            <a:pPr>
              <a:defRPr sz="900">
                <a:latin typeface="宋体" pitchFamily="2" charset="-122"/>
                <a:ea typeface="宋体" pitchFamily="2" charset="-122"/>
              </a:defRPr>
            </a:pPr>
            <a:endParaRPr lang="zh-CN"/>
          </a:p>
        </c:txPr>
        <c:crossAx val="1299544480"/>
        <c:crosses val="autoZero"/>
        <c:crossBetween val="between"/>
      </c:valAx>
      <c:spPr>
        <a:noFill/>
      </c:spPr>
    </c:plotArea>
    <c:plotVisOnly val="1"/>
    <c:dispBlanksAs val="gap"/>
    <c:showDLblsOverMax val="0"/>
  </c:chart>
  <c:spPr>
    <a:noFill/>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904428547169717E-2"/>
          <c:y val="3.6661363311979986E-2"/>
          <c:w val="0.83190019685039374"/>
          <c:h val="0.79765652155449684"/>
        </c:manualLayout>
      </c:layout>
      <c:lineChart>
        <c:grouping val="standard"/>
        <c:varyColors val="0"/>
        <c:ser>
          <c:idx val="1"/>
          <c:order val="0"/>
          <c:tx>
            <c:strRef>
              <c:f>Sheet1!$C$1</c:f>
              <c:strCache>
                <c:ptCount val="1"/>
                <c:pt idx="0">
                  <c:v>系列 2</c:v>
                </c:pt>
              </c:strCache>
            </c:strRef>
          </c:tx>
          <c:spPr>
            <a:ln w="28575" cap="rnd">
              <a:solidFill>
                <a:schemeClr val="accent6"/>
              </a:solidFill>
              <a:round/>
            </a:ln>
            <a:effectLst/>
          </c:spPr>
          <c:marker>
            <c:symbol val="none"/>
          </c:marker>
          <c:dLbls>
            <c:dLbl>
              <c:idx val="0"/>
              <c:layout>
                <c:manualLayout>
                  <c:x val="-8.0397706789446119E-2"/>
                  <c:y val="-2.66567036362262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0B-49F1-B5BB-7C71B1DCE071}"/>
                </c:ext>
              </c:extLst>
            </c:dLbl>
            <c:dLbl>
              <c:idx val="1"/>
              <c:layout>
                <c:manualLayout>
                  <c:x val="-9.0805488040074059E-2"/>
                  <c:y val="-1.33286141872434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A0B-49F1-B5BB-7C71B1DCE071}"/>
                </c:ext>
              </c:extLst>
            </c:dLbl>
            <c:dLbl>
              <c:idx val="2"/>
              <c:layout>
                <c:manualLayout>
                  <c:x val="-4.8273689660104147E-2"/>
                  <c:y val="-3.99850554543393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0B-49F1-B5BB-7C71B1DCE071}"/>
                </c:ext>
              </c:extLst>
            </c:dLbl>
            <c:dLbl>
              <c:idx val="3"/>
              <c:layout>
                <c:manualLayout>
                  <c:x val="1.7637201986839767E-3"/>
                  <c:y val="-1.99925277271696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A0B-49F1-B5BB-7C71B1DCE071}"/>
                </c:ext>
              </c:extLst>
            </c:dLbl>
            <c:dLbl>
              <c:idx val="4"/>
              <c:layout>
                <c:manualLayout>
                  <c:x val="2.1640194775542818E-3"/>
                  <c:y val="-1.33283518181131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A0B-49F1-B5BB-7C71B1DCE071}"/>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宋体" pitchFamily="2" charset="-122"/>
                    <a:ea typeface="宋体" pitchFamily="2"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小学及以下</c:v>
                </c:pt>
                <c:pt idx="1">
                  <c:v>初中</c:v>
                </c:pt>
                <c:pt idx="2">
                  <c:v>高中/中专</c:v>
                </c:pt>
                <c:pt idx="3">
                  <c:v>大专或本科</c:v>
                </c:pt>
                <c:pt idx="4">
                  <c:v>硕士及以上</c:v>
                </c:pt>
              </c:strCache>
            </c:strRef>
          </c:cat>
          <c:val>
            <c:numRef>
              <c:f>Sheet1!$C$2:$C$6</c:f>
              <c:numCache>
                <c:formatCode>General</c:formatCode>
                <c:ptCount val="5"/>
                <c:pt idx="0">
                  <c:v>5.8</c:v>
                </c:pt>
                <c:pt idx="1">
                  <c:v>15.1</c:v>
                </c:pt>
                <c:pt idx="2">
                  <c:v>53.8</c:v>
                </c:pt>
                <c:pt idx="3">
                  <c:v>22.2</c:v>
                </c:pt>
                <c:pt idx="4">
                  <c:v>3.1</c:v>
                </c:pt>
              </c:numCache>
            </c:numRef>
          </c:val>
          <c:smooth val="0"/>
          <c:extLst>
            <c:ext xmlns:c16="http://schemas.microsoft.com/office/drawing/2014/chart" uri="{C3380CC4-5D6E-409C-BE32-E72D297353CC}">
              <c16:uniqueId val="{00000005-DA0B-49F1-B5BB-7C71B1DCE071}"/>
            </c:ext>
          </c:extLst>
        </c:ser>
        <c:dLbls>
          <c:showLegendKey val="0"/>
          <c:showVal val="1"/>
          <c:showCatName val="0"/>
          <c:showSerName val="0"/>
          <c:showPercent val="0"/>
          <c:showBubbleSize val="0"/>
        </c:dLbls>
        <c:smooth val="0"/>
        <c:axId val="1299546656"/>
        <c:axId val="1476360128"/>
      </c:lineChart>
      <c:catAx>
        <c:axId val="129954665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600" b="0" i="0" u="none" strike="noStrike" kern="1200" baseline="0">
                <a:solidFill>
                  <a:schemeClr val="tx1">
                    <a:lumMod val="65000"/>
                    <a:lumOff val="35000"/>
                  </a:schemeClr>
                </a:solidFill>
                <a:latin typeface="宋体" pitchFamily="2" charset="-122"/>
                <a:ea typeface="宋体" pitchFamily="2" charset="-122"/>
                <a:cs typeface="+mn-cs"/>
              </a:defRPr>
            </a:pPr>
            <a:endParaRPr lang="zh-CN"/>
          </a:p>
        </c:txPr>
        <c:crossAx val="1476360128"/>
        <c:crosses val="autoZero"/>
        <c:auto val="1"/>
        <c:lblAlgn val="ctr"/>
        <c:lblOffset val="100"/>
        <c:noMultiLvlLbl val="0"/>
      </c:catAx>
      <c:valAx>
        <c:axId val="147636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ysClr val="windowText" lastClr="000000"/>
                </a:solidFill>
                <a:latin typeface="Times New Roman" panose="02020603050405020304" pitchFamily="18" charset="0"/>
                <a:ea typeface="宋体" pitchFamily="2" charset="-122"/>
                <a:cs typeface="Times New Roman" panose="02020603050405020304" pitchFamily="18" charset="0"/>
              </a:defRPr>
            </a:pPr>
            <a:endParaRPr lang="zh-CN"/>
          </a:p>
        </c:txPr>
        <c:crossAx val="1299546656"/>
        <c:crosses val="autoZero"/>
        <c:crossBetween val="between"/>
        <c:majorUnit val="5"/>
      </c:valAx>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6"/>
    </mc:Choice>
    <mc:Fallback>
      <c:style val="16"/>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Sheet1!$C$1</c:f>
              <c:strCache>
                <c:ptCount val="1"/>
              </c:strCache>
            </c:strRef>
          </c:tx>
          <c:marker>
            <c:symbol val="none"/>
          </c:marker>
          <c:dPt>
            <c:idx val="1"/>
            <c:bubble3D val="0"/>
            <c:extLst>
              <c:ext xmlns:c16="http://schemas.microsoft.com/office/drawing/2014/chart" uri="{C3380CC4-5D6E-409C-BE32-E72D297353CC}">
                <c16:uniqueId val="{00000000-779B-4ECC-9C14-3491F0CC1990}"/>
              </c:ext>
            </c:extLst>
          </c:dPt>
          <c:dPt>
            <c:idx val="2"/>
            <c:bubble3D val="0"/>
            <c:extLst>
              <c:ext xmlns:c16="http://schemas.microsoft.com/office/drawing/2014/chart" uri="{C3380CC4-5D6E-409C-BE32-E72D297353CC}">
                <c16:uniqueId val="{00000001-779B-4ECC-9C14-3491F0CC1990}"/>
              </c:ext>
            </c:extLst>
          </c:dPt>
          <c:dPt>
            <c:idx val="3"/>
            <c:bubble3D val="0"/>
            <c:extLst>
              <c:ext xmlns:c16="http://schemas.microsoft.com/office/drawing/2014/chart" uri="{C3380CC4-5D6E-409C-BE32-E72D297353CC}">
                <c16:uniqueId val="{00000002-779B-4ECC-9C14-3491F0CC1990}"/>
              </c:ext>
            </c:extLst>
          </c:dPt>
          <c:cat>
            <c:strRef>
              <c:f>Sheet1!$A$2:$A$5</c:f>
              <c:strCache>
                <c:ptCount val="4"/>
                <c:pt idx="0">
                  <c:v>非常差，完全依靠被照顾</c:v>
                </c:pt>
                <c:pt idx="1">
                  <c:v>比较差，需要照顾</c:v>
                </c:pt>
                <c:pt idx="2">
                  <c:v>一般，有时需要照顾</c:v>
                </c:pt>
                <c:pt idx="3">
                  <c:v>较好，基本无需照顾</c:v>
                </c:pt>
              </c:strCache>
            </c:strRef>
          </c:cat>
          <c:val>
            <c:numRef>
              <c:f>Sheet1!$C$2:$C$5</c:f>
              <c:numCache>
                <c:formatCode>General</c:formatCode>
                <c:ptCount val="4"/>
                <c:pt idx="0">
                  <c:v>15.7</c:v>
                </c:pt>
                <c:pt idx="1">
                  <c:v>27.5</c:v>
                </c:pt>
                <c:pt idx="2">
                  <c:v>35.9</c:v>
                </c:pt>
                <c:pt idx="3">
                  <c:v>20.9</c:v>
                </c:pt>
              </c:numCache>
            </c:numRef>
          </c:val>
          <c:smooth val="0"/>
          <c:extLst>
            <c:ext xmlns:c16="http://schemas.microsoft.com/office/drawing/2014/chart" uri="{C3380CC4-5D6E-409C-BE32-E72D297353CC}">
              <c16:uniqueId val="{00000003-779B-4ECC-9C14-3491F0CC1990}"/>
            </c:ext>
          </c:extLst>
        </c:ser>
        <c:dLbls>
          <c:showLegendKey val="0"/>
          <c:showVal val="0"/>
          <c:showCatName val="0"/>
          <c:showSerName val="0"/>
          <c:showPercent val="0"/>
          <c:showBubbleSize val="0"/>
        </c:dLbls>
        <c:smooth val="0"/>
        <c:axId val="1476353600"/>
        <c:axId val="1476358496"/>
      </c:lineChart>
      <c:catAx>
        <c:axId val="1476353600"/>
        <c:scaling>
          <c:orientation val="minMax"/>
        </c:scaling>
        <c:delete val="0"/>
        <c:axPos val="b"/>
        <c:numFmt formatCode="General" sourceLinked="0"/>
        <c:majorTickMark val="none"/>
        <c:minorTickMark val="none"/>
        <c:tickLblPos val="nextTo"/>
        <c:txPr>
          <a:bodyPr rot="-60000000" vert="horz"/>
          <a:lstStyle/>
          <a:p>
            <a:pPr>
              <a:defRPr sz="900">
                <a:latin typeface="宋体" pitchFamily="2" charset="-122"/>
                <a:ea typeface="宋体" pitchFamily="2" charset="-122"/>
              </a:defRPr>
            </a:pPr>
            <a:endParaRPr lang="zh-CN"/>
          </a:p>
        </c:txPr>
        <c:crossAx val="1476358496"/>
        <c:crosses val="autoZero"/>
        <c:auto val="1"/>
        <c:lblAlgn val="ctr"/>
        <c:lblOffset val="100"/>
        <c:noMultiLvlLbl val="0"/>
      </c:catAx>
      <c:valAx>
        <c:axId val="1476358496"/>
        <c:scaling>
          <c:orientation val="minMax"/>
        </c:scaling>
        <c:delete val="0"/>
        <c:axPos val="l"/>
        <c:majorGridlines/>
        <c:numFmt formatCode="General" sourceLinked="1"/>
        <c:majorTickMark val="none"/>
        <c:minorTickMark val="none"/>
        <c:tickLblPos val="nextTo"/>
        <c:txPr>
          <a:bodyPr rot="-60000000" vert="horz"/>
          <a:lstStyle/>
          <a:p>
            <a:pPr>
              <a:defRPr sz="900">
                <a:latin typeface="宋体" pitchFamily="2" charset="-122"/>
                <a:ea typeface="宋体" pitchFamily="2" charset="-122"/>
              </a:defRPr>
            </a:pPr>
            <a:endParaRPr lang="zh-CN"/>
          </a:p>
        </c:txPr>
        <c:crossAx val="1476353600"/>
        <c:crosses val="autoZero"/>
        <c:crossBetween val="between"/>
      </c:valAx>
      <c:dTable>
        <c:showHorzBorder val="1"/>
        <c:showVertBorder val="1"/>
        <c:showOutline val="1"/>
        <c:showKeys val="1"/>
        <c:txPr>
          <a:bodyPr/>
          <a:lstStyle/>
          <a:p>
            <a:pPr rtl="0">
              <a:defRPr sz="900">
                <a:latin typeface="宋体" pitchFamily="2" charset="-122"/>
                <a:ea typeface="宋体" pitchFamily="2" charset="-122"/>
              </a:defRPr>
            </a:pPr>
            <a:endParaRPr lang="zh-CN"/>
          </a:p>
        </c:txPr>
      </c:dTable>
      <c:spPr>
        <a:noFill/>
      </c:spPr>
    </c:plotArea>
    <c:plotVisOnly val="1"/>
    <c:dispBlanksAs val="gap"/>
    <c:showDLblsOverMax val="0"/>
  </c:chart>
  <c:spPr>
    <a:noFill/>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799289149069599"/>
          <c:y val="5.6444026340545603E-3"/>
          <c:w val="0.74033033660882297"/>
          <c:h val="0.86001881467544705"/>
        </c:manualLayout>
      </c:layout>
      <c:barChart>
        <c:barDir val="bar"/>
        <c:grouping val="clustered"/>
        <c:varyColors val="0"/>
        <c:ser>
          <c:idx val="0"/>
          <c:order val="0"/>
          <c:tx>
            <c:strRef>
              <c:f>Sheet1!$B$1</c:f>
              <c:strCache>
                <c:ptCount val="1"/>
                <c:pt idx="0">
                  <c:v>智慧护理养老产品的了解渠道</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Pt>
            <c:idx val="0"/>
            <c:invertIfNegative val="0"/>
            <c:bubble3D val="0"/>
            <c:spPr>
              <a:solidFill>
                <a:srgbClr val="5B9BD5"/>
              </a:solidFill>
              <a:ln>
                <a:noFill/>
              </a:ln>
              <a:effectLst/>
            </c:spPr>
            <c:extLst>
              <c:ext xmlns:c16="http://schemas.microsoft.com/office/drawing/2014/chart" uri="{C3380CC4-5D6E-409C-BE32-E72D297353CC}">
                <c16:uniqueId val="{00000001-E1EE-4AC6-89A9-188AEFED5B3D}"/>
              </c:ext>
            </c:extLst>
          </c:dPt>
          <c:dPt>
            <c:idx val="1"/>
            <c:invertIfNegative val="0"/>
            <c:bubble3D val="0"/>
            <c:spPr>
              <a:solidFill>
                <a:srgbClr val="4472C4">
                  <a:lumMod val="75000"/>
                </a:srgbClr>
              </a:solidFill>
              <a:ln>
                <a:noFill/>
              </a:ln>
              <a:effectLst/>
            </c:spPr>
            <c:extLst>
              <c:ext xmlns:c16="http://schemas.microsoft.com/office/drawing/2014/chart" uri="{C3380CC4-5D6E-409C-BE32-E72D297353CC}">
                <c16:uniqueId val="{00000003-E1EE-4AC6-89A9-188AEFED5B3D}"/>
              </c:ext>
            </c:extLst>
          </c:dPt>
          <c:dPt>
            <c:idx val="2"/>
            <c:invertIfNegative val="0"/>
            <c:bubble3D val="0"/>
            <c:spPr>
              <a:solidFill>
                <a:srgbClr val="FFC000"/>
              </a:solidFill>
              <a:ln>
                <a:noFill/>
              </a:ln>
              <a:effectLst/>
            </c:spPr>
            <c:extLst>
              <c:ext xmlns:c16="http://schemas.microsoft.com/office/drawing/2014/chart" uri="{C3380CC4-5D6E-409C-BE32-E72D297353CC}">
                <c16:uniqueId val="{00000005-E1EE-4AC6-89A9-188AEFED5B3D}"/>
              </c:ext>
            </c:extLst>
          </c:dPt>
          <c:dPt>
            <c:idx val="3"/>
            <c:invertIfNegative val="0"/>
            <c:bubble3D val="0"/>
            <c:spPr>
              <a:solidFill>
                <a:srgbClr val="ED7D31"/>
              </a:solidFill>
              <a:ln>
                <a:noFill/>
              </a:ln>
              <a:effectLst/>
            </c:spPr>
            <c:extLst>
              <c:ext xmlns:c16="http://schemas.microsoft.com/office/drawing/2014/chart" uri="{C3380CC4-5D6E-409C-BE32-E72D297353CC}">
                <c16:uniqueId val="{00000007-E1EE-4AC6-89A9-188AEFED5B3D}"/>
              </c:ext>
            </c:extLst>
          </c:dPt>
          <c:dPt>
            <c:idx val="4"/>
            <c:invertIfNegative val="0"/>
            <c:bubble3D val="0"/>
            <c:spPr>
              <a:solidFill>
                <a:srgbClr val="A5A5A5"/>
              </a:solidFill>
              <a:ln>
                <a:noFill/>
              </a:ln>
              <a:effectLst/>
            </c:spPr>
            <c:extLst>
              <c:ext xmlns:c16="http://schemas.microsoft.com/office/drawing/2014/chart" uri="{C3380CC4-5D6E-409C-BE32-E72D297353CC}">
                <c16:uniqueId val="{00000009-E1EE-4AC6-89A9-188AEFED5B3D}"/>
              </c:ext>
            </c:extLst>
          </c:dPt>
          <c:dLbls>
            <c:dLbl>
              <c:idx val="0"/>
              <c:layout>
                <c:manualLayout>
                  <c:x val="4.17072029446185E-3"/>
                  <c:y val="-4.130116222120900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EE-4AC6-89A9-188AEFED5B3D}"/>
                </c:ext>
              </c:extLst>
            </c:dLbl>
            <c:dLbl>
              <c:idx val="1"/>
              <c:layout>
                <c:manualLayout>
                  <c:x val="6.58154127391957E-3"/>
                  <c:y val="7.571792270564550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1EE-4AC6-89A9-188AEFED5B3D}"/>
                </c:ext>
              </c:extLst>
            </c:dLbl>
            <c:dLbl>
              <c:idx val="2"/>
              <c:layout>
                <c:manualLayout>
                  <c:x val="1.759899315004130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1EE-4AC6-89A9-188AEFED5B3D}"/>
                </c:ext>
              </c:extLst>
            </c:dLbl>
            <c:dLbl>
              <c:idx val="3"/>
              <c:layout>
                <c:manualLayout>
                  <c:x val="-3.0580303395136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1EE-4AC6-89A9-188AEFED5B3D}"/>
                </c:ext>
              </c:extLst>
            </c:dLbl>
            <c:dLbl>
              <c:idx val="4"/>
              <c:layout>
                <c:manualLayout>
                  <c:x val="4.1643235120802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1EE-4AC6-89A9-188AEFED5B3D}"/>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宋体" panose="02010600030101010101" pitchFamily="2" charset="-122"/>
                    <a:ea typeface="宋体" panose="02010600030101010101" pitchFamily="2" charset="-122"/>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朋友/亲人/同学告知</c:v>
                </c:pt>
                <c:pt idx="1">
                  <c:v>微信/微博/朋友圈</c:v>
                </c:pt>
                <c:pt idx="2">
                  <c:v>新闻/报纸/杂志</c:v>
                </c:pt>
                <c:pt idx="3">
                  <c:v>互联网广告宣传</c:v>
                </c:pt>
                <c:pt idx="4">
                  <c:v>其他</c:v>
                </c:pt>
              </c:strCache>
            </c:strRef>
          </c:cat>
          <c:val>
            <c:numRef>
              <c:f>Sheet1!$B$2:$B$6</c:f>
              <c:numCache>
                <c:formatCode>0.00%</c:formatCode>
                <c:ptCount val="5"/>
                <c:pt idx="0">
                  <c:v>0.59279999999999999</c:v>
                </c:pt>
                <c:pt idx="1">
                  <c:v>0.58020000000000005</c:v>
                </c:pt>
                <c:pt idx="2">
                  <c:v>0.51419999999999999</c:v>
                </c:pt>
                <c:pt idx="3">
                  <c:v>0.20130000000000001</c:v>
                </c:pt>
                <c:pt idx="4">
                  <c:v>0.217</c:v>
                </c:pt>
              </c:numCache>
            </c:numRef>
          </c:val>
          <c:extLst>
            <c:ext xmlns:c16="http://schemas.microsoft.com/office/drawing/2014/chart" uri="{C3380CC4-5D6E-409C-BE32-E72D297353CC}">
              <c16:uniqueId val="{0000000A-E1EE-4AC6-89A9-188AEFED5B3D}"/>
            </c:ext>
          </c:extLst>
        </c:ser>
        <c:dLbls>
          <c:showLegendKey val="0"/>
          <c:showVal val="0"/>
          <c:showCatName val="0"/>
          <c:showSerName val="0"/>
          <c:showPercent val="0"/>
          <c:showBubbleSize val="0"/>
        </c:dLbls>
        <c:gapWidth val="75"/>
        <c:overlap val="40"/>
        <c:axId val="1476360672"/>
        <c:axId val="1476349248"/>
      </c:barChart>
      <c:catAx>
        <c:axId val="1476360672"/>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prstDash val="solid"/>
            <a:round/>
          </a:ln>
          <a:effectLst/>
        </c:spPr>
        <c:txPr>
          <a:bodyPr rot="-60000000" spcFirstLastPara="1" vertOverflow="ellipsis" vert="horz" wrap="square" anchor="ctr" anchorCtr="1"/>
          <a:lstStyle/>
          <a:p>
            <a:pPr>
              <a:defRPr lang="zh-CN" sz="1000" b="0" i="0" u="none" strike="noStrike" kern="1200" baseline="0">
                <a:solidFill>
                  <a:schemeClr val="tx1"/>
                </a:solidFill>
                <a:latin typeface="宋体" panose="02010600030101010101" pitchFamily="2" charset="-122"/>
                <a:ea typeface="宋体" panose="02010600030101010101" pitchFamily="2" charset="-122"/>
                <a:cs typeface="+mn-cs"/>
              </a:defRPr>
            </a:pPr>
            <a:endParaRPr lang="zh-CN"/>
          </a:p>
        </c:txPr>
        <c:crossAx val="1476349248"/>
        <c:crosses val="autoZero"/>
        <c:auto val="1"/>
        <c:lblAlgn val="ctr"/>
        <c:lblOffset val="100"/>
        <c:noMultiLvlLbl val="0"/>
      </c:catAx>
      <c:valAx>
        <c:axId val="1476349248"/>
        <c:scaling>
          <c:orientation val="minMax"/>
        </c:scaling>
        <c:delete val="0"/>
        <c:axPos val="b"/>
        <c:majorGridlines>
          <c:spPr>
            <a:ln w="6350" cap="flat" cmpd="sng" algn="ctr">
              <a:solidFill>
                <a:srgbClr val="A5A5A5"/>
              </a:solidFill>
              <a:prstDash val="solid"/>
              <a:miter lim="800000"/>
            </a:ln>
            <a:effectLst/>
          </c:spPr>
        </c:majorGridlines>
        <c:numFmt formatCode="0.00%" sourceLinked="1"/>
        <c:majorTickMark val="none"/>
        <c:minorTickMark val="none"/>
        <c:tickLblPos val="nextTo"/>
        <c:spPr>
          <a:noFill/>
          <a:effectLst/>
        </c:spPr>
        <c:txPr>
          <a:bodyPr rot="-60000000" spcFirstLastPara="1" vertOverflow="ellipsis" vert="horz" wrap="square" anchor="ctr" anchorCtr="1"/>
          <a:lstStyle/>
          <a:p>
            <a:pPr>
              <a:defRPr lang="zh-CN" sz="1000" b="0" i="0" u="none" strike="noStrike" kern="1200" baseline="0">
                <a:solidFill>
                  <a:schemeClr val="tx2"/>
                </a:solidFill>
                <a:latin typeface="宋体" panose="02010600030101010101" pitchFamily="2" charset="-122"/>
                <a:ea typeface="宋体" panose="02010600030101010101" pitchFamily="2" charset="-122"/>
                <a:cs typeface="+mn-cs"/>
              </a:defRPr>
            </a:pPr>
            <a:endParaRPr lang="zh-CN"/>
          </a:p>
        </c:txPr>
        <c:crossAx val="1476360672"/>
        <c:crosses val="autoZero"/>
        <c:crossBetween val="between"/>
      </c:valAx>
      <c:spPr>
        <a:noFill/>
        <a:ln>
          <a:noFill/>
        </a:ln>
        <a:effectLst/>
      </c:spPr>
    </c:plotArea>
    <c:plotVisOnly val="1"/>
    <c:dispBlanksAs val="gap"/>
    <c:showDLblsOverMax val="0"/>
  </c:chart>
  <c:spPr>
    <a:noFill/>
    <a:ln w="9525" cap="flat" cmpd="sng" algn="ctr">
      <a:noFill/>
      <a:prstDash val="solid"/>
      <a:round/>
    </a:ln>
    <a:effectLst/>
  </c:spPr>
  <c:txPr>
    <a:bodyPr/>
    <a:lstStyle/>
    <a:p>
      <a:pPr>
        <a:defRPr lang="zh-CN"/>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8901-45EA-8373-1C1FE8610D0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8901-45EA-8373-1C1FE8610D0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8901-45EA-8373-1C1FE8610D0F}"/>
              </c:ext>
            </c:extLst>
          </c:dPt>
          <c:dLbls>
            <c:dLbl>
              <c:idx val="0"/>
              <c:layout>
                <c:manualLayout>
                  <c:x val="0.12432196041392325"/>
                  <c:y val="-6.3928911112187806E-2"/>
                </c:manualLayout>
              </c:layout>
              <c:tx>
                <c:rich>
                  <a:bodyPr/>
                  <a:lstStyle/>
                  <a:p>
                    <a:fld id="{67A79E32-9E71-4044-B7DC-E0F7174E5A1A}" type="CATEGORYNAME">
                      <a:rPr lang="zh-CN" altLang="en-US"/>
                      <a:pPr/>
                      <a:t>[类别名称]</a:t>
                    </a:fld>
                    <a:r>
                      <a:rPr lang="zh-CN" altLang="en-US"/>
                      <a:t>
</a:t>
                    </a:r>
                    <a:fld id="{E0678A39-32FB-4FD9-A72C-4F7AC35872A2}" type="PERCENTAGE">
                      <a:rPr lang="en-US" altLang="zh-CN"/>
                      <a:pPr/>
                      <a:t>[百分比]</a:t>
                    </a:fld>
                    <a:endParaRPr lang="zh-CN" altLang="en-US"/>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901-45EA-8373-1C1FE8610D0F}"/>
                </c:ext>
              </c:extLst>
            </c:dLbl>
            <c:dLbl>
              <c:idx val="1"/>
              <c:layout>
                <c:manualLayout>
                  <c:x val="-8.0264345117821878E-2"/>
                  <c:y val="5.913136658106477E-2"/>
                </c:manualLayout>
              </c:layout>
              <c:tx>
                <c:rich>
                  <a:bodyPr/>
                  <a:lstStyle/>
                  <a:p>
                    <a:fld id="{D830096A-F7C4-49C1-B322-E85FB05F71B8}" type="CATEGORYNAME">
                      <a:rPr lang="zh-CN" altLang="en-US"/>
                      <a:pPr/>
                      <a:t>[类别名称]</a:t>
                    </a:fld>
                    <a:r>
                      <a:rPr lang="zh-CN" altLang="en-US"/>
                      <a:t>
</a:t>
                    </a:r>
                    <a:fld id="{6B8BC203-2EBB-4745-BAB2-971DAC65859A}" type="PERCENTAGE">
                      <a:rPr lang="en-US" altLang="zh-CN"/>
                      <a:pPr/>
                      <a:t>[百分比]</a:t>
                    </a:fld>
                    <a:endParaRPr lang="zh-CN" altLang="en-US"/>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901-45EA-8373-1C1FE8610D0F}"/>
                </c:ext>
              </c:extLst>
            </c:dLbl>
            <c:dLbl>
              <c:idx val="2"/>
              <c:layout>
                <c:manualLayout>
                  <c:x val="0.3375534625764775"/>
                  <c:y val="1.5244348615081416E-7"/>
                </c:manualLayout>
              </c:layout>
              <c:tx>
                <c:rich>
                  <a:bodyPr/>
                  <a:lstStyle/>
                  <a:p>
                    <a:fld id="{8A8DABCC-1AEB-40CB-BD7D-FEFA9715B79B}" type="CATEGORYNAME">
                      <a:rPr lang="zh-CN" altLang="en-US"/>
                      <a:pPr/>
                      <a:t>[类别名称]</a:t>
                    </a:fld>
                    <a:r>
                      <a:rPr lang="zh-CN" altLang="en-US"/>
                      <a:t>
</a:t>
                    </a:r>
                    <a:fld id="{CB6DAEA2-AC71-4816-B788-FBAE9AEED939}" type="PERCENTAGE">
                      <a:rPr lang="en-US" altLang="zh-CN"/>
                      <a:pPr/>
                      <a:t>[百分比]</a:t>
                    </a:fld>
                    <a:endParaRPr lang="zh-CN" altLang="en-US"/>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901-45EA-8373-1C1FE8610D0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Sheet2!$B$1:$D$1</c:f>
              <c:strCache>
                <c:ptCount val="3"/>
                <c:pt idx="0">
                  <c:v>积极情绪</c:v>
                </c:pt>
                <c:pt idx="1">
                  <c:v>中性情绪</c:v>
                </c:pt>
                <c:pt idx="2">
                  <c:v>消极情绪</c:v>
                </c:pt>
              </c:strCache>
            </c:strRef>
          </c:cat>
          <c:val>
            <c:numRef>
              <c:f>Sheet2!$B$2:$D$2</c:f>
              <c:numCache>
                <c:formatCode>0.00%</c:formatCode>
                <c:ptCount val="3"/>
                <c:pt idx="0">
                  <c:v>0.84499999999999997</c:v>
                </c:pt>
                <c:pt idx="1">
                  <c:v>0.1275</c:v>
                </c:pt>
                <c:pt idx="2">
                  <c:v>2.75E-2</c:v>
                </c:pt>
              </c:numCache>
            </c:numRef>
          </c:val>
          <c:extLst>
            <c:ext xmlns:c16="http://schemas.microsoft.com/office/drawing/2014/chart" uri="{C3380CC4-5D6E-409C-BE32-E72D297353CC}">
              <c16:uniqueId val="{00000006-8901-45EA-8373-1C1FE8610D0F}"/>
            </c:ext>
          </c:extLst>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列1</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spPr>
              <a:solidFill>
                <a:srgbClr val="A5A5A5"/>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0074-456A-AFE2-BFB4D48000B8}"/>
              </c:ext>
            </c:extLst>
          </c:dPt>
          <c:dPt>
            <c:idx val="1"/>
            <c:invertIfNegative val="0"/>
            <c:bubble3D val="0"/>
            <c:spPr>
              <a:solidFill>
                <a:srgbClr val="70AD47"/>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0074-456A-AFE2-BFB4D48000B8}"/>
              </c:ext>
            </c:extLst>
          </c:dPt>
          <c:dPt>
            <c:idx val="2"/>
            <c:invertIfNegative val="0"/>
            <c:bubble3D val="0"/>
            <c:spPr>
              <a:solidFill>
                <a:srgbClr val="5B9BD5"/>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0074-456A-AFE2-BFB4D48000B8}"/>
              </c:ext>
            </c:extLst>
          </c:dPt>
          <c:dPt>
            <c:idx val="3"/>
            <c:invertIfNegative val="0"/>
            <c:bubble3D val="0"/>
            <c:spPr>
              <a:solidFill>
                <a:srgbClr val="FFC000"/>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0074-456A-AFE2-BFB4D48000B8}"/>
              </c:ext>
            </c:extLst>
          </c:dPt>
          <c:dPt>
            <c:idx val="4"/>
            <c:invertIfNegative val="0"/>
            <c:bubble3D val="0"/>
            <c:spPr>
              <a:solidFill>
                <a:srgbClr val="ED7D31"/>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0074-456A-AFE2-BFB4D48000B8}"/>
              </c:ext>
            </c:extLst>
          </c:dPt>
          <c:dPt>
            <c:idx val="5"/>
            <c:invertIfNegative val="0"/>
            <c:bubble3D val="0"/>
            <c:spPr>
              <a:solidFill>
                <a:srgbClr val="4472C4"/>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0074-456A-AFE2-BFB4D48000B8}"/>
              </c:ext>
            </c:extLst>
          </c:dPt>
          <c:dPt>
            <c:idx val="6"/>
            <c:invertIfNegative val="0"/>
            <c:bubble3D val="0"/>
            <c:spPr>
              <a:solidFill>
                <a:srgbClr val="44546A"/>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D-0074-456A-AFE2-BFB4D48000B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宋体" pitchFamily="2" charset="-122"/>
                    <a:ea typeface="宋体" pitchFamily="2"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非接触式智慧护理产品</c:v>
                </c:pt>
                <c:pt idx="1">
                  <c:v>无意识接触式智慧产品</c:v>
                </c:pt>
                <c:pt idx="2">
                  <c:v>固定式智慧护理产品</c:v>
                </c:pt>
                <c:pt idx="3">
                  <c:v>智慧便携式护理产品</c:v>
                </c:pt>
                <c:pt idx="4">
                  <c:v>智慧移动式护理产品</c:v>
                </c:pt>
                <c:pt idx="5">
                  <c:v>智慧穿戴设备</c:v>
                </c:pt>
                <c:pt idx="6">
                  <c:v>其他</c:v>
                </c:pt>
              </c:strCache>
            </c:strRef>
          </c:cat>
          <c:val>
            <c:numRef>
              <c:f>Sheet1!$B$2:$B$8</c:f>
              <c:numCache>
                <c:formatCode>0.00%</c:formatCode>
                <c:ptCount val="7"/>
                <c:pt idx="0">
                  <c:v>0.3695</c:v>
                </c:pt>
                <c:pt idx="1">
                  <c:v>0.52359999999999995</c:v>
                </c:pt>
                <c:pt idx="2">
                  <c:v>0.48580000000000001</c:v>
                </c:pt>
                <c:pt idx="3">
                  <c:v>0.43080000000000002</c:v>
                </c:pt>
                <c:pt idx="4">
                  <c:v>0.30349999999999999</c:v>
                </c:pt>
                <c:pt idx="5">
                  <c:v>0.25309999999999999</c:v>
                </c:pt>
                <c:pt idx="6">
                  <c:v>0.1431</c:v>
                </c:pt>
              </c:numCache>
            </c:numRef>
          </c:val>
          <c:extLst>
            <c:ext xmlns:c16="http://schemas.microsoft.com/office/drawing/2014/chart" uri="{C3380CC4-5D6E-409C-BE32-E72D297353CC}">
              <c16:uniqueId val="{00000000-0F39-4C4D-834C-DFAF91185986}"/>
            </c:ext>
          </c:extLst>
        </c:ser>
        <c:dLbls>
          <c:dLblPos val="outEnd"/>
          <c:showLegendKey val="0"/>
          <c:showVal val="1"/>
          <c:showCatName val="0"/>
          <c:showSerName val="0"/>
          <c:showPercent val="0"/>
          <c:showBubbleSize val="0"/>
        </c:dLbls>
        <c:gapWidth val="100"/>
        <c:axId val="1476354688"/>
        <c:axId val="1476350336"/>
      </c:barChart>
      <c:catAx>
        <c:axId val="147635468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宋体" pitchFamily="2" charset="-122"/>
                <a:ea typeface="宋体" pitchFamily="2" charset="-122"/>
                <a:cs typeface="+mn-cs"/>
              </a:defRPr>
            </a:pPr>
            <a:endParaRPr lang="zh-CN"/>
          </a:p>
        </c:txPr>
        <c:crossAx val="1476350336"/>
        <c:crosses val="autoZero"/>
        <c:auto val="1"/>
        <c:lblAlgn val="ctr"/>
        <c:lblOffset val="100"/>
        <c:noMultiLvlLbl val="0"/>
      </c:catAx>
      <c:valAx>
        <c:axId val="1476350336"/>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宋体" pitchFamily="2" charset="-122"/>
                <a:ea typeface="宋体" pitchFamily="2" charset="-122"/>
                <a:cs typeface="+mn-cs"/>
              </a:defRPr>
            </a:pPr>
            <a:endParaRPr lang="zh-CN"/>
          </a:p>
        </c:txPr>
        <c:crossAx val="14763546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zh-CN"/>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产品价格</c:v>
                </c:pt>
              </c:strCache>
            </c:strRef>
          </c:tx>
          <c:explosion val="3"/>
          <c:dPt>
            <c:idx val="0"/>
            <c:bubble3D val="0"/>
            <c:explosion val="6"/>
            <c:spPr>
              <a:solidFill>
                <a:schemeClr val="accent5"/>
              </a:solidFill>
            </c:spPr>
            <c:extLst>
              <c:ext xmlns:c16="http://schemas.microsoft.com/office/drawing/2014/chart" uri="{C3380CC4-5D6E-409C-BE32-E72D297353CC}">
                <c16:uniqueId val="{00000001-ED11-42D3-B28F-2D9D710015AA}"/>
              </c:ext>
            </c:extLst>
          </c:dPt>
          <c:dPt>
            <c:idx val="1"/>
            <c:bubble3D val="0"/>
            <c:explosion val="0"/>
            <c:spPr>
              <a:solidFill>
                <a:schemeClr val="accent2"/>
              </a:solidFill>
            </c:spPr>
            <c:extLst>
              <c:ext xmlns:c16="http://schemas.microsoft.com/office/drawing/2014/chart" uri="{C3380CC4-5D6E-409C-BE32-E72D297353CC}">
                <c16:uniqueId val="{00000003-ED11-42D3-B28F-2D9D710015AA}"/>
              </c:ext>
            </c:extLst>
          </c:dPt>
          <c:dPt>
            <c:idx val="2"/>
            <c:bubble3D val="0"/>
            <c:explosion val="17"/>
            <c:spPr>
              <a:solidFill>
                <a:schemeClr val="accent3"/>
              </a:solidFill>
            </c:spPr>
            <c:extLst>
              <c:ext xmlns:c16="http://schemas.microsoft.com/office/drawing/2014/chart" uri="{C3380CC4-5D6E-409C-BE32-E72D297353CC}">
                <c16:uniqueId val="{00000005-ED11-42D3-B28F-2D9D710015AA}"/>
              </c:ext>
            </c:extLst>
          </c:dPt>
          <c:dPt>
            <c:idx val="3"/>
            <c:bubble3D val="0"/>
            <c:explosion val="6"/>
            <c:spPr>
              <a:solidFill>
                <a:schemeClr val="accent4"/>
              </a:solidFill>
            </c:spPr>
            <c:extLst>
              <c:ext xmlns:c16="http://schemas.microsoft.com/office/drawing/2014/chart" uri="{C3380CC4-5D6E-409C-BE32-E72D297353CC}">
                <c16:uniqueId val="{00000007-ED11-42D3-B28F-2D9D710015AA}"/>
              </c:ext>
            </c:extLst>
          </c:dPt>
          <c:cat>
            <c:strRef>
              <c:f>Sheet1!$A$2:$A$5</c:f>
              <c:strCache>
                <c:ptCount val="4"/>
                <c:pt idx="0">
                  <c:v>1000元以下</c:v>
                </c:pt>
                <c:pt idx="1">
                  <c:v>1000-3000元</c:v>
                </c:pt>
                <c:pt idx="2">
                  <c:v>3000-5000元</c:v>
                </c:pt>
                <c:pt idx="3">
                  <c:v>只要产品好，不在乎价格</c:v>
                </c:pt>
              </c:strCache>
            </c:strRef>
          </c:cat>
          <c:val>
            <c:numRef>
              <c:f>Sheet1!$B$2:$B$5</c:f>
              <c:numCache>
                <c:formatCode>0.00%</c:formatCode>
                <c:ptCount val="4"/>
                <c:pt idx="0">
                  <c:v>0.32390000000000002</c:v>
                </c:pt>
                <c:pt idx="1">
                  <c:v>0.3962</c:v>
                </c:pt>
                <c:pt idx="2">
                  <c:v>0.16980000000000001</c:v>
                </c:pt>
                <c:pt idx="3">
                  <c:v>0.1101</c:v>
                </c:pt>
              </c:numCache>
            </c:numRef>
          </c:val>
          <c:extLst>
            <c:ext xmlns:c16="http://schemas.microsoft.com/office/drawing/2014/chart" uri="{C3380CC4-5D6E-409C-BE32-E72D297353CC}">
              <c16:uniqueId val="{00000000-3C83-4281-ACDD-6C700D181630}"/>
            </c:ext>
          </c:extLst>
        </c:ser>
        <c:dLbls>
          <c:showLegendKey val="0"/>
          <c:showVal val="0"/>
          <c:showCatName val="0"/>
          <c:showSerName val="0"/>
          <c:showPercent val="0"/>
          <c:showBubbleSize val="0"/>
          <c:showLeaderLines val="1"/>
        </c:dLbls>
        <c:firstSliceAng val="0"/>
        <c:holeSize val="50"/>
      </c:doughnutChart>
    </c:plotArea>
    <c:legend>
      <c:legendPos val="r"/>
      <c:overlay val="0"/>
      <c:txPr>
        <a:bodyPr rot="0" vert="horz"/>
        <a:lstStyle/>
        <a:p>
          <a:pPr>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ln>
      <a:noFill/>
    </a:ln>
  </c:sp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marker"/>
        <c:varyColors val="0"/>
        <c:ser>
          <c:idx val="0"/>
          <c:order val="0"/>
          <c:tx>
            <c:strRef>
              <c:f>Sheet1!$B$1</c:f>
              <c:strCache>
                <c:ptCount val="1"/>
                <c:pt idx="0">
                  <c:v>智慧养老模式的优势</c:v>
                </c:pt>
              </c:strCache>
            </c:strRef>
          </c:tx>
          <c:spPr>
            <a:ln w="31750" cap="rnd">
              <a:solidFill>
                <a:schemeClr val="accent6"/>
              </a:solidFill>
              <a:round/>
            </a:ln>
            <a:effectLst/>
          </c:spPr>
          <c:marker>
            <c:symbol val="none"/>
          </c:marker>
          <c:dLbls>
            <c:dLbl>
              <c:idx val="0"/>
              <c:layout>
                <c:manualLayout>
                  <c:x val="3.158852996433231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A40-48EF-8253-24922518D81B}"/>
                </c:ext>
              </c:extLst>
            </c:dLbl>
            <c:dLbl>
              <c:idx val="1"/>
              <c:layout>
                <c:manualLayout>
                  <c:x val="0"/>
                  <c:y val="-4.53521037345057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40-48EF-8253-24922518D81B}"/>
                </c:ext>
              </c:extLst>
            </c:dLbl>
            <c:dLbl>
              <c:idx val="2"/>
              <c:layout>
                <c:manualLayout>
                  <c:x val="2.8956152467304628E-2"/>
                  <c:y val="-3.5273858460171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A40-48EF-8253-24922518D81B}"/>
                </c:ext>
              </c:extLst>
            </c:dLbl>
            <c:dLbl>
              <c:idx val="3"/>
              <c:layout>
                <c:manualLayout>
                  <c:x val="-5.5279927437581561E-2"/>
                  <c:y val="-4.03129810973383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A40-48EF-8253-24922518D81B}"/>
                </c:ext>
              </c:extLst>
            </c:dLbl>
            <c:dLbl>
              <c:idx val="4"/>
              <c:layout>
                <c:manualLayout>
                  <c:x val="-2.6323774970276933E-3"/>
                  <c:y val="-1.0078245274334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A40-48EF-8253-24922518D81B}"/>
                </c:ext>
              </c:extLst>
            </c:dLbl>
            <c:dLbl>
              <c:idx val="5"/>
              <c:layout>
                <c:manualLayout>
                  <c:x val="-2.1059019976221546E-2"/>
                  <c:y val="-1.0078245274334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CD9-4BB2-A5D6-0A899AEBDF7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宋体" pitchFamily="2" charset="-122"/>
                    <a:ea typeface="宋体" pitchFamily="2"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Sheet1!$A$2:$A$7</c:f>
              <c:strCache>
                <c:ptCount val="6"/>
                <c:pt idx="0">
                  <c:v>费用低</c:v>
                </c:pt>
                <c:pt idx="1">
                  <c:v>智能化，便捷</c:v>
                </c:pt>
                <c:pt idx="2">
                  <c:v>自由灵活</c:v>
                </c:pt>
                <c:pt idx="3">
                  <c:v>维系亲情</c:v>
                </c:pt>
                <c:pt idx="4">
                  <c:v>安全性高</c:v>
                </c:pt>
                <c:pt idx="5">
                  <c:v>其他</c:v>
                </c:pt>
              </c:strCache>
            </c:strRef>
          </c:cat>
          <c:val>
            <c:numRef>
              <c:f>Sheet1!$B$2:$B$7</c:f>
              <c:numCache>
                <c:formatCode>0.00%</c:formatCode>
                <c:ptCount val="6"/>
                <c:pt idx="0">
                  <c:v>0.41820000000000002</c:v>
                </c:pt>
                <c:pt idx="1">
                  <c:v>0.54400000000000004</c:v>
                </c:pt>
                <c:pt idx="2">
                  <c:v>0.45129999999999998</c:v>
                </c:pt>
                <c:pt idx="3">
                  <c:v>0.52990000000000004</c:v>
                </c:pt>
                <c:pt idx="4">
                  <c:v>0.3947</c:v>
                </c:pt>
                <c:pt idx="5">
                  <c:v>0.28139999999999998</c:v>
                </c:pt>
              </c:numCache>
            </c:numRef>
          </c:val>
          <c:extLst>
            <c:ext xmlns:c16="http://schemas.microsoft.com/office/drawing/2014/chart" uri="{C3380CC4-5D6E-409C-BE32-E72D297353CC}">
              <c16:uniqueId val="{00000000-E341-4EF0-978B-4DDE516C2100}"/>
            </c:ext>
          </c:extLst>
        </c:ser>
        <c:dLbls>
          <c:showLegendKey val="0"/>
          <c:showVal val="1"/>
          <c:showCatName val="0"/>
          <c:showSerName val="0"/>
          <c:showPercent val="0"/>
          <c:showBubbleSize val="0"/>
        </c:dLbls>
        <c:axId val="1476362304"/>
        <c:axId val="1476352512"/>
      </c:radarChart>
      <c:catAx>
        <c:axId val="147636230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宋体" pitchFamily="2" charset="-122"/>
                <a:ea typeface="宋体" pitchFamily="2" charset="-122"/>
                <a:cs typeface="+mn-cs"/>
              </a:defRPr>
            </a:pPr>
            <a:endParaRPr lang="zh-CN"/>
          </a:p>
        </c:txPr>
        <c:crossAx val="1476352512"/>
        <c:crosses val="autoZero"/>
        <c:auto val="1"/>
        <c:lblAlgn val="ctr"/>
        <c:lblOffset val="100"/>
        <c:noMultiLvlLbl val="0"/>
      </c:catAx>
      <c:valAx>
        <c:axId val="1476352512"/>
        <c:scaling>
          <c:orientation val="minMax"/>
        </c:scaling>
        <c:delete val="0"/>
        <c:axPos val="l"/>
        <c:majorGridlines>
          <c:spPr>
            <a:ln w="9525" cap="flat" cmpd="sng" algn="ctr">
              <a:solidFill>
                <a:schemeClr val="tx2">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宋体" pitchFamily="2" charset="-122"/>
                <a:ea typeface="宋体" pitchFamily="2" charset="-122"/>
                <a:cs typeface="+mn-cs"/>
              </a:defRPr>
            </a:pPr>
            <a:endParaRPr lang="zh-CN"/>
          </a:p>
        </c:txPr>
        <c:crossAx val="1476362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0.4672</cdr:x>
      <cdr:y>0.04396</cdr:y>
    </cdr:from>
    <cdr:to>
      <cdr:x>0.68189</cdr:x>
      <cdr:y>0.11037</cdr:y>
    </cdr:to>
    <cdr:sp macro="" textlink="">
      <cdr:nvSpPr>
        <cdr:cNvPr id="7" name="弧形 6">
          <a:extLst xmlns:a="http://schemas.openxmlformats.org/drawingml/2006/main">
            <a:ext uri="{FF2B5EF4-FFF2-40B4-BE49-F238E27FC236}">
              <a16:creationId xmlns:a16="http://schemas.microsoft.com/office/drawing/2014/main" id="{B8784586-51A1-4E25-8EB7-8C987C6D4C30}"/>
            </a:ext>
          </a:extLst>
        </cdr:cNvPr>
        <cdr:cNvSpPr/>
      </cdr:nvSpPr>
      <cdr:spPr>
        <a:xfrm xmlns:a="http://schemas.openxmlformats.org/drawingml/2006/main">
          <a:off x="2078199" y="155617"/>
          <a:ext cx="954982" cy="235109"/>
        </a:xfrm>
        <a:custGeom xmlns:a="http://schemas.openxmlformats.org/drawingml/2006/main">
          <a:avLst/>
          <a:gdLst>
            <a:gd name="connsiteX0" fmla="*/ 2816 w 1440160"/>
            <a:gd name="connsiteY0" fmla="*/ 235109 h 432048"/>
            <a:gd name="connsiteX1" fmla="*/ 597274 w 1440160"/>
            <a:gd name="connsiteY1" fmla="*/ 3165 h 432048"/>
            <a:gd name="connsiteX2" fmla="*/ 850573 w 1440160"/>
            <a:gd name="connsiteY2" fmla="*/ 3577 h 432048"/>
            <a:gd name="connsiteX3" fmla="*/ 720080 w 1440160"/>
            <a:gd name="connsiteY3" fmla="*/ 216024 h 432048"/>
            <a:gd name="connsiteX4" fmla="*/ 2816 w 1440160"/>
            <a:gd name="connsiteY4" fmla="*/ 235109 h 432048"/>
            <a:gd name="connsiteX0" fmla="*/ 2816 w 1440160"/>
            <a:gd name="connsiteY0" fmla="*/ 235109 h 432048"/>
            <a:gd name="connsiteX1" fmla="*/ 597274 w 1440160"/>
            <a:gd name="connsiteY1" fmla="*/ 3165 h 432048"/>
            <a:gd name="connsiteX2" fmla="*/ 850573 w 1440160"/>
            <a:gd name="connsiteY2" fmla="*/ 3577 h 432048"/>
            <a:gd name="connsiteX0" fmla="*/ 2850 w 954124"/>
            <a:gd name="connsiteY0" fmla="*/ 235109 h 235109"/>
            <a:gd name="connsiteX1" fmla="*/ 597308 w 954124"/>
            <a:gd name="connsiteY1" fmla="*/ 3165 h 235109"/>
            <a:gd name="connsiteX2" fmla="*/ 850607 w 954124"/>
            <a:gd name="connsiteY2" fmla="*/ 3577 h 235109"/>
            <a:gd name="connsiteX3" fmla="*/ 720114 w 954124"/>
            <a:gd name="connsiteY3" fmla="*/ 216024 h 235109"/>
            <a:gd name="connsiteX4" fmla="*/ 2850 w 954124"/>
            <a:gd name="connsiteY4" fmla="*/ 235109 h 235109"/>
            <a:gd name="connsiteX0" fmla="*/ 2850 w 954124"/>
            <a:gd name="connsiteY0" fmla="*/ 235109 h 235109"/>
            <a:gd name="connsiteX1" fmla="*/ 597308 w 954124"/>
            <a:gd name="connsiteY1" fmla="*/ 3165 h 235109"/>
            <a:gd name="connsiteX2" fmla="*/ 954124 w 954124"/>
            <a:gd name="connsiteY2" fmla="*/ 115721 h 235109"/>
            <a:gd name="connsiteX0" fmla="*/ 2850 w 954124"/>
            <a:gd name="connsiteY0" fmla="*/ 235109 h 235109"/>
            <a:gd name="connsiteX1" fmla="*/ 597308 w 954124"/>
            <a:gd name="connsiteY1" fmla="*/ 3165 h 235109"/>
            <a:gd name="connsiteX2" fmla="*/ 850607 w 954124"/>
            <a:gd name="connsiteY2" fmla="*/ 3577 h 235109"/>
            <a:gd name="connsiteX3" fmla="*/ 720114 w 954124"/>
            <a:gd name="connsiteY3" fmla="*/ 216024 h 235109"/>
            <a:gd name="connsiteX4" fmla="*/ 2850 w 954124"/>
            <a:gd name="connsiteY4" fmla="*/ 235109 h 235109"/>
            <a:gd name="connsiteX0" fmla="*/ 2850 w 954124"/>
            <a:gd name="connsiteY0" fmla="*/ 235109 h 235109"/>
            <a:gd name="connsiteX1" fmla="*/ 597308 w 954124"/>
            <a:gd name="connsiteY1" fmla="*/ 80803 h 235109"/>
            <a:gd name="connsiteX2" fmla="*/ 954124 w 954124"/>
            <a:gd name="connsiteY2" fmla="*/ 115721 h 235109"/>
            <a:gd name="connsiteX0" fmla="*/ 3708 w 954982"/>
            <a:gd name="connsiteY0" fmla="*/ 235109 h 235109"/>
            <a:gd name="connsiteX1" fmla="*/ 598166 w 954982"/>
            <a:gd name="connsiteY1" fmla="*/ 3165 h 235109"/>
            <a:gd name="connsiteX2" fmla="*/ 851465 w 954982"/>
            <a:gd name="connsiteY2" fmla="*/ 3577 h 235109"/>
            <a:gd name="connsiteX3" fmla="*/ 720972 w 954982"/>
            <a:gd name="connsiteY3" fmla="*/ 216024 h 235109"/>
            <a:gd name="connsiteX4" fmla="*/ 3708 w 954982"/>
            <a:gd name="connsiteY4" fmla="*/ 235109 h 235109"/>
            <a:gd name="connsiteX0" fmla="*/ 3708 w 954982"/>
            <a:gd name="connsiteY0" fmla="*/ 235109 h 235109"/>
            <a:gd name="connsiteX1" fmla="*/ 529154 w 954982"/>
            <a:gd name="connsiteY1" fmla="*/ 106682 h 235109"/>
            <a:gd name="connsiteX2" fmla="*/ 954982 w 954982"/>
            <a:gd name="connsiteY2" fmla="*/ 115721 h 235109"/>
          </a:gdLst>
          <a:ahLst/>
          <a:cxnLst>
            <a:cxn ang="0">
              <a:pos x="connsiteX0" y="connsiteY0"/>
            </a:cxn>
            <a:cxn ang="0">
              <a:pos x="connsiteX1" y="connsiteY1"/>
            </a:cxn>
            <a:cxn ang="0">
              <a:pos x="connsiteX2" y="connsiteY2"/>
            </a:cxn>
          </a:cxnLst>
          <a:rect l="l" t="t" r="r" b="b"/>
          <a:pathLst>
            <a:path w="954982" h="235109" stroke="0" extrusionOk="0">
              <a:moveTo>
                <a:pt x="3708" y="235109"/>
              </a:moveTo>
              <a:cubicBezTo>
                <a:pt x="-29383" y="123179"/>
                <a:pt x="229088" y="22329"/>
                <a:pt x="598166" y="3165"/>
              </a:cubicBezTo>
              <a:cubicBezTo>
                <a:pt x="682017" y="-1189"/>
                <a:pt x="767776" y="-1049"/>
                <a:pt x="851465" y="3577"/>
              </a:cubicBezTo>
              <a:lnTo>
                <a:pt x="720972" y="216024"/>
              </a:lnTo>
              <a:lnTo>
                <a:pt x="3708" y="235109"/>
              </a:lnTo>
              <a:close/>
            </a:path>
            <a:path w="954982" h="235109" fill="none">
              <a:moveTo>
                <a:pt x="3708" y="235109"/>
              </a:moveTo>
              <a:cubicBezTo>
                <a:pt x="-29383" y="123179"/>
                <a:pt x="160076" y="125846"/>
                <a:pt x="529154" y="106682"/>
              </a:cubicBezTo>
              <a:cubicBezTo>
                <a:pt x="613005" y="102328"/>
                <a:pt x="871293" y="111095"/>
                <a:pt x="954982" y="115721"/>
              </a:cubicBezTo>
            </a:path>
          </a:pathLst>
        </a:cu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rtlCol="0" anchor="ctr"/>
        <a:lstStyle xmlns:a="http://schemas.openxmlformats.org/drawingml/2006/main"/>
        <a:p xmlns:a="http://schemas.openxmlformats.org/drawingml/2006/main">
          <a:endParaRPr lang="zh-CN" dirty="0">
            <a:solidFill>
              <a:schemeClr val="tx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0.42937</cdr:x>
      <cdr:y>0.2799</cdr:y>
    </cdr:from>
    <cdr:to>
      <cdr:x>0.56552</cdr:x>
      <cdr:y>0.38683</cdr:y>
    </cdr:to>
    <cdr:sp macro="" textlink="">
      <cdr:nvSpPr>
        <cdr:cNvPr id="2" name="文本框 1"/>
        <cdr:cNvSpPr txBox="1"/>
      </cdr:nvSpPr>
      <cdr:spPr>
        <a:xfrm xmlns:a="http://schemas.openxmlformats.org/drawingml/2006/main">
          <a:off x="1990639" y="720192"/>
          <a:ext cx="631181" cy="2751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a:latin typeface="宋体" pitchFamily="2" charset="-122"/>
              <a:ea typeface="宋体" pitchFamily="2" charset="-122"/>
            </a:rPr>
            <a:t>32.39%</a:t>
          </a:r>
          <a:endParaRPr lang="zh-CN" altLang="en-US" sz="1100">
            <a:latin typeface="宋体" pitchFamily="2" charset="-122"/>
            <a:ea typeface="宋体" pitchFamily="2" charset="-122"/>
          </a:endParaRPr>
        </a:p>
      </cdr:txBody>
    </cdr:sp>
  </cdr:relSizeAnchor>
  <cdr:relSizeAnchor xmlns:cdr="http://schemas.openxmlformats.org/drawingml/2006/chartDrawing">
    <cdr:from>
      <cdr:x>0.26181</cdr:x>
      <cdr:y>0.77051</cdr:y>
    </cdr:from>
    <cdr:to>
      <cdr:x>0.40494</cdr:x>
      <cdr:y>0.88688</cdr:y>
    </cdr:to>
    <cdr:sp macro="" textlink="">
      <cdr:nvSpPr>
        <cdr:cNvPr id="3" name="文本框 2"/>
        <cdr:cNvSpPr txBox="1"/>
      </cdr:nvSpPr>
      <cdr:spPr>
        <a:xfrm xmlns:a="http://schemas.openxmlformats.org/drawingml/2006/main">
          <a:off x="1213806" y="1982549"/>
          <a:ext cx="663547" cy="2994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a:latin typeface="宋体" pitchFamily="2" charset="-122"/>
              <a:ea typeface="宋体" pitchFamily="2" charset="-122"/>
            </a:rPr>
            <a:t>39.62</a:t>
          </a:r>
          <a:r>
            <a:rPr lang="en-US" altLang="zh-CN" sz="1100"/>
            <a:t>%</a:t>
          </a:r>
          <a:endParaRPr lang="zh-CN" altLang="en-US" sz="1100"/>
        </a:p>
      </cdr:txBody>
    </cdr:sp>
  </cdr:relSizeAnchor>
  <cdr:relSizeAnchor xmlns:cdr="http://schemas.openxmlformats.org/drawingml/2006/chartDrawing">
    <cdr:from>
      <cdr:x>0.04713</cdr:x>
      <cdr:y>0.32079</cdr:y>
    </cdr:from>
    <cdr:to>
      <cdr:x>0.18152</cdr:x>
      <cdr:y>0.434</cdr:y>
    </cdr:to>
    <cdr:sp macro="" textlink="">
      <cdr:nvSpPr>
        <cdr:cNvPr id="4" name="文本框 3"/>
        <cdr:cNvSpPr txBox="1"/>
      </cdr:nvSpPr>
      <cdr:spPr>
        <a:xfrm xmlns:a="http://schemas.openxmlformats.org/drawingml/2006/main">
          <a:off x="218485" y="825388"/>
          <a:ext cx="623087" cy="2913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a:latin typeface="宋体" pitchFamily="2" charset="-122"/>
              <a:ea typeface="宋体" pitchFamily="2" charset="-122"/>
            </a:rPr>
            <a:t>16.98</a:t>
          </a:r>
          <a:r>
            <a:rPr lang="en-US" altLang="zh-CN" sz="1100"/>
            <a:t>%</a:t>
          </a:r>
          <a:endParaRPr lang="zh-CN" altLang="en-US" sz="1100"/>
        </a:p>
      </cdr:txBody>
    </cdr:sp>
  </cdr:relSizeAnchor>
  <cdr:relSizeAnchor xmlns:cdr="http://schemas.openxmlformats.org/drawingml/2006/chartDrawing">
    <cdr:from>
      <cdr:x>0.19025</cdr:x>
      <cdr:y>0.11951</cdr:y>
    </cdr:from>
    <cdr:to>
      <cdr:x>0.32814</cdr:x>
      <cdr:y>0.22644</cdr:y>
    </cdr:to>
    <cdr:sp macro="" textlink="">
      <cdr:nvSpPr>
        <cdr:cNvPr id="5" name="文本框 4"/>
        <cdr:cNvSpPr txBox="1"/>
      </cdr:nvSpPr>
      <cdr:spPr>
        <a:xfrm xmlns:a="http://schemas.openxmlformats.org/drawingml/2006/main">
          <a:off x="882032" y="307498"/>
          <a:ext cx="639271" cy="2751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a:latin typeface="宋体" pitchFamily="2" charset="-122"/>
              <a:ea typeface="宋体" pitchFamily="2" charset="-122"/>
            </a:rPr>
            <a:t>11.01</a:t>
          </a:r>
          <a:r>
            <a:rPr lang="en-US" altLang="zh-CN" sz="1100"/>
            <a:t>%</a:t>
          </a:r>
          <a:endParaRPr lang="zh-CN" alt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D24132-93F6-4B3A-BBA8-8D36D97774B3}" type="datetimeFigureOut">
              <a:rPr lang="zh-CN" altLang="en-US" smtClean="0"/>
              <a:t>2021/5/27</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60D525-C276-4339-BBBF-E33CFA112A34}" type="slidenum">
              <a:rPr lang="zh-CN" altLang="en-US" smtClean="0"/>
              <a:t>‹#›</a:t>
            </a:fld>
            <a:endParaRPr lang="zh-CN" altLang="en-US"/>
          </a:p>
        </p:txBody>
      </p:sp>
    </p:spTree>
    <p:extLst>
      <p:ext uri="{BB962C8B-B14F-4D97-AF65-F5344CB8AC3E}">
        <p14:creationId xmlns:p14="http://schemas.microsoft.com/office/powerpoint/2010/main" val="2854909644"/>
      </p:ext>
    </p:extLst>
  </p:cSld>
  <p:clrMap bg1="lt1" tx1="dk1" bg2="lt2" tx2="dk2" accent1="accent1" accent2="accent2" accent3="accent3" accent4="accent4" accent5="accent5" accent6="accent6" hlink="hlink" folHlink="folHlink"/>
  <p:notesStyle>
    <a:lvl1pPr marL="0" algn="l" defTabSz="967801" rtl="0" eaLnBrk="1" latinLnBrk="0" hangingPunct="1">
      <a:defRPr sz="1300" kern="1200">
        <a:solidFill>
          <a:schemeClr val="tx1"/>
        </a:solidFill>
        <a:latin typeface="+mn-lt"/>
        <a:ea typeface="+mn-ea"/>
        <a:cs typeface="+mn-cs"/>
      </a:defRPr>
    </a:lvl1pPr>
    <a:lvl2pPr marL="483900" algn="l" defTabSz="967801" rtl="0" eaLnBrk="1" latinLnBrk="0" hangingPunct="1">
      <a:defRPr sz="1300" kern="1200">
        <a:solidFill>
          <a:schemeClr val="tx1"/>
        </a:solidFill>
        <a:latin typeface="+mn-lt"/>
        <a:ea typeface="+mn-ea"/>
        <a:cs typeface="+mn-cs"/>
      </a:defRPr>
    </a:lvl2pPr>
    <a:lvl3pPr marL="967801" algn="l" defTabSz="967801" rtl="0" eaLnBrk="1" latinLnBrk="0" hangingPunct="1">
      <a:defRPr sz="1300" kern="1200">
        <a:solidFill>
          <a:schemeClr val="tx1"/>
        </a:solidFill>
        <a:latin typeface="+mn-lt"/>
        <a:ea typeface="+mn-ea"/>
        <a:cs typeface="+mn-cs"/>
      </a:defRPr>
    </a:lvl3pPr>
    <a:lvl4pPr marL="1451701" algn="l" defTabSz="967801" rtl="0" eaLnBrk="1" latinLnBrk="0" hangingPunct="1">
      <a:defRPr sz="1300" kern="1200">
        <a:solidFill>
          <a:schemeClr val="tx1"/>
        </a:solidFill>
        <a:latin typeface="+mn-lt"/>
        <a:ea typeface="+mn-ea"/>
        <a:cs typeface="+mn-cs"/>
      </a:defRPr>
    </a:lvl4pPr>
    <a:lvl5pPr marL="1935602" algn="l" defTabSz="967801" rtl="0" eaLnBrk="1" latinLnBrk="0" hangingPunct="1">
      <a:defRPr sz="1300" kern="1200">
        <a:solidFill>
          <a:schemeClr val="tx1"/>
        </a:solidFill>
        <a:latin typeface="+mn-lt"/>
        <a:ea typeface="+mn-ea"/>
        <a:cs typeface="+mn-cs"/>
      </a:defRPr>
    </a:lvl5pPr>
    <a:lvl6pPr marL="2419502" algn="l" defTabSz="967801" rtl="0" eaLnBrk="1" latinLnBrk="0" hangingPunct="1">
      <a:defRPr sz="1300" kern="1200">
        <a:solidFill>
          <a:schemeClr val="tx1"/>
        </a:solidFill>
        <a:latin typeface="+mn-lt"/>
        <a:ea typeface="+mn-ea"/>
        <a:cs typeface="+mn-cs"/>
      </a:defRPr>
    </a:lvl6pPr>
    <a:lvl7pPr marL="2903403" algn="l" defTabSz="967801" rtl="0" eaLnBrk="1" latinLnBrk="0" hangingPunct="1">
      <a:defRPr sz="1300" kern="1200">
        <a:solidFill>
          <a:schemeClr val="tx1"/>
        </a:solidFill>
        <a:latin typeface="+mn-lt"/>
        <a:ea typeface="+mn-ea"/>
        <a:cs typeface="+mn-cs"/>
      </a:defRPr>
    </a:lvl7pPr>
    <a:lvl8pPr marL="3387303" algn="l" defTabSz="967801" rtl="0" eaLnBrk="1" latinLnBrk="0" hangingPunct="1">
      <a:defRPr sz="1300" kern="1200">
        <a:solidFill>
          <a:schemeClr val="tx1"/>
        </a:solidFill>
        <a:latin typeface="+mn-lt"/>
        <a:ea typeface="+mn-ea"/>
        <a:cs typeface="+mn-cs"/>
      </a:defRPr>
    </a:lvl8pPr>
    <a:lvl9pPr marL="3871204" algn="l" defTabSz="967801"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1</a:t>
            </a:fld>
            <a:endParaRPr lang="zh-CN" altLang="en-US"/>
          </a:p>
        </p:txBody>
      </p:sp>
    </p:spTree>
    <p:extLst>
      <p:ext uri="{BB962C8B-B14F-4D97-AF65-F5344CB8AC3E}">
        <p14:creationId xmlns:p14="http://schemas.microsoft.com/office/powerpoint/2010/main" val="279172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2</a:t>
            </a:fld>
            <a:endParaRPr lang="zh-CN" altLang="en-US"/>
          </a:p>
        </p:txBody>
      </p:sp>
    </p:spTree>
    <p:extLst>
      <p:ext uri="{BB962C8B-B14F-4D97-AF65-F5344CB8AC3E}">
        <p14:creationId xmlns:p14="http://schemas.microsoft.com/office/powerpoint/2010/main" val="4272064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3</a:t>
            </a:fld>
            <a:endParaRPr lang="zh-CN" altLang="en-US"/>
          </a:p>
        </p:txBody>
      </p:sp>
    </p:spTree>
    <p:extLst>
      <p:ext uri="{BB962C8B-B14F-4D97-AF65-F5344CB8AC3E}">
        <p14:creationId xmlns:p14="http://schemas.microsoft.com/office/powerpoint/2010/main" val="2591893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7</a:t>
            </a:fld>
            <a:endParaRPr lang="zh-CN" altLang="en-US"/>
          </a:p>
        </p:txBody>
      </p:sp>
    </p:spTree>
    <p:extLst>
      <p:ext uri="{BB962C8B-B14F-4D97-AF65-F5344CB8AC3E}">
        <p14:creationId xmlns:p14="http://schemas.microsoft.com/office/powerpoint/2010/main" val="3489935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60D525-C276-4339-BBBF-E33CFA112A34}" type="slidenum">
              <a:rPr lang="zh-CN" altLang="en-US" smtClean="0"/>
              <a:t>9</a:t>
            </a:fld>
            <a:endParaRPr lang="zh-CN" altLang="en-US"/>
          </a:p>
        </p:txBody>
      </p:sp>
    </p:spTree>
    <p:extLst>
      <p:ext uri="{BB962C8B-B14F-4D97-AF65-F5344CB8AC3E}">
        <p14:creationId xmlns:p14="http://schemas.microsoft.com/office/powerpoint/2010/main" val="539808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10</a:t>
            </a:fld>
            <a:endParaRPr lang="zh-CN" altLang="en-US"/>
          </a:p>
        </p:txBody>
      </p:sp>
    </p:spTree>
    <p:extLst>
      <p:ext uri="{BB962C8B-B14F-4D97-AF65-F5344CB8AC3E}">
        <p14:creationId xmlns:p14="http://schemas.microsoft.com/office/powerpoint/2010/main" val="1956887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56356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60D525-C276-4339-BBBF-E33CFA112A34}"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451864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4035693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14</a:t>
            </a:fld>
            <a:endParaRPr lang="zh-CN" altLang="en-US"/>
          </a:p>
        </p:txBody>
      </p:sp>
    </p:spTree>
    <p:extLst>
      <p:ext uri="{BB962C8B-B14F-4D97-AF65-F5344CB8AC3E}">
        <p14:creationId xmlns:p14="http://schemas.microsoft.com/office/powerpoint/2010/main" val="3799005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20</a:t>
            </a:fld>
            <a:endParaRPr lang="zh-CN" altLang="en-US"/>
          </a:p>
        </p:txBody>
      </p:sp>
    </p:spTree>
    <p:extLst>
      <p:ext uri="{BB962C8B-B14F-4D97-AF65-F5344CB8AC3E}">
        <p14:creationId xmlns:p14="http://schemas.microsoft.com/office/powerpoint/2010/main" val="990848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DE60D525-C276-4339-BBBF-E33CFA112A3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29865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60D525-C276-4339-BBBF-E33CFA112A34}" type="slidenum">
              <a:rPr lang="zh-CN" altLang="en-US" smtClean="0"/>
              <a:t>28</a:t>
            </a:fld>
            <a:endParaRPr lang="zh-CN" altLang="en-US"/>
          </a:p>
        </p:txBody>
      </p:sp>
    </p:spTree>
    <p:extLst>
      <p:ext uri="{BB962C8B-B14F-4D97-AF65-F5344CB8AC3E}">
        <p14:creationId xmlns:p14="http://schemas.microsoft.com/office/powerpoint/2010/main" val="48139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60D525-C276-4339-BBBF-E33CFA112A34}" type="slidenum">
              <a:rPr lang="zh-CN" altLang="en-US" smtClean="0"/>
              <a:t>34</a:t>
            </a:fld>
            <a:endParaRPr lang="zh-CN" altLang="en-US"/>
          </a:p>
        </p:txBody>
      </p:sp>
    </p:spTree>
    <p:extLst>
      <p:ext uri="{BB962C8B-B14F-4D97-AF65-F5344CB8AC3E}">
        <p14:creationId xmlns:p14="http://schemas.microsoft.com/office/powerpoint/2010/main" val="3470357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pPr defTabSz="914400" fontAlgn="base">
              <a:spcBef>
                <a:spcPct val="0"/>
              </a:spcBef>
              <a:spcAft>
                <a:spcPct val="0"/>
              </a:spcAft>
              <a:defRPr/>
            </a:pPr>
            <a:r>
              <a:rPr lang="en-US">
                <a:solidFill>
                  <a:prstClr val="black"/>
                </a:solidFill>
                <a:ea typeface="宋体" panose="02010600030101010101" pitchFamily="2" charset="-122"/>
              </a:rPr>
              <a:t>My First Template</a:t>
            </a:r>
            <a:endParaRPr lang="en-US" dirty="0">
              <a:solidFill>
                <a:prstClr val="black"/>
              </a:solidFill>
              <a:ea typeface="宋体" panose="02010600030101010101" pitchFamily="2" charset="-122"/>
            </a:endParaRPr>
          </a:p>
        </p:txBody>
      </p:sp>
    </p:spTree>
    <p:extLst>
      <p:ext uri="{BB962C8B-B14F-4D97-AF65-F5344CB8AC3E}">
        <p14:creationId xmlns:p14="http://schemas.microsoft.com/office/powerpoint/2010/main" val="1541227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1525809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39</a:t>
            </a:fld>
            <a:endParaRPr lang="zh-CN" altLang="en-US"/>
          </a:p>
        </p:txBody>
      </p:sp>
    </p:spTree>
    <p:extLst>
      <p:ext uri="{BB962C8B-B14F-4D97-AF65-F5344CB8AC3E}">
        <p14:creationId xmlns:p14="http://schemas.microsoft.com/office/powerpoint/2010/main" val="3111569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40</a:t>
            </a:fld>
            <a:endParaRPr lang="zh-CN" altLang="en-US"/>
          </a:p>
        </p:txBody>
      </p:sp>
    </p:spTree>
    <p:extLst>
      <p:ext uri="{BB962C8B-B14F-4D97-AF65-F5344CB8AC3E}">
        <p14:creationId xmlns:p14="http://schemas.microsoft.com/office/powerpoint/2010/main" val="1942199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44</a:t>
            </a:fld>
            <a:endParaRPr lang="zh-CN" altLang="en-US"/>
          </a:p>
        </p:txBody>
      </p:sp>
    </p:spTree>
    <p:extLst>
      <p:ext uri="{BB962C8B-B14F-4D97-AF65-F5344CB8AC3E}">
        <p14:creationId xmlns:p14="http://schemas.microsoft.com/office/powerpoint/2010/main" val="3061987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60D525-C276-4339-BBBF-E33CFA112A34}" type="slidenum">
              <a:rPr lang="zh-CN" altLang="en-US" smtClean="0"/>
              <a:t>45</a:t>
            </a:fld>
            <a:endParaRPr lang="zh-CN" altLang="en-US"/>
          </a:p>
        </p:txBody>
      </p:sp>
    </p:spTree>
    <p:extLst>
      <p:ext uri="{BB962C8B-B14F-4D97-AF65-F5344CB8AC3E}">
        <p14:creationId xmlns:p14="http://schemas.microsoft.com/office/powerpoint/2010/main" val="3684571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60D525-C276-4339-BBBF-E33CFA112A34}" type="slidenum">
              <a:rPr lang="zh-CN" altLang="en-US" smtClean="0"/>
              <a:t>46</a:t>
            </a:fld>
            <a:endParaRPr lang="zh-CN" altLang="en-US"/>
          </a:p>
        </p:txBody>
      </p:sp>
    </p:spTree>
    <p:extLst>
      <p:ext uri="{BB962C8B-B14F-4D97-AF65-F5344CB8AC3E}">
        <p14:creationId xmlns:p14="http://schemas.microsoft.com/office/powerpoint/2010/main" val="1371786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60D525-C276-4339-BBBF-E33CFA112A34}" type="slidenum">
              <a:rPr lang="zh-CN" altLang="en-US" smtClean="0"/>
              <a:t>48</a:t>
            </a:fld>
            <a:endParaRPr lang="zh-CN" altLang="en-US"/>
          </a:p>
        </p:txBody>
      </p:sp>
    </p:spTree>
    <p:extLst>
      <p:ext uri="{BB962C8B-B14F-4D97-AF65-F5344CB8AC3E}">
        <p14:creationId xmlns:p14="http://schemas.microsoft.com/office/powerpoint/2010/main" val="682255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DC9413F-428D-40C3-85B7-E2A30344715B}"/>
              </a:ext>
            </a:extLst>
          </p:cNvPr>
          <p:cNvSpPr>
            <a:spLocks noGrp="1"/>
          </p:cNvSpPr>
          <p:nvPr>
            <p:ph type="dt" sz="half" idx="10"/>
          </p:nvPr>
        </p:nvSpPr>
        <p:spPr/>
        <p:txBody>
          <a:bodyPr lIns="72585" tIns="36293" rIns="72585" bIns="36293"/>
          <a:lstStyle/>
          <a:p>
            <a:fld id="{775AA212-472F-49E0-9DC2-A828576FC3F2}" type="datetimeFigureOut">
              <a:rPr lang="zh-CN" altLang="en-US" smtClean="0"/>
              <a:t>2021/5/27</a:t>
            </a:fld>
            <a:endParaRPr lang="zh-CN" altLang="en-US"/>
          </a:p>
        </p:txBody>
      </p:sp>
      <p:sp>
        <p:nvSpPr>
          <p:cNvPr id="3" name="页脚占位符 2">
            <a:extLst>
              <a:ext uri="{FF2B5EF4-FFF2-40B4-BE49-F238E27FC236}">
                <a16:creationId xmlns:a16="http://schemas.microsoft.com/office/drawing/2014/main" id="{00ECFF32-3DE5-424F-9566-F6E10EF5CFB7}"/>
              </a:ext>
            </a:extLst>
          </p:cNvPr>
          <p:cNvSpPr>
            <a:spLocks noGrp="1"/>
          </p:cNvSpPr>
          <p:nvPr>
            <p:ph type="ftr" sz="quarter" idx="11"/>
          </p:nvPr>
        </p:nvSpPr>
        <p:spPr/>
        <p:txBody>
          <a:bodyPr lIns="72585" tIns="36293" rIns="72585" bIns="36293"/>
          <a:lstStyle/>
          <a:p>
            <a:endParaRPr lang="zh-CN" altLang="en-US"/>
          </a:p>
        </p:txBody>
      </p:sp>
      <p:sp>
        <p:nvSpPr>
          <p:cNvPr id="4" name="灯片编号占位符 3">
            <a:extLst>
              <a:ext uri="{FF2B5EF4-FFF2-40B4-BE49-F238E27FC236}">
                <a16:creationId xmlns:a16="http://schemas.microsoft.com/office/drawing/2014/main" id="{E8363A72-2FEA-4389-8C9A-5A2A5A4F9674}"/>
              </a:ext>
            </a:extLst>
          </p:cNvPr>
          <p:cNvSpPr>
            <a:spLocks noGrp="1"/>
          </p:cNvSpPr>
          <p:nvPr>
            <p:ph type="sldNum" sz="quarter" idx="12"/>
          </p:nvPr>
        </p:nvSpPr>
        <p:spPr/>
        <p:txBody>
          <a:bodyPr lIns="72585" tIns="36293" rIns="72585" bIns="36293"/>
          <a:lstStyle/>
          <a:p>
            <a:fld id="{76480D4D-8FD4-40C2-A039-319907955FA3}" type="slidenum">
              <a:rPr lang="zh-CN" altLang="en-US" smtClean="0"/>
              <a:t>‹#›</a:t>
            </a:fld>
            <a:endParaRPr lang="zh-CN" altLang="en-US"/>
          </a:p>
        </p:txBody>
      </p:sp>
    </p:spTree>
    <p:extLst>
      <p:ext uri="{BB962C8B-B14F-4D97-AF65-F5344CB8AC3E}">
        <p14:creationId xmlns:p14="http://schemas.microsoft.com/office/powerpoint/2010/main" val="416500799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92571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矩形 2"/>
          <p:cNvSpPr/>
          <p:nvPr userDrawn="1"/>
        </p:nvSpPr>
        <p:spPr>
          <a:xfrm>
            <a:off x="158256" y="715695"/>
            <a:ext cx="9439088" cy="4511782"/>
          </a:xfrm>
          <a:prstGeom prst="rect">
            <a:avLst/>
          </a:prstGeom>
          <a:solidFill>
            <a:schemeClr val="bg1">
              <a:alpha val="91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9">
              <a:solidFill>
                <a:srgbClr val="FFFFFF"/>
              </a:solidFill>
            </a:endParaRPr>
          </a:p>
        </p:txBody>
      </p:sp>
    </p:spTree>
    <p:extLst>
      <p:ext uri="{BB962C8B-B14F-4D97-AF65-F5344CB8AC3E}">
        <p14:creationId xmlns:p14="http://schemas.microsoft.com/office/powerpoint/2010/main" val="183322121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4" name="矩形 3"/>
          <p:cNvSpPr/>
          <p:nvPr userDrawn="1"/>
        </p:nvSpPr>
        <p:spPr>
          <a:xfrm>
            <a:off x="158256" y="164094"/>
            <a:ext cx="9439088" cy="5054279"/>
          </a:xfrm>
          <a:prstGeom prst="rect">
            <a:avLst/>
          </a:prstGeom>
          <a:solidFill>
            <a:schemeClr val="bg1">
              <a:alpha val="91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9">
              <a:solidFill>
                <a:srgbClr val="FFFFFF"/>
              </a:solidFill>
            </a:endParaRPr>
          </a:p>
        </p:txBody>
      </p:sp>
    </p:spTree>
    <p:extLst>
      <p:ext uri="{BB962C8B-B14F-4D97-AF65-F5344CB8AC3E}">
        <p14:creationId xmlns:p14="http://schemas.microsoft.com/office/powerpoint/2010/main" val="1460480790"/>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4279091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7" name="Flowchart: Off-page Connector 6"/>
          <p:cNvSpPr/>
          <p:nvPr userDrawn="1"/>
        </p:nvSpPr>
        <p:spPr>
          <a:xfrm rot="5400000">
            <a:off x="9316866" y="4916825"/>
            <a:ext cx="358857" cy="451108"/>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90" dirty="0">
              <a:solidFill>
                <a:srgbClr val="FFFFFF"/>
              </a:solidFill>
            </a:endParaRPr>
          </a:p>
        </p:txBody>
      </p:sp>
      <p:sp>
        <p:nvSpPr>
          <p:cNvPr id="4" name="Slide Number Placeholder 4"/>
          <p:cNvSpPr>
            <a:spLocks noGrp="1"/>
          </p:cNvSpPr>
          <p:nvPr>
            <p:ph type="sldNum" sz="quarter" idx="12"/>
          </p:nvPr>
        </p:nvSpPr>
        <p:spPr>
          <a:xfrm>
            <a:off x="9284244" y="4993434"/>
            <a:ext cx="486604" cy="288369"/>
          </a:xfrm>
          <a:prstGeom prst="rect">
            <a:avLst/>
          </a:prstGeom>
        </p:spPr>
        <p:txBody>
          <a:bodyPr anchor="ctr"/>
          <a:lstStyle>
            <a:lvl1pPr algn="ctr">
              <a:defRPr sz="1050" b="1">
                <a:solidFill>
                  <a:schemeClr val="tx1">
                    <a:lumMod val="75000"/>
                    <a:lumOff val="25000"/>
                  </a:schemeClr>
                </a:solidFill>
              </a:defRPr>
            </a:lvl1pPr>
          </a:lstStyle>
          <a:p>
            <a:fld id="{C136B7D2-B98C-44FD-8D04-7EC62A564975}"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5" name="Title 1"/>
          <p:cNvSpPr>
            <a:spLocks noGrp="1"/>
          </p:cNvSpPr>
          <p:nvPr>
            <p:ph type="title" hasCustomPrompt="1"/>
          </p:nvPr>
        </p:nvSpPr>
        <p:spPr>
          <a:xfrm>
            <a:off x="1863355" y="280845"/>
            <a:ext cx="5995141" cy="371200"/>
          </a:xfrm>
          <a:prstGeom prst="rect">
            <a:avLst/>
          </a:prstGeom>
        </p:spPr>
        <p:txBody>
          <a:bodyPr wrap="none" lIns="0" tIns="0" rIns="0" bIns="0" anchor="ctr">
            <a:noAutofit/>
          </a:bodyPr>
          <a:lstStyle>
            <a:lvl1pPr algn="ctr">
              <a:defRPr sz="2520"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2673509" y="650436"/>
            <a:ext cx="4374833" cy="210783"/>
          </a:xfrm>
          <a:prstGeom prst="rect">
            <a:avLst/>
          </a:prstGeom>
        </p:spPr>
        <p:txBody>
          <a:bodyPr wrap="square" lIns="0" tIns="0" rIns="0" bIns="0" anchor="ctr">
            <a:noAutofit/>
          </a:bodyPr>
          <a:lstStyle>
            <a:lvl1pPr marL="0" indent="0" algn="ctr">
              <a:buNone/>
              <a:defRPr sz="1260" b="1" i="0" baseline="0">
                <a:solidFill>
                  <a:schemeClr val="bg1">
                    <a:lumMod val="75000"/>
                  </a:schemeClr>
                </a:solidFill>
                <a:latin typeface="+mn-lt"/>
              </a:defRPr>
            </a:lvl1pPr>
            <a:lvl2pPr marL="480030" indent="0">
              <a:buNone/>
              <a:defRPr sz="1260"/>
            </a:lvl2pPr>
            <a:lvl3pPr marL="960060" indent="0">
              <a:buNone/>
              <a:defRPr sz="1050"/>
            </a:lvl3pPr>
            <a:lvl4pPr marL="1440089" indent="0">
              <a:buNone/>
              <a:defRPr sz="945"/>
            </a:lvl4pPr>
            <a:lvl5pPr marL="1920118" indent="0">
              <a:buNone/>
              <a:defRPr sz="945"/>
            </a:lvl5pPr>
            <a:lvl6pPr marL="2400148" indent="0">
              <a:buNone/>
              <a:defRPr sz="945"/>
            </a:lvl6pPr>
            <a:lvl7pPr marL="2880178" indent="0">
              <a:buNone/>
              <a:defRPr sz="945"/>
            </a:lvl7pPr>
            <a:lvl8pPr marL="3360207" indent="0">
              <a:buNone/>
              <a:defRPr sz="945"/>
            </a:lvl8pPr>
            <a:lvl9pPr marL="3840237" indent="0">
              <a:buNone/>
              <a:defRPr sz="945"/>
            </a:lvl9pPr>
          </a:lstStyle>
          <a:p>
            <a:pPr lvl="0"/>
            <a:r>
              <a:rPr lang="en-US" dirty="0"/>
              <a:t>Subtext Goes Here</a:t>
            </a:r>
          </a:p>
        </p:txBody>
      </p:sp>
    </p:spTree>
    <p:extLst>
      <p:ext uri="{BB962C8B-B14F-4D97-AF65-F5344CB8AC3E}">
        <p14:creationId xmlns:p14="http://schemas.microsoft.com/office/powerpoint/2010/main" val="3169361578"/>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215232" y="883861"/>
            <a:ext cx="7291388" cy="1880235"/>
          </a:xfrm>
          <a:prstGeom prst="rect">
            <a:avLst/>
          </a:prstGeom>
        </p:spPr>
        <p:txBody>
          <a:bodyPr anchor="b"/>
          <a:lstStyle>
            <a:lvl1pPr algn="ctr">
              <a:defRPr sz="4725"/>
            </a:lvl1pPr>
          </a:lstStyle>
          <a:p>
            <a:r>
              <a:rPr lang="zh-CN" altLang="en-US"/>
              <a:t>单击此处编辑母版标题样式</a:t>
            </a:r>
            <a:endParaRPr lang="en-US" dirty="0"/>
          </a:p>
        </p:txBody>
      </p:sp>
      <p:sp>
        <p:nvSpPr>
          <p:cNvPr id="3" name="Subtitle 2"/>
          <p:cNvSpPr>
            <a:spLocks noGrp="1"/>
          </p:cNvSpPr>
          <p:nvPr>
            <p:ph type="subTitle" idx="1"/>
          </p:nvPr>
        </p:nvSpPr>
        <p:spPr>
          <a:xfrm>
            <a:off x="1215232" y="2836604"/>
            <a:ext cx="7291388" cy="1303913"/>
          </a:xfrm>
          <a:prstGeom prst="rect">
            <a:avLst/>
          </a:prstGeom>
        </p:spPr>
        <p:txBody>
          <a:bodyPr/>
          <a:lstStyle>
            <a:lvl1pPr marL="0" indent="0" algn="ctr">
              <a:buNone/>
              <a:defRPr sz="1890"/>
            </a:lvl1pPr>
            <a:lvl2pPr marL="360048" indent="0" algn="ctr">
              <a:buNone/>
              <a:defRPr sz="1575"/>
            </a:lvl2pPr>
            <a:lvl3pPr marL="720097" indent="0" algn="ctr">
              <a:buNone/>
              <a:defRPr sz="1417"/>
            </a:lvl3pPr>
            <a:lvl4pPr marL="1080145" indent="0" algn="ctr">
              <a:buNone/>
              <a:defRPr sz="1260"/>
            </a:lvl4pPr>
            <a:lvl5pPr marL="1440193" indent="0" algn="ctr">
              <a:buNone/>
              <a:defRPr sz="1260"/>
            </a:lvl5pPr>
            <a:lvl6pPr marL="1800241" indent="0" algn="ctr">
              <a:buNone/>
              <a:defRPr sz="1260"/>
            </a:lvl6pPr>
            <a:lvl7pPr marL="2160290" indent="0" algn="ctr">
              <a:buNone/>
              <a:defRPr sz="1260"/>
            </a:lvl7pPr>
            <a:lvl8pPr marL="2520338" indent="0" algn="ctr">
              <a:buNone/>
              <a:defRPr sz="1260"/>
            </a:lvl8pPr>
            <a:lvl9pPr marL="2880386" indent="0" algn="ctr">
              <a:buNone/>
              <a:defRPr sz="126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68378" y="5005626"/>
            <a:ext cx="2187416" cy="287536"/>
          </a:xfrm>
          <a:prstGeom prst="rect">
            <a:avLst/>
          </a:prstGeom>
        </p:spPr>
        <p:txBody>
          <a:bodyPr/>
          <a:lstStyle/>
          <a:p>
            <a:fld id="{BC25783E-5E23-45CF-B2FC-DD1B433298EE}" type="datetimeFigureOut">
              <a:rPr lang="zh-CN" altLang="en-US" smtClean="0">
                <a:solidFill>
                  <a:srgbClr val="000000"/>
                </a:solidFill>
              </a:rPr>
              <a:pPr/>
              <a:t>2021/5/27</a:t>
            </a:fld>
            <a:endParaRPr lang="zh-CN" altLang="en-US">
              <a:solidFill>
                <a:srgbClr val="000000"/>
              </a:solidFill>
            </a:endParaRPr>
          </a:p>
        </p:txBody>
      </p:sp>
      <p:sp>
        <p:nvSpPr>
          <p:cNvPr id="5" name="Footer Placeholder 4"/>
          <p:cNvSpPr>
            <a:spLocks noGrp="1"/>
          </p:cNvSpPr>
          <p:nvPr>
            <p:ph type="ftr" sz="quarter" idx="11"/>
          </p:nvPr>
        </p:nvSpPr>
        <p:spPr>
          <a:xfrm>
            <a:off x="3220363" y="5005626"/>
            <a:ext cx="3281124" cy="287536"/>
          </a:xfrm>
          <a:prstGeom prst="rect">
            <a:avLst/>
          </a:prstGeom>
        </p:spPr>
        <p:txBody>
          <a:bodyPr/>
          <a:lstStyle/>
          <a:p>
            <a:endParaRPr lang="zh-CN" altLang="en-US">
              <a:solidFill>
                <a:srgbClr val="000000"/>
              </a:solidFill>
            </a:endParaRPr>
          </a:p>
        </p:txBody>
      </p:sp>
      <p:sp>
        <p:nvSpPr>
          <p:cNvPr id="6" name="Slide Number Placeholder 5"/>
          <p:cNvSpPr>
            <a:spLocks noGrp="1"/>
          </p:cNvSpPr>
          <p:nvPr>
            <p:ph type="sldNum" sz="quarter" idx="12"/>
          </p:nvPr>
        </p:nvSpPr>
        <p:spPr>
          <a:xfrm>
            <a:off x="6866057" y="5005626"/>
            <a:ext cx="2187416" cy="287536"/>
          </a:xfrm>
          <a:prstGeom prst="rect">
            <a:avLst/>
          </a:prstGeom>
        </p:spPr>
        <p:txBody>
          <a:bodyPr/>
          <a:lstStyle/>
          <a:p>
            <a:fld id="{36652072-DB19-42B0-9860-98C0D1EBDA02}" type="slidenum">
              <a:rPr lang="zh-CN" altLang="en-US" smtClean="0">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62218816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3.xml"/><Relationship Id="rId4" Type="http://schemas.microsoft.com/office/2007/relationships/hdphoto" Target="../media/hdphoto1.wdp"/></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3.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8" name="Picture 2" descr="C:\Users\Admin\Desktop\shutterstock_129456278 [转换].jpg"/>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4382" t="10876" r="4382" b="11290"/>
          <a:stretch/>
        </p:blipFill>
        <p:spPr bwMode="auto">
          <a:xfrm>
            <a:off x="-7149" y="1"/>
            <a:ext cx="9745509" cy="5400674"/>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2" r:id="rId2"/>
  </p:sldLayoutIdLst>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xStyles>
    <p:titleStyle>
      <a:lvl1pPr algn="ctr" defTabSz="967801" rtl="0" eaLnBrk="1" latinLnBrk="0" hangingPunct="1">
        <a:spcBef>
          <a:spcPct val="0"/>
        </a:spcBef>
        <a:buNone/>
        <a:defRPr sz="4700" kern="1200">
          <a:solidFill>
            <a:schemeClr val="tx1"/>
          </a:solidFill>
          <a:latin typeface="+mj-lt"/>
          <a:ea typeface="+mj-ea"/>
          <a:cs typeface="+mj-cs"/>
        </a:defRPr>
      </a:lvl1pPr>
    </p:titleStyle>
    <p:bodyStyle>
      <a:lvl1pPr marL="362925" indent="-362925" algn="l" defTabSz="967801"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86338" indent="-302438" algn="l" defTabSz="967801"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09751" indent="-241950" algn="l" defTabSz="967801"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93652"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77552"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614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453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292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131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zh-CN"/>
      </a:defPPr>
      <a:lvl1pPr marL="0" algn="l" defTabSz="967801" rtl="0" eaLnBrk="1" latinLnBrk="0" hangingPunct="1">
        <a:defRPr sz="1900" kern="1200">
          <a:solidFill>
            <a:schemeClr val="tx1"/>
          </a:solidFill>
          <a:latin typeface="+mn-lt"/>
          <a:ea typeface="+mn-ea"/>
          <a:cs typeface="+mn-cs"/>
        </a:defRPr>
      </a:lvl1pPr>
      <a:lvl2pPr marL="483900" algn="l" defTabSz="967801" rtl="0" eaLnBrk="1" latinLnBrk="0" hangingPunct="1">
        <a:defRPr sz="1900" kern="1200">
          <a:solidFill>
            <a:schemeClr val="tx1"/>
          </a:solidFill>
          <a:latin typeface="+mn-lt"/>
          <a:ea typeface="+mn-ea"/>
          <a:cs typeface="+mn-cs"/>
        </a:defRPr>
      </a:lvl2pPr>
      <a:lvl3pPr marL="967801" algn="l" defTabSz="967801" rtl="0" eaLnBrk="1" latinLnBrk="0" hangingPunct="1">
        <a:defRPr sz="1900" kern="1200">
          <a:solidFill>
            <a:schemeClr val="tx1"/>
          </a:solidFill>
          <a:latin typeface="+mn-lt"/>
          <a:ea typeface="+mn-ea"/>
          <a:cs typeface="+mn-cs"/>
        </a:defRPr>
      </a:lvl3pPr>
      <a:lvl4pPr marL="1451701" algn="l" defTabSz="967801" rtl="0" eaLnBrk="1" latinLnBrk="0" hangingPunct="1">
        <a:defRPr sz="1900" kern="1200">
          <a:solidFill>
            <a:schemeClr val="tx1"/>
          </a:solidFill>
          <a:latin typeface="+mn-lt"/>
          <a:ea typeface="+mn-ea"/>
          <a:cs typeface="+mn-cs"/>
        </a:defRPr>
      </a:lvl4pPr>
      <a:lvl5pPr marL="1935602" algn="l" defTabSz="967801" rtl="0" eaLnBrk="1" latinLnBrk="0" hangingPunct="1">
        <a:defRPr sz="1900" kern="1200">
          <a:solidFill>
            <a:schemeClr val="tx1"/>
          </a:solidFill>
          <a:latin typeface="+mn-lt"/>
          <a:ea typeface="+mn-ea"/>
          <a:cs typeface="+mn-cs"/>
        </a:defRPr>
      </a:lvl5pPr>
      <a:lvl6pPr marL="2419502" algn="l" defTabSz="967801" rtl="0" eaLnBrk="1" latinLnBrk="0" hangingPunct="1">
        <a:defRPr sz="1900" kern="1200">
          <a:solidFill>
            <a:schemeClr val="tx1"/>
          </a:solidFill>
          <a:latin typeface="+mn-lt"/>
          <a:ea typeface="+mn-ea"/>
          <a:cs typeface="+mn-cs"/>
        </a:defRPr>
      </a:lvl6pPr>
      <a:lvl7pPr marL="2903403" algn="l" defTabSz="967801" rtl="0" eaLnBrk="1" latinLnBrk="0" hangingPunct="1">
        <a:defRPr sz="1900" kern="1200">
          <a:solidFill>
            <a:schemeClr val="tx1"/>
          </a:solidFill>
          <a:latin typeface="+mn-lt"/>
          <a:ea typeface="+mn-ea"/>
          <a:cs typeface="+mn-cs"/>
        </a:defRPr>
      </a:lvl7pPr>
      <a:lvl8pPr marL="3387303" algn="l" defTabSz="967801" rtl="0" eaLnBrk="1" latinLnBrk="0" hangingPunct="1">
        <a:defRPr sz="1900" kern="1200">
          <a:solidFill>
            <a:schemeClr val="tx1"/>
          </a:solidFill>
          <a:latin typeface="+mn-lt"/>
          <a:ea typeface="+mn-ea"/>
          <a:cs typeface="+mn-cs"/>
        </a:defRPr>
      </a:lvl8pPr>
      <a:lvl9pPr marL="3871204" algn="l" defTabSz="967801"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8" name="Picture 2" descr="C:\Users\Admin\Desktop\shutterstock_129456278 [转换].jpg"/>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4382" t="10876" r="4382" b="11290"/>
          <a:stretch>
            <a:fillRect/>
          </a:stretch>
        </p:blipFill>
        <p:spPr bwMode="auto">
          <a:xfrm>
            <a:off x="-7149" y="1"/>
            <a:ext cx="9745509" cy="5400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331904"/>
      </p:ext>
    </p:extLst>
  </p:cSld>
  <p:clrMap bg1="lt1" tx1="dk1" bg2="lt2" tx2="dk2" accent1="accent1" accent2="accent2" accent3="accent3" accent4="accent4" accent5="accent5" accent6="accent6" hlink="hlink" folHlink="folHlink"/>
  <p:sldLayoutIdLst>
    <p:sldLayoutId id="2147483651" r:id="rId1"/>
  </p:sldLayoutIdLst>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3220" indent="-363220"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3702861"/>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txStyles>
    <p:titleStyle>
      <a:lvl1pPr algn="l" defTabSz="682839" rtl="0" eaLnBrk="1" latinLnBrk="0" hangingPunct="1">
        <a:lnSpc>
          <a:spcPct val="90000"/>
        </a:lnSpc>
        <a:spcBef>
          <a:spcPct val="0"/>
        </a:spcBef>
        <a:buNone/>
        <a:defRPr sz="3285" kern="1200">
          <a:solidFill>
            <a:schemeClr val="tx1"/>
          </a:solidFill>
          <a:latin typeface="+mj-lt"/>
          <a:ea typeface="+mj-ea"/>
          <a:cs typeface="+mj-cs"/>
        </a:defRPr>
      </a:lvl1pPr>
    </p:titleStyle>
    <p:bodyStyle>
      <a:lvl1pPr marL="170711" indent="-170711" algn="l" defTabSz="682839" rtl="0" eaLnBrk="1" latinLnBrk="0" hangingPunct="1">
        <a:lnSpc>
          <a:spcPct val="90000"/>
        </a:lnSpc>
        <a:spcBef>
          <a:spcPts val="747"/>
        </a:spcBef>
        <a:buFont typeface="Arial" panose="020B0604020202020204" pitchFamily="34" charset="0"/>
        <a:buChar char="•"/>
        <a:defRPr sz="2091" kern="1200">
          <a:solidFill>
            <a:schemeClr val="tx1"/>
          </a:solidFill>
          <a:latin typeface="+mn-lt"/>
          <a:ea typeface="+mn-ea"/>
          <a:cs typeface="+mn-cs"/>
        </a:defRPr>
      </a:lvl1pPr>
      <a:lvl2pPr marL="512130" indent="-170711" algn="l" defTabSz="682839" rtl="0" eaLnBrk="1" latinLnBrk="0" hangingPunct="1">
        <a:lnSpc>
          <a:spcPct val="90000"/>
        </a:lnSpc>
        <a:spcBef>
          <a:spcPts val="373"/>
        </a:spcBef>
        <a:buFont typeface="Arial" panose="020B0604020202020204" pitchFamily="34" charset="0"/>
        <a:buChar char="•"/>
        <a:defRPr sz="1792" kern="1200">
          <a:solidFill>
            <a:schemeClr val="tx1"/>
          </a:solidFill>
          <a:latin typeface="+mn-lt"/>
          <a:ea typeface="+mn-ea"/>
          <a:cs typeface="+mn-cs"/>
        </a:defRPr>
      </a:lvl2pPr>
      <a:lvl3pPr marL="853548" indent="-170711" algn="l" defTabSz="682839" rtl="0" eaLnBrk="1" latinLnBrk="0" hangingPunct="1">
        <a:lnSpc>
          <a:spcPct val="90000"/>
        </a:lnSpc>
        <a:spcBef>
          <a:spcPts val="373"/>
        </a:spcBef>
        <a:buFont typeface="Arial" panose="020B0604020202020204" pitchFamily="34" charset="0"/>
        <a:buChar char="•"/>
        <a:defRPr sz="1493" kern="1200">
          <a:solidFill>
            <a:schemeClr val="tx1"/>
          </a:solidFill>
          <a:latin typeface="+mn-lt"/>
          <a:ea typeface="+mn-ea"/>
          <a:cs typeface="+mn-cs"/>
        </a:defRPr>
      </a:lvl3pPr>
      <a:lvl4pPr marL="1194969" indent="-170711" algn="l" defTabSz="682839"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4pPr>
      <a:lvl5pPr marL="1536388" indent="-170711" algn="l" defTabSz="682839"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5pPr>
      <a:lvl6pPr marL="1877808" indent="-170711" algn="l" defTabSz="682839"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6pPr>
      <a:lvl7pPr marL="2219228" indent="-170711" algn="l" defTabSz="682839"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7pPr>
      <a:lvl8pPr marL="2560648" indent="-170711" algn="l" defTabSz="682839"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8pPr>
      <a:lvl9pPr marL="2902067" indent="-170711" algn="l" defTabSz="682839"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9pPr>
    </p:bodyStyle>
    <p:otherStyle>
      <a:defPPr>
        <a:defRPr lang="zh-CN"/>
      </a:defPPr>
      <a:lvl1pPr marL="0" algn="l" defTabSz="682839" rtl="0" eaLnBrk="1" latinLnBrk="0" hangingPunct="1">
        <a:defRPr sz="1344" kern="1200">
          <a:solidFill>
            <a:schemeClr val="tx1"/>
          </a:solidFill>
          <a:latin typeface="+mn-lt"/>
          <a:ea typeface="+mn-ea"/>
          <a:cs typeface="+mn-cs"/>
        </a:defRPr>
      </a:lvl1pPr>
      <a:lvl2pPr marL="341420" algn="l" defTabSz="682839" rtl="0" eaLnBrk="1" latinLnBrk="0" hangingPunct="1">
        <a:defRPr sz="1344" kern="1200">
          <a:solidFill>
            <a:schemeClr val="tx1"/>
          </a:solidFill>
          <a:latin typeface="+mn-lt"/>
          <a:ea typeface="+mn-ea"/>
          <a:cs typeface="+mn-cs"/>
        </a:defRPr>
      </a:lvl2pPr>
      <a:lvl3pPr marL="682839" algn="l" defTabSz="682839" rtl="0" eaLnBrk="1" latinLnBrk="0" hangingPunct="1">
        <a:defRPr sz="1344" kern="1200">
          <a:solidFill>
            <a:schemeClr val="tx1"/>
          </a:solidFill>
          <a:latin typeface="+mn-lt"/>
          <a:ea typeface="+mn-ea"/>
          <a:cs typeface="+mn-cs"/>
        </a:defRPr>
      </a:lvl3pPr>
      <a:lvl4pPr marL="1024259" algn="l" defTabSz="682839" rtl="0" eaLnBrk="1" latinLnBrk="0" hangingPunct="1">
        <a:defRPr sz="1344" kern="1200">
          <a:solidFill>
            <a:schemeClr val="tx1"/>
          </a:solidFill>
          <a:latin typeface="+mn-lt"/>
          <a:ea typeface="+mn-ea"/>
          <a:cs typeface="+mn-cs"/>
        </a:defRPr>
      </a:lvl4pPr>
      <a:lvl5pPr marL="1365679" algn="l" defTabSz="682839" rtl="0" eaLnBrk="1" latinLnBrk="0" hangingPunct="1">
        <a:defRPr sz="1344" kern="1200">
          <a:solidFill>
            <a:schemeClr val="tx1"/>
          </a:solidFill>
          <a:latin typeface="+mn-lt"/>
          <a:ea typeface="+mn-ea"/>
          <a:cs typeface="+mn-cs"/>
        </a:defRPr>
      </a:lvl5pPr>
      <a:lvl6pPr marL="1707099" algn="l" defTabSz="682839" rtl="0" eaLnBrk="1" latinLnBrk="0" hangingPunct="1">
        <a:defRPr sz="1344" kern="1200">
          <a:solidFill>
            <a:schemeClr val="tx1"/>
          </a:solidFill>
          <a:latin typeface="+mn-lt"/>
          <a:ea typeface="+mn-ea"/>
          <a:cs typeface="+mn-cs"/>
        </a:defRPr>
      </a:lvl6pPr>
      <a:lvl7pPr marL="2048518" algn="l" defTabSz="682839" rtl="0" eaLnBrk="1" latinLnBrk="0" hangingPunct="1">
        <a:defRPr sz="1344" kern="1200">
          <a:solidFill>
            <a:schemeClr val="tx1"/>
          </a:solidFill>
          <a:latin typeface="+mn-lt"/>
          <a:ea typeface="+mn-ea"/>
          <a:cs typeface="+mn-cs"/>
        </a:defRPr>
      </a:lvl7pPr>
      <a:lvl8pPr marL="2389938" algn="l" defTabSz="682839" rtl="0" eaLnBrk="1" latinLnBrk="0" hangingPunct="1">
        <a:defRPr sz="1344" kern="1200">
          <a:solidFill>
            <a:schemeClr val="tx1"/>
          </a:solidFill>
          <a:latin typeface="+mn-lt"/>
          <a:ea typeface="+mn-ea"/>
          <a:cs typeface="+mn-cs"/>
        </a:defRPr>
      </a:lvl8pPr>
      <a:lvl9pPr marL="2731358" algn="l" defTabSz="682839" rtl="0" eaLnBrk="1" latinLnBrk="0" hangingPunct="1">
        <a:defRPr sz="134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5.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2.mp3"/></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5.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chart" Target="../charts/chart9.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3.wdp"/></Relationships>
</file>

<file path=ppt/slides/_rels/slide45.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microsoft.com/office/2007/relationships/hdphoto" Target="../media/hdphoto9.wdp"/></Relationships>
</file>

<file path=ppt/slides/_rels/slide4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microsoft.com/office/2007/relationships/hdphoto" Target="../media/hdphoto9.wdp"/></Relationships>
</file>

<file path=ppt/slides/_rels/slide4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3.png"/><Relationship Id="rId1" Type="http://schemas.openxmlformats.org/officeDocument/2006/relationships/slideLayout" Target="../slideLayouts/slideLayout1.xml"/><Relationship Id="rId6" Type="http://schemas.microsoft.com/office/2007/relationships/hdphoto" Target="../media/hdphoto10.wdp"/><Relationship Id="rId5" Type="http://schemas.openxmlformats.org/officeDocument/2006/relationships/image" Target="../media/image46.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artisticBlur radius="7"/>
                    </a14:imgEffect>
                  </a14:imgLayer>
                </a14:imgProps>
              </a:ext>
              <a:ext uri="{28A0092B-C50C-407E-A947-70E740481C1C}">
                <a14:useLocalDpi xmlns:a14="http://schemas.microsoft.com/office/drawing/2010/main" val="0"/>
              </a:ext>
            </a:extLst>
          </a:blip>
          <a:stretch>
            <a:fillRect/>
          </a:stretch>
        </p:blipFill>
        <p:spPr>
          <a:xfrm>
            <a:off x="-395659" y="-540023"/>
            <a:ext cx="10513168" cy="7017539"/>
          </a:xfrm>
          <a:prstGeom prst="rect">
            <a:avLst/>
          </a:prstGeom>
          <a:effectLst>
            <a:outerShdw blurRad="444500" dist="50800" dir="4800000" algn="ctr" rotWithShape="0">
              <a:srgbClr val="000000">
                <a:alpha val="62000"/>
              </a:srgbClr>
            </a:outerShdw>
          </a:effectLst>
        </p:spPr>
      </p:pic>
      <p:sp>
        <p:nvSpPr>
          <p:cNvPr id="13" name="矩形 12"/>
          <p:cNvSpPr/>
          <p:nvPr/>
        </p:nvSpPr>
        <p:spPr>
          <a:xfrm>
            <a:off x="-1235075" y="-740990"/>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sp>
        <p:nvSpPr>
          <p:cNvPr id="2" name="TextBox 1"/>
          <p:cNvSpPr txBox="1"/>
          <p:nvPr/>
        </p:nvSpPr>
        <p:spPr>
          <a:xfrm>
            <a:off x="252413" y="261248"/>
            <a:ext cx="7013458" cy="2800767"/>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a:r>
              <a:rPr lang="zh-CN" altLang="en-US" sz="8800" spc="50" dirty="0">
                <a:ln w="12700">
                  <a:solidFill>
                    <a:schemeClr val="bg1"/>
                  </a:solidFill>
                  <a:prstDash val="solid"/>
                </a:ln>
                <a:gradFill flip="none" rotWithShape="1">
                  <a:gsLst>
                    <a:gs pos="54000">
                      <a:srgbClr val="89BC53"/>
                    </a:gs>
                    <a:gs pos="21000">
                      <a:schemeClr val="accent1">
                        <a:lumMod val="75000"/>
                      </a:schemeClr>
                    </a:gs>
                    <a:gs pos="73000">
                      <a:schemeClr val="accent1">
                        <a:lumMod val="45000"/>
                        <a:lumOff val="55000"/>
                      </a:schemeClr>
                    </a:gs>
                    <a:gs pos="36000">
                      <a:schemeClr val="accent1">
                        <a:lumMod val="75000"/>
                      </a:schemeClr>
                    </a:gs>
                    <a:gs pos="90000">
                      <a:schemeClr val="accent1">
                        <a:lumMod val="40000"/>
                        <a:lumOff val="60000"/>
                      </a:schemeClr>
                    </a:gs>
                  </a:gsLst>
                  <a:lin ang="10800000" scaled="1"/>
                  <a:tileRect/>
                </a:gradFill>
                <a:latin typeface="叶根友毛笔行书2.0版" panose="02010601030101010101" pitchFamily="2" charset="-122"/>
                <a:ea typeface="叶根友毛笔行书2.0版" panose="02010601030101010101" pitchFamily="2" charset="-122"/>
              </a:rPr>
              <a:t>老 有 颐 养 </a:t>
            </a:r>
            <a:endParaRPr lang="en-US" altLang="zh-CN" sz="8800" spc="50" dirty="0">
              <a:ln w="12700">
                <a:solidFill>
                  <a:schemeClr val="bg1"/>
                </a:solidFill>
                <a:prstDash val="solid"/>
              </a:ln>
              <a:gradFill flip="none" rotWithShape="1">
                <a:gsLst>
                  <a:gs pos="54000">
                    <a:srgbClr val="89BC53"/>
                  </a:gs>
                  <a:gs pos="21000">
                    <a:schemeClr val="accent1">
                      <a:lumMod val="75000"/>
                    </a:schemeClr>
                  </a:gs>
                  <a:gs pos="73000">
                    <a:schemeClr val="accent1">
                      <a:lumMod val="45000"/>
                      <a:lumOff val="55000"/>
                    </a:schemeClr>
                  </a:gs>
                  <a:gs pos="36000">
                    <a:schemeClr val="accent1">
                      <a:lumMod val="75000"/>
                    </a:schemeClr>
                  </a:gs>
                  <a:gs pos="90000">
                    <a:schemeClr val="accent1">
                      <a:lumMod val="40000"/>
                      <a:lumOff val="60000"/>
                    </a:schemeClr>
                  </a:gs>
                </a:gsLst>
                <a:lin ang="10800000" scaled="1"/>
                <a:tileRect/>
              </a:gradFill>
              <a:latin typeface="叶根友毛笔行书2.0版" panose="02010601030101010101" pitchFamily="2" charset="-122"/>
              <a:ea typeface="叶根友毛笔行书2.0版" panose="02010601030101010101" pitchFamily="2" charset="-122"/>
            </a:endParaRPr>
          </a:p>
          <a:p>
            <a:pPr algn="just"/>
            <a:r>
              <a:rPr lang="zh-CN" altLang="en-US" sz="8800" spc="50" dirty="0">
                <a:ln w="12700">
                  <a:solidFill>
                    <a:schemeClr val="bg1"/>
                  </a:solidFill>
                  <a:prstDash val="solid"/>
                </a:ln>
                <a:gradFill flip="none" rotWithShape="1">
                  <a:gsLst>
                    <a:gs pos="54000">
                      <a:srgbClr val="89BC53"/>
                    </a:gs>
                    <a:gs pos="21000">
                      <a:schemeClr val="accent1">
                        <a:lumMod val="75000"/>
                      </a:schemeClr>
                    </a:gs>
                    <a:gs pos="73000">
                      <a:schemeClr val="accent1">
                        <a:lumMod val="45000"/>
                        <a:lumOff val="55000"/>
                      </a:schemeClr>
                    </a:gs>
                    <a:gs pos="36000">
                      <a:schemeClr val="accent1">
                        <a:lumMod val="75000"/>
                      </a:schemeClr>
                    </a:gs>
                    <a:gs pos="90000">
                      <a:schemeClr val="accent1">
                        <a:lumMod val="40000"/>
                        <a:lumOff val="60000"/>
                      </a:schemeClr>
                    </a:gs>
                  </a:gsLst>
                  <a:lin ang="10800000" scaled="1"/>
                  <a:tileRect/>
                </a:gradFill>
                <a:latin typeface="叶根友毛笔行书2.0版" panose="02010601030101010101" pitchFamily="2" charset="-122"/>
                <a:ea typeface="叶根友毛笔行书2.0版" panose="02010601030101010101" pitchFamily="2" charset="-122"/>
              </a:rPr>
              <a:t>“智”暖夕阳</a:t>
            </a:r>
          </a:p>
        </p:txBody>
      </p:sp>
      <p:sp>
        <p:nvSpPr>
          <p:cNvPr id="4" name="TextBox 3"/>
          <p:cNvSpPr txBox="1"/>
          <p:nvPr/>
        </p:nvSpPr>
        <p:spPr>
          <a:xfrm>
            <a:off x="500212" y="4619952"/>
            <a:ext cx="2808312" cy="461665"/>
          </a:xfrm>
          <a:prstGeom prst="rect">
            <a:avLst/>
          </a:prstGeom>
          <a:noFill/>
          <a:ln>
            <a:solidFill>
              <a:schemeClr val="bg1"/>
            </a:solidFill>
          </a:ln>
        </p:spPr>
        <p:txBody>
          <a:bodyPr wrap="square" rtlCol="0">
            <a:spAutoFit/>
          </a:bodyPr>
          <a:lstStyle/>
          <a:p>
            <a:pPr algn="ctr"/>
            <a:r>
              <a:rPr lang="zh-CN" altLang="en-US" sz="2400" b="1" dirty="0">
                <a:solidFill>
                  <a:schemeClr val="bg1"/>
                </a:solidFill>
                <a:latin typeface="微软雅黑" pitchFamily="34" charset="-122"/>
                <a:ea typeface="微软雅黑" pitchFamily="34" charset="-122"/>
              </a:rPr>
              <a:t>“悦养天年”团队</a:t>
            </a:r>
          </a:p>
        </p:txBody>
      </p:sp>
      <p:sp>
        <p:nvSpPr>
          <p:cNvPr id="16" name="文本框 15"/>
          <p:cNvSpPr txBox="1"/>
          <p:nvPr/>
        </p:nvSpPr>
        <p:spPr>
          <a:xfrm>
            <a:off x="468437" y="3162499"/>
            <a:ext cx="8157232"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沈阳市智慧护理养老产品的使用意愿及前景的调查</a:t>
            </a:r>
          </a:p>
        </p:txBody>
      </p:sp>
      <p:cxnSp>
        <p:nvCxnSpPr>
          <p:cNvPr id="17" name="直接连接符 16"/>
          <p:cNvCxnSpPr/>
          <p:nvPr/>
        </p:nvCxnSpPr>
        <p:spPr>
          <a:xfrm>
            <a:off x="500212" y="4164956"/>
            <a:ext cx="2203554" cy="0"/>
          </a:xfrm>
          <a:prstGeom prst="line">
            <a:avLst/>
          </a:prstGeom>
          <a:ln w="28575">
            <a:solidFill>
              <a:schemeClr val="bg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8301039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角三角形 13"/>
          <p:cNvSpPr/>
          <p:nvPr/>
        </p:nvSpPr>
        <p:spPr>
          <a:xfrm rot="12600000" flipH="1">
            <a:off x="2734875" y="4399922"/>
            <a:ext cx="163369" cy="72008"/>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267867" y="-106959"/>
            <a:ext cx="5687616" cy="5687616"/>
          </a:xfrm>
          <a:prstGeom prst="ellipse">
            <a:avLst/>
          </a:prstGeom>
          <a:solidFill>
            <a:schemeClr val="tx2">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00000">
            <a:off x="2304482" y="3745568"/>
            <a:ext cx="785185" cy="5394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00000">
            <a:off x="2543924" y="3842615"/>
            <a:ext cx="484506" cy="456772"/>
          </a:xfrm>
          <a:prstGeom prst="rect">
            <a:avLst/>
          </a:prstGeom>
          <a:gradFill flip="none" rotWithShape="1">
            <a:gsLst>
              <a:gs pos="85000">
                <a:schemeClr val="bg1">
                  <a:lumMod val="85000"/>
                </a:schemeClr>
              </a:gs>
              <a:gs pos="95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rot="1800000">
            <a:off x="2581788" y="3698085"/>
            <a:ext cx="497252" cy="584775"/>
          </a:xfrm>
          <a:prstGeom prst="rect">
            <a:avLst/>
          </a:prstGeom>
          <a:noFill/>
        </p:spPr>
        <p:txBody>
          <a:bodyPr wrap="none" rtlCol="0">
            <a:spAutoFit/>
          </a:bodyPr>
          <a:lstStyle/>
          <a:p>
            <a:r>
              <a:rPr lang="en-US" altLang="zh-CN" sz="3200" dirty="0">
                <a:solidFill>
                  <a:schemeClr val="tx2">
                    <a:lumMod val="75000"/>
                  </a:schemeClr>
                </a:solidFill>
                <a:latin typeface="Haettenschweiler" pitchFamily="34" charset="0"/>
              </a:rPr>
              <a:t>05</a:t>
            </a:r>
            <a:endParaRPr lang="zh-CN" altLang="en-US" sz="1400" dirty="0">
              <a:solidFill>
                <a:schemeClr val="tx2">
                  <a:lumMod val="75000"/>
                </a:schemeClr>
              </a:solidFill>
              <a:latin typeface="Haettenschweiler" pitchFamily="34" charset="0"/>
            </a:endParaRPr>
          </a:p>
        </p:txBody>
      </p:sp>
      <p:grpSp>
        <p:nvGrpSpPr>
          <p:cNvPr id="23" name="组合 22"/>
          <p:cNvGrpSpPr/>
          <p:nvPr/>
        </p:nvGrpSpPr>
        <p:grpSpPr>
          <a:xfrm rot="1800000">
            <a:off x="2496397" y="4134853"/>
            <a:ext cx="404559" cy="169277"/>
            <a:chOff x="4865494" y="1955062"/>
            <a:chExt cx="404559" cy="169277"/>
          </a:xfrm>
        </p:grpSpPr>
        <p:sp>
          <p:nvSpPr>
            <p:cNvPr id="24" name="TextBox 23"/>
            <p:cNvSpPr txBox="1"/>
            <p:nvPr/>
          </p:nvSpPr>
          <p:spPr>
            <a:xfrm>
              <a:off x="4876343" y="1955062"/>
              <a:ext cx="388248" cy="169277"/>
            </a:xfrm>
            <a:prstGeom prst="rect">
              <a:avLst/>
            </a:prstGeom>
            <a:noFill/>
          </p:spPr>
          <p:txBody>
            <a:bodyPr wrap="none" rtlCol="0">
              <a:spAutoFit/>
            </a:bodyPr>
            <a:lstStyle/>
            <a:p>
              <a:r>
                <a:rPr lang="en-US" altLang="zh-CN" sz="500" dirty="0">
                  <a:solidFill>
                    <a:schemeClr val="accent5">
                      <a:lumMod val="50000"/>
                    </a:schemeClr>
                  </a:solidFill>
                </a:rPr>
                <a:t>Options</a:t>
              </a:r>
              <a:endParaRPr lang="zh-CN" altLang="en-US" sz="500" dirty="0">
                <a:solidFill>
                  <a:schemeClr val="accent5">
                    <a:lumMod val="50000"/>
                  </a:schemeClr>
                </a:solidFill>
              </a:endParaRPr>
            </a:p>
          </p:txBody>
        </p:sp>
        <p:cxnSp>
          <p:nvCxnSpPr>
            <p:cNvPr id="25" name="直接连接符 24"/>
            <p:cNvCxnSpPr/>
            <p:nvPr/>
          </p:nvCxnSpPr>
          <p:spPr>
            <a:xfrm>
              <a:off x="4865494" y="1991106"/>
              <a:ext cx="404559"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椭圆 25"/>
          <p:cNvSpPr/>
          <p:nvPr/>
        </p:nvSpPr>
        <p:spPr>
          <a:xfrm>
            <a:off x="-1814122" y="469100"/>
            <a:ext cx="4535498" cy="4535498"/>
          </a:xfrm>
          <a:prstGeom prst="ellipse">
            <a:avLst/>
          </a:prstGeom>
          <a:solidFill>
            <a:schemeClr val="bg2">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782201" y="1266711"/>
            <a:ext cx="898289" cy="690014"/>
            <a:chOff x="1328569" y="1033365"/>
            <a:chExt cx="898289" cy="690014"/>
          </a:xfrm>
        </p:grpSpPr>
        <p:sp>
          <p:nvSpPr>
            <p:cNvPr id="28" name="直角三角形 27"/>
            <p:cNvSpPr/>
            <p:nvPr/>
          </p:nvSpPr>
          <p:spPr>
            <a:xfrm rot="9000000" flipH="1">
              <a:off x="2063489" y="1524473"/>
              <a:ext cx="163369" cy="72008"/>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endParaRPr>
            </a:p>
          </p:txBody>
        </p:sp>
        <p:sp>
          <p:nvSpPr>
            <p:cNvPr id="29" name="矩形 28"/>
            <p:cNvSpPr/>
            <p:nvPr/>
          </p:nvSpPr>
          <p:spPr>
            <a:xfrm rot="19800000">
              <a:off x="1328569" y="1183907"/>
              <a:ext cx="785185" cy="5394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endParaRPr>
            </a:p>
          </p:txBody>
        </p:sp>
        <p:sp>
          <p:nvSpPr>
            <p:cNvPr id="30" name="矩形 29"/>
            <p:cNvSpPr/>
            <p:nvPr/>
          </p:nvSpPr>
          <p:spPr>
            <a:xfrm rot="19800000">
              <a:off x="1571694" y="1175941"/>
              <a:ext cx="484506" cy="456772"/>
            </a:xfrm>
            <a:prstGeom prst="rect">
              <a:avLst/>
            </a:prstGeom>
            <a:gradFill flip="none" rotWithShape="1">
              <a:gsLst>
                <a:gs pos="85000">
                  <a:schemeClr val="bg1">
                    <a:lumMod val="85000"/>
                  </a:schemeClr>
                </a:gs>
                <a:gs pos="95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endParaRPr>
            </a:p>
          </p:txBody>
        </p:sp>
        <p:sp>
          <p:nvSpPr>
            <p:cNvPr id="31" name="TextBox 30"/>
            <p:cNvSpPr txBox="1"/>
            <p:nvPr/>
          </p:nvSpPr>
          <p:spPr>
            <a:xfrm rot="19800000">
              <a:off x="1504075" y="1033365"/>
              <a:ext cx="524503" cy="584775"/>
            </a:xfrm>
            <a:prstGeom prst="rect">
              <a:avLst/>
            </a:prstGeom>
            <a:noFill/>
          </p:spPr>
          <p:txBody>
            <a:bodyPr wrap="none" rtlCol="0">
              <a:spAutoFit/>
            </a:bodyPr>
            <a:lstStyle/>
            <a:p>
              <a:r>
                <a:rPr lang="en-US" altLang="zh-CN" sz="3200" dirty="0">
                  <a:solidFill>
                    <a:schemeClr val="tx2">
                      <a:lumMod val="75000"/>
                    </a:schemeClr>
                  </a:solidFill>
                  <a:latin typeface="Haettenschweiler" pitchFamily="34" charset="0"/>
                </a:rPr>
                <a:t>04</a:t>
              </a:r>
              <a:endParaRPr lang="zh-CN" altLang="en-US" sz="1400" dirty="0">
                <a:solidFill>
                  <a:schemeClr val="tx2">
                    <a:lumMod val="75000"/>
                  </a:schemeClr>
                </a:solidFill>
                <a:latin typeface="Haettenschweiler" pitchFamily="34" charset="0"/>
              </a:endParaRPr>
            </a:p>
          </p:txBody>
        </p:sp>
        <p:grpSp>
          <p:nvGrpSpPr>
            <p:cNvPr id="32" name="组合 31"/>
            <p:cNvGrpSpPr/>
            <p:nvPr/>
          </p:nvGrpSpPr>
          <p:grpSpPr>
            <a:xfrm rot="19800000">
              <a:off x="1696514" y="1469711"/>
              <a:ext cx="404559" cy="169277"/>
              <a:chOff x="4865494" y="1955062"/>
              <a:chExt cx="404559" cy="169277"/>
            </a:xfrm>
          </p:grpSpPr>
          <p:sp>
            <p:nvSpPr>
              <p:cNvPr id="33" name="TextBox 32"/>
              <p:cNvSpPr txBox="1"/>
              <p:nvPr/>
            </p:nvSpPr>
            <p:spPr>
              <a:xfrm>
                <a:off x="4876343" y="1955062"/>
                <a:ext cx="388248" cy="169277"/>
              </a:xfrm>
              <a:prstGeom prst="rect">
                <a:avLst/>
              </a:prstGeom>
              <a:noFill/>
            </p:spPr>
            <p:txBody>
              <a:bodyPr wrap="none" rtlCol="0">
                <a:spAutoFit/>
              </a:bodyPr>
              <a:lstStyle/>
              <a:p>
                <a:r>
                  <a:rPr lang="en-US" altLang="zh-CN" sz="500" dirty="0">
                    <a:solidFill>
                      <a:schemeClr val="accent4">
                        <a:lumMod val="75000"/>
                      </a:schemeClr>
                    </a:solidFill>
                  </a:rPr>
                  <a:t>Options</a:t>
                </a:r>
                <a:endParaRPr lang="zh-CN" altLang="en-US" sz="500" dirty="0">
                  <a:solidFill>
                    <a:schemeClr val="accent4">
                      <a:lumMod val="75000"/>
                    </a:schemeClr>
                  </a:solidFill>
                </a:endParaRPr>
              </a:p>
            </p:txBody>
          </p:sp>
          <p:cxnSp>
            <p:nvCxnSpPr>
              <p:cNvPr id="34" name="直接连接符 33"/>
              <p:cNvCxnSpPr/>
              <p:nvPr/>
            </p:nvCxnSpPr>
            <p:spPr>
              <a:xfrm>
                <a:off x="4865494" y="1991106"/>
                <a:ext cx="404559"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35" name="椭圆 34"/>
          <p:cNvSpPr/>
          <p:nvPr/>
        </p:nvSpPr>
        <p:spPr>
          <a:xfrm>
            <a:off x="-1238058" y="1045164"/>
            <a:ext cx="3383370" cy="3383370"/>
          </a:xfrm>
          <a:prstGeom prst="ellipse">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91480" y="3127149"/>
            <a:ext cx="785185" cy="773845"/>
            <a:chOff x="837848" y="2893803"/>
            <a:chExt cx="785185" cy="773845"/>
          </a:xfrm>
        </p:grpSpPr>
        <p:sp>
          <p:nvSpPr>
            <p:cNvPr id="37" name="直角三角形 36"/>
            <p:cNvSpPr/>
            <p:nvPr/>
          </p:nvSpPr>
          <p:spPr>
            <a:xfrm rot="12600000" flipH="1">
              <a:off x="1268241" y="3595640"/>
              <a:ext cx="163369" cy="72008"/>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00000">
              <a:off x="837848" y="2941286"/>
              <a:ext cx="785185" cy="5394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00000">
              <a:off x="1077290" y="3038333"/>
              <a:ext cx="484506" cy="456772"/>
            </a:xfrm>
            <a:prstGeom prst="rect">
              <a:avLst/>
            </a:prstGeom>
            <a:gradFill flip="none" rotWithShape="1">
              <a:gsLst>
                <a:gs pos="85000">
                  <a:schemeClr val="bg1">
                    <a:lumMod val="85000"/>
                  </a:schemeClr>
                </a:gs>
                <a:gs pos="95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rot="1800000">
              <a:off x="1115154" y="2893803"/>
              <a:ext cx="497252" cy="584775"/>
            </a:xfrm>
            <a:prstGeom prst="rect">
              <a:avLst/>
            </a:prstGeom>
            <a:noFill/>
          </p:spPr>
          <p:txBody>
            <a:bodyPr wrap="none" rtlCol="0">
              <a:spAutoFit/>
            </a:bodyPr>
            <a:lstStyle/>
            <a:p>
              <a:r>
                <a:rPr lang="en-US" altLang="zh-CN" sz="3200" dirty="0">
                  <a:solidFill>
                    <a:schemeClr val="tx2">
                      <a:lumMod val="75000"/>
                    </a:schemeClr>
                  </a:solidFill>
                  <a:latin typeface="Haettenschweiler" pitchFamily="34" charset="0"/>
                </a:rPr>
                <a:t>03</a:t>
              </a:r>
              <a:endParaRPr lang="zh-CN" altLang="en-US" sz="1400" dirty="0">
                <a:solidFill>
                  <a:schemeClr val="tx2">
                    <a:lumMod val="75000"/>
                  </a:schemeClr>
                </a:solidFill>
                <a:latin typeface="Haettenschweiler" pitchFamily="34" charset="0"/>
              </a:endParaRPr>
            </a:p>
          </p:txBody>
        </p:sp>
        <p:grpSp>
          <p:nvGrpSpPr>
            <p:cNvPr id="41" name="组合 40"/>
            <p:cNvGrpSpPr/>
            <p:nvPr/>
          </p:nvGrpSpPr>
          <p:grpSpPr>
            <a:xfrm rot="1800000">
              <a:off x="1029763" y="3330571"/>
              <a:ext cx="404559" cy="169277"/>
              <a:chOff x="4865494" y="1955062"/>
              <a:chExt cx="404559" cy="169277"/>
            </a:xfrm>
          </p:grpSpPr>
          <p:sp>
            <p:nvSpPr>
              <p:cNvPr id="42" name="TextBox 41"/>
              <p:cNvSpPr txBox="1"/>
              <p:nvPr/>
            </p:nvSpPr>
            <p:spPr>
              <a:xfrm>
                <a:off x="4876343" y="1955062"/>
                <a:ext cx="388248" cy="169277"/>
              </a:xfrm>
              <a:prstGeom prst="rect">
                <a:avLst/>
              </a:prstGeom>
              <a:noFill/>
            </p:spPr>
            <p:txBody>
              <a:bodyPr wrap="none" rtlCol="0">
                <a:spAutoFit/>
              </a:bodyPr>
              <a:lstStyle/>
              <a:p>
                <a:r>
                  <a:rPr lang="en-US" altLang="zh-CN" sz="500" dirty="0">
                    <a:solidFill>
                      <a:schemeClr val="accent6">
                        <a:lumMod val="75000"/>
                      </a:schemeClr>
                    </a:solidFill>
                  </a:rPr>
                  <a:t>Options</a:t>
                </a:r>
                <a:endParaRPr lang="zh-CN" altLang="en-US" sz="500" dirty="0">
                  <a:solidFill>
                    <a:schemeClr val="accent6">
                      <a:lumMod val="75000"/>
                    </a:schemeClr>
                  </a:solidFill>
                </a:endParaRPr>
              </a:p>
            </p:txBody>
          </p:sp>
          <p:cxnSp>
            <p:nvCxnSpPr>
              <p:cNvPr id="43" name="直接连接符 42"/>
              <p:cNvCxnSpPr/>
              <p:nvPr/>
            </p:nvCxnSpPr>
            <p:spPr>
              <a:xfrm>
                <a:off x="4865494" y="1991106"/>
                <a:ext cx="404559"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44" name="直角三角形 43"/>
          <p:cNvSpPr/>
          <p:nvPr/>
        </p:nvSpPr>
        <p:spPr>
          <a:xfrm rot="9000000" flipH="1">
            <a:off x="1494800" y="2343876"/>
            <a:ext cx="163369" cy="72008"/>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61994" y="1621228"/>
            <a:ext cx="2231242" cy="2231242"/>
          </a:xfrm>
          <a:prstGeom prst="ellipse">
            <a:avLst/>
          </a:prstGeom>
          <a:solidFill>
            <a:schemeClr val="accent1">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19800000">
            <a:off x="759880" y="2003310"/>
            <a:ext cx="785185" cy="5394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04613" y="2144696"/>
            <a:ext cx="1116490" cy="1116490"/>
            <a:chOff x="-864096" y="1707654"/>
            <a:chExt cx="1728192" cy="1728192"/>
          </a:xfrm>
          <a:effectLst>
            <a:outerShdw blurRad="63500" sx="102000" sy="102000" algn="ctr" rotWithShape="0">
              <a:prstClr val="black">
                <a:alpha val="40000"/>
              </a:prstClr>
            </a:outerShdw>
          </a:effectLst>
        </p:grpSpPr>
        <p:sp>
          <p:nvSpPr>
            <p:cNvPr id="48" name="椭圆 47"/>
            <p:cNvSpPr/>
            <p:nvPr/>
          </p:nvSpPr>
          <p:spPr>
            <a:xfrm>
              <a:off x="-864096" y="1707654"/>
              <a:ext cx="1728192" cy="172819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
            <p:cNvSpPr/>
            <p:nvPr/>
          </p:nvSpPr>
          <p:spPr>
            <a:xfrm>
              <a:off x="-777720" y="1779416"/>
              <a:ext cx="1555425" cy="1088431"/>
            </a:xfrm>
            <a:custGeom>
              <a:avLst/>
              <a:gdLst>
                <a:gd name="connsiteX0" fmla="*/ 0 w 1728192"/>
                <a:gd name="connsiteY0" fmla="*/ 864096 h 1728192"/>
                <a:gd name="connsiteX1" fmla="*/ 864096 w 1728192"/>
                <a:gd name="connsiteY1" fmla="*/ 0 h 1728192"/>
                <a:gd name="connsiteX2" fmla="*/ 1728192 w 1728192"/>
                <a:gd name="connsiteY2" fmla="*/ 864096 h 1728192"/>
                <a:gd name="connsiteX3" fmla="*/ 864096 w 1728192"/>
                <a:gd name="connsiteY3" fmla="*/ 1728192 h 1728192"/>
                <a:gd name="connsiteX4" fmla="*/ 0 w 1728192"/>
                <a:gd name="connsiteY4" fmla="*/ 864096 h 1728192"/>
                <a:gd name="connsiteX0" fmla="*/ 0 w 1728192"/>
                <a:gd name="connsiteY0" fmla="*/ 864096 h 1728192"/>
                <a:gd name="connsiteX1" fmla="*/ 864096 w 1728192"/>
                <a:gd name="connsiteY1" fmla="*/ 0 h 1728192"/>
                <a:gd name="connsiteX2" fmla="*/ 1728192 w 1728192"/>
                <a:gd name="connsiteY2" fmla="*/ 864096 h 1728192"/>
                <a:gd name="connsiteX3" fmla="*/ 864096 w 1728192"/>
                <a:gd name="connsiteY3" fmla="*/ 1728192 h 1728192"/>
                <a:gd name="connsiteX4" fmla="*/ 0 w 1728192"/>
                <a:gd name="connsiteY4" fmla="*/ 864096 h 1728192"/>
                <a:gd name="connsiteX0" fmla="*/ 10 w 1728213"/>
                <a:gd name="connsiteY0" fmla="*/ 864096 h 1209079"/>
                <a:gd name="connsiteX1" fmla="*/ 864106 w 1728213"/>
                <a:gd name="connsiteY1" fmla="*/ 0 h 1209079"/>
                <a:gd name="connsiteX2" fmla="*/ 1728202 w 1728213"/>
                <a:gd name="connsiteY2" fmla="*/ 864096 h 1209079"/>
                <a:gd name="connsiteX3" fmla="*/ 878394 w 1728213"/>
                <a:gd name="connsiteY3" fmla="*/ 1209079 h 1209079"/>
                <a:gd name="connsiteX4" fmla="*/ 10 w 1728213"/>
                <a:gd name="connsiteY4" fmla="*/ 864096 h 1209079"/>
                <a:gd name="connsiteX0" fmla="*/ 26 w 1728229"/>
                <a:gd name="connsiteY0" fmla="*/ 864369 h 1209352"/>
                <a:gd name="connsiteX1" fmla="*/ 864122 w 1728229"/>
                <a:gd name="connsiteY1" fmla="*/ 273 h 1209352"/>
                <a:gd name="connsiteX2" fmla="*/ 1728218 w 1728229"/>
                <a:gd name="connsiteY2" fmla="*/ 864369 h 1209352"/>
                <a:gd name="connsiteX3" fmla="*/ 878410 w 1728229"/>
                <a:gd name="connsiteY3" fmla="*/ 1209352 h 1209352"/>
                <a:gd name="connsiteX4" fmla="*/ 26 w 1728229"/>
                <a:gd name="connsiteY4" fmla="*/ 864369 h 1209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29" h="1209352">
                  <a:moveTo>
                    <a:pt x="26" y="864369"/>
                  </a:moveTo>
                  <a:cubicBezTo>
                    <a:pt x="-2355" y="662856"/>
                    <a:pt x="154064" y="-15601"/>
                    <a:pt x="864122" y="273"/>
                  </a:cubicBezTo>
                  <a:cubicBezTo>
                    <a:pt x="1574180" y="16147"/>
                    <a:pt x="1725837" y="662856"/>
                    <a:pt x="1728218" y="864369"/>
                  </a:cubicBezTo>
                  <a:cubicBezTo>
                    <a:pt x="1730599" y="1065882"/>
                    <a:pt x="1355637" y="1209352"/>
                    <a:pt x="878410" y="1209352"/>
                  </a:cubicBezTo>
                  <a:cubicBezTo>
                    <a:pt x="401183" y="1209352"/>
                    <a:pt x="2407" y="1065882"/>
                    <a:pt x="26" y="864369"/>
                  </a:cubicBezTo>
                  <a:close/>
                </a:path>
              </a:pathLst>
            </a:custGeom>
            <a:gradFill flip="none" rotWithShape="1">
              <a:gsLst>
                <a:gs pos="100000">
                  <a:schemeClr val="bg1">
                    <a:alpha val="42000"/>
                  </a:schemeClr>
                </a:gs>
                <a:gs pos="92000">
                  <a:schemeClr val="bg1">
                    <a:alpha val="35000"/>
                  </a:schemeClr>
                </a:gs>
                <a:gs pos="0">
                  <a:schemeClr val="bg1">
                    <a:alpha val="7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rot="19800000">
            <a:off x="1003005" y="1995344"/>
            <a:ext cx="484506" cy="456772"/>
          </a:xfrm>
          <a:prstGeom prst="rect">
            <a:avLst/>
          </a:prstGeom>
          <a:gradFill flip="none" rotWithShape="1">
            <a:gsLst>
              <a:gs pos="85000">
                <a:schemeClr val="bg1">
                  <a:lumMod val="85000"/>
                </a:schemeClr>
              </a:gs>
              <a:gs pos="95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rot="19800000">
            <a:off x="949011" y="1852768"/>
            <a:ext cx="497252" cy="584775"/>
          </a:xfrm>
          <a:prstGeom prst="rect">
            <a:avLst/>
          </a:prstGeom>
          <a:noFill/>
        </p:spPr>
        <p:txBody>
          <a:bodyPr wrap="none" rtlCol="0">
            <a:spAutoFit/>
          </a:bodyPr>
          <a:lstStyle/>
          <a:p>
            <a:r>
              <a:rPr lang="en-US" altLang="zh-CN" sz="3200" dirty="0">
                <a:solidFill>
                  <a:schemeClr val="tx2">
                    <a:lumMod val="75000"/>
                  </a:schemeClr>
                </a:solidFill>
                <a:latin typeface="Haettenschweiler" pitchFamily="34" charset="0"/>
              </a:rPr>
              <a:t>02</a:t>
            </a:r>
            <a:endParaRPr lang="zh-CN" altLang="en-US" sz="1400" dirty="0">
              <a:solidFill>
                <a:schemeClr val="tx2">
                  <a:lumMod val="75000"/>
                </a:schemeClr>
              </a:solidFill>
              <a:latin typeface="Haettenschweiler" pitchFamily="34" charset="0"/>
            </a:endParaRPr>
          </a:p>
        </p:txBody>
      </p:sp>
      <p:grpSp>
        <p:nvGrpSpPr>
          <p:cNvPr id="52" name="组合 51"/>
          <p:cNvGrpSpPr/>
          <p:nvPr/>
        </p:nvGrpSpPr>
        <p:grpSpPr>
          <a:xfrm rot="19800000">
            <a:off x="1127825" y="2289114"/>
            <a:ext cx="404559" cy="169277"/>
            <a:chOff x="4865494" y="1955062"/>
            <a:chExt cx="404559" cy="169277"/>
          </a:xfrm>
        </p:grpSpPr>
        <p:sp>
          <p:nvSpPr>
            <p:cNvPr id="53" name="TextBox 52"/>
            <p:cNvSpPr txBox="1"/>
            <p:nvPr/>
          </p:nvSpPr>
          <p:spPr>
            <a:xfrm>
              <a:off x="4876343" y="1955062"/>
              <a:ext cx="388248" cy="169277"/>
            </a:xfrm>
            <a:prstGeom prst="rect">
              <a:avLst/>
            </a:prstGeom>
            <a:noFill/>
          </p:spPr>
          <p:txBody>
            <a:bodyPr wrap="none" rtlCol="0">
              <a:spAutoFit/>
            </a:bodyPr>
            <a:lstStyle/>
            <a:p>
              <a:r>
                <a:rPr lang="en-US" altLang="zh-CN" sz="500" dirty="0">
                  <a:solidFill>
                    <a:schemeClr val="tx1">
                      <a:lumMod val="75000"/>
                      <a:lumOff val="25000"/>
                    </a:schemeClr>
                  </a:solidFill>
                </a:rPr>
                <a:t>Options</a:t>
              </a:r>
              <a:endParaRPr lang="zh-CN" altLang="en-US" sz="500" dirty="0">
                <a:solidFill>
                  <a:schemeClr val="tx1">
                    <a:lumMod val="75000"/>
                    <a:lumOff val="25000"/>
                  </a:schemeClr>
                </a:solidFill>
              </a:endParaRPr>
            </a:p>
          </p:txBody>
        </p:sp>
        <p:cxnSp>
          <p:nvCxnSpPr>
            <p:cNvPr id="54" name="直接连接符 53"/>
            <p:cNvCxnSpPr/>
            <p:nvPr/>
          </p:nvCxnSpPr>
          <p:spPr>
            <a:xfrm>
              <a:off x="4865494" y="1991106"/>
              <a:ext cx="40455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a:off x="380249" y="100038"/>
            <a:ext cx="3688588" cy="5120579"/>
            <a:chOff x="395536" y="684685"/>
            <a:chExt cx="4273624" cy="5120579"/>
          </a:xfrm>
        </p:grpSpPr>
        <p:sp>
          <p:nvSpPr>
            <p:cNvPr id="56" name="弧形 55"/>
            <p:cNvSpPr/>
            <p:nvPr/>
          </p:nvSpPr>
          <p:spPr>
            <a:xfrm>
              <a:off x="395536" y="692696"/>
              <a:ext cx="4273624" cy="5112568"/>
            </a:xfrm>
            <a:prstGeom prst="arc">
              <a:avLst>
                <a:gd name="adj1" fmla="val 16996090"/>
                <a:gd name="adj2" fmla="val 0"/>
              </a:avLst>
            </a:prstGeom>
            <a:noFill/>
            <a:ln w="19050" cap="flat" cmpd="sng" algn="ctr">
              <a:solidFill>
                <a:sysClr val="window" lastClr="FFFFFF">
                  <a:lumMod val="50000"/>
                </a:sys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endParaRPr>
            </a:p>
          </p:txBody>
        </p:sp>
        <p:sp>
          <p:nvSpPr>
            <p:cNvPr id="57" name="弧形 56"/>
            <p:cNvSpPr/>
            <p:nvPr/>
          </p:nvSpPr>
          <p:spPr>
            <a:xfrm flipV="1">
              <a:off x="395536" y="684685"/>
              <a:ext cx="4273624" cy="5112568"/>
            </a:xfrm>
            <a:prstGeom prst="arc">
              <a:avLst>
                <a:gd name="adj1" fmla="val 16996090"/>
                <a:gd name="adj2" fmla="val 0"/>
              </a:avLst>
            </a:prstGeom>
            <a:noFill/>
            <a:ln w="19050" cap="flat" cmpd="sng" algn="ctr">
              <a:solidFill>
                <a:sysClr val="window" lastClr="FFFFFF">
                  <a:lumMod val="50000"/>
                </a:sys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endParaRPr>
            </a:p>
          </p:txBody>
        </p:sp>
      </p:grpSp>
      <p:sp>
        <p:nvSpPr>
          <p:cNvPr id="58" name="椭圆 57"/>
          <p:cNvSpPr/>
          <p:nvPr/>
        </p:nvSpPr>
        <p:spPr>
          <a:xfrm>
            <a:off x="3447836" y="796972"/>
            <a:ext cx="550912" cy="550912"/>
          </a:xfrm>
          <a:prstGeom prst="ellipse">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endParaRPr>
          </a:p>
        </p:txBody>
      </p:sp>
      <p:sp>
        <p:nvSpPr>
          <p:cNvPr id="59" name="椭圆 58"/>
          <p:cNvSpPr/>
          <p:nvPr/>
        </p:nvSpPr>
        <p:spPr>
          <a:xfrm>
            <a:off x="3699619" y="1563716"/>
            <a:ext cx="550912" cy="550912"/>
          </a:xfrm>
          <a:prstGeom prst="ellipse">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endParaRPr>
          </a:p>
        </p:txBody>
      </p:sp>
      <p:sp>
        <p:nvSpPr>
          <p:cNvPr id="60" name="椭圆 59"/>
          <p:cNvSpPr/>
          <p:nvPr/>
        </p:nvSpPr>
        <p:spPr>
          <a:xfrm>
            <a:off x="3816472" y="2414324"/>
            <a:ext cx="550912" cy="550912"/>
          </a:xfrm>
          <a:prstGeom prst="ellipse">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endParaRPr>
          </a:p>
        </p:txBody>
      </p:sp>
      <p:sp>
        <p:nvSpPr>
          <p:cNvPr id="61" name="椭圆 60"/>
          <p:cNvSpPr/>
          <p:nvPr/>
        </p:nvSpPr>
        <p:spPr>
          <a:xfrm flipH="1" flipV="1">
            <a:off x="3706545" y="3261186"/>
            <a:ext cx="550912" cy="550912"/>
          </a:xfrm>
          <a:prstGeom prst="ellipse">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endParaRPr>
          </a:p>
        </p:txBody>
      </p:sp>
      <p:sp>
        <p:nvSpPr>
          <p:cNvPr id="67" name="TextBox 66"/>
          <p:cNvSpPr txBox="1"/>
          <p:nvPr/>
        </p:nvSpPr>
        <p:spPr>
          <a:xfrm>
            <a:off x="4673610" y="1664510"/>
            <a:ext cx="2492990"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000" b="1" kern="0" dirty="0">
                <a:solidFill>
                  <a:schemeClr val="tx2">
                    <a:lumMod val="75000"/>
                  </a:schemeClr>
                </a:solidFill>
                <a:latin typeface="微软雅黑" panose="020B0503020204020204" pitchFamily="34" charset="-122"/>
                <a:ea typeface="微软雅黑" panose="020B0503020204020204" pitchFamily="34" charset="-122"/>
              </a:rPr>
              <a:t>理论研究与模型假设</a:t>
            </a:r>
          </a:p>
        </p:txBody>
      </p:sp>
      <p:sp>
        <p:nvSpPr>
          <p:cNvPr id="68" name="TextBox 67"/>
          <p:cNvSpPr txBox="1"/>
          <p:nvPr/>
        </p:nvSpPr>
        <p:spPr>
          <a:xfrm>
            <a:off x="4673353" y="2472108"/>
            <a:ext cx="1980029" cy="400110"/>
          </a:xfrm>
          <a:prstGeom prst="rect">
            <a:avLst/>
          </a:prstGeom>
          <a:noFill/>
        </p:spPr>
        <p:txBody>
          <a:bodyPr wrap="none" rtlCol="0">
            <a:spAutoFit/>
          </a:bodyPr>
          <a:lstStyle/>
          <a:p>
            <a:pPr defTabSz="914400">
              <a:defRPr/>
            </a:pPr>
            <a:r>
              <a:rPr lang="zh-CN" altLang="en-US" sz="2000" b="1" kern="0" dirty="0">
                <a:solidFill>
                  <a:schemeClr val="tx2">
                    <a:lumMod val="75000"/>
                  </a:schemeClr>
                </a:solidFill>
                <a:latin typeface="微软雅黑" panose="020B0503020204020204" pitchFamily="34" charset="-122"/>
                <a:ea typeface="微软雅黑" panose="020B0503020204020204" pitchFamily="34" charset="-122"/>
              </a:rPr>
              <a:t>调查方案与实施</a:t>
            </a:r>
          </a:p>
        </p:txBody>
      </p:sp>
      <p:sp>
        <p:nvSpPr>
          <p:cNvPr id="69" name="TextBox 68"/>
          <p:cNvSpPr txBox="1"/>
          <p:nvPr/>
        </p:nvSpPr>
        <p:spPr>
          <a:xfrm>
            <a:off x="4673610" y="3254903"/>
            <a:ext cx="1980029"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000" b="1" kern="0" dirty="0">
                <a:solidFill>
                  <a:schemeClr val="tx2">
                    <a:lumMod val="75000"/>
                  </a:schemeClr>
                </a:solidFill>
                <a:latin typeface="微软雅黑" panose="020B0503020204020204" pitchFamily="34" charset="-122"/>
                <a:ea typeface="微软雅黑" panose="020B0503020204020204" pitchFamily="34" charset="-122"/>
              </a:rPr>
              <a:t>数据处理与分析</a:t>
            </a:r>
          </a:p>
        </p:txBody>
      </p:sp>
      <p:sp>
        <p:nvSpPr>
          <p:cNvPr id="70" name="TextBox 69"/>
          <p:cNvSpPr txBox="1"/>
          <p:nvPr/>
        </p:nvSpPr>
        <p:spPr>
          <a:xfrm>
            <a:off x="3555702" y="886219"/>
            <a:ext cx="30168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1</a:t>
            </a:r>
            <a:endParaRPr kumimoji="0" lang="zh-CN" altLang="en-US"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71" name="TextBox 70"/>
          <p:cNvSpPr txBox="1"/>
          <p:nvPr/>
        </p:nvSpPr>
        <p:spPr>
          <a:xfrm>
            <a:off x="3797403" y="1602954"/>
            <a:ext cx="338554"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2</a:t>
            </a:r>
            <a:endParaRPr kumimoji="0" lang="zh-CN" altLang="en-US"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72" name="TextBox 71"/>
          <p:cNvSpPr txBox="1"/>
          <p:nvPr/>
        </p:nvSpPr>
        <p:spPr>
          <a:xfrm>
            <a:off x="3923931" y="2472108"/>
            <a:ext cx="3481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3</a:t>
            </a:r>
            <a:endParaRPr kumimoji="0" lang="zh-CN" altLang="en-US" sz="18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73" name="TextBox 72"/>
          <p:cNvSpPr txBox="1"/>
          <p:nvPr/>
        </p:nvSpPr>
        <p:spPr>
          <a:xfrm>
            <a:off x="3816472" y="3290421"/>
            <a:ext cx="338554"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4</a:t>
            </a:r>
            <a:endParaRPr kumimoji="0" lang="zh-CN" altLang="en-US"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nvGrpSpPr>
          <p:cNvPr id="75" name="组合 74"/>
          <p:cNvGrpSpPr/>
          <p:nvPr/>
        </p:nvGrpSpPr>
        <p:grpSpPr>
          <a:xfrm>
            <a:off x="251347" y="2955151"/>
            <a:ext cx="404559" cy="169277"/>
            <a:chOff x="4865494" y="1955062"/>
            <a:chExt cx="404559" cy="169277"/>
          </a:xfrm>
        </p:grpSpPr>
        <p:sp>
          <p:nvSpPr>
            <p:cNvPr id="76" name="TextBox 75"/>
            <p:cNvSpPr txBox="1"/>
            <p:nvPr/>
          </p:nvSpPr>
          <p:spPr>
            <a:xfrm>
              <a:off x="4876343" y="1955062"/>
              <a:ext cx="388248" cy="169277"/>
            </a:xfrm>
            <a:prstGeom prst="rect">
              <a:avLst/>
            </a:prstGeom>
            <a:noFill/>
          </p:spPr>
          <p:txBody>
            <a:bodyPr wrap="none" rtlCol="0">
              <a:spAutoFit/>
            </a:bodyPr>
            <a:lstStyle/>
            <a:p>
              <a:r>
                <a:rPr lang="en-US" altLang="zh-CN" sz="500" dirty="0">
                  <a:solidFill>
                    <a:schemeClr val="tx1">
                      <a:lumMod val="75000"/>
                      <a:lumOff val="25000"/>
                    </a:schemeClr>
                  </a:solidFill>
                </a:rPr>
                <a:t>Options</a:t>
              </a:r>
              <a:endParaRPr lang="zh-CN" altLang="en-US" sz="500" dirty="0">
                <a:solidFill>
                  <a:schemeClr val="tx1">
                    <a:lumMod val="75000"/>
                    <a:lumOff val="25000"/>
                  </a:schemeClr>
                </a:solidFill>
              </a:endParaRPr>
            </a:p>
          </p:txBody>
        </p:sp>
        <p:cxnSp>
          <p:nvCxnSpPr>
            <p:cNvPr id="77" name="直接连接符 76"/>
            <p:cNvCxnSpPr/>
            <p:nvPr/>
          </p:nvCxnSpPr>
          <p:spPr>
            <a:xfrm>
              <a:off x="4865494" y="1991106"/>
              <a:ext cx="40455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9" name="椭圆 78"/>
          <p:cNvSpPr/>
          <p:nvPr/>
        </p:nvSpPr>
        <p:spPr>
          <a:xfrm flipH="1" flipV="1">
            <a:off x="3342796" y="4022773"/>
            <a:ext cx="550912" cy="550912"/>
          </a:xfrm>
          <a:prstGeom prst="ellipse">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endParaRPr>
          </a:p>
        </p:txBody>
      </p:sp>
      <p:sp>
        <p:nvSpPr>
          <p:cNvPr id="80" name="TextBox 79"/>
          <p:cNvSpPr txBox="1"/>
          <p:nvPr/>
        </p:nvSpPr>
        <p:spPr>
          <a:xfrm>
            <a:off x="3443364" y="4055368"/>
            <a:ext cx="34977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kern="0" dirty="0">
                <a:solidFill>
                  <a:sysClr val="window" lastClr="FFFFFF"/>
                </a:solidFill>
                <a:latin typeface="Impact" panose="020B0806030902050204" pitchFamily="34" charset="0"/>
                <a:ea typeface="微软雅黑" panose="020B0503020204020204" pitchFamily="34" charset="-122"/>
              </a:rPr>
              <a:t>5</a:t>
            </a:r>
            <a:endParaRPr kumimoji="0" lang="zh-CN" altLang="en-US" sz="18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82" name="TextBox 81"/>
          <p:cNvSpPr txBox="1"/>
          <p:nvPr/>
        </p:nvSpPr>
        <p:spPr>
          <a:xfrm>
            <a:off x="4673610" y="4078492"/>
            <a:ext cx="697627"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000" b="1" kern="0" dirty="0">
                <a:solidFill>
                  <a:schemeClr val="tx2">
                    <a:lumMod val="75000"/>
                  </a:schemeClr>
                </a:solidFill>
                <a:latin typeface="微软雅黑" panose="020B0503020204020204" pitchFamily="34" charset="-122"/>
                <a:ea typeface="微软雅黑" panose="020B0503020204020204" pitchFamily="34" charset="-122"/>
              </a:rPr>
              <a:t>建议</a:t>
            </a:r>
          </a:p>
        </p:txBody>
      </p:sp>
      <p:sp>
        <p:nvSpPr>
          <p:cNvPr id="83" name="TextBox 82"/>
          <p:cNvSpPr txBox="1"/>
          <p:nvPr/>
        </p:nvSpPr>
        <p:spPr>
          <a:xfrm>
            <a:off x="4673354" y="896042"/>
            <a:ext cx="2492990"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000" b="1" kern="0" dirty="0">
                <a:solidFill>
                  <a:schemeClr val="tx2">
                    <a:lumMod val="75000"/>
                  </a:schemeClr>
                </a:solidFill>
                <a:latin typeface="微软雅黑" panose="020B0503020204020204" pitchFamily="34" charset="-122"/>
                <a:ea typeface="微软雅黑" panose="020B0503020204020204" pitchFamily="34" charset="-122"/>
              </a:rPr>
              <a:t>研究</a:t>
            </a:r>
            <a:r>
              <a:rPr kumimoji="0" lang="zh-CN" altLang="en-US" sz="2000" b="1" i="0" u="none" strike="noStrike" kern="0" cap="none" spc="0" normalizeH="0" baseline="0" noProof="0" dirty="0">
                <a:ln>
                  <a:noFill/>
                </a:ln>
                <a:solidFill>
                  <a:schemeClr val="tx2">
                    <a:lumMod val="75000"/>
                  </a:schemeClr>
                </a:solidFill>
                <a:effectLst/>
                <a:uLnTx/>
                <a:uFillTx/>
                <a:latin typeface="微软雅黑" panose="020B0503020204020204" pitchFamily="34" charset="-122"/>
                <a:ea typeface="微软雅黑" panose="020B0503020204020204" pitchFamily="34" charset="-122"/>
              </a:rPr>
              <a:t>背景和研究内容</a:t>
            </a:r>
          </a:p>
        </p:txBody>
      </p:sp>
      <p:sp>
        <p:nvSpPr>
          <p:cNvPr id="84" name="TextBox 83"/>
          <p:cNvSpPr txBox="1"/>
          <p:nvPr/>
        </p:nvSpPr>
        <p:spPr>
          <a:xfrm>
            <a:off x="238020" y="2363934"/>
            <a:ext cx="444352" cy="584775"/>
          </a:xfrm>
          <a:prstGeom prst="rect">
            <a:avLst/>
          </a:prstGeom>
          <a:noFill/>
        </p:spPr>
        <p:txBody>
          <a:bodyPr wrap="none" rtlCol="0">
            <a:spAutoFit/>
          </a:bodyPr>
          <a:lstStyle/>
          <a:p>
            <a:r>
              <a:rPr lang="en-US" altLang="zh-CN" sz="3200" dirty="0">
                <a:solidFill>
                  <a:schemeClr val="tx2">
                    <a:lumMod val="75000"/>
                  </a:schemeClr>
                </a:solidFill>
                <a:latin typeface="Haettenschweiler" pitchFamily="34" charset="0"/>
              </a:rPr>
              <a:t>01</a:t>
            </a:r>
            <a:endParaRPr lang="zh-CN" altLang="en-US" sz="3200" dirty="0">
              <a:solidFill>
                <a:schemeClr val="tx2">
                  <a:lumMod val="75000"/>
                </a:schemeClr>
              </a:solidFill>
              <a:latin typeface="Haettenschweiler" pitchFamily="34" charset="0"/>
            </a:endParaRPr>
          </a:p>
        </p:txBody>
      </p:sp>
      <p:sp>
        <p:nvSpPr>
          <p:cNvPr id="2" name="TextBox 1"/>
          <p:cNvSpPr txBox="1"/>
          <p:nvPr/>
        </p:nvSpPr>
        <p:spPr>
          <a:xfrm>
            <a:off x="8317309" y="24468"/>
            <a:ext cx="1296144" cy="584775"/>
          </a:xfrm>
          <a:prstGeom prst="rect">
            <a:avLst/>
          </a:prstGeom>
          <a:noFill/>
        </p:spPr>
        <p:txBody>
          <a:bodyPr wrap="square" rtlCol="0">
            <a:spAutoFit/>
          </a:bodyPr>
          <a:lstStyle/>
          <a:p>
            <a:r>
              <a:rPr lang="zh-CN" altLang="en-US" sz="3200" b="1" dirty="0">
                <a:latin typeface="微软雅黑" pitchFamily="34" charset="-122"/>
                <a:ea typeface="微软雅黑" pitchFamily="34" charset="-122"/>
              </a:rPr>
              <a:t>目录</a:t>
            </a:r>
          </a:p>
        </p:txBody>
      </p:sp>
      <p:cxnSp>
        <p:nvCxnSpPr>
          <p:cNvPr id="4" name="直接连接符 3"/>
          <p:cNvCxnSpPr/>
          <p:nvPr/>
        </p:nvCxnSpPr>
        <p:spPr>
          <a:xfrm>
            <a:off x="7885261" y="609243"/>
            <a:ext cx="18365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975463" y="609243"/>
            <a:ext cx="1656184" cy="461665"/>
          </a:xfrm>
          <a:prstGeom prst="rect">
            <a:avLst/>
          </a:prstGeom>
          <a:noFill/>
        </p:spPr>
        <p:txBody>
          <a:bodyPr wrap="square" rtlCol="0">
            <a:spAutoFit/>
          </a:bodyPr>
          <a:lstStyle/>
          <a:p>
            <a:r>
              <a:rPr lang="en-US" altLang="zh-CN" sz="2400" b="1" dirty="0">
                <a:latin typeface="微软雅黑" pitchFamily="34" charset="-122"/>
                <a:ea typeface="微软雅黑" pitchFamily="34" charset="-122"/>
                <a:cs typeface="Times New Roman" pitchFamily="18" charset="0"/>
              </a:rPr>
              <a:t>Contents</a:t>
            </a:r>
            <a:endParaRPr lang="zh-CN" altLang="en-US" sz="2400" b="1" dirty="0">
              <a:latin typeface="微软雅黑" pitchFamily="34" charset="-122"/>
              <a:ea typeface="微软雅黑" pitchFamily="34" charset="-122"/>
              <a:cs typeface="Times New Roman" pitchFamily="18" charset="0"/>
            </a:endParaRPr>
          </a:p>
        </p:txBody>
      </p:sp>
    </p:spTree>
    <p:extLst>
      <p:ext uri="{BB962C8B-B14F-4D97-AF65-F5344CB8AC3E}">
        <p14:creationId xmlns:p14="http://schemas.microsoft.com/office/powerpoint/2010/main" val="22037442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22" presetClass="entr" presetSubtype="1"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wipe(up)">
                                      <p:cBhvr>
                                        <p:cTn id="13" dur="700"/>
                                        <p:tgtEl>
                                          <p:spTgt spid="55"/>
                                        </p:tgtEl>
                                      </p:cBhvr>
                                    </p:animEffect>
                                  </p:childTnLst>
                                </p:cTn>
                              </p:par>
                              <p:par>
                                <p:cTn id="14" presetID="22" presetClass="entr" presetSubtype="8"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700"/>
                                        <p:tgtEl>
                                          <p:spTgt spid="47"/>
                                        </p:tgtEl>
                                      </p:cBhvr>
                                    </p:animEffect>
                                  </p:childTnLst>
                                </p:cTn>
                              </p:par>
                              <p:par>
                                <p:cTn id="17" presetID="22" presetClass="entr" presetSubtype="8"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left)">
                                      <p:cBhvr>
                                        <p:cTn id="19" dur="700"/>
                                        <p:tgtEl>
                                          <p:spTgt spid="7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700"/>
                                        <p:tgtEl>
                                          <p:spTgt spid="4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700"/>
                                        <p:tgtEl>
                                          <p:spTgt spid="4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700"/>
                                        <p:tgtEl>
                                          <p:spTgt spid="4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700"/>
                                        <p:tgtEl>
                                          <p:spTgt spid="5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wipe(left)">
                                      <p:cBhvr>
                                        <p:cTn id="34" dur="700"/>
                                        <p:tgtEl>
                                          <p:spTgt spid="51"/>
                                        </p:tgtEl>
                                      </p:cBhvr>
                                    </p:animEffect>
                                  </p:childTnLst>
                                </p:cTn>
                              </p:par>
                              <p:par>
                                <p:cTn id="35" presetID="22" presetClass="entr" presetSubtype="8"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700"/>
                                        <p:tgtEl>
                                          <p:spTgt spid="5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700"/>
                                        <p:tgtEl>
                                          <p:spTgt spid="35"/>
                                        </p:tgtEl>
                                      </p:cBhvr>
                                    </p:animEffect>
                                  </p:childTnLst>
                                </p:cTn>
                              </p:par>
                              <p:par>
                                <p:cTn id="41" presetID="22" presetClass="entr" presetSubtype="8"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700"/>
                                        <p:tgtEl>
                                          <p:spTgt spid="3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700"/>
                                        <p:tgtEl>
                                          <p:spTgt spid="26"/>
                                        </p:tgtEl>
                                      </p:cBhvr>
                                    </p:animEffect>
                                  </p:childTnLst>
                                </p:cTn>
                              </p:par>
                              <p:par>
                                <p:cTn id="47" presetID="22" presetClass="entr" presetSubtype="8"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700"/>
                                        <p:tgtEl>
                                          <p:spTgt spid="2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700"/>
                                        <p:tgtEl>
                                          <p:spTgt spid="1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700"/>
                                        <p:tgtEl>
                                          <p:spTgt spid="1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700"/>
                                        <p:tgtEl>
                                          <p:spTgt spid="1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700"/>
                                        <p:tgtEl>
                                          <p:spTgt spid="1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700"/>
                                        <p:tgtEl>
                                          <p:spTgt spid="2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wipe(left)">
                                      <p:cBhvr>
                                        <p:cTn id="67" dur="500"/>
                                        <p:tgtEl>
                                          <p:spTgt spid="84"/>
                                        </p:tgtEl>
                                      </p:cBhvr>
                                    </p:animEffect>
                                  </p:childTnLst>
                                </p:cTn>
                              </p:par>
                              <p:par>
                                <p:cTn id="68" presetID="22" presetClass="entr" presetSubtype="8" fill="hold"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700"/>
                                        <p:tgtEl>
                                          <p:spTgt spid="23"/>
                                        </p:tgtEl>
                                      </p:cBhvr>
                                    </p:animEffect>
                                  </p:childTnLst>
                                </p:cTn>
                              </p:par>
                            </p:childTnLst>
                          </p:cTn>
                        </p:par>
                        <p:par>
                          <p:cTn id="71" fill="hold">
                            <p:stCondLst>
                              <p:cond delay="700"/>
                            </p:stCondLst>
                            <p:childTnLst>
                              <p:par>
                                <p:cTn id="72" presetID="22" presetClass="entr" presetSubtype="8" fill="hold" grpId="0" nodeType="afterEffect">
                                  <p:stCondLst>
                                    <p:cond delay="400"/>
                                  </p:stCondLst>
                                  <p:childTnLst>
                                    <p:set>
                                      <p:cBhvr>
                                        <p:cTn id="73" dur="1" fill="hold">
                                          <p:stCondLst>
                                            <p:cond delay="0"/>
                                          </p:stCondLst>
                                        </p:cTn>
                                        <p:tgtEl>
                                          <p:spTgt spid="59"/>
                                        </p:tgtEl>
                                        <p:attrNameLst>
                                          <p:attrName>style.visibility</p:attrName>
                                        </p:attrNameLst>
                                      </p:cBhvr>
                                      <p:to>
                                        <p:strVal val="visible"/>
                                      </p:to>
                                    </p:set>
                                    <p:animEffect transition="in" filter="wipe(left)">
                                      <p:cBhvr>
                                        <p:cTn id="74" dur="750"/>
                                        <p:tgtEl>
                                          <p:spTgt spid="59"/>
                                        </p:tgtEl>
                                      </p:cBhvr>
                                    </p:animEffect>
                                  </p:childTnLst>
                                </p:cTn>
                              </p:par>
                              <p:par>
                                <p:cTn id="75" presetID="10" presetClass="entr" presetSubtype="0" fill="hold" grpId="0" nodeType="withEffect">
                                  <p:stCondLst>
                                    <p:cond delay="400"/>
                                  </p:stCondLst>
                                  <p:childTnLst>
                                    <p:set>
                                      <p:cBhvr>
                                        <p:cTn id="76" dur="1" fill="hold">
                                          <p:stCondLst>
                                            <p:cond delay="0"/>
                                          </p:stCondLst>
                                        </p:cTn>
                                        <p:tgtEl>
                                          <p:spTgt spid="71"/>
                                        </p:tgtEl>
                                        <p:attrNameLst>
                                          <p:attrName>style.visibility</p:attrName>
                                        </p:attrNameLst>
                                      </p:cBhvr>
                                      <p:to>
                                        <p:strVal val="visible"/>
                                      </p:to>
                                    </p:set>
                                    <p:animEffect transition="in" filter="fade">
                                      <p:cBhvr>
                                        <p:cTn id="77" dur="750"/>
                                        <p:tgtEl>
                                          <p:spTgt spid="71"/>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58"/>
                                        </p:tgtEl>
                                        <p:attrNameLst>
                                          <p:attrName>style.visibility</p:attrName>
                                        </p:attrNameLst>
                                      </p:cBhvr>
                                      <p:to>
                                        <p:strVal val="visible"/>
                                      </p:to>
                                    </p:set>
                                    <p:animEffect transition="in" filter="wipe(left)">
                                      <p:cBhvr>
                                        <p:cTn id="80" dur="750"/>
                                        <p:tgtEl>
                                          <p:spTgt spid="58"/>
                                        </p:tgtEl>
                                      </p:cBhvr>
                                    </p:animEffect>
                                  </p:childTnLst>
                                </p:cTn>
                              </p:par>
                              <p:par>
                                <p:cTn id="81" presetID="14" presetClass="entr" presetSubtype="10" fill="hold" grpId="0" nodeType="withEffect">
                                  <p:stCondLst>
                                    <p:cond delay="400"/>
                                  </p:stCondLst>
                                  <p:childTnLst>
                                    <p:set>
                                      <p:cBhvr>
                                        <p:cTn id="82" dur="1" fill="hold">
                                          <p:stCondLst>
                                            <p:cond delay="0"/>
                                          </p:stCondLst>
                                        </p:cTn>
                                        <p:tgtEl>
                                          <p:spTgt spid="70"/>
                                        </p:tgtEl>
                                        <p:attrNameLst>
                                          <p:attrName>style.visibility</p:attrName>
                                        </p:attrNameLst>
                                      </p:cBhvr>
                                      <p:to>
                                        <p:strVal val="visible"/>
                                      </p:to>
                                    </p:set>
                                    <p:animEffect transition="in" filter="randombar(horizontal)">
                                      <p:cBhvr>
                                        <p:cTn id="83" dur="750"/>
                                        <p:tgtEl>
                                          <p:spTgt spid="70"/>
                                        </p:tgtEl>
                                      </p:cBhvr>
                                    </p:animEffect>
                                  </p:childTnLst>
                                </p:cTn>
                              </p:par>
                              <p:par>
                                <p:cTn id="84" presetID="22" presetClass="entr" presetSubtype="8" fill="hold" grpId="0" nodeType="withEffect">
                                  <p:stCondLst>
                                    <p:cond delay="400"/>
                                  </p:stCondLst>
                                  <p:childTnLst>
                                    <p:set>
                                      <p:cBhvr>
                                        <p:cTn id="85" dur="1" fill="hold">
                                          <p:stCondLst>
                                            <p:cond delay="0"/>
                                          </p:stCondLst>
                                        </p:cTn>
                                        <p:tgtEl>
                                          <p:spTgt spid="67"/>
                                        </p:tgtEl>
                                        <p:attrNameLst>
                                          <p:attrName>style.visibility</p:attrName>
                                        </p:attrNameLst>
                                      </p:cBhvr>
                                      <p:to>
                                        <p:strVal val="visible"/>
                                      </p:to>
                                    </p:set>
                                    <p:animEffect transition="in" filter="wipe(left)">
                                      <p:cBhvr>
                                        <p:cTn id="86" dur="750"/>
                                        <p:tgtEl>
                                          <p:spTgt spid="67"/>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69"/>
                                        </p:tgtEl>
                                        <p:attrNameLst>
                                          <p:attrName>style.visibility</p:attrName>
                                        </p:attrNameLst>
                                      </p:cBhvr>
                                      <p:to>
                                        <p:strVal val="visible"/>
                                      </p:to>
                                    </p:set>
                                    <p:animEffect transition="in" filter="wipe(left)">
                                      <p:cBhvr>
                                        <p:cTn id="89" dur="750"/>
                                        <p:tgtEl>
                                          <p:spTgt spid="69"/>
                                        </p:tgtEl>
                                      </p:cBhvr>
                                    </p:animEffect>
                                  </p:childTnLst>
                                </p:cTn>
                              </p:par>
                              <p:par>
                                <p:cTn id="90" presetID="22" presetClass="entr" presetSubtype="8" fill="hold" grpId="0" nodeType="withEffect">
                                  <p:stCondLst>
                                    <p:cond delay="400"/>
                                  </p:stCondLst>
                                  <p:childTnLst>
                                    <p:set>
                                      <p:cBhvr>
                                        <p:cTn id="91" dur="1" fill="hold">
                                          <p:stCondLst>
                                            <p:cond delay="0"/>
                                          </p:stCondLst>
                                        </p:cTn>
                                        <p:tgtEl>
                                          <p:spTgt spid="60"/>
                                        </p:tgtEl>
                                        <p:attrNameLst>
                                          <p:attrName>style.visibility</p:attrName>
                                        </p:attrNameLst>
                                      </p:cBhvr>
                                      <p:to>
                                        <p:strVal val="visible"/>
                                      </p:to>
                                    </p:set>
                                    <p:animEffect transition="in" filter="wipe(left)">
                                      <p:cBhvr>
                                        <p:cTn id="92" dur="750"/>
                                        <p:tgtEl>
                                          <p:spTgt spid="60"/>
                                        </p:tgtEl>
                                      </p:cBhvr>
                                    </p:animEffect>
                                  </p:childTnLst>
                                </p:cTn>
                              </p:par>
                              <p:par>
                                <p:cTn id="93" presetID="22" presetClass="entr" presetSubtype="8" fill="hold" grpId="0" nodeType="withEffect">
                                  <p:stCondLst>
                                    <p:cond delay="400"/>
                                  </p:stCondLst>
                                  <p:childTnLst>
                                    <p:set>
                                      <p:cBhvr>
                                        <p:cTn id="94" dur="1" fill="hold">
                                          <p:stCondLst>
                                            <p:cond delay="0"/>
                                          </p:stCondLst>
                                        </p:cTn>
                                        <p:tgtEl>
                                          <p:spTgt spid="61"/>
                                        </p:tgtEl>
                                        <p:attrNameLst>
                                          <p:attrName>style.visibility</p:attrName>
                                        </p:attrNameLst>
                                      </p:cBhvr>
                                      <p:to>
                                        <p:strVal val="visible"/>
                                      </p:to>
                                    </p:set>
                                    <p:animEffect transition="in" filter="wipe(left)">
                                      <p:cBhvr>
                                        <p:cTn id="95" dur="500"/>
                                        <p:tgtEl>
                                          <p:spTgt spid="61"/>
                                        </p:tgtEl>
                                      </p:cBhvr>
                                    </p:animEffect>
                                  </p:childTnLst>
                                </p:cTn>
                              </p:par>
                              <p:par>
                                <p:cTn id="96" presetID="22" presetClass="entr" presetSubtype="8" fill="hold" grpId="0" nodeType="withEffect">
                                  <p:stCondLst>
                                    <p:cond delay="400"/>
                                  </p:stCondLst>
                                  <p:childTnLst>
                                    <p:set>
                                      <p:cBhvr>
                                        <p:cTn id="97" dur="1" fill="hold">
                                          <p:stCondLst>
                                            <p:cond delay="0"/>
                                          </p:stCondLst>
                                        </p:cTn>
                                        <p:tgtEl>
                                          <p:spTgt spid="68"/>
                                        </p:tgtEl>
                                        <p:attrNameLst>
                                          <p:attrName>style.visibility</p:attrName>
                                        </p:attrNameLst>
                                      </p:cBhvr>
                                      <p:to>
                                        <p:strVal val="visible"/>
                                      </p:to>
                                    </p:set>
                                    <p:animEffect transition="in" filter="wipe(left)">
                                      <p:cBhvr>
                                        <p:cTn id="98" dur="750"/>
                                        <p:tgtEl>
                                          <p:spTgt spid="68"/>
                                        </p:tgtEl>
                                      </p:cBhvr>
                                    </p:animEffect>
                                  </p:childTnLst>
                                </p:cTn>
                              </p:par>
                              <p:par>
                                <p:cTn id="99" presetID="22" presetClass="entr" presetSubtype="8" fill="hold" grpId="0" nodeType="withEffect">
                                  <p:stCondLst>
                                    <p:cond delay="400"/>
                                  </p:stCondLst>
                                  <p:childTnLst>
                                    <p:set>
                                      <p:cBhvr>
                                        <p:cTn id="100" dur="1" fill="hold">
                                          <p:stCondLst>
                                            <p:cond delay="0"/>
                                          </p:stCondLst>
                                        </p:cTn>
                                        <p:tgtEl>
                                          <p:spTgt spid="72"/>
                                        </p:tgtEl>
                                        <p:attrNameLst>
                                          <p:attrName>style.visibility</p:attrName>
                                        </p:attrNameLst>
                                      </p:cBhvr>
                                      <p:to>
                                        <p:strVal val="visible"/>
                                      </p:to>
                                    </p:set>
                                    <p:animEffect transition="in" filter="wipe(left)">
                                      <p:cBhvr>
                                        <p:cTn id="101" dur="750"/>
                                        <p:tgtEl>
                                          <p:spTgt spid="72"/>
                                        </p:tgtEl>
                                      </p:cBhvr>
                                    </p:animEffect>
                                  </p:childTnLst>
                                </p:cTn>
                              </p:par>
                              <p:par>
                                <p:cTn id="102" presetID="22" presetClass="entr" presetSubtype="8" fill="hold" grpId="0" nodeType="withEffect">
                                  <p:stCondLst>
                                    <p:cond delay="400"/>
                                  </p:stCondLst>
                                  <p:childTnLst>
                                    <p:set>
                                      <p:cBhvr>
                                        <p:cTn id="103" dur="1" fill="hold">
                                          <p:stCondLst>
                                            <p:cond delay="0"/>
                                          </p:stCondLst>
                                        </p:cTn>
                                        <p:tgtEl>
                                          <p:spTgt spid="73"/>
                                        </p:tgtEl>
                                        <p:attrNameLst>
                                          <p:attrName>style.visibility</p:attrName>
                                        </p:attrNameLst>
                                      </p:cBhvr>
                                      <p:to>
                                        <p:strVal val="visible"/>
                                      </p:to>
                                    </p:set>
                                    <p:animEffect transition="in" filter="wipe(left)">
                                      <p:cBhvr>
                                        <p:cTn id="104" dur="750"/>
                                        <p:tgtEl>
                                          <p:spTgt spid="73"/>
                                        </p:tgtEl>
                                      </p:cBhvr>
                                    </p:animEffect>
                                  </p:childTnLst>
                                </p:cTn>
                              </p:par>
                              <p:par>
                                <p:cTn id="105" presetID="22" presetClass="entr" presetSubtype="8" fill="hold" grpId="0" nodeType="withEffect">
                                  <p:stCondLst>
                                    <p:cond delay="400"/>
                                  </p:stCondLst>
                                  <p:childTnLst>
                                    <p:set>
                                      <p:cBhvr>
                                        <p:cTn id="106" dur="1" fill="hold">
                                          <p:stCondLst>
                                            <p:cond delay="0"/>
                                          </p:stCondLst>
                                        </p:cTn>
                                        <p:tgtEl>
                                          <p:spTgt spid="79"/>
                                        </p:tgtEl>
                                        <p:attrNameLst>
                                          <p:attrName>style.visibility</p:attrName>
                                        </p:attrNameLst>
                                      </p:cBhvr>
                                      <p:to>
                                        <p:strVal val="visible"/>
                                      </p:to>
                                    </p:set>
                                    <p:animEffect transition="in" filter="wipe(left)">
                                      <p:cBhvr>
                                        <p:cTn id="107" dur="750"/>
                                        <p:tgtEl>
                                          <p:spTgt spid="79"/>
                                        </p:tgtEl>
                                      </p:cBhvr>
                                    </p:animEffect>
                                  </p:childTnLst>
                                </p:cTn>
                              </p:par>
                              <p:par>
                                <p:cTn id="108" presetID="22" presetClass="entr" presetSubtype="8" fill="hold" grpId="0" nodeType="withEffect">
                                  <p:stCondLst>
                                    <p:cond delay="400"/>
                                  </p:stCondLst>
                                  <p:childTnLst>
                                    <p:set>
                                      <p:cBhvr>
                                        <p:cTn id="109" dur="1" fill="hold">
                                          <p:stCondLst>
                                            <p:cond delay="0"/>
                                          </p:stCondLst>
                                        </p:cTn>
                                        <p:tgtEl>
                                          <p:spTgt spid="80"/>
                                        </p:tgtEl>
                                        <p:attrNameLst>
                                          <p:attrName>style.visibility</p:attrName>
                                        </p:attrNameLst>
                                      </p:cBhvr>
                                      <p:to>
                                        <p:strVal val="visible"/>
                                      </p:to>
                                    </p:set>
                                    <p:animEffect transition="in" filter="wipe(left)">
                                      <p:cBhvr>
                                        <p:cTn id="110" dur="750"/>
                                        <p:tgtEl>
                                          <p:spTgt spid="80"/>
                                        </p:tgtEl>
                                      </p:cBhvr>
                                    </p:animEffect>
                                  </p:childTnLst>
                                </p:cTn>
                              </p:par>
                              <p:par>
                                <p:cTn id="111" presetID="22" presetClass="entr" presetSubtype="8" fill="hold" grpId="0" nodeType="withEffect">
                                  <p:stCondLst>
                                    <p:cond delay="400"/>
                                  </p:stCondLst>
                                  <p:childTnLst>
                                    <p:set>
                                      <p:cBhvr>
                                        <p:cTn id="112" dur="1" fill="hold">
                                          <p:stCondLst>
                                            <p:cond delay="0"/>
                                          </p:stCondLst>
                                        </p:cTn>
                                        <p:tgtEl>
                                          <p:spTgt spid="82"/>
                                        </p:tgtEl>
                                        <p:attrNameLst>
                                          <p:attrName>style.visibility</p:attrName>
                                        </p:attrNameLst>
                                      </p:cBhvr>
                                      <p:to>
                                        <p:strVal val="visible"/>
                                      </p:to>
                                    </p:set>
                                    <p:animEffect transition="in" filter="wipe(left)">
                                      <p:cBhvr>
                                        <p:cTn id="113" dur="750"/>
                                        <p:tgtEl>
                                          <p:spTgt spid="82"/>
                                        </p:tgtEl>
                                      </p:cBhvr>
                                    </p:animEffect>
                                  </p:childTnLst>
                                </p:cTn>
                              </p:par>
                              <p:par>
                                <p:cTn id="114" presetID="22" presetClass="entr" presetSubtype="8" fill="hold" grpId="0" nodeType="withEffect">
                                  <p:stCondLst>
                                    <p:cond delay="400"/>
                                  </p:stCondLst>
                                  <p:childTnLst>
                                    <p:set>
                                      <p:cBhvr>
                                        <p:cTn id="115" dur="1" fill="hold">
                                          <p:stCondLst>
                                            <p:cond delay="0"/>
                                          </p:stCondLst>
                                        </p:cTn>
                                        <p:tgtEl>
                                          <p:spTgt spid="83"/>
                                        </p:tgtEl>
                                        <p:attrNameLst>
                                          <p:attrName>style.visibility</p:attrName>
                                        </p:attrNameLst>
                                      </p:cBhvr>
                                      <p:to>
                                        <p:strVal val="visible"/>
                                      </p:to>
                                    </p:set>
                                    <p:animEffect transition="in" filter="wipe(left)">
                                      <p:cBhvr>
                                        <p:cTn id="116"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2" grpId="0"/>
      <p:bldP spid="26" grpId="0" animBg="1"/>
      <p:bldP spid="35" grpId="0" animBg="1"/>
      <p:bldP spid="44" grpId="0" animBg="1"/>
      <p:bldP spid="45" grpId="0" animBg="1"/>
      <p:bldP spid="46" grpId="0" animBg="1"/>
      <p:bldP spid="50" grpId="0" animBg="1"/>
      <p:bldP spid="51" grpId="0"/>
      <p:bldP spid="58" grpId="0" animBg="1"/>
      <p:bldP spid="59" grpId="0" animBg="1"/>
      <p:bldP spid="60" grpId="0" animBg="1"/>
      <p:bldP spid="61" grpId="0" animBg="1"/>
      <p:bldP spid="67" grpId="0"/>
      <p:bldP spid="68" grpId="0"/>
      <p:bldP spid="69" grpId="0"/>
      <p:bldP spid="70" grpId="0"/>
      <p:bldP spid="71" grpId="0"/>
      <p:bldP spid="72" grpId="0"/>
      <p:bldP spid="73" grpId="0"/>
      <p:bldP spid="79" grpId="0" animBg="1"/>
      <p:bldP spid="80" grpId="0"/>
      <p:bldP spid="82" grpId="0"/>
      <p:bldP spid="83" grpId="0"/>
      <p:bldP spid="84" grpId="0"/>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gimg2.baidu.com/image_search/src=http%3A%2F%2Fblog.img.cnfol.com%2Fimages%2Fee%2F49%2F8547734%2F201611140655372975.jpg&amp;refer=http%3A%2F%2Fblog.img.cnfol.com&amp;app=2002&amp;size=f9999,10000&amp;q=a80&amp;n=0&amp;g=0n&amp;fmt=jpeg?sec=1620961310&amp;t=e3e47473a03fe42b930147103bfc7e6c"/>
          <p:cNvPicPr>
            <a:picLocks noChangeAspect="1" noChangeArrowheads="1"/>
          </p:cNvPicPr>
          <p:nvPr/>
        </p:nvPicPr>
        <p:blipFill>
          <a:blip r:embed="rId3">
            <a:extLst>
              <a:ext uri="{BEBA8EAE-BF5A-486C-A8C5-ECC9F3942E4B}">
                <a14:imgProps xmlns:a14="http://schemas.microsoft.com/office/drawing/2010/main">
                  <a14:imgLayer r:embed="rId4">
                    <a14:imgEffect>
                      <a14:artisticBlur radius="5"/>
                    </a14:imgEffect>
                  </a14:imgLayer>
                </a14:imgProps>
              </a:ext>
              <a:ext uri="{28A0092B-C50C-407E-A947-70E740481C1C}">
                <a14:useLocalDpi xmlns:a14="http://schemas.microsoft.com/office/drawing/2010/main" val="0"/>
              </a:ext>
            </a:extLst>
          </a:blip>
          <a:srcRect/>
          <a:stretch>
            <a:fillRect/>
          </a:stretch>
        </p:blipFill>
        <p:spPr bwMode="auto">
          <a:xfrm>
            <a:off x="-899715" y="-621369"/>
            <a:ext cx="11627972" cy="6990357"/>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181729" y="-945174"/>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grpSp>
        <p:nvGrpSpPr>
          <p:cNvPr id="3" name="组合 2"/>
          <p:cNvGrpSpPr/>
          <p:nvPr/>
        </p:nvGrpSpPr>
        <p:grpSpPr>
          <a:xfrm>
            <a:off x="1086077" y="2379841"/>
            <a:ext cx="7656388" cy="769441"/>
            <a:chOff x="2052613" y="2211233"/>
            <a:chExt cx="7656388" cy="769441"/>
          </a:xfrm>
        </p:grpSpPr>
        <p:sp>
          <p:nvSpPr>
            <p:cNvPr id="70" name="TextBox 69"/>
            <p:cNvSpPr txBox="1"/>
            <p:nvPr/>
          </p:nvSpPr>
          <p:spPr>
            <a:xfrm>
              <a:off x="2052613" y="2303145"/>
              <a:ext cx="2448272"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第一部分</a:t>
              </a:r>
            </a:p>
          </p:txBody>
        </p:sp>
        <p:sp>
          <p:nvSpPr>
            <p:cNvPr id="71" name="矩形 20"/>
            <p:cNvSpPr>
              <a:spLocks noChangeArrowheads="1"/>
            </p:cNvSpPr>
            <p:nvPr/>
          </p:nvSpPr>
          <p:spPr bwMode="auto">
            <a:xfrm>
              <a:off x="4488036" y="2211233"/>
              <a:ext cx="5220965" cy="769441"/>
            </a:xfrm>
            <a:prstGeom prst="rect">
              <a:avLst/>
            </a:prstGeom>
            <a:noFill/>
            <a:ln>
              <a:noFill/>
            </a:ln>
          </p:spPr>
          <p:txBody>
            <a:bodyPr wrap="square">
              <a:spAutoFit/>
            </a:bodyPr>
            <a:lstStyle/>
            <a:p>
              <a:pPr algn="ctr" defTabSz="967801" fontAlgn="auto">
                <a:spcBef>
                  <a:spcPts val="0"/>
                </a:spcBef>
                <a:spcAft>
                  <a:spcPts val="0"/>
                </a:spcAft>
                <a:defRPr/>
              </a:pPr>
              <a:r>
                <a:rPr lang="zh-CN" altLang="en-US" sz="4400" b="1" dirty="0">
                  <a:solidFill>
                    <a:schemeClr val="bg1"/>
                  </a:solidFill>
                  <a:latin typeface="微软雅黑" pitchFamily="34" charset="-122"/>
                  <a:ea typeface="微软雅黑" pitchFamily="34" charset="-122"/>
                  <a:sym typeface="微软雅黑" pitchFamily="34" charset="-122"/>
                </a:rPr>
                <a:t>研究背景和研究内容</a:t>
              </a:r>
            </a:p>
          </p:txBody>
        </p:sp>
        <p:cxnSp>
          <p:nvCxnSpPr>
            <p:cNvPr id="73" name="直接连接符 72"/>
            <p:cNvCxnSpPr/>
            <p:nvPr/>
          </p:nvCxnSpPr>
          <p:spPr>
            <a:xfrm>
              <a:off x="38528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0526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29075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8677" y="540097"/>
            <a:ext cx="1656184" cy="384721"/>
          </a:xfrm>
          <a:prstGeom prst="rect">
            <a:avLst/>
          </a:prstGeom>
          <a:noFill/>
        </p:spPr>
        <p:txBody>
          <a:bodyPr wrap="square" rtlCol="0">
            <a:spAutoFit/>
          </a:bodyPr>
          <a:lstStyle/>
          <a:p>
            <a:r>
              <a:rPr lang="zh-CN" altLang="en-US" dirty="0"/>
              <a:t>视频</a:t>
            </a:r>
          </a:p>
        </p:txBody>
      </p:sp>
      <p:pic>
        <p:nvPicPr>
          <p:cNvPr id="3" name="视频dd">
            <a:hlinkClick r:id="" action="ppaction://media"/>
            <a:extLst>
              <a:ext uri="{FF2B5EF4-FFF2-40B4-BE49-F238E27FC236}">
                <a16:creationId xmlns:a16="http://schemas.microsoft.com/office/drawing/2014/main" id="{A7EB2B96-97F1-4DA0-B836-62D6F8D3AEC0}"/>
              </a:ext>
            </a:extLst>
          </p:cNvPr>
          <p:cNvPicPr>
            <a:picLocks noChangeAspect="1"/>
          </p:cNvPicPr>
          <p:nvPr>
            <a:videoFile r:link="rId1"/>
            <p:extLst>
              <p:ext uri="{DAA4B4D4-6D71-4841-9C94-3DE7FCFB9230}">
                <p14:media xmlns:p14="http://schemas.microsoft.com/office/powerpoint/2010/main" r:embed="rId2">
                  <p14:trim st="1424"/>
                </p14:media>
              </p:ext>
            </p:extLst>
          </p:nvPr>
        </p:nvPicPr>
        <p:blipFill>
          <a:blip r:embed="rId6"/>
          <a:stretch>
            <a:fillRect/>
          </a:stretch>
        </p:blipFill>
        <p:spPr>
          <a:xfrm>
            <a:off x="11669" y="-1"/>
            <a:ext cx="9698510" cy="5400675"/>
          </a:xfrm>
          <a:prstGeom prst="rect">
            <a:avLst/>
          </a:prstGeom>
        </p:spPr>
      </p:pic>
      <p:pic>
        <p:nvPicPr>
          <p:cNvPr id="4" name="4">
            <a:hlinkClick r:id="" action="ppaction://media"/>
            <a:extLst>
              <a:ext uri="{FF2B5EF4-FFF2-40B4-BE49-F238E27FC236}">
                <a16:creationId xmlns:a16="http://schemas.microsoft.com/office/drawing/2014/main" id="{DC3F332B-F9B7-4AB6-B0A1-DB453C5A8E6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973493" y="4788569"/>
            <a:ext cx="406400" cy="406400"/>
          </a:xfrm>
          <a:prstGeom prst="rect">
            <a:avLst/>
          </a:prstGeom>
        </p:spPr>
      </p:pic>
    </p:spTree>
    <p:extLst>
      <p:ext uri="{BB962C8B-B14F-4D97-AF65-F5344CB8AC3E}">
        <p14:creationId xmlns:p14="http://schemas.microsoft.com/office/powerpoint/2010/main" val="39922509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535" fill="hold"/>
                                        <p:tgtEl>
                                          <p:spTgt spid="4"/>
                                        </p:tgtEl>
                                      </p:cBhvr>
                                    </p:cmd>
                                  </p:childTnLst>
                                </p:cTn>
                              </p:par>
                            </p:childTnLst>
                          </p:cTn>
                        </p:par>
                        <p:par>
                          <p:cTn id="7" fill="hold">
                            <p:stCondLst>
                              <p:cond delay="40535"/>
                            </p:stCondLst>
                            <p:childTnLst>
                              <p:par>
                                <p:cTn id="8" presetID="1" presetClass="mediacall" presetSubtype="0" fill="hold" nodeType="afterEffect">
                                  <p:stCondLst>
                                    <p:cond delay="0"/>
                                  </p:stCondLst>
                                  <p:childTnLst>
                                    <p:cmd type="call" cmd="playFrom(0.0)">
                                      <p:cBhvr>
                                        <p:cTn id="9" dur="433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086BC1B-AC02-423F-9DBF-3C6EFDEF1D5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396081"/>
            <a:ext cx="3132733" cy="5004594"/>
          </a:xfrm>
          <a:prstGeom prst="rect">
            <a:avLst/>
          </a:prstGeom>
        </p:spPr>
      </p:pic>
      <p:pic>
        <p:nvPicPr>
          <p:cNvPr id="7" name="图片 6">
            <a:extLst>
              <a:ext uri="{FF2B5EF4-FFF2-40B4-BE49-F238E27FC236}">
                <a16:creationId xmlns:a16="http://schemas.microsoft.com/office/drawing/2014/main" id="{D01AAE28-BA70-4C1A-A046-D0DBD1B3683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132734" y="396081"/>
            <a:ext cx="3456385" cy="5004594"/>
          </a:xfrm>
          <a:prstGeom prst="rect">
            <a:avLst/>
          </a:prstGeom>
        </p:spPr>
      </p:pic>
      <p:pic>
        <p:nvPicPr>
          <p:cNvPr id="3" name="图片 2">
            <a:extLst>
              <a:ext uri="{FF2B5EF4-FFF2-40B4-BE49-F238E27FC236}">
                <a16:creationId xmlns:a16="http://schemas.microsoft.com/office/drawing/2014/main" id="{3D0052C1-BB0C-4826-99D9-B3F1EE59A02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tretch>
            <a:fillRect/>
          </a:stretch>
        </p:blipFill>
        <p:spPr>
          <a:xfrm>
            <a:off x="6517109" y="396080"/>
            <a:ext cx="3240360" cy="5004593"/>
          </a:xfrm>
          <a:prstGeom prst="rect">
            <a:avLst/>
          </a:prstGeom>
        </p:spPr>
      </p:pic>
      <p:sp>
        <p:nvSpPr>
          <p:cNvPr id="12" name="矩形 11"/>
          <p:cNvSpPr/>
          <p:nvPr/>
        </p:nvSpPr>
        <p:spPr>
          <a:xfrm>
            <a:off x="-1181729" y="-830703"/>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sp>
        <p:nvSpPr>
          <p:cNvPr id="8" name="文本框 7">
            <a:extLst>
              <a:ext uri="{FF2B5EF4-FFF2-40B4-BE49-F238E27FC236}">
                <a16:creationId xmlns:a16="http://schemas.microsoft.com/office/drawing/2014/main" id="{781C276D-F816-4E63-9478-1833CAC54741}"/>
              </a:ext>
            </a:extLst>
          </p:cNvPr>
          <p:cNvSpPr txBox="1"/>
          <p:nvPr/>
        </p:nvSpPr>
        <p:spPr>
          <a:xfrm>
            <a:off x="123966" y="4850872"/>
            <a:ext cx="3132732" cy="523220"/>
          </a:xfrm>
          <a:prstGeom prst="rect">
            <a:avLst/>
          </a:prstGeom>
          <a:noFill/>
        </p:spPr>
        <p:txBody>
          <a:bodyPr wrap="square" rtlCol="0">
            <a:spAutoFit/>
          </a:bodyPr>
          <a:lstStyle/>
          <a:p>
            <a:r>
              <a:rPr lang="zh-CN" altLang="zh-CN" sz="2800" b="1" i="1"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健康信息管理类</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E97B75DE-8B97-4B30-A19E-4AD7F6359638}"/>
              </a:ext>
            </a:extLst>
          </p:cNvPr>
          <p:cNvSpPr txBox="1"/>
          <p:nvPr/>
        </p:nvSpPr>
        <p:spPr>
          <a:xfrm>
            <a:off x="3924821" y="4829112"/>
            <a:ext cx="3132732" cy="523220"/>
          </a:xfrm>
          <a:prstGeom prst="rect">
            <a:avLst/>
          </a:prstGeom>
          <a:noFill/>
        </p:spPr>
        <p:txBody>
          <a:bodyPr wrap="square" rtlCol="0">
            <a:spAutoFit/>
          </a:bodyPr>
          <a:lstStyle/>
          <a:p>
            <a:r>
              <a:rPr lang="zh-CN" altLang="en-US" sz="2800" b="1" i="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生活照料</a:t>
            </a:r>
            <a:r>
              <a:rPr lang="zh-CN" altLang="zh-CN" sz="2800" b="1" i="1"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类</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BAFA976-8ABE-46E1-BA1A-04CF64FA7062}"/>
              </a:ext>
            </a:extLst>
          </p:cNvPr>
          <p:cNvSpPr txBox="1"/>
          <p:nvPr/>
        </p:nvSpPr>
        <p:spPr>
          <a:xfrm>
            <a:off x="7137229" y="4840684"/>
            <a:ext cx="3132732" cy="523220"/>
          </a:xfrm>
          <a:prstGeom prst="rect">
            <a:avLst/>
          </a:prstGeom>
          <a:noFill/>
        </p:spPr>
        <p:txBody>
          <a:bodyPr wrap="square" rtlCol="0">
            <a:spAutoFit/>
          </a:bodyPr>
          <a:lstStyle/>
          <a:p>
            <a:r>
              <a:rPr lang="zh-CN" altLang="en-US" sz="2800" b="1" i="1"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精神慰藉</a:t>
            </a:r>
            <a:r>
              <a:rPr lang="zh-CN" altLang="zh-CN" sz="2800" b="1" i="1"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类</a:t>
            </a:r>
            <a:endParaRPr lang="zh-CN" altLang="en-US" sz="2800" b="1" i="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下箭头标注 14"/>
          <p:cNvSpPr/>
          <p:nvPr/>
        </p:nvSpPr>
        <p:spPr>
          <a:xfrm>
            <a:off x="-69989" y="-2"/>
            <a:ext cx="2266617"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08397" y="64767"/>
            <a:ext cx="10135578" cy="338554"/>
          </a:xfrm>
          <a:prstGeom prst="rect">
            <a:avLst/>
          </a:prstGeom>
          <a:noFill/>
        </p:spPr>
        <p:txBody>
          <a:bodyPr wrap="square" rtlCol="0">
            <a:spAutoFit/>
          </a:bodyPr>
          <a:lstStyle/>
          <a:p>
            <a:r>
              <a:rPr lang="zh-CN" altLang="en-US" sz="1600" b="1" dirty="0">
                <a:solidFill>
                  <a:schemeClr val="bg1"/>
                </a:solidFill>
                <a:latin typeface="微软雅黑" pitchFamily="34" charset="-122"/>
                <a:ea typeface="微软雅黑" pitchFamily="34" charset="-122"/>
              </a:rPr>
              <a:t>研究背景和研究内容     </a:t>
            </a:r>
            <a:r>
              <a:rPr lang="zh-CN" altLang="en-US" sz="1600" b="1" dirty="0">
                <a:latin typeface="微软雅黑" pitchFamily="34" charset="-122"/>
                <a:ea typeface="微软雅黑" pitchFamily="34" charset="-122"/>
              </a:rPr>
              <a:t>理论研究与模型假设     调查方案与实施     数据处理与数据分析     结论与建议</a:t>
            </a:r>
          </a:p>
        </p:txBody>
      </p:sp>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08623" y="850013"/>
            <a:ext cx="4504603" cy="3700648"/>
          </a:xfrm>
          <a:prstGeom prst="rect">
            <a:avLst/>
          </a:prstGeom>
        </p:spPr>
      </p:pic>
    </p:spTree>
    <p:extLst>
      <p:ext uri="{BB962C8B-B14F-4D97-AF65-F5344CB8AC3E}">
        <p14:creationId xmlns:p14="http://schemas.microsoft.com/office/powerpoint/2010/main" val="309125701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03"/>
          <p:cNvSpPr txBox="1"/>
          <p:nvPr/>
        </p:nvSpPr>
        <p:spPr>
          <a:xfrm>
            <a:off x="5389563" y="6364922"/>
            <a:ext cx="5080000" cy="252730"/>
          </a:xfrm>
          <a:prstGeom prst="rect">
            <a:avLst/>
          </a:prstGeom>
          <a:noFill/>
          <a:ln w="9525">
            <a:noFill/>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等线" panose="02010600030101010101" charset="-122"/>
                <a:cs typeface="Times New Roman" panose="02020603050405020304" pitchFamily="18" charset="0"/>
              </a:rPr>
              <a:t> </a:t>
            </a: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矩形 24"/>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下箭头标注 25"/>
          <p:cNvSpPr/>
          <p:nvPr/>
        </p:nvSpPr>
        <p:spPr>
          <a:xfrm>
            <a:off x="2236331" y="-13339"/>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a:t>
            </a:r>
            <a:r>
              <a:rPr lang="zh-CN" altLang="en-US" sz="1600" b="1" dirty="0">
                <a:solidFill>
                  <a:schemeClr val="bg1"/>
                </a:solidFill>
                <a:latin typeface="微软雅黑" pitchFamily="34" charset="-122"/>
                <a:ea typeface="微软雅黑" pitchFamily="34" charset="-122"/>
              </a:rPr>
              <a:t>理论研究与模型假设     </a:t>
            </a:r>
            <a:r>
              <a:rPr lang="zh-CN" altLang="en-US" sz="1600" b="1" dirty="0">
                <a:latin typeface="微软雅黑" pitchFamily="34" charset="-122"/>
                <a:ea typeface="微软雅黑" pitchFamily="34" charset="-122"/>
              </a:rPr>
              <a:t>调查方案与实施     数据处理与数据分析     结论与建议</a:t>
            </a:r>
          </a:p>
        </p:txBody>
      </p:sp>
      <p:sp>
        <p:nvSpPr>
          <p:cNvPr id="28" name="Oval 17"/>
          <p:cNvSpPr>
            <a:spLocks noChangeArrowheads="1"/>
          </p:cNvSpPr>
          <p:nvPr/>
        </p:nvSpPr>
        <p:spPr bwMode="auto">
          <a:xfrm>
            <a:off x="585324" y="1001425"/>
            <a:ext cx="360000" cy="360000"/>
          </a:xfrm>
          <a:prstGeom prst="ellipse">
            <a:avLst/>
          </a:prstGeom>
          <a:solidFill>
            <a:schemeClr val="tx2"/>
          </a:solidFill>
          <a:ln w="38100" cap="flat">
            <a:solidFill>
              <a:schemeClr val="tx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1400" b="1" dirty="0">
                <a:solidFill>
                  <a:schemeClr val="bg1"/>
                </a:solidFill>
                <a:latin typeface="Lifeline JL" panose="00000400000000000000" pitchFamily="2" charset="0"/>
                <a:ea typeface="微软雅黑" panose="020B0503020204020204" pitchFamily="34" charset="-122"/>
              </a:rPr>
              <a:t>1</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29" name="Oval 17"/>
          <p:cNvSpPr>
            <a:spLocks noChangeArrowheads="1"/>
          </p:cNvSpPr>
          <p:nvPr/>
        </p:nvSpPr>
        <p:spPr bwMode="auto">
          <a:xfrm>
            <a:off x="3541145" y="1002570"/>
            <a:ext cx="360000" cy="360000"/>
          </a:xfrm>
          <a:prstGeom prst="ellipse">
            <a:avLst/>
          </a:prstGeom>
          <a:solidFill>
            <a:schemeClr val="bg2"/>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1400" b="1" dirty="0">
                <a:solidFill>
                  <a:schemeClr val="bg1"/>
                </a:solidFill>
                <a:latin typeface="Lifeline JL" panose="00000400000000000000" pitchFamily="2" charset="0"/>
                <a:ea typeface="微软雅黑" panose="020B0503020204020204" pitchFamily="34" charset="-122"/>
              </a:rPr>
              <a:t>2</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0" name="Oval 17"/>
          <p:cNvSpPr>
            <a:spLocks noChangeArrowheads="1"/>
          </p:cNvSpPr>
          <p:nvPr/>
        </p:nvSpPr>
        <p:spPr bwMode="auto">
          <a:xfrm>
            <a:off x="647052" y="3147209"/>
            <a:ext cx="360000" cy="360000"/>
          </a:xfrm>
          <a:prstGeom prst="ellipse">
            <a:avLst/>
          </a:prstGeom>
          <a:solidFill>
            <a:schemeClr val="accent1"/>
          </a:solidFill>
          <a:ln w="38100" cap="flat">
            <a:solidFill>
              <a:schemeClr val="accent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1"/>
                </a:solidFill>
                <a:latin typeface="Lifeline JL" panose="00000400000000000000" pitchFamily="2" charset="0"/>
                <a:ea typeface="微软雅黑" panose="020B0503020204020204" pitchFamily="34" charset="-122"/>
              </a:rPr>
              <a:t>3</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1" name="矩形 30"/>
          <p:cNvSpPr/>
          <p:nvPr/>
        </p:nvSpPr>
        <p:spPr>
          <a:xfrm>
            <a:off x="1287354" y="1063250"/>
            <a:ext cx="1625803" cy="338554"/>
          </a:xfrm>
          <a:prstGeom prst="rect">
            <a:avLst/>
          </a:prstGeom>
          <a:noFill/>
          <a:ln w="28575">
            <a:solidFill>
              <a:schemeClr val="tx2"/>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研究关键词</a:t>
            </a:r>
          </a:p>
        </p:txBody>
      </p:sp>
      <p:sp>
        <p:nvSpPr>
          <p:cNvPr id="32" name="矩形 31"/>
          <p:cNvSpPr/>
          <p:nvPr/>
        </p:nvSpPr>
        <p:spPr>
          <a:xfrm>
            <a:off x="4194903" y="1046208"/>
            <a:ext cx="1625803" cy="338554"/>
          </a:xfrm>
          <a:prstGeom prst="rect">
            <a:avLst/>
          </a:prstGeom>
          <a:noFill/>
          <a:ln w="28575">
            <a:solidFill>
              <a:schemeClr val="bg2"/>
            </a:solidFill>
            <a:miter lim="800000"/>
          </a:ln>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行业前景词云</a:t>
            </a:r>
          </a:p>
        </p:txBody>
      </p:sp>
      <p:sp>
        <p:nvSpPr>
          <p:cNvPr id="33" name="矩形 32"/>
          <p:cNvSpPr/>
          <p:nvPr/>
        </p:nvSpPr>
        <p:spPr>
          <a:xfrm>
            <a:off x="1284615" y="3175849"/>
            <a:ext cx="1861057" cy="338554"/>
          </a:xfrm>
          <a:prstGeom prst="rect">
            <a:avLst/>
          </a:prstGeom>
          <a:noFill/>
          <a:ln w="2857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文献关键词聚类</a:t>
            </a:r>
          </a:p>
        </p:txBody>
      </p:sp>
      <p:sp>
        <p:nvSpPr>
          <p:cNvPr id="37" name="Oval 17"/>
          <p:cNvSpPr>
            <a:spLocks noChangeArrowheads="1"/>
          </p:cNvSpPr>
          <p:nvPr/>
        </p:nvSpPr>
        <p:spPr bwMode="auto">
          <a:xfrm>
            <a:off x="3546239" y="3175849"/>
            <a:ext cx="360000" cy="360000"/>
          </a:xfrm>
          <a:prstGeom prst="ellipse">
            <a:avLst/>
          </a:prstGeom>
          <a:solidFill>
            <a:schemeClr val="tx2"/>
          </a:solidFill>
          <a:ln w="38100" cap="flat">
            <a:solidFill>
              <a:schemeClr val="tx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1"/>
                </a:solidFill>
                <a:latin typeface="Lifeline JL" panose="00000400000000000000" pitchFamily="2" charset="0"/>
                <a:ea typeface="微软雅黑" panose="020B0503020204020204" pitchFamily="34" charset="-122"/>
              </a:rPr>
              <a:t>4</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9" name="矩形 38"/>
          <p:cNvSpPr/>
          <p:nvPr/>
        </p:nvSpPr>
        <p:spPr>
          <a:xfrm>
            <a:off x="4101924" y="3186572"/>
            <a:ext cx="1944447" cy="338554"/>
          </a:xfrm>
          <a:prstGeom prst="rect">
            <a:avLst/>
          </a:prstGeom>
          <a:noFill/>
          <a:ln w="28575">
            <a:solidFill>
              <a:schemeClr val="tx2"/>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关键词聚类时间线</a:t>
            </a:r>
          </a:p>
        </p:txBody>
      </p:sp>
      <p:sp>
        <p:nvSpPr>
          <p:cNvPr id="42" name="文本框 102"/>
          <p:cNvSpPr txBox="1"/>
          <p:nvPr/>
        </p:nvSpPr>
        <p:spPr>
          <a:xfrm>
            <a:off x="4219235" y="5058431"/>
            <a:ext cx="4213436" cy="276999"/>
          </a:xfrm>
          <a:prstGeom prst="rect">
            <a:avLst/>
          </a:prstGeom>
          <a:noFill/>
          <a:ln w="9525">
            <a:noFill/>
          </a:ln>
        </p:spPr>
        <p:txBody>
          <a:bodyPr wrap="square">
            <a:spAutoFit/>
          </a:bodyPr>
          <a:lstStyle/>
          <a:p>
            <a:pPr indent="0"/>
            <a:r>
              <a:rPr lang="en-US" sz="1200" b="0">
                <a:solidFill>
                  <a:srgbClr val="000000"/>
                </a:solidFill>
                <a:latin typeface="宋体" panose="02010600030101010101" pitchFamily="2" charset="-122"/>
              </a:rPr>
              <a:t> </a:t>
            </a:r>
            <a:endParaRPr lang="zh-CN" altLang="en-US"/>
          </a:p>
        </p:txBody>
      </p:sp>
      <p:sp>
        <p:nvSpPr>
          <p:cNvPr id="44" name="文本框 103"/>
          <p:cNvSpPr txBox="1"/>
          <p:nvPr/>
        </p:nvSpPr>
        <p:spPr>
          <a:xfrm>
            <a:off x="6153508" y="6194594"/>
            <a:ext cx="4213436" cy="253916"/>
          </a:xfrm>
          <a:prstGeom prst="rect">
            <a:avLst/>
          </a:prstGeom>
          <a:noFill/>
          <a:ln w="9525">
            <a:noFill/>
          </a:ln>
        </p:spPr>
        <p:txBody>
          <a:bodyPr wrap="square">
            <a:spAutoFit/>
          </a:bodyPr>
          <a:lstStyle/>
          <a:p>
            <a:pPr indent="0" algn="ctr"/>
            <a:r>
              <a:rPr lang="en-US" sz="1050" b="0">
                <a:latin typeface="等线" panose="02010600030101010101" charset="-122"/>
                <a:cs typeface="Times New Roman" panose="02020603050405020304" pitchFamily="18" charset="0"/>
              </a:rPr>
              <a:t> </a:t>
            </a:r>
            <a:endParaRPr lang="zh-CN" altLang="en-US"/>
          </a:p>
        </p:txBody>
      </p:sp>
      <p:pic>
        <p:nvPicPr>
          <p:cNvPr id="57" name="chart">
            <a:extLst>
              <a:ext uri="{FF2B5EF4-FFF2-40B4-BE49-F238E27FC236}">
                <a16:creationId xmlns:a16="http://schemas.microsoft.com/office/drawing/2014/main" id="{D33B08BF-500C-4B77-B5C8-A34BFEF4EC25}"/>
              </a:ext>
            </a:extLst>
          </p:cNvPr>
          <p:cNvPicPr>
            <a:picLocks noChangeAspect="1"/>
          </p:cNvPicPr>
          <p:nvPr/>
        </p:nvPicPr>
        <p:blipFill>
          <a:blip r:embed="rId2"/>
          <a:stretch>
            <a:fillRect/>
          </a:stretch>
        </p:blipFill>
        <p:spPr>
          <a:xfrm>
            <a:off x="462551" y="1566070"/>
            <a:ext cx="2683122" cy="1547376"/>
          </a:xfrm>
          <a:prstGeom prst="rect">
            <a:avLst/>
          </a:prstGeom>
        </p:spPr>
      </p:pic>
      <p:pic>
        <p:nvPicPr>
          <p:cNvPr id="58" name="图片 57">
            <a:extLst>
              <a:ext uri="{FF2B5EF4-FFF2-40B4-BE49-F238E27FC236}">
                <a16:creationId xmlns:a16="http://schemas.microsoft.com/office/drawing/2014/main" id="{EF450602-F701-407A-A7E7-DE77E15E097E}"/>
              </a:ext>
            </a:extLst>
          </p:cNvPr>
          <p:cNvPicPr>
            <a:picLocks noChangeAspect="1"/>
          </p:cNvPicPr>
          <p:nvPr/>
        </p:nvPicPr>
        <p:blipFill>
          <a:blip r:embed="rId3"/>
          <a:stretch>
            <a:fillRect/>
          </a:stretch>
        </p:blipFill>
        <p:spPr>
          <a:xfrm>
            <a:off x="3448713" y="1566070"/>
            <a:ext cx="2683122" cy="1498430"/>
          </a:xfrm>
          <a:prstGeom prst="rect">
            <a:avLst/>
          </a:prstGeom>
        </p:spPr>
      </p:pic>
      <p:pic>
        <p:nvPicPr>
          <p:cNvPr id="59" name="图片 58">
            <a:extLst>
              <a:ext uri="{FF2B5EF4-FFF2-40B4-BE49-F238E27FC236}">
                <a16:creationId xmlns:a16="http://schemas.microsoft.com/office/drawing/2014/main" id="{9A126DBE-C298-4CDF-A569-4144C78C5459}"/>
              </a:ext>
            </a:extLst>
          </p:cNvPr>
          <p:cNvPicPr>
            <a:picLocks noChangeAspect="1"/>
          </p:cNvPicPr>
          <p:nvPr/>
        </p:nvPicPr>
        <p:blipFill>
          <a:blip r:embed="rId4"/>
          <a:stretch>
            <a:fillRect/>
          </a:stretch>
        </p:blipFill>
        <p:spPr>
          <a:xfrm>
            <a:off x="462550" y="3537222"/>
            <a:ext cx="2683123" cy="1798208"/>
          </a:xfrm>
          <a:prstGeom prst="rect">
            <a:avLst/>
          </a:prstGeom>
        </p:spPr>
      </p:pic>
      <p:pic>
        <p:nvPicPr>
          <p:cNvPr id="60" name="图片 59">
            <a:extLst>
              <a:ext uri="{FF2B5EF4-FFF2-40B4-BE49-F238E27FC236}">
                <a16:creationId xmlns:a16="http://schemas.microsoft.com/office/drawing/2014/main" id="{DA5C49BF-8ACF-45EA-9A5F-025F6B0C1167}"/>
              </a:ext>
            </a:extLst>
          </p:cNvPr>
          <p:cNvPicPr>
            <a:picLocks noChangeAspect="1"/>
          </p:cNvPicPr>
          <p:nvPr/>
        </p:nvPicPr>
        <p:blipFill>
          <a:blip r:embed="rId5"/>
          <a:stretch>
            <a:fillRect/>
          </a:stretch>
        </p:blipFill>
        <p:spPr>
          <a:xfrm>
            <a:off x="3286737" y="3639291"/>
            <a:ext cx="3033132" cy="1696139"/>
          </a:xfrm>
          <a:prstGeom prst="rect">
            <a:avLst/>
          </a:prstGeom>
        </p:spPr>
      </p:pic>
      <p:sp>
        <p:nvSpPr>
          <p:cNvPr id="61" name="文本框 102">
            <a:extLst>
              <a:ext uri="{FF2B5EF4-FFF2-40B4-BE49-F238E27FC236}">
                <a16:creationId xmlns:a16="http://schemas.microsoft.com/office/drawing/2014/main" id="{1B481735-1ED6-4122-84D9-1BBE46EE8530}"/>
              </a:ext>
            </a:extLst>
          </p:cNvPr>
          <p:cNvSpPr txBox="1"/>
          <p:nvPr/>
        </p:nvSpPr>
        <p:spPr>
          <a:xfrm>
            <a:off x="4219235" y="5058431"/>
            <a:ext cx="4213436" cy="276999"/>
          </a:xfrm>
          <a:prstGeom prst="rect">
            <a:avLst/>
          </a:prstGeom>
          <a:noFill/>
          <a:ln w="9525">
            <a:noFill/>
          </a:ln>
        </p:spPr>
        <p:txBody>
          <a:bodyPr wrap="square">
            <a:spAutoFit/>
          </a:bodyPr>
          <a:lstStyle/>
          <a:p>
            <a:pPr indent="0"/>
            <a:r>
              <a:rPr lang="en-US" sz="1200" b="0">
                <a:solidFill>
                  <a:srgbClr val="000000"/>
                </a:solidFill>
                <a:latin typeface="宋体" panose="02010600030101010101" pitchFamily="2" charset="-122"/>
              </a:rPr>
              <a:t> </a:t>
            </a:r>
            <a:endParaRPr lang="zh-CN" altLang="en-US"/>
          </a:p>
        </p:txBody>
      </p:sp>
      <p:sp>
        <p:nvSpPr>
          <p:cNvPr id="63" name="文本框 2">
            <a:extLst>
              <a:ext uri="{FF2B5EF4-FFF2-40B4-BE49-F238E27FC236}">
                <a16:creationId xmlns:a16="http://schemas.microsoft.com/office/drawing/2014/main" id="{799F6037-A30C-4EBC-BA22-2F36244168A1}"/>
              </a:ext>
            </a:extLst>
          </p:cNvPr>
          <p:cNvSpPr txBox="1"/>
          <p:nvPr/>
        </p:nvSpPr>
        <p:spPr>
          <a:xfrm>
            <a:off x="6978869" y="1166850"/>
            <a:ext cx="2511606" cy="1422954"/>
          </a:xfrm>
          <a:prstGeom prst="rect">
            <a:avLst/>
          </a:prstGeom>
          <a:noFill/>
          <a:ln w="12700">
            <a:solidFill>
              <a:srgbClr val="FF0000"/>
            </a:solidFill>
          </a:ln>
          <a:effectLst>
            <a:glow rad="63500">
              <a:srgbClr val="D6AE7E">
                <a:satMod val="175000"/>
                <a:alpha val="40000"/>
              </a:srgbClr>
            </a:glow>
            <a:outerShdw blurRad="50800" dist="38100" dir="2700000" algn="tl" rotWithShape="0">
              <a:prstClr val="black">
                <a:alpha val="40000"/>
              </a:prstClr>
            </a:outerShdw>
          </a:effectLst>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Arial" panose="020B0604020202020204" pitchFamily="34" charset="0"/>
              </a:rPr>
              <a:t>智慧护理养老</a:t>
            </a:r>
            <a:endParaRPr kumimoji="0" lang="en-US" altLang="zh-CN"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Arial" panose="020B0604020202020204" pitchFamily="34" charset="0"/>
              </a:rPr>
              <a:t>逐渐成为社会的</a:t>
            </a:r>
            <a:endParaRPr kumimoji="0" lang="en-US" altLang="zh-CN"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Arial" panose="020B0604020202020204" pitchFamily="34" charset="0"/>
              </a:rPr>
              <a:t>热点问题</a:t>
            </a:r>
            <a:endParaRPr kumimoji="0" lang="zh-CN" altLang="en-US"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4" name="文本框 2">
            <a:extLst>
              <a:ext uri="{FF2B5EF4-FFF2-40B4-BE49-F238E27FC236}">
                <a16:creationId xmlns:a16="http://schemas.microsoft.com/office/drawing/2014/main" id="{18135FEF-0AAE-4850-9B31-B7BA0005A0DF}"/>
              </a:ext>
            </a:extLst>
          </p:cNvPr>
          <p:cNvSpPr txBox="1"/>
          <p:nvPr/>
        </p:nvSpPr>
        <p:spPr>
          <a:xfrm>
            <a:off x="6978869" y="3375002"/>
            <a:ext cx="2511606" cy="1884618"/>
          </a:xfrm>
          <a:prstGeom prst="rect">
            <a:avLst/>
          </a:prstGeom>
          <a:noFill/>
          <a:ln w="12700">
            <a:solidFill>
              <a:srgbClr val="FF0000"/>
            </a:solidFill>
          </a:ln>
          <a:effectLst>
            <a:glow rad="63500">
              <a:srgbClr val="D6AE7E">
                <a:satMod val="175000"/>
                <a:alpha val="40000"/>
              </a:srgbClr>
            </a:glow>
            <a:outerShdw blurRad="50800" dist="38100" dir="2700000" algn="tl" rotWithShape="0">
              <a:prstClr val="black">
                <a:alpha val="40000"/>
              </a:prstClr>
            </a:outerShdw>
          </a:effectLst>
        </p:spPr>
        <p:txBody>
          <a:bodyPr wrap="square" rtlCol="0">
            <a:spAutoFit/>
          </a:bodyPr>
          <a:lstStyle/>
          <a:p>
            <a:pPr lvl="0" algn="ctr" defTabSz="914400">
              <a:lnSpc>
                <a:spcPct val="150000"/>
              </a:lnSpc>
              <a:defRPr/>
            </a:pPr>
            <a:r>
              <a:rPr lang="zh-CN" altLang="en-US" sz="2000" b="1" kern="0" dirty="0">
                <a:solidFill>
                  <a:srgbClr val="FF0000"/>
                </a:solidFill>
                <a:latin typeface="微软雅黑" panose="020B0503020204020204" pitchFamily="34" charset="-122"/>
                <a:ea typeface="微软雅黑" panose="020B0503020204020204" pitchFamily="34" charset="-122"/>
              </a:rPr>
              <a:t>智慧社区、</a:t>
            </a:r>
            <a:endParaRPr lang="en-US" altLang="zh-CN" sz="2000" b="1" kern="0" dirty="0">
              <a:solidFill>
                <a:srgbClr val="FF0000"/>
              </a:solidFill>
              <a:latin typeface="微软雅黑" panose="020B0503020204020204" pitchFamily="34" charset="-122"/>
              <a:ea typeface="微软雅黑" panose="020B0503020204020204" pitchFamily="34" charset="-122"/>
            </a:endParaRPr>
          </a:p>
          <a:p>
            <a:pPr lvl="0" algn="ctr" defTabSz="914400">
              <a:lnSpc>
                <a:spcPct val="150000"/>
              </a:lnSpc>
              <a:defRPr/>
            </a:pPr>
            <a:r>
              <a:rPr lang="zh-CN" altLang="en-US" sz="2000" b="1" kern="0" dirty="0">
                <a:solidFill>
                  <a:srgbClr val="FF0000"/>
                </a:solidFill>
                <a:latin typeface="微软雅黑" panose="020B0503020204020204" pitchFamily="34" charset="-122"/>
                <a:ea typeface="微软雅黑" panose="020B0503020204020204" pitchFamily="34" charset="-122"/>
              </a:rPr>
              <a:t>居家养老</a:t>
            </a:r>
            <a:endParaRPr lang="en-US" altLang="zh-CN" sz="2000" b="1" kern="0" dirty="0">
              <a:solidFill>
                <a:srgbClr val="FF0000"/>
              </a:solidFill>
              <a:latin typeface="微软雅黑" panose="020B0503020204020204" pitchFamily="34" charset="-122"/>
              <a:ea typeface="微软雅黑" panose="020B0503020204020204" pitchFamily="34" charset="-122"/>
            </a:endParaRPr>
          </a:p>
          <a:p>
            <a:pPr lvl="0" algn="ctr" defTabSz="914400">
              <a:lnSpc>
                <a:spcPct val="150000"/>
              </a:lnSpc>
              <a:defRPr/>
            </a:pPr>
            <a:r>
              <a:rPr lang="zh-CN" altLang="en-US" sz="2000" b="1" kern="0" dirty="0">
                <a:latin typeface="微软雅黑" panose="020B0503020204020204" pitchFamily="34" charset="-122"/>
                <a:ea typeface="微软雅黑" panose="020B0503020204020204" pitchFamily="34" charset="-122"/>
              </a:rPr>
              <a:t>将成为智慧养老发展的关键因素</a:t>
            </a:r>
            <a:endParaRPr kumimoji="0" lang="zh-CN" altLang="en-US"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66747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750"/>
                            </p:stCondLst>
                            <p:childTnLst>
                              <p:par>
                                <p:cTn id="9" presetID="1"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2250"/>
                            </p:stCondLst>
                            <p:childTnLst>
                              <p:par>
                                <p:cTn id="24" presetID="1"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750"/>
                            </p:stCondLst>
                            <p:childTnLst>
                              <p:par>
                                <p:cTn id="31" presetID="1"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0" presetClass="entr" presetSubtype="0" fill="hold" grpId="0" nodeType="withEffect">
                                  <p:stCondLst>
                                    <p:cond delay="25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500"/>
                                        <p:tgtEl>
                                          <p:spTgt spid="63"/>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9" grpId="0" bldLvl="0" animBg="1"/>
      <p:bldP spid="30" grpId="0" bldLvl="0" animBg="1"/>
      <p:bldP spid="31" grpId="0" bldLvl="0" animBg="1"/>
      <p:bldP spid="32" grpId="0" animBg="1"/>
      <p:bldP spid="33" grpId="0" bldLvl="0" animBg="1"/>
      <p:bldP spid="37" grpId="0" bldLvl="0" animBg="1"/>
      <p:bldP spid="39" grpId="0" bldLvl="0" animBg="1"/>
      <p:bldP spid="63" grpId="0" bldLvl="0" animBg="1"/>
      <p:bldP spid="6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6EF1040-F9F0-48A4-8158-94FE489E0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795" y="1714180"/>
            <a:ext cx="3362325" cy="2181225"/>
          </a:xfrm>
          <a:prstGeom prst="rect">
            <a:avLst/>
          </a:prstGeom>
        </p:spPr>
      </p:pic>
      <p:pic>
        <p:nvPicPr>
          <p:cNvPr id="5" name="图片 4">
            <a:extLst>
              <a:ext uri="{FF2B5EF4-FFF2-40B4-BE49-F238E27FC236}">
                <a16:creationId xmlns:a16="http://schemas.microsoft.com/office/drawing/2014/main" id="{BEBA05C7-5EF5-4B38-88F5-E5F5FABEF2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288" y="3527711"/>
            <a:ext cx="2114550" cy="1466850"/>
          </a:xfrm>
          <a:prstGeom prst="rect">
            <a:avLst/>
          </a:prstGeom>
        </p:spPr>
      </p:pic>
      <p:pic>
        <p:nvPicPr>
          <p:cNvPr id="7" name="图片 6">
            <a:extLst>
              <a:ext uri="{FF2B5EF4-FFF2-40B4-BE49-F238E27FC236}">
                <a16:creationId xmlns:a16="http://schemas.microsoft.com/office/drawing/2014/main" id="{D5C1CC62-AE4D-420E-87E4-ACBC363E6D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3993" y="3636441"/>
            <a:ext cx="2114550" cy="1466850"/>
          </a:xfrm>
          <a:prstGeom prst="rect">
            <a:avLst/>
          </a:prstGeom>
        </p:spPr>
      </p:pic>
      <p:sp>
        <p:nvSpPr>
          <p:cNvPr id="8" name="文本框 7">
            <a:extLst>
              <a:ext uri="{FF2B5EF4-FFF2-40B4-BE49-F238E27FC236}">
                <a16:creationId xmlns:a16="http://schemas.microsoft.com/office/drawing/2014/main" id="{D162F7DC-3451-4776-82E0-9FD0445CE4B4}"/>
              </a:ext>
            </a:extLst>
          </p:cNvPr>
          <p:cNvSpPr txBox="1"/>
          <p:nvPr/>
        </p:nvSpPr>
        <p:spPr>
          <a:xfrm>
            <a:off x="966470" y="1714180"/>
            <a:ext cx="2114549" cy="707886"/>
          </a:xfrm>
          <a:prstGeom prst="rect">
            <a:avLst/>
          </a:prstGeom>
          <a:noFill/>
        </p:spPr>
        <p:txBody>
          <a:bodyPr wrap="square" rtlCol="0">
            <a:spAutoFit/>
          </a:bodyPr>
          <a:lstStyle/>
          <a:p>
            <a:r>
              <a:rPr lang="zh-CN" altLang="en-US" sz="1800" dirty="0">
                <a:latin typeface="微软雅黑" pitchFamily="34" charset="-122"/>
                <a:ea typeface="微软雅黑" pitchFamily="34" charset="-122"/>
              </a:rPr>
              <a:t>存在同质化</a:t>
            </a:r>
            <a:r>
              <a:rPr lang="zh-CN" altLang="en-US" sz="2000" b="1" dirty="0">
                <a:solidFill>
                  <a:schemeClr val="bg2">
                    <a:lumMod val="50000"/>
                  </a:schemeClr>
                </a:solidFill>
                <a:latin typeface="微软雅黑" pitchFamily="34" charset="-122"/>
                <a:ea typeface="微软雅黑" pitchFamily="34" charset="-122"/>
              </a:rPr>
              <a:t>严重</a:t>
            </a:r>
            <a:endParaRPr lang="en-US" altLang="zh-CN" sz="2000" b="1" dirty="0">
              <a:solidFill>
                <a:schemeClr val="bg2">
                  <a:lumMod val="50000"/>
                </a:schemeClr>
              </a:solidFill>
              <a:latin typeface="微软雅黑" pitchFamily="34" charset="-122"/>
              <a:ea typeface="微软雅黑" pitchFamily="34" charset="-122"/>
            </a:endParaRPr>
          </a:p>
          <a:p>
            <a:r>
              <a:rPr lang="zh-CN" altLang="en-US" sz="1800" dirty="0">
                <a:latin typeface="微软雅黑" pitchFamily="34" charset="-122"/>
                <a:ea typeface="微软雅黑" pitchFamily="34" charset="-122"/>
              </a:rPr>
              <a:t>适老化</a:t>
            </a:r>
            <a:r>
              <a:rPr lang="zh-CN" altLang="en-US" sz="2000" b="1" dirty="0">
                <a:solidFill>
                  <a:schemeClr val="bg2">
                    <a:lumMod val="50000"/>
                  </a:schemeClr>
                </a:solidFill>
                <a:latin typeface="微软雅黑" pitchFamily="34" charset="-122"/>
                <a:ea typeface="微软雅黑" pitchFamily="34" charset="-122"/>
              </a:rPr>
              <a:t>不足</a:t>
            </a:r>
            <a:r>
              <a:rPr lang="zh-CN" altLang="en-US" sz="1800" dirty="0">
                <a:latin typeface="微软雅黑" pitchFamily="34" charset="-122"/>
                <a:ea typeface="微软雅黑" pitchFamily="34" charset="-122"/>
              </a:rPr>
              <a:t>问题</a:t>
            </a:r>
          </a:p>
        </p:txBody>
      </p:sp>
      <p:sp>
        <p:nvSpPr>
          <p:cNvPr id="9" name="文本框 8">
            <a:extLst>
              <a:ext uri="{FF2B5EF4-FFF2-40B4-BE49-F238E27FC236}">
                <a16:creationId xmlns:a16="http://schemas.microsoft.com/office/drawing/2014/main" id="{30465F4B-260A-495D-9C2F-0D097F734343}"/>
              </a:ext>
            </a:extLst>
          </p:cNvPr>
          <p:cNvSpPr txBox="1"/>
          <p:nvPr/>
        </p:nvSpPr>
        <p:spPr>
          <a:xfrm>
            <a:off x="6796055" y="1791124"/>
            <a:ext cx="2592288" cy="677108"/>
          </a:xfrm>
          <a:prstGeom prst="rect">
            <a:avLst/>
          </a:prstGeom>
          <a:noFill/>
        </p:spPr>
        <p:txBody>
          <a:bodyPr wrap="square" rtlCol="0">
            <a:spAutoFit/>
          </a:bodyPr>
          <a:lstStyle/>
          <a:p>
            <a:r>
              <a:rPr lang="zh-CN" altLang="en-US" sz="1800" dirty="0">
                <a:latin typeface="微软雅黑" pitchFamily="34" charset="-122"/>
                <a:ea typeface="微软雅黑" pitchFamily="34" charset="-122"/>
              </a:rPr>
              <a:t>对老年人用智慧产品中护理角度的</a:t>
            </a:r>
            <a:r>
              <a:rPr lang="zh-CN" altLang="en-US" sz="2000" b="1" dirty="0">
                <a:solidFill>
                  <a:schemeClr val="bg2">
                    <a:lumMod val="50000"/>
                  </a:schemeClr>
                </a:solidFill>
                <a:latin typeface="微软雅黑" pitchFamily="34" charset="-122"/>
                <a:ea typeface="微软雅黑" pitchFamily="34" charset="-122"/>
              </a:rPr>
              <a:t>研究少</a:t>
            </a:r>
            <a:endParaRPr lang="zh-CN" altLang="en-US" sz="1800" b="1" dirty="0">
              <a:solidFill>
                <a:schemeClr val="bg2">
                  <a:lumMod val="50000"/>
                </a:schemeClr>
              </a:solidFill>
              <a:latin typeface="微软雅黑" pitchFamily="34" charset="-122"/>
              <a:ea typeface="微软雅黑" pitchFamily="34" charset="-122"/>
            </a:endParaRPr>
          </a:p>
        </p:txBody>
      </p:sp>
      <p:sp>
        <p:nvSpPr>
          <p:cNvPr id="14" name="文本框 13">
            <a:extLst>
              <a:ext uri="{FF2B5EF4-FFF2-40B4-BE49-F238E27FC236}">
                <a16:creationId xmlns:a16="http://schemas.microsoft.com/office/drawing/2014/main" id="{A3C70644-EC64-4886-81AB-D739B63772ED}"/>
              </a:ext>
            </a:extLst>
          </p:cNvPr>
          <p:cNvSpPr txBox="1"/>
          <p:nvPr/>
        </p:nvSpPr>
        <p:spPr>
          <a:xfrm>
            <a:off x="3999991" y="4031312"/>
            <a:ext cx="2016224" cy="754053"/>
          </a:xfrm>
          <a:prstGeom prst="rect">
            <a:avLst/>
          </a:prstGeom>
          <a:noFill/>
        </p:spPr>
        <p:txBody>
          <a:bodyPr wrap="square" rtlCol="0">
            <a:spAutoFit/>
          </a:bodyPr>
          <a:lstStyle/>
          <a:p>
            <a:r>
              <a:rPr lang="zh-CN" altLang="en-US" dirty="0">
                <a:latin typeface="微软雅黑" pitchFamily="34" charset="-122"/>
                <a:ea typeface="微软雅黑" pitchFamily="34" charset="-122"/>
              </a:rPr>
              <a:t>研究过于单一且建议</a:t>
            </a:r>
            <a:r>
              <a:rPr lang="zh-CN" altLang="en-US" sz="2400" b="1" dirty="0">
                <a:solidFill>
                  <a:schemeClr val="bg2">
                    <a:lumMod val="50000"/>
                  </a:schemeClr>
                </a:solidFill>
                <a:latin typeface="微软雅黑" pitchFamily="34" charset="-122"/>
                <a:ea typeface="微软雅黑" pitchFamily="34" charset="-122"/>
              </a:rPr>
              <a:t>缺乏</a:t>
            </a:r>
            <a:r>
              <a:rPr lang="zh-CN" altLang="en-US" dirty="0">
                <a:latin typeface="微软雅黑" pitchFamily="34" charset="-122"/>
                <a:ea typeface="微软雅黑" pitchFamily="34" charset="-122"/>
              </a:rPr>
              <a:t>针对性</a:t>
            </a:r>
          </a:p>
        </p:txBody>
      </p:sp>
      <p:sp>
        <p:nvSpPr>
          <p:cNvPr id="25" name="文本框 24">
            <a:extLst>
              <a:ext uri="{FF2B5EF4-FFF2-40B4-BE49-F238E27FC236}">
                <a16:creationId xmlns:a16="http://schemas.microsoft.com/office/drawing/2014/main" id="{08DD0A1B-B2F0-4A80-A6D5-A8E8FC691CB4}"/>
              </a:ext>
            </a:extLst>
          </p:cNvPr>
          <p:cNvSpPr txBox="1"/>
          <p:nvPr/>
        </p:nvSpPr>
        <p:spPr>
          <a:xfrm>
            <a:off x="2991879" y="954604"/>
            <a:ext cx="4392488" cy="400110"/>
          </a:xfrm>
          <a:prstGeom prst="rect">
            <a:avLst/>
          </a:prstGeom>
          <a:noFill/>
        </p:spPr>
        <p:txBody>
          <a:bodyPr wrap="square" rtlCol="0">
            <a:spAutoFit/>
          </a:bodyPr>
          <a:lstStyle/>
          <a:p>
            <a:r>
              <a:rPr lang="zh-CN" altLang="en-US" sz="1800" dirty="0">
                <a:latin typeface="微软雅黑" pitchFamily="34" charset="-122"/>
                <a:ea typeface="微软雅黑" pitchFamily="34" charset="-122"/>
              </a:rPr>
              <a:t>使用意愿及前景的调查</a:t>
            </a:r>
            <a:r>
              <a:rPr lang="zh-CN" altLang="en-US" sz="2000" b="1" dirty="0">
                <a:solidFill>
                  <a:schemeClr val="bg2">
                    <a:lumMod val="50000"/>
                  </a:schemeClr>
                </a:solidFill>
                <a:latin typeface="微软雅黑" pitchFamily="34" charset="-122"/>
                <a:ea typeface="微软雅黑" pitchFamily="34" charset="-122"/>
              </a:rPr>
              <a:t>屈指可数</a:t>
            </a:r>
            <a:endParaRPr lang="zh-CN" altLang="en-US" sz="1800" b="1" dirty="0">
              <a:solidFill>
                <a:schemeClr val="bg2">
                  <a:lumMod val="50000"/>
                </a:schemeClr>
              </a:solidFill>
              <a:latin typeface="微软雅黑" pitchFamily="34" charset="-122"/>
              <a:ea typeface="微软雅黑" pitchFamily="34" charset="-122"/>
            </a:endParaRPr>
          </a:p>
        </p:txBody>
      </p:sp>
      <p:cxnSp>
        <p:nvCxnSpPr>
          <p:cNvPr id="28" name="连接符: 肘形 27">
            <a:extLst>
              <a:ext uri="{FF2B5EF4-FFF2-40B4-BE49-F238E27FC236}">
                <a16:creationId xmlns:a16="http://schemas.microsoft.com/office/drawing/2014/main" id="{7F2200E9-BC12-4F1B-AC83-A6F1C3699357}"/>
              </a:ext>
            </a:extLst>
          </p:cNvPr>
          <p:cNvCxnSpPr>
            <a:cxnSpLocks/>
            <a:endCxn id="5" idx="0"/>
          </p:cNvCxnSpPr>
          <p:nvPr/>
        </p:nvCxnSpPr>
        <p:spPr>
          <a:xfrm rot="10800000" flipV="1">
            <a:off x="1894563" y="2804791"/>
            <a:ext cx="1601372" cy="722920"/>
          </a:xfrm>
          <a:prstGeom prst="bentConnector2">
            <a:avLst/>
          </a:prstGeom>
          <a:ln w="28575" cap="flat" cmpd="sng" algn="ctr">
            <a:solidFill>
              <a:schemeClr val="accent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1" name="连接符: 肘形 60">
            <a:extLst>
              <a:ext uri="{FF2B5EF4-FFF2-40B4-BE49-F238E27FC236}">
                <a16:creationId xmlns:a16="http://schemas.microsoft.com/office/drawing/2014/main" id="{62CAA3BE-832B-4B86-B463-4B84B002D58D}"/>
              </a:ext>
            </a:extLst>
          </p:cNvPr>
          <p:cNvCxnSpPr>
            <a:cxnSpLocks/>
            <a:endCxn id="7" idx="0"/>
          </p:cNvCxnSpPr>
          <p:nvPr/>
        </p:nvCxnSpPr>
        <p:spPr>
          <a:xfrm>
            <a:off x="6304247" y="2804791"/>
            <a:ext cx="1607021" cy="831650"/>
          </a:xfrm>
          <a:prstGeom prst="bentConnector2">
            <a:avLst/>
          </a:prstGeom>
          <a:ln w="28575" cap="flat" cmpd="sng" algn="ctr">
            <a:solidFill>
              <a:schemeClr val="accent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矩形 2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下箭头标注 22"/>
          <p:cNvSpPr/>
          <p:nvPr/>
        </p:nvSpPr>
        <p:spPr>
          <a:xfrm>
            <a:off x="-69989" y="-2"/>
            <a:ext cx="2266617"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108397" y="64767"/>
            <a:ext cx="10135578" cy="338554"/>
          </a:xfrm>
          <a:prstGeom prst="rect">
            <a:avLst/>
          </a:prstGeom>
          <a:noFill/>
        </p:spPr>
        <p:txBody>
          <a:bodyPr wrap="square" rtlCol="0">
            <a:spAutoFit/>
          </a:bodyPr>
          <a:lstStyle/>
          <a:p>
            <a:r>
              <a:rPr lang="zh-CN" altLang="en-US" sz="1600" b="1" dirty="0">
                <a:solidFill>
                  <a:schemeClr val="bg1"/>
                </a:solidFill>
                <a:latin typeface="微软雅黑" pitchFamily="34" charset="-122"/>
                <a:ea typeface="微软雅黑" pitchFamily="34" charset="-122"/>
              </a:rPr>
              <a:t>研究背景和研究内容     </a:t>
            </a:r>
            <a:r>
              <a:rPr lang="zh-CN" altLang="en-US" sz="1600" b="1" dirty="0">
                <a:latin typeface="微软雅黑" pitchFamily="34" charset="-122"/>
                <a:ea typeface="微软雅黑" pitchFamily="34" charset="-122"/>
              </a:rPr>
              <a:t>理论研究与模型假设     调查方案与实施     数据处理与数据分析     结论与建议</a:t>
            </a:r>
          </a:p>
        </p:txBody>
      </p:sp>
      <p:sp>
        <p:nvSpPr>
          <p:cNvPr id="2" name="TextBox 1"/>
          <p:cNvSpPr txBox="1"/>
          <p:nvPr/>
        </p:nvSpPr>
        <p:spPr>
          <a:xfrm>
            <a:off x="37804" y="861669"/>
            <a:ext cx="1184159" cy="384721"/>
          </a:xfrm>
          <a:prstGeom prst="rect">
            <a:avLst/>
          </a:prstGeom>
          <a:noFill/>
        </p:spPr>
        <p:txBody>
          <a:bodyPr wrap="square" rtlCol="0">
            <a:spAutoFit/>
          </a:bodyPr>
          <a:lstStyle/>
          <a:p>
            <a:r>
              <a:rPr lang="zh-CN" altLang="en-US" b="1" dirty="0">
                <a:solidFill>
                  <a:schemeClr val="accent1"/>
                </a:solidFill>
                <a:latin typeface="微软雅黑" pitchFamily="34" charset="-122"/>
                <a:ea typeface="微软雅黑" pitchFamily="34" charset="-122"/>
              </a:rPr>
              <a:t>文献综述</a:t>
            </a:r>
          </a:p>
        </p:txBody>
      </p:sp>
    </p:spTree>
    <p:extLst>
      <p:ext uri="{BB962C8B-B14F-4D97-AF65-F5344CB8AC3E}">
        <p14:creationId xmlns:p14="http://schemas.microsoft.com/office/powerpoint/2010/main" val="47669729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randombar(horizontal)">
                                      <p:cBhvr>
                                        <p:cTn id="31" dur="500"/>
                                        <p:tgtEl>
                                          <p:spTgt spid="25"/>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16" presetClass="entr" presetSubtype="2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6790812-6697-4B71-B8D6-6FE41832BBE1}"/>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Blur radius="6"/>
                    </a14:imgEffect>
                  </a14:imgLayer>
                </a14:imgProps>
              </a:ext>
            </a:extLst>
          </a:blip>
          <a:srcRect b="2773"/>
          <a:stretch/>
        </p:blipFill>
        <p:spPr>
          <a:xfrm>
            <a:off x="-148141" y="1"/>
            <a:ext cx="9905610" cy="5400674"/>
          </a:xfrm>
          <a:prstGeom prst="rect">
            <a:avLst/>
          </a:prstGeom>
        </p:spPr>
      </p:pic>
      <p:cxnSp>
        <p:nvCxnSpPr>
          <p:cNvPr id="23" name="直接箭头连接符 22">
            <a:extLst>
              <a:ext uri="{FF2B5EF4-FFF2-40B4-BE49-F238E27FC236}">
                <a16:creationId xmlns:a16="http://schemas.microsoft.com/office/drawing/2014/main" id="{C8CA0872-1044-4778-8D2B-8D40180FBFD5}"/>
              </a:ext>
            </a:extLst>
          </p:cNvPr>
          <p:cNvCxnSpPr>
            <a:cxnSpLocks/>
          </p:cNvCxnSpPr>
          <p:nvPr/>
        </p:nvCxnSpPr>
        <p:spPr>
          <a:xfrm flipV="1">
            <a:off x="7184829" y="2177048"/>
            <a:ext cx="0" cy="2148526"/>
          </a:xfrm>
          <a:prstGeom prst="straightConnector1">
            <a:avLst/>
          </a:prstGeom>
          <a:ln w="381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919814" y="-1312720"/>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sp>
        <p:nvSpPr>
          <p:cNvPr id="14" name="矩形 13">
            <a:extLst>
              <a:ext uri="{FF2B5EF4-FFF2-40B4-BE49-F238E27FC236}">
                <a16:creationId xmlns:a16="http://schemas.microsoft.com/office/drawing/2014/main" id="{C7BA067E-DC87-41FA-9182-ECE69F5B14FA}"/>
              </a:ext>
            </a:extLst>
          </p:cNvPr>
          <p:cNvSpPr/>
          <p:nvPr/>
        </p:nvSpPr>
        <p:spPr>
          <a:xfrm rot="20878199">
            <a:off x="-1759" y="3370117"/>
            <a:ext cx="3848820" cy="996625"/>
          </a:xfrm>
          <a:prstGeom prst="rect">
            <a:avLst/>
          </a:prstGeom>
          <a:noFill/>
          <a:effectLst>
            <a:outerShdw blurRad="50800" dist="38100" dir="18900000" algn="bl" rotWithShape="0">
              <a:prstClr val="black">
                <a:alpha val="40000"/>
              </a:prstClr>
            </a:outerShdw>
          </a:effectLst>
          <a:scene3d>
            <a:camera prst="orthographicFront"/>
            <a:lightRig rig="threePt" dir="t"/>
          </a:scene3d>
          <a:sp3d>
            <a:bevelT w="139700" prst="cross"/>
          </a:sp3d>
        </p:spPr>
        <p:txBody>
          <a:bodyPr wrap="square" lIns="72585" tIns="36293" rIns="72585" bIns="36293">
            <a:spAutoFit/>
          </a:bodyPr>
          <a:lstStyle/>
          <a:p>
            <a:pPr algn="ctr"/>
            <a:r>
              <a:rPr lang="zh-CN" altLang="en-US" sz="6000" b="1" dirty="0">
                <a:ln w="0"/>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研 </a:t>
            </a:r>
            <a:r>
              <a:rPr lang="zh-CN" altLang="en-US" sz="4800" b="1" dirty="0">
                <a:ln w="0"/>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究</a:t>
            </a:r>
          </a:p>
        </p:txBody>
      </p:sp>
      <p:sp>
        <p:nvSpPr>
          <p:cNvPr id="15" name="矩形 14">
            <a:extLst>
              <a:ext uri="{FF2B5EF4-FFF2-40B4-BE49-F238E27FC236}">
                <a16:creationId xmlns:a16="http://schemas.microsoft.com/office/drawing/2014/main" id="{BEE1AD11-DDDB-411E-B47F-B1B1120B73C7}"/>
              </a:ext>
            </a:extLst>
          </p:cNvPr>
          <p:cNvSpPr/>
          <p:nvPr/>
        </p:nvSpPr>
        <p:spPr>
          <a:xfrm rot="695611">
            <a:off x="6430292" y="3437190"/>
            <a:ext cx="1964393" cy="996625"/>
          </a:xfrm>
          <a:prstGeom prst="rect">
            <a:avLst/>
          </a:prstGeom>
          <a:noFill/>
          <a:effectLst>
            <a:outerShdw blurRad="50800" dist="38100" dir="16200000" rotWithShape="0">
              <a:prstClr val="black">
                <a:alpha val="40000"/>
              </a:prstClr>
            </a:outerShdw>
          </a:effectLst>
        </p:spPr>
        <p:txBody>
          <a:bodyPr wrap="none" lIns="72585" tIns="36293" rIns="72585" bIns="36293">
            <a:spAutoFit/>
          </a:bodyPr>
          <a:lstStyle/>
          <a:p>
            <a:pPr algn="ctr"/>
            <a:r>
              <a:rPr lang="zh-CN" altLang="en-US" sz="5400" b="1" dirty="0">
                <a:ln w="0"/>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目 </a:t>
            </a:r>
            <a:r>
              <a:rPr lang="zh-CN" altLang="en-US" sz="6000" b="1" dirty="0">
                <a:ln w="0"/>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的</a:t>
            </a:r>
          </a:p>
        </p:txBody>
      </p:sp>
      <p:sp>
        <p:nvSpPr>
          <p:cNvPr id="19" name="文本框 18">
            <a:extLst>
              <a:ext uri="{FF2B5EF4-FFF2-40B4-BE49-F238E27FC236}">
                <a16:creationId xmlns:a16="http://schemas.microsoft.com/office/drawing/2014/main" id="{C48E4B59-0821-4257-949E-5C398CA2911A}"/>
              </a:ext>
            </a:extLst>
          </p:cNvPr>
          <p:cNvSpPr txBox="1"/>
          <p:nvPr/>
        </p:nvSpPr>
        <p:spPr>
          <a:xfrm>
            <a:off x="493050" y="2071871"/>
            <a:ext cx="1631571" cy="1181290"/>
          </a:xfrm>
          <a:prstGeom prst="rect">
            <a:avLst/>
          </a:prstGeom>
          <a:noFill/>
        </p:spPr>
        <p:txBody>
          <a:bodyPr wrap="square" lIns="72585" tIns="36293" rIns="72585" bIns="36293">
            <a:spAutoFit/>
          </a:bodyPr>
          <a:lstStyle/>
          <a:p>
            <a:pPr defTabSz="725851">
              <a:defRPr/>
            </a:pPr>
            <a:r>
              <a:rPr lang="zh-CN" altLang="en-US" sz="2400" b="1" dirty="0">
                <a:ln w="0"/>
                <a:solidFill>
                  <a:schemeClr val="bg1"/>
                </a:solidFill>
                <a:effectLst>
                  <a:outerShdw blurRad="38100" dist="19050" dir="2700000" algn="tl" rotWithShape="0">
                    <a:prstClr val="black">
                      <a:alpha val="40000"/>
                    </a:prstClr>
                  </a:outerShdw>
                </a:effectLst>
                <a:latin typeface="楷体" pitchFamily="49" charset="-122"/>
                <a:ea typeface="楷体" pitchFamily="49" charset="-122"/>
              </a:rPr>
              <a:t>弥补缺失</a:t>
            </a:r>
            <a:endParaRPr lang="en-US" altLang="zh-CN" sz="2400" b="1" dirty="0">
              <a:ln w="0"/>
              <a:solidFill>
                <a:schemeClr val="bg1"/>
              </a:solidFill>
              <a:effectLst>
                <a:outerShdw blurRad="38100" dist="19050" dir="2700000" algn="tl" rotWithShape="0">
                  <a:prstClr val="black">
                    <a:alpha val="40000"/>
                  </a:prstClr>
                </a:outerShdw>
              </a:effectLst>
              <a:latin typeface="楷体" pitchFamily="49" charset="-122"/>
              <a:ea typeface="楷体" pitchFamily="49" charset="-122"/>
            </a:endParaRPr>
          </a:p>
          <a:p>
            <a:pPr defTabSz="725851">
              <a:lnSpc>
                <a:spcPct val="150000"/>
              </a:lnSpc>
              <a:defRPr/>
            </a:pPr>
            <a:r>
              <a:rPr lang="zh-CN" altLang="en-US" sz="1600" dirty="0">
                <a:ln w="0"/>
                <a:solidFill>
                  <a:schemeClr val="bg1"/>
                </a:solidFill>
                <a:effectLst>
                  <a:outerShdw blurRad="38100" dist="19050" dir="2700000" algn="tl" rotWithShape="0">
                    <a:prstClr val="black">
                      <a:alpha val="40000"/>
                    </a:prstClr>
                  </a:outerShdw>
                </a:effectLst>
                <a:latin typeface="微软雅黑" pitchFamily="34" charset="-122"/>
                <a:ea typeface="微软雅黑" pitchFamily="34" charset="-122"/>
              </a:rPr>
              <a:t>推进智慧健康养老行业的发展</a:t>
            </a:r>
          </a:p>
        </p:txBody>
      </p:sp>
      <p:sp>
        <p:nvSpPr>
          <p:cNvPr id="21" name="文本框 20">
            <a:extLst>
              <a:ext uri="{FF2B5EF4-FFF2-40B4-BE49-F238E27FC236}">
                <a16:creationId xmlns:a16="http://schemas.microsoft.com/office/drawing/2014/main" id="{57C619AB-80CC-4478-A3C6-D08CDAAEA05F}"/>
              </a:ext>
            </a:extLst>
          </p:cNvPr>
          <p:cNvSpPr txBox="1"/>
          <p:nvPr/>
        </p:nvSpPr>
        <p:spPr>
          <a:xfrm>
            <a:off x="899396" y="677738"/>
            <a:ext cx="2213607" cy="1181290"/>
          </a:xfrm>
          <a:prstGeom prst="rect">
            <a:avLst/>
          </a:prstGeom>
          <a:noFill/>
        </p:spPr>
        <p:txBody>
          <a:bodyPr wrap="square" lIns="72585" tIns="36293" rIns="72585" bIns="36293">
            <a:spAutoFit/>
          </a:bodyPr>
          <a:lstStyle/>
          <a:p>
            <a:pPr algn="r"/>
            <a:r>
              <a:rPr lang="zh-CN" altLang="en-US" sz="2400" b="1" dirty="0">
                <a:ln w="0"/>
                <a:solidFill>
                  <a:schemeClr val="bg1"/>
                </a:solidFill>
                <a:effectLst>
                  <a:outerShdw blurRad="38100" dist="19050" dir="2700000" algn="tl" rotWithShape="0">
                    <a:schemeClr val="dk1">
                      <a:alpha val="40000"/>
                    </a:schemeClr>
                  </a:outerShdw>
                </a:effectLst>
                <a:latin typeface="楷体" pitchFamily="49" charset="-122"/>
                <a:ea typeface="楷体" pitchFamily="49" charset="-122"/>
              </a:rPr>
              <a:t>企业建议</a:t>
            </a:r>
            <a:endParaRPr lang="en-US" altLang="zh-CN" sz="2400" b="1" dirty="0">
              <a:ln w="0"/>
              <a:solidFill>
                <a:schemeClr val="bg1"/>
              </a:solidFill>
              <a:effectLst>
                <a:outerShdw blurRad="38100" dist="19050" dir="2700000" algn="tl" rotWithShape="0">
                  <a:schemeClr val="dk1">
                    <a:alpha val="40000"/>
                  </a:schemeClr>
                </a:outerShdw>
              </a:effectLst>
              <a:latin typeface="楷体" pitchFamily="49" charset="-122"/>
              <a:ea typeface="楷体" pitchFamily="49" charset="-122"/>
            </a:endParaRPr>
          </a:p>
          <a:p>
            <a:pPr algn="r">
              <a:lnSpc>
                <a:spcPct val="150000"/>
              </a:lnSpc>
            </a:pPr>
            <a:r>
              <a:rPr lang="zh-CN" altLang="en-US" sz="1600" dirty="0">
                <a:ln w="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rPr>
              <a:t>提出提升品牌知名度</a:t>
            </a:r>
          </a:p>
          <a:p>
            <a:pPr algn="r">
              <a:lnSpc>
                <a:spcPct val="150000"/>
              </a:lnSpc>
            </a:pPr>
            <a:r>
              <a:rPr lang="zh-CN" altLang="en-US" sz="1600" dirty="0">
                <a:ln w="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rPr>
              <a:t>建议和营销策略</a:t>
            </a:r>
            <a:endParaRPr lang="en-US" altLang="zh-CN" sz="1600" dirty="0">
              <a:ln w="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endParaRPr>
          </a:p>
        </p:txBody>
      </p:sp>
      <p:sp>
        <p:nvSpPr>
          <p:cNvPr id="25" name="文本框 24">
            <a:extLst>
              <a:ext uri="{FF2B5EF4-FFF2-40B4-BE49-F238E27FC236}">
                <a16:creationId xmlns:a16="http://schemas.microsoft.com/office/drawing/2014/main" id="{E5FD36DD-A371-4250-B041-C3FCA8AFC937}"/>
              </a:ext>
            </a:extLst>
          </p:cNvPr>
          <p:cNvSpPr txBox="1"/>
          <p:nvPr/>
        </p:nvSpPr>
        <p:spPr>
          <a:xfrm>
            <a:off x="6542364" y="747312"/>
            <a:ext cx="5536246" cy="1150513"/>
          </a:xfrm>
          <a:prstGeom prst="rect">
            <a:avLst/>
          </a:prstGeom>
          <a:noFill/>
        </p:spPr>
        <p:txBody>
          <a:bodyPr wrap="square" lIns="72585" tIns="36293" rIns="72585" bIns="36293">
            <a:spAutoFit/>
          </a:bodyPr>
          <a:lstStyle/>
          <a:p>
            <a:r>
              <a:rPr lang="zh-CN" altLang="en-US" sz="2200" b="1" dirty="0">
                <a:ln w="0"/>
                <a:solidFill>
                  <a:schemeClr val="bg1"/>
                </a:solidFill>
                <a:effectLst>
                  <a:outerShdw blurRad="38100" dist="38100" dir="2700000" algn="tl">
                    <a:srgbClr val="000000">
                      <a:alpha val="43137"/>
                    </a:srgbClr>
                  </a:outerShdw>
                </a:effectLst>
                <a:latin typeface="楷体" pitchFamily="49" charset="-122"/>
                <a:ea typeface="楷体" pitchFamily="49" charset="-122"/>
              </a:rPr>
              <a:t>社会角度</a:t>
            </a:r>
            <a:endParaRPr lang="en-US" altLang="zh-CN" sz="2200" b="1" dirty="0">
              <a:ln w="0"/>
              <a:solidFill>
                <a:schemeClr val="bg1"/>
              </a:solidFill>
              <a:effectLst>
                <a:outerShdw blurRad="38100" dist="38100" dir="2700000" algn="tl">
                  <a:srgbClr val="000000">
                    <a:alpha val="43137"/>
                  </a:srgbClr>
                </a:outerShdw>
              </a:effectLst>
              <a:latin typeface="楷体" pitchFamily="49" charset="-122"/>
              <a:ea typeface="楷体" pitchFamily="49" charset="-122"/>
            </a:endParaRPr>
          </a:p>
          <a:p>
            <a:pPr>
              <a:lnSpc>
                <a:spcPct val="150000"/>
              </a:lnSpc>
            </a:pPr>
            <a:r>
              <a:rPr lang="zh-CN" altLang="en-US" sz="1600" dirty="0">
                <a:ln w="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rPr>
              <a:t>完善智慧护理养老产品功能</a:t>
            </a:r>
            <a:endParaRPr lang="en-US" altLang="zh-CN" sz="1600" dirty="0">
              <a:ln w="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endParaRPr>
          </a:p>
          <a:p>
            <a:pPr>
              <a:lnSpc>
                <a:spcPct val="150000"/>
              </a:lnSpc>
            </a:pPr>
            <a:r>
              <a:rPr lang="zh-CN" altLang="en-US" sz="1600" dirty="0">
                <a:ln w="0"/>
                <a:solidFill>
                  <a:schemeClr val="bg1"/>
                </a:solidFill>
                <a:effectLst>
                  <a:outerShdw blurRad="38100" dist="19050" dir="2700000" algn="tl" rotWithShape="0">
                    <a:schemeClr val="dk1">
                      <a:alpha val="40000"/>
                    </a:schemeClr>
                  </a:outerShdw>
                </a:effectLst>
                <a:latin typeface="微软雅黑" pitchFamily="34" charset="-122"/>
                <a:ea typeface="微软雅黑" pitchFamily="34" charset="-122"/>
              </a:rPr>
              <a:t>提升老年人的幸福感</a:t>
            </a:r>
          </a:p>
        </p:txBody>
      </p:sp>
      <p:sp>
        <p:nvSpPr>
          <p:cNvPr id="36" name="文本框 35">
            <a:extLst>
              <a:ext uri="{FF2B5EF4-FFF2-40B4-BE49-F238E27FC236}">
                <a16:creationId xmlns:a16="http://schemas.microsoft.com/office/drawing/2014/main" id="{1E39E625-974D-4BA4-90E1-1465BB0120D6}"/>
              </a:ext>
            </a:extLst>
          </p:cNvPr>
          <p:cNvSpPr txBox="1"/>
          <p:nvPr/>
        </p:nvSpPr>
        <p:spPr>
          <a:xfrm>
            <a:off x="7317973" y="2177048"/>
            <a:ext cx="2551112" cy="781181"/>
          </a:xfrm>
          <a:prstGeom prst="rect">
            <a:avLst/>
          </a:prstGeom>
          <a:noFill/>
        </p:spPr>
        <p:txBody>
          <a:bodyPr wrap="square" lIns="72585" tIns="36293" rIns="72585" bIns="36293">
            <a:spAutoFit/>
          </a:bodyPr>
          <a:lstStyle/>
          <a:p>
            <a:pPr defTabSz="725851">
              <a:defRPr/>
            </a:pPr>
            <a:r>
              <a:rPr lang="zh-CN" altLang="en-US" sz="2200" b="1" dirty="0">
                <a:ln w="0"/>
                <a:solidFill>
                  <a:prstClr val="white"/>
                </a:solidFill>
                <a:effectLst>
                  <a:outerShdw blurRad="38100" dist="19050" dir="2700000" algn="tl" rotWithShape="0">
                    <a:prstClr val="black">
                      <a:alpha val="40000"/>
                    </a:prstClr>
                  </a:outerShdw>
                </a:effectLst>
                <a:latin typeface="楷体" pitchFamily="49" charset="-122"/>
                <a:ea typeface="楷体" pitchFamily="49" charset="-122"/>
              </a:rPr>
              <a:t>减轻老龄化压力</a:t>
            </a:r>
            <a:endParaRPr lang="en-US" altLang="zh-CN" sz="2200" b="1" dirty="0">
              <a:ln w="0"/>
              <a:solidFill>
                <a:prstClr val="white"/>
              </a:solidFill>
              <a:effectLst>
                <a:outerShdw blurRad="38100" dist="19050" dir="2700000" algn="tl" rotWithShape="0">
                  <a:prstClr val="black">
                    <a:alpha val="40000"/>
                  </a:prstClr>
                </a:outerShdw>
              </a:effectLst>
              <a:latin typeface="楷体" pitchFamily="49" charset="-122"/>
              <a:ea typeface="楷体" pitchFamily="49" charset="-122"/>
            </a:endParaRPr>
          </a:p>
          <a:p>
            <a:pPr defTabSz="725851">
              <a:lnSpc>
                <a:spcPct val="150000"/>
              </a:lnSpc>
              <a:defRPr/>
            </a:pPr>
            <a:r>
              <a:rPr lang="zh-CN" altLang="en-US" sz="1600" dirty="0">
                <a:ln w="0"/>
                <a:solidFill>
                  <a:prstClr val="white"/>
                </a:solidFill>
                <a:effectLst>
                  <a:outerShdw blurRad="38100" dist="19050" dir="2700000" algn="tl" rotWithShape="0">
                    <a:prstClr val="black">
                      <a:alpha val="40000"/>
                    </a:prstClr>
                  </a:outerShdw>
                </a:effectLst>
                <a:latin typeface="微软雅黑" pitchFamily="34" charset="-122"/>
                <a:ea typeface="微软雅黑" pitchFamily="34" charset="-122"/>
              </a:rPr>
              <a:t>缓解养老压力</a:t>
            </a:r>
            <a:endParaRPr lang="en-US" altLang="zh-CN" sz="1600" dirty="0">
              <a:ln w="0"/>
              <a:solidFill>
                <a:prstClr val="white"/>
              </a:solidFill>
              <a:effectLst>
                <a:outerShdw blurRad="38100" dist="19050" dir="2700000" algn="tl" rotWithShape="0">
                  <a:prstClr val="black">
                    <a:alpha val="40000"/>
                  </a:prstClr>
                </a:outerShdw>
              </a:effectLst>
              <a:latin typeface="微软雅黑" pitchFamily="34" charset="-122"/>
              <a:ea typeface="微软雅黑" pitchFamily="34" charset="-122"/>
            </a:endParaRPr>
          </a:p>
        </p:txBody>
      </p:sp>
      <p:cxnSp>
        <p:nvCxnSpPr>
          <p:cNvPr id="38" name="直接箭头连接符 37">
            <a:extLst>
              <a:ext uri="{FF2B5EF4-FFF2-40B4-BE49-F238E27FC236}">
                <a16:creationId xmlns:a16="http://schemas.microsoft.com/office/drawing/2014/main" id="{E0C33302-8414-4AEE-969B-F1267A522C4F}"/>
              </a:ext>
            </a:extLst>
          </p:cNvPr>
          <p:cNvCxnSpPr/>
          <p:nvPr/>
        </p:nvCxnSpPr>
        <p:spPr>
          <a:xfrm flipV="1">
            <a:off x="6246023" y="782727"/>
            <a:ext cx="0" cy="322876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2A8E03A4-BE12-48AB-BCB5-5B819B71A131}"/>
              </a:ext>
            </a:extLst>
          </p:cNvPr>
          <p:cNvCxnSpPr>
            <a:cxnSpLocks/>
          </p:cNvCxnSpPr>
          <p:nvPr/>
        </p:nvCxnSpPr>
        <p:spPr>
          <a:xfrm flipV="1">
            <a:off x="2124621" y="2105427"/>
            <a:ext cx="0" cy="2295468"/>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EB9148EF-F039-4085-A8BA-A9BE7C87856F}"/>
              </a:ext>
            </a:extLst>
          </p:cNvPr>
          <p:cNvCxnSpPr/>
          <p:nvPr/>
        </p:nvCxnSpPr>
        <p:spPr>
          <a:xfrm flipV="1">
            <a:off x="3261173" y="782727"/>
            <a:ext cx="11920" cy="3208558"/>
          </a:xfrm>
          <a:prstGeom prst="straightConnector1">
            <a:avLst/>
          </a:prstGeom>
          <a:ln w="28575">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下箭头标注 19"/>
          <p:cNvSpPr/>
          <p:nvPr/>
        </p:nvSpPr>
        <p:spPr>
          <a:xfrm>
            <a:off x="-69989" y="-2"/>
            <a:ext cx="2266617"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108397" y="64767"/>
            <a:ext cx="10135578" cy="338554"/>
          </a:xfrm>
          <a:prstGeom prst="rect">
            <a:avLst/>
          </a:prstGeom>
          <a:noFill/>
        </p:spPr>
        <p:txBody>
          <a:bodyPr wrap="square" rtlCol="0">
            <a:spAutoFit/>
          </a:bodyPr>
          <a:lstStyle/>
          <a:p>
            <a:r>
              <a:rPr lang="zh-CN" altLang="en-US" sz="1600" b="1" dirty="0">
                <a:solidFill>
                  <a:schemeClr val="bg1"/>
                </a:solidFill>
                <a:latin typeface="微软雅黑" pitchFamily="34" charset="-122"/>
                <a:ea typeface="微软雅黑" pitchFamily="34" charset="-122"/>
              </a:rPr>
              <a:t>研究背景和研究内容     </a:t>
            </a:r>
            <a:r>
              <a:rPr lang="zh-CN" altLang="en-US" sz="1600" b="1" dirty="0">
                <a:latin typeface="微软雅黑" pitchFamily="34" charset="-122"/>
                <a:ea typeface="微软雅黑" pitchFamily="34" charset="-122"/>
              </a:rPr>
              <a:t>理论研究与模型假设     调查方案与实施     数据处理与数据分析     结论与建议</a:t>
            </a:r>
          </a:p>
        </p:txBody>
      </p:sp>
    </p:spTree>
    <p:extLst>
      <p:ext uri="{BB962C8B-B14F-4D97-AF65-F5344CB8AC3E}">
        <p14:creationId xmlns:p14="http://schemas.microsoft.com/office/powerpoint/2010/main" val="14391213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 fill="hold"/>
                                        <p:tgtEl>
                                          <p:spTgt spid="14">
                                            <p:txEl>
                                              <p:pRg st="0" end="0"/>
                                            </p:txEl>
                                          </p:spTgt>
                                        </p:tgtEl>
                                      </p:cBhvr>
                                      <p:by x="150000" y="150000"/>
                                    </p:animScale>
                                  </p:childTnLst>
                                </p:cTn>
                              </p:par>
                              <p:par>
                                <p:cTn id="7" presetID="6" presetClass="emph" presetSubtype="0" fill="hold" nodeType="withEffect">
                                  <p:stCondLst>
                                    <p:cond delay="0"/>
                                  </p:stCondLst>
                                  <p:childTnLst>
                                    <p:animScale>
                                      <p:cBhvr>
                                        <p:cTn id="8" dur="10" fill="hold"/>
                                        <p:tgtEl>
                                          <p:spTgt spid="15">
                                            <p:txEl>
                                              <p:pRg st="0" end="0"/>
                                            </p:txEl>
                                          </p:spTgt>
                                        </p:tgtEl>
                                      </p:cBhvr>
                                      <p:by x="150000" y="150000"/>
                                    </p:animScale>
                                  </p:childTnLst>
                                </p:cTn>
                              </p:par>
                              <p:par>
                                <p:cTn id="9" presetID="22" presetClass="entr" presetSubtype="4"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down)">
                                      <p:cBhvr>
                                        <p:cTn id="11" dur="500"/>
                                        <p:tgtEl>
                                          <p:spTgt spid="41"/>
                                        </p:tgtEl>
                                      </p:cBhvr>
                                    </p:animEffect>
                                  </p:childTnLst>
                                </p:cTn>
                              </p:par>
                              <p:par>
                                <p:cTn id="12" presetID="10" presetClass="entr" presetSubtype="0" fill="hold" nodeType="with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500"/>
                                        <p:tgtEl>
                                          <p:spTgt spid="19">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fade">
                                      <p:cBhvr>
                                        <p:cTn id="17" dur="500"/>
                                        <p:tgtEl>
                                          <p:spTgt spid="19">
                                            <p:txEl>
                                              <p:pRg st="1" end="1"/>
                                            </p:txEl>
                                          </p:spTgt>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down)">
                                      <p:cBhvr>
                                        <p:cTn id="21" dur="500"/>
                                        <p:tgtEl>
                                          <p:spTgt spid="44"/>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xEl>
                                              <p:pRg st="0" end="0"/>
                                            </p:txEl>
                                          </p:spTgt>
                                        </p:tgtEl>
                                        <p:attrNameLst>
                                          <p:attrName>style.visibility</p:attrName>
                                        </p:attrNameLst>
                                      </p:cBhvr>
                                      <p:to>
                                        <p:strVal val="visible"/>
                                      </p:to>
                                    </p:set>
                                    <p:animEffect transition="in" filter="fade">
                                      <p:cBhvr>
                                        <p:cTn id="24" dur="500"/>
                                        <p:tgtEl>
                                          <p:spTgt spid="21">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xEl>
                                              <p:pRg st="1" end="1"/>
                                            </p:txEl>
                                          </p:spTgt>
                                        </p:tgtEl>
                                        <p:attrNameLst>
                                          <p:attrName>style.visibility</p:attrName>
                                        </p:attrNameLst>
                                      </p:cBhvr>
                                      <p:to>
                                        <p:strVal val="visible"/>
                                      </p:to>
                                    </p:set>
                                    <p:animEffect transition="in" filter="fade">
                                      <p:cBhvr>
                                        <p:cTn id="27" dur="500"/>
                                        <p:tgtEl>
                                          <p:spTgt spid="21">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1">
                                            <p:txEl>
                                              <p:pRg st="2" end="2"/>
                                            </p:txEl>
                                          </p:spTgt>
                                        </p:tgtEl>
                                        <p:attrNameLst>
                                          <p:attrName>style.visibility</p:attrName>
                                        </p:attrNameLst>
                                      </p:cBhvr>
                                      <p:to>
                                        <p:strVal val="visible"/>
                                      </p:to>
                                    </p:set>
                                    <p:animEffect transition="in" filter="fade">
                                      <p:cBhvr>
                                        <p:cTn id="30" dur="500"/>
                                        <p:tgtEl>
                                          <p:spTgt spid="21">
                                            <p:txEl>
                                              <p:pRg st="2" end="2"/>
                                            </p:txEl>
                                          </p:spTgt>
                                        </p:tgtEl>
                                      </p:cBhvr>
                                    </p:animEffect>
                                  </p:childTnLst>
                                </p:cTn>
                              </p:par>
                            </p:childTnLst>
                          </p:cTn>
                        </p:par>
                        <p:par>
                          <p:cTn id="31" fill="hold">
                            <p:stCondLst>
                              <p:cond delay="1000"/>
                            </p:stCondLst>
                            <p:childTnLst>
                              <p:par>
                                <p:cTn id="32" presetID="22" presetClass="entr" presetSubtype="4"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par>
                                <p:cTn id="35" presetID="10" presetClass="entr" presetSubtype="0" fill="hold" nodeType="withEffect">
                                  <p:stCondLst>
                                    <p:cond delay="0"/>
                                  </p:stCondLst>
                                  <p:childTnLst>
                                    <p:set>
                                      <p:cBhvr>
                                        <p:cTn id="36" dur="1" fill="hold">
                                          <p:stCondLst>
                                            <p:cond delay="0"/>
                                          </p:stCondLst>
                                        </p:cTn>
                                        <p:tgtEl>
                                          <p:spTgt spid="25">
                                            <p:txEl>
                                              <p:pRg st="0" end="0"/>
                                            </p:txEl>
                                          </p:spTgt>
                                        </p:tgtEl>
                                        <p:attrNameLst>
                                          <p:attrName>style.visibility</p:attrName>
                                        </p:attrNameLst>
                                      </p:cBhvr>
                                      <p:to>
                                        <p:strVal val="visible"/>
                                      </p:to>
                                    </p:set>
                                    <p:animEffect transition="in" filter="fade">
                                      <p:cBhvr>
                                        <p:cTn id="37" dur="500"/>
                                        <p:tgtEl>
                                          <p:spTgt spid="25">
                                            <p:txEl>
                                              <p:pRg st="0" end="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xEl>
                                              <p:pRg st="1" end="1"/>
                                            </p:txEl>
                                          </p:spTgt>
                                        </p:tgtEl>
                                        <p:attrNameLst>
                                          <p:attrName>style.visibility</p:attrName>
                                        </p:attrNameLst>
                                      </p:cBhvr>
                                      <p:to>
                                        <p:strVal val="visible"/>
                                      </p:to>
                                    </p:set>
                                    <p:animEffect transition="in" filter="fade">
                                      <p:cBhvr>
                                        <p:cTn id="40" dur="500"/>
                                        <p:tgtEl>
                                          <p:spTgt spid="25">
                                            <p:txEl>
                                              <p:pRg st="1" end="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5">
                                            <p:txEl>
                                              <p:pRg st="2" end="2"/>
                                            </p:txEl>
                                          </p:spTgt>
                                        </p:tgtEl>
                                        <p:attrNameLst>
                                          <p:attrName>style.visibility</p:attrName>
                                        </p:attrNameLst>
                                      </p:cBhvr>
                                      <p:to>
                                        <p:strVal val="visible"/>
                                      </p:to>
                                    </p:set>
                                    <p:animEffect transition="in" filter="fade">
                                      <p:cBhvr>
                                        <p:cTn id="43" dur="500"/>
                                        <p:tgtEl>
                                          <p:spTgt spid="25">
                                            <p:txEl>
                                              <p:pRg st="2" end="2"/>
                                            </p:txEl>
                                          </p:spTgt>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10" presetClass="entr" presetSubtype="0" fill="hold" nodeType="with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500"/>
                                        <p:tgtEl>
                                          <p:spTgt spid="36">
                                            <p:txEl>
                                              <p:pRg st="0" end="0"/>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6">
                                            <p:txEl>
                                              <p:pRg st="1" end="1"/>
                                            </p:txEl>
                                          </p:spTgt>
                                        </p:tgtEl>
                                        <p:attrNameLst>
                                          <p:attrName>style.visibility</p:attrName>
                                        </p:attrNameLst>
                                      </p:cBhvr>
                                      <p:to>
                                        <p:strVal val="visible"/>
                                      </p:to>
                                    </p:set>
                                    <p:animEffect transition="in" filter="fade">
                                      <p:cBhvr>
                                        <p:cTn id="53"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8">
            <a:extLst>
              <a:ext uri="{FF2B5EF4-FFF2-40B4-BE49-F238E27FC236}">
                <a16:creationId xmlns:a16="http://schemas.microsoft.com/office/drawing/2014/main" id="{E0D02B02-C0A5-442B-B848-0D07BD4B387C}"/>
              </a:ext>
            </a:extLst>
          </p:cNvPr>
          <p:cNvGrpSpPr/>
          <p:nvPr/>
        </p:nvGrpSpPr>
        <p:grpSpPr>
          <a:xfrm>
            <a:off x="1808839" y="2498113"/>
            <a:ext cx="1027864" cy="450309"/>
            <a:chOff x="1493533" y="1313069"/>
            <a:chExt cx="1328605" cy="1143216"/>
          </a:xfrm>
        </p:grpSpPr>
        <p:sp>
          <p:nvSpPr>
            <p:cNvPr id="43" name="Rectangle 5">
              <a:extLst>
                <a:ext uri="{FF2B5EF4-FFF2-40B4-BE49-F238E27FC236}">
                  <a16:creationId xmlns:a16="http://schemas.microsoft.com/office/drawing/2014/main" id="{2079983C-08B0-4888-9590-E65B67D854E2}"/>
                </a:ext>
              </a:extLst>
            </p:cNvPr>
            <p:cNvSpPr>
              <a:spLocks noChangeArrowheads="1"/>
            </p:cNvSpPr>
            <p:nvPr/>
          </p:nvSpPr>
          <p:spPr bwMode="auto">
            <a:xfrm>
              <a:off x="1493533" y="2041740"/>
              <a:ext cx="787894" cy="20598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44" name="Freeform 6">
              <a:extLst>
                <a:ext uri="{FF2B5EF4-FFF2-40B4-BE49-F238E27FC236}">
                  <a16:creationId xmlns:a16="http://schemas.microsoft.com/office/drawing/2014/main" id="{2F6E922E-BF40-453B-8F04-2DBB8844B150}"/>
                </a:ext>
              </a:extLst>
            </p:cNvPr>
            <p:cNvSpPr/>
            <p:nvPr/>
          </p:nvSpPr>
          <p:spPr bwMode="auto">
            <a:xfrm>
              <a:off x="2281427" y="1781683"/>
              <a:ext cx="540711" cy="674602"/>
            </a:xfrm>
            <a:custGeom>
              <a:avLst/>
              <a:gdLst>
                <a:gd name="T0" fmla="*/ 420 w 420"/>
                <a:gd name="T1" fmla="*/ 0 h 524"/>
                <a:gd name="T2" fmla="*/ 420 w 420"/>
                <a:gd name="T3" fmla="*/ 160 h 524"/>
                <a:gd name="T4" fmla="*/ 0 w 420"/>
                <a:gd name="T5" fmla="*/ 524 h 524"/>
                <a:gd name="T6" fmla="*/ 0 w 420"/>
                <a:gd name="T7" fmla="*/ 365 h 524"/>
                <a:gd name="T8" fmla="*/ 420 w 420"/>
                <a:gd name="T9" fmla="*/ 0 h 524"/>
              </a:gdLst>
              <a:ahLst/>
              <a:cxnLst>
                <a:cxn ang="0">
                  <a:pos x="T0" y="T1"/>
                </a:cxn>
                <a:cxn ang="0">
                  <a:pos x="T2" y="T3"/>
                </a:cxn>
                <a:cxn ang="0">
                  <a:pos x="T4" y="T5"/>
                </a:cxn>
                <a:cxn ang="0">
                  <a:pos x="T6" y="T7"/>
                </a:cxn>
                <a:cxn ang="0">
                  <a:pos x="T8" y="T9"/>
                </a:cxn>
              </a:cxnLst>
              <a:rect l="0" t="0" r="r" b="b"/>
              <a:pathLst>
                <a:path w="420" h="524">
                  <a:moveTo>
                    <a:pt x="420" y="0"/>
                  </a:moveTo>
                  <a:lnTo>
                    <a:pt x="420" y="160"/>
                  </a:lnTo>
                  <a:lnTo>
                    <a:pt x="0" y="524"/>
                  </a:lnTo>
                  <a:lnTo>
                    <a:pt x="0" y="365"/>
                  </a:lnTo>
                  <a:lnTo>
                    <a:pt x="42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45" name="Freeform 7">
              <a:extLst>
                <a:ext uri="{FF2B5EF4-FFF2-40B4-BE49-F238E27FC236}">
                  <a16:creationId xmlns:a16="http://schemas.microsoft.com/office/drawing/2014/main" id="{256AA2EA-180A-4B66-9A4C-A23ACBDDEEBA}"/>
                </a:ext>
              </a:extLst>
            </p:cNvPr>
            <p:cNvSpPr/>
            <p:nvPr/>
          </p:nvSpPr>
          <p:spPr bwMode="auto">
            <a:xfrm>
              <a:off x="1493533" y="1313069"/>
              <a:ext cx="1328605" cy="939809"/>
            </a:xfrm>
            <a:custGeom>
              <a:avLst/>
              <a:gdLst>
                <a:gd name="T0" fmla="*/ 611 w 1031"/>
                <a:gd name="T1" fmla="*/ 0 h 730"/>
                <a:gd name="T2" fmla="*/ 799 w 1031"/>
                <a:gd name="T3" fmla="*/ 163 h 730"/>
                <a:gd name="T4" fmla="*/ 1031 w 1031"/>
                <a:gd name="T5" fmla="*/ 365 h 730"/>
                <a:gd name="T6" fmla="*/ 611 w 1031"/>
                <a:gd name="T7" fmla="*/ 730 h 730"/>
                <a:gd name="T8" fmla="*/ 611 w 1031"/>
                <a:gd name="T9" fmla="*/ 568 h 730"/>
                <a:gd name="T10" fmla="*/ 0 w 1031"/>
                <a:gd name="T11" fmla="*/ 568 h 730"/>
                <a:gd name="T12" fmla="*/ 0 w 1031"/>
                <a:gd name="T13" fmla="*/ 163 h 730"/>
                <a:gd name="T14" fmla="*/ 611 w 1031"/>
                <a:gd name="T15" fmla="*/ 163 h 730"/>
                <a:gd name="T16" fmla="*/ 611 w 1031"/>
                <a:gd name="T17"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1" h="730">
                  <a:moveTo>
                    <a:pt x="611" y="0"/>
                  </a:moveTo>
                  <a:lnTo>
                    <a:pt x="799" y="163"/>
                  </a:lnTo>
                  <a:lnTo>
                    <a:pt x="1031" y="365"/>
                  </a:lnTo>
                  <a:lnTo>
                    <a:pt x="611" y="730"/>
                  </a:lnTo>
                  <a:lnTo>
                    <a:pt x="611" y="568"/>
                  </a:lnTo>
                  <a:lnTo>
                    <a:pt x="0" y="568"/>
                  </a:lnTo>
                  <a:lnTo>
                    <a:pt x="0" y="163"/>
                  </a:lnTo>
                  <a:lnTo>
                    <a:pt x="611" y="163"/>
                  </a:lnTo>
                  <a:lnTo>
                    <a:pt x="6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grpSp>
        <p:nvGrpSpPr>
          <p:cNvPr id="11" name="Group 8">
            <a:extLst>
              <a:ext uri="{FF2B5EF4-FFF2-40B4-BE49-F238E27FC236}">
                <a16:creationId xmlns:a16="http://schemas.microsoft.com/office/drawing/2014/main" id="{65AA65AD-0D62-46CF-BA51-BEDD14075474}"/>
              </a:ext>
            </a:extLst>
          </p:cNvPr>
          <p:cNvGrpSpPr/>
          <p:nvPr/>
        </p:nvGrpSpPr>
        <p:grpSpPr>
          <a:xfrm rot="16200000">
            <a:off x="497534" y="4119149"/>
            <a:ext cx="978057" cy="437201"/>
            <a:chOff x="1493533" y="1313069"/>
            <a:chExt cx="1328605" cy="1143216"/>
          </a:xfrm>
        </p:grpSpPr>
        <p:sp>
          <p:nvSpPr>
            <p:cNvPr id="33" name="Rectangle 5">
              <a:extLst>
                <a:ext uri="{FF2B5EF4-FFF2-40B4-BE49-F238E27FC236}">
                  <a16:creationId xmlns:a16="http://schemas.microsoft.com/office/drawing/2014/main" id="{98B0A6C4-3B47-4AF3-B76A-F8426A6D918C}"/>
                </a:ext>
              </a:extLst>
            </p:cNvPr>
            <p:cNvSpPr>
              <a:spLocks noChangeArrowheads="1"/>
            </p:cNvSpPr>
            <p:nvPr/>
          </p:nvSpPr>
          <p:spPr bwMode="auto">
            <a:xfrm>
              <a:off x="1493533" y="2041740"/>
              <a:ext cx="787894" cy="20598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34" name="Freeform 6">
              <a:extLst>
                <a:ext uri="{FF2B5EF4-FFF2-40B4-BE49-F238E27FC236}">
                  <a16:creationId xmlns:a16="http://schemas.microsoft.com/office/drawing/2014/main" id="{1D835391-CD8A-43E8-A01B-0E8568DE7F8A}"/>
                </a:ext>
              </a:extLst>
            </p:cNvPr>
            <p:cNvSpPr/>
            <p:nvPr/>
          </p:nvSpPr>
          <p:spPr bwMode="auto">
            <a:xfrm>
              <a:off x="2281427" y="1781683"/>
              <a:ext cx="540711" cy="674602"/>
            </a:xfrm>
            <a:custGeom>
              <a:avLst/>
              <a:gdLst>
                <a:gd name="T0" fmla="*/ 420 w 420"/>
                <a:gd name="T1" fmla="*/ 0 h 524"/>
                <a:gd name="T2" fmla="*/ 420 w 420"/>
                <a:gd name="T3" fmla="*/ 160 h 524"/>
                <a:gd name="T4" fmla="*/ 0 w 420"/>
                <a:gd name="T5" fmla="*/ 524 h 524"/>
                <a:gd name="T6" fmla="*/ 0 w 420"/>
                <a:gd name="T7" fmla="*/ 365 h 524"/>
                <a:gd name="T8" fmla="*/ 420 w 420"/>
                <a:gd name="T9" fmla="*/ 0 h 524"/>
              </a:gdLst>
              <a:ahLst/>
              <a:cxnLst>
                <a:cxn ang="0">
                  <a:pos x="T0" y="T1"/>
                </a:cxn>
                <a:cxn ang="0">
                  <a:pos x="T2" y="T3"/>
                </a:cxn>
                <a:cxn ang="0">
                  <a:pos x="T4" y="T5"/>
                </a:cxn>
                <a:cxn ang="0">
                  <a:pos x="T6" y="T7"/>
                </a:cxn>
                <a:cxn ang="0">
                  <a:pos x="T8" y="T9"/>
                </a:cxn>
              </a:cxnLst>
              <a:rect l="0" t="0" r="r" b="b"/>
              <a:pathLst>
                <a:path w="420" h="524">
                  <a:moveTo>
                    <a:pt x="420" y="0"/>
                  </a:moveTo>
                  <a:lnTo>
                    <a:pt x="420" y="160"/>
                  </a:lnTo>
                  <a:lnTo>
                    <a:pt x="0" y="524"/>
                  </a:lnTo>
                  <a:lnTo>
                    <a:pt x="0" y="365"/>
                  </a:lnTo>
                  <a:lnTo>
                    <a:pt x="42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35" name="Freeform 7">
              <a:extLst>
                <a:ext uri="{FF2B5EF4-FFF2-40B4-BE49-F238E27FC236}">
                  <a16:creationId xmlns:a16="http://schemas.microsoft.com/office/drawing/2014/main" id="{E28388AB-5136-48A8-9044-D546C976405E}"/>
                </a:ext>
              </a:extLst>
            </p:cNvPr>
            <p:cNvSpPr/>
            <p:nvPr/>
          </p:nvSpPr>
          <p:spPr bwMode="auto">
            <a:xfrm>
              <a:off x="1493533" y="1313069"/>
              <a:ext cx="1328605" cy="939809"/>
            </a:xfrm>
            <a:custGeom>
              <a:avLst/>
              <a:gdLst>
                <a:gd name="T0" fmla="*/ 611 w 1031"/>
                <a:gd name="T1" fmla="*/ 0 h 730"/>
                <a:gd name="T2" fmla="*/ 799 w 1031"/>
                <a:gd name="T3" fmla="*/ 163 h 730"/>
                <a:gd name="T4" fmla="*/ 1031 w 1031"/>
                <a:gd name="T5" fmla="*/ 365 h 730"/>
                <a:gd name="T6" fmla="*/ 611 w 1031"/>
                <a:gd name="T7" fmla="*/ 730 h 730"/>
                <a:gd name="T8" fmla="*/ 611 w 1031"/>
                <a:gd name="T9" fmla="*/ 568 h 730"/>
                <a:gd name="T10" fmla="*/ 0 w 1031"/>
                <a:gd name="T11" fmla="*/ 568 h 730"/>
                <a:gd name="T12" fmla="*/ 0 w 1031"/>
                <a:gd name="T13" fmla="*/ 163 h 730"/>
                <a:gd name="T14" fmla="*/ 611 w 1031"/>
                <a:gd name="T15" fmla="*/ 163 h 730"/>
                <a:gd name="T16" fmla="*/ 611 w 1031"/>
                <a:gd name="T17"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1" h="730">
                  <a:moveTo>
                    <a:pt x="611" y="0"/>
                  </a:moveTo>
                  <a:lnTo>
                    <a:pt x="799" y="163"/>
                  </a:lnTo>
                  <a:lnTo>
                    <a:pt x="1031" y="365"/>
                  </a:lnTo>
                  <a:lnTo>
                    <a:pt x="611" y="730"/>
                  </a:lnTo>
                  <a:lnTo>
                    <a:pt x="611" y="568"/>
                  </a:lnTo>
                  <a:lnTo>
                    <a:pt x="0" y="568"/>
                  </a:lnTo>
                  <a:lnTo>
                    <a:pt x="0" y="163"/>
                  </a:lnTo>
                  <a:lnTo>
                    <a:pt x="611" y="163"/>
                  </a:lnTo>
                  <a:lnTo>
                    <a:pt x="6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grpSp>
      <p:grpSp>
        <p:nvGrpSpPr>
          <p:cNvPr id="12" name="Group 9">
            <a:extLst>
              <a:ext uri="{FF2B5EF4-FFF2-40B4-BE49-F238E27FC236}">
                <a16:creationId xmlns:a16="http://schemas.microsoft.com/office/drawing/2014/main" id="{8B3DAB98-99CE-4424-9D62-1B84089070F6}"/>
              </a:ext>
            </a:extLst>
          </p:cNvPr>
          <p:cNvGrpSpPr/>
          <p:nvPr/>
        </p:nvGrpSpPr>
        <p:grpSpPr>
          <a:xfrm rot="16200000">
            <a:off x="602512" y="2629479"/>
            <a:ext cx="1146861" cy="576008"/>
            <a:chOff x="4891097" y="1449712"/>
            <a:chExt cx="1589455" cy="1629503"/>
          </a:xfrm>
        </p:grpSpPr>
        <p:sp>
          <p:nvSpPr>
            <p:cNvPr id="28" name="Freeform 12">
              <a:extLst>
                <a:ext uri="{FF2B5EF4-FFF2-40B4-BE49-F238E27FC236}">
                  <a16:creationId xmlns:a16="http://schemas.microsoft.com/office/drawing/2014/main" id="{13C456E8-E5C5-4379-85D4-2F334ABE8AFA}"/>
                </a:ext>
              </a:extLst>
            </p:cNvPr>
            <p:cNvSpPr/>
            <p:nvPr/>
          </p:nvSpPr>
          <p:spPr bwMode="auto">
            <a:xfrm>
              <a:off x="4893478" y="1449712"/>
              <a:ext cx="298679" cy="466042"/>
            </a:xfrm>
            <a:custGeom>
              <a:avLst/>
              <a:gdLst>
                <a:gd name="T0" fmla="*/ 231 w 231"/>
                <a:gd name="T1" fmla="*/ 203 h 362"/>
                <a:gd name="T2" fmla="*/ 231 w 231"/>
                <a:gd name="T3" fmla="*/ 362 h 362"/>
                <a:gd name="T4" fmla="*/ 0 w 231"/>
                <a:gd name="T5" fmla="*/ 159 h 362"/>
                <a:gd name="T6" fmla="*/ 0 w 231"/>
                <a:gd name="T7" fmla="*/ 0 h 362"/>
                <a:gd name="T8" fmla="*/ 231 w 231"/>
                <a:gd name="T9" fmla="*/ 203 h 362"/>
              </a:gdLst>
              <a:ahLst/>
              <a:cxnLst>
                <a:cxn ang="0">
                  <a:pos x="T0" y="T1"/>
                </a:cxn>
                <a:cxn ang="0">
                  <a:pos x="T2" y="T3"/>
                </a:cxn>
                <a:cxn ang="0">
                  <a:pos x="T4" y="T5"/>
                </a:cxn>
                <a:cxn ang="0">
                  <a:pos x="T6" y="T7"/>
                </a:cxn>
                <a:cxn ang="0">
                  <a:pos x="T8" y="T9"/>
                </a:cxn>
              </a:cxnLst>
              <a:rect l="0" t="0" r="r" b="b"/>
              <a:pathLst>
                <a:path w="231" h="362">
                  <a:moveTo>
                    <a:pt x="231" y="203"/>
                  </a:moveTo>
                  <a:lnTo>
                    <a:pt x="231" y="362"/>
                  </a:lnTo>
                  <a:lnTo>
                    <a:pt x="0" y="159"/>
                  </a:lnTo>
                  <a:lnTo>
                    <a:pt x="0" y="0"/>
                  </a:lnTo>
                  <a:lnTo>
                    <a:pt x="231" y="203"/>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29" name="Freeform 8">
              <a:extLst>
                <a:ext uri="{FF2B5EF4-FFF2-40B4-BE49-F238E27FC236}">
                  <a16:creationId xmlns:a16="http://schemas.microsoft.com/office/drawing/2014/main" id="{635AB9CF-BF13-48EC-BDA8-CCDE17E6E27F}"/>
                </a:ext>
              </a:extLst>
            </p:cNvPr>
            <p:cNvSpPr/>
            <p:nvPr/>
          </p:nvSpPr>
          <p:spPr bwMode="auto">
            <a:xfrm>
              <a:off x="4891890" y="1449712"/>
              <a:ext cx="1588662" cy="1429024"/>
            </a:xfrm>
            <a:custGeom>
              <a:avLst/>
              <a:gdLst>
                <a:gd name="T0" fmla="*/ 352 w 1234"/>
                <a:gd name="T1" fmla="*/ 0 h 1111"/>
                <a:gd name="T2" fmla="*/ 423 w 1234"/>
                <a:gd name="T3" fmla="*/ 3 h 1111"/>
                <a:gd name="T4" fmla="*/ 492 w 1234"/>
                <a:gd name="T5" fmla="*/ 13 h 1111"/>
                <a:gd name="T6" fmla="*/ 560 w 1234"/>
                <a:gd name="T7" fmla="*/ 27 h 1111"/>
                <a:gd name="T8" fmla="*/ 622 w 1234"/>
                <a:gd name="T9" fmla="*/ 48 h 1111"/>
                <a:gd name="T10" fmla="*/ 684 w 1234"/>
                <a:gd name="T11" fmla="*/ 73 h 1111"/>
                <a:gd name="T12" fmla="*/ 741 w 1234"/>
                <a:gd name="T13" fmla="*/ 103 h 1111"/>
                <a:gd name="T14" fmla="*/ 795 w 1234"/>
                <a:gd name="T15" fmla="*/ 138 h 1111"/>
                <a:gd name="T16" fmla="*/ 844 w 1234"/>
                <a:gd name="T17" fmla="*/ 177 h 1111"/>
                <a:gd name="T18" fmla="*/ 889 w 1234"/>
                <a:gd name="T19" fmla="*/ 220 h 1111"/>
                <a:gd name="T20" fmla="*/ 930 w 1234"/>
                <a:gd name="T21" fmla="*/ 267 h 1111"/>
                <a:gd name="T22" fmla="*/ 963 w 1234"/>
                <a:gd name="T23" fmla="*/ 317 h 1111"/>
                <a:gd name="T24" fmla="*/ 994 w 1234"/>
                <a:gd name="T25" fmla="*/ 370 h 1111"/>
                <a:gd name="T26" fmla="*/ 1016 w 1234"/>
                <a:gd name="T27" fmla="*/ 425 h 1111"/>
                <a:gd name="T28" fmla="*/ 1034 w 1234"/>
                <a:gd name="T29" fmla="*/ 482 h 1111"/>
                <a:gd name="T30" fmla="*/ 1044 w 1234"/>
                <a:gd name="T31" fmla="*/ 542 h 1111"/>
                <a:gd name="T32" fmla="*/ 1049 w 1234"/>
                <a:gd name="T33" fmla="*/ 605 h 1111"/>
                <a:gd name="T34" fmla="*/ 1234 w 1234"/>
                <a:gd name="T35" fmla="*/ 746 h 1111"/>
                <a:gd name="T36" fmla="*/ 973 w 1234"/>
                <a:gd name="T37" fmla="*/ 973 h 1111"/>
                <a:gd name="T38" fmla="*/ 655 w 1234"/>
                <a:gd name="T39" fmla="*/ 973 h 1111"/>
                <a:gd name="T40" fmla="*/ 394 w 1234"/>
                <a:gd name="T41" fmla="*/ 746 h 1111"/>
                <a:gd name="T42" fmla="*/ 582 w 1234"/>
                <a:gd name="T43" fmla="*/ 605 h 1111"/>
                <a:gd name="T44" fmla="*/ 582 w 1234"/>
                <a:gd name="T45" fmla="*/ 584 h 1111"/>
                <a:gd name="T46" fmla="*/ 573 w 1234"/>
                <a:gd name="T47" fmla="*/ 545 h 1111"/>
                <a:gd name="T48" fmla="*/ 555 w 1234"/>
                <a:gd name="T49" fmla="*/ 508 h 1111"/>
                <a:gd name="T50" fmla="*/ 531 w 1234"/>
                <a:gd name="T51" fmla="*/ 478 h 1111"/>
                <a:gd name="T52" fmla="*/ 499 w 1234"/>
                <a:gd name="T53" fmla="*/ 450 h 1111"/>
                <a:gd name="T54" fmla="*/ 462 w 1234"/>
                <a:gd name="T55" fmla="*/ 428 h 1111"/>
                <a:gd name="T56" fmla="*/ 421 w 1234"/>
                <a:gd name="T57" fmla="*/ 413 h 1111"/>
                <a:gd name="T58" fmla="*/ 376 w 1234"/>
                <a:gd name="T59" fmla="*/ 405 h 1111"/>
                <a:gd name="T60" fmla="*/ 235 w 1234"/>
                <a:gd name="T61" fmla="*/ 404 h 1111"/>
                <a:gd name="T62" fmla="*/ 232 w 1234"/>
                <a:gd name="T63" fmla="*/ 203 h 1111"/>
                <a:gd name="T64" fmla="*/ 220 w 1234"/>
                <a:gd name="T6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4" h="1111">
                  <a:moveTo>
                    <a:pt x="352" y="0"/>
                  </a:moveTo>
                  <a:lnTo>
                    <a:pt x="352" y="0"/>
                  </a:lnTo>
                  <a:lnTo>
                    <a:pt x="388" y="2"/>
                  </a:lnTo>
                  <a:lnTo>
                    <a:pt x="423" y="3"/>
                  </a:lnTo>
                  <a:lnTo>
                    <a:pt x="458" y="7"/>
                  </a:lnTo>
                  <a:lnTo>
                    <a:pt x="492" y="13"/>
                  </a:lnTo>
                  <a:lnTo>
                    <a:pt x="526" y="19"/>
                  </a:lnTo>
                  <a:lnTo>
                    <a:pt x="560" y="27"/>
                  </a:lnTo>
                  <a:lnTo>
                    <a:pt x="592" y="37"/>
                  </a:lnTo>
                  <a:lnTo>
                    <a:pt x="622" y="48"/>
                  </a:lnTo>
                  <a:lnTo>
                    <a:pt x="653" y="60"/>
                  </a:lnTo>
                  <a:lnTo>
                    <a:pt x="684" y="73"/>
                  </a:lnTo>
                  <a:lnTo>
                    <a:pt x="712" y="89"/>
                  </a:lnTo>
                  <a:lnTo>
                    <a:pt x="741" y="103"/>
                  </a:lnTo>
                  <a:lnTo>
                    <a:pt x="769" y="121"/>
                  </a:lnTo>
                  <a:lnTo>
                    <a:pt x="795" y="138"/>
                  </a:lnTo>
                  <a:lnTo>
                    <a:pt x="820" y="158"/>
                  </a:lnTo>
                  <a:lnTo>
                    <a:pt x="844" y="177"/>
                  </a:lnTo>
                  <a:lnTo>
                    <a:pt x="867" y="198"/>
                  </a:lnTo>
                  <a:lnTo>
                    <a:pt x="889" y="220"/>
                  </a:lnTo>
                  <a:lnTo>
                    <a:pt x="910" y="243"/>
                  </a:lnTo>
                  <a:lnTo>
                    <a:pt x="930" y="267"/>
                  </a:lnTo>
                  <a:lnTo>
                    <a:pt x="947" y="291"/>
                  </a:lnTo>
                  <a:lnTo>
                    <a:pt x="963" y="317"/>
                  </a:lnTo>
                  <a:lnTo>
                    <a:pt x="979" y="343"/>
                  </a:lnTo>
                  <a:lnTo>
                    <a:pt x="994" y="370"/>
                  </a:lnTo>
                  <a:lnTo>
                    <a:pt x="1005" y="397"/>
                  </a:lnTo>
                  <a:lnTo>
                    <a:pt x="1016" y="425"/>
                  </a:lnTo>
                  <a:lnTo>
                    <a:pt x="1026" y="454"/>
                  </a:lnTo>
                  <a:lnTo>
                    <a:pt x="1034" y="482"/>
                  </a:lnTo>
                  <a:lnTo>
                    <a:pt x="1041" y="513"/>
                  </a:lnTo>
                  <a:lnTo>
                    <a:pt x="1044" y="542"/>
                  </a:lnTo>
                  <a:lnTo>
                    <a:pt x="1047" y="573"/>
                  </a:lnTo>
                  <a:lnTo>
                    <a:pt x="1049" y="605"/>
                  </a:lnTo>
                  <a:lnTo>
                    <a:pt x="1049" y="746"/>
                  </a:lnTo>
                  <a:lnTo>
                    <a:pt x="1234" y="746"/>
                  </a:lnTo>
                  <a:lnTo>
                    <a:pt x="1049" y="907"/>
                  </a:lnTo>
                  <a:lnTo>
                    <a:pt x="973" y="973"/>
                  </a:lnTo>
                  <a:lnTo>
                    <a:pt x="814" y="1111"/>
                  </a:lnTo>
                  <a:lnTo>
                    <a:pt x="655" y="973"/>
                  </a:lnTo>
                  <a:lnTo>
                    <a:pt x="582" y="910"/>
                  </a:lnTo>
                  <a:lnTo>
                    <a:pt x="394" y="746"/>
                  </a:lnTo>
                  <a:lnTo>
                    <a:pt x="582" y="746"/>
                  </a:lnTo>
                  <a:lnTo>
                    <a:pt x="582" y="605"/>
                  </a:lnTo>
                  <a:lnTo>
                    <a:pt x="582" y="605"/>
                  </a:lnTo>
                  <a:lnTo>
                    <a:pt x="582" y="584"/>
                  </a:lnTo>
                  <a:lnTo>
                    <a:pt x="579" y="564"/>
                  </a:lnTo>
                  <a:lnTo>
                    <a:pt x="573" y="545"/>
                  </a:lnTo>
                  <a:lnTo>
                    <a:pt x="565" y="526"/>
                  </a:lnTo>
                  <a:lnTo>
                    <a:pt x="555" y="508"/>
                  </a:lnTo>
                  <a:lnTo>
                    <a:pt x="544" y="492"/>
                  </a:lnTo>
                  <a:lnTo>
                    <a:pt x="531" y="478"/>
                  </a:lnTo>
                  <a:lnTo>
                    <a:pt x="515" y="463"/>
                  </a:lnTo>
                  <a:lnTo>
                    <a:pt x="499" y="450"/>
                  </a:lnTo>
                  <a:lnTo>
                    <a:pt x="481" y="437"/>
                  </a:lnTo>
                  <a:lnTo>
                    <a:pt x="462" y="428"/>
                  </a:lnTo>
                  <a:lnTo>
                    <a:pt x="442" y="420"/>
                  </a:lnTo>
                  <a:lnTo>
                    <a:pt x="421" y="413"/>
                  </a:lnTo>
                  <a:lnTo>
                    <a:pt x="399" y="409"/>
                  </a:lnTo>
                  <a:lnTo>
                    <a:pt x="376" y="405"/>
                  </a:lnTo>
                  <a:lnTo>
                    <a:pt x="352" y="404"/>
                  </a:lnTo>
                  <a:lnTo>
                    <a:pt x="235" y="404"/>
                  </a:lnTo>
                  <a:lnTo>
                    <a:pt x="0" y="404"/>
                  </a:lnTo>
                  <a:lnTo>
                    <a:pt x="232" y="203"/>
                  </a:lnTo>
                  <a:lnTo>
                    <a:pt x="0" y="0"/>
                  </a:lnTo>
                  <a:lnTo>
                    <a:pt x="220" y="0"/>
                  </a:lnTo>
                  <a:lnTo>
                    <a:pt x="35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30" name="Freeform 27">
              <a:extLst>
                <a:ext uri="{FF2B5EF4-FFF2-40B4-BE49-F238E27FC236}">
                  <a16:creationId xmlns:a16="http://schemas.microsoft.com/office/drawing/2014/main" id="{74B0512D-B17A-42A4-A778-591569E94715}"/>
                </a:ext>
              </a:extLst>
            </p:cNvPr>
            <p:cNvSpPr>
              <a:spLocks noChangeArrowheads="1"/>
            </p:cNvSpPr>
            <p:nvPr/>
          </p:nvSpPr>
          <p:spPr bwMode="auto">
            <a:xfrm>
              <a:off x="4891097" y="1969404"/>
              <a:ext cx="453170" cy="203411"/>
            </a:xfrm>
            <a:custGeom>
              <a:avLst/>
              <a:gdLst>
                <a:gd name="connsiteX0" fmla="*/ 301255 w 453170"/>
                <a:gd name="connsiteY0" fmla="*/ 0 h 203411"/>
                <a:gd name="connsiteX1" fmla="*/ 453170 w 453170"/>
                <a:gd name="connsiteY1" fmla="*/ 0 h 203411"/>
                <a:gd name="connsiteX2" fmla="*/ 453170 w 453170"/>
                <a:gd name="connsiteY2" fmla="*/ 203411 h 203411"/>
                <a:gd name="connsiteX3" fmla="*/ 301255 w 453170"/>
                <a:gd name="connsiteY3" fmla="*/ 203411 h 203411"/>
                <a:gd name="connsiteX4" fmla="*/ 0 w 453170"/>
                <a:gd name="connsiteY4" fmla="*/ 0 h 203411"/>
                <a:gd name="connsiteX5" fmla="*/ 301254 w 453170"/>
                <a:gd name="connsiteY5" fmla="*/ 0 h 203411"/>
                <a:gd name="connsiteX6" fmla="*/ 301254 w 453170"/>
                <a:gd name="connsiteY6" fmla="*/ 203411 h 203411"/>
                <a:gd name="connsiteX7" fmla="*/ 0 w 453170"/>
                <a:gd name="connsiteY7" fmla="*/ 203411 h 20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170" h="203411">
                  <a:moveTo>
                    <a:pt x="301255" y="0"/>
                  </a:moveTo>
                  <a:lnTo>
                    <a:pt x="453170" y="0"/>
                  </a:lnTo>
                  <a:lnTo>
                    <a:pt x="453170" y="203411"/>
                  </a:lnTo>
                  <a:lnTo>
                    <a:pt x="301255" y="203411"/>
                  </a:lnTo>
                  <a:close/>
                  <a:moveTo>
                    <a:pt x="0" y="0"/>
                  </a:moveTo>
                  <a:lnTo>
                    <a:pt x="301254" y="0"/>
                  </a:lnTo>
                  <a:lnTo>
                    <a:pt x="301254" y="203411"/>
                  </a:lnTo>
                  <a:lnTo>
                    <a:pt x="0" y="20341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31" name="Freeform 15">
              <a:extLst>
                <a:ext uri="{FF2B5EF4-FFF2-40B4-BE49-F238E27FC236}">
                  <a16:creationId xmlns:a16="http://schemas.microsoft.com/office/drawing/2014/main" id="{AC9310E5-CE1D-4281-B074-0770F33BD490}"/>
                </a:ext>
              </a:extLst>
            </p:cNvPr>
            <p:cNvSpPr/>
            <p:nvPr/>
          </p:nvSpPr>
          <p:spPr bwMode="auto">
            <a:xfrm>
              <a:off x="5344267" y="1968031"/>
              <a:ext cx="298679" cy="463467"/>
            </a:xfrm>
            <a:custGeom>
              <a:avLst/>
              <a:gdLst>
                <a:gd name="T0" fmla="*/ 230 w 230"/>
                <a:gd name="T1" fmla="*/ 201 h 360"/>
                <a:gd name="T2" fmla="*/ 230 w 230"/>
                <a:gd name="T3" fmla="*/ 360 h 360"/>
                <a:gd name="T4" fmla="*/ 230 w 230"/>
                <a:gd name="T5" fmla="*/ 360 h 360"/>
                <a:gd name="T6" fmla="*/ 228 w 230"/>
                <a:gd name="T7" fmla="*/ 339 h 360"/>
                <a:gd name="T8" fmla="*/ 225 w 230"/>
                <a:gd name="T9" fmla="*/ 320 h 360"/>
                <a:gd name="T10" fmla="*/ 219 w 230"/>
                <a:gd name="T11" fmla="*/ 301 h 360"/>
                <a:gd name="T12" fmla="*/ 212 w 230"/>
                <a:gd name="T13" fmla="*/ 282 h 360"/>
                <a:gd name="T14" fmla="*/ 203 w 230"/>
                <a:gd name="T15" fmla="*/ 264 h 360"/>
                <a:gd name="T16" fmla="*/ 190 w 230"/>
                <a:gd name="T17" fmla="*/ 248 h 360"/>
                <a:gd name="T18" fmla="*/ 177 w 230"/>
                <a:gd name="T19" fmla="*/ 233 h 360"/>
                <a:gd name="T20" fmla="*/ 162 w 230"/>
                <a:gd name="T21" fmla="*/ 219 h 360"/>
                <a:gd name="T22" fmla="*/ 146 w 230"/>
                <a:gd name="T23" fmla="*/ 206 h 360"/>
                <a:gd name="T24" fmla="*/ 129 w 230"/>
                <a:gd name="T25" fmla="*/ 193 h 360"/>
                <a:gd name="T26" fmla="*/ 109 w 230"/>
                <a:gd name="T27" fmla="*/ 183 h 360"/>
                <a:gd name="T28" fmla="*/ 88 w 230"/>
                <a:gd name="T29" fmla="*/ 175 h 360"/>
                <a:gd name="T30" fmla="*/ 68 w 230"/>
                <a:gd name="T31" fmla="*/ 169 h 360"/>
                <a:gd name="T32" fmla="*/ 45 w 230"/>
                <a:gd name="T33" fmla="*/ 164 h 360"/>
                <a:gd name="T34" fmla="*/ 23 w 230"/>
                <a:gd name="T35" fmla="*/ 161 h 360"/>
                <a:gd name="T36" fmla="*/ 0 w 230"/>
                <a:gd name="T37" fmla="*/ 159 h 360"/>
                <a:gd name="T38" fmla="*/ 0 w 230"/>
                <a:gd name="T39" fmla="*/ 0 h 360"/>
                <a:gd name="T40" fmla="*/ 0 w 230"/>
                <a:gd name="T41" fmla="*/ 0 h 360"/>
                <a:gd name="T42" fmla="*/ 23 w 230"/>
                <a:gd name="T43" fmla="*/ 2 h 360"/>
                <a:gd name="T44" fmla="*/ 45 w 230"/>
                <a:gd name="T45" fmla="*/ 5 h 360"/>
                <a:gd name="T46" fmla="*/ 68 w 230"/>
                <a:gd name="T47" fmla="*/ 10 h 360"/>
                <a:gd name="T48" fmla="*/ 88 w 230"/>
                <a:gd name="T49" fmla="*/ 16 h 360"/>
                <a:gd name="T50" fmla="*/ 109 w 230"/>
                <a:gd name="T51" fmla="*/ 24 h 360"/>
                <a:gd name="T52" fmla="*/ 129 w 230"/>
                <a:gd name="T53" fmla="*/ 34 h 360"/>
                <a:gd name="T54" fmla="*/ 146 w 230"/>
                <a:gd name="T55" fmla="*/ 47 h 360"/>
                <a:gd name="T56" fmla="*/ 162 w 230"/>
                <a:gd name="T57" fmla="*/ 60 h 360"/>
                <a:gd name="T58" fmla="*/ 177 w 230"/>
                <a:gd name="T59" fmla="*/ 73 h 360"/>
                <a:gd name="T60" fmla="*/ 190 w 230"/>
                <a:gd name="T61" fmla="*/ 89 h 360"/>
                <a:gd name="T62" fmla="*/ 203 w 230"/>
                <a:gd name="T63" fmla="*/ 105 h 360"/>
                <a:gd name="T64" fmla="*/ 212 w 230"/>
                <a:gd name="T65" fmla="*/ 122 h 360"/>
                <a:gd name="T66" fmla="*/ 219 w 230"/>
                <a:gd name="T67" fmla="*/ 142 h 360"/>
                <a:gd name="T68" fmla="*/ 225 w 230"/>
                <a:gd name="T69" fmla="*/ 161 h 360"/>
                <a:gd name="T70" fmla="*/ 228 w 230"/>
                <a:gd name="T71" fmla="*/ 180 h 360"/>
                <a:gd name="T72" fmla="*/ 230 w 230"/>
                <a:gd name="T73" fmla="*/ 20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0" h="360">
                  <a:moveTo>
                    <a:pt x="230" y="201"/>
                  </a:moveTo>
                  <a:lnTo>
                    <a:pt x="230" y="360"/>
                  </a:lnTo>
                  <a:lnTo>
                    <a:pt x="230" y="360"/>
                  </a:lnTo>
                  <a:lnTo>
                    <a:pt x="228" y="339"/>
                  </a:lnTo>
                  <a:lnTo>
                    <a:pt x="225" y="320"/>
                  </a:lnTo>
                  <a:lnTo>
                    <a:pt x="219" y="301"/>
                  </a:lnTo>
                  <a:lnTo>
                    <a:pt x="212" y="282"/>
                  </a:lnTo>
                  <a:lnTo>
                    <a:pt x="203" y="264"/>
                  </a:lnTo>
                  <a:lnTo>
                    <a:pt x="190" y="248"/>
                  </a:lnTo>
                  <a:lnTo>
                    <a:pt x="177" y="233"/>
                  </a:lnTo>
                  <a:lnTo>
                    <a:pt x="162" y="219"/>
                  </a:lnTo>
                  <a:lnTo>
                    <a:pt x="146" y="206"/>
                  </a:lnTo>
                  <a:lnTo>
                    <a:pt x="129" y="193"/>
                  </a:lnTo>
                  <a:lnTo>
                    <a:pt x="109" y="183"/>
                  </a:lnTo>
                  <a:lnTo>
                    <a:pt x="88" y="175"/>
                  </a:lnTo>
                  <a:lnTo>
                    <a:pt x="68" y="169"/>
                  </a:lnTo>
                  <a:lnTo>
                    <a:pt x="45" y="164"/>
                  </a:lnTo>
                  <a:lnTo>
                    <a:pt x="23" y="161"/>
                  </a:lnTo>
                  <a:lnTo>
                    <a:pt x="0" y="159"/>
                  </a:lnTo>
                  <a:lnTo>
                    <a:pt x="0" y="0"/>
                  </a:lnTo>
                  <a:lnTo>
                    <a:pt x="0" y="0"/>
                  </a:lnTo>
                  <a:lnTo>
                    <a:pt x="23" y="2"/>
                  </a:lnTo>
                  <a:lnTo>
                    <a:pt x="45" y="5"/>
                  </a:lnTo>
                  <a:lnTo>
                    <a:pt x="68" y="10"/>
                  </a:lnTo>
                  <a:lnTo>
                    <a:pt x="88" y="16"/>
                  </a:lnTo>
                  <a:lnTo>
                    <a:pt x="109" y="24"/>
                  </a:lnTo>
                  <a:lnTo>
                    <a:pt x="129" y="34"/>
                  </a:lnTo>
                  <a:lnTo>
                    <a:pt x="146" y="47"/>
                  </a:lnTo>
                  <a:lnTo>
                    <a:pt x="162" y="60"/>
                  </a:lnTo>
                  <a:lnTo>
                    <a:pt x="177" y="73"/>
                  </a:lnTo>
                  <a:lnTo>
                    <a:pt x="190" y="89"/>
                  </a:lnTo>
                  <a:lnTo>
                    <a:pt x="203" y="105"/>
                  </a:lnTo>
                  <a:lnTo>
                    <a:pt x="212" y="122"/>
                  </a:lnTo>
                  <a:lnTo>
                    <a:pt x="219" y="142"/>
                  </a:lnTo>
                  <a:lnTo>
                    <a:pt x="225" y="161"/>
                  </a:lnTo>
                  <a:lnTo>
                    <a:pt x="228" y="180"/>
                  </a:lnTo>
                  <a:lnTo>
                    <a:pt x="230" y="20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32" name="Freeform 17">
              <a:extLst>
                <a:ext uri="{FF2B5EF4-FFF2-40B4-BE49-F238E27FC236}">
                  <a16:creationId xmlns:a16="http://schemas.microsoft.com/office/drawing/2014/main" id="{5F6CCD5E-61B2-4A7D-ACB3-B41A24622A9F}"/>
                </a:ext>
              </a:extLst>
            </p:cNvPr>
            <p:cNvSpPr/>
            <p:nvPr/>
          </p:nvSpPr>
          <p:spPr bwMode="auto">
            <a:xfrm>
              <a:off x="5396554" y="2404613"/>
              <a:ext cx="1083998" cy="674602"/>
            </a:xfrm>
            <a:custGeom>
              <a:avLst/>
              <a:gdLst>
                <a:gd name="T0" fmla="*/ 655 w 841"/>
                <a:gd name="T1" fmla="*/ 160 h 524"/>
                <a:gd name="T2" fmla="*/ 579 w 841"/>
                <a:gd name="T3" fmla="*/ 226 h 524"/>
                <a:gd name="T4" fmla="*/ 420 w 841"/>
                <a:gd name="T5" fmla="*/ 365 h 524"/>
                <a:gd name="T6" fmla="*/ 420 w 841"/>
                <a:gd name="T7" fmla="*/ 365 h 524"/>
                <a:gd name="T8" fmla="*/ 260 w 841"/>
                <a:gd name="T9" fmla="*/ 226 h 524"/>
                <a:gd name="T10" fmla="*/ 190 w 841"/>
                <a:gd name="T11" fmla="*/ 164 h 524"/>
                <a:gd name="T12" fmla="*/ 190 w 841"/>
                <a:gd name="T13" fmla="*/ 164 h 524"/>
                <a:gd name="T14" fmla="*/ 0 w 841"/>
                <a:gd name="T15" fmla="*/ 0 h 524"/>
                <a:gd name="T16" fmla="*/ 0 w 841"/>
                <a:gd name="T17" fmla="*/ 159 h 524"/>
                <a:gd name="T18" fmla="*/ 190 w 841"/>
                <a:gd name="T19" fmla="*/ 323 h 524"/>
                <a:gd name="T20" fmla="*/ 260 w 841"/>
                <a:gd name="T21" fmla="*/ 386 h 524"/>
                <a:gd name="T22" fmla="*/ 260 w 841"/>
                <a:gd name="T23" fmla="*/ 386 h 524"/>
                <a:gd name="T24" fmla="*/ 420 w 841"/>
                <a:gd name="T25" fmla="*/ 524 h 524"/>
                <a:gd name="T26" fmla="*/ 579 w 841"/>
                <a:gd name="T27" fmla="*/ 386 h 524"/>
                <a:gd name="T28" fmla="*/ 655 w 841"/>
                <a:gd name="T29" fmla="*/ 320 h 524"/>
                <a:gd name="T30" fmla="*/ 841 w 841"/>
                <a:gd name="T31" fmla="*/ 159 h 524"/>
                <a:gd name="T32" fmla="*/ 841 w 841"/>
                <a:gd name="T33" fmla="*/ 0 h 524"/>
                <a:gd name="T34" fmla="*/ 655 w 841"/>
                <a:gd name="T35" fmla="*/ 16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1" h="524">
                  <a:moveTo>
                    <a:pt x="655" y="160"/>
                  </a:moveTo>
                  <a:lnTo>
                    <a:pt x="579" y="226"/>
                  </a:lnTo>
                  <a:lnTo>
                    <a:pt x="420" y="365"/>
                  </a:lnTo>
                  <a:lnTo>
                    <a:pt x="420" y="365"/>
                  </a:lnTo>
                  <a:lnTo>
                    <a:pt x="260" y="226"/>
                  </a:lnTo>
                  <a:lnTo>
                    <a:pt x="190" y="164"/>
                  </a:lnTo>
                  <a:lnTo>
                    <a:pt x="190" y="164"/>
                  </a:lnTo>
                  <a:lnTo>
                    <a:pt x="0" y="0"/>
                  </a:lnTo>
                  <a:lnTo>
                    <a:pt x="0" y="159"/>
                  </a:lnTo>
                  <a:lnTo>
                    <a:pt x="190" y="323"/>
                  </a:lnTo>
                  <a:lnTo>
                    <a:pt x="260" y="386"/>
                  </a:lnTo>
                  <a:lnTo>
                    <a:pt x="260" y="386"/>
                  </a:lnTo>
                  <a:lnTo>
                    <a:pt x="420" y="524"/>
                  </a:lnTo>
                  <a:lnTo>
                    <a:pt x="579" y="386"/>
                  </a:lnTo>
                  <a:lnTo>
                    <a:pt x="655" y="320"/>
                  </a:lnTo>
                  <a:lnTo>
                    <a:pt x="841" y="159"/>
                  </a:lnTo>
                  <a:lnTo>
                    <a:pt x="841" y="0"/>
                  </a:lnTo>
                  <a:lnTo>
                    <a:pt x="655" y="16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grpSp>
        <p:nvGrpSpPr>
          <p:cNvPr id="13" name="Group 10">
            <a:extLst>
              <a:ext uri="{FF2B5EF4-FFF2-40B4-BE49-F238E27FC236}">
                <a16:creationId xmlns:a16="http://schemas.microsoft.com/office/drawing/2014/main" id="{17B764B6-5CE5-4093-9EB5-A4C507B745E6}"/>
              </a:ext>
            </a:extLst>
          </p:cNvPr>
          <p:cNvGrpSpPr/>
          <p:nvPr/>
        </p:nvGrpSpPr>
        <p:grpSpPr>
          <a:xfrm rot="5400000" flipV="1">
            <a:off x="4400149" y="3125605"/>
            <a:ext cx="1149336" cy="573006"/>
            <a:chOff x="7003638" y="1096961"/>
            <a:chExt cx="1663331" cy="1745727"/>
          </a:xfrm>
        </p:grpSpPr>
        <p:sp>
          <p:nvSpPr>
            <p:cNvPr id="25" name="Freeform 22">
              <a:extLst>
                <a:ext uri="{FF2B5EF4-FFF2-40B4-BE49-F238E27FC236}">
                  <a16:creationId xmlns:a16="http://schemas.microsoft.com/office/drawing/2014/main" id="{22466D1C-E114-4999-AC1D-2E81681C5CBC}"/>
                </a:ext>
              </a:extLst>
            </p:cNvPr>
            <p:cNvSpPr>
              <a:spLocks noChangeArrowheads="1"/>
            </p:cNvSpPr>
            <p:nvPr/>
          </p:nvSpPr>
          <p:spPr bwMode="auto">
            <a:xfrm>
              <a:off x="7003639" y="1653965"/>
              <a:ext cx="1122621" cy="981533"/>
            </a:xfrm>
            <a:custGeom>
              <a:avLst/>
              <a:gdLst>
                <a:gd name="connsiteX0" fmla="*/ 0 w 1122621"/>
                <a:gd name="connsiteY0" fmla="*/ 0 h 981533"/>
                <a:gd name="connsiteX1" fmla="*/ 1291 w 1122621"/>
                <a:gd name="connsiteY1" fmla="*/ 54071 h 981533"/>
                <a:gd name="connsiteX2" fmla="*/ 7746 w 1122621"/>
                <a:gd name="connsiteY2" fmla="*/ 108142 h 981533"/>
                <a:gd name="connsiteX3" fmla="*/ 18075 w 1122621"/>
                <a:gd name="connsiteY3" fmla="*/ 162213 h 981533"/>
                <a:gd name="connsiteX4" fmla="*/ 34860 w 1122621"/>
                <a:gd name="connsiteY4" fmla="*/ 213710 h 981533"/>
                <a:gd name="connsiteX5" fmla="*/ 52936 w 1122621"/>
                <a:gd name="connsiteY5" fmla="*/ 263919 h 981533"/>
                <a:gd name="connsiteX6" fmla="*/ 73593 w 1122621"/>
                <a:gd name="connsiteY6" fmla="*/ 312840 h 981533"/>
                <a:gd name="connsiteX7" fmla="*/ 100707 w 1122621"/>
                <a:gd name="connsiteY7" fmla="*/ 357900 h 981533"/>
                <a:gd name="connsiteX8" fmla="*/ 130403 w 1122621"/>
                <a:gd name="connsiteY8" fmla="*/ 404246 h 981533"/>
                <a:gd name="connsiteX9" fmla="*/ 163972 w 1122621"/>
                <a:gd name="connsiteY9" fmla="*/ 448018 h 981533"/>
                <a:gd name="connsiteX10" fmla="*/ 198832 w 1122621"/>
                <a:gd name="connsiteY10" fmla="*/ 489215 h 981533"/>
                <a:gd name="connsiteX11" fmla="*/ 238857 w 1122621"/>
                <a:gd name="connsiteY11" fmla="*/ 527838 h 981533"/>
                <a:gd name="connsiteX12" fmla="*/ 280172 w 1122621"/>
                <a:gd name="connsiteY12" fmla="*/ 565173 h 981533"/>
                <a:gd name="connsiteX13" fmla="*/ 325362 w 1122621"/>
                <a:gd name="connsiteY13" fmla="*/ 598645 h 981533"/>
                <a:gd name="connsiteX14" fmla="*/ 373133 w 1122621"/>
                <a:gd name="connsiteY14" fmla="*/ 629543 h 981533"/>
                <a:gd name="connsiteX15" fmla="*/ 423487 w 1122621"/>
                <a:gd name="connsiteY15" fmla="*/ 659153 h 981533"/>
                <a:gd name="connsiteX16" fmla="*/ 475131 w 1122621"/>
                <a:gd name="connsiteY16" fmla="*/ 686189 h 981533"/>
                <a:gd name="connsiteX17" fmla="*/ 520320 w 1122621"/>
                <a:gd name="connsiteY17" fmla="*/ 706788 h 981533"/>
                <a:gd name="connsiteX18" fmla="*/ 568092 w 1122621"/>
                <a:gd name="connsiteY18" fmla="*/ 722237 h 981533"/>
                <a:gd name="connsiteX19" fmla="*/ 615863 w 1122621"/>
                <a:gd name="connsiteY19" fmla="*/ 737685 h 981533"/>
                <a:gd name="connsiteX20" fmla="*/ 666217 w 1122621"/>
                <a:gd name="connsiteY20" fmla="*/ 751847 h 981533"/>
                <a:gd name="connsiteX21" fmla="*/ 717861 w 1122621"/>
                <a:gd name="connsiteY21" fmla="*/ 762146 h 981533"/>
                <a:gd name="connsiteX22" fmla="*/ 769506 w 1122621"/>
                <a:gd name="connsiteY22" fmla="*/ 768583 h 981533"/>
                <a:gd name="connsiteX23" fmla="*/ 822442 w 1122621"/>
                <a:gd name="connsiteY23" fmla="*/ 775020 h 981533"/>
                <a:gd name="connsiteX24" fmla="*/ 875378 w 1122621"/>
                <a:gd name="connsiteY24" fmla="*/ 776308 h 981533"/>
                <a:gd name="connsiteX25" fmla="*/ 896036 w 1122621"/>
                <a:gd name="connsiteY25" fmla="*/ 776308 h 981533"/>
                <a:gd name="connsiteX26" fmla="*/ 896036 w 1122621"/>
                <a:gd name="connsiteY26" fmla="*/ 775548 h 981533"/>
                <a:gd name="connsiteX27" fmla="*/ 934659 w 1122621"/>
                <a:gd name="connsiteY27" fmla="*/ 775548 h 981533"/>
                <a:gd name="connsiteX28" fmla="*/ 1122621 w 1122621"/>
                <a:gd name="connsiteY28" fmla="*/ 775548 h 981533"/>
                <a:gd name="connsiteX29" fmla="*/ 1122621 w 1122621"/>
                <a:gd name="connsiteY29" fmla="*/ 981533 h 981533"/>
                <a:gd name="connsiteX30" fmla="*/ 934659 w 1122621"/>
                <a:gd name="connsiteY30" fmla="*/ 981533 h 981533"/>
                <a:gd name="connsiteX31" fmla="*/ 896036 w 1122621"/>
                <a:gd name="connsiteY31" fmla="*/ 981533 h 981533"/>
                <a:gd name="connsiteX32" fmla="*/ 896036 w 1122621"/>
                <a:gd name="connsiteY32" fmla="*/ 981006 h 981533"/>
                <a:gd name="connsiteX33" fmla="*/ 875378 w 1122621"/>
                <a:gd name="connsiteY33" fmla="*/ 981006 h 981533"/>
                <a:gd name="connsiteX34" fmla="*/ 822442 w 1122621"/>
                <a:gd name="connsiteY34" fmla="*/ 979719 h 981533"/>
                <a:gd name="connsiteX35" fmla="*/ 769506 w 1122621"/>
                <a:gd name="connsiteY35" fmla="*/ 975857 h 981533"/>
                <a:gd name="connsiteX36" fmla="*/ 717861 w 1122621"/>
                <a:gd name="connsiteY36" fmla="*/ 966845 h 981533"/>
                <a:gd name="connsiteX37" fmla="*/ 666217 w 1122621"/>
                <a:gd name="connsiteY37" fmla="*/ 956545 h 981533"/>
                <a:gd name="connsiteX38" fmla="*/ 615863 w 1122621"/>
                <a:gd name="connsiteY38" fmla="*/ 943671 h 981533"/>
                <a:gd name="connsiteX39" fmla="*/ 568092 w 1122621"/>
                <a:gd name="connsiteY39" fmla="*/ 928222 h 981533"/>
                <a:gd name="connsiteX40" fmla="*/ 520320 w 1122621"/>
                <a:gd name="connsiteY40" fmla="*/ 911486 h 981533"/>
                <a:gd name="connsiteX41" fmla="*/ 475131 w 1122621"/>
                <a:gd name="connsiteY41" fmla="*/ 890887 h 981533"/>
                <a:gd name="connsiteX42" fmla="*/ 423487 w 1122621"/>
                <a:gd name="connsiteY42" fmla="*/ 863852 h 981533"/>
                <a:gd name="connsiteX43" fmla="*/ 373133 w 1122621"/>
                <a:gd name="connsiteY43" fmla="*/ 834241 h 981533"/>
                <a:gd name="connsiteX44" fmla="*/ 325362 w 1122621"/>
                <a:gd name="connsiteY44" fmla="*/ 803344 h 981533"/>
                <a:gd name="connsiteX45" fmla="*/ 280172 w 1122621"/>
                <a:gd name="connsiteY45" fmla="*/ 769871 h 981533"/>
                <a:gd name="connsiteX46" fmla="*/ 238857 w 1122621"/>
                <a:gd name="connsiteY46" fmla="*/ 732536 h 981533"/>
                <a:gd name="connsiteX47" fmla="*/ 198832 w 1122621"/>
                <a:gd name="connsiteY47" fmla="*/ 693914 h 981533"/>
                <a:gd name="connsiteX48" fmla="*/ 163972 w 1122621"/>
                <a:gd name="connsiteY48" fmla="*/ 652716 h 981533"/>
                <a:gd name="connsiteX49" fmla="*/ 130403 w 1122621"/>
                <a:gd name="connsiteY49" fmla="*/ 608945 h 981533"/>
                <a:gd name="connsiteX50" fmla="*/ 100707 w 1122621"/>
                <a:gd name="connsiteY50" fmla="*/ 563885 h 981533"/>
                <a:gd name="connsiteX51" fmla="*/ 73593 w 1122621"/>
                <a:gd name="connsiteY51" fmla="*/ 517538 h 981533"/>
                <a:gd name="connsiteX52" fmla="*/ 52936 w 1122621"/>
                <a:gd name="connsiteY52" fmla="*/ 468617 h 981533"/>
                <a:gd name="connsiteX53" fmla="*/ 34860 w 1122621"/>
                <a:gd name="connsiteY53" fmla="*/ 418408 h 981533"/>
                <a:gd name="connsiteX54" fmla="*/ 18075 w 1122621"/>
                <a:gd name="connsiteY54" fmla="*/ 366912 h 981533"/>
                <a:gd name="connsiteX55" fmla="*/ 7746 w 1122621"/>
                <a:gd name="connsiteY55" fmla="*/ 312840 h 981533"/>
                <a:gd name="connsiteX56" fmla="*/ 1291 w 1122621"/>
                <a:gd name="connsiteY56" fmla="*/ 258769 h 981533"/>
                <a:gd name="connsiteX57" fmla="*/ 0 w 1122621"/>
                <a:gd name="connsiteY57" fmla="*/ 205985 h 98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22621" h="981533">
                  <a:moveTo>
                    <a:pt x="0" y="0"/>
                  </a:moveTo>
                  <a:lnTo>
                    <a:pt x="1291" y="54071"/>
                  </a:lnTo>
                  <a:lnTo>
                    <a:pt x="7746" y="108142"/>
                  </a:lnTo>
                  <a:lnTo>
                    <a:pt x="18075" y="162213"/>
                  </a:lnTo>
                  <a:lnTo>
                    <a:pt x="34860" y="213710"/>
                  </a:lnTo>
                  <a:lnTo>
                    <a:pt x="52936" y="263919"/>
                  </a:lnTo>
                  <a:lnTo>
                    <a:pt x="73593" y="312840"/>
                  </a:lnTo>
                  <a:lnTo>
                    <a:pt x="100707" y="357900"/>
                  </a:lnTo>
                  <a:lnTo>
                    <a:pt x="130403" y="404246"/>
                  </a:lnTo>
                  <a:lnTo>
                    <a:pt x="163972" y="448018"/>
                  </a:lnTo>
                  <a:lnTo>
                    <a:pt x="198832" y="489215"/>
                  </a:lnTo>
                  <a:lnTo>
                    <a:pt x="238857" y="527838"/>
                  </a:lnTo>
                  <a:lnTo>
                    <a:pt x="280172" y="565173"/>
                  </a:lnTo>
                  <a:lnTo>
                    <a:pt x="325362" y="598645"/>
                  </a:lnTo>
                  <a:lnTo>
                    <a:pt x="373133" y="629543"/>
                  </a:lnTo>
                  <a:lnTo>
                    <a:pt x="423487" y="659153"/>
                  </a:lnTo>
                  <a:lnTo>
                    <a:pt x="475131" y="686189"/>
                  </a:lnTo>
                  <a:lnTo>
                    <a:pt x="520320" y="706788"/>
                  </a:lnTo>
                  <a:lnTo>
                    <a:pt x="568092" y="722237"/>
                  </a:lnTo>
                  <a:lnTo>
                    <a:pt x="615863" y="737685"/>
                  </a:lnTo>
                  <a:lnTo>
                    <a:pt x="666217" y="751847"/>
                  </a:lnTo>
                  <a:lnTo>
                    <a:pt x="717861" y="762146"/>
                  </a:lnTo>
                  <a:lnTo>
                    <a:pt x="769506" y="768583"/>
                  </a:lnTo>
                  <a:lnTo>
                    <a:pt x="822442" y="775020"/>
                  </a:lnTo>
                  <a:lnTo>
                    <a:pt x="875378" y="776308"/>
                  </a:lnTo>
                  <a:lnTo>
                    <a:pt x="896036" y="776308"/>
                  </a:lnTo>
                  <a:lnTo>
                    <a:pt x="896036" y="775548"/>
                  </a:lnTo>
                  <a:lnTo>
                    <a:pt x="934659" y="775548"/>
                  </a:lnTo>
                  <a:lnTo>
                    <a:pt x="1122621" y="775548"/>
                  </a:lnTo>
                  <a:lnTo>
                    <a:pt x="1122621" y="981533"/>
                  </a:lnTo>
                  <a:lnTo>
                    <a:pt x="934659" y="981533"/>
                  </a:lnTo>
                  <a:lnTo>
                    <a:pt x="896036" y="981533"/>
                  </a:lnTo>
                  <a:lnTo>
                    <a:pt x="896036" y="981006"/>
                  </a:lnTo>
                  <a:lnTo>
                    <a:pt x="875378" y="981006"/>
                  </a:lnTo>
                  <a:lnTo>
                    <a:pt x="822442" y="979719"/>
                  </a:lnTo>
                  <a:lnTo>
                    <a:pt x="769506" y="975857"/>
                  </a:lnTo>
                  <a:lnTo>
                    <a:pt x="717861" y="966845"/>
                  </a:lnTo>
                  <a:lnTo>
                    <a:pt x="666217" y="956545"/>
                  </a:lnTo>
                  <a:lnTo>
                    <a:pt x="615863" y="943671"/>
                  </a:lnTo>
                  <a:lnTo>
                    <a:pt x="568092" y="928222"/>
                  </a:lnTo>
                  <a:lnTo>
                    <a:pt x="520320" y="911486"/>
                  </a:lnTo>
                  <a:lnTo>
                    <a:pt x="475131" y="890887"/>
                  </a:lnTo>
                  <a:lnTo>
                    <a:pt x="423487" y="863852"/>
                  </a:lnTo>
                  <a:lnTo>
                    <a:pt x="373133" y="834241"/>
                  </a:lnTo>
                  <a:lnTo>
                    <a:pt x="325362" y="803344"/>
                  </a:lnTo>
                  <a:lnTo>
                    <a:pt x="280172" y="769871"/>
                  </a:lnTo>
                  <a:lnTo>
                    <a:pt x="238857" y="732536"/>
                  </a:lnTo>
                  <a:lnTo>
                    <a:pt x="198832" y="693914"/>
                  </a:lnTo>
                  <a:lnTo>
                    <a:pt x="163972" y="652716"/>
                  </a:lnTo>
                  <a:lnTo>
                    <a:pt x="130403" y="608945"/>
                  </a:lnTo>
                  <a:lnTo>
                    <a:pt x="100707" y="563885"/>
                  </a:lnTo>
                  <a:lnTo>
                    <a:pt x="73593" y="517538"/>
                  </a:lnTo>
                  <a:lnTo>
                    <a:pt x="52936" y="468617"/>
                  </a:lnTo>
                  <a:lnTo>
                    <a:pt x="34860" y="418408"/>
                  </a:lnTo>
                  <a:lnTo>
                    <a:pt x="18075" y="366912"/>
                  </a:lnTo>
                  <a:lnTo>
                    <a:pt x="7746" y="312840"/>
                  </a:lnTo>
                  <a:lnTo>
                    <a:pt x="1291" y="258769"/>
                  </a:lnTo>
                  <a:lnTo>
                    <a:pt x="0" y="205985"/>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26" name="Freeform 23">
              <a:extLst>
                <a:ext uri="{FF2B5EF4-FFF2-40B4-BE49-F238E27FC236}">
                  <a16:creationId xmlns:a16="http://schemas.microsoft.com/office/drawing/2014/main" id="{316D4F8E-ECEF-4E4F-9CB5-D2822F35925D}"/>
                </a:ext>
              </a:extLst>
            </p:cNvPr>
            <p:cNvSpPr/>
            <p:nvPr/>
          </p:nvSpPr>
          <p:spPr bwMode="auto">
            <a:xfrm>
              <a:off x="8126260" y="2169373"/>
              <a:ext cx="540709" cy="673315"/>
            </a:xfrm>
            <a:custGeom>
              <a:avLst/>
              <a:gdLst>
                <a:gd name="connsiteX0" fmla="*/ 540709 w 540709"/>
                <a:gd name="connsiteY0" fmla="*/ 0 h 673315"/>
                <a:gd name="connsiteX1" fmla="*/ 540709 w 540709"/>
                <a:gd name="connsiteY1" fmla="*/ 204698 h 673315"/>
                <a:gd name="connsiteX2" fmla="*/ 242030 w 540709"/>
                <a:gd name="connsiteY2" fmla="*/ 466042 h 673315"/>
                <a:gd name="connsiteX3" fmla="*/ 242030 w 540709"/>
                <a:gd name="connsiteY3" fmla="*/ 464757 h 673315"/>
                <a:gd name="connsiteX4" fmla="*/ 0 w 540709"/>
                <a:gd name="connsiteY4" fmla="*/ 673315 h 673315"/>
                <a:gd name="connsiteX5" fmla="*/ 0 w 540709"/>
                <a:gd name="connsiteY5" fmla="*/ 468617 h 673315"/>
                <a:gd name="connsiteX6" fmla="*/ 242033 w 540709"/>
                <a:gd name="connsiteY6" fmla="*/ 258769 h 673315"/>
                <a:gd name="connsiteX7" fmla="*/ 242033 w 540709"/>
                <a:gd name="connsiteY7" fmla="*/ 260054 h 67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709" h="673315">
                  <a:moveTo>
                    <a:pt x="540709" y="0"/>
                  </a:moveTo>
                  <a:lnTo>
                    <a:pt x="540709" y="204698"/>
                  </a:lnTo>
                  <a:lnTo>
                    <a:pt x="242030" y="466042"/>
                  </a:lnTo>
                  <a:lnTo>
                    <a:pt x="242030" y="464757"/>
                  </a:lnTo>
                  <a:lnTo>
                    <a:pt x="0" y="673315"/>
                  </a:lnTo>
                  <a:lnTo>
                    <a:pt x="0" y="468617"/>
                  </a:lnTo>
                  <a:lnTo>
                    <a:pt x="242033" y="258769"/>
                  </a:lnTo>
                  <a:lnTo>
                    <a:pt x="242033" y="260054"/>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27" name="Freeform 24">
              <a:extLst>
                <a:ext uri="{FF2B5EF4-FFF2-40B4-BE49-F238E27FC236}">
                  <a16:creationId xmlns:a16="http://schemas.microsoft.com/office/drawing/2014/main" id="{B5A3651E-E339-4F7A-9BA4-B21330C87AB7}"/>
                </a:ext>
              </a:extLst>
            </p:cNvPr>
            <p:cNvSpPr/>
            <p:nvPr/>
          </p:nvSpPr>
          <p:spPr bwMode="auto">
            <a:xfrm>
              <a:off x="7003638" y="1096961"/>
              <a:ext cx="1663331" cy="1544889"/>
            </a:xfrm>
            <a:custGeom>
              <a:avLst/>
              <a:gdLst>
                <a:gd name="T0" fmla="*/ 464 w 1291"/>
                <a:gd name="T1" fmla="*/ 66 h 1201"/>
                <a:gd name="T2" fmla="*/ 464 w 1291"/>
                <a:gd name="T3" fmla="*/ 434 h 1201"/>
                <a:gd name="T4" fmla="*/ 469 w 1291"/>
                <a:gd name="T5" fmla="*/ 472 h 1201"/>
                <a:gd name="T6" fmla="*/ 481 w 1291"/>
                <a:gd name="T7" fmla="*/ 509 h 1201"/>
                <a:gd name="T8" fmla="*/ 501 w 1291"/>
                <a:gd name="T9" fmla="*/ 542 h 1201"/>
                <a:gd name="T10" fmla="*/ 527 w 1291"/>
                <a:gd name="T11" fmla="*/ 571 h 1201"/>
                <a:gd name="T12" fmla="*/ 558 w 1291"/>
                <a:gd name="T13" fmla="*/ 595 h 1201"/>
                <a:gd name="T14" fmla="*/ 595 w 1291"/>
                <a:gd name="T15" fmla="*/ 614 h 1201"/>
                <a:gd name="T16" fmla="*/ 635 w 1291"/>
                <a:gd name="T17" fmla="*/ 627 h 1201"/>
                <a:gd name="T18" fmla="*/ 678 w 1291"/>
                <a:gd name="T19" fmla="*/ 633 h 1201"/>
                <a:gd name="T20" fmla="*/ 694 w 1291"/>
                <a:gd name="T21" fmla="*/ 635 h 1201"/>
                <a:gd name="T22" fmla="*/ 871 w 1291"/>
                <a:gd name="T23" fmla="*/ 471 h 1201"/>
                <a:gd name="T24" fmla="*/ 1291 w 1291"/>
                <a:gd name="T25" fmla="*/ 836 h 1201"/>
                <a:gd name="T26" fmla="*/ 871 w 1291"/>
                <a:gd name="T27" fmla="*/ 1201 h 1201"/>
                <a:gd name="T28" fmla="*/ 725 w 1291"/>
                <a:gd name="T29" fmla="*/ 1038 h 1201"/>
                <a:gd name="T30" fmla="*/ 694 w 1291"/>
                <a:gd name="T31" fmla="*/ 1038 h 1201"/>
                <a:gd name="T32" fmla="*/ 678 w 1291"/>
                <a:gd name="T33" fmla="*/ 1037 h 1201"/>
                <a:gd name="T34" fmla="*/ 596 w 1291"/>
                <a:gd name="T35" fmla="*/ 1032 h 1201"/>
                <a:gd name="T36" fmla="*/ 516 w 1291"/>
                <a:gd name="T37" fmla="*/ 1017 h 1201"/>
                <a:gd name="T38" fmla="*/ 440 w 1291"/>
                <a:gd name="T39" fmla="*/ 995 h 1201"/>
                <a:gd name="T40" fmla="*/ 368 w 1291"/>
                <a:gd name="T41" fmla="*/ 966 h 1201"/>
                <a:gd name="T42" fmla="*/ 328 w 1291"/>
                <a:gd name="T43" fmla="*/ 947 h 1201"/>
                <a:gd name="T44" fmla="*/ 252 w 1291"/>
                <a:gd name="T45" fmla="*/ 899 h 1201"/>
                <a:gd name="T46" fmla="*/ 185 w 1291"/>
                <a:gd name="T47" fmla="*/ 844 h 1201"/>
                <a:gd name="T48" fmla="*/ 127 w 1291"/>
                <a:gd name="T49" fmla="*/ 781 h 1201"/>
                <a:gd name="T50" fmla="*/ 78 w 1291"/>
                <a:gd name="T51" fmla="*/ 714 h 1201"/>
                <a:gd name="T52" fmla="*/ 41 w 1291"/>
                <a:gd name="T53" fmla="*/ 640 h 1201"/>
                <a:gd name="T54" fmla="*/ 14 w 1291"/>
                <a:gd name="T55" fmla="*/ 559 h 1201"/>
                <a:gd name="T56" fmla="*/ 1 w 1291"/>
                <a:gd name="T57" fmla="*/ 477 h 1201"/>
                <a:gd name="T58" fmla="*/ 0 w 1291"/>
                <a:gd name="T59" fmla="*/ 66 h 1201"/>
                <a:gd name="T60" fmla="*/ 70 w 1291"/>
                <a:gd name="T61" fmla="*/ 66 h 1201"/>
                <a:gd name="T62" fmla="*/ 389 w 1291"/>
                <a:gd name="T63" fmla="*/ 66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1" h="1201">
                  <a:moveTo>
                    <a:pt x="464" y="0"/>
                  </a:moveTo>
                  <a:lnTo>
                    <a:pt x="464" y="66"/>
                  </a:lnTo>
                  <a:lnTo>
                    <a:pt x="464" y="434"/>
                  </a:lnTo>
                  <a:lnTo>
                    <a:pt x="464" y="434"/>
                  </a:lnTo>
                  <a:lnTo>
                    <a:pt x="466" y="453"/>
                  </a:lnTo>
                  <a:lnTo>
                    <a:pt x="469" y="472"/>
                  </a:lnTo>
                  <a:lnTo>
                    <a:pt x="474" y="492"/>
                  </a:lnTo>
                  <a:lnTo>
                    <a:pt x="481" y="509"/>
                  </a:lnTo>
                  <a:lnTo>
                    <a:pt x="490" y="526"/>
                  </a:lnTo>
                  <a:lnTo>
                    <a:pt x="501" y="542"/>
                  </a:lnTo>
                  <a:lnTo>
                    <a:pt x="513" y="558"/>
                  </a:lnTo>
                  <a:lnTo>
                    <a:pt x="527" y="571"/>
                  </a:lnTo>
                  <a:lnTo>
                    <a:pt x="542" y="583"/>
                  </a:lnTo>
                  <a:lnTo>
                    <a:pt x="558" y="595"/>
                  </a:lnTo>
                  <a:lnTo>
                    <a:pt x="575" y="606"/>
                  </a:lnTo>
                  <a:lnTo>
                    <a:pt x="595" y="614"/>
                  </a:lnTo>
                  <a:lnTo>
                    <a:pt x="614" y="622"/>
                  </a:lnTo>
                  <a:lnTo>
                    <a:pt x="635" y="627"/>
                  </a:lnTo>
                  <a:lnTo>
                    <a:pt x="657" y="632"/>
                  </a:lnTo>
                  <a:lnTo>
                    <a:pt x="678" y="633"/>
                  </a:lnTo>
                  <a:lnTo>
                    <a:pt x="678" y="633"/>
                  </a:lnTo>
                  <a:lnTo>
                    <a:pt x="694" y="635"/>
                  </a:lnTo>
                  <a:lnTo>
                    <a:pt x="871" y="635"/>
                  </a:lnTo>
                  <a:lnTo>
                    <a:pt x="871" y="471"/>
                  </a:lnTo>
                  <a:lnTo>
                    <a:pt x="1060" y="635"/>
                  </a:lnTo>
                  <a:lnTo>
                    <a:pt x="1291" y="836"/>
                  </a:lnTo>
                  <a:lnTo>
                    <a:pt x="1060" y="1038"/>
                  </a:lnTo>
                  <a:lnTo>
                    <a:pt x="871" y="1201"/>
                  </a:lnTo>
                  <a:lnTo>
                    <a:pt x="871" y="1038"/>
                  </a:lnTo>
                  <a:lnTo>
                    <a:pt x="725" y="1038"/>
                  </a:lnTo>
                  <a:lnTo>
                    <a:pt x="694" y="1038"/>
                  </a:lnTo>
                  <a:lnTo>
                    <a:pt x="694" y="1038"/>
                  </a:lnTo>
                  <a:lnTo>
                    <a:pt x="678" y="1037"/>
                  </a:lnTo>
                  <a:lnTo>
                    <a:pt x="678" y="1037"/>
                  </a:lnTo>
                  <a:lnTo>
                    <a:pt x="637" y="1035"/>
                  </a:lnTo>
                  <a:lnTo>
                    <a:pt x="596" y="1032"/>
                  </a:lnTo>
                  <a:lnTo>
                    <a:pt x="556" y="1026"/>
                  </a:lnTo>
                  <a:lnTo>
                    <a:pt x="516" y="1017"/>
                  </a:lnTo>
                  <a:lnTo>
                    <a:pt x="477" y="1008"/>
                  </a:lnTo>
                  <a:lnTo>
                    <a:pt x="440" y="995"/>
                  </a:lnTo>
                  <a:lnTo>
                    <a:pt x="403" y="982"/>
                  </a:lnTo>
                  <a:lnTo>
                    <a:pt x="368" y="966"/>
                  </a:lnTo>
                  <a:lnTo>
                    <a:pt x="368" y="966"/>
                  </a:lnTo>
                  <a:lnTo>
                    <a:pt x="328" y="947"/>
                  </a:lnTo>
                  <a:lnTo>
                    <a:pt x="289" y="924"/>
                  </a:lnTo>
                  <a:lnTo>
                    <a:pt x="252" y="899"/>
                  </a:lnTo>
                  <a:lnTo>
                    <a:pt x="217" y="873"/>
                  </a:lnTo>
                  <a:lnTo>
                    <a:pt x="185" y="844"/>
                  </a:lnTo>
                  <a:lnTo>
                    <a:pt x="154" y="813"/>
                  </a:lnTo>
                  <a:lnTo>
                    <a:pt x="127" y="781"/>
                  </a:lnTo>
                  <a:lnTo>
                    <a:pt x="101" y="749"/>
                  </a:lnTo>
                  <a:lnTo>
                    <a:pt x="78" y="714"/>
                  </a:lnTo>
                  <a:lnTo>
                    <a:pt x="57" y="677"/>
                  </a:lnTo>
                  <a:lnTo>
                    <a:pt x="41" y="640"/>
                  </a:lnTo>
                  <a:lnTo>
                    <a:pt x="27" y="599"/>
                  </a:lnTo>
                  <a:lnTo>
                    <a:pt x="14" y="559"/>
                  </a:lnTo>
                  <a:lnTo>
                    <a:pt x="6" y="519"/>
                  </a:lnTo>
                  <a:lnTo>
                    <a:pt x="1" y="477"/>
                  </a:lnTo>
                  <a:lnTo>
                    <a:pt x="0" y="434"/>
                  </a:lnTo>
                  <a:lnTo>
                    <a:pt x="0" y="66"/>
                  </a:lnTo>
                  <a:lnTo>
                    <a:pt x="0" y="3"/>
                  </a:lnTo>
                  <a:lnTo>
                    <a:pt x="70" y="66"/>
                  </a:lnTo>
                  <a:lnTo>
                    <a:pt x="230" y="204"/>
                  </a:lnTo>
                  <a:lnTo>
                    <a:pt x="389" y="66"/>
                  </a:lnTo>
                  <a:lnTo>
                    <a:pt x="46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grpSp>
      <p:sp>
        <p:nvSpPr>
          <p:cNvPr id="2" name="文本框 1">
            <a:extLst>
              <a:ext uri="{FF2B5EF4-FFF2-40B4-BE49-F238E27FC236}">
                <a16:creationId xmlns:a16="http://schemas.microsoft.com/office/drawing/2014/main" id="{33EE0BF7-9F18-4C0E-AC79-04E800F682EB}"/>
              </a:ext>
            </a:extLst>
          </p:cNvPr>
          <p:cNvSpPr txBox="1"/>
          <p:nvPr/>
        </p:nvSpPr>
        <p:spPr>
          <a:xfrm>
            <a:off x="443833" y="3504240"/>
            <a:ext cx="1005403"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理论基础</a:t>
            </a:r>
          </a:p>
        </p:txBody>
      </p:sp>
      <p:sp>
        <p:nvSpPr>
          <p:cNvPr id="3" name="文本框 2">
            <a:extLst>
              <a:ext uri="{FF2B5EF4-FFF2-40B4-BE49-F238E27FC236}">
                <a16:creationId xmlns:a16="http://schemas.microsoft.com/office/drawing/2014/main" id="{065D3853-4EAD-4473-AA02-263A9CD0D2A5}"/>
              </a:ext>
            </a:extLst>
          </p:cNvPr>
          <p:cNvSpPr txBox="1"/>
          <p:nvPr/>
        </p:nvSpPr>
        <p:spPr>
          <a:xfrm>
            <a:off x="165467" y="4786539"/>
            <a:ext cx="1415772"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确定研究方向</a:t>
            </a:r>
          </a:p>
        </p:txBody>
      </p:sp>
      <p:sp>
        <p:nvSpPr>
          <p:cNvPr id="4" name="文本框 3">
            <a:extLst>
              <a:ext uri="{FF2B5EF4-FFF2-40B4-BE49-F238E27FC236}">
                <a16:creationId xmlns:a16="http://schemas.microsoft.com/office/drawing/2014/main" id="{760DF456-490F-4285-97F8-80618CEF7F95}"/>
              </a:ext>
            </a:extLst>
          </p:cNvPr>
          <p:cNvSpPr txBox="1"/>
          <p:nvPr/>
        </p:nvSpPr>
        <p:spPr>
          <a:xfrm>
            <a:off x="1460600" y="2167395"/>
            <a:ext cx="430887" cy="913070"/>
          </a:xfrm>
          <a:prstGeom prst="rect">
            <a:avLst/>
          </a:prstGeom>
          <a:noFill/>
        </p:spPr>
        <p:txBody>
          <a:bodyPr vert="eaVert" wrap="none" rtlCol="0">
            <a:spAutoFit/>
          </a:bodyPr>
          <a:lstStyle/>
          <a:p>
            <a:r>
              <a:rPr lang="zh-CN" altLang="en-US" sz="1600" b="1" dirty="0">
                <a:latin typeface="微软雅黑" panose="020B0503020204020204" pitchFamily="34" charset="-122"/>
                <a:ea typeface="微软雅黑" panose="020B0503020204020204" pitchFamily="34" charset="-122"/>
              </a:rPr>
              <a:t>模型构建</a:t>
            </a:r>
          </a:p>
        </p:txBody>
      </p:sp>
      <p:sp>
        <p:nvSpPr>
          <p:cNvPr id="5" name="文本框 4">
            <a:extLst>
              <a:ext uri="{FF2B5EF4-FFF2-40B4-BE49-F238E27FC236}">
                <a16:creationId xmlns:a16="http://schemas.microsoft.com/office/drawing/2014/main" id="{65EC6131-6D17-4597-835B-4A5ED4E9BC33}"/>
              </a:ext>
            </a:extLst>
          </p:cNvPr>
          <p:cNvSpPr txBox="1"/>
          <p:nvPr/>
        </p:nvSpPr>
        <p:spPr>
          <a:xfrm>
            <a:off x="2839812" y="2243363"/>
            <a:ext cx="430887" cy="1113126"/>
          </a:xfrm>
          <a:prstGeom prst="rect">
            <a:avLst/>
          </a:prstGeom>
          <a:noFill/>
        </p:spPr>
        <p:txBody>
          <a:bodyPr vert="eaVert" wrap="square" rtlCol="0">
            <a:spAutoFit/>
          </a:bodyPr>
          <a:lstStyle/>
          <a:p>
            <a:r>
              <a:rPr lang="zh-CN" altLang="en-US" sz="1600" b="1" dirty="0">
                <a:latin typeface="微软雅黑" panose="020B0503020204020204" pitchFamily="34" charset="-122"/>
                <a:ea typeface="微软雅黑" panose="020B0503020204020204" pitchFamily="34" charset="-122"/>
              </a:rPr>
              <a:t>研究假设</a:t>
            </a:r>
          </a:p>
        </p:txBody>
      </p:sp>
      <p:grpSp>
        <p:nvGrpSpPr>
          <p:cNvPr id="50" name="Group 8">
            <a:extLst>
              <a:ext uri="{FF2B5EF4-FFF2-40B4-BE49-F238E27FC236}">
                <a16:creationId xmlns:a16="http://schemas.microsoft.com/office/drawing/2014/main" id="{DC3BAC89-63DC-4C0D-ACBB-A871A82CD10D}"/>
              </a:ext>
            </a:extLst>
          </p:cNvPr>
          <p:cNvGrpSpPr/>
          <p:nvPr/>
        </p:nvGrpSpPr>
        <p:grpSpPr>
          <a:xfrm>
            <a:off x="3200436" y="2509973"/>
            <a:ext cx="1087885" cy="450309"/>
            <a:chOff x="1493533" y="1313069"/>
            <a:chExt cx="1328605" cy="1143216"/>
          </a:xfrm>
        </p:grpSpPr>
        <p:sp>
          <p:nvSpPr>
            <p:cNvPr id="51" name="Rectangle 5">
              <a:extLst>
                <a:ext uri="{FF2B5EF4-FFF2-40B4-BE49-F238E27FC236}">
                  <a16:creationId xmlns:a16="http://schemas.microsoft.com/office/drawing/2014/main" id="{79BE6D68-EA45-4E21-8021-BC20128A83C8}"/>
                </a:ext>
              </a:extLst>
            </p:cNvPr>
            <p:cNvSpPr>
              <a:spLocks noChangeArrowheads="1"/>
            </p:cNvSpPr>
            <p:nvPr/>
          </p:nvSpPr>
          <p:spPr bwMode="auto">
            <a:xfrm>
              <a:off x="1493533" y="2041740"/>
              <a:ext cx="787894" cy="20598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52" name="Freeform 6">
              <a:extLst>
                <a:ext uri="{FF2B5EF4-FFF2-40B4-BE49-F238E27FC236}">
                  <a16:creationId xmlns:a16="http://schemas.microsoft.com/office/drawing/2014/main" id="{692AEE49-DB4A-479E-A17B-76E0BFFDD83A}"/>
                </a:ext>
              </a:extLst>
            </p:cNvPr>
            <p:cNvSpPr/>
            <p:nvPr/>
          </p:nvSpPr>
          <p:spPr bwMode="auto">
            <a:xfrm>
              <a:off x="2281427" y="1781683"/>
              <a:ext cx="540711" cy="674602"/>
            </a:xfrm>
            <a:custGeom>
              <a:avLst/>
              <a:gdLst>
                <a:gd name="T0" fmla="*/ 420 w 420"/>
                <a:gd name="T1" fmla="*/ 0 h 524"/>
                <a:gd name="T2" fmla="*/ 420 w 420"/>
                <a:gd name="T3" fmla="*/ 160 h 524"/>
                <a:gd name="T4" fmla="*/ 0 w 420"/>
                <a:gd name="T5" fmla="*/ 524 h 524"/>
                <a:gd name="T6" fmla="*/ 0 w 420"/>
                <a:gd name="T7" fmla="*/ 365 h 524"/>
                <a:gd name="T8" fmla="*/ 420 w 420"/>
                <a:gd name="T9" fmla="*/ 0 h 524"/>
              </a:gdLst>
              <a:ahLst/>
              <a:cxnLst>
                <a:cxn ang="0">
                  <a:pos x="T0" y="T1"/>
                </a:cxn>
                <a:cxn ang="0">
                  <a:pos x="T2" y="T3"/>
                </a:cxn>
                <a:cxn ang="0">
                  <a:pos x="T4" y="T5"/>
                </a:cxn>
                <a:cxn ang="0">
                  <a:pos x="T6" y="T7"/>
                </a:cxn>
                <a:cxn ang="0">
                  <a:pos x="T8" y="T9"/>
                </a:cxn>
              </a:cxnLst>
              <a:rect l="0" t="0" r="r" b="b"/>
              <a:pathLst>
                <a:path w="420" h="524">
                  <a:moveTo>
                    <a:pt x="420" y="0"/>
                  </a:moveTo>
                  <a:lnTo>
                    <a:pt x="420" y="160"/>
                  </a:lnTo>
                  <a:lnTo>
                    <a:pt x="0" y="524"/>
                  </a:lnTo>
                  <a:lnTo>
                    <a:pt x="0" y="365"/>
                  </a:lnTo>
                  <a:lnTo>
                    <a:pt x="42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53" name="Freeform 7">
              <a:extLst>
                <a:ext uri="{FF2B5EF4-FFF2-40B4-BE49-F238E27FC236}">
                  <a16:creationId xmlns:a16="http://schemas.microsoft.com/office/drawing/2014/main" id="{3396DE08-5968-4C19-8237-AF73B713B745}"/>
                </a:ext>
              </a:extLst>
            </p:cNvPr>
            <p:cNvSpPr/>
            <p:nvPr/>
          </p:nvSpPr>
          <p:spPr bwMode="auto">
            <a:xfrm>
              <a:off x="1493533" y="1313069"/>
              <a:ext cx="1328605" cy="939809"/>
            </a:xfrm>
            <a:custGeom>
              <a:avLst/>
              <a:gdLst>
                <a:gd name="T0" fmla="*/ 611 w 1031"/>
                <a:gd name="T1" fmla="*/ 0 h 730"/>
                <a:gd name="T2" fmla="*/ 799 w 1031"/>
                <a:gd name="T3" fmla="*/ 163 h 730"/>
                <a:gd name="T4" fmla="*/ 1031 w 1031"/>
                <a:gd name="T5" fmla="*/ 365 h 730"/>
                <a:gd name="T6" fmla="*/ 611 w 1031"/>
                <a:gd name="T7" fmla="*/ 730 h 730"/>
                <a:gd name="T8" fmla="*/ 611 w 1031"/>
                <a:gd name="T9" fmla="*/ 568 h 730"/>
                <a:gd name="T10" fmla="*/ 0 w 1031"/>
                <a:gd name="T11" fmla="*/ 568 h 730"/>
                <a:gd name="T12" fmla="*/ 0 w 1031"/>
                <a:gd name="T13" fmla="*/ 163 h 730"/>
                <a:gd name="T14" fmla="*/ 611 w 1031"/>
                <a:gd name="T15" fmla="*/ 163 h 730"/>
                <a:gd name="T16" fmla="*/ 611 w 1031"/>
                <a:gd name="T17"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1" h="730">
                  <a:moveTo>
                    <a:pt x="611" y="0"/>
                  </a:moveTo>
                  <a:lnTo>
                    <a:pt x="799" y="163"/>
                  </a:lnTo>
                  <a:lnTo>
                    <a:pt x="1031" y="365"/>
                  </a:lnTo>
                  <a:lnTo>
                    <a:pt x="611" y="730"/>
                  </a:lnTo>
                  <a:lnTo>
                    <a:pt x="611" y="568"/>
                  </a:lnTo>
                  <a:lnTo>
                    <a:pt x="0" y="568"/>
                  </a:lnTo>
                  <a:lnTo>
                    <a:pt x="0" y="163"/>
                  </a:lnTo>
                  <a:lnTo>
                    <a:pt x="611" y="163"/>
                  </a:lnTo>
                  <a:lnTo>
                    <a:pt x="6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sp>
        <p:nvSpPr>
          <p:cNvPr id="6" name="文本框 5">
            <a:extLst>
              <a:ext uri="{FF2B5EF4-FFF2-40B4-BE49-F238E27FC236}">
                <a16:creationId xmlns:a16="http://schemas.microsoft.com/office/drawing/2014/main" id="{5AC97AF4-C809-43A8-9147-5E6D9AF00DAB}"/>
              </a:ext>
            </a:extLst>
          </p:cNvPr>
          <p:cNvSpPr txBox="1"/>
          <p:nvPr/>
        </p:nvSpPr>
        <p:spPr>
          <a:xfrm>
            <a:off x="4285583" y="2019858"/>
            <a:ext cx="430887" cy="1323439"/>
          </a:xfrm>
          <a:prstGeom prst="rect">
            <a:avLst/>
          </a:prstGeom>
          <a:noFill/>
        </p:spPr>
        <p:txBody>
          <a:bodyPr vert="eaVert" wrap="none" rtlCol="0">
            <a:spAutoFit/>
          </a:bodyPr>
          <a:lstStyle/>
          <a:p>
            <a:r>
              <a:rPr lang="zh-CN" altLang="en-US" sz="1600" b="1" dirty="0">
                <a:latin typeface="微软雅黑" panose="020B0503020204020204" pitchFamily="34" charset="-122"/>
                <a:ea typeface="微软雅黑" panose="020B0503020204020204" pitchFamily="34" charset="-122"/>
              </a:rPr>
              <a:t>设计调查方案</a:t>
            </a:r>
          </a:p>
        </p:txBody>
      </p:sp>
      <p:grpSp>
        <p:nvGrpSpPr>
          <p:cNvPr id="55" name="Group 8">
            <a:extLst>
              <a:ext uri="{FF2B5EF4-FFF2-40B4-BE49-F238E27FC236}">
                <a16:creationId xmlns:a16="http://schemas.microsoft.com/office/drawing/2014/main" id="{E9C4B241-AC91-41A6-B91A-AD1710EE7461}"/>
              </a:ext>
            </a:extLst>
          </p:cNvPr>
          <p:cNvGrpSpPr/>
          <p:nvPr/>
        </p:nvGrpSpPr>
        <p:grpSpPr>
          <a:xfrm>
            <a:off x="6529684" y="4440856"/>
            <a:ext cx="1052517" cy="416846"/>
            <a:chOff x="1493533" y="1313069"/>
            <a:chExt cx="1328605" cy="1143216"/>
          </a:xfrm>
        </p:grpSpPr>
        <p:sp>
          <p:nvSpPr>
            <p:cNvPr id="56" name="Rectangle 5">
              <a:extLst>
                <a:ext uri="{FF2B5EF4-FFF2-40B4-BE49-F238E27FC236}">
                  <a16:creationId xmlns:a16="http://schemas.microsoft.com/office/drawing/2014/main" id="{D2397670-5DC0-416E-959F-235EF0C57F7D}"/>
                </a:ext>
              </a:extLst>
            </p:cNvPr>
            <p:cNvSpPr>
              <a:spLocks noChangeArrowheads="1"/>
            </p:cNvSpPr>
            <p:nvPr/>
          </p:nvSpPr>
          <p:spPr bwMode="auto">
            <a:xfrm>
              <a:off x="1493533" y="2041739"/>
              <a:ext cx="787894" cy="20598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57" name="Freeform 6">
              <a:extLst>
                <a:ext uri="{FF2B5EF4-FFF2-40B4-BE49-F238E27FC236}">
                  <a16:creationId xmlns:a16="http://schemas.microsoft.com/office/drawing/2014/main" id="{A9254B14-39F1-4CEF-BB33-769FBE19E4DE}"/>
                </a:ext>
              </a:extLst>
            </p:cNvPr>
            <p:cNvSpPr/>
            <p:nvPr/>
          </p:nvSpPr>
          <p:spPr bwMode="auto">
            <a:xfrm>
              <a:off x="2281427" y="1781683"/>
              <a:ext cx="540711" cy="674602"/>
            </a:xfrm>
            <a:custGeom>
              <a:avLst/>
              <a:gdLst>
                <a:gd name="T0" fmla="*/ 420 w 420"/>
                <a:gd name="T1" fmla="*/ 0 h 524"/>
                <a:gd name="T2" fmla="*/ 420 w 420"/>
                <a:gd name="T3" fmla="*/ 160 h 524"/>
                <a:gd name="T4" fmla="*/ 0 w 420"/>
                <a:gd name="T5" fmla="*/ 524 h 524"/>
                <a:gd name="T6" fmla="*/ 0 w 420"/>
                <a:gd name="T7" fmla="*/ 365 h 524"/>
                <a:gd name="T8" fmla="*/ 420 w 420"/>
                <a:gd name="T9" fmla="*/ 0 h 524"/>
              </a:gdLst>
              <a:ahLst/>
              <a:cxnLst>
                <a:cxn ang="0">
                  <a:pos x="T0" y="T1"/>
                </a:cxn>
                <a:cxn ang="0">
                  <a:pos x="T2" y="T3"/>
                </a:cxn>
                <a:cxn ang="0">
                  <a:pos x="T4" y="T5"/>
                </a:cxn>
                <a:cxn ang="0">
                  <a:pos x="T6" y="T7"/>
                </a:cxn>
                <a:cxn ang="0">
                  <a:pos x="T8" y="T9"/>
                </a:cxn>
              </a:cxnLst>
              <a:rect l="0" t="0" r="r" b="b"/>
              <a:pathLst>
                <a:path w="420" h="524">
                  <a:moveTo>
                    <a:pt x="420" y="0"/>
                  </a:moveTo>
                  <a:lnTo>
                    <a:pt x="420" y="160"/>
                  </a:lnTo>
                  <a:lnTo>
                    <a:pt x="0" y="524"/>
                  </a:lnTo>
                  <a:lnTo>
                    <a:pt x="0" y="365"/>
                  </a:lnTo>
                  <a:lnTo>
                    <a:pt x="42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58" name="Freeform 7">
              <a:extLst>
                <a:ext uri="{FF2B5EF4-FFF2-40B4-BE49-F238E27FC236}">
                  <a16:creationId xmlns:a16="http://schemas.microsoft.com/office/drawing/2014/main" id="{AA9671CE-BA40-47E8-A753-A19D6A27A6D6}"/>
                </a:ext>
              </a:extLst>
            </p:cNvPr>
            <p:cNvSpPr/>
            <p:nvPr/>
          </p:nvSpPr>
          <p:spPr bwMode="auto">
            <a:xfrm>
              <a:off x="1493533" y="1313069"/>
              <a:ext cx="1328605" cy="939809"/>
            </a:xfrm>
            <a:custGeom>
              <a:avLst/>
              <a:gdLst>
                <a:gd name="T0" fmla="*/ 611 w 1031"/>
                <a:gd name="T1" fmla="*/ 0 h 730"/>
                <a:gd name="T2" fmla="*/ 799 w 1031"/>
                <a:gd name="T3" fmla="*/ 163 h 730"/>
                <a:gd name="T4" fmla="*/ 1031 w 1031"/>
                <a:gd name="T5" fmla="*/ 365 h 730"/>
                <a:gd name="T6" fmla="*/ 611 w 1031"/>
                <a:gd name="T7" fmla="*/ 730 h 730"/>
                <a:gd name="T8" fmla="*/ 611 w 1031"/>
                <a:gd name="T9" fmla="*/ 568 h 730"/>
                <a:gd name="T10" fmla="*/ 0 w 1031"/>
                <a:gd name="T11" fmla="*/ 568 h 730"/>
                <a:gd name="T12" fmla="*/ 0 w 1031"/>
                <a:gd name="T13" fmla="*/ 163 h 730"/>
                <a:gd name="T14" fmla="*/ 611 w 1031"/>
                <a:gd name="T15" fmla="*/ 163 h 730"/>
                <a:gd name="T16" fmla="*/ 611 w 1031"/>
                <a:gd name="T17"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1" h="730">
                  <a:moveTo>
                    <a:pt x="611" y="0"/>
                  </a:moveTo>
                  <a:lnTo>
                    <a:pt x="799" y="163"/>
                  </a:lnTo>
                  <a:lnTo>
                    <a:pt x="1031" y="365"/>
                  </a:lnTo>
                  <a:lnTo>
                    <a:pt x="611" y="730"/>
                  </a:lnTo>
                  <a:lnTo>
                    <a:pt x="611" y="568"/>
                  </a:lnTo>
                  <a:lnTo>
                    <a:pt x="0" y="568"/>
                  </a:lnTo>
                  <a:lnTo>
                    <a:pt x="0" y="163"/>
                  </a:lnTo>
                  <a:lnTo>
                    <a:pt x="611" y="163"/>
                  </a:lnTo>
                  <a:lnTo>
                    <a:pt x="6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sp>
        <p:nvSpPr>
          <p:cNvPr id="7" name="文本框 6">
            <a:extLst>
              <a:ext uri="{FF2B5EF4-FFF2-40B4-BE49-F238E27FC236}">
                <a16:creationId xmlns:a16="http://schemas.microsoft.com/office/drawing/2014/main" id="{4A3A02EF-5BD0-4545-A7AA-E823015108C3}"/>
              </a:ext>
            </a:extLst>
          </p:cNvPr>
          <p:cNvSpPr txBox="1"/>
          <p:nvPr/>
        </p:nvSpPr>
        <p:spPr>
          <a:xfrm>
            <a:off x="4514271" y="3978526"/>
            <a:ext cx="1316099"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线上问卷</a:t>
            </a:r>
          </a:p>
        </p:txBody>
      </p:sp>
      <p:grpSp>
        <p:nvGrpSpPr>
          <p:cNvPr id="60" name="Group 9">
            <a:extLst>
              <a:ext uri="{FF2B5EF4-FFF2-40B4-BE49-F238E27FC236}">
                <a16:creationId xmlns:a16="http://schemas.microsoft.com/office/drawing/2014/main" id="{038BEA1D-816C-4BEB-86D4-AFEFA8441D75}"/>
              </a:ext>
            </a:extLst>
          </p:cNvPr>
          <p:cNvGrpSpPr/>
          <p:nvPr/>
        </p:nvGrpSpPr>
        <p:grpSpPr>
          <a:xfrm rot="16200000" flipH="1">
            <a:off x="5240485" y="3931879"/>
            <a:ext cx="439126" cy="1290729"/>
            <a:chOff x="4891097" y="1449711"/>
            <a:chExt cx="1589457" cy="1629504"/>
          </a:xfrm>
        </p:grpSpPr>
        <p:sp>
          <p:nvSpPr>
            <p:cNvPr id="61" name="Freeform 12">
              <a:extLst>
                <a:ext uri="{FF2B5EF4-FFF2-40B4-BE49-F238E27FC236}">
                  <a16:creationId xmlns:a16="http://schemas.microsoft.com/office/drawing/2014/main" id="{75025E6C-1D82-4DF6-9A17-2A4B2CFBB01D}"/>
                </a:ext>
              </a:extLst>
            </p:cNvPr>
            <p:cNvSpPr/>
            <p:nvPr/>
          </p:nvSpPr>
          <p:spPr bwMode="auto">
            <a:xfrm>
              <a:off x="4893478" y="1449712"/>
              <a:ext cx="298679" cy="466042"/>
            </a:xfrm>
            <a:custGeom>
              <a:avLst/>
              <a:gdLst>
                <a:gd name="T0" fmla="*/ 231 w 231"/>
                <a:gd name="T1" fmla="*/ 203 h 362"/>
                <a:gd name="T2" fmla="*/ 231 w 231"/>
                <a:gd name="T3" fmla="*/ 362 h 362"/>
                <a:gd name="T4" fmla="*/ 0 w 231"/>
                <a:gd name="T5" fmla="*/ 159 h 362"/>
                <a:gd name="T6" fmla="*/ 0 w 231"/>
                <a:gd name="T7" fmla="*/ 0 h 362"/>
                <a:gd name="T8" fmla="*/ 231 w 231"/>
                <a:gd name="T9" fmla="*/ 203 h 362"/>
              </a:gdLst>
              <a:ahLst/>
              <a:cxnLst>
                <a:cxn ang="0">
                  <a:pos x="T0" y="T1"/>
                </a:cxn>
                <a:cxn ang="0">
                  <a:pos x="T2" y="T3"/>
                </a:cxn>
                <a:cxn ang="0">
                  <a:pos x="T4" y="T5"/>
                </a:cxn>
                <a:cxn ang="0">
                  <a:pos x="T6" y="T7"/>
                </a:cxn>
                <a:cxn ang="0">
                  <a:pos x="T8" y="T9"/>
                </a:cxn>
              </a:cxnLst>
              <a:rect l="0" t="0" r="r" b="b"/>
              <a:pathLst>
                <a:path w="231" h="362">
                  <a:moveTo>
                    <a:pt x="231" y="203"/>
                  </a:moveTo>
                  <a:lnTo>
                    <a:pt x="231" y="362"/>
                  </a:lnTo>
                  <a:lnTo>
                    <a:pt x="0" y="159"/>
                  </a:lnTo>
                  <a:lnTo>
                    <a:pt x="0" y="0"/>
                  </a:lnTo>
                  <a:lnTo>
                    <a:pt x="231" y="203"/>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62" name="Freeform 8">
              <a:extLst>
                <a:ext uri="{FF2B5EF4-FFF2-40B4-BE49-F238E27FC236}">
                  <a16:creationId xmlns:a16="http://schemas.microsoft.com/office/drawing/2014/main" id="{1CCDF5C0-A5EC-481F-AB39-D9EA2870F81C}"/>
                </a:ext>
              </a:extLst>
            </p:cNvPr>
            <p:cNvSpPr/>
            <p:nvPr/>
          </p:nvSpPr>
          <p:spPr bwMode="auto">
            <a:xfrm>
              <a:off x="4891893" y="1449711"/>
              <a:ext cx="1588661" cy="1429024"/>
            </a:xfrm>
            <a:custGeom>
              <a:avLst/>
              <a:gdLst>
                <a:gd name="T0" fmla="*/ 352 w 1234"/>
                <a:gd name="T1" fmla="*/ 0 h 1111"/>
                <a:gd name="T2" fmla="*/ 423 w 1234"/>
                <a:gd name="T3" fmla="*/ 3 h 1111"/>
                <a:gd name="T4" fmla="*/ 492 w 1234"/>
                <a:gd name="T5" fmla="*/ 13 h 1111"/>
                <a:gd name="T6" fmla="*/ 560 w 1234"/>
                <a:gd name="T7" fmla="*/ 27 h 1111"/>
                <a:gd name="T8" fmla="*/ 622 w 1234"/>
                <a:gd name="T9" fmla="*/ 48 h 1111"/>
                <a:gd name="T10" fmla="*/ 684 w 1234"/>
                <a:gd name="T11" fmla="*/ 73 h 1111"/>
                <a:gd name="T12" fmla="*/ 741 w 1234"/>
                <a:gd name="T13" fmla="*/ 103 h 1111"/>
                <a:gd name="T14" fmla="*/ 795 w 1234"/>
                <a:gd name="T15" fmla="*/ 138 h 1111"/>
                <a:gd name="T16" fmla="*/ 844 w 1234"/>
                <a:gd name="T17" fmla="*/ 177 h 1111"/>
                <a:gd name="T18" fmla="*/ 889 w 1234"/>
                <a:gd name="T19" fmla="*/ 220 h 1111"/>
                <a:gd name="T20" fmla="*/ 930 w 1234"/>
                <a:gd name="T21" fmla="*/ 267 h 1111"/>
                <a:gd name="T22" fmla="*/ 963 w 1234"/>
                <a:gd name="T23" fmla="*/ 317 h 1111"/>
                <a:gd name="T24" fmla="*/ 994 w 1234"/>
                <a:gd name="T25" fmla="*/ 370 h 1111"/>
                <a:gd name="T26" fmla="*/ 1016 w 1234"/>
                <a:gd name="T27" fmla="*/ 425 h 1111"/>
                <a:gd name="T28" fmla="*/ 1034 w 1234"/>
                <a:gd name="T29" fmla="*/ 482 h 1111"/>
                <a:gd name="T30" fmla="*/ 1044 w 1234"/>
                <a:gd name="T31" fmla="*/ 542 h 1111"/>
                <a:gd name="T32" fmla="*/ 1049 w 1234"/>
                <a:gd name="T33" fmla="*/ 605 h 1111"/>
                <a:gd name="T34" fmla="*/ 1234 w 1234"/>
                <a:gd name="T35" fmla="*/ 746 h 1111"/>
                <a:gd name="T36" fmla="*/ 973 w 1234"/>
                <a:gd name="T37" fmla="*/ 973 h 1111"/>
                <a:gd name="T38" fmla="*/ 655 w 1234"/>
                <a:gd name="T39" fmla="*/ 973 h 1111"/>
                <a:gd name="T40" fmla="*/ 394 w 1234"/>
                <a:gd name="T41" fmla="*/ 746 h 1111"/>
                <a:gd name="T42" fmla="*/ 582 w 1234"/>
                <a:gd name="T43" fmla="*/ 605 h 1111"/>
                <a:gd name="T44" fmla="*/ 582 w 1234"/>
                <a:gd name="T45" fmla="*/ 584 h 1111"/>
                <a:gd name="T46" fmla="*/ 573 w 1234"/>
                <a:gd name="T47" fmla="*/ 545 h 1111"/>
                <a:gd name="T48" fmla="*/ 555 w 1234"/>
                <a:gd name="T49" fmla="*/ 508 h 1111"/>
                <a:gd name="T50" fmla="*/ 531 w 1234"/>
                <a:gd name="T51" fmla="*/ 478 h 1111"/>
                <a:gd name="T52" fmla="*/ 499 w 1234"/>
                <a:gd name="T53" fmla="*/ 450 h 1111"/>
                <a:gd name="T54" fmla="*/ 462 w 1234"/>
                <a:gd name="T55" fmla="*/ 428 h 1111"/>
                <a:gd name="T56" fmla="*/ 421 w 1234"/>
                <a:gd name="T57" fmla="*/ 413 h 1111"/>
                <a:gd name="T58" fmla="*/ 376 w 1234"/>
                <a:gd name="T59" fmla="*/ 405 h 1111"/>
                <a:gd name="T60" fmla="*/ 235 w 1234"/>
                <a:gd name="T61" fmla="*/ 404 h 1111"/>
                <a:gd name="T62" fmla="*/ 232 w 1234"/>
                <a:gd name="T63" fmla="*/ 203 h 1111"/>
                <a:gd name="T64" fmla="*/ 220 w 1234"/>
                <a:gd name="T6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4" h="1111">
                  <a:moveTo>
                    <a:pt x="352" y="0"/>
                  </a:moveTo>
                  <a:lnTo>
                    <a:pt x="352" y="0"/>
                  </a:lnTo>
                  <a:lnTo>
                    <a:pt x="388" y="2"/>
                  </a:lnTo>
                  <a:lnTo>
                    <a:pt x="423" y="3"/>
                  </a:lnTo>
                  <a:lnTo>
                    <a:pt x="458" y="7"/>
                  </a:lnTo>
                  <a:lnTo>
                    <a:pt x="492" y="13"/>
                  </a:lnTo>
                  <a:lnTo>
                    <a:pt x="526" y="19"/>
                  </a:lnTo>
                  <a:lnTo>
                    <a:pt x="560" y="27"/>
                  </a:lnTo>
                  <a:lnTo>
                    <a:pt x="592" y="37"/>
                  </a:lnTo>
                  <a:lnTo>
                    <a:pt x="622" y="48"/>
                  </a:lnTo>
                  <a:lnTo>
                    <a:pt x="653" y="60"/>
                  </a:lnTo>
                  <a:lnTo>
                    <a:pt x="684" y="73"/>
                  </a:lnTo>
                  <a:lnTo>
                    <a:pt x="712" y="89"/>
                  </a:lnTo>
                  <a:lnTo>
                    <a:pt x="741" y="103"/>
                  </a:lnTo>
                  <a:lnTo>
                    <a:pt x="769" y="121"/>
                  </a:lnTo>
                  <a:lnTo>
                    <a:pt x="795" y="138"/>
                  </a:lnTo>
                  <a:lnTo>
                    <a:pt x="820" y="158"/>
                  </a:lnTo>
                  <a:lnTo>
                    <a:pt x="844" y="177"/>
                  </a:lnTo>
                  <a:lnTo>
                    <a:pt x="867" y="198"/>
                  </a:lnTo>
                  <a:lnTo>
                    <a:pt x="889" y="220"/>
                  </a:lnTo>
                  <a:lnTo>
                    <a:pt x="910" y="243"/>
                  </a:lnTo>
                  <a:lnTo>
                    <a:pt x="930" y="267"/>
                  </a:lnTo>
                  <a:lnTo>
                    <a:pt x="947" y="291"/>
                  </a:lnTo>
                  <a:lnTo>
                    <a:pt x="963" y="317"/>
                  </a:lnTo>
                  <a:lnTo>
                    <a:pt x="979" y="343"/>
                  </a:lnTo>
                  <a:lnTo>
                    <a:pt x="994" y="370"/>
                  </a:lnTo>
                  <a:lnTo>
                    <a:pt x="1005" y="397"/>
                  </a:lnTo>
                  <a:lnTo>
                    <a:pt x="1016" y="425"/>
                  </a:lnTo>
                  <a:lnTo>
                    <a:pt x="1026" y="454"/>
                  </a:lnTo>
                  <a:lnTo>
                    <a:pt x="1034" y="482"/>
                  </a:lnTo>
                  <a:lnTo>
                    <a:pt x="1041" y="513"/>
                  </a:lnTo>
                  <a:lnTo>
                    <a:pt x="1044" y="542"/>
                  </a:lnTo>
                  <a:lnTo>
                    <a:pt x="1047" y="573"/>
                  </a:lnTo>
                  <a:lnTo>
                    <a:pt x="1049" y="605"/>
                  </a:lnTo>
                  <a:lnTo>
                    <a:pt x="1049" y="746"/>
                  </a:lnTo>
                  <a:lnTo>
                    <a:pt x="1234" y="746"/>
                  </a:lnTo>
                  <a:lnTo>
                    <a:pt x="1049" y="907"/>
                  </a:lnTo>
                  <a:lnTo>
                    <a:pt x="973" y="973"/>
                  </a:lnTo>
                  <a:lnTo>
                    <a:pt x="814" y="1111"/>
                  </a:lnTo>
                  <a:lnTo>
                    <a:pt x="655" y="973"/>
                  </a:lnTo>
                  <a:lnTo>
                    <a:pt x="582" y="910"/>
                  </a:lnTo>
                  <a:lnTo>
                    <a:pt x="394" y="746"/>
                  </a:lnTo>
                  <a:lnTo>
                    <a:pt x="582" y="746"/>
                  </a:lnTo>
                  <a:lnTo>
                    <a:pt x="582" y="605"/>
                  </a:lnTo>
                  <a:lnTo>
                    <a:pt x="582" y="605"/>
                  </a:lnTo>
                  <a:lnTo>
                    <a:pt x="582" y="584"/>
                  </a:lnTo>
                  <a:lnTo>
                    <a:pt x="579" y="564"/>
                  </a:lnTo>
                  <a:lnTo>
                    <a:pt x="573" y="545"/>
                  </a:lnTo>
                  <a:lnTo>
                    <a:pt x="565" y="526"/>
                  </a:lnTo>
                  <a:lnTo>
                    <a:pt x="555" y="508"/>
                  </a:lnTo>
                  <a:lnTo>
                    <a:pt x="544" y="492"/>
                  </a:lnTo>
                  <a:lnTo>
                    <a:pt x="531" y="478"/>
                  </a:lnTo>
                  <a:lnTo>
                    <a:pt x="515" y="463"/>
                  </a:lnTo>
                  <a:lnTo>
                    <a:pt x="499" y="450"/>
                  </a:lnTo>
                  <a:lnTo>
                    <a:pt x="481" y="437"/>
                  </a:lnTo>
                  <a:lnTo>
                    <a:pt x="462" y="428"/>
                  </a:lnTo>
                  <a:lnTo>
                    <a:pt x="442" y="420"/>
                  </a:lnTo>
                  <a:lnTo>
                    <a:pt x="421" y="413"/>
                  </a:lnTo>
                  <a:lnTo>
                    <a:pt x="399" y="409"/>
                  </a:lnTo>
                  <a:lnTo>
                    <a:pt x="376" y="405"/>
                  </a:lnTo>
                  <a:lnTo>
                    <a:pt x="352" y="404"/>
                  </a:lnTo>
                  <a:lnTo>
                    <a:pt x="235" y="404"/>
                  </a:lnTo>
                  <a:lnTo>
                    <a:pt x="0" y="404"/>
                  </a:lnTo>
                  <a:lnTo>
                    <a:pt x="232" y="203"/>
                  </a:lnTo>
                  <a:lnTo>
                    <a:pt x="0" y="0"/>
                  </a:lnTo>
                  <a:lnTo>
                    <a:pt x="220" y="0"/>
                  </a:lnTo>
                  <a:lnTo>
                    <a:pt x="35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63" name="Freeform 27">
              <a:extLst>
                <a:ext uri="{FF2B5EF4-FFF2-40B4-BE49-F238E27FC236}">
                  <a16:creationId xmlns:a16="http://schemas.microsoft.com/office/drawing/2014/main" id="{5BA94316-809B-45F7-A9B5-708FB0E84ECE}"/>
                </a:ext>
              </a:extLst>
            </p:cNvPr>
            <p:cNvSpPr>
              <a:spLocks noChangeArrowheads="1"/>
            </p:cNvSpPr>
            <p:nvPr/>
          </p:nvSpPr>
          <p:spPr bwMode="auto">
            <a:xfrm>
              <a:off x="4891097" y="1969404"/>
              <a:ext cx="453170" cy="203411"/>
            </a:xfrm>
            <a:custGeom>
              <a:avLst/>
              <a:gdLst>
                <a:gd name="connsiteX0" fmla="*/ 301255 w 453170"/>
                <a:gd name="connsiteY0" fmla="*/ 0 h 203411"/>
                <a:gd name="connsiteX1" fmla="*/ 453170 w 453170"/>
                <a:gd name="connsiteY1" fmla="*/ 0 h 203411"/>
                <a:gd name="connsiteX2" fmla="*/ 453170 w 453170"/>
                <a:gd name="connsiteY2" fmla="*/ 203411 h 203411"/>
                <a:gd name="connsiteX3" fmla="*/ 301255 w 453170"/>
                <a:gd name="connsiteY3" fmla="*/ 203411 h 203411"/>
                <a:gd name="connsiteX4" fmla="*/ 0 w 453170"/>
                <a:gd name="connsiteY4" fmla="*/ 0 h 203411"/>
                <a:gd name="connsiteX5" fmla="*/ 301254 w 453170"/>
                <a:gd name="connsiteY5" fmla="*/ 0 h 203411"/>
                <a:gd name="connsiteX6" fmla="*/ 301254 w 453170"/>
                <a:gd name="connsiteY6" fmla="*/ 203411 h 203411"/>
                <a:gd name="connsiteX7" fmla="*/ 0 w 453170"/>
                <a:gd name="connsiteY7" fmla="*/ 203411 h 20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170" h="203411">
                  <a:moveTo>
                    <a:pt x="301255" y="0"/>
                  </a:moveTo>
                  <a:lnTo>
                    <a:pt x="453170" y="0"/>
                  </a:lnTo>
                  <a:lnTo>
                    <a:pt x="453170" y="203411"/>
                  </a:lnTo>
                  <a:lnTo>
                    <a:pt x="301255" y="203411"/>
                  </a:lnTo>
                  <a:close/>
                  <a:moveTo>
                    <a:pt x="0" y="0"/>
                  </a:moveTo>
                  <a:lnTo>
                    <a:pt x="301254" y="0"/>
                  </a:lnTo>
                  <a:lnTo>
                    <a:pt x="301254" y="203411"/>
                  </a:lnTo>
                  <a:lnTo>
                    <a:pt x="0" y="20341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64" name="Freeform 15">
              <a:extLst>
                <a:ext uri="{FF2B5EF4-FFF2-40B4-BE49-F238E27FC236}">
                  <a16:creationId xmlns:a16="http://schemas.microsoft.com/office/drawing/2014/main" id="{888F343F-5D8F-41D8-8F9A-1F1FDAF14172}"/>
                </a:ext>
              </a:extLst>
            </p:cNvPr>
            <p:cNvSpPr/>
            <p:nvPr/>
          </p:nvSpPr>
          <p:spPr bwMode="auto">
            <a:xfrm>
              <a:off x="5344267" y="1968031"/>
              <a:ext cx="298679" cy="463467"/>
            </a:xfrm>
            <a:custGeom>
              <a:avLst/>
              <a:gdLst>
                <a:gd name="T0" fmla="*/ 230 w 230"/>
                <a:gd name="T1" fmla="*/ 201 h 360"/>
                <a:gd name="T2" fmla="*/ 230 w 230"/>
                <a:gd name="T3" fmla="*/ 360 h 360"/>
                <a:gd name="T4" fmla="*/ 230 w 230"/>
                <a:gd name="T5" fmla="*/ 360 h 360"/>
                <a:gd name="T6" fmla="*/ 228 w 230"/>
                <a:gd name="T7" fmla="*/ 339 h 360"/>
                <a:gd name="T8" fmla="*/ 225 w 230"/>
                <a:gd name="T9" fmla="*/ 320 h 360"/>
                <a:gd name="T10" fmla="*/ 219 w 230"/>
                <a:gd name="T11" fmla="*/ 301 h 360"/>
                <a:gd name="T12" fmla="*/ 212 w 230"/>
                <a:gd name="T13" fmla="*/ 282 h 360"/>
                <a:gd name="T14" fmla="*/ 203 w 230"/>
                <a:gd name="T15" fmla="*/ 264 h 360"/>
                <a:gd name="T16" fmla="*/ 190 w 230"/>
                <a:gd name="T17" fmla="*/ 248 h 360"/>
                <a:gd name="T18" fmla="*/ 177 w 230"/>
                <a:gd name="T19" fmla="*/ 233 h 360"/>
                <a:gd name="T20" fmla="*/ 162 w 230"/>
                <a:gd name="T21" fmla="*/ 219 h 360"/>
                <a:gd name="T22" fmla="*/ 146 w 230"/>
                <a:gd name="T23" fmla="*/ 206 h 360"/>
                <a:gd name="T24" fmla="*/ 129 w 230"/>
                <a:gd name="T25" fmla="*/ 193 h 360"/>
                <a:gd name="T26" fmla="*/ 109 w 230"/>
                <a:gd name="T27" fmla="*/ 183 h 360"/>
                <a:gd name="T28" fmla="*/ 88 w 230"/>
                <a:gd name="T29" fmla="*/ 175 h 360"/>
                <a:gd name="T30" fmla="*/ 68 w 230"/>
                <a:gd name="T31" fmla="*/ 169 h 360"/>
                <a:gd name="T32" fmla="*/ 45 w 230"/>
                <a:gd name="T33" fmla="*/ 164 h 360"/>
                <a:gd name="T34" fmla="*/ 23 w 230"/>
                <a:gd name="T35" fmla="*/ 161 h 360"/>
                <a:gd name="T36" fmla="*/ 0 w 230"/>
                <a:gd name="T37" fmla="*/ 159 h 360"/>
                <a:gd name="T38" fmla="*/ 0 w 230"/>
                <a:gd name="T39" fmla="*/ 0 h 360"/>
                <a:gd name="T40" fmla="*/ 0 w 230"/>
                <a:gd name="T41" fmla="*/ 0 h 360"/>
                <a:gd name="T42" fmla="*/ 23 w 230"/>
                <a:gd name="T43" fmla="*/ 2 h 360"/>
                <a:gd name="T44" fmla="*/ 45 w 230"/>
                <a:gd name="T45" fmla="*/ 5 h 360"/>
                <a:gd name="T46" fmla="*/ 68 w 230"/>
                <a:gd name="T47" fmla="*/ 10 h 360"/>
                <a:gd name="T48" fmla="*/ 88 w 230"/>
                <a:gd name="T49" fmla="*/ 16 h 360"/>
                <a:gd name="T50" fmla="*/ 109 w 230"/>
                <a:gd name="T51" fmla="*/ 24 h 360"/>
                <a:gd name="T52" fmla="*/ 129 w 230"/>
                <a:gd name="T53" fmla="*/ 34 h 360"/>
                <a:gd name="T54" fmla="*/ 146 w 230"/>
                <a:gd name="T55" fmla="*/ 47 h 360"/>
                <a:gd name="T56" fmla="*/ 162 w 230"/>
                <a:gd name="T57" fmla="*/ 60 h 360"/>
                <a:gd name="T58" fmla="*/ 177 w 230"/>
                <a:gd name="T59" fmla="*/ 73 h 360"/>
                <a:gd name="T60" fmla="*/ 190 w 230"/>
                <a:gd name="T61" fmla="*/ 89 h 360"/>
                <a:gd name="T62" fmla="*/ 203 w 230"/>
                <a:gd name="T63" fmla="*/ 105 h 360"/>
                <a:gd name="T64" fmla="*/ 212 w 230"/>
                <a:gd name="T65" fmla="*/ 122 h 360"/>
                <a:gd name="T66" fmla="*/ 219 w 230"/>
                <a:gd name="T67" fmla="*/ 142 h 360"/>
                <a:gd name="T68" fmla="*/ 225 w 230"/>
                <a:gd name="T69" fmla="*/ 161 h 360"/>
                <a:gd name="T70" fmla="*/ 228 w 230"/>
                <a:gd name="T71" fmla="*/ 180 h 360"/>
                <a:gd name="T72" fmla="*/ 230 w 230"/>
                <a:gd name="T73" fmla="*/ 20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0" h="360">
                  <a:moveTo>
                    <a:pt x="230" y="201"/>
                  </a:moveTo>
                  <a:lnTo>
                    <a:pt x="230" y="360"/>
                  </a:lnTo>
                  <a:lnTo>
                    <a:pt x="230" y="360"/>
                  </a:lnTo>
                  <a:lnTo>
                    <a:pt x="228" y="339"/>
                  </a:lnTo>
                  <a:lnTo>
                    <a:pt x="225" y="320"/>
                  </a:lnTo>
                  <a:lnTo>
                    <a:pt x="219" y="301"/>
                  </a:lnTo>
                  <a:lnTo>
                    <a:pt x="212" y="282"/>
                  </a:lnTo>
                  <a:lnTo>
                    <a:pt x="203" y="264"/>
                  </a:lnTo>
                  <a:lnTo>
                    <a:pt x="190" y="248"/>
                  </a:lnTo>
                  <a:lnTo>
                    <a:pt x="177" y="233"/>
                  </a:lnTo>
                  <a:lnTo>
                    <a:pt x="162" y="219"/>
                  </a:lnTo>
                  <a:lnTo>
                    <a:pt x="146" y="206"/>
                  </a:lnTo>
                  <a:lnTo>
                    <a:pt x="129" y="193"/>
                  </a:lnTo>
                  <a:lnTo>
                    <a:pt x="109" y="183"/>
                  </a:lnTo>
                  <a:lnTo>
                    <a:pt x="88" y="175"/>
                  </a:lnTo>
                  <a:lnTo>
                    <a:pt x="68" y="169"/>
                  </a:lnTo>
                  <a:lnTo>
                    <a:pt x="45" y="164"/>
                  </a:lnTo>
                  <a:lnTo>
                    <a:pt x="23" y="161"/>
                  </a:lnTo>
                  <a:lnTo>
                    <a:pt x="0" y="159"/>
                  </a:lnTo>
                  <a:lnTo>
                    <a:pt x="0" y="0"/>
                  </a:lnTo>
                  <a:lnTo>
                    <a:pt x="0" y="0"/>
                  </a:lnTo>
                  <a:lnTo>
                    <a:pt x="23" y="2"/>
                  </a:lnTo>
                  <a:lnTo>
                    <a:pt x="45" y="5"/>
                  </a:lnTo>
                  <a:lnTo>
                    <a:pt x="68" y="10"/>
                  </a:lnTo>
                  <a:lnTo>
                    <a:pt x="88" y="16"/>
                  </a:lnTo>
                  <a:lnTo>
                    <a:pt x="109" y="24"/>
                  </a:lnTo>
                  <a:lnTo>
                    <a:pt x="129" y="34"/>
                  </a:lnTo>
                  <a:lnTo>
                    <a:pt x="146" y="47"/>
                  </a:lnTo>
                  <a:lnTo>
                    <a:pt x="162" y="60"/>
                  </a:lnTo>
                  <a:lnTo>
                    <a:pt x="177" y="73"/>
                  </a:lnTo>
                  <a:lnTo>
                    <a:pt x="190" y="89"/>
                  </a:lnTo>
                  <a:lnTo>
                    <a:pt x="203" y="105"/>
                  </a:lnTo>
                  <a:lnTo>
                    <a:pt x="212" y="122"/>
                  </a:lnTo>
                  <a:lnTo>
                    <a:pt x="219" y="142"/>
                  </a:lnTo>
                  <a:lnTo>
                    <a:pt x="225" y="161"/>
                  </a:lnTo>
                  <a:lnTo>
                    <a:pt x="228" y="180"/>
                  </a:lnTo>
                  <a:lnTo>
                    <a:pt x="230" y="20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65" name="Freeform 17">
              <a:extLst>
                <a:ext uri="{FF2B5EF4-FFF2-40B4-BE49-F238E27FC236}">
                  <a16:creationId xmlns:a16="http://schemas.microsoft.com/office/drawing/2014/main" id="{2AB7A2C3-1B57-4B57-92F7-E6A592214733}"/>
                </a:ext>
              </a:extLst>
            </p:cNvPr>
            <p:cNvSpPr/>
            <p:nvPr/>
          </p:nvSpPr>
          <p:spPr bwMode="auto">
            <a:xfrm>
              <a:off x="5396554" y="2404613"/>
              <a:ext cx="1083998" cy="674602"/>
            </a:xfrm>
            <a:custGeom>
              <a:avLst/>
              <a:gdLst>
                <a:gd name="T0" fmla="*/ 655 w 841"/>
                <a:gd name="T1" fmla="*/ 160 h 524"/>
                <a:gd name="T2" fmla="*/ 579 w 841"/>
                <a:gd name="T3" fmla="*/ 226 h 524"/>
                <a:gd name="T4" fmla="*/ 420 w 841"/>
                <a:gd name="T5" fmla="*/ 365 h 524"/>
                <a:gd name="T6" fmla="*/ 420 w 841"/>
                <a:gd name="T7" fmla="*/ 365 h 524"/>
                <a:gd name="T8" fmla="*/ 260 w 841"/>
                <a:gd name="T9" fmla="*/ 226 h 524"/>
                <a:gd name="T10" fmla="*/ 190 w 841"/>
                <a:gd name="T11" fmla="*/ 164 h 524"/>
                <a:gd name="T12" fmla="*/ 190 w 841"/>
                <a:gd name="T13" fmla="*/ 164 h 524"/>
                <a:gd name="T14" fmla="*/ 0 w 841"/>
                <a:gd name="T15" fmla="*/ 0 h 524"/>
                <a:gd name="T16" fmla="*/ 0 w 841"/>
                <a:gd name="T17" fmla="*/ 159 h 524"/>
                <a:gd name="T18" fmla="*/ 190 w 841"/>
                <a:gd name="T19" fmla="*/ 323 h 524"/>
                <a:gd name="T20" fmla="*/ 260 w 841"/>
                <a:gd name="T21" fmla="*/ 386 h 524"/>
                <a:gd name="T22" fmla="*/ 260 w 841"/>
                <a:gd name="T23" fmla="*/ 386 h 524"/>
                <a:gd name="T24" fmla="*/ 420 w 841"/>
                <a:gd name="T25" fmla="*/ 524 h 524"/>
                <a:gd name="T26" fmla="*/ 579 w 841"/>
                <a:gd name="T27" fmla="*/ 386 h 524"/>
                <a:gd name="T28" fmla="*/ 655 w 841"/>
                <a:gd name="T29" fmla="*/ 320 h 524"/>
                <a:gd name="T30" fmla="*/ 841 w 841"/>
                <a:gd name="T31" fmla="*/ 159 h 524"/>
                <a:gd name="T32" fmla="*/ 841 w 841"/>
                <a:gd name="T33" fmla="*/ 0 h 524"/>
                <a:gd name="T34" fmla="*/ 655 w 841"/>
                <a:gd name="T35" fmla="*/ 16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1" h="524">
                  <a:moveTo>
                    <a:pt x="655" y="160"/>
                  </a:moveTo>
                  <a:lnTo>
                    <a:pt x="579" y="226"/>
                  </a:lnTo>
                  <a:lnTo>
                    <a:pt x="420" y="365"/>
                  </a:lnTo>
                  <a:lnTo>
                    <a:pt x="420" y="365"/>
                  </a:lnTo>
                  <a:lnTo>
                    <a:pt x="260" y="226"/>
                  </a:lnTo>
                  <a:lnTo>
                    <a:pt x="190" y="164"/>
                  </a:lnTo>
                  <a:lnTo>
                    <a:pt x="190" y="164"/>
                  </a:lnTo>
                  <a:lnTo>
                    <a:pt x="0" y="0"/>
                  </a:lnTo>
                  <a:lnTo>
                    <a:pt x="0" y="159"/>
                  </a:lnTo>
                  <a:lnTo>
                    <a:pt x="190" y="323"/>
                  </a:lnTo>
                  <a:lnTo>
                    <a:pt x="260" y="386"/>
                  </a:lnTo>
                  <a:lnTo>
                    <a:pt x="260" y="386"/>
                  </a:lnTo>
                  <a:lnTo>
                    <a:pt x="420" y="524"/>
                  </a:lnTo>
                  <a:lnTo>
                    <a:pt x="579" y="386"/>
                  </a:lnTo>
                  <a:lnTo>
                    <a:pt x="655" y="320"/>
                  </a:lnTo>
                  <a:lnTo>
                    <a:pt x="841" y="159"/>
                  </a:lnTo>
                  <a:lnTo>
                    <a:pt x="841" y="0"/>
                  </a:lnTo>
                  <a:lnTo>
                    <a:pt x="655" y="16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sp>
        <p:nvSpPr>
          <p:cNvPr id="9" name="文本框 8">
            <a:extLst>
              <a:ext uri="{FF2B5EF4-FFF2-40B4-BE49-F238E27FC236}">
                <a16:creationId xmlns:a16="http://schemas.microsoft.com/office/drawing/2014/main" id="{B44FBB88-AC20-4A18-B37A-B3E02443D74E}"/>
              </a:ext>
            </a:extLst>
          </p:cNvPr>
          <p:cNvSpPr txBox="1"/>
          <p:nvPr/>
        </p:nvSpPr>
        <p:spPr>
          <a:xfrm>
            <a:off x="6090616" y="4128327"/>
            <a:ext cx="430887" cy="913070"/>
          </a:xfrm>
          <a:prstGeom prst="rect">
            <a:avLst/>
          </a:prstGeom>
          <a:noFill/>
        </p:spPr>
        <p:txBody>
          <a:bodyPr vert="eaVert" wrap="none" rtlCol="0">
            <a:spAutoFit/>
          </a:bodyPr>
          <a:lstStyle/>
          <a:p>
            <a:r>
              <a:rPr lang="zh-CN" altLang="en-US" sz="1600" b="1" dirty="0">
                <a:latin typeface="微软雅黑" panose="020B0503020204020204" pitchFamily="34" charset="-122"/>
                <a:ea typeface="微软雅黑" panose="020B0503020204020204" pitchFamily="34" charset="-122"/>
              </a:rPr>
              <a:t>问卷设计</a:t>
            </a:r>
          </a:p>
        </p:txBody>
      </p:sp>
      <p:grpSp>
        <p:nvGrpSpPr>
          <p:cNvPr id="68" name="Group 8">
            <a:extLst>
              <a:ext uri="{FF2B5EF4-FFF2-40B4-BE49-F238E27FC236}">
                <a16:creationId xmlns:a16="http://schemas.microsoft.com/office/drawing/2014/main" id="{AF5FEB6B-3B99-44DC-9236-8520333CD03C}"/>
              </a:ext>
            </a:extLst>
          </p:cNvPr>
          <p:cNvGrpSpPr/>
          <p:nvPr/>
        </p:nvGrpSpPr>
        <p:grpSpPr>
          <a:xfrm>
            <a:off x="6507978" y="820886"/>
            <a:ext cx="1052517" cy="399316"/>
            <a:chOff x="1493533" y="1313069"/>
            <a:chExt cx="1328605" cy="1143216"/>
          </a:xfrm>
        </p:grpSpPr>
        <p:sp>
          <p:nvSpPr>
            <p:cNvPr id="69" name="Rectangle 5">
              <a:extLst>
                <a:ext uri="{FF2B5EF4-FFF2-40B4-BE49-F238E27FC236}">
                  <a16:creationId xmlns:a16="http://schemas.microsoft.com/office/drawing/2014/main" id="{B1C86843-8DA2-4C6D-BABF-74C3C98B6793}"/>
                </a:ext>
              </a:extLst>
            </p:cNvPr>
            <p:cNvSpPr>
              <a:spLocks noChangeArrowheads="1"/>
            </p:cNvSpPr>
            <p:nvPr/>
          </p:nvSpPr>
          <p:spPr bwMode="auto">
            <a:xfrm>
              <a:off x="1493533" y="2041740"/>
              <a:ext cx="787894" cy="20598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72" name="Freeform 6">
              <a:extLst>
                <a:ext uri="{FF2B5EF4-FFF2-40B4-BE49-F238E27FC236}">
                  <a16:creationId xmlns:a16="http://schemas.microsoft.com/office/drawing/2014/main" id="{1B7F7A2F-6ACD-4704-9A8E-D7614599E5D2}"/>
                </a:ext>
              </a:extLst>
            </p:cNvPr>
            <p:cNvSpPr/>
            <p:nvPr/>
          </p:nvSpPr>
          <p:spPr bwMode="auto">
            <a:xfrm>
              <a:off x="2281427" y="1781683"/>
              <a:ext cx="540711" cy="674602"/>
            </a:xfrm>
            <a:custGeom>
              <a:avLst/>
              <a:gdLst>
                <a:gd name="T0" fmla="*/ 420 w 420"/>
                <a:gd name="T1" fmla="*/ 0 h 524"/>
                <a:gd name="T2" fmla="*/ 420 w 420"/>
                <a:gd name="T3" fmla="*/ 160 h 524"/>
                <a:gd name="T4" fmla="*/ 0 w 420"/>
                <a:gd name="T5" fmla="*/ 524 h 524"/>
                <a:gd name="T6" fmla="*/ 0 w 420"/>
                <a:gd name="T7" fmla="*/ 365 h 524"/>
                <a:gd name="T8" fmla="*/ 420 w 420"/>
                <a:gd name="T9" fmla="*/ 0 h 524"/>
              </a:gdLst>
              <a:ahLst/>
              <a:cxnLst>
                <a:cxn ang="0">
                  <a:pos x="T0" y="T1"/>
                </a:cxn>
                <a:cxn ang="0">
                  <a:pos x="T2" y="T3"/>
                </a:cxn>
                <a:cxn ang="0">
                  <a:pos x="T4" y="T5"/>
                </a:cxn>
                <a:cxn ang="0">
                  <a:pos x="T6" y="T7"/>
                </a:cxn>
                <a:cxn ang="0">
                  <a:pos x="T8" y="T9"/>
                </a:cxn>
              </a:cxnLst>
              <a:rect l="0" t="0" r="r" b="b"/>
              <a:pathLst>
                <a:path w="420" h="524">
                  <a:moveTo>
                    <a:pt x="420" y="0"/>
                  </a:moveTo>
                  <a:lnTo>
                    <a:pt x="420" y="160"/>
                  </a:lnTo>
                  <a:lnTo>
                    <a:pt x="0" y="524"/>
                  </a:lnTo>
                  <a:lnTo>
                    <a:pt x="0" y="365"/>
                  </a:lnTo>
                  <a:lnTo>
                    <a:pt x="42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74" name="Freeform 7">
              <a:extLst>
                <a:ext uri="{FF2B5EF4-FFF2-40B4-BE49-F238E27FC236}">
                  <a16:creationId xmlns:a16="http://schemas.microsoft.com/office/drawing/2014/main" id="{DD696BE0-B7A1-46A3-B009-361CA8EA371A}"/>
                </a:ext>
              </a:extLst>
            </p:cNvPr>
            <p:cNvSpPr/>
            <p:nvPr/>
          </p:nvSpPr>
          <p:spPr bwMode="auto">
            <a:xfrm>
              <a:off x="1493533" y="1313069"/>
              <a:ext cx="1328605" cy="939809"/>
            </a:xfrm>
            <a:custGeom>
              <a:avLst/>
              <a:gdLst>
                <a:gd name="T0" fmla="*/ 611 w 1031"/>
                <a:gd name="T1" fmla="*/ 0 h 730"/>
                <a:gd name="T2" fmla="*/ 799 w 1031"/>
                <a:gd name="T3" fmla="*/ 163 h 730"/>
                <a:gd name="T4" fmla="*/ 1031 w 1031"/>
                <a:gd name="T5" fmla="*/ 365 h 730"/>
                <a:gd name="T6" fmla="*/ 611 w 1031"/>
                <a:gd name="T7" fmla="*/ 730 h 730"/>
                <a:gd name="T8" fmla="*/ 611 w 1031"/>
                <a:gd name="T9" fmla="*/ 568 h 730"/>
                <a:gd name="T10" fmla="*/ 0 w 1031"/>
                <a:gd name="T11" fmla="*/ 568 h 730"/>
                <a:gd name="T12" fmla="*/ 0 w 1031"/>
                <a:gd name="T13" fmla="*/ 163 h 730"/>
                <a:gd name="T14" fmla="*/ 611 w 1031"/>
                <a:gd name="T15" fmla="*/ 163 h 730"/>
                <a:gd name="T16" fmla="*/ 611 w 1031"/>
                <a:gd name="T17"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1" h="730">
                  <a:moveTo>
                    <a:pt x="611" y="0"/>
                  </a:moveTo>
                  <a:lnTo>
                    <a:pt x="799" y="163"/>
                  </a:lnTo>
                  <a:lnTo>
                    <a:pt x="1031" y="365"/>
                  </a:lnTo>
                  <a:lnTo>
                    <a:pt x="611" y="730"/>
                  </a:lnTo>
                  <a:lnTo>
                    <a:pt x="611" y="568"/>
                  </a:lnTo>
                  <a:lnTo>
                    <a:pt x="0" y="568"/>
                  </a:lnTo>
                  <a:lnTo>
                    <a:pt x="0" y="163"/>
                  </a:lnTo>
                  <a:lnTo>
                    <a:pt x="611" y="163"/>
                  </a:lnTo>
                  <a:lnTo>
                    <a:pt x="6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sp>
        <p:nvSpPr>
          <p:cNvPr id="10" name="文本框 9">
            <a:extLst>
              <a:ext uri="{FF2B5EF4-FFF2-40B4-BE49-F238E27FC236}">
                <a16:creationId xmlns:a16="http://schemas.microsoft.com/office/drawing/2014/main" id="{B7D02AA5-04FF-4B1F-A54B-15150B79B92F}"/>
              </a:ext>
            </a:extLst>
          </p:cNvPr>
          <p:cNvSpPr txBox="1"/>
          <p:nvPr/>
        </p:nvSpPr>
        <p:spPr>
          <a:xfrm>
            <a:off x="7561321" y="4464689"/>
            <a:ext cx="800219"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预调查</a:t>
            </a:r>
          </a:p>
        </p:txBody>
      </p:sp>
      <p:sp>
        <p:nvSpPr>
          <p:cNvPr id="48" name="文本框 47">
            <a:extLst>
              <a:ext uri="{FF2B5EF4-FFF2-40B4-BE49-F238E27FC236}">
                <a16:creationId xmlns:a16="http://schemas.microsoft.com/office/drawing/2014/main" id="{527CB9B6-F10C-4FD9-87C4-D554E1F86C3E}"/>
              </a:ext>
            </a:extLst>
          </p:cNvPr>
          <p:cNvSpPr txBox="1"/>
          <p:nvPr/>
        </p:nvSpPr>
        <p:spPr>
          <a:xfrm>
            <a:off x="8153941" y="3538106"/>
            <a:ext cx="1005403"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正式调查</a:t>
            </a:r>
          </a:p>
        </p:txBody>
      </p:sp>
      <p:grpSp>
        <p:nvGrpSpPr>
          <p:cNvPr id="85" name="Group 8">
            <a:extLst>
              <a:ext uri="{FF2B5EF4-FFF2-40B4-BE49-F238E27FC236}">
                <a16:creationId xmlns:a16="http://schemas.microsoft.com/office/drawing/2014/main" id="{B5777724-A868-4798-AF70-B89E8AB10500}"/>
              </a:ext>
            </a:extLst>
          </p:cNvPr>
          <p:cNvGrpSpPr/>
          <p:nvPr/>
        </p:nvGrpSpPr>
        <p:grpSpPr>
          <a:xfrm rot="16200000">
            <a:off x="8284593" y="2891580"/>
            <a:ext cx="940753" cy="450309"/>
            <a:chOff x="1493533" y="1313069"/>
            <a:chExt cx="1328605" cy="1143216"/>
          </a:xfrm>
        </p:grpSpPr>
        <p:sp>
          <p:nvSpPr>
            <p:cNvPr id="86" name="Rectangle 5">
              <a:extLst>
                <a:ext uri="{FF2B5EF4-FFF2-40B4-BE49-F238E27FC236}">
                  <a16:creationId xmlns:a16="http://schemas.microsoft.com/office/drawing/2014/main" id="{C1143088-91B6-44C1-AF7D-49BF4493A32D}"/>
                </a:ext>
              </a:extLst>
            </p:cNvPr>
            <p:cNvSpPr>
              <a:spLocks noChangeArrowheads="1"/>
            </p:cNvSpPr>
            <p:nvPr/>
          </p:nvSpPr>
          <p:spPr bwMode="auto">
            <a:xfrm>
              <a:off x="1493533" y="2041739"/>
              <a:ext cx="787894" cy="20598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87" name="Freeform 6">
              <a:extLst>
                <a:ext uri="{FF2B5EF4-FFF2-40B4-BE49-F238E27FC236}">
                  <a16:creationId xmlns:a16="http://schemas.microsoft.com/office/drawing/2014/main" id="{5C14C6DA-4224-4B44-B9E6-177227D244DC}"/>
                </a:ext>
              </a:extLst>
            </p:cNvPr>
            <p:cNvSpPr/>
            <p:nvPr/>
          </p:nvSpPr>
          <p:spPr bwMode="auto">
            <a:xfrm>
              <a:off x="2281427" y="1781683"/>
              <a:ext cx="540711" cy="674602"/>
            </a:xfrm>
            <a:custGeom>
              <a:avLst/>
              <a:gdLst>
                <a:gd name="T0" fmla="*/ 420 w 420"/>
                <a:gd name="T1" fmla="*/ 0 h 524"/>
                <a:gd name="T2" fmla="*/ 420 w 420"/>
                <a:gd name="T3" fmla="*/ 160 h 524"/>
                <a:gd name="T4" fmla="*/ 0 w 420"/>
                <a:gd name="T5" fmla="*/ 524 h 524"/>
                <a:gd name="T6" fmla="*/ 0 w 420"/>
                <a:gd name="T7" fmla="*/ 365 h 524"/>
                <a:gd name="T8" fmla="*/ 420 w 420"/>
                <a:gd name="T9" fmla="*/ 0 h 524"/>
              </a:gdLst>
              <a:ahLst/>
              <a:cxnLst>
                <a:cxn ang="0">
                  <a:pos x="T0" y="T1"/>
                </a:cxn>
                <a:cxn ang="0">
                  <a:pos x="T2" y="T3"/>
                </a:cxn>
                <a:cxn ang="0">
                  <a:pos x="T4" y="T5"/>
                </a:cxn>
                <a:cxn ang="0">
                  <a:pos x="T6" y="T7"/>
                </a:cxn>
                <a:cxn ang="0">
                  <a:pos x="T8" y="T9"/>
                </a:cxn>
              </a:cxnLst>
              <a:rect l="0" t="0" r="r" b="b"/>
              <a:pathLst>
                <a:path w="420" h="524">
                  <a:moveTo>
                    <a:pt x="420" y="0"/>
                  </a:moveTo>
                  <a:lnTo>
                    <a:pt x="420" y="160"/>
                  </a:lnTo>
                  <a:lnTo>
                    <a:pt x="0" y="524"/>
                  </a:lnTo>
                  <a:lnTo>
                    <a:pt x="0" y="365"/>
                  </a:lnTo>
                  <a:lnTo>
                    <a:pt x="42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88" name="Freeform 7">
              <a:extLst>
                <a:ext uri="{FF2B5EF4-FFF2-40B4-BE49-F238E27FC236}">
                  <a16:creationId xmlns:a16="http://schemas.microsoft.com/office/drawing/2014/main" id="{34B0F4EE-8FD5-4B44-A0D3-FAE0A2D4A51B}"/>
                </a:ext>
              </a:extLst>
            </p:cNvPr>
            <p:cNvSpPr/>
            <p:nvPr/>
          </p:nvSpPr>
          <p:spPr bwMode="auto">
            <a:xfrm>
              <a:off x="1493533" y="1313069"/>
              <a:ext cx="1328605" cy="939809"/>
            </a:xfrm>
            <a:custGeom>
              <a:avLst/>
              <a:gdLst>
                <a:gd name="T0" fmla="*/ 611 w 1031"/>
                <a:gd name="T1" fmla="*/ 0 h 730"/>
                <a:gd name="T2" fmla="*/ 799 w 1031"/>
                <a:gd name="T3" fmla="*/ 163 h 730"/>
                <a:gd name="T4" fmla="*/ 1031 w 1031"/>
                <a:gd name="T5" fmla="*/ 365 h 730"/>
                <a:gd name="T6" fmla="*/ 611 w 1031"/>
                <a:gd name="T7" fmla="*/ 730 h 730"/>
                <a:gd name="T8" fmla="*/ 611 w 1031"/>
                <a:gd name="T9" fmla="*/ 568 h 730"/>
                <a:gd name="T10" fmla="*/ 0 w 1031"/>
                <a:gd name="T11" fmla="*/ 568 h 730"/>
                <a:gd name="T12" fmla="*/ 0 w 1031"/>
                <a:gd name="T13" fmla="*/ 163 h 730"/>
                <a:gd name="T14" fmla="*/ 611 w 1031"/>
                <a:gd name="T15" fmla="*/ 163 h 730"/>
                <a:gd name="T16" fmla="*/ 611 w 1031"/>
                <a:gd name="T17"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1" h="730">
                  <a:moveTo>
                    <a:pt x="611" y="0"/>
                  </a:moveTo>
                  <a:lnTo>
                    <a:pt x="799" y="163"/>
                  </a:lnTo>
                  <a:lnTo>
                    <a:pt x="1031" y="365"/>
                  </a:lnTo>
                  <a:lnTo>
                    <a:pt x="611" y="730"/>
                  </a:lnTo>
                  <a:lnTo>
                    <a:pt x="611" y="568"/>
                  </a:lnTo>
                  <a:lnTo>
                    <a:pt x="0" y="568"/>
                  </a:lnTo>
                  <a:lnTo>
                    <a:pt x="0" y="163"/>
                  </a:lnTo>
                  <a:lnTo>
                    <a:pt x="611" y="163"/>
                  </a:lnTo>
                  <a:lnTo>
                    <a:pt x="6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sp>
        <p:nvSpPr>
          <p:cNvPr id="49" name="文本框 48">
            <a:extLst>
              <a:ext uri="{FF2B5EF4-FFF2-40B4-BE49-F238E27FC236}">
                <a16:creationId xmlns:a16="http://schemas.microsoft.com/office/drawing/2014/main" id="{F3C1D67C-5520-4055-81E2-3EE8BFE0BDF0}"/>
              </a:ext>
            </a:extLst>
          </p:cNvPr>
          <p:cNvSpPr txBox="1"/>
          <p:nvPr/>
        </p:nvSpPr>
        <p:spPr>
          <a:xfrm>
            <a:off x="8182300" y="2002325"/>
            <a:ext cx="1005403" cy="584775"/>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数据分析</a:t>
            </a:r>
            <a:endParaRPr lang="en-US" altLang="zh-CN" sz="1600" b="1" dirty="0">
              <a:latin typeface="微软雅黑" panose="020B0503020204020204" pitchFamily="34" charset="-122"/>
              <a:ea typeface="微软雅黑" panose="020B0503020204020204" pitchFamily="34" charset="-122"/>
            </a:endParaRPr>
          </a:p>
          <a:p>
            <a:r>
              <a:rPr lang="zh-CN" altLang="en-US" sz="1600" b="1" dirty="0">
                <a:latin typeface="微软雅黑" panose="020B0503020204020204" pitchFamily="34" charset="-122"/>
                <a:ea typeface="微软雅黑" panose="020B0503020204020204" pitchFamily="34" charset="-122"/>
              </a:rPr>
              <a:t>数据处理</a:t>
            </a:r>
          </a:p>
        </p:txBody>
      </p:sp>
      <p:grpSp>
        <p:nvGrpSpPr>
          <p:cNvPr id="89" name="Group 10">
            <a:extLst>
              <a:ext uri="{FF2B5EF4-FFF2-40B4-BE49-F238E27FC236}">
                <a16:creationId xmlns:a16="http://schemas.microsoft.com/office/drawing/2014/main" id="{80095B7E-6230-4DF4-BDE3-0A9816CD0E23}"/>
              </a:ext>
            </a:extLst>
          </p:cNvPr>
          <p:cNvGrpSpPr/>
          <p:nvPr/>
        </p:nvGrpSpPr>
        <p:grpSpPr>
          <a:xfrm rot="16200000">
            <a:off x="4417272" y="1920343"/>
            <a:ext cx="1149336" cy="592729"/>
            <a:chOff x="7003638" y="1096961"/>
            <a:chExt cx="1663331" cy="1745727"/>
          </a:xfrm>
        </p:grpSpPr>
        <p:sp>
          <p:nvSpPr>
            <p:cNvPr id="90" name="Freeform 22">
              <a:extLst>
                <a:ext uri="{FF2B5EF4-FFF2-40B4-BE49-F238E27FC236}">
                  <a16:creationId xmlns:a16="http://schemas.microsoft.com/office/drawing/2014/main" id="{8C41F997-3E4C-4DDA-A20E-B6F34DEC307F}"/>
                </a:ext>
              </a:extLst>
            </p:cNvPr>
            <p:cNvSpPr>
              <a:spLocks noChangeArrowheads="1"/>
            </p:cNvSpPr>
            <p:nvPr/>
          </p:nvSpPr>
          <p:spPr bwMode="auto">
            <a:xfrm>
              <a:off x="7003639" y="1653965"/>
              <a:ext cx="1122621" cy="981533"/>
            </a:xfrm>
            <a:custGeom>
              <a:avLst/>
              <a:gdLst>
                <a:gd name="connsiteX0" fmla="*/ 0 w 1122621"/>
                <a:gd name="connsiteY0" fmla="*/ 0 h 981533"/>
                <a:gd name="connsiteX1" fmla="*/ 1291 w 1122621"/>
                <a:gd name="connsiteY1" fmla="*/ 54071 h 981533"/>
                <a:gd name="connsiteX2" fmla="*/ 7746 w 1122621"/>
                <a:gd name="connsiteY2" fmla="*/ 108142 h 981533"/>
                <a:gd name="connsiteX3" fmla="*/ 18075 w 1122621"/>
                <a:gd name="connsiteY3" fmla="*/ 162213 h 981533"/>
                <a:gd name="connsiteX4" fmla="*/ 34860 w 1122621"/>
                <a:gd name="connsiteY4" fmla="*/ 213710 h 981533"/>
                <a:gd name="connsiteX5" fmla="*/ 52936 w 1122621"/>
                <a:gd name="connsiteY5" fmla="*/ 263919 h 981533"/>
                <a:gd name="connsiteX6" fmla="*/ 73593 w 1122621"/>
                <a:gd name="connsiteY6" fmla="*/ 312840 h 981533"/>
                <a:gd name="connsiteX7" fmla="*/ 100707 w 1122621"/>
                <a:gd name="connsiteY7" fmla="*/ 357900 h 981533"/>
                <a:gd name="connsiteX8" fmla="*/ 130403 w 1122621"/>
                <a:gd name="connsiteY8" fmla="*/ 404246 h 981533"/>
                <a:gd name="connsiteX9" fmla="*/ 163972 w 1122621"/>
                <a:gd name="connsiteY9" fmla="*/ 448018 h 981533"/>
                <a:gd name="connsiteX10" fmla="*/ 198832 w 1122621"/>
                <a:gd name="connsiteY10" fmla="*/ 489215 h 981533"/>
                <a:gd name="connsiteX11" fmla="*/ 238857 w 1122621"/>
                <a:gd name="connsiteY11" fmla="*/ 527838 h 981533"/>
                <a:gd name="connsiteX12" fmla="*/ 280172 w 1122621"/>
                <a:gd name="connsiteY12" fmla="*/ 565173 h 981533"/>
                <a:gd name="connsiteX13" fmla="*/ 325362 w 1122621"/>
                <a:gd name="connsiteY13" fmla="*/ 598645 h 981533"/>
                <a:gd name="connsiteX14" fmla="*/ 373133 w 1122621"/>
                <a:gd name="connsiteY14" fmla="*/ 629543 h 981533"/>
                <a:gd name="connsiteX15" fmla="*/ 423487 w 1122621"/>
                <a:gd name="connsiteY15" fmla="*/ 659153 h 981533"/>
                <a:gd name="connsiteX16" fmla="*/ 475131 w 1122621"/>
                <a:gd name="connsiteY16" fmla="*/ 686189 h 981533"/>
                <a:gd name="connsiteX17" fmla="*/ 520320 w 1122621"/>
                <a:gd name="connsiteY17" fmla="*/ 706788 h 981533"/>
                <a:gd name="connsiteX18" fmla="*/ 568092 w 1122621"/>
                <a:gd name="connsiteY18" fmla="*/ 722237 h 981533"/>
                <a:gd name="connsiteX19" fmla="*/ 615863 w 1122621"/>
                <a:gd name="connsiteY19" fmla="*/ 737685 h 981533"/>
                <a:gd name="connsiteX20" fmla="*/ 666217 w 1122621"/>
                <a:gd name="connsiteY20" fmla="*/ 751847 h 981533"/>
                <a:gd name="connsiteX21" fmla="*/ 717861 w 1122621"/>
                <a:gd name="connsiteY21" fmla="*/ 762146 h 981533"/>
                <a:gd name="connsiteX22" fmla="*/ 769506 w 1122621"/>
                <a:gd name="connsiteY22" fmla="*/ 768583 h 981533"/>
                <a:gd name="connsiteX23" fmla="*/ 822442 w 1122621"/>
                <a:gd name="connsiteY23" fmla="*/ 775020 h 981533"/>
                <a:gd name="connsiteX24" fmla="*/ 875378 w 1122621"/>
                <a:gd name="connsiteY24" fmla="*/ 776308 h 981533"/>
                <a:gd name="connsiteX25" fmla="*/ 896036 w 1122621"/>
                <a:gd name="connsiteY25" fmla="*/ 776308 h 981533"/>
                <a:gd name="connsiteX26" fmla="*/ 896036 w 1122621"/>
                <a:gd name="connsiteY26" fmla="*/ 775548 h 981533"/>
                <a:gd name="connsiteX27" fmla="*/ 934659 w 1122621"/>
                <a:gd name="connsiteY27" fmla="*/ 775548 h 981533"/>
                <a:gd name="connsiteX28" fmla="*/ 1122621 w 1122621"/>
                <a:gd name="connsiteY28" fmla="*/ 775548 h 981533"/>
                <a:gd name="connsiteX29" fmla="*/ 1122621 w 1122621"/>
                <a:gd name="connsiteY29" fmla="*/ 981533 h 981533"/>
                <a:gd name="connsiteX30" fmla="*/ 934659 w 1122621"/>
                <a:gd name="connsiteY30" fmla="*/ 981533 h 981533"/>
                <a:gd name="connsiteX31" fmla="*/ 896036 w 1122621"/>
                <a:gd name="connsiteY31" fmla="*/ 981533 h 981533"/>
                <a:gd name="connsiteX32" fmla="*/ 896036 w 1122621"/>
                <a:gd name="connsiteY32" fmla="*/ 981006 h 981533"/>
                <a:gd name="connsiteX33" fmla="*/ 875378 w 1122621"/>
                <a:gd name="connsiteY33" fmla="*/ 981006 h 981533"/>
                <a:gd name="connsiteX34" fmla="*/ 822442 w 1122621"/>
                <a:gd name="connsiteY34" fmla="*/ 979719 h 981533"/>
                <a:gd name="connsiteX35" fmla="*/ 769506 w 1122621"/>
                <a:gd name="connsiteY35" fmla="*/ 975857 h 981533"/>
                <a:gd name="connsiteX36" fmla="*/ 717861 w 1122621"/>
                <a:gd name="connsiteY36" fmla="*/ 966845 h 981533"/>
                <a:gd name="connsiteX37" fmla="*/ 666217 w 1122621"/>
                <a:gd name="connsiteY37" fmla="*/ 956545 h 981533"/>
                <a:gd name="connsiteX38" fmla="*/ 615863 w 1122621"/>
                <a:gd name="connsiteY38" fmla="*/ 943671 h 981533"/>
                <a:gd name="connsiteX39" fmla="*/ 568092 w 1122621"/>
                <a:gd name="connsiteY39" fmla="*/ 928222 h 981533"/>
                <a:gd name="connsiteX40" fmla="*/ 520320 w 1122621"/>
                <a:gd name="connsiteY40" fmla="*/ 911486 h 981533"/>
                <a:gd name="connsiteX41" fmla="*/ 475131 w 1122621"/>
                <a:gd name="connsiteY41" fmla="*/ 890887 h 981533"/>
                <a:gd name="connsiteX42" fmla="*/ 423487 w 1122621"/>
                <a:gd name="connsiteY42" fmla="*/ 863852 h 981533"/>
                <a:gd name="connsiteX43" fmla="*/ 373133 w 1122621"/>
                <a:gd name="connsiteY43" fmla="*/ 834241 h 981533"/>
                <a:gd name="connsiteX44" fmla="*/ 325362 w 1122621"/>
                <a:gd name="connsiteY44" fmla="*/ 803344 h 981533"/>
                <a:gd name="connsiteX45" fmla="*/ 280172 w 1122621"/>
                <a:gd name="connsiteY45" fmla="*/ 769871 h 981533"/>
                <a:gd name="connsiteX46" fmla="*/ 238857 w 1122621"/>
                <a:gd name="connsiteY46" fmla="*/ 732536 h 981533"/>
                <a:gd name="connsiteX47" fmla="*/ 198832 w 1122621"/>
                <a:gd name="connsiteY47" fmla="*/ 693914 h 981533"/>
                <a:gd name="connsiteX48" fmla="*/ 163972 w 1122621"/>
                <a:gd name="connsiteY48" fmla="*/ 652716 h 981533"/>
                <a:gd name="connsiteX49" fmla="*/ 130403 w 1122621"/>
                <a:gd name="connsiteY49" fmla="*/ 608945 h 981533"/>
                <a:gd name="connsiteX50" fmla="*/ 100707 w 1122621"/>
                <a:gd name="connsiteY50" fmla="*/ 563885 h 981533"/>
                <a:gd name="connsiteX51" fmla="*/ 73593 w 1122621"/>
                <a:gd name="connsiteY51" fmla="*/ 517538 h 981533"/>
                <a:gd name="connsiteX52" fmla="*/ 52936 w 1122621"/>
                <a:gd name="connsiteY52" fmla="*/ 468617 h 981533"/>
                <a:gd name="connsiteX53" fmla="*/ 34860 w 1122621"/>
                <a:gd name="connsiteY53" fmla="*/ 418408 h 981533"/>
                <a:gd name="connsiteX54" fmla="*/ 18075 w 1122621"/>
                <a:gd name="connsiteY54" fmla="*/ 366912 h 981533"/>
                <a:gd name="connsiteX55" fmla="*/ 7746 w 1122621"/>
                <a:gd name="connsiteY55" fmla="*/ 312840 h 981533"/>
                <a:gd name="connsiteX56" fmla="*/ 1291 w 1122621"/>
                <a:gd name="connsiteY56" fmla="*/ 258769 h 981533"/>
                <a:gd name="connsiteX57" fmla="*/ 0 w 1122621"/>
                <a:gd name="connsiteY57" fmla="*/ 205985 h 98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22621" h="981533">
                  <a:moveTo>
                    <a:pt x="0" y="0"/>
                  </a:moveTo>
                  <a:lnTo>
                    <a:pt x="1291" y="54071"/>
                  </a:lnTo>
                  <a:lnTo>
                    <a:pt x="7746" y="108142"/>
                  </a:lnTo>
                  <a:lnTo>
                    <a:pt x="18075" y="162213"/>
                  </a:lnTo>
                  <a:lnTo>
                    <a:pt x="34860" y="213710"/>
                  </a:lnTo>
                  <a:lnTo>
                    <a:pt x="52936" y="263919"/>
                  </a:lnTo>
                  <a:lnTo>
                    <a:pt x="73593" y="312840"/>
                  </a:lnTo>
                  <a:lnTo>
                    <a:pt x="100707" y="357900"/>
                  </a:lnTo>
                  <a:lnTo>
                    <a:pt x="130403" y="404246"/>
                  </a:lnTo>
                  <a:lnTo>
                    <a:pt x="163972" y="448018"/>
                  </a:lnTo>
                  <a:lnTo>
                    <a:pt x="198832" y="489215"/>
                  </a:lnTo>
                  <a:lnTo>
                    <a:pt x="238857" y="527838"/>
                  </a:lnTo>
                  <a:lnTo>
                    <a:pt x="280172" y="565173"/>
                  </a:lnTo>
                  <a:lnTo>
                    <a:pt x="325362" y="598645"/>
                  </a:lnTo>
                  <a:lnTo>
                    <a:pt x="373133" y="629543"/>
                  </a:lnTo>
                  <a:lnTo>
                    <a:pt x="423487" y="659153"/>
                  </a:lnTo>
                  <a:lnTo>
                    <a:pt x="475131" y="686189"/>
                  </a:lnTo>
                  <a:lnTo>
                    <a:pt x="520320" y="706788"/>
                  </a:lnTo>
                  <a:lnTo>
                    <a:pt x="568092" y="722237"/>
                  </a:lnTo>
                  <a:lnTo>
                    <a:pt x="615863" y="737685"/>
                  </a:lnTo>
                  <a:lnTo>
                    <a:pt x="666217" y="751847"/>
                  </a:lnTo>
                  <a:lnTo>
                    <a:pt x="717861" y="762146"/>
                  </a:lnTo>
                  <a:lnTo>
                    <a:pt x="769506" y="768583"/>
                  </a:lnTo>
                  <a:lnTo>
                    <a:pt x="822442" y="775020"/>
                  </a:lnTo>
                  <a:lnTo>
                    <a:pt x="875378" y="776308"/>
                  </a:lnTo>
                  <a:lnTo>
                    <a:pt x="896036" y="776308"/>
                  </a:lnTo>
                  <a:lnTo>
                    <a:pt x="896036" y="775548"/>
                  </a:lnTo>
                  <a:lnTo>
                    <a:pt x="934659" y="775548"/>
                  </a:lnTo>
                  <a:lnTo>
                    <a:pt x="1122621" y="775548"/>
                  </a:lnTo>
                  <a:lnTo>
                    <a:pt x="1122621" y="981533"/>
                  </a:lnTo>
                  <a:lnTo>
                    <a:pt x="934659" y="981533"/>
                  </a:lnTo>
                  <a:lnTo>
                    <a:pt x="896036" y="981533"/>
                  </a:lnTo>
                  <a:lnTo>
                    <a:pt x="896036" y="981006"/>
                  </a:lnTo>
                  <a:lnTo>
                    <a:pt x="875378" y="981006"/>
                  </a:lnTo>
                  <a:lnTo>
                    <a:pt x="822442" y="979719"/>
                  </a:lnTo>
                  <a:lnTo>
                    <a:pt x="769506" y="975857"/>
                  </a:lnTo>
                  <a:lnTo>
                    <a:pt x="717861" y="966845"/>
                  </a:lnTo>
                  <a:lnTo>
                    <a:pt x="666217" y="956545"/>
                  </a:lnTo>
                  <a:lnTo>
                    <a:pt x="615863" y="943671"/>
                  </a:lnTo>
                  <a:lnTo>
                    <a:pt x="568092" y="928222"/>
                  </a:lnTo>
                  <a:lnTo>
                    <a:pt x="520320" y="911486"/>
                  </a:lnTo>
                  <a:lnTo>
                    <a:pt x="475131" y="890887"/>
                  </a:lnTo>
                  <a:lnTo>
                    <a:pt x="423487" y="863852"/>
                  </a:lnTo>
                  <a:lnTo>
                    <a:pt x="373133" y="834241"/>
                  </a:lnTo>
                  <a:lnTo>
                    <a:pt x="325362" y="803344"/>
                  </a:lnTo>
                  <a:lnTo>
                    <a:pt x="280172" y="769871"/>
                  </a:lnTo>
                  <a:lnTo>
                    <a:pt x="238857" y="732536"/>
                  </a:lnTo>
                  <a:lnTo>
                    <a:pt x="198832" y="693914"/>
                  </a:lnTo>
                  <a:lnTo>
                    <a:pt x="163972" y="652716"/>
                  </a:lnTo>
                  <a:lnTo>
                    <a:pt x="130403" y="608945"/>
                  </a:lnTo>
                  <a:lnTo>
                    <a:pt x="100707" y="563885"/>
                  </a:lnTo>
                  <a:lnTo>
                    <a:pt x="73593" y="517538"/>
                  </a:lnTo>
                  <a:lnTo>
                    <a:pt x="52936" y="468617"/>
                  </a:lnTo>
                  <a:lnTo>
                    <a:pt x="34860" y="418408"/>
                  </a:lnTo>
                  <a:lnTo>
                    <a:pt x="18075" y="366912"/>
                  </a:lnTo>
                  <a:lnTo>
                    <a:pt x="7746" y="312840"/>
                  </a:lnTo>
                  <a:lnTo>
                    <a:pt x="1291" y="258769"/>
                  </a:lnTo>
                  <a:lnTo>
                    <a:pt x="0" y="205985"/>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91" name="Freeform 23">
              <a:extLst>
                <a:ext uri="{FF2B5EF4-FFF2-40B4-BE49-F238E27FC236}">
                  <a16:creationId xmlns:a16="http://schemas.microsoft.com/office/drawing/2014/main" id="{0B613424-371D-4821-9D1C-DEF530473376}"/>
                </a:ext>
              </a:extLst>
            </p:cNvPr>
            <p:cNvSpPr/>
            <p:nvPr/>
          </p:nvSpPr>
          <p:spPr bwMode="auto">
            <a:xfrm>
              <a:off x="8126260" y="2169373"/>
              <a:ext cx="540709" cy="673315"/>
            </a:xfrm>
            <a:custGeom>
              <a:avLst/>
              <a:gdLst>
                <a:gd name="connsiteX0" fmla="*/ 540709 w 540709"/>
                <a:gd name="connsiteY0" fmla="*/ 0 h 673315"/>
                <a:gd name="connsiteX1" fmla="*/ 540709 w 540709"/>
                <a:gd name="connsiteY1" fmla="*/ 204698 h 673315"/>
                <a:gd name="connsiteX2" fmla="*/ 242030 w 540709"/>
                <a:gd name="connsiteY2" fmla="*/ 466042 h 673315"/>
                <a:gd name="connsiteX3" fmla="*/ 242030 w 540709"/>
                <a:gd name="connsiteY3" fmla="*/ 464757 h 673315"/>
                <a:gd name="connsiteX4" fmla="*/ 0 w 540709"/>
                <a:gd name="connsiteY4" fmla="*/ 673315 h 673315"/>
                <a:gd name="connsiteX5" fmla="*/ 0 w 540709"/>
                <a:gd name="connsiteY5" fmla="*/ 468617 h 673315"/>
                <a:gd name="connsiteX6" fmla="*/ 242033 w 540709"/>
                <a:gd name="connsiteY6" fmla="*/ 258769 h 673315"/>
                <a:gd name="connsiteX7" fmla="*/ 242033 w 540709"/>
                <a:gd name="connsiteY7" fmla="*/ 260054 h 67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709" h="673315">
                  <a:moveTo>
                    <a:pt x="540709" y="0"/>
                  </a:moveTo>
                  <a:lnTo>
                    <a:pt x="540709" y="204698"/>
                  </a:lnTo>
                  <a:lnTo>
                    <a:pt x="242030" y="466042"/>
                  </a:lnTo>
                  <a:lnTo>
                    <a:pt x="242030" y="464757"/>
                  </a:lnTo>
                  <a:lnTo>
                    <a:pt x="0" y="673315"/>
                  </a:lnTo>
                  <a:lnTo>
                    <a:pt x="0" y="468617"/>
                  </a:lnTo>
                  <a:lnTo>
                    <a:pt x="242033" y="258769"/>
                  </a:lnTo>
                  <a:lnTo>
                    <a:pt x="242033" y="260054"/>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92" name="Freeform 24">
              <a:extLst>
                <a:ext uri="{FF2B5EF4-FFF2-40B4-BE49-F238E27FC236}">
                  <a16:creationId xmlns:a16="http://schemas.microsoft.com/office/drawing/2014/main" id="{649ED00E-6162-4ED8-B972-6A3575EAF2EE}"/>
                </a:ext>
              </a:extLst>
            </p:cNvPr>
            <p:cNvSpPr/>
            <p:nvPr/>
          </p:nvSpPr>
          <p:spPr bwMode="auto">
            <a:xfrm>
              <a:off x="7003638" y="1096961"/>
              <a:ext cx="1663331" cy="1544889"/>
            </a:xfrm>
            <a:custGeom>
              <a:avLst/>
              <a:gdLst>
                <a:gd name="T0" fmla="*/ 464 w 1291"/>
                <a:gd name="T1" fmla="*/ 66 h 1201"/>
                <a:gd name="T2" fmla="*/ 464 w 1291"/>
                <a:gd name="T3" fmla="*/ 434 h 1201"/>
                <a:gd name="T4" fmla="*/ 469 w 1291"/>
                <a:gd name="T5" fmla="*/ 472 h 1201"/>
                <a:gd name="T6" fmla="*/ 481 w 1291"/>
                <a:gd name="T7" fmla="*/ 509 h 1201"/>
                <a:gd name="T8" fmla="*/ 501 w 1291"/>
                <a:gd name="T9" fmla="*/ 542 h 1201"/>
                <a:gd name="T10" fmla="*/ 527 w 1291"/>
                <a:gd name="T11" fmla="*/ 571 h 1201"/>
                <a:gd name="T12" fmla="*/ 558 w 1291"/>
                <a:gd name="T13" fmla="*/ 595 h 1201"/>
                <a:gd name="T14" fmla="*/ 595 w 1291"/>
                <a:gd name="T15" fmla="*/ 614 h 1201"/>
                <a:gd name="T16" fmla="*/ 635 w 1291"/>
                <a:gd name="T17" fmla="*/ 627 h 1201"/>
                <a:gd name="T18" fmla="*/ 678 w 1291"/>
                <a:gd name="T19" fmla="*/ 633 h 1201"/>
                <a:gd name="T20" fmla="*/ 694 w 1291"/>
                <a:gd name="T21" fmla="*/ 635 h 1201"/>
                <a:gd name="T22" fmla="*/ 871 w 1291"/>
                <a:gd name="T23" fmla="*/ 471 h 1201"/>
                <a:gd name="T24" fmla="*/ 1291 w 1291"/>
                <a:gd name="T25" fmla="*/ 836 h 1201"/>
                <a:gd name="T26" fmla="*/ 871 w 1291"/>
                <a:gd name="T27" fmla="*/ 1201 h 1201"/>
                <a:gd name="T28" fmla="*/ 725 w 1291"/>
                <a:gd name="T29" fmla="*/ 1038 h 1201"/>
                <a:gd name="T30" fmla="*/ 694 w 1291"/>
                <a:gd name="T31" fmla="*/ 1038 h 1201"/>
                <a:gd name="T32" fmla="*/ 678 w 1291"/>
                <a:gd name="T33" fmla="*/ 1037 h 1201"/>
                <a:gd name="T34" fmla="*/ 596 w 1291"/>
                <a:gd name="T35" fmla="*/ 1032 h 1201"/>
                <a:gd name="T36" fmla="*/ 516 w 1291"/>
                <a:gd name="T37" fmla="*/ 1017 h 1201"/>
                <a:gd name="T38" fmla="*/ 440 w 1291"/>
                <a:gd name="T39" fmla="*/ 995 h 1201"/>
                <a:gd name="T40" fmla="*/ 368 w 1291"/>
                <a:gd name="T41" fmla="*/ 966 h 1201"/>
                <a:gd name="T42" fmla="*/ 328 w 1291"/>
                <a:gd name="T43" fmla="*/ 947 h 1201"/>
                <a:gd name="T44" fmla="*/ 252 w 1291"/>
                <a:gd name="T45" fmla="*/ 899 h 1201"/>
                <a:gd name="T46" fmla="*/ 185 w 1291"/>
                <a:gd name="T47" fmla="*/ 844 h 1201"/>
                <a:gd name="T48" fmla="*/ 127 w 1291"/>
                <a:gd name="T49" fmla="*/ 781 h 1201"/>
                <a:gd name="T50" fmla="*/ 78 w 1291"/>
                <a:gd name="T51" fmla="*/ 714 h 1201"/>
                <a:gd name="T52" fmla="*/ 41 w 1291"/>
                <a:gd name="T53" fmla="*/ 640 h 1201"/>
                <a:gd name="T54" fmla="*/ 14 w 1291"/>
                <a:gd name="T55" fmla="*/ 559 h 1201"/>
                <a:gd name="T56" fmla="*/ 1 w 1291"/>
                <a:gd name="T57" fmla="*/ 477 h 1201"/>
                <a:gd name="T58" fmla="*/ 0 w 1291"/>
                <a:gd name="T59" fmla="*/ 66 h 1201"/>
                <a:gd name="T60" fmla="*/ 70 w 1291"/>
                <a:gd name="T61" fmla="*/ 66 h 1201"/>
                <a:gd name="T62" fmla="*/ 389 w 1291"/>
                <a:gd name="T63" fmla="*/ 66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1" h="1201">
                  <a:moveTo>
                    <a:pt x="464" y="0"/>
                  </a:moveTo>
                  <a:lnTo>
                    <a:pt x="464" y="66"/>
                  </a:lnTo>
                  <a:lnTo>
                    <a:pt x="464" y="434"/>
                  </a:lnTo>
                  <a:lnTo>
                    <a:pt x="464" y="434"/>
                  </a:lnTo>
                  <a:lnTo>
                    <a:pt x="466" y="453"/>
                  </a:lnTo>
                  <a:lnTo>
                    <a:pt x="469" y="472"/>
                  </a:lnTo>
                  <a:lnTo>
                    <a:pt x="474" y="492"/>
                  </a:lnTo>
                  <a:lnTo>
                    <a:pt x="481" y="509"/>
                  </a:lnTo>
                  <a:lnTo>
                    <a:pt x="490" y="526"/>
                  </a:lnTo>
                  <a:lnTo>
                    <a:pt x="501" y="542"/>
                  </a:lnTo>
                  <a:lnTo>
                    <a:pt x="513" y="558"/>
                  </a:lnTo>
                  <a:lnTo>
                    <a:pt x="527" y="571"/>
                  </a:lnTo>
                  <a:lnTo>
                    <a:pt x="542" y="583"/>
                  </a:lnTo>
                  <a:lnTo>
                    <a:pt x="558" y="595"/>
                  </a:lnTo>
                  <a:lnTo>
                    <a:pt x="575" y="606"/>
                  </a:lnTo>
                  <a:lnTo>
                    <a:pt x="595" y="614"/>
                  </a:lnTo>
                  <a:lnTo>
                    <a:pt x="614" y="622"/>
                  </a:lnTo>
                  <a:lnTo>
                    <a:pt x="635" y="627"/>
                  </a:lnTo>
                  <a:lnTo>
                    <a:pt x="657" y="632"/>
                  </a:lnTo>
                  <a:lnTo>
                    <a:pt x="678" y="633"/>
                  </a:lnTo>
                  <a:lnTo>
                    <a:pt x="678" y="633"/>
                  </a:lnTo>
                  <a:lnTo>
                    <a:pt x="694" y="635"/>
                  </a:lnTo>
                  <a:lnTo>
                    <a:pt x="871" y="635"/>
                  </a:lnTo>
                  <a:lnTo>
                    <a:pt x="871" y="471"/>
                  </a:lnTo>
                  <a:lnTo>
                    <a:pt x="1060" y="635"/>
                  </a:lnTo>
                  <a:lnTo>
                    <a:pt x="1291" y="836"/>
                  </a:lnTo>
                  <a:lnTo>
                    <a:pt x="1060" y="1038"/>
                  </a:lnTo>
                  <a:lnTo>
                    <a:pt x="871" y="1201"/>
                  </a:lnTo>
                  <a:lnTo>
                    <a:pt x="871" y="1038"/>
                  </a:lnTo>
                  <a:lnTo>
                    <a:pt x="725" y="1038"/>
                  </a:lnTo>
                  <a:lnTo>
                    <a:pt x="694" y="1038"/>
                  </a:lnTo>
                  <a:lnTo>
                    <a:pt x="694" y="1038"/>
                  </a:lnTo>
                  <a:lnTo>
                    <a:pt x="678" y="1037"/>
                  </a:lnTo>
                  <a:lnTo>
                    <a:pt x="678" y="1037"/>
                  </a:lnTo>
                  <a:lnTo>
                    <a:pt x="637" y="1035"/>
                  </a:lnTo>
                  <a:lnTo>
                    <a:pt x="596" y="1032"/>
                  </a:lnTo>
                  <a:lnTo>
                    <a:pt x="556" y="1026"/>
                  </a:lnTo>
                  <a:lnTo>
                    <a:pt x="516" y="1017"/>
                  </a:lnTo>
                  <a:lnTo>
                    <a:pt x="477" y="1008"/>
                  </a:lnTo>
                  <a:lnTo>
                    <a:pt x="440" y="995"/>
                  </a:lnTo>
                  <a:lnTo>
                    <a:pt x="403" y="982"/>
                  </a:lnTo>
                  <a:lnTo>
                    <a:pt x="368" y="966"/>
                  </a:lnTo>
                  <a:lnTo>
                    <a:pt x="368" y="966"/>
                  </a:lnTo>
                  <a:lnTo>
                    <a:pt x="328" y="947"/>
                  </a:lnTo>
                  <a:lnTo>
                    <a:pt x="289" y="924"/>
                  </a:lnTo>
                  <a:lnTo>
                    <a:pt x="252" y="899"/>
                  </a:lnTo>
                  <a:lnTo>
                    <a:pt x="217" y="873"/>
                  </a:lnTo>
                  <a:lnTo>
                    <a:pt x="185" y="844"/>
                  </a:lnTo>
                  <a:lnTo>
                    <a:pt x="154" y="813"/>
                  </a:lnTo>
                  <a:lnTo>
                    <a:pt x="127" y="781"/>
                  </a:lnTo>
                  <a:lnTo>
                    <a:pt x="101" y="749"/>
                  </a:lnTo>
                  <a:lnTo>
                    <a:pt x="78" y="714"/>
                  </a:lnTo>
                  <a:lnTo>
                    <a:pt x="57" y="677"/>
                  </a:lnTo>
                  <a:lnTo>
                    <a:pt x="41" y="640"/>
                  </a:lnTo>
                  <a:lnTo>
                    <a:pt x="27" y="599"/>
                  </a:lnTo>
                  <a:lnTo>
                    <a:pt x="14" y="559"/>
                  </a:lnTo>
                  <a:lnTo>
                    <a:pt x="6" y="519"/>
                  </a:lnTo>
                  <a:lnTo>
                    <a:pt x="1" y="477"/>
                  </a:lnTo>
                  <a:lnTo>
                    <a:pt x="0" y="434"/>
                  </a:lnTo>
                  <a:lnTo>
                    <a:pt x="0" y="66"/>
                  </a:lnTo>
                  <a:lnTo>
                    <a:pt x="0" y="3"/>
                  </a:lnTo>
                  <a:lnTo>
                    <a:pt x="70" y="66"/>
                  </a:lnTo>
                  <a:lnTo>
                    <a:pt x="230" y="204"/>
                  </a:lnTo>
                  <a:lnTo>
                    <a:pt x="389" y="66"/>
                  </a:lnTo>
                  <a:lnTo>
                    <a:pt x="46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grpSp>
      <p:sp>
        <p:nvSpPr>
          <p:cNvPr id="54" name="文本框 53">
            <a:extLst>
              <a:ext uri="{FF2B5EF4-FFF2-40B4-BE49-F238E27FC236}">
                <a16:creationId xmlns:a16="http://schemas.microsoft.com/office/drawing/2014/main" id="{CA09BA24-AA09-4336-B5EB-853D72E59DBA}"/>
              </a:ext>
            </a:extLst>
          </p:cNvPr>
          <p:cNvSpPr txBox="1"/>
          <p:nvPr/>
        </p:nvSpPr>
        <p:spPr>
          <a:xfrm>
            <a:off x="4520447" y="1271996"/>
            <a:ext cx="1005403"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网络调查</a:t>
            </a:r>
          </a:p>
        </p:txBody>
      </p:sp>
      <p:grpSp>
        <p:nvGrpSpPr>
          <p:cNvPr id="93" name="Group 9">
            <a:extLst>
              <a:ext uri="{FF2B5EF4-FFF2-40B4-BE49-F238E27FC236}">
                <a16:creationId xmlns:a16="http://schemas.microsoft.com/office/drawing/2014/main" id="{5BE72426-6E48-4B95-8AE1-8E186A85CA32}"/>
              </a:ext>
            </a:extLst>
          </p:cNvPr>
          <p:cNvGrpSpPr/>
          <p:nvPr/>
        </p:nvGrpSpPr>
        <p:grpSpPr>
          <a:xfrm rot="5400000" flipH="1" flipV="1">
            <a:off x="5234009" y="423148"/>
            <a:ext cx="435149" cy="1290729"/>
            <a:chOff x="4891097" y="1449711"/>
            <a:chExt cx="1589457" cy="1629504"/>
          </a:xfrm>
        </p:grpSpPr>
        <p:sp>
          <p:nvSpPr>
            <p:cNvPr id="94" name="Freeform 12">
              <a:extLst>
                <a:ext uri="{FF2B5EF4-FFF2-40B4-BE49-F238E27FC236}">
                  <a16:creationId xmlns:a16="http://schemas.microsoft.com/office/drawing/2014/main" id="{CEDF6819-1B17-445C-8B46-83C90343A1EA}"/>
                </a:ext>
              </a:extLst>
            </p:cNvPr>
            <p:cNvSpPr/>
            <p:nvPr/>
          </p:nvSpPr>
          <p:spPr bwMode="auto">
            <a:xfrm>
              <a:off x="4893478" y="1449712"/>
              <a:ext cx="298679" cy="466042"/>
            </a:xfrm>
            <a:custGeom>
              <a:avLst/>
              <a:gdLst>
                <a:gd name="T0" fmla="*/ 231 w 231"/>
                <a:gd name="T1" fmla="*/ 203 h 362"/>
                <a:gd name="T2" fmla="*/ 231 w 231"/>
                <a:gd name="T3" fmla="*/ 362 h 362"/>
                <a:gd name="T4" fmla="*/ 0 w 231"/>
                <a:gd name="T5" fmla="*/ 159 h 362"/>
                <a:gd name="T6" fmla="*/ 0 w 231"/>
                <a:gd name="T7" fmla="*/ 0 h 362"/>
                <a:gd name="T8" fmla="*/ 231 w 231"/>
                <a:gd name="T9" fmla="*/ 203 h 362"/>
              </a:gdLst>
              <a:ahLst/>
              <a:cxnLst>
                <a:cxn ang="0">
                  <a:pos x="T0" y="T1"/>
                </a:cxn>
                <a:cxn ang="0">
                  <a:pos x="T2" y="T3"/>
                </a:cxn>
                <a:cxn ang="0">
                  <a:pos x="T4" y="T5"/>
                </a:cxn>
                <a:cxn ang="0">
                  <a:pos x="T6" y="T7"/>
                </a:cxn>
                <a:cxn ang="0">
                  <a:pos x="T8" y="T9"/>
                </a:cxn>
              </a:cxnLst>
              <a:rect l="0" t="0" r="r" b="b"/>
              <a:pathLst>
                <a:path w="231" h="362">
                  <a:moveTo>
                    <a:pt x="231" y="203"/>
                  </a:moveTo>
                  <a:lnTo>
                    <a:pt x="231" y="362"/>
                  </a:lnTo>
                  <a:lnTo>
                    <a:pt x="0" y="159"/>
                  </a:lnTo>
                  <a:lnTo>
                    <a:pt x="0" y="0"/>
                  </a:lnTo>
                  <a:lnTo>
                    <a:pt x="231" y="203"/>
                  </a:lnTo>
                  <a:close/>
                </a:path>
              </a:pathLst>
            </a:custGeom>
            <a:solidFill>
              <a:schemeClr val="accent2">
                <a:lumMod val="75000"/>
              </a:schemeClr>
            </a:solidFill>
            <a:ln w="9525">
              <a:solidFill>
                <a:srgbClr val="053903"/>
              </a:solid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95" name="Freeform 8">
              <a:extLst>
                <a:ext uri="{FF2B5EF4-FFF2-40B4-BE49-F238E27FC236}">
                  <a16:creationId xmlns:a16="http://schemas.microsoft.com/office/drawing/2014/main" id="{DD507CC8-9125-4C57-A3AC-0E918B1590EA}"/>
                </a:ext>
              </a:extLst>
            </p:cNvPr>
            <p:cNvSpPr/>
            <p:nvPr/>
          </p:nvSpPr>
          <p:spPr bwMode="auto">
            <a:xfrm>
              <a:off x="4891893" y="1449711"/>
              <a:ext cx="1588661" cy="1429024"/>
            </a:xfrm>
            <a:custGeom>
              <a:avLst/>
              <a:gdLst>
                <a:gd name="T0" fmla="*/ 352 w 1234"/>
                <a:gd name="T1" fmla="*/ 0 h 1111"/>
                <a:gd name="T2" fmla="*/ 423 w 1234"/>
                <a:gd name="T3" fmla="*/ 3 h 1111"/>
                <a:gd name="T4" fmla="*/ 492 w 1234"/>
                <a:gd name="T5" fmla="*/ 13 h 1111"/>
                <a:gd name="T6" fmla="*/ 560 w 1234"/>
                <a:gd name="T7" fmla="*/ 27 h 1111"/>
                <a:gd name="T8" fmla="*/ 622 w 1234"/>
                <a:gd name="T9" fmla="*/ 48 h 1111"/>
                <a:gd name="T10" fmla="*/ 684 w 1234"/>
                <a:gd name="T11" fmla="*/ 73 h 1111"/>
                <a:gd name="T12" fmla="*/ 741 w 1234"/>
                <a:gd name="T13" fmla="*/ 103 h 1111"/>
                <a:gd name="T14" fmla="*/ 795 w 1234"/>
                <a:gd name="T15" fmla="*/ 138 h 1111"/>
                <a:gd name="T16" fmla="*/ 844 w 1234"/>
                <a:gd name="T17" fmla="*/ 177 h 1111"/>
                <a:gd name="T18" fmla="*/ 889 w 1234"/>
                <a:gd name="T19" fmla="*/ 220 h 1111"/>
                <a:gd name="T20" fmla="*/ 930 w 1234"/>
                <a:gd name="T21" fmla="*/ 267 h 1111"/>
                <a:gd name="T22" fmla="*/ 963 w 1234"/>
                <a:gd name="T23" fmla="*/ 317 h 1111"/>
                <a:gd name="T24" fmla="*/ 994 w 1234"/>
                <a:gd name="T25" fmla="*/ 370 h 1111"/>
                <a:gd name="T26" fmla="*/ 1016 w 1234"/>
                <a:gd name="T27" fmla="*/ 425 h 1111"/>
                <a:gd name="T28" fmla="*/ 1034 w 1234"/>
                <a:gd name="T29" fmla="*/ 482 h 1111"/>
                <a:gd name="T30" fmla="*/ 1044 w 1234"/>
                <a:gd name="T31" fmla="*/ 542 h 1111"/>
                <a:gd name="T32" fmla="*/ 1049 w 1234"/>
                <a:gd name="T33" fmla="*/ 605 h 1111"/>
                <a:gd name="T34" fmla="*/ 1234 w 1234"/>
                <a:gd name="T35" fmla="*/ 746 h 1111"/>
                <a:gd name="T36" fmla="*/ 973 w 1234"/>
                <a:gd name="T37" fmla="*/ 973 h 1111"/>
                <a:gd name="T38" fmla="*/ 655 w 1234"/>
                <a:gd name="T39" fmla="*/ 973 h 1111"/>
                <a:gd name="T40" fmla="*/ 394 w 1234"/>
                <a:gd name="T41" fmla="*/ 746 h 1111"/>
                <a:gd name="T42" fmla="*/ 582 w 1234"/>
                <a:gd name="T43" fmla="*/ 605 h 1111"/>
                <a:gd name="T44" fmla="*/ 582 w 1234"/>
                <a:gd name="T45" fmla="*/ 584 h 1111"/>
                <a:gd name="T46" fmla="*/ 573 w 1234"/>
                <a:gd name="T47" fmla="*/ 545 h 1111"/>
                <a:gd name="T48" fmla="*/ 555 w 1234"/>
                <a:gd name="T49" fmla="*/ 508 h 1111"/>
                <a:gd name="T50" fmla="*/ 531 w 1234"/>
                <a:gd name="T51" fmla="*/ 478 h 1111"/>
                <a:gd name="T52" fmla="*/ 499 w 1234"/>
                <a:gd name="T53" fmla="*/ 450 h 1111"/>
                <a:gd name="T54" fmla="*/ 462 w 1234"/>
                <a:gd name="T55" fmla="*/ 428 h 1111"/>
                <a:gd name="T56" fmla="*/ 421 w 1234"/>
                <a:gd name="T57" fmla="*/ 413 h 1111"/>
                <a:gd name="T58" fmla="*/ 376 w 1234"/>
                <a:gd name="T59" fmla="*/ 405 h 1111"/>
                <a:gd name="T60" fmla="*/ 235 w 1234"/>
                <a:gd name="T61" fmla="*/ 404 h 1111"/>
                <a:gd name="T62" fmla="*/ 232 w 1234"/>
                <a:gd name="T63" fmla="*/ 203 h 1111"/>
                <a:gd name="T64" fmla="*/ 220 w 1234"/>
                <a:gd name="T6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4" h="1111">
                  <a:moveTo>
                    <a:pt x="352" y="0"/>
                  </a:moveTo>
                  <a:lnTo>
                    <a:pt x="352" y="0"/>
                  </a:lnTo>
                  <a:lnTo>
                    <a:pt x="388" y="2"/>
                  </a:lnTo>
                  <a:lnTo>
                    <a:pt x="423" y="3"/>
                  </a:lnTo>
                  <a:lnTo>
                    <a:pt x="458" y="7"/>
                  </a:lnTo>
                  <a:lnTo>
                    <a:pt x="492" y="13"/>
                  </a:lnTo>
                  <a:lnTo>
                    <a:pt x="526" y="19"/>
                  </a:lnTo>
                  <a:lnTo>
                    <a:pt x="560" y="27"/>
                  </a:lnTo>
                  <a:lnTo>
                    <a:pt x="592" y="37"/>
                  </a:lnTo>
                  <a:lnTo>
                    <a:pt x="622" y="48"/>
                  </a:lnTo>
                  <a:lnTo>
                    <a:pt x="653" y="60"/>
                  </a:lnTo>
                  <a:lnTo>
                    <a:pt x="684" y="73"/>
                  </a:lnTo>
                  <a:lnTo>
                    <a:pt x="712" y="89"/>
                  </a:lnTo>
                  <a:lnTo>
                    <a:pt x="741" y="103"/>
                  </a:lnTo>
                  <a:lnTo>
                    <a:pt x="769" y="121"/>
                  </a:lnTo>
                  <a:lnTo>
                    <a:pt x="795" y="138"/>
                  </a:lnTo>
                  <a:lnTo>
                    <a:pt x="820" y="158"/>
                  </a:lnTo>
                  <a:lnTo>
                    <a:pt x="844" y="177"/>
                  </a:lnTo>
                  <a:lnTo>
                    <a:pt x="867" y="198"/>
                  </a:lnTo>
                  <a:lnTo>
                    <a:pt x="889" y="220"/>
                  </a:lnTo>
                  <a:lnTo>
                    <a:pt x="910" y="243"/>
                  </a:lnTo>
                  <a:lnTo>
                    <a:pt x="930" y="267"/>
                  </a:lnTo>
                  <a:lnTo>
                    <a:pt x="947" y="291"/>
                  </a:lnTo>
                  <a:lnTo>
                    <a:pt x="963" y="317"/>
                  </a:lnTo>
                  <a:lnTo>
                    <a:pt x="979" y="343"/>
                  </a:lnTo>
                  <a:lnTo>
                    <a:pt x="994" y="370"/>
                  </a:lnTo>
                  <a:lnTo>
                    <a:pt x="1005" y="397"/>
                  </a:lnTo>
                  <a:lnTo>
                    <a:pt x="1016" y="425"/>
                  </a:lnTo>
                  <a:lnTo>
                    <a:pt x="1026" y="454"/>
                  </a:lnTo>
                  <a:lnTo>
                    <a:pt x="1034" y="482"/>
                  </a:lnTo>
                  <a:lnTo>
                    <a:pt x="1041" y="513"/>
                  </a:lnTo>
                  <a:lnTo>
                    <a:pt x="1044" y="542"/>
                  </a:lnTo>
                  <a:lnTo>
                    <a:pt x="1047" y="573"/>
                  </a:lnTo>
                  <a:lnTo>
                    <a:pt x="1049" y="605"/>
                  </a:lnTo>
                  <a:lnTo>
                    <a:pt x="1049" y="746"/>
                  </a:lnTo>
                  <a:lnTo>
                    <a:pt x="1234" y="746"/>
                  </a:lnTo>
                  <a:lnTo>
                    <a:pt x="1049" y="907"/>
                  </a:lnTo>
                  <a:lnTo>
                    <a:pt x="973" y="973"/>
                  </a:lnTo>
                  <a:lnTo>
                    <a:pt x="814" y="1111"/>
                  </a:lnTo>
                  <a:lnTo>
                    <a:pt x="655" y="973"/>
                  </a:lnTo>
                  <a:lnTo>
                    <a:pt x="582" y="910"/>
                  </a:lnTo>
                  <a:lnTo>
                    <a:pt x="394" y="746"/>
                  </a:lnTo>
                  <a:lnTo>
                    <a:pt x="582" y="746"/>
                  </a:lnTo>
                  <a:lnTo>
                    <a:pt x="582" y="605"/>
                  </a:lnTo>
                  <a:lnTo>
                    <a:pt x="582" y="605"/>
                  </a:lnTo>
                  <a:lnTo>
                    <a:pt x="582" y="584"/>
                  </a:lnTo>
                  <a:lnTo>
                    <a:pt x="579" y="564"/>
                  </a:lnTo>
                  <a:lnTo>
                    <a:pt x="573" y="545"/>
                  </a:lnTo>
                  <a:lnTo>
                    <a:pt x="565" y="526"/>
                  </a:lnTo>
                  <a:lnTo>
                    <a:pt x="555" y="508"/>
                  </a:lnTo>
                  <a:lnTo>
                    <a:pt x="544" y="492"/>
                  </a:lnTo>
                  <a:lnTo>
                    <a:pt x="531" y="478"/>
                  </a:lnTo>
                  <a:lnTo>
                    <a:pt x="515" y="463"/>
                  </a:lnTo>
                  <a:lnTo>
                    <a:pt x="499" y="450"/>
                  </a:lnTo>
                  <a:lnTo>
                    <a:pt x="481" y="437"/>
                  </a:lnTo>
                  <a:lnTo>
                    <a:pt x="462" y="428"/>
                  </a:lnTo>
                  <a:lnTo>
                    <a:pt x="442" y="420"/>
                  </a:lnTo>
                  <a:lnTo>
                    <a:pt x="421" y="413"/>
                  </a:lnTo>
                  <a:lnTo>
                    <a:pt x="399" y="409"/>
                  </a:lnTo>
                  <a:lnTo>
                    <a:pt x="376" y="405"/>
                  </a:lnTo>
                  <a:lnTo>
                    <a:pt x="352" y="404"/>
                  </a:lnTo>
                  <a:lnTo>
                    <a:pt x="235" y="404"/>
                  </a:lnTo>
                  <a:lnTo>
                    <a:pt x="0" y="404"/>
                  </a:lnTo>
                  <a:lnTo>
                    <a:pt x="232" y="203"/>
                  </a:lnTo>
                  <a:lnTo>
                    <a:pt x="0" y="0"/>
                  </a:lnTo>
                  <a:lnTo>
                    <a:pt x="220" y="0"/>
                  </a:lnTo>
                  <a:lnTo>
                    <a:pt x="352" y="0"/>
                  </a:lnTo>
                  <a:close/>
                </a:path>
              </a:pathLst>
            </a:custGeom>
            <a:solidFill>
              <a:schemeClr val="accent2"/>
            </a:solidFill>
            <a:ln w="9525">
              <a:solidFill>
                <a:srgbClr val="053903"/>
              </a:solid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96" name="Freeform 27">
              <a:extLst>
                <a:ext uri="{FF2B5EF4-FFF2-40B4-BE49-F238E27FC236}">
                  <a16:creationId xmlns:a16="http://schemas.microsoft.com/office/drawing/2014/main" id="{776F2A0E-3199-450C-ABE5-0C97304BF529}"/>
                </a:ext>
              </a:extLst>
            </p:cNvPr>
            <p:cNvSpPr>
              <a:spLocks noChangeArrowheads="1"/>
            </p:cNvSpPr>
            <p:nvPr/>
          </p:nvSpPr>
          <p:spPr bwMode="auto">
            <a:xfrm>
              <a:off x="4891097" y="1969404"/>
              <a:ext cx="453170" cy="203411"/>
            </a:xfrm>
            <a:custGeom>
              <a:avLst/>
              <a:gdLst>
                <a:gd name="connsiteX0" fmla="*/ 301255 w 453170"/>
                <a:gd name="connsiteY0" fmla="*/ 0 h 203411"/>
                <a:gd name="connsiteX1" fmla="*/ 453170 w 453170"/>
                <a:gd name="connsiteY1" fmla="*/ 0 h 203411"/>
                <a:gd name="connsiteX2" fmla="*/ 453170 w 453170"/>
                <a:gd name="connsiteY2" fmla="*/ 203411 h 203411"/>
                <a:gd name="connsiteX3" fmla="*/ 301255 w 453170"/>
                <a:gd name="connsiteY3" fmla="*/ 203411 h 203411"/>
                <a:gd name="connsiteX4" fmla="*/ 0 w 453170"/>
                <a:gd name="connsiteY4" fmla="*/ 0 h 203411"/>
                <a:gd name="connsiteX5" fmla="*/ 301254 w 453170"/>
                <a:gd name="connsiteY5" fmla="*/ 0 h 203411"/>
                <a:gd name="connsiteX6" fmla="*/ 301254 w 453170"/>
                <a:gd name="connsiteY6" fmla="*/ 203411 h 203411"/>
                <a:gd name="connsiteX7" fmla="*/ 0 w 453170"/>
                <a:gd name="connsiteY7" fmla="*/ 203411 h 20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170" h="203411">
                  <a:moveTo>
                    <a:pt x="301255" y="0"/>
                  </a:moveTo>
                  <a:lnTo>
                    <a:pt x="453170" y="0"/>
                  </a:lnTo>
                  <a:lnTo>
                    <a:pt x="453170" y="203411"/>
                  </a:lnTo>
                  <a:lnTo>
                    <a:pt x="301255" y="203411"/>
                  </a:lnTo>
                  <a:close/>
                  <a:moveTo>
                    <a:pt x="0" y="0"/>
                  </a:moveTo>
                  <a:lnTo>
                    <a:pt x="301254" y="0"/>
                  </a:lnTo>
                  <a:lnTo>
                    <a:pt x="301254" y="203411"/>
                  </a:lnTo>
                  <a:lnTo>
                    <a:pt x="0" y="203411"/>
                  </a:lnTo>
                  <a:close/>
                </a:path>
              </a:pathLst>
            </a:custGeom>
            <a:solidFill>
              <a:schemeClr val="accent2">
                <a:lumMod val="75000"/>
              </a:schemeClr>
            </a:solidFill>
            <a:ln w="9525">
              <a:solidFill>
                <a:srgbClr val="053903"/>
              </a:solidFill>
              <a:miter lim="800000"/>
              <a:headEnd/>
              <a:tailEnd/>
            </a:ln>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97" name="Freeform 15">
              <a:extLst>
                <a:ext uri="{FF2B5EF4-FFF2-40B4-BE49-F238E27FC236}">
                  <a16:creationId xmlns:a16="http://schemas.microsoft.com/office/drawing/2014/main" id="{CB44321C-C8E1-4981-805F-58B08D599AD8}"/>
                </a:ext>
              </a:extLst>
            </p:cNvPr>
            <p:cNvSpPr/>
            <p:nvPr/>
          </p:nvSpPr>
          <p:spPr bwMode="auto">
            <a:xfrm>
              <a:off x="5344267" y="1968031"/>
              <a:ext cx="298679" cy="463467"/>
            </a:xfrm>
            <a:custGeom>
              <a:avLst/>
              <a:gdLst>
                <a:gd name="T0" fmla="*/ 230 w 230"/>
                <a:gd name="T1" fmla="*/ 201 h 360"/>
                <a:gd name="T2" fmla="*/ 230 w 230"/>
                <a:gd name="T3" fmla="*/ 360 h 360"/>
                <a:gd name="T4" fmla="*/ 230 w 230"/>
                <a:gd name="T5" fmla="*/ 360 h 360"/>
                <a:gd name="T6" fmla="*/ 228 w 230"/>
                <a:gd name="T7" fmla="*/ 339 h 360"/>
                <a:gd name="T8" fmla="*/ 225 w 230"/>
                <a:gd name="T9" fmla="*/ 320 h 360"/>
                <a:gd name="T10" fmla="*/ 219 w 230"/>
                <a:gd name="T11" fmla="*/ 301 h 360"/>
                <a:gd name="T12" fmla="*/ 212 w 230"/>
                <a:gd name="T13" fmla="*/ 282 h 360"/>
                <a:gd name="T14" fmla="*/ 203 w 230"/>
                <a:gd name="T15" fmla="*/ 264 h 360"/>
                <a:gd name="T16" fmla="*/ 190 w 230"/>
                <a:gd name="T17" fmla="*/ 248 h 360"/>
                <a:gd name="T18" fmla="*/ 177 w 230"/>
                <a:gd name="T19" fmla="*/ 233 h 360"/>
                <a:gd name="T20" fmla="*/ 162 w 230"/>
                <a:gd name="T21" fmla="*/ 219 h 360"/>
                <a:gd name="T22" fmla="*/ 146 w 230"/>
                <a:gd name="T23" fmla="*/ 206 h 360"/>
                <a:gd name="T24" fmla="*/ 129 w 230"/>
                <a:gd name="T25" fmla="*/ 193 h 360"/>
                <a:gd name="T26" fmla="*/ 109 w 230"/>
                <a:gd name="T27" fmla="*/ 183 h 360"/>
                <a:gd name="T28" fmla="*/ 88 w 230"/>
                <a:gd name="T29" fmla="*/ 175 h 360"/>
                <a:gd name="T30" fmla="*/ 68 w 230"/>
                <a:gd name="T31" fmla="*/ 169 h 360"/>
                <a:gd name="T32" fmla="*/ 45 w 230"/>
                <a:gd name="T33" fmla="*/ 164 h 360"/>
                <a:gd name="T34" fmla="*/ 23 w 230"/>
                <a:gd name="T35" fmla="*/ 161 h 360"/>
                <a:gd name="T36" fmla="*/ 0 w 230"/>
                <a:gd name="T37" fmla="*/ 159 h 360"/>
                <a:gd name="T38" fmla="*/ 0 w 230"/>
                <a:gd name="T39" fmla="*/ 0 h 360"/>
                <a:gd name="T40" fmla="*/ 0 w 230"/>
                <a:gd name="T41" fmla="*/ 0 h 360"/>
                <a:gd name="T42" fmla="*/ 23 w 230"/>
                <a:gd name="T43" fmla="*/ 2 h 360"/>
                <a:gd name="T44" fmla="*/ 45 w 230"/>
                <a:gd name="T45" fmla="*/ 5 h 360"/>
                <a:gd name="T46" fmla="*/ 68 w 230"/>
                <a:gd name="T47" fmla="*/ 10 h 360"/>
                <a:gd name="T48" fmla="*/ 88 w 230"/>
                <a:gd name="T49" fmla="*/ 16 h 360"/>
                <a:gd name="T50" fmla="*/ 109 w 230"/>
                <a:gd name="T51" fmla="*/ 24 h 360"/>
                <a:gd name="T52" fmla="*/ 129 w 230"/>
                <a:gd name="T53" fmla="*/ 34 h 360"/>
                <a:gd name="T54" fmla="*/ 146 w 230"/>
                <a:gd name="T55" fmla="*/ 47 h 360"/>
                <a:gd name="T56" fmla="*/ 162 w 230"/>
                <a:gd name="T57" fmla="*/ 60 h 360"/>
                <a:gd name="T58" fmla="*/ 177 w 230"/>
                <a:gd name="T59" fmla="*/ 73 h 360"/>
                <a:gd name="T60" fmla="*/ 190 w 230"/>
                <a:gd name="T61" fmla="*/ 89 h 360"/>
                <a:gd name="T62" fmla="*/ 203 w 230"/>
                <a:gd name="T63" fmla="*/ 105 h 360"/>
                <a:gd name="T64" fmla="*/ 212 w 230"/>
                <a:gd name="T65" fmla="*/ 122 h 360"/>
                <a:gd name="T66" fmla="*/ 219 w 230"/>
                <a:gd name="T67" fmla="*/ 142 h 360"/>
                <a:gd name="T68" fmla="*/ 225 w 230"/>
                <a:gd name="T69" fmla="*/ 161 h 360"/>
                <a:gd name="T70" fmla="*/ 228 w 230"/>
                <a:gd name="T71" fmla="*/ 180 h 360"/>
                <a:gd name="T72" fmla="*/ 230 w 230"/>
                <a:gd name="T73" fmla="*/ 20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0" h="360">
                  <a:moveTo>
                    <a:pt x="230" y="201"/>
                  </a:moveTo>
                  <a:lnTo>
                    <a:pt x="230" y="360"/>
                  </a:lnTo>
                  <a:lnTo>
                    <a:pt x="230" y="360"/>
                  </a:lnTo>
                  <a:lnTo>
                    <a:pt x="228" y="339"/>
                  </a:lnTo>
                  <a:lnTo>
                    <a:pt x="225" y="320"/>
                  </a:lnTo>
                  <a:lnTo>
                    <a:pt x="219" y="301"/>
                  </a:lnTo>
                  <a:lnTo>
                    <a:pt x="212" y="282"/>
                  </a:lnTo>
                  <a:lnTo>
                    <a:pt x="203" y="264"/>
                  </a:lnTo>
                  <a:lnTo>
                    <a:pt x="190" y="248"/>
                  </a:lnTo>
                  <a:lnTo>
                    <a:pt x="177" y="233"/>
                  </a:lnTo>
                  <a:lnTo>
                    <a:pt x="162" y="219"/>
                  </a:lnTo>
                  <a:lnTo>
                    <a:pt x="146" y="206"/>
                  </a:lnTo>
                  <a:lnTo>
                    <a:pt x="129" y="193"/>
                  </a:lnTo>
                  <a:lnTo>
                    <a:pt x="109" y="183"/>
                  </a:lnTo>
                  <a:lnTo>
                    <a:pt x="88" y="175"/>
                  </a:lnTo>
                  <a:lnTo>
                    <a:pt x="68" y="169"/>
                  </a:lnTo>
                  <a:lnTo>
                    <a:pt x="45" y="164"/>
                  </a:lnTo>
                  <a:lnTo>
                    <a:pt x="23" y="161"/>
                  </a:lnTo>
                  <a:lnTo>
                    <a:pt x="0" y="159"/>
                  </a:lnTo>
                  <a:lnTo>
                    <a:pt x="0" y="0"/>
                  </a:lnTo>
                  <a:lnTo>
                    <a:pt x="0" y="0"/>
                  </a:lnTo>
                  <a:lnTo>
                    <a:pt x="23" y="2"/>
                  </a:lnTo>
                  <a:lnTo>
                    <a:pt x="45" y="5"/>
                  </a:lnTo>
                  <a:lnTo>
                    <a:pt x="68" y="10"/>
                  </a:lnTo>
                  <a:lnTo>
                    <a:pt x="88" y="16"/>
                  </a:lnTo>
                  <a:lnTo>
                    <a:pt x="109" y="24"/>
                  </a:lnTo>
                  <a:lnTo>
                    <a:pt x="129" y="34"/>
                  </a:lnTo>
                  <a:lnTo>
                    <a:pt x="146" y="47"/>
                  </a:lnTo>
                  <a:lnTo>
                    <a:pt x="162" y="60"/>
                  </a:lnTo>
                  <a:lnTo>
                    <a:pt x="177" y="73"/>
                  </a:lnTo>
                  <a:lnTo>
                    <a:pt x="190" y="89"/>
                  </a:lnTo>
                  <a:lnTo>
                    <a:pt x="203" y="105"/>
                  </a:lnTo>
                  <a:lnTo>
                    <a:pt x="212" y="122"/>
                  </a:lnTo>
                  <a:lnTo>
                    <a:pt x="219" y="142"/>
                  </a:lnTo>
                  <a:lnTo>
                    <a:pt x="225" y="161"/>
                  </a:lnTo>
                  <a:lnTo>
                    <a:pt x="228" y="180"/>
                  </a:lnTo>
                  <a:lnTo>
                    <a:pt x="230" y="201"/>
                  </a:lnTo>
                  <a:close/>
                </a:path>
              </a:pathLst>
            </a:custGeom>
            <a:solidFill>
              <a:schemeClr val="accent2">
                <a:lumMod val="75000"/>
              </a:schemeClr>
            </a:solidFill>
            <a:ln w="9525">
              <a:solidFill>
                <a:srgbClr val="053903"/>
              </a:solid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98" name="Freeform 17">
              <a:extLst>
                <a:ext uri="{FF2B5EF4-FFF2-40B4-BE49-F238E27FC236}">
                  <a16:creationId xmlns:a16="http://schemas.microsoft.com/office/drawing/2014/main" id="{2B9DC06D-9092-4A33-85F5-A7EA106F7467}"/>
                </a:ext>
              </a:extLst>
            </p:cNvPr>
            <p:cNvSpPr/>
            <p:nvPr/>
          </p:nvSpPr>
          <p:spPr bwMode="auto">
            <a:xfrm>
              <a:off x="5396554" y="2404613"/>
              <a:ext cx="1083998" cy="674602"/>
            </a:xfrm>
            <a:custGeom>
              <a:avLst/>
              <a:gdLst>
                <a:gd name="T0" fmla="*/ 655 w 841"/>
                <a:gd name="T1" fmla="*/ 160 h 524"/>
                <a:gd name="T2" fmla="*/ 579 w 841"/>
                <a:gd name="T3" fmla="*/ 226 h 524"/>
                <a:gd name="T4" fmla="*/ 420 w 841"/>
                <a:gd name="T5" fmla="*/ 365 h 524"/>
                <a:gd name="T6" fmla="*/ 420 w 841"/>
                <a:gd name="T7" fmla="*/ 365 h 524"/>
                <a:gd name="T8" fmla="*/ 260 w 841"/>
                <a:gd name="T9" fmla="*/ 226 h 524"/>
                <a:gd name="T10" fmla="*/ 190 w 841"/>
                <a:gd name="T11" fmla="*/ 164 h 524"/>
                <a:gd name="T12" fmla="*/ 190 w 841"/>
                <a:gd name="T13" fmla="*/ 164 h 524"/>
                <a:gd name="T14" fmla="*/ 0 w 841"/>
                <a:gd name="T15" fmla="*/ 0 h 524"/>
                <a:gd name="T16" fmla="*/ 0 w 841"/>
                <a:gd name="T17" fmla="*/ 159 h 524"/>
                <a:gd name="T18" fmla="*/ 190 w 841"/>
                <a:gd name="T19" fmla="*/ 323 h 524"/>
                <a:gd name="T20" fmla="*/ 260 w 841"/>
                <a:gd name="T21" fmla="*/ 386 h 524"/>
                <a:gd name="T22" fmla="*/ 260 w 841"/>
                <a:gd name="T23" fmla="*/ 386 h 524"/>
                <a:gd name="T24" fmla="*/ 420 w 841"/>
                <a:gd name="T25" fmla="*/ 524 h 524"/>
                <a:gd name="T26" fmla="*/ 579 w 841"/>
                <a:gd name="T27" fmla="*/ 386 h 524"/>
                <a:gd name="T28" fmla="*/ 655 w 841"/>
                <a:gd name="T29" fmla="*/ 320 h 524"/>
                <a:gd name="T30" fmla="*/ 841 w 841"/>
                <a:gd name="T31" fmla="*/ 159 h 524"/>
                <a:gd name="T32" fmla="*/ 841 w 841"/>
                <a:gd name="T33" fmla="*/ 0 h 524"/>
                <a:gd name="T34" fmla="*/ 655 w 841"/>
                <a:gd name="T35" fmla="*/ 16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1" h="524">
                  <a:moveTo>
                    <a:pt x="655" y="160"/>
                  </a:moveTo>
                  <a:lnTo>
                    <a:pt x="579" y="226"/>
                  </a:lnTo>
                  <a:lnTo>
                    <a:pt x="420" y="365"/>
                  </a:lnTo>
                  <a:lnTo>
                    <a:pt x="420" y="365"/>
                  </a:lnTo>
                  <a:lnTo>
                    <a:pt x="260" y="226"/>
                  </a:lnTo>
                  <a:lnTo>
                    <a:pt x="190" y="164"/>
                  </a:lnTo>
                  <a:lnTo>
                    <a:pt x="190" y="164"/>
                  </a:lnTo>
                  <a:lnTo>
                    <a:pt x="0" y="0"/>
                  </a:lnTo>
                  <a:lnTo>
                    <a:pt x="0" y="159"/>
                  </a:lnTo>
                  <a:lnTo>
                    <a:pt x="190" y="323"/>
                  </a:lnTo>
                  <a:lnTo>
                    <a:pt x="260" y="386"/>
                  </a:lnTo>
                  <a:lnTo>
                    <a:pt x="260" y="386"/>
                  </a:lnTo>
                  <a:lnTo>
                    <a:pt x="420" y="524"/>
                  </a:lnTo>
                  <a:lnTo>
                    <a:pt x="579" y="386"/>
                  </a:lnTo>
                  <a:lnTo>
                    <a:pt x="655" y="320"/>
                  </a:lnTo>
                  <a:lnTo>
                    <a:pt x="841" y="159"/>
                  </a:lnTo>
                  <a:lnTo>
                    <a:pt x="841" y="0"/>
                  </a:lnTo>
                  <a:lnTo>
                    <a:pt x="655" y="160"/>
                  </a:lnTo>
                  <a:close/>
                </a:path>
              </a:pathLst>
            </a:custGeom>
            <a:solidFill>
              <a:schemeClr val="accent2">
                <a:lumMod val="75000"/>
              </a:schemeClr>
            </a:solidFill>
            <a:ln w="9525">
              <a:solidFill>
                <a:srgbClr val="053903"/>
              </a:solid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sp>
        <p:nvSpPr>
          <p:cNvPr id="59" name="文本框 58">
            <a:extLst>
              <a:ext uri="{FF2B5EF4-FFF2-40B4-BE49-F238E27FC236}">
                <a16:creationId xmlns:a16="http://schemas.microsoft.com/office/drawing/2014/main" id="{4D66AC19-5FDB-4659-945D-8D110133395A}"/>
              </a:ext>
            </a:extLst>
          </p:cNvPr>
          <p:cNvSpPr txBox="1"/>
          <p:nvPr/>
        </p:nvSpPr>
        <p:spPr>
          <a:xfrm>
            <a:off x="6095964" y="529077"/>
            <a:ext cx="430887" cy="913070"/>
          </a:xfrm>
          <a:prstGeom prst="rect">
            <a:avLst/>
          </a:prstGeom>
          <a:noFill/>
        </p:spPr>
        <p:txBody>
          <a:bodyPr vert="eaVert" wrap="none" rtlCol="0">
            <a:spAutoFit/>
          </a:bodyPr>
          <a:lstStyle/>
          <a:p>
            <a:r>
              <a:rPr lang="zh-CN" altLang="en-US" sz="1600" b="1" dirty="0">
                <a:latin typeface="微软雅黑" panose="020B0503020204020204" pitchFamily="34" charset="-122"/>
                <a:ea typeface="微软雅黑" panose="020B0503020204020204" pitchFamily="34" charset="-122"/>
              </a:rPr>
              <a:t>文本挖掘</a:t>
            </a:r>
          </a:p>
        </p:txBody>
      </p:sp>
      <p:sp>
        <p:nvSpPr>
          <p:cNvPr id="66" name="文本框 65">
            <a:extLst>
              <a:ext uri="{FF2B5EF4-FFF2-40B4-BE49-F238E27FC236}">
                <a16:creationId xmlns:a16="http://schemas.microsoft.com/office/drawing/2014/main" id="{8FE91E7D-996E-4AA6-94E2-7871B43EE8E7}"/>
              </a:ext>
            </a:extLst>
          </p:cNvPr>
          <p:cNvSpPr txBox="1"/>
          <p:nvPr/>
        </p:nvSpPr>
        <p:spPr>
          <a:xfrm>
            <a:off x="7626494" y="771281"/>
            <a:ext cx="1210588"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结论与建议</a:t>
            </a:r>
          </a:p>
        </p:txBody>
      </p:sp>
      <p:grpSp>
        <p:nvGrpSpPr>
          <p:cNvPr id="99" name="Group 8">
            <a:extLst>
              <a:ext uri="{FF2B5EF4-FFF2-40B4-BE49-F238E27FC236}">
                <a16:creationId xmlns:a16="http://schemas.microsoft.com/office/drawing/2014/main" id="{65AF286B-5BCF-4871-A53B-60827A06D902}"/>
              </a:ext>
            </a:extLst>
          </p:cNvPr>
          <p:cNvGrpSpPr/>
          <p:nvPr/>
        </p:nvGrpSpPr>
        <p:grpSpPr>
          <a:xfrm rot="16200000">
            <a:off x="8347576" y="1445193"/>
            <a:ext cx="758166" cy="393690"/>
            <a:chOff x="1493533" y="1313069"/>
            <a:chExt cx="1328605" cy="1143216"/>
          </a:xfrm>
        </p:grpSpPr>
        <p:sp>
          <p:nvSpPr>
            <p:cNvPr id="100" name="Rectangle 5">
              <a:extLst>
                <a:ext uri="{FF2B5EF4-FFF2-40B4-BE49-F238E27FC236}">
                  <a16:creationId xmlns:a16="http://schemas.microsoft.com/office/drawing/2014/main" id="{F9D6C2DC-5A72-4116-813E-EAED39985BF9}"/>
                </a:ext>
              </a:extLst>
            </p:cNvPr>
            <p:cNvSpPr>
              <a:spLocks noChangeArrowheads="1"/>
            </p:cNvSpPr>
            <p:nvPr/>
          </p:nvSpPr>
          <p:spPr bwMode="auto">
            <a:xfrm>
              <a:off x="1493533" y="2041739"/>
              <a:ext cx="787894" cy="20598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dirty="0">
                <a:ln>
                  <a:noFill/>
                </a:ln>
                <a:solidFill>
                  <a:srgbClr val="444444"/>
                </a:solidFill>
                <a:effectLst/>
                <a:uLnTx/>
                <a:uFillTx/>
                <a:latin typeface="Calibri" panose="020F0502020204030204"/>
                <a:ea typeface="+mn-ea"/>
                <a:cs typeface="+mn-cs"/>
              </a:endParaRPr>
            </a:p>
          </p:txBody>
        </p:sp>
        <p:sp>
          <p:nvSpPr>
            <p:cNvPr id="101" name="Freeform 6">
              <a:extLst>
                <a:ext uri="{FF2B5EF4-FFF2-40B4-BE49-F238E27FC236}">
                  <a16:creationId xmlns:a16="http://schemas.microsoft.com/office/drawing/2014/main" id="{7D3A698A-055E-4E9B-AA85-F82152F09580}"/>
                </a:ext>
              </a:extLst>
            </p:cNvPr>
            <p:cNvSpPr/>
            <p:nvPr/>
          </p:nvSpPr>
          <p:spPr bwMode="auto">
            <a:xfrm>
              <a:off x="2281427" y="1781683"/>
              <a:ext cx="540711" cy="674602"/>
            </a:xfrm>
            <a:custGeom>
              <a:avLst/>
              <a:gdLst>
                <a:gd name="T0" fmla="*/ 420 w 420"/>
                <a:gd name="T1" fmla="*/ 0 h 524"/>
                <a:gd name="T2" fmla="*/ 420 w 420"/>
                <a:gd name="T3" fmla="*/ 160 h 524"/>
                <a:gd name="T4" fmla="*/ 0 w 420"/>
                <a:gd name="T5" fmla="*/ 524 h 524"/>
                <a:gd name="T6" fmla="*/ 0 w 420"/>
                <a:gd name="T7" fmla="*/ 365 h 524"/>
                <a:gd name="T8" fmla="*/ 420 w 420"/>
                <a:gd name="T9" fmla="*/ 0 h 524"/>
              </a:gdLst>
              <a:ahLst/>
              <a:cxnLst>
                <a:cxn ang="0">
                  <a:pos x="T0" y="T1"/>
                </a:cxn>
                <a:cxn ang="0">
                  <a:pos x="T2" y="T3"/>
                </a:cxn>
                <a:cxn ang="0">
                  <a:pos x="T4" y="T5"/>
                </a:cxn>
                <a:cxn ang="0">
                  <a:pos x="T6" y="T7"/>
                </a:cxn>
                <a:cxn ang="0">
                  <a:pos x="T8" y="T9"/>
                </a:cxn>
              </a:cxnLst>
              <a:rect l="0" t="0" r="r" b="b"/>
              <a:pathLst>
                <a:path w="420" h="524">
                  <a:moveTo>
                    <a:pt x="420" y="0"/>
                  </a:moveTo>
                  <a:lnTo>
                    <a:pt x="420" y="160"/>
                  </a:lnTo>
                  <a:lnTo>
                    <a:pt x="0" y="524"/>
                  </a:lnTo>
                  <a:lnTo>
                    <a:pt x="0" y="365"/>
                  </a:lnTo>
                  <a:lnTo>
                    <a:pt x="42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102" name="Freeform 7">
              <a:extLst>
                <a:ext uri="{FF2B5EF4-FFF2-40B4-BE49-F238E27FC236}">
                  <a16:creationId xmlns:a16="http://schemas.microsoft.com/office/drawing/2014/main" id="{A4CF7FE8-A774-4AA5-B6C9-37075FFB2498}"/>
                </a:ext>
              </a:extLst>
            </p:cNvPr>
            <p:cNvSpPr/>
            <p:nvPr/>
          </p:nvSpPr>
          <p:spPr bwMode="auto">
            <a:xfrm>
              <a:off x="1493533" y="1313069"/>
              <a:ext cx="1328605" cy="939809"/>
            </a:xfrm>
            <a:custGeom>
              <a:avLst/>
              <a:gdLst>
                <a:gd name="T0" fmla="*/ 611 w 1031"/>
                <a:gd name="T1" fmla="*/ 0 h 730"/>
                <a:gd name="T2" fmla="*/ 799 w 1031"/>
                <a:gd name="T3" fmla="*/ 163 h 730"/>
                <a:gd name="T4" fmla="*/ 1031 w 1031"/>
                <a:gd name="T5" fmla="*/ 365 h 730"/>
                <a:gd name="T6" fmla="*/ 611 w 1031"/>
                <a:gd name="T7" fmla="*/ 730 h 730"/>
                <a:gd name="T8" fmla="*/ 611 w 1031"/>
                <a:gd name="T9" fmla="*/ 568 h 730"/>
                <a:gd name="T10" fmla="*/ 0 w 1031"/>
                <a:gd name="T11" fmla="*/ 568 h 730"/>
                <a:gd name="T12" fmla="*/ 0 w 1031"/>
                <a:gd name="T13" fmla="*/ 163 h 730"/>
                <a:gd name="T14" fmla="*/ 611 w 1031"/>
                <a:gd name="T15" fmla="*/ 163 h 730"/>
                <a:gd name="T16" fmla="*/ 611 w 1031"/>
                <a:gd name="T17"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1" h="730">
                  <a:moveTo>
                    <a:pt x="611" y="0"/>
                  </a:moveTo>
                  <a:lnTo>
                    <a:pt x="799" y="163"/>
                  </a:lnTo>
                  <a:lnTo>
                    <a:pt x="1031" y="365"/>
                  </a:lnTo>
                  <a:lnTo>
                    <a:pt x="611" y="730"/>
                  </a:lnTo>
                  <a:lnTo>
                    <a:pt x="611" y="568"/>
                  </a:lnTo>
                  <a:lnTo>
                    <a:pt x="0" y="568"/>
                  </a:lnTo>
                  <a:lnTo>
                    <a:pt x="0" y="163"/>
                  </a:lnTo>
                  <a:lnTo>
                    <a:pt x="611" y="163"/>
                  </a:lnTo>
                  <a:lnTo>
                    <a:pt x="61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grpSp>
        <p:nvGrpSpPr>
          <p:cNvPr id="113" name="Group 12">
            <a:extLst>
              <a:ext uri="{FF2B5EF4-FFF2-40B4-BE49-F238E27FC236}">
                <a16:creationId xmlns:a16="http://schemas.microsoft.com/office/drawing/2014/main" id="{3B14EAC8-A297-40FF-B113-060A70A95092}"/>
              </a:ext>
            </a:extLst>
          </p:cNvPr>
          <p:cNvGrpSpPr/>
          <p:nvPr/>
        </p:nvGrpSpPr>
        <p:grpSpPr>
          <a:xfrm rot="16200000">
            <a:off x="8297377" y="4098867"/>
            <a:ext cx="842793" cy="553088"/>
            <a:chOff x="2157836" y="3857165"/>
            <a:chExt cx="1977461" cy="1441897"/>
          </a:xfrm>
        </p:grpSpPr>
        <p:sp>
          <p:nvSpPr>
            <p:cNvPr id="114" name="Freeform 36">
              <a:extLst>
                <a:ext uri="{FF2B5EF4-FFF2-40B4-BE49-F238E27FC236}">
                  <a16:creationId xmlns:a16="http://schemas.microsoft.com/office/drawing/2014/main" id="{9B14D4FF-DD38-49C8-B939-49DD30E94AB4}"/>
                </a:ext>
              </a:extLst>
            </p:cNvPr>
            <p:cNvSpPr/>
            <p:nvPr/>
          </p:nvSpPr>
          <p:spPr bwMode="auto">
            <a:xfrm>
              <a:off x="2157836" y="3857165"/>
              <a:ext cx="1418724" cy="1045375"/>
            </a:xfrm>
            <a:custGeom>
              <a:avLst/>
              <a:gdLst>
                <a:gd name="T0" fmla="*/ 508 w 1104"/>
                <a:gd name="T1" fmla="*/ 207 h 811"/>
                <a:gd name="T2" fmla="*/ 508 w 1104"/>
                <a:gd name="T3" fmla="*/ 0 h 811"/>
                <a:gd name="T4" fmla="*/ 251 w 1104"/>
                <a:gd name="T5" fmla="*/ 204 h 811"/>
                <a:gd name="T6" fmla="*/ 0 w 1104"/>
                <a:gd name="T7" fmla="*/ 3 h 811"/>
                <a:gd name="T8" fmla="*/ 0 w 1104"/>
                <a:gd name="T9" fmla="*/ 207 h 811"/>
                <a:gd name="T10" fmla="*/ 0 w 1104"/>
                <a:gd name="T11" fmla="*/ 207 h 811"/>
                <a:gd name="T12" fmla="*/ 2 w 1104"/>
                <a:gd name="T13" fmla="*/ 238 h 811"/>
                <a:gd name="T14" fmla="*/ 5 w 1104"/>
                <a:gd name="T15" fmla="*/ 268 h 811"/>
                <a:gd name="T16" fmla="*/ 10 w 1104"/>
                <a:gd name="T17" fmla="*/ 299 h 811"/>
                <a:gd name="T18" fmla="*/ 16 w 1104"/>
                <a:gd name="T19" fmla="*/ 329 h 811"/>
                <a:gd name="T20" fmla="*/ 24 w 1104"/>
                <a:gd name="T21" fmla="*/ 358 h 811"/>
                <a:gd name="T22" fmla="*/ 36 w 1104"/>
                <a:gd name="T23" fmla="*/ 387 h 811"/>
                <a:gd name="T24" fmla="*/ 47 w 1104"/>
                <a:gd name="T25" fmla="*/ 414 h 811"/>
                <a:gd name="T26" fmla="*/ 60 w 1104"/>
                <a:gd name="T27" fmla="*/ 442 h 811"/>
                <a:gd name="T28" fmla="*/ 76 w 1104"/>
                <a:gd name="T29" fmla="*/ 469 h 811"/>
                <a:gd name="T30" fmla="*/ 92 w 1104"/>
                <a:gd name="T31" fmla="*/ 495 h 811"/>
                <a:gd name="T32" fmla="*/ 111 w 1104"/>
                <a:gd name="T33" fmla="*/ 520 h 811"/>
                <a:gd name="T34" fmla="*/ 130 w 1104"/>
                <a:gd name="T35" fmla="*/ 545 h 811"/>
                <a:gd name="T36" fmla="*/ 151 w 1104"/>
                <a:gd name="T37" fmla="*/ 569 h 811"/>
                <a:gd name="T38" fmla="*/ 174 w 1104"/>
                <a:gd name="T39" fmla="*/ 591 h 811"/>
                <a:gd name="T40" fmla="*/ 198 w 1104"/>
                <a:gd name="T41" fmla="*/ 612 h 811"/>
                <a:gd name="T42" fmla="*/ 224 w 1104"/>
                <a:gd name="T43" fmla="*/ 633 h 811"/>
                <a:gd name="T44" fmla="*/ 250 w 1104"/>
                <a:gd name="T45" fmla="*/ 654 h 811"/>
                <a:gd name="T46" fmla="*/ 277 w 1104"/>
                <a:gd name="T47" fmla="*/ 673 h 811"/>
                <a:gd name="T48" fmla="*/ 306 w 1104"/>
                <a:gd name="T49" fmla="*/ 691 h 811"/>
                <a:gd name="T50" fmla="*/ 335 w 1104"/>
                <a:gd name="T51" fmla="*/ 707 h 811"/>
                <a:gd name="T52" fmla="*/ 365 w 1104"/>
                <a:gd name="T53" fmla="*/ 723 h 811"/>
                <a:gd name="T54" fmla="*/ 397 w 1104"/>
                <a:gd name="T55" fmla="*/ 738 h 811"/>
                <a:gd name="T56" fmla="*/ 431 w 1104"/>
                <a:gd name="T57" fmla="*/ 750 h 811"/>
                <a:gd name="T58" fmla="*/ 463 w 1104"/>
                <a:gd name="T59" fmla="*/ 763 h 811"/>
                <a:gd name="T60" fmla="*/ 499 w 1104"/>
                <a:gd name="T61" fmla="*/ 775 h 811"/>
                <a:gd name="T62" fmla="*/ 534 w 1104"/>
                <a:gd name="T63" fmla="*/ 784 h 811"/>
                <a:gd name="T64" fmla="*/ 570 w 1104"/>
                <a:gd name="T65" fmla="*/ 792 h 811"/>
                <a:gd name="T66" fmla="*/ 607 w 1104"/>
                <a:gd name="T67" fmla="*/ 799 h 811"/>
                <a:gd name="T68" fmla="*/ 644 w 1104"/>
                <a:gd name="T69" fmla="*/ 803 h 811"/>
                <a:gd name="T70" fmla="*/ 682 w 1104"/>
                <a:gd name="T71" fmla="*/ 808 h 811"/>
                <a:gd name="T72" fmla="*/ 721 w 1104"/>
                <a:gd name="T73" fmla="*/ 810 h 811"/>
                <a:gd name="T74" fmla="*/ 759 w 1104"/>
                <a:gd name="T75" fmla="*/ 811 h 811"/>
                <a:gd name="T76" fmla="*/ 1104 w 1104"/>
                <a:gd name="T77" fmla="*/ 811 h 811"/>
                <a:gd name="T78" fmla="*/ 1104 w 1104"/>
                <a:gd name="T79" fmla="*/ 406 h 811"/>
                <a:gd name="T80" fmla="*/ 759 w 1104"/>
                <a:gd name="T81" fmla="*/ 406 h 811"/>
                <a:gd name="T82" fmla="*/ 759 w 1104"/>
                <a:gd name="T83" fmla="*/ 406 h 811"/>
                <a:gd name="T84" fmla="*/ 734 w 1104"/>
                <a:gd name="T85" fmla="*/ 406 h 811"/>
                <a:gd name="T86" fmla="*/ 708 w 1104"/>
                <a:gd name="T87" fmla="*/ 403 h 811"/>
                <a:gd name="T88" fmla="*/ 684 w 1104"/>
                <a:gd name="T89" fmla="*/ 398 h 811"/>
                <a:gd name="T90" fmla="*/ 661 w 1104"/>
                <a:gd name="T91" fmla="*/ 392 h 811"/>
                <a:gd name="T92" fmla="*/ 639 w 1104"/>
                <a:gd name="T93" fmla="*/ 382 h 811"/>
                <a:gd name="T94" fmla="*/ 618 w 1104"/>
                <a:gd name="T95" fmla="*/ 373 h 811"/>
                <a:gd name="T96" fmla="*/ 599 w 1104"/>
                <a:gd name="T97" fmla="*/ 361 h 811"/>
                <a:gd name="T98" fmla="*/ 581 w 1104"/>
                <a:gd name="T99" fmla="*/ 348 h 811"/>
                <a:gd name="T100" fmla="*/ 565 w 1104"/>
                <a:gd name="T101" fmla="*/ 334 h 811"/>
                <a:gd name="T102" fmla="*/ 550 w 1104"/>
                <a:gd name="T103" fmla="*/ 319 h 811"/>
                <a:gd name="T104" fmla="*/ 537 w 1104"/>
                <a:gd name="T105" fmla="*/ 302 h 811"/>
                <a:gd name="T106" fmla="*/ 528 w 1104"/>
                <a:gd name="T107" fmla="*/ 284 h 811"/>
                <a:gd name="T108" fmla="*/ 520 w 1104"/>
                <a:gd name="T109" fmla="*/ 266 h 811"/>
                <a:gd name="T110" fmla="*/ 513 w 1104"/>
                <a:gd name="T111" fmla="*/ 247 h 811"/>
                <a:gd name="T112" fmla="*/ 508 w 1104"/>
                <a:gd name="T113" fmla="*/ 228 h 811"/>
                <a:gd name="T114" fmla="*/ 508 w 1104"/>
                <a:gd name="T115" fmla="*/ 207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4" h="811">
                  <a:moveTo>
                    <a:pt x="508" y="207"/>
                  </a:moveTo>
                  <a:lnTo>
                    <a:pt x="508" y="0"/>
                  </a:lnTo>
                  <a:lnTo>
                    <a:pt x="251" y="204"/>
                  </a:lnTo>
                  <a:lnTo>
                    <a:pt x="0" y="3"/>
                  </a:lnTo>
                  <a:lnTo>
                    <a:pt x="0" y="207"/>
                  </a:lnTo>
                  <a:lnTo>
                    <a:pt x="0" y="207"/>
                  </a:lnTo>
                  <a:lnTo>
                    <a:pt x="2" y="238"/>
                  </a:lnTo>
                  <a:lnTo>
                    <a:pt x="5" y="268"/>
                  </a:lnTo>
                  <a:lnTo>
                    <a:pt x="10" y="299"/>
                  </a:lnTo>
                  <a:lnTo>
                    <a:pt x="16" y="329"/>
                  </a:lnTo>
                  <a:lnTo>
                    <a:pt x="24" y="358"/>
                  </a:lnTo>
                  <a:lnTo>
                    <a:pt x="36" y="387"/>
                  </a:lnTo>
                  <a:lnTo>
                    <a:pt x="47" y="414"/>
                  </a:lnTo>
                  <a:lnTo>
                    <a:pt x="60" y="442"/>
                  </a:lnTo>
                  <a:lnTo>
                    <a:pt x="76" y="469"/>
                  </a:lnTo>
                  <a:lnTo>
                    <a:pt x="92" y="495"/>
                  </a:lnTo>
                  <a:lnTo>
                    <a:pt x="111" y="520"/>
                  </a:lnTo>
                  <a:lnTo>
                    <a:pt x="130" y="545"/>
                  </a:lnTo>
                  <a:lnTo>
                    <a:pt x="151" y="569"/>
                  </a:lnTo>
                  <a:lnTo>
                    <a:pt x="174" y="591"/>
                  </a:lnTo>
                  <a:lnTo>
                    <a:pt x="198" y="612"/>
                  </a:lnTo>
                  <a:lnTo>
                    <a:pt x="224" y="633"/>
                  </a:lnTo>
                  <a:lnTo>
                    <a:pt x="250" y="654"/>
                  </a:lnTo>
                  <a:lnTo>
                    <a:pt x="277" y="673"/>
                  </a:lnTo>
                  <a:lnTo>
                    <a:pt x="306" y="691"/>
                  </a:lnTo>
                  <a:lnTo>
                    <a:pt x="335" y="707"/>
                  </a:lnTo>
                  <a:lnTo>
                    <a:pt x="365" y="723"/>
                  </a:lnTo>
                  <a:lnTo>
                    <a:pt x="397" y="738"/>
                  </a:lnTo>
                  <a:lnTo>
                    <a:pt x="431" y="750"/>
                  </a:lnTo>
                  <a:lnTo>
                    <a:pt x="463" y="763"/>
                  </a:lnTo>
                  <a:lnTo>
                    <a:pt x="499" y="775"/>
                  </a:lnTo>
                  <a:lnTo>
                    <a:pt x="534" y="784"/>
                  </a:lnTo>
                  <a:lnTo>
                    <a:pt x="570" y="792"/>
                  </a:lnTo>
                  <a:lnTo>
                    <a:pt x="607" y="799"/>
                  </a:lnTo>
                  <a:lnTo>
                    <a:pt x="644" y="803"/>
                  </a:lnTo>
                  <a:lnTo>
                    <a:pt x="682" y="808"/>
                  </a:lnTo>
                  <a:lnTo>
                    <a:pt x="721" y="810"/>
                  </a:lnTo>
                  <a:lnTo>
                    <a:pt x="759" y="811"/>
                  </a:lnTo>
                  <a:lnTo>
                    <a:pt x="1104" y="811"/>
                  </a:lnTo>
                  <a:lnTo>
                    <a:pt x="1104" y="406"/>
                  </a:lnTo>
                  <a:lnTo>
                    <a:pt x="759" y="406"/>
                  </a:lnTo>
                  <a:lnTo>
                    <a:pt x="759" y="406"/>
                  </a:lnTo>
                  <a:lnTo>
                    <a:pt x="734" y="406"/>
                  </a:lnTo>
                  <a:lnTo>
                    <a:pt x="708" y="403"/>
                  </a:lnTo>
                  <a:lnTo>
                    <a:pt x="684" y="398"/>
                  </a:lnTo>
                  <a:lnTo>
                    <a:pt x="661" y="392"/>
                  </a:lnTo>
                  <a:lnTo>
                    <a:pt x="639" y="382"/>
                  </a:lnTo>
                  <a:lnTo>
                    <a:pt x="618" y="373"/>
                  </a:lnTo>
                  <a:lnTo>
                    <a:pt x="599" y="361"/>
                  </a:lnTo>
                  <a:lnTo>
                    <a:pt x="581" y="348"/>
                  </a:lnTo>
                  <a:lnTo>
                    <a:pt x="565" y="334"/>
                  </a:lnTo>
                  <a:lnTo>
                    <a:pt x="550" y="319"/>
                  </a:lnTo>
                  <a:lnTo>
                    <a:pt x="537" y="302"/>
                  </a:lnTo>
                  <a:lnTo>
                    <a:pt x="528" y="284"/>
                  </a:lnTo>
                  <a:lnTo>
                    <a:pt x="520" y="266"/>
                  </a:lnTo>
                  <a:lnTo>
                    <a:pt x="513" y="247"/>
                  </a:lnTo>
                  <a:lnTo>
                    <a:pt x="508" y="228"/>
                  </a:lnTo>
                  <a:lnTo>
                    <a:pt x="508" y="207"/>
                  </a:lnTo>
                  <a:close/>
                </a:path>
              </a:pathLst>
            </a:custGeom>
            <a:solidFill>
              <a:srgbClr val="085804"/>
            </a:solidFill>
            <a:ln w="9525">
              <a:solidFill>
                <a:srgbClr val="000000"/>
              </a:solid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115" name="Freeform 31">
              <a:extLst>
                <a:ext uri="{FF2B5EF4-FFF2-40B4-BE49-F238E27FC236}">
                  <a16:creationId xmlns:a16="http://schemas.microsoft.com/office/drawing/2014/main" id="{D5BD46B2-B17E-412C-BDF7-30BC0DF02482}"/>
                </a:ext>
              </a:extLst>
            </p:cNvPr>
            <p:cNvSpPr/>
            <p:nvPr/>
          </p:nvSpPr>
          <p:spPr bwMode="auto">
            <a:xfrm>
              <a:off x="3545663" y="4624460"/>
              <a:ext cx="589634" cy="674602"/>
            </a:xfrm>
            <a:custGeom>
              <a:avLst/>
              <a:gdLst>
                <a:gd name="T0" fmla="*/ 459 w 459"/>
                <a:gd name="T1" fmla="*/ 0 h 525"/>
                <a:gd name="T2" fmla="*/ 0 w 459"/>
                <a:gd name="T3" fmla="*/ 365 h 525"/>
                <a:gd name="T4" fmla="*/ 0 w 459"/>
                <a:gd name="T5" fmla="*/ 378 h 525"/>
                <a:gd name="T6" fmla="*/ 0 w 459"/>
                <a:gd name="T7" fmla="*/ 525 h 525"/>
                <a:gd name="T8" fmla="*/ 459 w 459"/>
                <a:gd name="T9" fmla="*/ 160 h 525"/>
                <a:gd name="T10" fmla="*/ 459 w 459"/>
                <a:gd name="T11" fmla="*/ 0 h 525"/>
              </a:gdLst>
              <a:ahLst/>
              <a:cxnLst>
                <a:cxn ang="0">
                  <a:pos x="T0" y="T1"/>
                </a:cxn>
                <a:cxn ang="0">
                  <a:pos x="T2" y="T3"/>
                </a:cxn>
                <a:cxn ang="0">
                  <a:pos x="T4" y="T5"/>
                </a:cxn>
                <a:cxn ang="0">
                  <a:pos x="T6" y="T7"/>
                </a:cxn>
                <a:cxn ang="0">
                  <a:pos x="T8" y="T9"/>
                </a:cxn>
                <a:cxn ang="0">
                  <a:pos x="T10" y="T11"/>
                </a:cxn>
              </a:cxnLst>
              <a:rect l="0" t="0" r="r" b="b"/>
              <a:pathLst>
                <a:path w="459" h="525">
                  <a:moveTo>
                    <a:pt x="459" y="0"/>
                  </a:moveTo>
                  <a:lnTo>
                    <a:pt x="0" y="365"/>
                  </a:lnTo>
                  <a:lnTo>
                    <a:pt x="0" y="378"/>
                  </a:lnTo>
                  <a:lnTo>
                    <a:pt x="0" y="525"/>
                  </a:lnTo>
                  <a:lnTo>
                    <a:pt x="459" y="160"/>
                  </a:lnTo>
                  <a:lnTo>
                    <a:pt x="459" y="0"/>
                  </a:lnTo>
                  <a:close/>
                </a:path>
              </a:pathLst>
            </a:custGeom>
            <a:solidFill>
              <a:srgbClr val="053903"/>
            </a:solidFill>
            <a:ln w="9525">
              <a:solidFill>
                <a:srgbClr val="000000"/>
              </a:solid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116" name="Freeform 32">
              <a:extLst>
                <a:ext uri="{FF2B5EF4-FFF2-40B4-BE49-F238E27FC236}">
                  <a16:creationId xmlns:a16="http://schemas.microsoft.com/office/drawing/2014/main" id="{6D29E247-2EFC-42C9-9AB0-1B84987C0F62}"/>
                </a:ext>
              </a:extLst>
            </p:cNvPr>
            <p:cNvSpPr/>
            <p:nvPr/>
          </p:nvSpPr>
          <p:spPr bwMode="auto">
            <a:xfrm>
              <a:off x="3545663" y="4153268"/>
              <a:ext cx="589634" cy="939809"/>
            </a:xfrm>
            <a:custGeom>
              <a:avLst/>
              <a:gdLst>
                <a:gd name="T0" fmla="*/ 0 w 459"/>
                <a:gd name="T1" fmla="*/ 0 h 730"/>
                <a:gd name="T2" fmla="*/ 0 w 459"/>
                <a:gd name="T3" fmla="*/ 179 h 730"/>
                <a:gd name="T4" fmla="*/ 0 w 459"/>
                <a:gd name="T5" fmla="*/ 584 h 730"/>
                <a:gd name="T6" fmla="*/ 0 w 459"/>
                <a:gd name="T7" fmla="*/ 730 h 730"/>
                <a:gd name="T8" fmla="*/ 459 w 459"/>
                <a:gd name="T9" fmla="*/ 365 h 730"/>
                <a:gd name="T10" fmla="*/ 0 w 459"/>
                <a:gd name="T11" fmla="*/ 0 h 730"/>
              </a:gdLst>
              <a:ahLst/>
              <a:cxnLst>
                <a:cxn ang="0">
                  <a:pos x="T0" y="T1"/>
                </a:cxn>
                <a:cxn ang="0">
                  <a:pos x="T2" y="T3"/>
                </a:cxn>
                <a:cxn ang="0">
                  <a:pos x="T4" y="T5"/>
                </a:cxn>
                <a:cxn ang="0">
                  <a:pos x="T6" y="T7"/>
                </a:cxn>
                <a:cxn ang="0">
                  <a:pos x="T8" y="T9"/>
                </a:cxn>
                <a:cxn ang="0">
                  <a:pos x="T10" y="T11"/>
                </a:cxn>
              </a:cxnLst>
              <a:rect l="0" t="0" r="r" b="b"/>
              <a:pathLst>
                <a:path w="459" h="730">
                  <a:moveTo>
                    <a:pt x="0" y="0"/>
                  </a:moveTo>
                  <a:lnTo>
                    <a:pt x="0" y="179"/>
                  </a:lnTo>
                  <a:lnTo>
                    <a:pt x="0" y="584"/>
                  </a:lnTo>
                  <a:lnTo>
                    <a:pt x="0" y="730"/>
                  </a:lnTo>
                  <a:lnTo>
                    <a:pt x="459" y="365"/>
                  </a:lnTo>
                  <a:lnTo>
                    <a:pt x="0" y="0"/>
                  </a:lnTo>
                  <a:close/>
                </a:path>
              </a:pathLst>
            </a:custGeom>
            <a:solidFill>
              <a:srgbClr val="08580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117" name="Rectangle 33">
              <a:extLst>
                <a:ext uri="{FF2B5EF4-FFF2-40B4-BE49-F238E27FC236}">
                  <a16:creationId xmlns:a16="http://schemas.microsoft.com/office/drawing/2014/main" id="{E21E5412-884B-4485-B366-F6E0DC567543}"/>
                </a:ext>
              </a:extLst>
            </p:cNvPr>
            <p:cNvSpPr>
              <a:spLocks noChangeArrowheads="1"/>
            </p:cNvSpPr>
            <p:nvPr/>
          </p:nvSpPr>
          <p:spPr bwMode="auto">
            <a:xfrm>
              <a:off x="3133690" y="4902540"/>
              <a:ext cx="442868" cy="205985"/>
            </a:xfrm>
            <a:prstGeom prst="rect">
              <a:avLst/>
            </a:prstGeom>
            <a:solidFill>
              <a:srgbClr val="0539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sp>
          <p:nvSpPr>
            <p:cNvPr id="118" name="Freeform 34">
              <a:extLst>
                <a:ext uri="{FF2B5EF4-FFF2-40B4-BE49-F238E27FC236}">
                  <a16:creationId xmlns:a16="http://schemas.microsoft.com/office/drawing/2014/main" id="{5E51454A-A6D7-4425-905D-A8BA29C232AD}"/>
                </a:ext>
              </a:extLst>
            </p:cNvPr>
            <p:cNvSpPr/>
            <p:nvPr/>
          </p:nvSpPr>
          <p:spPr bwMode="auto">
            <a:xfrm>
              <a:off x="2157836" y="4124945"/>
              <a:ext cx="975856" cy="983580"/>
            </a:xfrm>
            <a:custGeom>
              <a:avLst/>
              <a:gdLst>
                <a:gd name="T0" fmla="*/ 0 w 759"/>
                <a:gd name="T1" fmla="*/ 159 h 764"/>
                <a:gd name="T2" fmla="*/ 2 w 759"/>
                <a:gd name="T3" fmla="*/ 190 h 764"/>
                <a:gd name="T4" fmla="*/ 10 w 759"/>
                <a:gd name="T5" fmla="*/ 251 h 764"/>
                <a:gd name="T6" fmla="*/ 24 w 759"/>
                <a:gd name="T7" fmla="*/ 310 h 764"/>
                <a:gd name="T8" fmla="*/ 47 w 759"/>
                <a:gd name="T9" fmla="*/ 367 h 764"/>
                <a:gd name="T10" fmla="*/ 76 w 759"/>
                <a:gd name="T11" fmla="*/ 421 h 764"/>
                <a:gd name="T12" fmla="*/ 111 w 759"/>
                <a:gd name="T13" fmla="*/ 473 h 764"/>
                <a:gd name="T14" fmla="*/ 151 w 759"/>
                <a:gd name="T15" fmla="*/ 521 h 764"/>
                <a:gd name="T16" fmla="*/ 198 w 759"/>
                <a:gd name="T17" fmla="*/ 564 h 764"/>
                <a:gd name="T18" fmla="*/ 250 w 759"/>
                <a:gd name="T19" fmla="*/ 606 h 764"/>
                <a:gd name="T20" fmla="*/ 306 w 759"/>
                <a:gd name="T21" fmla="*/ 643 h 764"/>
                <a:gd name="T22" fmla="*/ 365 w 759"/>
                <a:gd name="T23" fmla="*/ 675 h 764"/>
                <a:gd name="T24" fmla="*/ 431 w 759"/>
                <a:gd name="T25" fmla="*/ 704 h 764"/>
                <a:gd name="T26" fmla="*/ 499 w 759"/>
                <a:gd name="T27" fmla="*/ 727 h 764"/>
                <a:gd name="T28" fmla="*/ 570 w 759"/>
                <a:gd name="T29" fmla="*/ 744 h 764"/>
                <a:gd name="T30" fmla="*/ 644 w 759"/>
                <a:gd name="T31" fmla="*/ 756 h 764"/>
                <a:gd name="T32" fmla="*/ 721 w 759"/>
                <a:gd name="T33" fmla="*/ 762 h 764"/>
                <a:gd name="T34" fmla="*/ 759 w 759"/>
                <a:gd name="T35" fmla="*/ 604 h 764"/>
                <a:gd name="T36" fmla="*/ 721 w 759"/>
                <a:gd name="T37" fmla="*/ 603 h 764"/>
                <a:gd name="T38" fmla="*/ 644 w 759"/>
                <a:gd name="T39" fmla="*/ 596 h 764"/>
                <a:gd name="T40" fmla="*/ 570 w 759"/>
                <a:gd name="T41" fmla="*/ 585 h 764"/>
                <a:gd name="T42" fmla="*/ 499 w 759"/>
                <a:gd name="T43" fmla="*/ 568 h 764"/>
                <a:gd name="T44" fmla="*/ 431 w 759"/>
                <a:gd name="T45" fmla="*/ 543 h 764"/>
                <a:gd name="T46" fmla="*/ 365 w 759"/>
                <a:gd name="T47" fmla="*/ 516 h 764"/>
                <a:gd name="T48" fmla="*/ 306 w 759"/>
                <a:gd name="T49" fmla="*/ 484 h 764"/>
                <a:gd name="T50" fmla="*/ 250 w 759"/>
                <a:gd name="T51" fmla="*/ 447 h 764"/>
                <a:gd name="T52" fmla="*/ 198 w 759"/>
                <a:gd name="T53" fmla="*/ 405 h 764"/>
                <a:gd name="T54" fmla="*/ 151 w 759"/>
                <a:gd name="T55" fmla="*/ 362 h 764"/>
                <a:gd name="T56" fmla="*/ 111 w 759"/>
                <a:gd name="T57" fmla="*/ 313 h 764"/>
                <a:gd name="T58" fmla="*/ 76 w 759"/>
                <a:gd name="T59" fmla="*/ 262 h 764"/>
                <a:gd name="T60" fmla="*/ 47 w 759"/>
                <a:gd name="T61" fmla="*/ 207 h 764"/>
                <a:gd name="T62" fmla="*/ 24 w 759"/>
                <a:gd name="T63" fmla="*/ 151 h 764"/>
                <a:gd name="T64" fmla="*/ 10 w 759"/>
                <a:gd name="T65" fmla="*/ 92 h 764"/>
                <a:gd name="T66" fmla="*/ 2 w 759"/>
                <a:gd name="T67" fmla="*/ 31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9" h="764">
                  <a:moveTo>
                    <a:pt x="0" y="0"/>
                  </a:moveTo>
                  <a:lnTo>
                    <a:pt x="0" y="159"/>
                  </a:lnTo>
                  <a:lnTo>
                    <a:pt x="0" y="159"/>
                  </a:lnTo>
                  <a:lnTo>
                    <a:pt x="2" y="190"/>
                  </a:lnTo>
                  <a:lnTo>
                    <a:pt x="5" y="220"/>
                  </a:lnTo>
                  <a:lnTo>
                    <a:pt x="10" y="251"/>
                  </a:lnTo>
                  <a:lnTo>
                    <a:pt x="16" y="281"/>
                  </a:lnTo>
                  <a:lnTo>
                    <a:pt x="24" y="310"/>
                  </a:lnTo>
                  <a:lnTo>
                    <a:pt x="36" y="339"/>
                  </a:lnTo>
                  <a:lnTo>
                    <a:pt x="47" y="367"/>
                  </a:lnTo>
                  <a:lnTo>
                    <a:pt x="60" y="394"/>
                  </a:lnTo>
                  <a:lnTo>
                    <a:pt x="76" y="421"/>
                  </a:lnTo>
                  <a:lnTo>
                    <a:pt x="92" y="447"/>
                  </a:lnTo>
                  <a:lnTo>
                    <a:pt x="111" y="473"/>
                  </a:lnTo>
                  <a:lnTo>
                    <a:pt x="130" y="497"/>
                  </a:lnTo>
                  <a:lnTo>
                    <a:pt x="151" y="521"/>
                  </a:lnTo>
                  <a:lnTo>
                    <a:pt x="174" y="543"/>
                  </a:lnTo>
                  <a:lnTo>
                    <a:pt x="198" y="564"/>
                  </a:lnTo>
                  <a:lnTo>
                    <a:pt x="224" y="585"/>
                  </a:lnTo>
                  <a:lnTo>
                    <a:pt x="250" y="606"/>
                  </a:lnTo>
                  <a:lnTo>
                    <a:pt x="277" y="625"/>
                  </a:lnTo>
                  <a:lnTo>
                    <a:pt x="306" y="643"/>
                  </a:lnTo>
                  <a:lnTo>
                    <a:pt x="335" y="659"/>
                  </a:lnTo>
                  <a:lnTo>
                    <a:pt x="365" y="675"/>
                  </a:lnTo>
                  <a:lnTo>
                    <a:pt x="397" y="690"/>
                  </a:lnTo>
                  <a:lnTo>
                    <a:pt x="431" y="704"/>
                  </a:lnTo>
                  <a:lnTo>
                    <a:pt x="463" y="715"/>
                  </a:lnTo>
                  <a:lnTo>
                    <a:pt x="499" y="727"/>
                  </a:lnTo>
                  <a:lnTo>
                    <a:pt x="534" y="736"/>
                  </a:lnTo>
                  <a:lnTo>
                    <a:pt x="570" y="744"/>
                  </a:lnTo>
                  <a:lnTo>
                    <a:pt x="607" y="751"/>
                  </a:lnTo>
                  <a:lnTo>
                    <a:pt x="644" y="756"/>
                  </a:lnTo>
                  <a:lnTo>
                    <a:pt x="682" y="760"/>
                  </a:lnTo>
                  <a:lnTo>
                    <a:pt x="721" y="762"/>
                  </a:lnTo>
                  <a:lnTo>
                    <a:pt x="759" y="764"/>
                  </a:lnTo>
                  <a:lnTo>
                    <a:pt x="759" y="604"/>
                  </a:lnTo>
                  <a:lnTo>
                    <a:pt x="759" y="604"/>
                  </a:lnTo>
                  <a:lnTo>
                    <a:pt x="721" y="603"/>
                  </a:lnTo>
                  <a:lnTo>
                    <a:pt x="682" y="601"/>
                  </a:lnTo>
                  <a:lnTo>
                    <a:pt x="644" y="596"/>
                  </a:lnTo>
                  <a:lnTo>
                    <a:pt x="607" y="592"/>
                  </a:lnTo>
                  <a:lnTo>
                    <a:pt x="570" y="585"/>
                  </a:lnTo>
                  <a:lnTo>
                    <a:pt x="534" y="577"/>
                  </a:lnTo>
                  <a:lnTo>
                    <a:pt x="499" y="568"/>
                  </a:lnTo>
                  <a:lnTo>
                    <a:pt x="463" y="556"/>
                  </a:lnTo>
                  <a:lnTo>
                    <a:pt x="431" y="543"/>
                  </a:lnTo>
                  <a:lnTo>
                    <a:pt x="397" y="531"/>
                  </a:lnTo>
                  <a:lnTo>
                    <a:pt x="365" y="516"/>
                  </a:lnTo>
                  <a:lnTo>
                    <a:pt x="335" y="500"/>
                  </a:lnTo>
                  <a:lnTo>
                    <a:pt x="306" y="484"/>
                  </a:lnTo>
                  <a:lnTo>
                    <a:pt x="277" y="466"/>
                  </a:lnTo>
                  <a:lnTo>
                    <a:pt x="250" y="447"/>
                  </a:lnTo>
                  <a:lnTo>
                    <a:pt x="224" y="426"/>
                  </a:lnTo>
                  <a:lnTo>
                    <a:pt x="198" y="405"/>
                  </a:lnTo>
                  <a:lnTo>
                    <a:pt x="174" y="384"/>
                  </a:lnTo>
                  <a:lnTo>
                    <a:pt x="151" y="362"/>
                  </a:lnTo>
                  <a:lnTo>
                    <a:pt x="130" y="338"/>
                  </a:lnTo>
                  <a:lnTo>
                    <a:pt x="111" y="313"/>
                  </a:lnTo>
                  <a:lnTo>
                    <a:pt x="92" y="288"/>
                  </a:lnTo>
                  <a:lnTo>
                    <a:pt x="76" y="262"/>
                  </a:lnTo>
                  <a:lnTo>
                    <a:pt x="60" y="235"/>
                  </a:lnTo>
                  <a:lnTo>
                    <a:pt x="47" y="207"/>
                  </a:lnTo>
                  <a:lnTo>
                    <a:pt x="36" y="180"/>
                  </a:lnTo>
                  <a:lnTo>
                    <a:pt x="24" y="151"/>
                  </a:lnTo>
                  <a:lnTo>
                    <a:pt x="16" y="122"/>
                  </a:lnTo>
                  <a:lnTo>
                    <a:pt x="10" y="92"/>
                  </a:lnTo>
                  <a:lnTo>
                    <a:pt x="5" y="61"/>
                  </a:lnTo>
                  <a:lnTo>
                    <a:pt x="2" y="31"/>
                  </a:lnTo>
                  <a:lnTo>
                    <a:pt x="0" y="0"/>
                  </a:lnTo>
                  <a:close/>
                </a:path>
              </a:pathLst>
            </a:custGeom>
            <a:solidFill>
              <a:srgbClr val="0539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400" b="0" i="0" u="none" strike="noStrike" kern="1200" cap="none" spc="0" normalizeH="0" baseline="0" noProof="0">
                <a:ln>
                  <a:noFill/>
                </a:ln>
                <a:solidFill>
                  <a:srgbClr val="444444"/>
                </a:solidFill>
                <a:effectLst/>
                <a:uLnTx/>
                <a:uFillTx/>
                <a:latin typeface="Calibri" panose="020F0502020204030204"/>
                <a:ea typeface="+mn-ea"/>
                <a:cs typeface="+mn-cs"/>
              </a:endParaRPr>
            </a:p>
          </p:txBody>
        </p:sp>
      </p:grpSp>
      <p:sp>
        <p:nvSpPr>
          <p:cNvPr id="75" name="矩形 74"/>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下箭头标注 75"/>
          <p:cNvSpPr/>
          <p:nvPr/>
        </p:nvSpPr>
        <p:spPr>
          <a:xfrm>
            <a:off x="-69989" y="-2"/>
            <a:ext cx="2266617"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108397" y="64767"/>
            <a:ext cx="10135578" cy="338554"/>
          </a:xfrm>
          <a:prstGeom prst="rect">
            <a:avLst/>
          </a:prstGeom>
          <a:noFill/>
        </p:spPr>
        <p:txBody>
          <a:bodyPr wrap="square" rtlCol="0">
            <a:spAutoFit/>
          </a:bodyPr>
          <a:lstStyle/>
          <a:p>
            <a:r>
              <a:rPr lang="zh-CN" altLang="en-US" sz="1600" b="1" dirty="0">
                <a:solidFill>
                  <a:schemeClr val="bg1"/>
                </a:solidFill>
                <a:latin typeface="微软雅黑" pitchFamily="34" charset="-122"/>
                <a:ea typeface="微软雅黑" pitchFamily="34" charset="-122"/>
              </a:rPr>
              <a:t>研究背景和研究内容     </a:t>
            </a:r>
            <a:r>
              <a:rPr lang="zh-CN" altLang="en-US" sz="1600" b="1" dirty="0">
                <a:latin typeface="微软雅黑" pitchFamily="34" charset="-122"/>
                <a:ea typeface="微软雅黑" pitchFamily="34" charset="-122"/>
              </a:rPr>
              <a:t>理论研究与模型假设     调查方案与实施     数据处理与数据分析     结论与建议</a:t>
            </a:r>
          </a:p>
        </p:txBody>
      </p:sp>
      <p:sp>
        <p:nvSpPr>
          <p:cNvPr id="8" name="TextBox 7"/>
          <p:cNvSpPr txBox="1"/>
          <p:nvPr/>
        </p:nvSpPr>
        <p:spPr>
          <a:xfrm>
            <a:off x="114519" y="909233"/>
            <a:ext cx="1599343" cy="369332"/>
          </a:xfrm>
          <a:prstGeom prst="rect">
            <a:avLst/>
          </a:prstGeom>
          <a:noFill/>
        </p:spPr>
        <p:txBody>
          <a:bodyPr wrap="square" rtlCol="0">
            <a:spAutoFit/>
          </a:bodyPr>
          <a:lstStyle/>
          <a:p>
            <a:r>
              <a:rPr lang="zh-CN" altLang="en-US" sz="1800" b="1" dirty="0">
                <a:solidFill>
                  <a:schemeClr val="accent1"/>
                </a:solidFill>
                <a:latin typeface="微软雅黑" pitchFamily="34" charset="-122"/>
                <a:ea typeface="微软雅黑" pitchFamily="34" charset="-122"/>
              </a:rPr>
              <a:t>研究思路</a:t>
            </a:r>
          </a:p>
        </p:txBody>
      </p:sp>
    </p:spTree>
    <p:extLst>
      <p:ext uri="{BB962C8B-B14F-4D97-AF65-F5344CB8AC3E}">
        <p14:creationId xmlns:p14="http://schemas.microsoft.com/office/powerpoint/2010/main" val="350639949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par>
                          <p:cTn id="21" fill="hold">
                            <p:stCondLst>
                              <p:cond delay="2000"/>
                            </p:stCondLst>
                            <p:childTnLst>
                              <p:par>
                                <p:cTn id="22" presetID="2" presetClass="entr" presetSubtype="1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left)">
                                      <p:cBhvr>
                                        <p:cTn id="38" dur="500"/>
                                        <p:tgtEl>
                                          <p:spTgt spid="50"/>
                                        </p:tgtEl>
                                      </p:cBhvr>
                                    </p:animEffect>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0-#ppt_w/2"/>
                                          </p:val>
                                        </p:tav>
                                        <p:tav tm="100000">
                                          <p:val>
                                            <p:strVal val="#ppt_x"/>
                                          </p:val>
                                        </p:tav>
                                      </p:tavLst>
                                    </p:anim>
                                    <p:anim calcmode="lin" valueType="num">
                                      <p:cBhvr additive="base">
                                        <p:cTn id="43" dur="500" fill="hold"/>
                                        <p:tgtEl>
                                          <p:spTgt spid="6"/>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22" presetClass="entr" presetSubtype="4"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down)">
                                      <p:cBhvr>
                                        <p:cTn id="47" dur="500"/>
                                        <p:tgtEl>
                                          <p:spTgt spid="89"/>
                                        </p:tgtEl>
                                      </p:cBhvr>
                                    </p:animEffect>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500"/>
                                        <p:tgtEl>
                                          <p:spTgt spid="13"/>
                                        </p:tgtEl>
                                      </p:cBhvr>
                                    </p:animEffect>
                                  </p:childTnLst>
                                </p:cTn>
                              </p:par>
                            </p:childTnLst>
                          </p:cTn>
                        </p:par>
                        <p:par>
                          <p:cTn id="52" fill="hold">
                            <p:stCondLst>
                              <p:cond delay="5500"/>
                            </p:stCondLst>
                            <p:childTnLst>
                              <p:par>
                                <p:cTn id="53" presetID="2" presetClass="entr" presetSubtype="12"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0-#ppt_w/2"/>
                                          </p:val>
                                        </p:tav>
                                        <p:tav tm="100000">
                                          <p:val>
                                            <p:strVal val="#ppt_x"/>
                                          </p:val>
                                        </p:tav>
                                      </p:tavLst>
                                    </p:anim>
                                    <p:anim calcmode="lin" valueType="num">
                                      <p:cBhvr additive="base">
                                        <p:cTn id="56" dur="500" fill="hold"/>
                                        <p:tgtEl>
                                          <p:spTgt spid="54"/>
                                        </p:tgtEl>
                                        <p:attrNameLst>
                                          <p:attrName>ppt_y</p:attrName>
                                        </p:attrNameLst>
                                      </p:cBhvr>
                                      <p:tavLst>
                                        <p:tav tm="0">
                                          <p:val>
                                            <p:strVal val="1+#ppt_h/2"/>
                                          </p:val>
                                        </p:tav>
                                        <p:tav tm="100000">
                                          <p:val>
                                            <p:strVal val="#ppt_y"/>
                                          </p:val>
                                        </p:tav>
                                      </p:tavLst>
                                    </p:anim>
                                  </p:childTnLst>
                                </p:cTn>
                              </p:par>
                            </p:childTnLst>
                          </p:cTn>
                        </p:par>
                        <p:par>
                          <p:cTn id="57" fill="hold">
                            <p:stCondLst>
                              <p:cond delay="6000"/>
                            </p:stCondLst>
                            <p:childTnLst>
                              <p:par>
                                <p:cTn id="58" presetID="22" presetClass="entr" presetSubtype="4" fill="hold" nodeType="after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wipe(down)">
                                      <p:cBhvr>
                                        <p:cTn id="60" dur="500"/>
                                        <p:tgtEl>
                                          <p:spTgt spid="93"/>
                                        </p:tgtEl>
                                      </p:cBhvr>
                                    </p:animEffect>
                                  </p:childTnLst>
                                </p:cTn>
                              </p:par>
                            </p:childTnLst>
                          </p:cTn>
                        </p:par>
                        <p:par>
                          <p:cTn id="61" fill="hold">
                            <p:stCondLst>
                              <p:cond delay="6500"/>
                            </p:stCondLst>
                            <p:childTnLst>
                              <p:par>
                                <p:cTn id="62" presetID="2" presetClass="entr" presetSubtype="8"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0-#ppt_w/2"/>
                                          </p:val>
                                        </p:tav>
                                        <p:tav tm="100000">
                                          <p:val>
                                            <p:strVal val="#ppt_x"/>
                                          </p:val>
                                        </p:tav>
                                      </p:tavLst>
                                    </p:anim>
                                    <p:anim calcmode="lin" valueType="num">
                                      <p:cBhvr additive="base">
                                        <p:cTn id="65" dur="500" fill="hold"/>
                                        <p:tgtEl>
                                          <p:spTgt spid="59"/>
                                        </p:tgtEl>
                                        <p:attrNameLst>
                                          <p:attrName>ppt_y</p:attrName>
                                        </p:attrNameLst>
                                      </p:cBhvr>
                                      <p:tavLst>
                                        <p:tav tm="0">
                                          <p:val>
                                            <p:strVal val="#ppt_y"/>
                                          </p:val>
                                        </p:tav>
                                        <p:tav tm="100000">
                                          <p:val>
                                            <p:strVal val="#ppt_y"/>
                                          </p:val>
                                        </p:tav>
                                      </p:tavLst>
                                    </p:anim>
                                  </p:childTnLst>
                                </p:cTn>
                              </p:par>
                            </p:childTnLst>
                          </p:cTn>
                        </p:par>
                        <p:par>
                          <p:cTn id="66" fill="hold">
                            <p:stCondLst>
                              <p:cond delay="7000"/>
                            </p:stCondLst>
                            <p:childTnLst>
                              <p:par>
                                <p:cTn id="67" presetID="22" presetClass="entr" presetSubtype="4" fill="hold"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wipe(down)">
                                      <p:cBhvr>
                                        <p:cTn id="69" dur="500"/>
                                        <p:tgtEl>
                                          <p:spTgt spid="68"/>
                                        </p:tgtEl>
                                      </p:cBhvr>
                                    </p:animEffect>
                                  </p:childTnLst>
                                </p:cTn>
                              </p:par>
                            </p:childTnLst>
                          </p:cTn>
                        </p:par>
                        <p:par>
                          <p:cTn id="70" fill="hold">
                            <p:stCondLst>
                              <p:cond delay="7500"/>
                            </p:stCondLst>
                            <p:childTnLst>
                              <p:par>
                                <p:cTn id="71" presetID="2" presetClass="entr" presetSubtype="9" fill="hold" grpId="0" nodeType="after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additive="base">
                                        <p:cTn id="73" dur="500" fill="hold"/>
                                        <p:tgtEl>
                                          <p:spTgt spid="7"/>
                                        </p:tgtEl>
                                        <p:attrNameLst>
                                          <p:attrName>ppt_x</p:attrName>
                                        </p:attrNameLst>
                                      </p:cBhvr>
                                      <p:tavLst>
                                        <p:tav tm="0">
                                          <p:val>
                                            <p:strVal val="0-#ppt_w/2"/>
                                          </p:val>
                                        </p:tav>
                                        <p:tav tm="100000">
                                          <p:val>
                                            <p:strVal val="#ppt_x"/>
                                          </p:val>
                                        </p:tav>
                                      </p:tavLst>
                                    </p:anim>
                                    <p:anim calcmode="lin" valueType="num">
                                      <p:cBhvr additive="base">
                                        <p:cTn id="74" dur="500" fill="hold"/>
                                        <p:tgtEl>
                                          <p:spTgt spid="7"/>
                                        </p:tgtEl>
                                        <p:attrNameLst>
                                          <p:attrName>ppt_y</p:attrName>
                                        </p:attrNameLst>
                                      </p:cBhvr>
                                      <p:tavLst>
                                        <p:tav tm="0">
                                          <p:val>
                                            <p:strVal val="0-#ppt_h/2"/>
                                          </p:val>
                                        </p:tav>
                                        <p:tav tm="100000">
                                          <p:val>
                                            <p:strVal val="#ppt_y"/>
                                          </p:val>
                                        </p:tav>
                                      </p:tavLst>
                                    </p:anim>
                                  </p:childTnLst>
                                </p:cTn>
                              </p:par>
                            </p:childTnLst>
                          </p:cTn>
                        </p:par>
                        <p:par>
                          <p:cTn id="75" fill="hold">
                            <p:stCondLst>
                              <p:cond delay="8000"/>
                            </p:stCondLst>
                            <p:childTnLst>
                              <p:par>
                                <p:cTn id="76" presetID="22" presetClass="entr" presetSubtype="4" fill="hold" nodeType="after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wipe(down)">
                                      <p:cBhvr>
                                        <p:cTn id="78" dur="500"/>
                                        <p:tgtEl>
                                          <p:spTgt spid="60"/>
                                        </p:tgtEl>
                                      </p:cBhvr>
                                    </p:animEffect>
                                  </p:childTnLst>
                                </p:cTn>
                              </p:par>
                            </p:childTnLst>
                          </p:cTn>
                        </p:par>
                        <p:par>
                          <p:cTn id="79" fill="hold">
                            <p:stCondLst>
                              <p:cond delay="8500"/>
                            </p:stCondLst>
                            <p:childTnLst>
                              <p:par>
                                <p:cTn id="80" presetID="2" presetClass="entr" presetSubtype="8" fill="hold" grpId="0"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0-#ppt_w/2"/>
                                          </p:val>
                                        </p:tav>
                                        <p:tav tm="100000">
                                          <p:val>
                                            <p:strVal val="#ppt_x"/>
                                          </p:val>
                                        </p:tav>
                                      </p:tavLst>
                                    </p:anim>
                                    <p:anim calcmode="lin" valueType="num">
                                      <p:cBhvr additive="base">
                                        <p:cTn id="83" dur="500" fill="hold"/>
                                        <p:tgtEl>
                                          <p:spTgt spid="9"/>
                                        </p:tgtEl>
                                        <p:attrNameLst>
                                          <p:attrName>ppt_y</p:attrName>
                                        </p:attrNameLst>
                                      </p:cBhvr>
                                      <p:tavLst>
                                        <p:tav tm="0">
                                          <p:val>
                                            <p:strVal val="#ppt_y"/>
                                          </p:val>
                                        </p:tav>
                                        <p:tav tm="100000">
                                          <p:val>
                                            <p:strVal val="#ppt_y"/>
                                          </p:val>
                                        </p:tav>
                                      </p:tavLst>
                                    </p:anim>
                                  </p:childTnLst>
                                </p:cTn>
                              </p:par>
                            </p:childTnLst>
                          </p:cTn>
                        </p:par>
                        <p:par>
                          <p:cTn id="84" fill="hold">
                            <p:stCondLst>
                              <p:cond delay="9000"/>
                            </p:stCondLst>
                            <p:childTnLst>
                              <p:par>
                                <p:cTn id="85" presetID="22" presetClass="entr" presetSubtype="4" fill="hold"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down)">
                                      <p:cBhvr>
                                        <p:cTn id="87" dur="500"/>
                                        <p:tgtEl>
                                          <p:spTgt spid="55"/>
                                        </p:tgtEl>
                                      </p:cBhvr>
                                    </p:animEffect>
                                  </p:childTnLst>
                                </p:cTn>
                              </p:par>
                            </p:childTnLst>
                          </p:cTn>
                        </p:par>
                        <p:par>
                          <p:cTn id="88" fill="hold">
                            <p:stCondLst>
                              <p:cond delay="9500"/>
                            </p:stCondLst>
                            <p:childTnLst>
                              <p:par>
                                <p:cTn id="89" presetID="2" presetClass="entr" presetSubtype="8" fill="hold" grpId="0" nodeType="after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additive="base">
                                        <p:cTn id="91" dur="500" fill="hold"/>
                                        <p:tgtEl>
                                          <p:spTgt spid="10"/>
                                        </p:tgtEl>
                                        <p:attrNameLst>
                                          <p:attrName>ppt_x</p:attrName>
                                        </p:attrNameLst>
                                      </p:cBhvr>
                                      <p:tavLst>
                                        <p:tav tm="0">
                                          <p:val>
                                            <p:strVal val="0-#ppt_w/2"/>
                                          </p:val>
                                        </p:tav>
                                        <p:tav tm="100000">
                                          <p:val>
                                            <p:strVal val="#ppt_x"/>
                                          </p:val>
                                        </p:tav>
                                      </p:tavLst>
                                    </p:anim>
                                    <p:anim calcmode="lin" valueType="num">
                                      <p:cBhvr additive="base">
                                        <p:cTn id="92" dur="500" fill="hold"/>
                                        <p:tgtEl>
                                          <p:spTgt spid="10"/>
                                        </p:tgtEl>
                                        <p:attrNameLst>
                                          <p:attrName>ppt_y</p:attrName>
                                        </p:attrNameLst>
                                      </p:cBhvr>
                                      <p:tavLst>
                                        <p:tav tm="0">
                                          <p:val>
                                            <p:strVal val="#ppt_y"/>
                                          </p:val>
                                        </p:tav>
                                        <p:tav tm="100000">
                                          <p:val>
                                            <p:strVal val="#ppt_y"/>
                                          </p:val>
                                        </p:tav>
                                      </p:tavLst>
                                    </p:anim>
                                  </p:childTnLst>
                                </p:cTn>
                              </p:par>
                            </p:childTnLst>
                          </p:cTn>
                        </p:par>
                        <p:par>
                          <p:cTn id="93" fill="hold">
                            <p:stCondLst>
                              <p:cond delay="10000"/>
                            </p:stCondLst>
                            <p:childTnLst>
                              <p:par>
                                <p:cTn id="94" presetID="22" presetClass="entr" presetSubtype="4" fill="hold" nodeType="afterEffect">
                                  <p:stCondLst>
                                    <p:cond delay="0"/>
                                  </p:stCondLst>
                                  <p:childTnLst>
                                    <p:set>
                                      <p:cBhvr>
                                        <p:cTn id="95" dur="1" fill="hold">
                                          <p:stCondLst>
                                            <p:cond delay="0"/>
                                          </p:stCondLst>
                                        </p:cTn>
                                        <p:tgtEl>
                                          <p:spTgt spid="113"/>
                                        </p:tgtEl>
                                        <p:attrNameLst>
                                          <p:attrName>style.visibility</p:attrName>
                                        </p:attrNameLst>
                                      </p:cBhvr>
                                      <p:to>
                                        <p:strVal val="visible"/>
                                      </p:to>
                                    </p:set>
                                    <p:animEffect transition="in" filter="wipe(down)">
                                      <p:cBhvr>
                                        <p:cTn id="96" dur="500"/>
                                        <p:tgtEl>
                                          <p:spTgt spid="113"/>
                                        </p:tgtEl>
                                      </p:cBhvr>
                                    </p:animEffect>
                                  </p:childTnLst>
                                </p:cTn>
                              </p:par>
                            </p:childTnLst>
                          </p:cTn>
                        </p:par>
                        <p:par>
                          <p:cTn id="97" fill="hold">
                            <p:stCondLst>
                              <p:cond delay="10500"/>
                            </p:stCondLst>
                            <p:childTnLst>
                              <p:par>
                                <p:cTn id="98" presetID="2" presetClass="entr" presetSubtype="4" fill="hold" grpId="0" nodeType="after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additive="base">
                                        <p:cTn id="100" dur="500" fill="hold"/>
                                        <p:tgtEl>
                                          <p:spTgt spid="48"/>
                                        </p:tgtEl>
                                        <p:attrNameLst>
                                          <p:attrName>ppt_x</p:attrName>
                                        </p:attrNameLst>
                                      </p:cBhvr>
                                      <p:tavLst>
                                        <p:tav tm="0">
                                          <p:val>
                                            <p:strVal val="#ppt_x"/>
                                          </p:val>
                                        </p:tav>
                                        <p:tav tm="100000">
                                          <p:val>
                                            <p:strVal val="#ppt_x"/>
                                          </p:val>
                                        </p:tav>
                                      </p:tavLst>
                                    </p:anim>
                                    <p:anim calcmode="lin" valueType="num">
                                      <p:cBhvr additive="base">
                                        <p:cTn id="101" dur="500" fill="hold"/>
                                        <p:tgtEl>
                                          <p:spTgt spid="48"/>
                                        </p:tgtEl>
                                        <p:attrNameLst>
                                          <p:attrName>ppt_y</p:attrName>
                                        </p:attrNameLst>
                                      </p:cBhvr>
                                      <p:tavLst>
                                        <p:tav tm="0">
                                          <p:val>
                                            <p:strVal val="1+#ppt_h/2"/>
                                          </p:val>
                                        </p:tav>
                                        <p:tav tm="100000">
                                          <p:val>
                                            <p:strVal val="#ppt_y"/>
                                          </p:val>
                                        </p:tav>
                                      </p:tavLst>
                                    </p:anim>
                                  </p:childTnLst>
                                </p:cTn>
                              </p:par>
                            </p:childTnLst>
                          </p:cTn>
                        </p:par>
                        <p:par>
                          <p:cTn id="102" fill="hold">
                            <p:stCondLst>
                              <p:cond delay="11000"/>
                            </p:stCondLst>
                            <p:childTnLst>
                              <p:par>
                                <p:cTn id="103" presetID="22" presetClass="entr" presetSubtype="4" fill="hold" nodeType="afterEffect">
                                  <p:stCondLst>
                                    <p:cond delay="0"/>
                                  </p:stCondLst>
                                  <p:childTnLst>
                                    <p:set>
                                      <p:cBhvr>
                                        <p:cTn id="104" dur="1" fill="hold">
                                          <p:stCondLst>
                                            <p:cond delay="0"/>
                                          </p:stCondLst>
                                        </p:cTn>
                                        <p:tgtEl>
                                          <p:spTgt spid="85"/>
                                        </p:tgtEl>
                                        <p:attrNameLst>
                                          <p:attrName>style.visibility</p:attrName>
                                        </p:attrNameLst>
                                      </p:cBhvr>
                                      <p:to>
                                        <p:strVal val="visible"/>
                                      </p:to>
                                    </p:set>
                                    <p:animEffect transition="in" filter="wipe(down)">
                                      <p:cBhvr>
                                        <p:cTn id="105" dur="500"/>
                                        <p:tgtEl>
                                          <p:spTgt spid="85"/>
                                        </p:tgtEl>
                                      </p:cBhvr>
                                    </p:animEffect>
                                  </p:childTnLst>
                                </p:cTn>
                              </p:par>
                            </p:childTnLst>
                          </p:cTn>
                        </p:par>
                        <p:par>
                          <p:cTn id="106" fill="hold">
                            <p:stCondLst>
                              <p:cond delay="11500"/>
                            </p:stCondLst>
                            <p:childTnLst>
                              <p:par>
                                <p:cTn id="107" presetID="2" presetClass="entr" presetSubtype="4" fill="hold" grpId="0" nodeType="afterEffect">
                                  <p:stCondLst>
                                    <p:cond delay="0"/>
                                  </p:stCondLst>
                                  <p:childTnLst>
                                    <p:set>
                                      <p:cBhvr>
                                        <p:cTn id="108" dur="1" fill="hold">
                                          <p:stCondLst>
                                            <p:cond delay="0"/>
                                          </p:stCondLst>
                                        </p:cTn>
                                        <p:tgtEl>
                                          <p:spTgt spid="49"/>
                                        </p:tgtEl>
                                        <p:attrNameLst>
                                          <p:attrName>style.visibility</p:attrName>
                                        </p:attrNameLst>
                                      </p:cBhvr>
                                      <p:to>
                                        <p:strVal val="visible"/>
                                      </p:to>
                                    </p:set>
                                    <p:anim calcmode="lin" valueType="num">
                                      <p:cBhvr additive="base">
                                        <p:cTn id="109" dur="500" fill="hold"/>
                                        <p:tgtEl>
                                          <p:spTgt spid="49"/>
                                        </p:tgtEl>
                                        <p:attrNameLst>
                                          <p:attrName>ppt_x</p:attrName>
                                        </p:attrNameLst>
                                      </p:cBhvr>
                                      <p:tavLst>
                                        <p:tav tm="0">
                                          <p:val>
                                            <p:strVal val="#ppt_x"/>
                                          </p:val>
                                        </p:tav>
                                        <p:tav tm="100000">
                                          <p:val>
                                            <p:strVal val="#ppt_x"/>
                                          </p:val>
                                        </p:tav>
                                      </p:tavLst>
                                    </p:anim>
                                    <p:anim calcmode="lin" valueType="num">
                                      <p:cBhvr additive="base">
                                        <p:cTn id="110" dur="500" fill="hold"/>
                                        <p:tgtEl>
                                          <p:spTgt spid="49"/>
                                        </p:tgtEl>
                                        <p:attrNameLst>
                                          <p:attrName>ppt_y</p:attrName>
                                        </p:attrNameLst>
                                      </p:cBhvr>
                                      <p:tavLst>
                                        <p:tav tm="0">
                                          <p:val>
                                            <p:strVal val="1+#ppt_h/2"/>
                                          </p:val>
                                        </p:tav>
                                        <p:tav tm="100000">
                                          <p:val>
                                            <p:strVal val="#ppt_y"/>
                                          </p:val>
                                        </p:tav>
                                      </p:tavLst>
                                    </p:anim>
                                  </p:childTnLst>
                                </p:cTn>
                              </p:par>
                            </p:childTnLst>
                          </p:cTn>
                        </p:par>
                        <p:par>
                          <p:cTn id="111" fill="hold">
                            <p:stCondLst>
                              <p:cond delay="12000"/>
                            </p:stCondLst>
                            <p:childTnLst>
                              <p:par>
                                <p:cTn id="112" presetID="22" presetClass="entr" presetSubtype="4" fill="hold" nodeType="afterEffect">
                                  <p:stCondLst>
                                    <p:cond delay="0"/>
                                  </p:stCondLst>
                                  <p:childTnLst>
                                    <p:set>
                                      <p:cBhvr>
                                        <p:cTn id="113" dur="1" fill="hold">
                                          <p:stCondLst>
                                            <p:cond delay="0"/>
                                          </p:stCondLst>
                                        </p:cTn>
                                        <p:tgtEl>
                                          <p:spTgt spid="99"/>
                                        </p:tgtEl>
                                        <p:attrNameLst>
                                          <p:attrName>style.visibility</p:attrName>
                                        </p:attrNameLst>
                                      </p:cBhvr>
                                      <p:to>
                                        <p:strVal val="visible"/>
                                      </p:to>
                                    </p:set>
                                    <p:animEffect transition="in" filter="wipe(down)">
                                      <p:cBhvr>
                                        <p:cTn id="11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9" grpId="0"/>
      <p:bldP spid="10" grpId="0"/>
      <p:bldP spid="48" grpId="0"/>
      <p:bldP spid="49" grpId="0"/>
      <p:bldP spid="54" grpId="0"/>
      <p:bldP spid="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gimg2.baidu.com/image_search/src=http%3A%2F%2Fblog.img.cnfol.com%2Fimages%2Fee%2F49%2F8547734%2F201611140655372975.jpg&amp;refer=http%3A%2F%2Fblog.img.cnfol.com&amp;app=2002&amp;size=f9999,10000&amp;q=a80&amp;n=0&amp;g=0n&amp;fmt=jpeg?sec=1620961310&amp;t=e3e47473a03fe42b930147103bfc7e6c"/>
          <p:cNvPicPr>
            <a:picLocks noChangeAspect="1" noChangeArrowheads="1"/>
          </p:cNvPicPr>
          <p:nvPr/>
        </p:nvPicPr>
        <p:blipFill>
          <a:blip r:embed="rId3">
            <a:extLst>
              <a:ext uri="{BEBA8EAE-BF5A-486C-A8C5-ECC9F3942E4B}">
                <a14:imgProps xmlns:a14="http://schemas.microsoft.com/office/drawing/2010/main">
                  <a14:imgLayer r:embed="rId4">
                    <a14:imgEffect>
                      <a14:artisticBlur radius="5"/>
                    </a14:imgEffect>
                  </a14:imgLayer>
                </a14:imgProps>
              </a:ext>
              <a:ext uri="{28A0092B-C50C-407E-A947-70E740481C1C}">
                <a14:useLocalDpi xmlns:a14="http://schemas.microsoft.com/office/drawing/2010/main" val="0"/>
              </a:ext>
            </a:extLst>
          </a:blip>
          <a:srcRect/>
          <a:stretch>
            <a:fillRect/>
          </a:stretch>
        </p:blipFill>
        <p:spPr bwMode="auto">
          <a:xfrm>
            <a:off x="-899715" y="-621369"/>
            <a:ext cx="11627972" cy="6990357"/>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181729" y="-945174"/>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grpSp>
        <p:nvGrpSpPr>
          <p:cNvPr id="3" name="组合 2"/>
          <p:cNvGrpSpPr/>
          <p:nvPr/>
        </p:nvGrpSpPr>
        <p:grpSpPr>
          <a:xfrm>
            <a:off x="1086077" y="2379841"/>
            <a:ext cx="7656388" cy="769441"/>
            <a:chOff x="2052613" y="2211233"/>
            <a:chExt cx="7656388" cy="769441"/>
          </a:xfrm>
        </p:grpSpPr>
        <p:sp>
          <p:nvSpPr>
            <p:cNvPr id="70" name="TextBox 69"/>
            <p:cNvSpPr txBox="1"/>
            <p:nvPr/>
          </p:nvSpPr>
          <p:spPr>
            <a:xfrm>
              <a:off x="2052613" y="2303145"/>
              <a:ext cx="2448272"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第二部分</a:t>
              </a:r>
            </a:p>
          </p:txBody>
        </p:sp>
        <p:sp>
          <p:nvSpPr>
            <p:cNvPr id="71" name="矩形 20"/>
            <p:cNvSpPr>
              <a:spLocks noChangeArrowheads="1"/>
            </p:cNvSpPr>
            <p:nvPr/>
          </p:nvSpPr>
          <p:spPr bwMode="auto">
            <a:xfrm>
              <a:off x="4488036" y="2211233"/>
              <a:ext cx="5220965" cy="769441"/>
            </a:xfrm>
            <a:prstGeom prst="rect">
              <a:avLst/>
            </a:prstGeom>
            <a:noFill/>
            <a:ln>
              <a:noFill/>
            </a:ln>
          </p:spPr>
          <p:txBody>
            <a:bodyPr wrap="square">
              <a:spAutoFit/>
            </a:bodyPr>
            <a:lstStyle/>
            <a:p>
              <a:pPr algn="ctr">
                <a:defRPr/>
              </a:pPr>
              <a:r>
                <a:rPr lang="zh-CN" altLang="en-US" sz="4400" b="1" dirty="0">
                  <a:solidFill>
                    <a:schemeClr val="bg1"/>
                  </a:solidFill>
                  <a:latin typeface="微软雅黑" pitchFamily="34" charset="-122"/>
                  <a:ea typeface="微软雅黑" pitchFamily="34" charset="-122"/>
                  <a:sym typeface="微软雅黑" pitchFamily="34" charset="-122"/>
                </a:rPr>
                <a:t>理论研究与模型假设</a:t>
              </a:r>
            </a:p>
          </p:txBody>
        </p:sp>
        <p:cxnSp>
          <p:nvCxnSpPr>
            <p:cNvPr id="73" name="直接连接符 72"/>
            <p:cNvCxnSpPr/>
            <p:nvPr/>
          </p:nvCxnSpPr>
          <p:spPr>
            <a:xfrm>
              <a:off x="38528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0526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3068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画布 28">
            <a:extLst>
              <a:ext uri="{FF2B5EF4-FFF2-40B4-BE49-F238E27FC236}">
                <a16:creationId xmlns:a16="http://schemas.microsoft.com/office/drawing/2014/main" id="{07FCAB82-F21F-4382-BA8C-6B37FF8B77D0}"/>
              </a:ext>
            </a:extLst>
          </p:cNvPr>
          <p:cNvGrpSpPr/>
          <p:nvPr/>
        </p:nvGrpSpPr>
        <p:grpSpPr>
          <a:xfrm>
            <a:off x="695427" y="858758"/>
            <a:ext cx="4469596" cy="2320958"/>
            <a:chOff x="0" y="0"/>
            <a:chExt cx="5274310" cy="3076575"/>
          </a:xfrm>
        </p:grpSpPr>
        <p:sp>
          <p:nvSpPr>
            <p:cNvPr id="26" name="画布 28">
              <a:extLst>
                <a:ext uri="{FF2B5EF4-FFF2-40B4-BE49-F238E27FC236}">
                  <a16:creationId xmlns:a16="http://schemas.microsoft.com/office/drawing/2014/main" id="{70CDFA8F-DD84-47D3-8738-407AB0F2935E}"/>
                </a:ext>
              </a:extLst>
            </p:cNvPr>
            <p:cNvSpPr>
              <a:spLocks noChangeAspect="1"/>
            </p:cNvSpPr>
            <p:nvPr/>
          </p:nvSpPr>
          <p:spPr>
            <a:xfrm>
              <a:off x="0" y="0"/>
              <a:ext cx="5274310" cy="3076575"/>
            </a:xfrm>
            <a:noFill/>
            <a:ln w="9525">
              <a:solidFill>
                <a:schemeClr val="tx1"/>
              </a:solidFill>
            </a:ln>
          </p:spPr>
        </p:sp>
        <p:sp>
          <p:nvSpPr>
            <p:cNvPr id="27" name="矩形 26">
              <a:extLst>
                <a:ext uri="{FF2B5EF4-FFF2-40B4-BE49-F238E27FC236}">
                  <a16:creationId xmlns:a16="http://schemas.microsoft.com/office/drawing/2014/main" id="{E4A87B15-A8A1-4963-83FF-C766629D425B}"/>
                </a:ext>
              </a:extLst>
            </p:cNvPr>
            <p:cNvSpPr/>
            <p:nvPr/>
          </p:nvSpPr>
          <p:spPr>
            <a:xfrm>
              <a:off x="272845" y="1244697"/>
              <a:ext cx="941033" cy="359659"/>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努力期望</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28" name="矩形 27">
              <a:extLst>
                <a:ext uri="{FF2B5EF4-FFF2-40B4-BE49-F238E27FC236}">
                  <a16:creationId xmlns:a16="http://schemas.microsoft.com/office/drawing/2014/main" id="{70AAA9D6-CB15-4C77-8CDE-497FD813AA6C}"/>
                </a:ext>
              </a:extLst>
            </p:cNvPr>
            <p:cNvSpPr/>
            <p:nvPr/>
          </p:nvSpPr>
          <p:spPr>
            <a:xfrm>
              <a:off x="272845" y="753894"/>
              <a:ext cx="941033" cy="392621"/>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绩效期望</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29" name="矩形 28">
              <a:extLst>
                <a:ext uri="{FF2B5EF4-FFF2-40B4-BE49-F238E27FC236}">
                  <a16:creationId xmlns:a16="http://schemas.microsoft.com/office/drawing/2014/main" id="{2AE00A4C-C510-4237-9ACE-A14BBD253B58}"/>
                </a:ext>
              </a:extLst>
            </p:cNvPr>
            <p:cNvSpPr/>
            <p:nvPr/>
          </p:nvSpPr>
          <p:spPr>
            <a:xfrm>
              <a:off x="272845" y="2279947"/>
              <a:ext cx="941033" cy="404102"/>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促进影响</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30" name="矩形 29">
              <a:extLst>
                <a:ext uri="{FF2B5EF4-FFF2-40B4-BE49-F238E27FC236}">
                  <a16:creationId xmlns:a16="http://schemas.microsoft.com/office/drawing/2014/main" id="{820C6C9F-0FED-4B71-BF20-8B0F7D7B2E89}"/>
                </a:ext>
              </a:extLst>
            </p:cNvPr>
            <p:cNvSpPr/>
            <p:nvPr/>
          </p:nvSpPr>
          <p:spPr>
            <a:xfrm>
              <a:off x="272845" y="1730325"/>
              <a:ext cx="941033" cy="364482"/>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社会影响</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31" name="矩形 30">
              <a:extLst>
                <a:ext uri="{FF2B5EF4-FFF2-40B4-BE49-F238E27FC236}">
                  <a16:creationId xmlns:a16="http://schemas.microsoft.com/office/drawing/2014/main" id="{BC98ED9C-54F4-4D78-8D78-D60C141658A6}"/>
                </a:ext>
              </a:extLst>
            </p:cNvPr>
            <p:cNvSpPr/>
            <p:nvPr/>
          </p:nvSpPr>
          <p:spPr>
            <a:xfrm>
              <a:off x="2669981" y="207818"/>
              <a:ext cx="654050" cy="365784"/>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年龄</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32" name="矩形 31">
              <a:extLst>
                <a:ext uri="{FF2B5EF4-FFF2-40B4-BE49-F238E27FC236}">
                  <a16:creationId xmlns:a16="http://schemas.microsoft.com/office/drawing/2014/main" id="{433B145A-798B-450B-97C8-48278CF72A7F}"/>
                </a:ext>
              </a:extLst>
            </p:cNvPr>
            <p:cNvSpPr/>
            <p:nvPr/>
          </p:nvSpPr>
          <p:spPr>
            <a:xfrm>
              <a:off x="1734480" y="207818"/>
              <a:ext cx="654050" cy="365784"/>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性别</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33" name="矩形 32">
              <a:extLst>
                <a:ext uri="{FF2B5EF4-FFF2-40B4-BE49-F238E27FC236}">
                  <a16:creationId xmlns:a16="http://schemas.microsoft.com/office/drawing/2014/main" id="{B5C1CBD3-2725-4256-BF9A-0723E95BD1CC}"/>
                </a:ext>
              </a:extLst>
            </p:cNvPr>
            <p:cNvSpPr/>
            <p:nvPr/>
          </p:nvSpPr>
          <p:spPr>
            <a:xfrm>
              <a:off x="2015930" y="2602417"/>
              <a:ext cx="801270" cy="337637"/>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自愿性</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34" name="矩形 33">
              <a:extLst>
                <a:ext uri="{FF2B5EF4-FFF2-40B4-BE49-F238E27FC236}">
                  <a16:creationId xmlns:a16="http://schemas.microsoft.com/office/drawing/2014/main" id="{83D90F2B-A3FF-46BD-860B-D7475167AD3E}"/>
                </a:ext>
              </a:extLst>
            </p:cNvPr>
            <p:cNvSpPr/>
            <p:nvPr/>
          </p:nvSpPr>
          <p:spPr>
            <a:xfrm>
              <a:off x="2572974" y="1335367"/>
              <a:ext cx="978292" cy="370046"/>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使用意愿</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35" name="矩形 34">
              <a:extLst>
                <a:ext uri="{FF2B5EF4-FFF2-40B4-BE49-F238E27FC236}">
                  <a16:creationId xmlns:a16="http://schemas.microsoft.com/office/drawing/2014/main" id="{96B85933-6702-4C64-8F4A-D81502D3A7BC}"/>
                </a:ext>
              </a:extLst>
            </p:cNvPr>
            <p:cNvSpPr/>
            <p:nvPr/>
          </p:nvSpPr>
          <p:spPr>
            <a:xfrm>
              <a:off x="4147091" y="1339580"/>
              <a:ext cx="941033" cy="397414"/>
            </a:xfrm>
            <a:prstGeom prst="rect">
              <a:avLst/>
            </a:prstGeom>
            <a:noFill/>
            <a:ln w="9525"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使用行为</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cxnSp>
          <p:nvCxnSpPr>
            <p:cNvPr id="36" name="直接箭头连接符 35">
              <a:extLst>
                <a:ext uri="{FF2B5EF4-FFF2-40B4-BE49-F238E27FC236}">
                  <a16:creationId xmlns:a16="http://schemas.microsoft.com/office/drawing/2014/main" id="{9A2E8E5A-DFF2-4B04-8642-2A5B4A96C863}"/>
                </a:ext>
              </a:extLst>
            </p:cNvPr>
            <p:cNvCxnSpPr/>
            <p:nvPr/>
          </p:nvCxnSpPr>
          <p:spPr>
            <a:xfrm>
              <a:off x="1213878" y="912010"/>
              <a:ext cx="1364664" cy="649064"/>
            </a:xfrm>
            <a:prstGeom prst="straightConnector1">
              <a:avLst/>
            </a:prstGeom>
            <a:noFill/>
            <a:ln w="9525" cap="flat" cmpd="sng" algn="ctr">
              <a:solidFill>
                <a:schemeClr val="tx1"/>
              </a:solidFill>
              <a:prstDash val="solid"/>
              <a:tailEnd type="triangle"/>
            </a:ln>
            <a:effectLst/>
          </p:spPr>
        </p:cxnSp>
        <p:cxnSp>
          <p:nvCxnSpPr>
            <p:cNvPr id="37" name="直接箭头连接符 36">
              <a:extLst>
                <a:ext uri="{FF2B5EF4-FFF2-40B4-BE49-F238E27FC236}">
                  <a16:creationId xmlns:a16="http://schemas.microsoft.com/office/drawing/2014/main" id="{2E7DD41F-DF70-4D52-9555-9A9D121C0F9C}"/>
                </a:ext>
              </a:extLst>
            </p:cNvPr>
            <p:cNvCxnSpPr/>
            <p:nvPr/>
          </p:nvCxnSpPr>
          <p:spPr>
            <a:xfrm>
              <a:off x="1213878" y="1402959"/>
              <a:ext cx="1364664" cy="158115"/>
            </a:xfrm>
            <a:prstGeom prst="straightConnector1">
              <a:avLst/>
            </a:prstGeom>
            <a:noFill/>
            <a:ln w="9525" cap="flat" cmpd="sng" algn="ctr">
              <a:solidFill>
                <a:schemeClr val="tx1"/>
              </a:solidFill>
              <a:prstDash val="solid"/>
              <a:tailEnd type="triangle"/>
            </a:ln>
            <a:effectLst/>
          </p:spPr>
        </p:cxnSp>
        <p:cxnSp>
          <p:nvCxnSpPr>
            <p:cNvPr id="38" name="直接箭头连接符 37">
              <a:extLst>
                <a:ext uri="{FF2B5EF4-FFF2-40B4-BE49-F238E27FC236}">
                  <a16:creationId xmlns:a16="http://schemas.microsoft.com/office/drawing/2014/main" id="{EEC47282-D5A3-4E76-958F-5132DE4E4285}"/>
                </a:ext>
              </a:extLst>
            </p:cNvPr>
            <p:cNvCxnSpPr/>
            <p:nvPr/>
          </p:nvCxnSpPr>
          <p:spPr>
            <a:xfrm flipV="1">
              <a:off x="1213878" y="1561074"/>
              <a:ext cx="1364664" cy="327366"/>
            </a:xfrm>
            <a:prstGeom prst="straightConnector1">
              <a:avLst/>
            </a:prstGeom>
            <a:noFill/>
            <a:ln w="9525" cap="flat" cmpd="sng" algn="ctr">
              <a:solidFill>
                <a:schemeClr val="tx1"/>
              </a:solidFill>
              <a:prstDash val="solid"/>
              <a:tailEnd type="triangle"/>
            </a:ln>
            <a:effectLst/>
          </p:spPr>
        </p:cxnSp>
        <p:cxnSp>
          <p:nvCxnSpPr>
            <p:cNvPr id="39" name="直接箭头连接符 38">
              <a:extLst>
                <a:ext uri="{FF2B5EF4-FFF2-40B4-BE49-F238E27FC236}">
                  <a16:creationId xmlns:a16="http://schemas.microsoft.com/office/drawing/2014/main" id="{7A9DE29E-90DA-4054-B567-CABDDB3EE347}"/>
                </a:ext>
              </a:extLst>
            </p:cNvPr>
            <p:cNvCxnSpPr/>
            <p:nvPr/>
          </p:nvCxnSpPr>
          <p:spPr>
            <a:xfrm flipV="1">
              <a:off x="1213878" y="1547298"/>
              <a:ext cx="2926178" cy="890764"/>
            </a:xfrm>
            <a:prstGeom prst="straightConnector1">
              <a:avLst/>
            </a:prstGeom>
            <a:noFill/>
            <a:ln w="9525" cap="flat" cmpd="sng" algn="ctr">
              <a:solidFill>
                <a:schemeClr val="tx1"/>
              </a:solidFill>
              <a:prstDash val="solid"/>
              <a:tailEnd type="triangle"/>
            </a:ln>
            <a:effectLst/>
          </p:spPr>
        </p:cxnSp>
        <p:cxnSp>
          <p:nvCxnSpPr>
            <p:cNvPr id="40" name="直接箭头连接符 39">
              <a:extLst>
                <a:ext uri="{FF2B5EF4-FFF2-40B4-BE49-F238E27FC236}">
                  <a16:creationId xmlns:a16="http://schemas.microsoft.com/office/drawing/2014/main" id="{321111B7-CF37-48F6-BFEC-81D4737FACC1}"/>
                </a:ext>
              </a:extLst>
            </p:cNvPr>
            <p:cNvCxnSpPr/>
            <p:nvPr/>
          </p:nvCxnSpPr>
          <p:spPr>
            <a:xfrm flipH="1">
              <a:off x="1645920" y="573602"/>
              <a:ext cx="415585" cy="572914"/>
            </a:xfrm>
            <a:prstGeom prst="straightConnector1">
              <a:avLst/>
            </a:prstGeom>
            <a:noFill/>
            <a:ln w="9525" cap="flat" cmpd="sng" algn="ctr">
              <a:solidFill>
                <a:schemeClr val="tx1"/>
              </a:solidFill>
              <a:prstDash val="solid"/>
              <a:tailEnd type="triangle"/>
            </a:ln>
            <a:effectLst/>
          </p:spPr>
        </p:cxnSp>
        <p:cxnSp>
          <p:nvCxnSpPr>
            <p:cNvPr id="41" name="直接箭头连接符 40">
              <a:extLst>
                <a:ext uri="{FF2B5EF4-FFF2-40B4-BE49-F238E27FC236}">
                  <a16:creationId xmlns:a16="http://schemas.microsoft.com/office/drawing/2014/main" id="{235C975C-12D6-4542-A8A4-7DEAECC2D45A}"/>
                </a:ext>
              </a:extLst>
            </p:cNvPr>
            <p:cNvCxnSpPr/>
            <p:nvPr/>
          </p:nvCxnSpPr>
          <p:spPr>
            <a:xfrm flipH="1">
              <a:off x="1610751" y="573602"/>
              <a:ext cx="450754" cy="875370"/>
            </a:xfrm>
            <a:prstGeom prst="straightConnector1">
              <a:avLst/>
            </a:prstGeom>
            <a:noFill/>
            <a:ln w="9525" cap="flat" cmpd="sng" algn="ctr">
              <a:solidFill>
                <a:schemeClr val="tx1"/>
              </a:solidFill>
              <a:prstDash val="solid"/>
              <a:tailEnd type="triangle"/>
            </a:ln>
            <a:effectLst/>
          </p:spPr>
        </p:cxnSp>
        <p:cxnSp>
          <p:nvCxnSpPr>
            <p:cNvPr id="42" name="直接箭头连接符 41">
              <a:extLst>
                <a:ext uri="{FF2B5EF4-FFF2-40B4-BE49-F238E27FC236}">
                  <a16:creationId xmlns:a16="http://schemas.microsoft.com/office/drawing/2014/main" id="{33E7A0D3-695B-4C3D-BE60-CE5E5D51AFFC}"/>
                </a:ext>
              </a:extLst>
            </p:cNvPr>
            <p:cNvCxnSpPr/>
            <p:nvPr/>
          </p:nvCxnSpPr>
          <p:spPr>
            <a:xfrm flipH="1">
              <a:off x="1688123" y="573602"/>
              <a:ext cx="373382" cy="1212994"/>
            </a:xfrm>
            <a:prstGeom prst="straightConnector1">
              <a:avLst/>
            </a:prstGeom>
            <a:noFill/>
            <a:ln w="9525" cap="flat" cmpd="sng" algn="ctr">
              <a:solidFill>
                <a:schemeClr val="tx1"/>
              </a:solidFill>
              <a:prstDash val="solid"/>
              <a:tailEnd type="triangle"/>
            </a:ln>
            <a:effectLst/>
          </p:spPr>
        </p:cxnSp>
        <p:cxnSp>
          <p:nvCxnSpPr>
            <p:cNvPr id="43" name="直接箭头连接符 42">
              <a:extLst>
                <a:ext uri="{FF2B5EF4-FFF2-40B4-BE49-F238E27FC236}">
                  <a16:creationId xmlns:a16="http://schemas.microsoft.com/office/drawing/2014/main" id="{71E7C087-7A26-488C-A04C-30AB160AD527}"/>
                </a:ext>
              </a:extLst>
            </p:cNvPr>
            <p:cNvCxnSpPr/>
            <p:nvPr/>
          </p:nvCxnSpPr>
          <p:spPr>
            <a:xfrm flipH="1">
              <a:off x="2061505" y="573602"/>
              <a:ext cx="935501" cy="1613924"/>
            </a:xfrm>
            <a:prstGeom prst="straightConnector1">
              <a:avLst/>
            </a:prstGeom>
            <a:noFill/>
            <a:ln w="9525" cap="flat" cmpd="sng" algn="ctr">
              <a:solidFill>
                <a:schemeClr val="tx1"/>
              </a:solidFill>
              <a:prstDash val="solid"/>
              <a:tailEnd type="triangle"/>
            </a:ln>
            <a:effectLst/>
          </p:spPr>
        </p:cxnSp>
        <p:cxnSp>
          <p:nvCxnSpPr>
            <p:cNvPr id="44" name="直接箭头连接符 43">
              <a:extLst>
                <a:ext uri="{FF2B5EF4-FFF2-40B4-BE49-F238E27FC236}">
                  <a16:creationId xmlns:a16="http://schemas.microsoft.com/office/drawing/2014/main" id="{8FF680E6-0982-420B-A064-04E43A825C68}"/>
                </a:ext>
              </a:extLst>
            </p:cNvPr>
            <p:cNvCxnSpPr/>
            <p:nvPr/>
          </p:nvCxnSpPr>
          <p:spPr>
            <a:xfrm flipH="1">
              <a:off x="1645920" y="573602"/>
              <a:ext cx="1351086" cy="572914"/>
            </a:xfrm>
            <a:prstGeom prst="straightConnector1">
              <a:avLst/>
            </a:prstGeom>
            <a:noFill/>
            <a:ln w="9525" cap="flat" cmpd="sng" algn="ctr">
              <a:solidFill>
                <a:schemeClr val="tx1"/>
              </a:solidFill>
              <a:prstDash val="solid"/>
              <a:tailEnd type="triangle"/>
            </a:ln>
            <a:effectLst/>
          </p:spPr>
        </p:cxnSp>
        <p:cxnSp>
          <p:nvCxnSpPr>
            <p:cNvPr id="45" name="直接箭头连接符 44">
              <a:extLst>
                <a:ext uri="{FF2B5EF4-FFF2-40B4-BE49-F238E27FC236}">
                  <a16:creationId xmlns:a16="http://schemas.microsoft.com/office/drawing/2014/main" id="{0F7033CE-1F01-4332-ABA9-FF7E8DC3E338}"/>
                </a:ext>
              </a:extLst>
            </p:cNvPr>
            <p:cNvCxnSpPr/>
            <p:nvPr/>
          </p:nvCxnSpPr>
          <p:spPr>
            <a:xfrm flipH="1">
              <a:off x="1610751" y="573602"/>
              <a:ext cx="1386255" cy="875370"/>
            </a:xfrm>
            <a:prstGeom prst="straightConnector1">
              <a:avLst/>
            </a:prstGeom>
            <a:noFill/>
            <a:ln w="9525" cap="flat" cmpd="sng" algn="ctr">
              <a:solidFill>
                <a:schemeClr val="tx1"/>
              </a:solidFill>
              <a:prstDash val="solid"/>
              <a:tailEnd type="triangle"/>
            </a:ln>
            <a:effectLst/>
          </p:spPr>
        </p:cxnSp>
        <p:cxnSp>
          <p:nvCxnSpPr>
            <p:cNvPr id="46" name="直接箭头连接符 45">
              <a:extLst>
                <a:ext uri="{FF2B5EF4-FFF2-40B4-BE49-F238E27FC236}">
                  <a16:creationId xmlns:a16="http://schemas.microsoft.com/office/drawing/2014/main" id="{52E6BBE1-C280-416F-898C-5825686011C3}"/>
                </a:ext>
              </a:extLst>
            </p:cNvPr>
            <p:cNvCxnSpPr/>
            <p:nvPr/>
          </p:nvCxnSpPr>
          <p:spPr>
            <a:xfrm flipH="1">
              <a:off x="1688123" y="573602"/>
              <a:ext cx="1308883" cy="1212994"/>
            </a:xfrm>
            <a:prstGeom prst="straightConnector1">
              <a:avLst/>
            </a:prstGeom>
            <a:noFill/>
            <a:ln w="9525" cap="flat" cmpd="sng" algn="ctr">
              <a:solidFill>
                <a:schemeClr val="tx1"/>
              </a:solidFill>
              <a:prstDash val="solid"/>
              <a:tailEnd type="triangle"/>
            </a:ln>
            <a:effectLst/>
          </p:spPr>
        </p:cxnSp>
        <p:cxnSp>
          <p:nvCxnSpPr>
            <p:cNvPr id="47" name="直接箭头连接符 46">
              <a:extLst>
                <a:ext uri="{FF2B5EF4-FFF2-40B4-BE49-F238E27FC236}">
                  <a16:creationId xmlns:a16="http://schemas.microsoft.com/office/drawing/2014/main" id="{313D7763-9031-4EED-9D3C-65F3D360D57B}"/>
                </a:ext>
              </a:extLst>
            </p:cNvPr>
            <p:cNvCxnSpPr/>
            <p:nvPr/>
          </p:nvCxnSpPr>
          <p:spPr>
            <a:xfrm flipH="1" flipV="1">
              <a:off x="2061505" y="2187526"/>
              <a:ext cx="281451" cy="496523"/>
            </a:xfrm>
            <a:prstGeom prst="straightConnector1">
              <a:avLst/>
            </a:prstGeom>
            <a:noFill/>
            <a:ln w="9525" cap="flat" cmpd="sng" algn="ctr">
              <a:solidFill>
                <a:schemeClr val="tx1"/>
              </a:solidFill>
              <a:prstDash val="solid"/>
              <a:tailEnd type="triangle"/>
            </a:ln>
            <a:effectLst/>
          </p:spPr>
        </p:cxnSp>
        <p:cxnSp>
          <p:nvCxnSpPr>
            <p:cNvPr id="48" name="直接箭头连接符 47">
              <a:extLst>
                <a:ext uri="{FF2B5EF4-FFF2-40B4-BE49-F238E27FC236}">
                  <a16:creationId xmlns:a16="http://schemas.microsoft.com/office/drawing/2014/main" id="{60796CB5-1197-4A0F-83C7-819517EF4961}"/>
                </a:ext>
              </a:extLst>
            </p:cNvPr>
            <p:cNvCxnSpPr/>
            <p:nvPr/>
          </p:nvCxnSpPr>
          <p:spPr>
            <a:xfrm flipH="1" flipV="1">
              <a:off x="1688123" y="1786596"/>
              <a:ext cx="654837" cy="897458"/>
            </a:xfrm>
            <a:prstGeom prst="straightConnector1">
              <a:avLst/>
            </a:prstGeom>
            <a:noFill/>
            <a:ln w="9525" cap="flat" cmpd="sng" algn="ctr">
              <a:solidFill>
                <a:schemeClr val="tx1"/>
              </a:solidFill>
              <a:prstDash val="solid"/>
              <a:tailEnd type="triangle"/>
            </a:ln>
            <a:effectLst/>
          </p:spPr>
        </p:cxnSp>
        <p:cxnSp>
          <p:nvCxnSpPr>
            <p:cNvPr id="49" name="直接箭头连接符 48">
              <a:extLst>
                <a:ext uri="{FF2B5EF4-FFF2-40B4-BE49-F238E27FC236}">
                  <a16:creationId xmlns:a16="http://schemas.microsoft.com/office/drawing/2014/main" id="{4DCA16C9-F46F-4EFF-A349-B358F9A11366}"/>
                </a:ext>
              </a:extLst>
            </p:cNvPr>
            <p:cNvCxnSpPr/>
            <p:nvPr/>
          </p:nvCxnSpPr>
          <p:spPr>
            <a:xfrm flipH="1" flipV="1">
              <a:off x="1603717" y="1448973"/>
              <a:ext cx="739239" cy="1235076"/>
            </a:xfrm>
            <a:prstGeom prst="straightConnector1">
              <a:avLst/>
            </a:prstGeom>
            <a:noFill/>
            <a:ln w="9525" cap="flat" cmpd="sng" algn="ctr">
              <a:solidFill>
                <a:schemeClr val="tx1"/>
              </a:solidFill>
              <a:prstDash val="solid"/>
              <a:tailEnd type="triangle"/>
            </a:ln>
            <a:effectLst/>
          </p:spPr>
        </p:cxnSp>
        <p:cxnSp>
          <p:nvCxnSpPr>
            <p:cNvPr id="50" name="直接箭头连接符 49">
              <a:extLst>
                <a:ext uri="{FF2B5EF4-FFF2-40B4-BE49-F238E27FC236}">
                  <a16:creationId xmlns:a16="http://schemas.microsoft.com/office/drawing/2014/main" id="{007E16AC-BD70-460F-8719-47497695BBF4}"/>
                </a:ext>
              </a:extLst>
            </p:cNvPr>
            <p:cNvCxnSpPr/>
            <p:nvPr/>
          </p:nvCxnSpPr>
          <p:spPr>
            <a:xfrm flipH="1" flipV="1">
              <a:off x="1688123" y="1146516"/>
              <a:ext cx="654833" cy="1537533"/>
            </a:xfrm>
            <a:prstGeom prst="straightConnector1">
              <a:avLst/>
            </a:prstGeom>
            <a:noFill/>
            <a:ln w="9525" cap="flat" cmpd="sng" algn="ctr">
              <a:solidFill>
                <a:schemeClr val="tx1"/>
              </a:solidFill>
              <a:prstDash val="solid"/>
              <a:tailEnd type="triangle"/>
            </a:ln>
            <a:effectLst/>
          </p:spPr>
        </p:cxnSp>
        <p:cxnSp>
          <p:nvCxnSpPr>
            <p:cNvPr id="51" name="直接箭头连接符 50">
              <a:extLst>
                <a:ext uri="{FF2B5EF4-FFF2-40B4-BE49-F238E27FC236}">
                  <a16:creationId xmlns:a16="http://schemas.microsoft.com/office/drawing/2014/main" id="{5D6D448D-CB90-40D1-8C5F-91B32CDDCAED}"/>
                </a:ext>
              </a:extLst>
            </p:cNvPr>
            <p:cNvCxnSpPr>
              <a:cxnSpLocks/>
              <a:stCxn id="34" idx="3"/>
              <a:endCxn id="35" idx="1"/>
            </p:cNvCxnSpPr>
            <p:nvPr/>
          </p:nvCxnSpPr>
          <p:spPr>
            <a:xfrm>
              <a:off x="3551267" y="1520391"/>
              <a:ext cx="595824" cy="17897"/>
            </a:xfrm>
            <a:prstGeom prst="straightConnector1">
              <a:avLst/>
            </a:prstGeom>
            <a:noFill/>
            <a:ln w="9525" cap="flat" cmpd="sng" algn="ctr">
              <a:solidFill>
                <a:schemeClr val="tx1"/>
              </a:solidFill>
              <a:prstDash val="solid"/>
              <a:tailEnd type="triangle"/>
            </a:ln>
            <a:effectLst/>
          </p:spPr>
        </p:cxnSp>
      </p:grpSp>
      <p:sp>
        <p:nvSpPr>
          <p:cNvPr id="15" name="文本框 14">
            <a:extLst>
              <a:ext uri="{FF2B5EF4-FFF2-40B4-BE49-F238E27FC236}">
                <a16:creationId xmlns:a16="http://schemas.microsoft.com/office/drawing/2014/main" id="{35CBE8E7-D582-4599-8CAD-72B2D8E6D1A9}"/>
              </a:ext>
            </a:extLst>
          </p:cNvPr>
          <p:cNvSpPr txBox="1"/>
          <p:nvPr/>
        </p:nvSpPr>
        <p:spPr>
          <a:xfrm rot="16200000">
            <a:off x="-485274" y="1873018"/>
            <a:ext cx="1908215" cy="338554"/>
          </a:xfrm>
          <a:prstGeom prst="rect">
            <a:avLst/>
          </a:prstGeom>
          <a:noFill/>
          <a:ln w="9525">
            <a:noFill/>
          </a:ln>
        </p:spPr>
        <p:txBody>
          <a:bodyPr vert="vert" wrap="square" rtlCol="0">
            <a:spAutoFit/>
          </a:bodyPr>
          <a:lstStyle/>
          <a:p>
            <a:pPr defTabSz="967740"/>
            <a:r>
              <a:rPr lang="zh-CN" altLang="en-US" sz="1400" b="1" dirty="0">
                <a:solidFill>
                  <a:prstClr val="black"/>
                </a:solidFill>
                <a:latin typeface="微软雅黑" panose="020B0503020204020204" pitchFamily="34" charset="-122"/>
                <a:ea typeface="微软雅黑" panose="020B0503020204020204" pitchFamily="34" charset="-122"/>
              </a:rPr>
              <a:t>使用统一理论模型</a:t>
            </a:r>
          </a:p>
        </p:txBody>
      </p:sp>
      <p:grpSp>
        <p:nvGrpSpPr>
          <p:cNvPr id="62" name="画布 4220">
            <a:extLst>
              <a:ext uri="{FF2B5EF4-FFF2-40B4-BE49-F238E27FC236}">
                <a16:creationId xmlns:a16="http://schemas.microsoft.com/office/drawing/2014/main" id="{FF16BAE6-8EC1-4A75-9DF5-D3FB78001F01}"/>
              </a:ext>
            </a:extLst>
          </p:cNvPr>
          <p:cNvGrpSpPr/>
          <p:nvPr/>
        </p:nvGrpSpPr>
        <p:grpSpPr>
          <a:xfrm>
            <a:off x="855929" y="3404333"/>
            <a:ext cx="4258255" cy="1895901"/>
            <a:chOff x="0" y="0"/>
            <a:chExt cx="5954840" cy="3077210"/>
          </a:xfrm>
          <a:noFill/>
        </p:grpSpPr>
        <p:sp>
          <p:nvSpPr>
            <p:cNvPr id="63" name="画布 4220">
              <a:extLst>
                <a:ext uri="{FF2B5EF4-FFF2-40B4-BE49-F238E27FC236}">
                  <a16:creationId xmlns:a16="http://schemas.microsoft.com/office/drawing/2014/main" id="{3D491BDA-0B77-4FF9-9AA0-3AECC33E56CC}"/>
                </a:ext>
              </a:extLst>
            </p:cNvPr>
            <p:cNvSpPr>
              <a:spLocks noChangeAspect="1"/>
            </p:cNvSpPr>
            <p:nvPr/>
          </p:nvSpPr>
          <p:spPr>
            <a:xfrm>
              <a:off x="0" y="0"/>
              <a:ext cx="5274945" cy="3077210"/>
            </a:xfrm>
            <a:grpFill/>
            <a:ln>
              <a:solidFill>
                <a:schemeClr val="tx1"/>
              </a:solidFill>
            </a:ln>
          </p:spPr>
        </p:sp>
        <p:sp>
          <p:nvSpPr>
            <p:cNvPr id="64" name="矩形 63">
              <a:extLst>
                <a:ext uri="{FF2B5EF4-FFF2-40B4-BE49-F238E27FC236}">
                  <a16:creationId xmlns:a16="http://schemas.microsoft.com/office/drawing/2014/main" id="{F533BC52-DD3F-4B24-92B6-C65E95B9C603}"/>
                </a:ext>
              </a:extLst>
            </p:cNvPr>
            <p:cNvSpPr/>
            <p:nvPr/>
          </p:nvSpPr>
          <p:spPr>
            <a:xfrm>
              <a:off x="1866289" y="742348"/>
              <a:ext cx="1131103" cy="898498"/>
            </a:xfrm>
            <a:prstGeom prst="rect">
              <a:avLst/>
            </a:prstGeom>
            <a:grpFill/>
            <a:ln w="12700" cap="flat" cmpd="sng" algn="ctr">
              <a:solidFill>
                <a:schemeClr val="tx1"/>
              </a:solidFill>
              <a:prstDash val="solid"/>
              <a:miter lim="800000"/>
            </a:ln>
            <a:effectLst/>
          </p:spPr>
          <p:txBody>
            <a:bodyPr rot="0" spcFirstLastPara="0" vert="horz" wrap="square" lIns="36000" tIns="36000" rIns="36000" bIns="36000" numCol="1" spcCol="0" rtlCol="0" fromWordArt="0" anchor="ctr" anchorCtr="0" forceAA="0" compatLnSpc="1">
              <a:noAutofit/>
            </a:bodyPr>
            <a:lstStyle/>
            <a:p>
              <a:pPr algn="ctr" defTabSz="967740"/>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老年人基于制度的信任</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65" name="矩形 64">
              <a:extLst>
                <a:ext uri="{FF2B5EF4-FFF2-40B4-BE49-F238E27FC236}">
                  <a16:creationId xmlns:a16="http://schemas.microsoft.com/office/drawing/2014/main" id="{13275544-0168-41B2-98BB-90D0B291C6AB}"/>
                </a:ext>
              </a:extLst>
            </p:cNvPr>
            <p:cNvSpPr/>
            <p:nvPr/>
          </p:nvSpPr>
          <p:spPr>
            <a:xfrm>
              <a:off x="3455612" y="540689"/>
              <a:ext cx="1100484" cy="633224"/>
            </a:xfrm>
            <a:prstGeom prst="rect">
              <a:avLst/>
            </a:prstGeom>
            <a:grpFill/>
            <a:ln w="12700" cap="flat" cmpd="sng" algn="ctr">
              <a:solidFill>
                <a:schemeClr val="tx1"/>
              </a:solidFill>
              <a:prstDash val="solid"/>
              <a:miter lim="800000"/>
            </a:ln>
            <a:effectLst/>
          </p:spPr>
          <p:txBody>
            <a:bodyPr rot="0" spcFirstLastPara="0" vert="horz" wrap="square" lIns="72000" tIns="45720" rIns="7200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信任信念</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66" name="矩形 65">
              <a:extLst>
                <a:ext uri="{FF2B5EF4-FFF2-40B4-BE49-F238E27FC236}">
                  <a16:creationId xmlns:a16="http://schemas.microsoft.com/office/drawing/2014/main" id="{74BA8C1E-D610-42C7-AC8B-1F5EF9C2F1EB}"/>
                </a:ext>
              </a:extLst>
            </p:cNvPr>
            <p:cNvSpPr/>
            <p:nvPr/>
          </p:nvSpPr>
          <p:spPr>
            <a:xfrm>
              <a:off x="4968616" y="52780"/>
              <a:ext cx="985713" cy="1121133"/>
            </a:xfrm>
            <a:prstGeom prst="rect">
              <a:avLst/>
            </a:prstGeom>
            <a:grpFill/>
            <a:ln w="127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信任意图</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67" name="矩形 66">
              <a:extLst>
                <a:ext uri="{FF2B5EF4-FFF2-40B4-BE49-F238E27FC236}">
                  <a16:creationId xmlns:a16="http://schemas.microsoft.com/office/drawing/2014/main" id="{555D3544-AB95-4F8F-97E6-BBC2751FCDF6}"/>
                </a:ext>
              </a:extLst>
            </p:cNvPr>
            <p:cNvSpPr/>
            <p:nvPr/>
          </p:nvSpPr>
          <p:spPr>
            <a:xfrm>
              <a:off x="17" y="291319"/>
              <a:ext cx="1191895" cy="731520"/>
            </a:xfrm>
            <a:prstGeom prst="rect">
              <a:avLst/>
            </a:prstGeom>
            <a:grpFill/>
            <a:ln w="127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老年人信任倾向</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68" name="矩形 67">
              <a:extLst>
                <a:ext uri="{FF2B5EF4-FFF2-40B4-BE49-F238E27FC236}">
                  <a16:creationId xmlns:a16="http://schemas.microsoft.com/office/drawing/2014/main" id="{77CA0F0A-9BFB-45FD-B0E4-D53684E9E2A8}"/>
                </a:ext>
              </a:extLst>
            </p:cNvPr>
            <p:cNvSpPr/>
            <p:nvPr/>
          </p:nvSpPr>
          <p:spPr>
            <a:xfrm>
              <a:off x="3455300" y="2072411"/>
              <a:ext cx="1191895" cy="731520"/>
            </a:xfrm>
            <a:prstGeom prst="rect">
              <a:avLst/>
            </a:prstGeom>
            <a:grpFill/>
            <a:ln w="127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政府与媒体的介入</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69" name="矩形 68">
              <a:extLst>
                <a:ext uri="{FF2B5EF4-FFF2-40B4-BE49-F238E27FC236}">
                  <a16:creationId xmlns:a16="http://schemas.microsoft.com/office/drawing/2014/main" id="{303A9C1D-5EE6-4030-8C8A-D4CD20DB37A5}"/>
                </a:ext>
              </a:extLst>
            </p:cNvPr>
            <p:cNvSpPr/>
            <p:nvPr/>
          </p:nvSpPr>
          <p:spPr>
            <a:xfrm>
              <a:off x="4762945" y="2072411"/>
              <a:ext cx="1191895" cy="731520"/>
            </a:xfrm>
            <a:prstGeom prst="rect">
              <a:avLst/>
            </a:prstGeom>
            <a:grpFill/>
            <a:ln w="127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Arial"/>
                  <a:sym typeface="Times New Roman"/>
                </a:rPr>
                <a:t>与信任相关的行为</a:t>
              </a:r>
              <a:endParaRPr lang="en-US" altLang="zh-CN" sz="12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cxnSp>
          <p:nvCxnSpPr>
            <p:cNvPr id="70" name="直接箭头连接符 69">
              <a:extLst>
                <a:ext uri="{FF2B5EF4-FFF2-40B4-BE49-F238E27FC236}">
                  <a16:creationId xmlns:a16="http://schemas.microsoft.com/office/drawing/2014/main" id="{CAE340F3-4875-4DEB-B612-A64D17BB2EBC}"/>
                </a:ext>
              </a:extLst>
            </p:cNvPr>
            <p:cNvCxnSpPr/>
            <p:nvPr/>
          </p:nvCxnSpPr>
          <p:spPr>
            <a:xfrm flipV="1">
              <a:off x="1191798" y="652007"/>
              <a:ext cx="2263173" cy="5072"/>
            </a:xfrm>
            <a:prstGeom prst="straightConnector1">
              <a:avLst/>
            </a:prstGeom>
            <a:grpFill/>
            <a:ln w="6350" cap="flat" cmpd="sng" algn="ctr">
              <a:solidFill>
                <a:schemeClr val="tx1"/>
              </a:solidFill>
              <a:prstDash val="solid"/>
              <a:miter lim="800000"/>
              <a:tailEnd type="triangle"/>
            </a:ln>
            <a:effectLst/>
          </p:spPr>
        </p:cxnSp>
        <p:cxnSp>
          <p:nvCxnSpPr>
            <p:cNvPr id="71" name="直接箭头连接符 70">
              <a:extLst>
                <a:ext uri="{FF2B5EF4-FFF2-40B4-BE49-F238E27FC236}">
                  <a16:creationId xmlns:a16="http://schemas.microsoft.com/office/drawing/2014/main" id="{042374F5-9AFA-4E98-916B-0538D9A7BB21}"/>
                </a:ext>
              </a:extLst>
            </p:cNvPr>
            <p:cNvCxnSpPr/>
            <p:nvPr/>
          </p:nvCxnSpPr>
          <p:spPr>
            <a:xfrm>
              <a:off x="1191684" y="429370"/>
              <a:ext cx="3777406" cy="0"/>
            </a:xfrm>
            <a:prstGeom prst="straightConnector1">
              <a:avLst/>
            </a:prstGeom>
            <a:grpFill/>
            <a:ln w="6350" cap="flat" cmpd="sng" algn="ctr">
              <a:solidFill>
                <a:schemeClr val="tx1"/>
              </a:solidFill>
              <a:prstDash val="solid"/>
              <a:miter lim="800000"/>
              <a:tailEnd type="triangle"/>
            </a:ln>
            <a:effectLst/>
          </p:spPr>
        </p:cxnSp>
        <p:cxnSp>
          <p:nvCxnSpPr>
            <p:cNvPr id="72" name="直接箭头连接符 71">
              <a:extLst>
                <a:ext uri="{FF2B5EF4-FFF2-40B4-BE49-F238E27FC236}">
                  <a16:creationId xmlns:a16="http://schemas.microsoft.com/office/drawing/2014/main" id="{20CE6B4D-685D-485C-8F2B-7F836E50A8A0}"/>
                </a:ext>
              </a:extLst>
            </p:cNvPr>
            <p:cNvCxnSpPr/>
            <p:nvPr/>
          </p:nvCxnSpPr>
          <p:spPr>
            <a:xfrm>
              <a:off x="1191798" y="863813"/>
              <a:ext cx="633949" cy="0"/>
            </a:xfrm>
            <a:prstGeom prst="straightConnector1">
              <a:avLst/>
            </a:prstGeom>
            <a:grpFill/>
            <a:ln w="6350" cap="flat" cmpd="sng" algn="ctr">
              <a:solidFill>
                <a:schemeClr val="tx1"/>
              </a:solidFill>
              <a:prstDash val="solid"/>
              <a:miter lim="800000"/>
              <a:tailEnd type="triangle"/>
            </a:ln>
            <a:effectLst/>
          </p:spPr>
        </p:cxnSp>
        <p:cxnSp>
          <p:nvCxnSpPr>
            <p:cNvPr id="73" name="直接箭头连接符 72">
              <a:extLst>
                <a:ext uri="{FF2B5EF4-FFF2-40B4-BE49-F238E27FC236}">
                  <a16:creationId xmlns:a16="http://schemas.microsoft.com/office/drawing/2014/main" id="{9CD5DD96-E9DB-4EB2-B7A8-12342C1180B4}"/>
                </a:ext>
              </a:extLst>
            </p:cNvPr>
            <p:cNvCxnSpPr/>
            <p:nvPr/>
          </p:nvCxnSpPr>
          <p:spPr>
            <a:xfrm flipV="1">
              <a:off x="3002261" y="857301"/>
              <a:ext cx="453022" cy="6512"/>
            </a:xfrm>
            <a:prstGeom prst="straightConnector1">
              <a:avLst/>
            </a:prstGeom>
            <a:grpFill/>
            <a:ln w="6350" cap="flat" cmpd="sng" algn="ctr">
              <a:solidFill>
                <a:schemeClr val="tx1"/>
              </a:solidFill>
              <a:prstDash val="solid"/>
              <a:miter lim="800000"/>
              <a:tailEnd type="triangle"/>
            </a:ln>
            <a:effectLst/>
          </p:spPr>
        </p:cxnSp>
        <p:cxnSp>
          <p:nvCxnSpPr>
            <p:cNvPr id="74" name="直接箭头连接符 73">
              <a:extLst>
                <a:ext uri="{FF2B5EF4-FFF2-40B4-BE49-F238E27FC236}">
                  <a16:creationId xmlns:a16="http://schemas.microsoft.com/office/drawing/2014/main" id="{C3FB1C2A-205D-4DDC-ACFF-5020D7A7BDDE}"/>
                </a:ext>
              </a:extLst>
            </p:cNvPr>
            <p:cNvCxnSpPr/>
            <p:nvPr/>
          </p:nvCxnSpPr>
          <p:spPr>
            <a:xfrm flipV="1">
              <a:off x="4005091" y="1173913"/>
              <a:ext cx="382" cy="898498"/>
            </a:xfrm>
            <a:prstGeom prst="straightConnector1">
              <a:avLst/>
            </a:prstGeom>
            <a:grpFill/>
            <a:ln w="6350" cap="flat" cmpd="sng" algn="ctr">
              <a:solidFill>
                <a:schemeClr val="tx1"/>
              </a:solidFill>
              <a:prstDash val="solid"/>
              <a:miter lim="800000"/>
              <a:tailEnd type="triangle"/>
            </a:ln>
            <a:effectLst/>
          </p:spPr>
        </p:cxnSp>
        <p:cxnSp>
          <p:nvCxnSpPr>
            <p:cNvPr id="75" name="直接箭头连接符 74">
              <a:extLst>
                <a:ext uri="{FF2B5EF4-FFF2-40B4-BE49-F238E27FC236}">
                  <a16:creationId xmlns:a16="http://schemas.microsoft.com/office/drawing/2014/main" id="{0FDB3159-3650-4335-A6EC-1E5AB95DEA07}"/>
                </a:ext>
              </a:extLst>
            </p:cNvPr>
            <p:cNvCxnSpPr/>
            <p:nvPr/>
          </p:nvCxnSpPr>
          <p:spPr>
            <a:xfrm flipV="1">
              <a:off x="4004709" y="1173913"/>
              <a:ext cx="963907" cy="898498"/>
            </a:xfrm>
            <a:prstGeom prst="straightConnector1">
              <a:avLst/>
            </a:prstGeom>
            <a:grpFill/>
            <a:ln w="6350" cap="flat" cmpd="sng" algn="ctr">
              <a:solidFill>
                <a:schemeClr val="tx1"/>
              </a:solidFill>
              <a:prstDash val="solid"/>
              <a:miter lim="800000"/>
              <a:tailEnd type="triangle"/>
            </a:ln>
            <a:effectLst/>
          </p:spPr>
        </p:cxnSp>
        <p:cxnSp>
          <p:nvCxnSpPr>
            <p:cNvPr id="76" name="直接箭头连接符 75">
              <a:extLst>
                <a:ext uri="{FF2B5EF4-FFF2-40B4-BE49-F238E27FC236}">
                  <a16:creationId xmlns:a16="http://schemas.microsoft.com/office/drawing/2014/main" id="{6A28773C-E45C-48E3-9AB1-4BC7B9861EE6}"/>
                </a:ext>
              </a:extLst>
            </p:cNvPr>
            <p:cNvCxnSpPr/>
            <p:nvPr/>
          </p:nvCxnSpPr>
          <p:spPr>
            <a:xfrm flipH="1">
              <a:off x="5460431" y="1173913"/>
              <a:ext cx="521" cy="898498"/>
            </a:xfrm>
            <a:prstGeom prst="straightConnector1">
              <a:avLst/>
            </a:prstGeom>
            <a:grpFill/>
            <a:ln w="6350" cap="flat" cmpd="sng" algn="ctr">
              <a:solidFill>
                <a:schemeClr val="tx1"/>
              </a:solidFill>
              <a:prstDash val="solid"/>
              <a:miter lim="800000"/>
              <a:tailEnd type="triangle"/>
            </a:ln>
            <a:effectLst/>
          </p:spPr>
        </p:cxnSp>
      </p:grpSp>
      <p:sp>
        <p:nvSpPr>
          <p:cNvPr id="24" name="矩形 23">
            <a:extLst>
              <a:ext uri="{FF2B5EF4-FFF2-40B4-BE49-F238E27FC236}">
                <a16:creationId xmlns:a16="http://schemas.microsoft.com/office/drawing/2014/main" id="{5417A904-5384-4CEF-A1EA-EC87DB0BF7DC}"/>
              </a:ext>
            </a:extLst>
          </p:cNvPr>
          <p:cNvSpPr/>
          <p:nvPr/>
        </p:nvSpPr>
        <p:spPr>
          <a:xfrm>
            <a:off x="788822" y="903621"/>
            <a:ext cx="4376202" cy="2251655"/>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52" name="矩形 51">
            <a:extLst>
              <a:ext uri="{FF2B5EF4-FFF2-40B4-BE49-F238E27FC236}">
                <a16:creationId xmlns:a16="http://schemas.microsoft.com/office/drawing/2014/main" id="{62350794-E522-455D-B543-8EE859D5931E}"/>
              </a:ext>
            </a:extLst>
          </p:cNvPr>
          <p:cNvSpPr/>
          <p:nvPr/>
        </p:nvSpPr>
        <p:spPr>
          <a:xfrm>
            <a:off x="778210" y="3328735"/>
            <a:ext cx="4403587" cy="1901074"/>
          </a:xfrm>
          <a:prstGeom prst="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white"/>
              </a:solidFill>
            </a:endParaRPr>
          </a:p>
        </p:txBody>
      </p:sp>
      <p:sp>
        <p:nvSpPr>
          <p:cNvPr id="54" name="文本框 53">
            <a:extLst>
              <a:ext uri="{FF2B5EF4-FFF2-40B4-BE49-F238E27FC236}">
                <a16:creationId xmlns:a16="http://schemas.microsoft.com/office/drawing/2014/main" id="{8FC8C4FE-BD3F-4CD0-AA63-B56425629474}"/>
              </a:ext>
            </a:extLst>
          </p:cNvPr>
          <p:cNvSpPr txBox="1"/>
          <p:nvPr/>
        </p:nvSpPr>
        <p:spPr>
          <a:xfrm>
            <a:off x="222677" y="3307526"/>
            <a:ext cx="461152" cy="2089513"/>
          </a:xfrm>
          <a:prstGeom prst="rect">
            <a:avLst/>
          </a:prstGeom>
          <a:noFill/>
        </p:spPr>
        <p:txBody>
          <a:bodyPr vert="wordArtVertRtl" wrap="square" rtlCol="0">
            <a:spAutoFit/>
          </a:bodyPr>
          <a:lstStyle/>
          <a:p>
            <a:pPr defTabSz="967740"/>
            <a:r>
              <a:rPr lang="zh-CN" altLang="en-US" sz="1400" b="1" dirty="0">
                <a:solidFill>
                  <a:prstClr val="black"/>
                </a:solidFill>
                <a:latin typeface="微软雅黑" panose="020B0503020204020204" pitchFamily="34" charset="-122"/>
                <a:ea typeface="微软雅黑" panose="020B0503020204020204" pitchFamily="34" charset="-122"/>
              </a:rPr>
              <a:t>理论信任模型</a:t>
            </a:r>
          </a:p>
        </p:txBody>
      </p:sp>
      <p:grpSp>
        <p:nvGrpSpPr>
          <p:cNvPr id="85" name="画布 4239">
            <a:extLst>
              <a:ext uri="{FF2B5EF4-FFF2-40B4-BE49-F238E27FC236}">
                <a16:creationId xmlns:a16="http://schemas.microsoft.com/office/drawing/2014/main" id="{4AB5BF73-0711-4253-B330-940DC6B02FD1}"/>
              </a:ext>
            </a:extLst>
          </p:cNvPr>
          <p:cNvGrpSpPr/>
          <p:nvPr/>
        </p:nvGrpSpPr>
        <p:grpSpPr>
          <a:xfrm>
            <a:off x="5575759" y="971622"/>
            <a:ext cx="3712018" cy="2965699"/>
            <a:chOff x="0" y="0"/>
            <a:chExt cx="6058166" cy="3974787"/>
          </a:xfrm>
        </p:grpSpPr>
        <p:sp>
          <p:nvSpPr>
            <p:cNvPr id="86" name="画布 4239">
              <a:extLst>
                <a:ext uri="{FF2B5EF4-FFF2-40B4-BE49-F238E27FC236}">
                  <a16:creationId xmlns:a16="http://schemas.microsoft.com/office/drawing/2014/main" id="{13B975C5-90E8-452F-8AC0-31E78C7D6F36}"/>
                </a:ext>
              </a:extLst>
            </p:cNvPr>
            <p:cNvSpPr>
              <a:spLocks noChangeAspect="1"/>
            </p:cNvSpPr>
            <p:nvPr/>
          </p:nvSpPr>
          <p:spPr>
            <a:xfrm>
              <a:off x="0" y="0"/>
              <a:ext cx="5274945" cy="3926840"/>
            </a:xfrm>
            <a:noFill/>
          </p:spPr>
        </p:sp>
        <p:sp>
          <p:nvSpPr>
            <p:cNvPr id="87" name="矩形 86">
              <a:extLst>
                <a:ext uri="{FF2B5EF4-FFF2-40B4-BE49-F238E27FC236}">
                  <a16:creationId xmlns:a16="http://schemas.microsoft.com/office/drawing/2014/main" id="{F09A043D-CF5A-48AD-9734-386C256F7447}"/>
                </a:ext>
              </a:extLst>
            </p:cNvPr>
            <p:cNvSpPr/>
            <p:nvPr/>
          </p:nvSpPr>
          <p:spPr>
            <a:xfrm>
              <a:off x="6957" y="0"/>
              <a:ext cx="1821180" cy="487045"/>
            </a:xfrm>
            <a:prstGeom prst="rect">
              <a:avLst/>
            </a:prstGeom>
            <a:noFill/>
            <a:ln w="12700" cap="flat" cmpd="sng" algn="ctr">
              <a:solidFill>
                <a:sysClr val="windowText" lastClr="000000"/>
              </a:solidFill>
              <a:prstDash val="solid"/>
              <a:miter lim="800000"/>
            </a:ln>
            <a:effectLst/>
          </p:spPr>
          <p:txBody>
            <a:bodyPr rot="0" spcFirstLastPara="0" vert="horz" wrap="square" lIns="0" tIns="45720" rIns="3600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老年人个人因素</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88" name="矩形 87">
              <a:extLst>
                <a:ext uri="{FF2B5EF4-FFF2-40B4-BE49-F238E27FC236}">
                  <a16:creationId xmlns:a16="http://schemas.microsoft.com/office/drawing/2014/main" id="{0FFB9003-FE25-4656-8299-01AAA41F54D3}"/>
                </a:ext>
              </a:extLst>
            </p:cNvPr>
            <p:cNvSpPr/>
            <p:nvPr/>
          </p:nvSpPr>
          <p:spPr>
            <a:xfrm>
              <a:off x="0" y="690034"/>
              <a:ext cx="1830705" cy="487045"/>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风险背景信息</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89" name="矩形 88">
              <a:extLst>
                <a:ext uri="{FF2B5EF4-FFF2-40B4-BE49-F238E27FC236}">
                  <a16:creationId xmlns:a16="http://schemas.microsoft.com/office/drawing/2014/main" id="{F7E64398-2EB2-45A9-899C-A10100B279AE}"/>
                </a:ext>
              </a:extLst>
            </p:cNvPr>
            <p:cNvSpPr/>
            <p:nvPr/>
          </p:nvSpPr>
          <p:spPr>
            <a:xfrm>
              <a:off x="6" y="1369125"/>
              <a:ext cx="1819910" cy="487045"/>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信息关注度</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90" name="矩形 89">
              <a:extLst>
                <a:ext uri="{FF2B5EF4-FFF2-40B4-BE49-F238E27FC236}">
                  <a16:creationId xmlns:a16="http://schemas.microsoft.com/office/drawing/2014/main" id="{15B9EBC6-D432-481E-BF72-00F01BB8498C}"/>
                </a:ext>
              </a:extLst>
            </p:cNvPr>
            <p:cNvSpPr/>
            <p:nvPr/>
          </p:nvSpPr>
          <p:spPr>
            <a:xfrm>
              <a:off x="5" y="2040605"/>
              <a:ext cx="1851660" cy="487045"/>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媒介接触频率</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91" name="矩形 90">
              <a:extLst>
                <a:ext uri="{FF2B5EF4-FFF2-40B4-BE49-F238E27FC236}">
                  <a16:creationId xmlns:a16="http://schemas.microsoft.com/office/drawing/2014/main" id="{11B7C759-27DA-4396-BD01-470A3A279ACE}"/>
                </a:ext>
              </a:extLst>
            </p:cNvPr>
            <p:cNvSpPr/>
            <p:nvPr/>
          </p:nvSpPr>
          <p:spPr>
            <a:xfrm>
              <a:off x="5" y="2756223"/>
              <a:ext cx="1872615" cy="487045"/>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媒介信任度</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92" name="矩形 91">
              <a:extLst>
                <a:ext uri="{FF2B5EF4-FFF2-40B4-BE49-F238E27FC236}">
                  <a16:creationId xmlns:a16="http://schemas.microsoft.com/office/drawing/2014/main" id="{94C2C33B-0840-4F31-B5C1-A4AA323762BA}"/>
                </a:ext>
              </a:extLst>
            </p:cNvPr>
            <p:cNvSpPr/>
            <p:nvPr/>
          </p:nvSpPr>
          <p:spPr>
            <a:xfrm>
              <a:off x="5" y="3487742"/>
              <a:ext cx="1873250" cy="487045"/>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媒介依赖</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93" name="矩形 92">
              <a:extLst>
                <a:ext uri="{FF2B5EF4-FFF2-40B4-BE49-F238E27FC236}">
                  <a16:creationId xmlns:a16="http://schemas.microsoft.com/office/drawing/2014/main" id="{74569AFE-DF0D-45E8-9971-153D55D6903D}"/>
                </a:ext>
              </a:extLst>
            </p:cNvPr>
            <p:cNvSpPr/>
            <p:nvPr/>
          </p:nvSpPr>
          <p:spPr>
            <a:xfrm>
              <a:off x="2400432" y="1646680"/>
              <a:ext cx="1391865" cy="556456"/>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风险背景信息</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94" name="矩形 93">
              <a:extLst>
                <a:ext uri="{FF2B5EF4-FFF2-40B4-BE49-F238E27FC236}">
                  <a16:creationId xmlns:a16="http://schemas.microsoft.com/office/drawing/2014/main" id="{4ED6BB62-ACA4-455A-87B2-C156C9C5468A}"/>
                </a:ext>
              </a:extLst>
            </p:cNvPr>
            <p:cNvSpPr/>
            <p:nvPr/>
          </p:nvSpPr>
          <p:spPr>
            <a:xfrm>
              <a:off x="4492417" y="871227"/>
              <a:ext cx="1565746" cy="652690"/>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风险严重性感知</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95" name="矩形 94">
              <a:extLst>
                <a:ext uri="{FF2B5EF4-FFF2-40B4-BE49-F238E27FC236}">
                  <a16:creationId xmlns:a16="http://schemas.microsoft.com/office/drawing/2014/main" id="{F46D81AF-BCE1-4845-A057-0F18A81794D0}"/>
                </a:ext>
              </a:extLst>
            </p:cNvPr>
            <p:cNvSpPr/>
            <p:nvPr/>
          </p:nvSpPr>
          <p:spPr>
            <a:xfrm>
              <a:off x="4492626" y="2358238"/>
              <a:ext cx="1565540" cy="656459"/>
            </a:xfrm>
            <a:prstGeom prst="rect">
              <a:avLst/>
            </a:prstGeom>
            <a:no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noAutofit/>
            </a:bodyPr>
            <a:lstStyle/>
            <a:p>
              <a:pPr algn="ctr" defTabSz="967740">
                <a:lnSpc>
                  <a:spcPct val="125000"/>
                </a:lnSpc>
                <a:spcBef>
                  <a:spcPts val="600"/>
                </a:spcBef>
              </a:pPr>
              <a:r>
                <a:rPr lang="en-US" altLang="zh-CN" sz="1200" kern="100" dirty="0" err="1">
                  <a:solidFill>
                    <a:srgbClr val="000000"/>
                  </a:solidFill>
                  <a:latin typeface="微软雅黑" panose="020B0503020204020204" pitchFamily="34" charset="-122"/>
                  <a:ea typeface="微软雅黑" panose="020B0503020204020204" pitchFamily="34" charset="-122"/>
                  <a:cs typeface="微软雅黑"/>
                  <a:sym typeface="Times New Roman"/>
                </a:rPr>
                <a:t>风险未知性感知</a:t>
              </a:r>
              <a:endParaRPr lang="en-US" altLang="zh-CN" sz="1200" kern="100" dirty="0">
                <a:solidFill>
                  <a:srgbClr val="000000"/>
                </a:solidFill>
                <a:latin typeface="微软雅黑" panose="020B0503020204020204" pitchFamily="34" charset="-122"/>
                <a:ea typeface="微软雅黑" panose="020B0503020204020204" pitchFamily="34" charset="-122"/>
                <a:cs typeface="微软雅黑"/>
                <a:sym typeface="Times New Roman"/>
              </a:endParaRPr>
            </a:p>
          </p:txBody>
        </p:sp>
        <p:sp>
          <p:nvSpPr>
            <p:cNvPr id="96" name="左大括号 95">
              <a:extLst>
                <a:ext uri="{FF2B5EF4-FFF2-40B4-BE49-F238E27FC236}">
                  <a16:creationId xmlns:a16="http://schemas.microsoft.com/office/drawing/2014/main" id="{C93A3C4D-5F25-444D-981A-BF4829A290D2}"/>
                </a:ext>
              </a:extLst>
            </p:cNvPr>
            <p:cNvSpPr/>
            <p:nvPr/>
          </p:nvSpPr>
          <p:spPr>
            <a:xfrm>
              <a:off x="3792642" y="1182150"/>
              <a:ext cx="699770" cy="1544955"/>
            </a:xfrm>
            <a:prstGeom prst="leftBrace">
              <a:avLst/>
            </a:prstGeom>
            <a:noFill/>
            <a:ln w="6350" cap="flat" cmpd="sng" algn="ctr">
              <a:solidFill>
                <a:sysClr val="windowText" lastClr="000000"/>
              </a:solidFill>
              <a:prstDash val="solid"/>
              <a:miter lim="800000"/>
            </a:ln>
            <a:effectLst/>
          </p:spPr>
          <p:txBody>
            <a:bodyPr/>
            <a:lstStyle/>
            <a:p>
              <a:pPr algn="ctr" defTabSz="967740">
                <a:lnSpc>
                  <a:spcPct val="125000"/>
                </a:lnSpc>
                <a:spcBef>
                  <a:spcPts val="600"/>
                </a:spcBef>
              </a:pPr>
              <a:r>
                <a:rPr lang="en-US" altLang="zh-CN" sz="1200" kern="100">
                  <a:solidFill>
                    <a:srgbClr val="000000"/>
                  </a:solidFill>
                  <a:latin typeface="Times New Roman"/>
                  <a:cs typeface="Times New Roman"/>
                  <a:sym typeface="Times New Roman"/>
                </a:rPr>
                <a:t> </a:t>
              </a:r>
            </a:p>
          </p:txBody>
        </p:sp>
        <p:cxnSp>
          <p:nvCxnSpPr>
            <p:cNvPr id="97" name="直接箭头连接符 96">
              <a:extLst>
                <a:ext uri="{FF2B5EF4-FFF2-40B4-BE49-F238E27FC236}">
                  <a16:creationId xmlns:a16="http://schemas.microsoft.com/office/drawing/2014/main" id="{40128503-72FE-4D36-B551-06035E88038E}"/>
                </a:ext>
              </a:extLst>
            </p:cNvPr>
            <p:cNvCxnSpPr/>
            <p:nvPr/>
          </p:nvCxnSpPr>
          <p:spPr>
            <a:xfrm>
              <a:off x="1830581" y="180000"/>
              <a:ext cx="569766" cy="1754270"/>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98" name="直接箭头连接符 97">
              <a:extLst>
                <a:ext uri="{FF2B5EF4-FFF2-40B4-BE49-F238E27FC236}">
                  <a16:creationId xmlns:a16="http://schemas.microsoft.com/office/drawing/2014/main" id="{0C4C8ACA-B4C4-4AB1-BF9C-AE3A09D5262F}"/>
                </a:ext>
              </a:extLst>
            </p:cNvPr>
            <p:cNvCxnSpPr/>
            <p:nvPr/>
          </p:nvCxnSpPr>
          <p:spPr>
            <a:xfrm>
              <a:off x="1819792" y="899860"/>
              <a:ext cx="580470" cy="1034410"/>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99" name="直接箭头连接符 98">
              <a:extLst>
                <a:ext uri="{FF2B5EF4-FFF2-40B4-BE49-F238E27FC236}">
                  <a16:creationId xmlns:a16="http://schemas.microsoft.com/office/drawing/2014/main" id="{F256C3DA-2CCB-4874-8F88-85EBD8084B57}"/>
                </a:ext>
              </a:extLst>
            </p:cNvPr>
            <p:cNvCxnSpPr/>
            <p:nvPr/>
          </p:nvCxnSpPr>
          <p:spPr>
            <a:xfrm>
              <a:off x="1828013" y="1601415"/>
              <a:ext cx="572163" cy="332855"/>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100" name="直接箭头连接符 99">
              <a:extLst>
                <a:ext uri="{FF2B5EF4-FFF2-40B4-BE49-F238E27FC236}">
                  <a16:creationId xmlns:a16="http://schemas.microsoft.com/office/drawing/2014/main" id="{BFD067FF-E63A-41D1-A35E-FD056A82487B}"/>
                </a:ext>
              </a:extLst>
            </p:cNvPr>
            <p:cNvCxnSpPr/>
            <p:nvPr/>
          </p:nvCxnSpPr>
          <p:spPr>
            <a:xfrm flipV="1">
              <a:off x="1851600" y="1934270"/>
              <a:ext cx="548747" cy="312931"/>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101" name="直接箭头连接符 100">
              <a:extLst>
                <a:ext uri="{FF2B5EF4-FFF2-40B4-BE49-F238E27FC236}">
                  <a16:creationId xmlns:a16="http://schemas.microsoft.com/office/drawing/2014/main" id="{E7D4A37D-5DD2-46CF-A895-B08D9CEEB541}"/>
                </a:ext>
              </a:extLst>
            </p:cNvPr>
            <p:cNvCxnSpPr/>
            <p:nvPr/>
          </p:nvCxnSpPr>
          <p:spPr>
            <a:xfrm flipV="1">
              <a:off x="1873127" y="1934270"/>
              <a:ext cx="526964" cy="1028687"/>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102" name="直接箭头连接符 101">
              <a:extLst>
                <a:ext uri="{FF2B5EF4-FFF2-40B4-BE49-F238E27FC236}">
                  <a16:creationId xmlns:a16="http://schemas.microsoft.com/office/drawing/2014/main" id="{994BCB46-3C64-426E-8624-4CABDB6BD67D}"/>
                </a:ext>
              </a:extLst>
            </p:cNvPr>
            <p:cNvCxnSpPr/>
            <p:nvPr/>
          </p:nvCxnSpPr>
          <p:spPr>
            <a:xfrm flipV="1">
              <a:off x="1872620" y="1934068"/>
              <a:ext cx="527813" cy="1877570"/>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grpSp>
      <p:sp>
        <p:nvSpPr>
          <p:cNvPr id="56" name="矩形 55">
            <a:extLst>
              <a:ext uri="{FF2B5EF4-FFF2-40B4-BE49-F238E27FC236}">
                <a16:creationId xmlns:a16="http://schemas.microsoft.com/office/drawing/2014/main" id="{23C0054E-F6C1-4454-BBC7-6CA9CC2C7A5F}"/>
              </a:ext>
            </a:extLst>
          </p:cNvPr>
          <p:cNvSpPr/>
          <p:nvPr/>
        </p:nvSpPr>
        <p:spPr>
          <a:xfrm>
            <a:off x="5379927" y="903621"/>
            <a:ext cx="4070687" cy="3107988"/>
          </a:xfrm>
          <a:prstGeom prst="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white"/>
              </a:solidFill>
            </a:endParaRPr>
          </a:p>
        </p:txBody>
      </p:sp>
      <p:sp>
        <p:nvSpPr>
          <p:cNvPr id="57" name="文本框 56">
            <a:extLst>
              <a:ext uri="{FF2B5EF4-FFF2-40B4-BE49-F238E27FC236}">
                <a16:creationId xmlns:a16="http://schemas.microsoft.com/office/drawing/2014/main" id="{01B63FC2-501F-4962-B098-8650B9F85495}"/>
              </a:ext>
            </a:extLst>
          </p:cNvPr>
          <p:cNvSpPr txBox="1"/>
          <p:nvPr/>
        </p:nvSpPr>
        <p:spPr>
          <a:xfrm>
            <a:off x="6431984" y="4178697"/>
            <a:ext cx="2119491" cy="337015"/>
          </a:xfrm>
          <a:prstGeom prst="rect">
            <a:avLst/>
          </a:prstGeom>
          <a:noFill/>
        </p:spPr>
        <p:txBody>
          <a:bodyPr wrap="none" rtlCol="0">
            <a:spAutoFit/>
          </a:bodyPr>
          <a:lstStyle/>
          <a:p>
            <a:pPr indent="127000" algn="just" defTabSz="967740">
              <a:lnSpc>
                <a:spcPct val="125000"/>
              </a:lnSpc>
              <a:spcBef>
                <a:spcPts val="250"/>
              </a:spcBef>
            </a:pPr>
            <a:r>
              <a:rPr lang="zh-CN" altLang="en-US" sz="14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感 知 风 险 理 论 模 型</a:t>
            </a:r>
          </a:p>
        </p:txBody>
      </p:sp>
      <p:sp>
        <p:nvSpPr>
          <p:cNvPr id="122" name="椭圆 121">
            <a:extLst>
              <a:ext uri="{FF2B5EF4-FFF2-40B4-BE49-F238E27FC236}">
                <a16:creationId xmlns:a16="http://schemas.microsoft.com/office/drawing/2014/main" id="{3D7E444A-3804-48EC-80C0-553F59159F9E}"/>
              </a:ext>
            </a:extLst>
          </p:cNvPr>
          <p:cNvSpPr/>
          <p:nvPr/>
        </p:nvSpPr>
        <p:spPr>
          <a:xfrm>
            <a:off x="3284404" y="3686259"/>
            <a:ext cx="840927" cy="496544"/>
          </a:xfrm>
          <a:prstGeom prst="ellipse">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white"/>
              </a:solidFill>
            </a:endParaRPr>
          </a:p>
        </p:txBody>
      </p:sp>
      <p:sp>
        <p:nvSpPr>
          <p:cNvPr id="125" name="椭圆 124">
            <a:extLst>
              <a:ext uri="{FF2B5EF4-FFF2-40B4-BE49-F238E27FC236}">
                <a16:creationId xmlns:a16="http://schemas.microsoft.com/office/drawing/2014/main" id="{456FD55B-F49A-4A79-9F98-3AB72C60C488}"/>
              </a:ext>
            </a:extLst>
          </p:cNvPr>
          <p:cNvSpPr/>
          <p:nvPr/>
        </p:nvSpPr>
        <p:spPr>
          <a:xfrm>
            <a:off x="742962" y="1188169"/>
            <a:ext cx="1148659" cy="1850522"/>
          </a:xfrm>
          <a:prstGeom prst="ellipse">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white"/>
              </a:solidFill>
            </a:endParaRPr>
          </a:p>
        </p:txBody>
      </p:sp>
      <p:sp>
        <p:nvSpPr>
          <p:cNvPr id="126" name="椭圆 125">
            <a:extLst>
              <a:ext uri="{FF2B5EF4-FFF2-40B4-BE49-F238E27FC236}">
                <a16:creationId xmlns:a16="http://schemas.microsoft.com/office/drawing/2014/main" id="{6C47C79E-E57E-4E55-A17E-9E8DFD83A5AD}"/>
              </a:ext>
            </a:extLst>
          </p:cNvPr>
          <p:cNvSpPr/>
          <p:nvPr/>
        </p:nvSpPr>
        <p:spPr>
          <a:xfrm>
            <a:off x="2888894" y="1823273"/>
            <a:ext cx="840927" cy="347865"/>
          </a:xfrm>
          <a:prstGeom prst="ellipse">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white"/>
              </a:solidFill>
            </a:endParaRPr>
          </a:p>
        </p:txBody>
      </p:sp>
      <p:sp>
        <p:nvSpPr>
          <p:cNvPr id="127" name="椭圆 126">
            <a:extLst>
              <a:ext uri="{FF2B5EF4-FFF2-40B4-BE49-F238E27FC236}">
                <a16:creationId xmlns:a16="http://schemas.microsoft.com/office/drawing/2014/main" id="{1CCB40AB-1CFD-4533-B52D-F4CA1D2BBDCE}"/>
              </a:ext>
            </a:extLst>
          </p:cNvPr>
          <p:cNvSpPr/>
          <p:nvPr/>
        </p:nvSpPr>
        <p:spPr>
          <a:xfrm>
            <a:off x="7052529" y="2161316"/>
            <a:ext cx="840927" cy="470128"/>
          </a:xfrm>
          <a:prstGeom prst="ellipse">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white"/>
              </a:solidFill>
            </a:endParaRPr>
          </a:p>
        </p:txBody>
      </p:sp>
      <p:sp>
        <p:nvSpPr>
          <p:cNvPr id="83" name="矩形 82"/>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下箭头标注 83"/>
          <p:cNvSpPr/>
          <p:nvPr/>
        </p:nvSpPr>
        <p:spPr>
          <a:xfrm>
            <a:off x="2210201" y="-1"/>
            <a:ext cx="2066592"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TextBox 102"/>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a:t>
            </a:r>
            <a:r>
              <a:rPr lang="zh-CN" altLang="en-US" sz="1600" b="1" dirty="0">
                <a:solidFill>
                  <a:schemeClr val="bg1"/>
                </a:solidFill>
                <a:latin typeface="微软雅黑" pitchFamily="34" charset="-122"/>
                <a:ea typeface="微软雅黑" pitchFamily="34" charset="-122"/>
              </a:rPr>
              <a:t>理论研究与模型假设     </a:t>
            </a:r>
            <a:r>
              <a:rPr lang="zh-CN" altLang="en-US" sz="1600" b="1" dirty="0">
                <a:latin typeface="微软雅黑" pitchFamily="34" charset="-122"/>
                <a:ea typeface="微软雅黑" pitchFamily="34" charset="-122"/>
              </a:rPr>
              <a:t>调查方案与实施     数据处理与数据分析     结论与建议</a:t>
            </a:r>
          </a:p>
        </p:txBody>
      </p:sp>
    </p:spTree>
    <p:extLst>
      <p:ext uri="{BB962C8B-B14F-4D97-AF65-F5344CB8AC3E}">
        <p14:creationId xmlns:p14="http://schemas.microsoft.com/office/powerpoint/2010/main" val="20809895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9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wipe(down)">
                                      <p:cBhvr>
                                        <p:cTn id="10" dur="900"/>
                                        <p:tgtEl>
                                          <p:spTgt spid="62"/>
                                        </p:tgtEl>
                                      </p:cBhvr>
                                    </p:animEffect>
                                  </p:childTnLst>
                                </p:cTn>
                              </p:par>
                              <p:par>
                                <p:cTn id="11" presetID="22" presetClass="entr" presetSubtype="4" fill="hold" grpId="0" nodeType="withEffect" nodePh="1">
                                  <p:stCondLst>
                                    <p:cond delay="0"/>
                                  </p:stCondLst>
                                  <p:endCondLst>
                                    <p:cond evt="begin" delay="0">
                                      <p:tn val="11"/>
                                    </p:cond>
                                  </p:end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900"/>
                                        <p:tgtEl>
                                          <p:spTgt spid="24"/>
                                        </p:tgtEl>
                                      </p:cBhvr>
                                    </p:animEffect>
                                  </p:childTnLst>
                                </p:cTn>
                              </p:par>
                              <p:par>
                                <p:cTn id="14" presetID="22" presetClass="entr" presetSubtype="4" fill="hold" grpId="0" nodeType="withEffect" nodePh="1">
                                  <p:stCondLst>
                                    <p:cond delay="0"/>
                                  </p:stCondLst>
                                  <p:endCondLst>
                                    <p:cond evt="begin" delay="0">
                                      <p:tn val="14"/>
                                    </p:cond>
                                  </p:endCondLst>
                                  <p:childTnLst>
                                    <p:set>
                                      <p:cBhvr>
                                        <p:cTn id="15" dur="1" fill="hold">
                                          <p:stCondLst>
                                            <p:cond delay="0"/>
                                          </p:stCondLst>
                                        </p:cTn>
                                        <p:tgtEl>
                                          <p:spTgt spid="52"/>
                                        </p:tgtEl>
                                        <p:attrNameLst>
                                          <p:attrName>style.visibility</p:attrName>
                                        </p:attrNameLst>
                                      </p:cBhvr>
                                      <p:to>
                                        <p:strVal val="visible"/>
                                      </p:to>
                                    </p:set>
                                    <p:animEffect transition="in" filter="wipe(down)">
                                      <p:cBhvr>
                                        <p:cTn id="16" dur="900"/>
                                        <p:tgtEl>
                                          <p:spTgt spid="52"/>
                                        </p:tgtEl>
                                      </p:cBhvr>
                                    </p:animEffect>
                                  </p:childTnLst>
                                </p:cTn>
                              </p:par>
                              <p:par>
                                <p:cTn id="17" presetID="22" presetClass="entr" presetSubtype="4"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down)">
                                      <p:cBhvr>
                                        <p:cTn id="19" dur="900"/>
                                        <p:tgtEl>
                                          <p:spTgt spid="85"/>
                                        </p:tgtEl>
                                      </p:cBhvr>
                                    </p:animEffect>
                                  </p:childTnLst>
                                </p:cTn>
                              </p:par>
                              <p:par>
                                <p:cTn id="20" presetID="22" presetClass="entr" presetSubtype="4" fill="hold" grpId="0" nodeType="withEffect" nodePh="1">
                                  <p:stCondLst>
                                    <p:cond delay="0"/>
                                  </p:stCondLst>
                                  <p:endCondLst>
                                    <p:cond evt="begin" delay="0">
                                      <p:tn val="20"/>
                                    </p:cond>
                                  </p:endCondLst>
                                  <p:childTnLst>
                                    <p:set>
                                      <p:cBhvr>
                                        <p:cTn id="21" dur="1" fill="hold">
                                          <p:stCondLst>
                                            <p:cond delay="0"/>
                                          </p:stCondLst>
                                        </p:cTn>
                                        <p:tgtEl>
                                          <p:spTgt spid="56"/>
                                        </p:tgtEl>
                                        <p:attrNameLst>
                                          <p:attrName>style.visibility</p:attrName>
                                        </p:attrNameLst>
                                      </p:cBhvr>
                                      <p:to>
                                        <p:strVal val="visible"/>
                                      </p:to>
                                    </p:set>
                                    <p:animEffect transition="in" filter="wipe(down)">
                                      <p:cBhvr>
                                        <p:cTn id="22" dur="900"/>
                                        <p:tgtEl>
                                          <p:spTgt spid="56"/>
                                        </p:tgtEl>
                                      </p:cBhvr>
                                    </p:animEffect>
                                  </p:childTnLst>
                                </p:cTn>
                              </p:par>
                            </p:childTnLst>
                          </p:cTn>
                        </p:par>
                        <p:par>
                          <p:cTn id="23" fill="hold">
                            <p:stCondLst>
                              <p:cond delay="900"/>
                            </p:stCondLst>
                            <p:childTnLst>
                              <p:par>
                                <p:cTn id="24" presetID="22" presetClass="entr" presetSubtype="4" fill="hold" grpId="0" nodeType="afterEffect">
                                  <p:stCondLst>
                                    <p:cond delay="20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1000"/>
                                        <p:tgtEl>
                                          <p:spTgt spid="15"/>
                                        </p:tgtEl>
                                      </p:cBhvr>
                                    </p:animEffect>
                                  </p:childTnLst>
                                </p:cTn>
                              </p:par>
                              <p:par>
                                <p:cTn id="27" presetID="22" presetClass="entr" presetSubtype="4" fill="hold" grpId="0" nodeType="withEffect">
                                  <p:stCondLst>
                                    <p:cond delay="200"/>
                                  </p:stCondLst>
                                  <p:childTnLst>
                                    <p:set>
                                      <p:cBhvr>
                                        <p:cTn id="28" dur="1" fill="hold">
                                          <p:stCondLst>
                                            <p:cond delay="0"/>
                                          </p:stCondLst>
                                        </p:cTn>
                                        <p:tgtEl>
                                          <p:spTgt spid="54"/>
                                        </p:tgtEl>
                                        <p:attrNameLst>
                                          <p:attrName>style.visibility</p:attrName>
                                        </p:attrNameLst>
                                      </p:cBhvr>
                                      <p:to>
                                        <p:strVal val="visible"/>
                                      </p:to>
                                    </p:set>
                                    <p:animEffect transition="in" filter="wipe(down)">
                                      <p:cBhvr>
                                        <p:cTn id="29" dur="1000"/>
                                        <p:tgtEl>
                                          <p:spTgt spid="54"/>
                                        </p:tgtEl>
                                      </p:cBhvr>
                                    </p:animEffect>
                                  </p:childTnLst>
                                </p:cTn>
                              </p:par>
                              <p:par>
                                <p:cTn id="30" presetID="22" presetClass="entr" presetSubtype="4" fill="hold" grpId="0" nodeType="withEffect">
                                  <p:stCondLst>
                                    <p:cond delay="20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1000"/>
                                        <p:tgtEl>
                                          <p:spTgt spid="5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1000"/>
                                        <p:tgtEl>
                                          <p:spTgt spid="125"/>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22"/>
                                        </p:tgtEl>
                                        <p:attrNameLst>
                                          <p:attrName>style.visibility</p:attrName>
                                        </p:attrNameLst>
                                      </p:cBhvr>
                                      <p:to>
                                        <p:strVal val="visible"/>
                                      </p:to>
                                    </p:set>
                                    <p:animEffect transition="in" filter="wipe(down)">
                                      <p:cBhvr>
                                        <p:cTn id="38" dur="1000"/>
                                        <p:tgtEl>
                                          <p:spTgt spid="12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27"/>
                                        </p:tgtEl>
                                        <p:attrNameLst>
                                          <p:attrName>style.visibility</p:attrName>
                                        </p:attrNameLst>
                                      </p:cBhvr>
                                      <p:to>
                                        <p:strVal val="visible"/>
                                      </p:to>
                                    </p:set>
                                    <p:animEffect transition="in" filter="wipe(down)">
                                      <p:cBhvr>
                                        <p:cTn id="41" dur="1000"/>
                                        <p:tgtEl>
                                          <p:spTgt spid="127"/>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26"/>
                                        </p:tgtEl>
                                        <p:attrNameLst>
                                          <p:attrName>style.visibility</p:attrName>
                                        </p:attrNameLst>
                                      </p:cBhvr>
                                      <p:to>
                                        <p:strVal val="visible"/>
                                      </p:to>
                                    </p:set>
                                    <p:animEffect transition="in" filter="wipe(down)">
                                      <p:cBhvr>
                                        <p:cTn id="44"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52" grpId="0"/>
      <p:bldP spid="54" grpId="0"/>
      <p:bldP spid="56" grpId="0"/>
      <p:bldP spid="57" grpId="0"/>
      <p:bldP spid="122" grpId="0" animBg="1"/>
      <p:bldP spid="125" grpId="0" animBg="1"/>
      <p:bldP spid="126" grpId="0" animBg="1"/>
      <p:bldP spid="1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a:extLst>
              <a:ext uri="{FF2B5EF4-FFF2-40B4-BE49-F238E27FC236}">
                <a16:creationId xmlns:a16="http://schemas.microsoft.com/office/drawing/2014/main" id="{76BA7E5A-7DE9-4B89-ACD8-2D08969A345A}"/>
              </a:ext>
            </a:extLst>
          </p:cNvPr>
          <p:cNvSpPr txBox="1"/>
          <p:nvPr/>
        </p:nvSpPr>
        <p:spPr>
          <a:xfrm>
            <a:off x="200123" y="635102"/>
            <a:ext cx="369332" cy="2461107"/>
          </a:xfrm>
          <a:prstGeom prst="rect">
            <a:avLst/>
          </a:prstGeom>
          <a:noFill/>
        </p:spPr>
        <p:txBody>
          <a:bodyPr vert="eaVert" wrap="square" rtlCol="0">
            <a:spAutoFit/>
          </a:bodyPr>
          <a:lstStyle/>
          <a:p>
            <a:pPr algn="ctr" defTabSz="967740"/>
            <a:r>
              <a:rPr lang="zh-CN" altLang="en-US" sz="1200" dirty="0">
                <a:solidFill>
                  <a:prstClr val="black"/>
                </a:solidFill>
                <a:latin typeface="微软雅黑" panose="020B0503020204020204" pitchFamily="34" charset="-122"/>
                <a:ea typeface="微软雅黑" panose="020B0503020204020204" pitchFamily="34" charset="-122"/>
              </a:rPr>
              <a:t>调 查 初 期 访 谈 信 息 表</a:t>
            </a:r>
          </a:p>
        </p:txBody>
      </p:sp>
      <p:pic>
        <p:nvPicPr>
          <p:cNvPr id="43" name="图片 42">
            <a:extLst>
              <a:ext uri="{FF2B5EF4-FFF2-40B4-BE49-F238E27FC236}">
                <a16:creationId xmlns:a16="http://schemas.microsoft.com/office/drawing/2014/main" id="{C0739255-8879-4F73-86EE-AD24A4A19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518" y="3140009"/>
            <a:ext cx="3113620" cy="2112814"/>
          </a:xfrm>
          <a:prstGeom prst="rect">
            <a:avLst/>
          </a:prstGeom>
          <a:ln>
            <a:solidFill>
              <a:schemeClr val="tx1"/>
            </a:solidFill>
          </a:ln>
        </p:spPr>
      </p:pic>
      <p:sp>
        <p:nvSpPr>
          <p:cNvPr id="44" name="文本框 43">
            <a:extLst>
              <a:ext uri="{FF2B5EF4-FFF2-40B4-BE49-F238E27FC236}">
                <a16:creationId xmlns:a16="http://schemas.microsoft.com/office/drawing/2014/main" id="{86F07D66-FFAC-44F8-BFAF-C4C61F8A3358}"/>
              </a:ext>
            </a:extLst>
          </p:cNvPr>
          <p:cNvSpPr txBox="1"/>
          <p:nvPr/>
        </p:nvSpPr>
        <p:spPr>
          <a:xfrm>
            <a:off x="168037" y="3278784"/>
            <a:ext cx="369332" cy="1323439"/>
          </a:xfrm>
          <a:prstGeom prst="rect">
            <a:avLst/>
          </a:prstGeom>
          <a:noFill/>
        </p:spPr>
        <p:txBody>
          <a:bodyPr vert="eaVert" wrap="none" rtlCol="0">
            <a:spAutoFit/>
          </a:bodyPr>
          <a:lstStyle/>
          <a:p>
            <a:pPr defTabSz="967740"/>
            <a:r>
              <a:rPr lang="zh-CN" altLang="en-US" sz="1200" dirty="0">
                <a:solidFill>
                  <a:prstClr val="black"/>
                </a:solidFill>
                <a:latin typeface="微软雅黑" panose="020B0503020204020204" pitchFamily="34" charset="-122"/>
                <a:ea typeface="微软雅黑" panose="020B0503020204020204" pitchFamily="34" charset="-122"/>
              </a:rPr>
              <a:t>消费者创新性理论</a:t>
            </a:r>
          </a:p>
        </p:txBody>
      </p:sp>
      <p:sp>
        <p:nvSpPr>
          <p:cNvPr id="45" name="椭圆 44">
            <a:extLst>
              <a:ext uri="{FF2B5EF4-FFF2-40B4-BE49-F238E27FC236}">
                <a16:creationId xmlns:a16="http://schemas.microsoft.com/office/drawing/2014/main" id="{CD8512D0-AB10-4313-AF38-1C3E9B02D831}"/>
              </a:ext>
            </a:extLst>
          </p:cNvPr>
          <p:cNvSpPr/>
          <p:nvPr/>
        </p:nvSpPr>
        <p:spPr>
          <a:xfrm>
            <a:off x="900485" y="4572545"/>
            <a:ext cx="792088" cy="338554"/>
          </a:xfrm>
          <a:prstGeom prst="ellipse">
            <a:avLst/>
          </a:prstGeom>
          <a:noFill/>
          <a:ln>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white"/>
              </a:solidFill>
            </a:endParaRPr>
          </a:p>
        </p:txBody>
      </p:sp>
      <p:sp>
        <p:nvSpPr>
          <p:cNvPr id="49" name="燕尾形 19">
            <a:extLst>
              <a:ext uri="{FF2B5EF4-FFF2-40B4-BE49-F238E27FC236}">
                <a16:creationId xmlns:a16="http://schemas.microsoft.com/office/drawing/2014/main" id="{ED6A6ECE-E4C5-4D70-BBD0-25AC39D24B1F}"/>
              </a:ext>
            </a:extLst>
          </p:cNvPr>
          <p:cNvSpPr/>
          <p:nvPr/>
        </p:nvSpPr>
        <p:spPr>
          <a:xfrm rot="1174734">
            <a:off x="4400000" y="1797798"/>
            <a:ext cx="345789" cy="333753"/>
          </a:xfrm>
          <a:prstGeom prst="chevron">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black"/>
              </a:solidFill>
            </a:endParaRPr>
          </a:p>
        </p:txBody>
      </p:sp>
      <p:sp>
        <p:nvSpPr>
          <p:cNvPr id="50" name="燕尾形 19">
            <a:extLst>
              <a:ext uri="{FF2B5EF4-FFF2-40B4-BE49-F238E27FC236}">
                <a16:creationId xmlns:a16="http://schemas.microsoft.com/office/drawing/2014/main" id="{70C25F0A-BBF4-43FE-8706-76A11B38CFD9}"/>
              </a:ext>
            </a:extLst>
          </p:cNvPr>
          <p:cNvSpPr/>
          <p:nvPr/>
        </p:nvSpPr>
        <p:spPr>
          <a:xfrm rot="1107461">
            <a:off x="4181181" y="1723085"/>
            <a:ext cx="345789" cy="333753"/>
          </a:xfrm>
          <a:prstGeom prst="chevron">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black"/>
              </a:solidFill>
            </a:endParaRPr>
          </a:p>
        </p:txBody>
      </p:sp>
      <p:sp>
        <p:nvSpPr>
          <p:cNvPr id="53" name="燕尾形 19">
            <a:extLst>
              <a:ext uri="{FF2B5EF4-FFF2-40B4-BE49-F238E27FC236}">
                <a16:creationId xmlns:a16="http://schemas.microsoft.com/office/drawing/2014/main" id="{479DC1DF-81BF-49B8-A568-A3EACB44EF89}"/>
              </a:ext>
            </a:extLst>
          </p:cNvPr>
          <p:cNvSpPr/>
          <p:nvPr/>
        </p:nvSpPr>
        <p:spPr>
          <a:xfrm rot="20144378">
            <a:off x="4190216" y="3817904"/>
            <a:ext cx="345789" cy="333753"/>
          </a:xfrm>
          <a:prstGeom prst="chevron">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black"/>
              </a:solidFill>
            </a:endParaRPr>
          </a:p>
        </p:txBody>
      </p:sp>
      <p:sp>
        <p:nvSpPr>
          <p:cNvPr id="54" name="燕尾形 19">
            <a:extLst>
              <a:ext uri="{FF2B5EF4-FFF2-40B4-BE49-F238E27FC236}">
                <a16:creationId xmlns:a16="http://schemas.microsoft.com/office/drawing/2014/main" id="{E1E016DF-03EA-40FA-BD35-939741376830}"/>
              </a:ext>
            </a:extLst>
          </p:cNvPr>
          <p:cNvSpPr/>
          <p:nvPr/>
        </p:nvSpPr>
        <p:spPr>
          <a:xfrm rot="20077105">
            <a:off x="4417953" y="3722747"/>
            <a:ext cx="345789" cy="333753"/>
          </a:xfrm>
          <a:prstGeom prst="chevron">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endParaRPr lang="zh-CN" altLang="en-US">
              <a:solidFill>
                <a:prstClr val="black"/>
              </a:solidFill>
            </a:endParaRPr>
          </a:p>
        </p:txBody>
      </p:sp>
      <p:grpSp>
        <p:nvGrpSpPr>
          <p:cNvPr id="55" name="画布 17">
            <a:extLst>
              <a:ext uri="{FF2B5EF4-FFF2-40B4-BE49-F238E27FC236}">
                <a16:creationId xmlns:a16="http://schemas.microsoft.com/office/drawing/2014/main" id="{B8744EF6-8001-435F-AA58-BCC4C57389FB}"/>
              </a:ext>
            </a:extLst>
          </p:cNvPr>
          <p:cNvGrpSpPr/>
          <p:nvPr/>
        </p:nvGrpSpPr>
        <p:grpSpPr>
          <a:xfrm>
            <a:off x="5021817" y="1292053"/>
            <a:ext cx="4669305" cy="2879021"/>
            <a:chOff x="0" y="0"/>
            <a:chExt cx="5279390" cy="3082290"/>
          </a:xfrm>
        </p:grpSpPr>
        <p:sp>
          <p:nvSpPr>
            <p:cNvPr id="56" name="画布 17">
              <a:extLst>
                <a:ext uri="{FF2B5EF4-FFF2-40B4-BE49-F238E27FC236}">
                  <a16:creationId xmlns:a16="http://schemas.microsoft.com/office/drawing/2014/main" id="{4141F646-C08D-4B1F-B39A-7009E302644B}"/>
                </a:ext>
              </a:extLst>
            </p:cNvPr>
            <p:cNvSpPr/>
            <p:nvPr/>
          </p:nvSpPr>
          <p:spPr>
            <a:xfrm>
              <a:off x="0" y="0"/>
              <a:ext cx="5279390" cy="3082290"/>
            </a:xfrm>
            <a:noFill/>
          </p:spPr>
        </p:sp>
        <p:sp>
          <p:nvSpPr>
            <p:cNvPr id="57" name="文本框 459">
              <a:extLst>
                <a:ext uri="{FF2B5EF4-FFF2-40B4-BE49-F238E27FC236}">
                  <a16:creationId xmlns:a16="http://schemas.microsoft.com/office/drawing/2014/main" id="{1767C5AC-C71F-4A65-BEBA-6F7259EF5775}"/>
                </a:ext>
              </a:extLst>
            </p:cNvPr>
            <p:cNvSpPr txBox="1">
              <a:spLocks noChangeArrowheads="1"/>
            </p:cNvSpPr>
            <p:nvPr/>
          </p:nvSpPr>
          <p:spPr bwMode="auto">
            <a:xfrm>
              <a:off x="71075" y="646063"/>
              <a:ext cx="1228702" cy="368090"/>
            </a:xfrm>
            <a:prstGeom prst="rect">
              <a:avLst/>
            </a:prstGeom>
            <a:noFill/>
            <a:ln w="19050">
              <a:solidFill>
                <a:srgbClr val="000000"/>
              </a:solidFill>
              <a:miter lim="800000"/>
            </a:ln>
          </p:spPr>
          <p:txBody>
            <a:bodyPr rot="0" vert="horz" wrap="square" lIns="91440" tIns="45720" rIns="9144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绩效期望</a:t>
              </a:r>
              <a:endParaRPr lang="en-US" altLang="zh-CN" sz="1400" kern="100" dirty="0">
                <a:solidFill>
                  <a:srgbClr val="000000"/>
                </a:solidFill>
                <a:latin typeface="微软雅黑" panose="020B0503020204020204" pitchFamily="34" charset="-122"/>
                <a:ea typeface="微软雅黑" panose="020B0503020204020204" pitchFamily="34" charset="-122"/>
                <a:cs typeface="Arial"/>
                <a:sym typeface="Times New Roman"/>
              </a:endParaRPr>
            </a:p>
            <a:p>
              <a:pPr algn="just" defTabSz="967740">
                <a:lnSpc>
                  <a:spcPct val="125000"/>
                </a:lnSpc>
                <a:spcBef>
                  <a:spcPts val="600"/>
                </a:spcBef>
              </a:pPr>
              <a:r>
                <a:rPr lang="en-US" altLang="zh-CN" sz="1200" kern="100" dirty="0">
                  <a:solidFill>
                    <a:srgbClr val="000000"/>
                  </a:solidFill>
                  <a:latin typeface="Times New Roman"/>
                  <a:cs typeface="Arial"/>
                  <a:sym typeface="Times New Roman"/>
                </a:rPr>
                <a:t> </a:t>
              </a:r>
            </a:p>
          </p:txBody>
        </p:sp>
        <p:sp>
          <p:nvSpPr>
            <p:cNvPr id="58" name="文本框 459">
              <a:extLst>
                <a:ext uri="{FF2B5EF4-FFF2-40B4-BE49-F238E27FC236}">
                  <a16:creationId xmlns:a16="http://schemas.microsoft.com/office/drawing/2014/main" id="{6CE0D7BE-FA3C-4C99-80C9-44E66D1E16E3}"/>
                </a:ext>
              </a:extLst>
            </p:cNvPr>
            <p:cNvSpPr txBox="1">
              <a:spLocks noChangeArrowheads="1"/>
            </p:cNvSpPr>
            <p:nvPr/>
          </p:nvSpPr>
          <p:spPr bwMode="auto">
            <a:xfrm>
              <a:off x="87564" y="1112119"/>
              <a:ext cx="1202702" cy="367547"/>
            </a:xfrm>
            <a:prstGeom prst="rect">
              <a:avLst/>
            </a:prstGeom>
            <a:noFill/>
            <a:ln w="19050">
              <a:solidFill>
                <a:srgbClr val="000000"/>
              </a:solidFill>
              <a:miter lim="800000"/>
            </a:ln>
          </p:spPr>
          <p:txBody>
            <a:bodyPr rot="0" vert="horz" wrap="square" lIns="91440" tIns="45720" rIns="9144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努力期望</a:t>
              </a:r>
              <a:endParaRPr lang="en-US" altLang="zh-CN" sz="1400" kern="100" dirty="0">
                <a:solidFill>
                  <a:srgbClr val="000000"/>
                </a:solidFill>
                <a:latin typeface="微软雅黑" panose="020B0503020204020204" pitchFamily="34" charset="-122"/>
                <a:ea typeface="微软雅黑" panose="020B0503020204020204" pitchFamily="34" charset="-122"/>
                <a:cs typeface="Times New Roman"/>
                <a:sym typeface="Times New Roman"/>
              </a:endParaRPr>
            </a:p>
          </p:txBody>
        </p:sp>
        <p:sp>
          <p:nvSpPr>
            <p:cNvPr id="59" name="文本框 459">
              <a:extLst>
                <a:ext uri="{FF2B5EF4-FFF2-40B4-BE49-F238E27FC236}">
                  <a16:creationId xmlns:a16="http://schemas.microsoft.com/office/drawing/2014/main" id="{4176E7F8-F01F-4CD8-BA0C-8F4B0EBBC743}"/>
                </a:ext>
              </a:extLst>
            </p:cNvPr>
            <p:cNvSpPr txBox="1">
              <a:spLocks noChangeArrowheads="1"/>
            </p:cNvSpPr>
            <p:nvPr/>
          </p:nvSpPr>
          <p:spPr bwMode="auto">
            <a:xfrm>
              <a:off x="87573" y="1600466"/>
              <a:ext cx="1212202" cy="377963"/>
            </a:xfrm>
            <a:prstGeom prst="rect">
              <a:avLst/>
            </a:prstGeom>
            <a:noFill/>
            <a:ln w="19050">
              <a:solidFill>
                <a:srgbClr val="000000"/>
              </a:solidFill>
              <a:miter lim="800000"/>
            </a:ln>
          </p:spPr>
          <p:txBody>
            <a:bodyPr rot="0" vert="horz" wrap="square" lIns="91440" tIns="45720" rIns="9144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感知风险</a:t>
              </a:r>
              <a:endParaRPr lang="en-US" altLang="zh-CN" sz="1400" kern="100" dirty="0">
                <a:solidFill>
                  <a:srgbClr val="000000"/>
                </a:solidFill>
                <a:latin typeface="微软雅黑" panose="020B0503020204020204" pitchFamily="34" charset="-122"/>
                <a:ea typeface="微软雅黑" panose="020B0503020204020204" pitchFamily="34" charset="-122"/>
                <a:cs typeface="Times New Roman"/>
                <a:sym typeface="Times New Roman"/>
              </a:endParaRPr>
            </a:p>
            <a:p>
              <a:pPr algn="ctr" defTabSz="967740">
                <a:lnSpc>
                  <a:spcPct val="125000"/>
                </a:lnSpc>
                <a:spcBef>
                  <a:spcPts val="600"/>
                </a:spcBef>
              </a:pPr>
              <a:r>
                <a:rPr lang="en-US" altLang="zh-CN" sz="1200" kern="100" dirty="0">
                  <a:solidFill>
                    <a:srgbClr val="000000"/>
                  </a:solidFill>
                  <a:cs typeface="Times New Roman"/>
                  <a:sym typeface="Times New Roman"/>
                </a:rPr>
                <a:t> </a:t>
              </a:r>
            </a:p>
          </p:txBody>
        </p:sp>
        <p:sp>
          <p:nvSpPr>
            <p:cNvPr id="60" name="文本框 459">
              <a:extLst>
                <a:ext uri="{FF2B5EF4-FFF2-40B4-BE49-F238E27FC236}">
                  <a16:creationId xmlns:a16="http://schemas.microsoft.com/office/drawing/2014/main" id="{45D6062E-1BE1-40D8-BB8A-8892D6E7F567}"/>
                </a:ext>
              </a:extLst>
            </p:cNvPr>
            <p:cNvSpPr txBox="1">
              <a:spLocks noChangeArrowheads="1"/>
            </p:cNvSpPr>
            <p:nvPr/>
          </p:nvSpPr>
          <p:spPr bwMode="auto">
            <a:xfrm>
              <a:off x="3874367" y="1427730"/>
              <a:ext cx="1404215" cy="384445"/>
            </a:xfrm>
            <a:prstGeom prst="rect">
              <a:avLst/>
            </a:prstGeom>
            <a:noFill/>
            <a:ln w="19050">
              <a:solidFill>
                <a:srgbClr val="000000"/>
              </a:solidFill>
              <a:miter lim="800000"/>
            </a:ln>
          </p:spPr>
          <p:txBody>
            <a:bodyPr rot="0" vert="horz" wrap="square" lIns="91440" tIns="45720" rIns="9144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使用意愿</a:t>
              </a:r>
              <a:endParaRPr lang="en-US" altLang="zh-CN" sz="14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cxnSp>
          <p:nvCxnSpPr>
            <p:cNvPr id="61" name="直接箭头连接符 60">
              <a:extLst>
                <a:ext uri="{FF2B5EF4-FFF2-40B4-BE49-F238E27FC236}">
                  <a16:creationId xmlns:a16="http://schemas.microsoft.com/office/drawing/2014/main" id="{FE901417-D7CE-462A-B2B6-FEEB50EB215E}"/>
                </a:ext>
              </a:extLst>
            </p:cNvPr>
            <p:cNvCxnSpPr>
              <a:cxnSpLocks noChangeShapeType="1"/>
            </p:cNvCxnSpPr>
            <p:nvPr/>
          </p:nvCxnSpPr>
          <p:spPr bwMode="auto">
            <a:xfrm>
              <a:off x="1299784" y="803879"/>
              <a:ext cx="2574973" cy="781698"/>
            </a:xfrm>
            <a:prstGeom prst="straightConnector1">
              <a:avLst/>
            </a:prstGeom>
            <a:noFill/>
            <a:ln w="6350">
              <a:solidFill>
                <a:sysClr val="windowText" lastClr="000000">
                  <a:lumMod val="100000"/>
                  <a:lumOff val="0"/>
                </a:sysClr>
              </a:solidFill>
              <a:miter lim="800000"/>
              <a:tailEnd type="triangle" w="med" len="med"/>
            </a:ln>
          </p:spPr>
        </p:cxnSp>
        <p:sp>
          <p:nvSpPr>
            <p:cNvPr id="62" name="文本框 459">
              <a:extLst>
                <a:ext uri="{FF2B5EF4-FFF2-40B4-BE49-F238E27FC236}">
                  <a16:creationId xmlns:a16="http://schemas.microsoft.com/office/drawing/2014/main" id="{137B9E38-3436-4D7F-B6CB-117F7D877033}"/>
                </a:ext>
              </a:extLst>
            </p:cNvPr>
            <p:cNvSpPr txBox="1">
              <a:spLocks noChangeArrowheads="1"/>
            </p:cNvSpPr>
            <p:nvPr/>
          </p:nvSpPr>
          <p:spPr bwMode="auto">
            <a:xfrm>
              <a:off x="88246" y="2127001"/>
              <a:ext cx="1202002" cy="375130"/>
            </a:xfrm>
            <a:prstGeom prst="rect">
              <a:avLst/>
            </a:prstGeom>
            <a:noFill/>
            <a:ln w="19050">
              <a:solidFill>
                <a:srgbClr val="000000"/>
              </a:solidFill>
              <a:miter lim="800000"/>
            </a:ln>
          </p:spPr>
          <p:txBody>
            <a:bodyPr rot="0" vert="horz" wrap="square" lIns="91440" tIns="45720" rIns="9144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社会影响</a:t>
              </a:r>
              <a:endParaRPr lang="en-US" altLang="zh-CN" sz="1400" kern="100" dirty="0">
                <a:solidFill>
                  <a:srgbClr val="000000"/>
                </a:solidFill>
                <a:latin typeface="微软雅黑" panose="020B0503020204020204" pitchFamily="34" charset="-122"/>
                <a:ea typeface="微软雅黑" panose="020B0503020204020204" pitchFamily="34" charset="-122"/>
                <a:cs typeface="Arial"/>
                <a:sym typeface="Times New Roman"/>
              </a:endParaRPr>
            </a:p>
          </p:txBody>
        </p:sp>
        <p:sp>
          <p:nvSpPr>
            <p:cNvPr id="63" name="文本框 459">
              <a:extLst>
                <a:ext uri="{FF2B5EF4-FFF2-40B4-BE49-F238E27FC236}">
                  <a16:creationId xmlns:a16="http://schemas.microsoft.com/office/drawing/2014/main" id="{CDA99DC9-D968-4CB3-90E3-3EA4688757F2}"/>
                </a:ext>
              </a:extLst>
            </p:cNvPr>
            <p:cNvSpPr txBox="1">
              <a:spLocks noChangeArrowheads="1"/>
            </p:cNvSpPr>
            <p:nvPr/>
          </p:nvSpPr>
          <p:spPr bwMode="auto">
            <a:xfrm>
              <a:off x="2215918" y="2454566"/>
              <a:ext cx="1191220" cy="380074"/>
            </a:xfrm>
            <a:prstGeom prst="rect">
              <a:avLst/>
            </a:prstGeom>
            <a:noFill/>
            <a:ln w="19050">
              <a:solidFill>
                <a:srgbClr val="000000"/>
              </a:solidFill>
              <a:miter lim="800000"/>
            </a:ln>
          </p:spPr>
          <p:txBody>
            <a:bodyPr rot="0" vert="horz" wrap="square" lIns="91440" tIns="45720" rIns="9144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感知信任</a:t>
              </a:r>
              <a:endParaRPr lang="en-US" altLang="zh-CN" sz="1400" kern="100" dirty="0">
                <a:solidFill>
                  <a:srgbClr val="000000"/>
                </a:solidFill>
                <a:latin typeface="微软雅黑" panose="020B0503020204020204" pitchFamily="34" charset="-122"/>
                <a:ea typeface="微软雅黑" panose="020B0503020204020204" pitchFamily="34" charset="-122"/>
                <a:cs typeface="Times New Roman"/>
                <a:sym typeface="Times New Roman"/>
              </a:endParaRPr>
            </a:p>
          </p:txBody>
        </p:sp>
        <p:sp>
          <p:nvSpPr>
            <p:cNvPr id="64" name="文本框 459">
              <a:extLst>
                <a:ext uri="{FF2B5EF4-FFF2-40B4-BE49-F238E27FC236}">
                  <a16:creationId xmlns:a16="http://schemas.microsoft.com/office/drawing/2014/main" id="{46EAA5AB-53E5-497D-9C53-36D67AE6E3DE}"/>
                </a:ext>
              </a:extLst>
            </p:cNvPr>
            <p:cNvSpPr txBox="1">
              <a:spLocks noChangeArrowheads="1"/>
            </p:cNvSpPr>
            <p:nvPr/>
          </p:nvSpPr>
          <p:spPr bwMode="auto">
            <a:xfrm>
              <a:off x="1" y="2623383"/>
              <a:ext cx="1301666" cy="356739"/>
            </a:xfrm>
            <a:prstGeom prst="rect">
              <a:avLst/>
            </a:prstGeom>
            <a:noFill/>
            <a:ln w="19050">
              <a:solidFill>
                <a:srgbClr val="000000"/>
              </a:solidFill>
              <a:miter lim="800000"/>
            </a:ln>
          </p:spPr>
          <p:txBody>
            <a:bodyPr rot="0" vert="horz" wrap="square" lIns="0" tIns="45720" rIns="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消费者创新性</a:t>
              </a:r>
              <a:endParaRPr lang="en-US" altLang="zh-CN" sz="1400" kern="100" dirty="0">
                <a:solidFill>
                  <a:srgbClr val="000000"/>
                </a:solidFill>
                <a:latin typeface="微软雅黑" panose="020B0503020204020204" pitchFamily="34" charset="-122"/>
                <a:ea typeface="微软雅黑" panose="020B0503020204020204" pitchFamily="34" charset="-122"/>
                <a:cs typeface="Times New Roman"/>
                <a:sym typeface="Times New Roman"/>
              </a:endParaRPr>
            </a:p>
          </p:txBody>
        </p:sp>
        <p:cxnSp>
          <p:nvCxnSpPr>
            <p:cNvPr id="65" name="直接箭头连接符 64">
              <a:extLst>
                <a:ext uri="{FF2B5EF4-FFF2-40B4-BE49-F238E27FC236}">
                  <a16:creationId xmlns:a16="http://schemas.microsoft.com/office/drawing/2014/main" id="{4EA2F978-98DF-4811-890F-05781ED7CA21}"/>
                </a:ext>
              </a:extLst>
            </p:cNvPr>
            <p:cNvCxnSpPr>
              <a:cxnSpLocks noChangeShapeType="1"/>
            </p:cNvCxnSpPr>
            <p:nvPr/>
          </p:nvCxnSpPr>
          <p:spPr bwMode="auto">
            <a:xfrm>
              <a:off x="1290284" y="1269997"/>
              <a:ext cx="2584473" cy="315580"/>
            </a:xfrm>
            <a:prstGeom prst="straightConnector1">
              <a:avLst/>
            </a:prstGeom>
            <a:noFill/>
            <a:ln w="6350">
              <a:solidFill>
                <a:sysClr val="windowText" lastClr="000000">
                  <a:lumMod val="100000"/>
                  <a:lumOff val="0"/>
                </a:sysClr>
              </a:solidFill>
              <a:miter lim="800000"/>
              <a:tailEnd type="triangle" w="med" len="med"/>
            </a:ln>
          </p:spPr>
        </p:cxnSp>
        <p:cxnSp>
          <p:nvCxnSpPr>
            <p:cNvPr id="66" name="直接箭头连接符 65">
              <a:extLst>
                <a:ext uri="{FF2B5EF4-FFF2-40B4-BE49-F238E27FC236}">
                  <a16:creationId xmlns:a16="http://schemas.microsoft.com/office/drawing/2014/main" id="{1006CE52-F431-4C49-BE1A-3BE1CA3F26CC}"/>
                </a:ext>
              </a:extLst>
            </p:cNvPr>
            <p:cNvCxnSpPr>
              <a:cxnSpLocks noChangeShapeType="1"/>
            </p:cNvCxnSpPr>
            <p:nvPr/>
          </p:nvCxnSpPr>
          <p:spPr bwMode="auto">
            <a:xfrm flipV="1">
              <a:off x="1299784" y="1585577"/>
              <a:ext cx="2574973" cy="172743"/>
            </a:xfrm>
            <a:prstGeom prst="straightConnector1">
              <a:avLst/>
            </a:prstGeom>
            <a:noFill/>
            <a:ln w="6350">
              <a:solidFill>
                <a:sysClr val="windowText" lastClr="000000">
                  <a:lumMod val="100000"/>
                  <a:lumOff val="0"/>
                </a:sysClr>
              </a:solidFill>
              <a:miter lim="800000"/>
              <a:tailEnd type="triangle" w="med" len="med"/>
            </a:ln>
          </p:spPr>
        </p:cxnSp>
        <p:cxnSp>
          <p:nvCxnSpPr>
            <p:cNvPr id="67" name="直接箭头连接符 66">
              <a:extLst>
                <a:ext uri="{FF2B5EF4-FFF2-40B4-BE49-F238E27FC236}">
                  <a16:creationId xmlns:a16="http://schemas.microsoft.com/office/drawing/2014/main" id="{860C1E92-6EA1-4D1B-9CBB-F516865536A3}"/>
                </a:ext>
              </a:extLst>
            </p:cNvPr>
            <p:cNvCxnSpPr>
              <a:cxnSpLocks noChangeShapeType="1"/>
              <a:endCxn id="60" idx="1"/>
            </p:cNvCxnSpPr>
            <p:nvPr/>
          </p:nvCxnSpPr>
          <p:spPr bwMode="auto">
            <a:xfrm flipV="1">
              <a:off x="1290284" y="1619952"/>
              <a:ext cx="2584083" cy="664579"/>
            </a:xfrm>
            <a:prstGeom prst="straightConnector1">
              <a:avLst/>
            </a:prstGeom>
            <a:noFill/>
            <a:ln w="6350">
              <a:solidFill>
                <a:sysClr val="windowText" lastClr="000000">
                  <a:lumMod val="100000"/>
                  <a:lumOff val="0"/>
                </a:sysClr>
              </a:solidFill>
              <a:miter lim="800000"/>
              <a:tailEnd type="triangle" w="med" len="med"/>
            </a:ln>
          </p:spPr>
        </p:cxnSp>
        <p:cxnSp>
          <p:nvCxnSpPr>
            <p:cNvPr id="68" name="直接箭头连接符 67">
              <a:extLst>
                <a:ext uri="{FF2B5EF4-FFF2-40B4-BE49-F238E27FC236}">
                  <a16:creationId xmlns:a16="http://schemas.microsoft.com/office/drawing/2014/main" id="{6B0AD83F-A6D3-4C33-8BF7-A4B9E197693B}"/>
                </a:ext>
              </a:extLst>
            </p:cNvPr>
            <p:cNvCxnSpPr>
              <a:cxnSpLocks noChangeShapeType="1"/>
              <a:endCxn id="60" idx="1"/>
            </p:cNvCxnSpPr>
            <p:nvPr/>
          </p:nvCxnSpPr>
          <p:spPr bwMode="auto">
            <a:xfrm flipV="1">
              <a:off x="3407362" y="1619952"/>
              <a:ext cx="467006" cy="991875"/>
            </a:xfrm>
            <a:prstGeom prst="straightConnector1">
              <a:avLst/>
            </a:prstGeom>
            <a:noFill/>
            <a:ln w="6350">
              <a:solidFill>
                <a:sysClr val="windowText" lastClr="000000">
                  <a:lumMod val="100000"/>
                  <a:lumOff val="0"/>
                </a:sysClr>
              </a:solidFill>
              <a:miter lim="800000"/>
              <a:tailEnd type="triangle" w="med" len="med"/>
            </a:ln>
          </p:spPr>
        </p:cxnSp>
        <p:cxnSp>
          <p:nvCxnSpPr>
            <p:cNvPr id="69" name="直接箭头连接符 68">
              <a:extLst>
                <a:ext uri="{FF2B5EF4-FFF2-40B4-BE49-F238E27FC236}">
                  <a16:creationId xmlns:a16="http://schemas.microsoft.com/office/drawing/2014/main" id="{FDDF2874-AB7B-4138-8931-E26F6CE523F8}"/>
                </a:ext>
              </a:extLst>
            </p:cNvPr>
            <p:cNvCxnSpPr>
              <a:cxnSpLocks noChangeShapeType="1"/>
            </p:cNvCxnSpPr>
            <p:nvPr/>
          </p:nvCxnSpPr>
          <p:spPr bwMode="auto">
            <a:xfrm flipV="1">
              <a:off x="1301666" y="2611827"/>
              <a:ext cx="914476" cy="169140"/>
            </a:xfrm>
            <a:prstGeom prst="straightConnector1">
              <a:avLst/>
            </a:prstGeom>
            <a:noFill/>
            <a:ln w="6350">
              <a:solidFill>
                <a:sysClr val="windowText" lastClr="000000">
                  <a:lumMod val="100000"/>
                  <a:lumOff val="0"/>
                </a:sysClr>
              </a:solidFill>
              <a:miter lim="800000"/>
              <a:tailEnd type="triangle" w="med" len="med"/>
            </a:ln>
          </p:spPr>
        </p:cxnSp>
        <p:cxnSp>
          <p:nvCxnSpPr>
            <p:cNvPr id="70" name="直接箭头连接符 69">
              <a:extLst>
                <a:ext uri="{FF2B5EF4-FFF2-40B4-BE49-F238E27FC236}">
                  <a16:creationId xmlns:a16="http://schemas.microsoft.com/office/drawing/2014/main" id="{20EEC856-14F8-4683-8CCB-1640DC66D858}"/>
                </a:ext>
              </a:extLst>
            </p:cNvPr>
            <p:cNvCxnSpPr>
              <a:cxnSpLocks noChangeShapeType="1"/>
            </p:cNvCxnSpPr>
            <p:nvPr/>
          </p:nvCxnSpPr>
          <p:spPr bwMode="auto">
            <a:xfrm>
              <a:off x="1290284" y="2284531"/>
              <a:ext cx="925858" cy="327296"/>
            </a:xfrm>
            <a:prstGeom prst="straightConnector1">
              <a:avLst/>
            </a:prstGeom>
            <a:noFill/>
            <a:ln w="6350">
              <a:solidFill>
                <a:sysClr val="windowText" lastClr="000000">
                  <a:lumMod val="100000"/>
                  <a:lumOff val="0"/>
                </a:sysClr>
              </a:solidFill>
              <a:miter lim="800000"/>
              <a:tailEnd type="triangle" w="med" len="med"/>
            </a:ln>
          </p:spPr>
        </p:cxnSp>
        <p:sp>
          <p:nvSpPr>
            <p:cNvPr id="71" name="文本框 459">
              <a:extLst>
                <a:ext uri="{FF2B5EF4-FFF2-40B4-BE49-F238E27FC236}">
                  <a16:creationId xmlns:a16="http://schemas.microsoft.com/office/drawing/2014/main" id="{186C0459-FD41-42F3-A345-3A5950664040}"/>
                </a:ext>
              </a:extLst>
            </p:cNvPr>
            <p:cNvSpPr txBox="1">
              <a:spLocks noChangeArrowheads="1"/>
            </p:cNvSpPr>
            <p:nvPr/>
          </p:nvSpPr>
          <p:spPr bwMode="auto">
            <a:xfrm>
              <a:off x="71086" y="168257"/>
              <a:ext cx="1228090" cy="380383"/>
            </a:xfrm>
            <a:prstGeom prst="rect">
              <a:avLst/>
            </a:prstGeom>
            <a:noFill/>
            <a:ln w="19050">
              <a:solidFill>
                <a:srgbClr val="000000"/>
              </a:solidFill>
              <a:miter lim="800000"/>
            </a:ln>
          </p:spPr>
          <p:txBody>
            <a:bodyPr rot="0" vert="horz" wrap="square" lIns="91440" tIns="45720" rIns="91440" bIns="45720" anchor="t" anchorCtr="0" upright="1">
              <a:noAutofit/>
            </a:bodyPr>
            <a:lstStyle/>
            <a:p>
              <a:pPr algn="ctr" defTabSz="967740">
                <a:lnSpc>
                  <a:spcPct val="125000"/>
                </a:lnSpc>
                <a:spcBef>
                  <a:spcPts val="600"/>
                </a:spcBef>
              </a:pPr>
              <a:r>
                <a:rPr lang="en-US" altLang="zh-CN" sz="1400" kern="100" dirty="0" err="1">
                  <a:solidFill>
                    <a:srgbClr val="000000"/>
                  </a:solidFill>
                  <a:latin typeface="微软雅黑" panose="020B0503020204020204" pitchFamily="34" charset="-122"/>
                  <a:ea typeface="微软雅黑" panose="020B0503020204020204" pitchFamily="34" charset="-122"/>
                  <a:cs typeface="Times New Roman"/>
                  <a:sym typeface="Times New Roman"/>
                </a:rPr>
                <a:t>便利条件</a:t>
              </a:r>
              <a:endParaRPr lang="en-US" altLang="zh-CN" sz="1400" kern="100" dirty="0">
                <a:solidFill>
                  <a:srgbClr val="000000"/>
                </a:solidFill>
                <a:latin typeface="微软雅黑" panose="020B0503020204020204" pitchFamily="34" charset="-122"/>
                <a:ea typeface="微软雅黑" panose="020B0503020204020204" pitchFamily="34" charset="-122"/>
                <a:cs typeface="Times New Roman"/>
                <a:sym typeface="Times New Roman"/>
              </a:endParaRPr>
            </a:p>
          </p:txBody>
        </p:sp>
        <p:cxnSp>
          <p:nvCxnSpPr>
            <p:cNvPr id="72" name="直接箭头连接符 71">
              <a:extLst>
                <a:ext uri="{FF2B5EF4-FFF2-40B4-BE49-F238E27FC236}">
                  <a16:creationId xmlns:a16="http://schemas.microsoft.com/office/drawing/2014/main" id="{386DEB61-98C8-4970-8A84-4C6A0799097E}"/>
                </a:ext>
              </a:extLst>
            </p:cNvPr>
            <p:cNvCxnSpPr>
              <a:cxnSpLocks noChangeShapeType="1"/>
              <a:endCxn id="60" idx="1"/>
            </p:cNvCxnSpPr>
            <p:nvPr/>
          </p:nvCxnSpPr>
          <p:spPr bwMode="auto">
            <a:xfrm>
              <a:off x="1289912" y="331125"/>
              <a:ext cx="2584454" cy="1288828"/>
            </a:xfrm>
            <a:prstGeom prst="straightConnector1">
              <a:avLst/>
            </a:prstGeom>
            <a:noFill/>
            <a:ln w="6350">
              <a:solidFill>
                <a:sysClr val="windowText" lastClr="000000">
                  <a:lumMod val="100000"/>
                  <a:lumOff val="0"/>
                </a:sysClr>
              </a:solidFill>
              <a:miter lim="800000"/>
              <a:tailEnd type="triangle" w="med" len="med"/>
            </a:ln>
          </p:spPr>
        </p:cxnSp>
      </p:grpSp>
      <p:sp>
        <p:nvSpPr>
          <p:cNvPr id="6" name="文本框 5">
            <a:extLst>
              <a:ext uri="{FF2B5EF4-FFF2-40B4-BE49-F238E27FC236}">
                <a16:creationId xmlns:a16="http://schemas.microsoft.com/office/drawing/2014/main" id="{B7E8C307-3D4F-4032-8755-7377A0243124}"/>
              </a:ext>
            </a:extLst>
          </p:cNvPr>
          <p:cNvSpPr txBox="1"/>
          <p:nvPr/>
        </p:nvSpPr>
        <p:spPr>
          <a:xfrm>
            <a:off x="6170860" y="4351149"/>
            <a:ext cx="1720343" cy="338554"/>
          </a:xfrm>
          <a:prstGeom prst="rect">
            <a:avLst/>
          </a:prstGeom>
          <a:noFill/>
        </p:spPr>
        <p:txBody>
          <a:bodyPr wrap="none" rtlCol="0">
            <a:spAutoFit/>
          </a:bodyPr>
          <a:lstStyle/>
          <a:p>
            <a:pPr defTabSz="967740"/>
            <a:r>
              <a:rPr lang="zh-CN" altLang="en-US" sz="1600" b="1" dirty="0">
                <a:solidFill>
                  <a:prstClr val="black"/>
                </a:solidFill>
                <a:latin typeface="微软雅黑" panose="020B0503020204020204" pitchFamily="34" charset="-122"/>
                <a:ea typeface="微软雅黑" panose="020B0503020204020204" pitchFamily="34" charset="-122"/>
              </a:rPr>
              <a:t>本 文 研 究 模 型</a:t>
            </a:r>
          </a:p>
        </p:txBody>
      </p:sp>
      <p:sp>
        <p:nvSpPr>
          <p:cNvPr id="38" name="矩形 37"/>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下箭头标注 38"/>
          <p:cNvSpPr/>
          <p:nvPr/>
        </p:nvSpPr>
        <p:spPr>
          <a:xfrm>
            <a:off x="2210201" y="-1"/>
            <a:ext cx="2066592"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a:t>
            </a:r>
            <a:r>
              <a:rPr lang="zh-CN" altLang="en-US" sz="1600" b="1" dirty="0">
                <a:solidFill>
                  <a:schemeClr val="bg1"/>
                </a:solidFill>
                <a:latin typeface="微软雅黑" pitchFamily="34" charset="-122"/>
                <a:ea typeface="微软雅黑" pitchFamily="34" charset="-122"/>
              </a:rPr>
              <a:t>理论研究与模型假设     </a:t>
            </a:r>
            <a:r>
              <a:rPr lang="zh-CN" altLang="en-US" sz="1600" b="1" dirty="0">
                <a:latin typeface="微软雅黑" pitchFamily="34" charset="-122"/>
                <a:ea typeface="微软雅黑" pitchFamily="34" charset="-122"/>
              </a:rPr>
              <a:t>调查方案与实施     数据处理与数据分析     结论与建议</a:t>
            </a:r>
          </a:p>
        </p:txBody>
      </p:sp>
      <p:pic>
        <p:nvPicPr>
          <p:cNvPr id="31" name="图片 30">
            <a:extLst>
              <a:ext uri="{FF2B5EF4-FFF2-40B4-BE49-F238E27FC236}">
                <a16:creationId xmlns:a16="http://schemas.microsoft.com/office/drawing/2014/main" id="{3C46A6C5-9FB8-4F96-B979-A4A34B5644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349" y="635102"/>
            <a:ext cx="3109789" cy="2318290"/>
          </a:xfrm>
          <a:prstGeom prst="rect">
            <a:avLst/>
          </a:prstGeom>
          <a:ln>
            <a:solidFill>
              <a:schemeClr val="tx1"/>
            </a:solidFill>
          </a:ln>
        </p:spPr>
      </p:pic>
    </p:spTree>
    <p:extLst>
      <p:ext uri="{BB962C8B-B14F-4D97-AF65-F5344CB8AC3E}">
        <p14:creationId xmlns:p14="http://schemas.microsoft.com/office/powerpoint/2010/main" val="322308651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1000"/>
                                        <p:tgtEl>
                                          <p:spTgt spid="3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circle(in)">
                                      <p:cBhvr>
                                        <p:cTn id="10" dur="1000"/>
                                        <p:tgtEl>
                                          <p:spTgt spid="32"/>
                                        </p:tgtEl>
                                      </p:cBhvr>
                                    </p:animEffect>
                                  </p:childTnLst>
                                </p:cTn>
                              </p:par>
                              <p:par>
                                <p:cTn id="11" presetID="6" presetClass="entr" presetSubtype="16"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circle(in)">
                                      <p:cBhvr>
                                        <p:cTn id="13" dur="1000"/>
                                        <p:tgtEl>
                                          <p:spTgt spid="43"/>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circle(in)">
                                      <p:cBhvr>
                                        <p:cTn id="16" dur="1000"/>
                                        <p:tgtEl>
                                          <p:spTgt spid="44"/>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down)">
                                      <p:cBhvr>
                                        <p:cTn id="20" dur="500"/>
                                        <p:tgtEl>
                                          <p:spTgt spid="45"/>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anim calcmode="lin" valueType="num">
                                      <p:cBhvr>
                                        <p:cTn id="25" dur="1000" fill="hold"/>
                                        <p:tgtEl>
                                          <p:spTgt spid="50"/>
                                        </p:tgtEl>
                                        <p:attrNameLst>
                                          <p:attrName>ppt_x</p:attrName>
                                        </p:attrNameLst>
                                      </p:cBhvr>
                                      <p:tavLst>
                                        <p:tav tm="0">
                                          <p:val>
                                            <p:strVal val="#ppt_x"/>
                                          </p:val>
                                        </p:tav>
                                        <p:tav tm="100000">
                                          <p:val>
                                            <p:strVal val="#ppt_x"/>
                                          </p:val>
                                        </p:tav>
                                      </p:tavLst>
                                    </p:anim>
                                    <p:anim calcmode="lin" valueType="num">
                                      <p:cBhvr>
                                        <p:cTn id="26" dur="1000" fill="hold"/>
                                        <p:tgtEl>
                                          <p:spTgt spid="5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1000"/>
                                        <p:tgtEl>
                                          <p:spTgt spid="49"/>
                                        </p:tgtEl>
                                      </p:cBhvr>
                                    </p:animEffect>
                                    <p:anim calcmode="lin" valueType="num">
                                      <p:cBhvr>
                                        <p:cTn id="30" dur="1000" fill="hold"/>
                                        <p:tgtEl>
                                          <p:spTgt spid="49"/>
                                        </p:tgtEl>
                                        <p:attrNameLst>
                                          <p:attrName>ppt_x</p:attrName>
                                        </p:attrNameLst>
                                      </p:cBhvr>
                                      <p:tavLst>
                                        <p:tav tm="0">
                                          <p:val>
                                            <p:strVal val="#ppt_x"/>
                                          </p:val>
                                        </p:tav>
                                        <p:tav tm="100000">
                                          <p:val>
                                            <p:strVal val="#ppt_x"/>
                                          </p:val>
                                        </p:tav>
                                      </p:tavLst>
                                    </p:anim>
                                    <p:anim calcmode="lin" valueType="num">
                                      <p:cBhvr>
                                        <p:cTn id="31" dur="1000" fill="hold"/>
                                        <p:tgtEl>
                                          <p:spTgt spid="4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1000"/>
                                        <p:tgtEl>
                                          <p:spTgt spid="54"/>
                                        </p:tgtEl>
                                      </p:cBhvr>
                                    </p:animEffect>
                                    <p:anim calcmode="lin" valueType="num">
                                      <p:cBhvr>
                                        <p:cTn id="35" dur="1000" fill="hold"/>
                                        <p:tgtEl>
                                          <p:spTgt spid="54"/>
                                        </p:tgtEl>
                                        <p:attrNameLst>
                                          <p:attrName>ppt_x</p:attrName>
                                        </p:attrNameLst>
                                      </p:cBhvr>
                                      <p:tavLst>
                                        <p:tav tm="0">
                                          <p:val>
                                            <p:strVal val="#ppt_x"/>
                                          </p:val>
                                        </p:tav>
                                        <p:tav tm="100000">
                                          <p:val>
                                            <p:strVal val="#ppt_x"/>
                                          </p:val>
                                        </p:tav>
                                      </p:tavLst>
                                    </p:anim>
                                    <p:anim calcmode="lin" valueType="num">
                                      <p:cBhvr>
                                        <p:cTn id="36" dur="1000" fill="hold"/>
                                        <p:tgtEl>
                                          <p:spTgt spid="5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1000"/>
                                        <p:tgtEl>
                                          <p:spTgt spid="53"/>
                                        </p:tgtEl>
                                      </p:cBhvr>
                                    </p:animEffect>
                                    <p:anim calcmode="lin" valueType="num">
                                      <p:cBhvr>
                                        <p:cTn id="40" dur="1000" fill="hold"/>
                                        <p:tgtEl>
                                          <p:spTgt spid="53"/>
                                        </p:tgtEl>
                                        <p:attrNameLst>
                                          <p:attrName>ppt_x</p:attrName>
                                        </p:attrNameLst>
                                      </p:cBhvr>
                                      <p:tavLst>
                                        <p:tav tm="0">
                                          <p:val>
                                            <p:strVal val="#ppt_x"/>
                                          </p:val>
                                        </p:tav>
                                        <p:tav tm="100000">
                                          <p:val>
                                            <p:strVal val="#ppt_x"/>
                                          </p:val>
                                        </p:tav>
                                      </p:tavLst>
                                    </p:anim>
                                    <p:anim calcmode="lin" valueType="num">
                                      <p:cBhvr>
                                        <p:cTn id="41" dur="1000" fill="hold"/>
                                        <p:tgtEl>
                                          <p:spTgt spid="5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16" presetClass="entr" presetSubtype="21"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barn(inVertical)">
                                      <p:cBhvr>
                                        <p:cTn id="45" dur="500"/>
                                        <p:tgtEl>
                                          <p:spTgt spid="55"/>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arn(inVertical)">
                                      <p:cBhvr>
                                        <p:cTn id="4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4" grpId="0"/>
      <p:bldP spid="45" grpId="0" animBg="1"/>
      <p:bldP spid="49" grpId="0" animBg="1"/>
      <p:bldP spid="50" grpId="0" animBg="1"/>
      <p:bldP spid="53" grpId="0" animBg="1"/>
      <p:bldP spid="54"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终止 1">
            <a:extLst>
              <a:ext uri="{FF2B5EF4-FFF2-40B4-BE49-F238E27FC236}">
                <a16:creationId xmlns:a16="http://schemas.microsoft.com/office/drawing/2014/main" id="{F6A530AC-30E7-4BF4-BF5C-46AAD01D2CE4}"/>
              </a:ext>
            </a:extLst>
          </p:cNvPr>
          <p:cNvSpPr/>
          <p:nvPr/>
        </p:nvSpPr>
        <p:spPr>
          <a:xfrm>
            <a:off x="252375" y="581151"/>
            <a:ext cx="1561071" cy="418779"/>
          </a:xfrm>
          <a:prstGeom prst="flowChartTerminator">
            <a:avLst/>
          </a:prstGeom>
          <a:solidFill>
            <a:srgbClr val="6EAA2E"/>
          </a:solidFill>
          <a:ln>
            <a:solidFill>
              <a:srgbClr val="6EAA2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r>
              <a:rPr lang="zh-CN" altLang="en-US" sz="1600" b="1" dirty="0">
                <a:solidFill>
                  <a:prstClr val="white"/>
                </a:solidFill>
                <a:latin typeface="微软雅黑" panose="020B0503020204020204" pitchFamily="34" charset="-122"/>
                <a:ea typeface="微软雅黑" panose="020B0503020204020204" pitchFamily="34" charset="-122"/>
              </a:rPr>
              <a:t>研究假设</a:t>
            </a:r>
          </a:p>
        </p:txBody>
      </p:sp>
      <p:sp>
        <p:nvSpPr>
          <p:cNvPr id="37" name="流程图: 终止 36">
            <a:extLst>
              <a:ext uri="{FF2B5EF4-FFF2-40B4-BE49-F238E27FC236}">
                <a16:creationId xmlns:a16="http://schemas.microsoft.com/office/drawing/2014/main" id="{0B5651C5-E96B-4A02-9A7F-A956D1B842E0}"/>
              </a:ext>
            </a:extLst>
          </p:cNvPr>
          <p:cNvSpPr/>
          <p:nvPr/>
        </p:nvSpPr>
        <p:spPr>
          <a:xfrm>
            <a:off x="5436989" y="613613"/>
            <a:ext cx="1682296" cy="384203"/>
          </a:xfrm>
          <a:prstGeom prst="flowChartTerminator">
            <a:avLst/>
          </a:prstGeom>
          <a:solidFill>
            <a:srgbClr val="6EAA2E"/>
          </a:solidFill>
          <a:ln>
            <a:solidFill>
              <a:srgbClr val="6EAA2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a:r>
              <a:rPr lang="zh-CN" altLang="en-US" sz="1600" b="1" dirty="0">
                <a:solidFill>
                  <a:prstClr val="white"/>
                </a:solidFill>
                <a:latin typeface="微软雅黑" panose="020B0503020204020204" pitchFamily="34" charset="-122"/>
                <a:ea typeface="微软雅黑" panose="020B0503020204020204" pitchFamily="34" charset="-122"/>
              </a:rPr>
              <a:t>问卷设计</a:t>
            </a:r>
          </a:p>
        </p:txBody>
      </p:sp>
      <p:sp>
        <p:nvSpPr>
          <p:cNvPr id="3" name="文本框 2">
            <a:extLst>
              <a:ext uri="{FF2B5EF4-FFF2-40B4-BE49-F238E27FC236}">
                <a16:creationId xmlns:a16="http://schemas.microsoft.com/office/drawing/2014/main" id="{FEB6745E-1D7F-497F-8A19-8AF432100B85}"/>
              </a:ext>
            </a:extLst>
          </p:cNvPr>
          <p:cNvSpPr txBox="1"/>
          <p:nvPr/>
        </p:nvSpPr>
        <p:spPr>
          <a:xfrm>
            <a:off x="252413" y="1143340"/>
            <a:ext cx="4964262" cy="523220"/>
          </a:xfrm>
          <a:prstGeom prst="rect">
            <a:avLst/>
          </a:prstGeom>
          <a:noFill/>
          <a:ln w="19050">
            <a:solidFill>
              <a:srgbClr val="6EAA2E"/>
            </a:solidFill>
          </a:ln>
        </p:spPr>
        <p:txBody>
          <a:bodyPr wrap="square" rtlCol="0">
            <a:spAutoFit/>
          </a:bodyPr>
          <a:lstStyle/>
          <a:p>
            <a:pPr defTabSz="967740"/>
            <a:r>
              <a:rPr lang="en-US" altLang="zh-CN" sz="1400" dirty="0">
                <a:solidFill>
                  <a:prstClr val="black"/>
                </a:solidFill>
                <a:latin typeface="微软雅黑" panose="020B0503020204020204" pitchFamily="34" charset="-122"/>
                <a:ea typeface="微软雅黑" panose="020B0503020204020204" pitchFamily="34" charset="-122"/>
              </a:rPr>
              <a:t>H1</a:t>
            </a:r>
            <a:r>
              <a:rPr lang="zh-CN" altLang="en-US" sz="1400" dirty="0">
                <a:solidFill>
                  <a:prstClr val="black"/>
                </a:solidFill>
                <a:latin typeface="微软雅黑" panose="020B0503020204020204" pitchFamily="34" charset="-122"/>
                <a:ea typeface="微软雅黑" panose="020B0503020204020204" pitchFamily="34" charset="-122"/>
              </a:rPr>
              <a:t>：消费者在选择智慧护理养老产品时，其使用意愿受到个人绩效期望的正向影响。</a:t>
            </a:r>
          </a:p>
        </p:txBody>
      </p:sp>
      <p:sp>
        <p:nvSpPr>
          <p:cNvPr id="41" name="文本框 40">
            <a:extLst>
              <a:ext uri="{FF2B5EF4-FFF2-40B4-BE49-F238E27FC236}">
                <a16:creationId xmlns:a16="http://schemas.microsoft.com/office/drawing/2014/main" id="{F28660B5-527C-4D67-AB21-43CF8F4DE318}"/>
              </a:ext>
            </a:extLst>
          </p:cNvPr>
          <p:cNvSpPr txBox="1"/>
          <p:nvPr/>
        </p:nvSpPr>
        <p:spPr>
          <a:xfrm>
            <a:off x="252375" y="2321614"/>
            <a:ext cx="4964262" cy="523220"/>
          </a:xfrm>
          <a:prstGeom prst="rect">
            <a:avLst/>
          </a:prstGeom>
          <a:noFill/>
          <a:ln w="19050">
            <a:solidFill>
              <a:srgbClr val="6EAA2E"/>
            </a:solidFill>
          </a:ln>
        </p:spPr>
        <p:txBody>
          <a:bodyPr wrap="square" rtlCol="0">
            <a:spAutoFit/>
          </a:bodyPr>
          <a:lstStyle/>
          <a:p>
            <a:pPr defTabSz="967740"/>
            <a:r>
              <a:rPr lang="en-US" altLang="zh-CN" sz="1400" dirty="0">
                <a:solidFill>
                  <a:prstClr val="black"/>
                </a:solidFill>
                <a:latin typeface="微软雅黑" panose="020B0503020204020204" pitchFamily="34" charset="-122"/>
                <a:ea typeface="微软雅黑" panose="020B0503020204020204" pitchFamily="34" charset="-122"/>
              </a:rPr>
              <a:t>H3</a:t>
            </a:r>
            <a:r>
              <a:rPr lang="zh-CN" altLang="en-US" sz="1400" dirty="0">
                <a:solidFill>
                  <a:prstClr val="black"/>
                </a:solidFill>
                <a:latin typeface="微软雅黑" panose="020B0503020204020204" pitchFamily="34" charset="-122"/>
                <a:ea typeface="微软雅黑" panose="020B0503020204020204" pitchFamily="34" charset="-122"/>
              </a:rPr>
              <a:t>：消费者在选择智慧护理养老产品时，其使用意愿与个人受到社会影响的正向影响。</a:t>
            </a:r>
          </a:p>
        </p:txBody>
      </p:sp>
      <p:sp>
        <p:nvSpPr>
          <p:cNvPr id="42" name="文本框 41">
            <a:extLst>
              <a:ext uri="{FF2B5EF4-FFF2-40B4-BE49-F238E27FC236}">
                <a16:creationId xmlns:a16="http://schemas.microsoft.com/office/drawing/2014/main" id="{5B093A0B-162B-45E2-81EB-DB33EBABF117}"/>
              </a:ext>
            </a:extLst>
          </p:cNvPr>
          <p:cNvSpPr txBox="1"/>
          <p:nvPr/>
        </p:nvSpPr>
        <p:spPr>
          <a:xfrm>
            <a:off x="252375" y="1732498"/>
            <a:ext cx="4964262" cy="523220"/>
          </a:xfrm>
          <a:prstGeom prst="rect">
            <a:avLst/>
          </a:prstGeom>
          <a:noFill/>
          <a:ln w="19050">
            <a:solidFill>
              <a:srgbClr val="6EAA2E"/>
            </a:solidFill>
          </a:ln>
        </p:spPr>
        <p:txBody>
          <a:bodyPr wrap="square" rtlCol="0">
            <a:spAutoFit/>
          </a:bodyPr>
          <a:lstStyle/>
          <a:p>
            <a:pPr defTabSz="967740"/>
            <a:r>
              <a:rPr lang="en-US" altLang="zh-CN" sz="1400" dirty="0">
                <a:solidFill>
                  <a:prstClr val="black"/>
                </a:solidFill>
                <a:latin typeface="微软雅黑" panose="020B0503020204020204" pitchFamily="34" charset="-122"/>
                <a:ea typeface="微软雅黑" panose="020B0503020204020204" pitchFamily="34" charset="-122"/>
              </a:rPr>
              <a:t>H2</a:t>
            </a:r>
            <a:r>
              <a:rPr lang="zh-CN" altLang="en-US" sz="1400" dirty="0">
                <a:solidFill>
                  <a:prstClr val="black"/>
                </a:solidFill>
                <a:latin typeface="微软雅黑" panose="020B0503020204020204" pitchFamily="34" charset="-122"/>
                <a:ea typeface="微软雅黑" panose="020B0503020204020204" pitchFamily="34" charset="-122"/>
              </a:rPr>
              <a:t>：消费者在选择智慧护理养老产品时，其使用意愿受到个人努力期望的正向影响。</a:t>
            </a:r>
          </a:p>
        </p:txBody>
      </p:sp>
      <p:sp>
        <p:nvSpPr>
          <p:cNvPr id="45" name="文本框 44">
            <a:extLst>
              <a:ext uri="{FF2B5EF4-FFF2-40B4-BE49-F238E27FC236}">
                <a16:creationId xmlns:a16="http://schemas.microsoft.com/office/drawing/2014/main" id="{1C3FAA4E-30C8-4AF6-8EB0-B8E19656FCC9}"/>
              </a:ext>
            </a:extLst>
          </p:cNvPr>
          <p:cNvSpPr txBox="1"/>
          <p:nvPr/>
        </p:nvSpPr>
        <p:spPr>
          <a:xfrm>
            <a:off x="252375" y="2910730"/>
            <a:ext cx="4964224" cy="523220"/>
          </a:xfrm>
          <a:prstGeom prst="rect">
            <a:avLst/>
          </a:prstGeom>
          <a:noFill/>
          <a:ln w="19050">
            <a:solidFill>
              <a:srgbClr val="6EAA2E"/>
            </a:solidFill>
          </a:ln>
        </p:spPr>
        <p:txBody>
          <a:bodyPr wrap="square" rtlCol="0">
            <a:spAutoFit/>
          </a:bodyPr>
          <a:lstStyle/>
          <a:p>
            <a:pPr defTabSz="967740"/>
            <a:r>
              <a:rPr lang="en-US" altLang="zh-CN" sz="1400" dirty="0">
                <a:solidFill>
                  <a:prstClr val="black"/>
                </a:solidFill>
                <a:latin typeface="微软雅黑" panose="020B0503020204020204" pitchFamily="34" charset="-122"/>
                <a:ea typeface="微软雅黑" panose="020B0503020204020204" pitchFamily="34" charset="-122"/>
              </a:rPr>
              <a:t>H4</a:t>
            </a:r>
            <a:r>
              <a:rPr lang="zh-CN" altLang="en-US" sz="1400" dirty="0">
                <a:solidFill>
                  <a:prstClr val="black"/>
                </a:solidFill>
                <a:latin typeface="微软雅黑" panose="020B0503020204020204" pitchFamily="34" charset="-122"/>
                <a:ea typeface="微软雅黑" panose="020B0503020204020204" pitchFamily="34" charset="-122"/>
              </a:rPr>
              <a:t>：消费者在选择智慧护理养老产品时，其使用意愿与个人受到的便利条件的正向影响。</a:t>
            </a:r>
          </a:p>
        </p:txBody>
      </p:sp>
      <p:sp>
        <p:nvSpPr>
          <p:cNvPr id="46" name="文本框 45">
            <a:extLst>
              <a:ext uri="{FF2B5EF4-FFF2-40B4-BE49-F238E27FC236}">
                <a16:creationId xmlns:a16="http://schemas.microsoft.com/office/drawing/2014/main" id="{3EF85183-2B9B-42F3-AE0A-52E579233899}"/>
              </a:ext>
            </a:extLst>
          </p:cNvPr>
          <p:cNvSpPr txBox="1"/>
          <p:nvPr/>
        </p:nvSpPr>
        <p:spPr>
          <a:xfrm>
            <a:off x="255618" y="3501003"/>
            <a:ext cx="4960981" cy="523220"/>
          </a:xfrm>
          <a:prstGeom prst="rect">
            <a:avLst/>
          </a:prstGeom>
          <a:noFill/>
          <a:ln w="19050">
            <a:solidFill>
              <a:srgbClr val="6EAA2E"/>
            </a:solidFill>
          </a:ln>
        </p:spPr>
        <p:txBody>
          <a:bodyPr wrap="square" rtlCol="0">
            <a:spAutoFit/>
          </a:bodyPr>
          <a:lstStyle/>
          <a:p>
            <a:pPr defTabSz="967740"/>
            <a:r>
              <a:rPr lang="en-US" altLang="zh-CN" sz="1400" dirty="0">
                <a:solidFill>
                  <a:prstClr val="black"/>
                </a:solidFill>
                <a:latin typeface="微软雅黑" panose="020B0503020204020204" pitchFamily="34" charset="-122"/>
                <a:ea typeface="微软雅黑" panose="020B0503020204020204" pitchFamily="34" charset="-122"/>
              </a:rPr>
              <a:t>H5</a:t>
            </a:r>
            <a:r>
              <a:rPr lang="zh-CN" altLang="en-US" sz="1400" dirty="0">
                <a:solidFill>
                  <a:prstClr val="black"/>
                </a:solidFill>
                <a:latin typeface="微软雅黑" panose="020B0503020204020204" pitchFamily="34" charset="-122"/>
                <a:ea typeface="微软雅黑" panose="020B0503020204020204" pitchFamily="34" charset="-122"/>
              </a:rPr>
              <a:t>：智慧护理养老产品用户的感知风险对其使用意愿呈显著的的负向影响。</a:t>
            </a:r>
          </a:p>
        </p:txBody>
      </p:sp>
      <p:sp>
        <p:nvSpPr>
          <p:cNvPr id="47" name="文本框 46">
            <a:extLst>
              <a:ext uri="{FF2B5EF4-FFF2-40B4-BE49-F238E27FC236}">
                <a16:creationId xmlns:a16="http://schemas.microsoft.com/office/drawing/2014/main" id="{7ACC22A9-F818-4234-9872-11129D43495E}"/>
              </a:ext>
            </a:extLst>
          </p:cNvPr>
          <p:cNvSpPr txBox="1"/>
          <p:nvPr/>
        </p:nvSpPr>
        <p:spPr>
          <a:xfrm>
            <a:off x="252375" y="4091276"/>
            <a:ext cx="4960981" cy="523220"/>
          </a:xfrm>
          <a:prstGeom prst="rect">
            <a:avLst/>
          </a:prstGeom>
          <a:noFill/>
          <a:ln w="19050">
            <a:solidFill>
              <a:srgbClr val="6EAA2E"/>
            </a:solidFill>
          </a:ln>
        </p:spPr>
        <p:txBody>
          <a:bodyPr wrap="square" rtlCol="0">
            <a:spAutoFit/>
          </a:bodyPr>
          <a:lstStyle/>
          <a:p>
            <a:pPr defTabSz="967740"/>
            <a:r>
              <a:rPr lang="en-US" altLang="zh-CN" sz="1400" dirty="0">
                <a:solidFill>
                  <a:prstClr val="black"/>
                </a:solidFill>
                <a:latin typeface="微软雅黑" panose="020B0503020204020204" pitchFamily="34" charset="-122"/>
                <a:ea typeface="微软雅黑" panose="020B0503020204020204" pitchFamily="34" charset="-122"/>
              </a:rPr>
              <a:t>H6</a:t>
            </a:r>
            <a:r>
              <a:rPr lang="zh-CN" altLang="en-US" sz="1400" dirty="0">
                <a:solidFill>
                  <a:prstClr val="black"/>
                </a:solidFill>
                <a:latin typeface="微软雅黑" panose="020B0503020204020204" pitchFamily="34" charset="-122"/>
                <a:ea typeface="微软雅黑" panose="020B0503020204020204" pitchFamily="34" charset="-122"/>
              </a:rPr>
              <a:t>：老年人在使用智慧护理养老产品时，其使用意愿受到了感知信任的正向影响。</a:t>
            </a:r>
          </a:p>
        </p:txBody>
      </p:sp>
      <p:sp>
        <p:nvSpPr>
          <p:cNvPr id="48" name="文本框 47">
            <a:extLst>
              <a:ext uri="{FF2B5EF4-FFF2-40B4-BE49-F238E27FC236}">
                <a16:creationId xmlns:a16="http://schemas.microsoft.com/office/drawing/2014/main" id="{BC2250E8-72BE-4987-A30A-6323C01C4DDF}"/>
              </a:ext>
            </a:extLst>
          </p:cNvPr>
          <p:cNvSpPr txBox="1"/>
          <p:nvPr/>
        </p:nvSpPr>
        <p:spPr>
          <a:xfrm>
            <a:off x="252375" y="4681549"/>
            <a:ext cx="4960981" cy="523220"/>
          </a:xfrm>
          <a:prstGeom prst="rect">
            <a:avLst/>
          </a:prstGeom>
          <a:noFill/>
          <a:ln w="19050">
            <a:solidFill>
              <a:srgbClr val="6EAA2E"/>
            </a:solidFill>
          </a:ln>
        </p:spPr>
        <p:txBody>
          <a:bodyPr wrap="square" rtlCol="0">
            <a:spAutoFit/>
          </a:bodyPr>
          <a:lstStyle/>
          <a:p>
            <a:pPr defTabSz="967740"/>
            <a:r>
              <a:rPr lang="en-US" altLang="zh-CN" sz="1400" dirty="0">
                <a:solidFill>
                  <a:prstClr val="black"/>
                </a:solidFill>
                <a:latin typeface="微软雅黑" panose="020B0503020204020204" pitchFamily="34" charset="-122"/>
                <a:ea typeface="微软雅黑" panose="020B0503020204020204" pitchFamily="34" charset="-122"/>
              </a:rPr>
              <a:t>H7</a:t>
            </a:r>
            <a:r>
              <a:rPr lang="zh-CN" altLang="en-US" sz="1400" dirty="0">
                <a:solidFill>
                  <a:prstClr val="black"/>
                </a:solidFill>
                <a:latin typeface="微软雅黑" panose="020B0503020204020204" pitchFamily="34" charset="-122"/>
                <a:ea typeface="微软雅黑" panose="020B0503020204020204" pitchFamily="34" charset="-122"/>
              </a:rPr>
              <a:t>：老年人在选择智慧护理养老产品时，其使用意愿受到消费者创新性的正向影响。</a:t>
            </a:r>
          </a:p>
        </p:txBody>
      </p:sp>
      <p:graphicFrame>
        <p:nvGraphicFramePr>
          <p:cNvPr id="4" name="表格 4">
            <a:extLst>
              <a:ext uri="{FF2B5EF4-FFF2-40B4-BE49-F238E27FC236}">
                <a16:creationId xmlns:a16="http://schemas.microsoft.com/office/drawing/2014/main" id="{74C6C347-2856-4AC0-A388-801260E0059B}"/>
              </a:ext>
            </a:extLst>
          </p:cNvPr>
          <p:cNvGraphicFramePr>
            <a:graphicFrameLocks noGrp="1"/>
          </p:cNvGraphicFramePr>
          <p:nvPr>
            <p:extLst>
              <p:ext uri="{D42A27DB-BD31-4B8C-83A1-F6EECF244321}">
                <p14:modId xmlns:p14="http://schemas.microsoft.com/office/powerpoint/2010/main" val="2782627924"/>
              </p:ext>
            </p:extLst>
          </p:nvPr>
        </p:nvGraphicFramePr>
        <p:xfrm>
          <a:off x="5436989" y="1119755"/>
          <a:ext cx="4176464" cy="4104001"/>
        </p:xfrm>
        <a:graphic>
          <a:graphicData uri="http://schemas.openxmlformats.org/drawingml/2006/table">
            <a:tbl>
              <a:tblPr firstRow="1" bandRow="1">
                <a:tableStyleId>{5C22544A-7EE6-4342-B048-85BDC9FD1C3A}</a:tableStyleId>
              </a:tblPr>
              <a:tblGrid>
                <a:gridCol w="1412626">
                  <a:extLst>
                    <a:ext uri="{9D8B030D-6E8A-4147-A177-3AD203B41FA5}">
                      <a16:colId xmlns:a16="http://schemas.microsoft.com/office/drawing/2014/main" val="2307463104"/>
                    </a:ext>
                  </a:extLst>
                </a:gridCol>
                <a:gridCol w="2763838">
                  <a:extLst>
                    <a:ext uri="{9D8B030D-6E8A-4147-A177-3AD203B41FA5}">
                      <a16:colId xmlns:a16="http://schemas.microsoft.com/office/drawing/2014/main" val="2336215870"/>
                    </a:ext>
                  </a:extLst>
                </a:gridCol>
              </a:tblGrid>
              <a:tr h="492111">
                <a:tc>
                  <a:txBody>
                    <a:bodyPr/>
                    <a:lstStyle/>
                    <a:p>
                      <a:pPr algn="ctr"/>
                      <a:r>
                        <a:rPr lang="zh-CN" altLang="en-US" sz="1600" dirty="0">
                          <a:latin typeface="微软雅黑" panose="020B0503020204020204" pitchFamily="34" charset="-122"/>
                          <a:ea typeface="微软雅黑" panose="020B0503020204020204" pitchFamily="34" charset="-122"/>
                        </a:rPr>
                        <a:t>结构</a:t>
                      </a: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内容</a:t>
                      </a:r>
                    </a:p>
                  </a:txBody>
                  <a:tcPr anchor="ctr"/>
                </a:tc>
                <a:extLst>
                  <a:ext uri="{0D108BD9-81ED-4DB2-BD59-A6C34878D82A}">
                    <a16:rowId xmlns:a16="http://schemas.microsoft.com/office/drawing/2014/main" val="1753627599"/>
                  </a:ext>
                </a:extLst>
              </a:tr>
              <a:tr h="715433">
                <a:tc>
                  <a:txBody>
                    <a:bodyPr/>
                    <a:lstStyle/>
                    <a:p>
                      <a:pPr algn="ctr"/>
                      <a:r>
                        <a:rPr lang="zh-CN" altLang="en-US" sz="1200" dirty="0">
                          <a:latin typeface="微软雅黑" panose="020B0503020204020204" pitchFamily="34" charset="-122"/>
                          <a:ea typeface="微软雅黑" panose="020B0503020204020204" pitchFamily="34" charset="-122"/>
                        </a:rPr>
                        <a:t>第一部分：</a:t>
                      </a:r>
                    </a:p>
                    <a:p>
                      <a:pPr algn="ctr"/>
                      <a:r>
                        <a:rPr lang="zh-CN" altLang="en-US" sz="1200" dirty="0">
                          <a:latin typeface="微软雅黑" panose="020B0503020204020204" pitchFamily="34" charset="-122"/>
                          <a:ea typeface="微软雅黑" panose="020B0503020204020204" pitchFamily="34" charset="-122"/>
                        </a:rPr>
                        <a:t>人口基本特征</a:t>
                      </a:r>
                    </a:p>
                  </a:txBody>
                  <a:tcPr anchor="ctr"/>
                </a:tc>
                <a:tc>
                  <a:txBody>
                    <a:bodyPr/>
                    <a:lstStyle/>
                    <a:p>
                      <a:pPr algn="l"/>
                      <a:r>
                        <a:rPr lang="zh-CN" altLang="en-US" sz="1200" dirty="0">
                          <a:latin typeface="微软雅黑" panose="020B0503020204020204" pitchFamily="34" charset="-122"/>
                          <a:ea typeface="微软雅黑" panose="020B0503020204020204" pitchFamily="34" charset="-122"/>
                        </a:rPr>
                        <a:t>对被调查者性别、学历、年龄、生活状况等基本情况进行了解，题目序号为</a:t>
                      </a:r>
                      <a:r>
                        <a:rPr lang="en-US" altLang="zh-CN" sz="1200" dirty="0">
                          <a:latin typeface="微软雅黑" panose="020B0503020204020204" pitchFamily="34" charset="-122"/>
                          <a:ea typeface="微软雅黑" panose="020B0503020204020204" pitchFamily="34" charset="-122"/>
                        </a:rPr>
                        <a:t>1-6</a:t>
                      </a:r>
                      <a:r>
                        <a:rPr lang="zh-CN" altLang="en-US" sz="12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3897810639"/>
                  </a:ext>
                </a:extLst>
              </a:tr>
              <a:tr h="738164">
                <a:tc>
                  <a:txBody>
                    <a:bodyPr/>
                    <a:lstStyle/>
                    <a:p>
                      <a:pPr algn="ctr"/>
                      <a:r>
                        <a:rPr lang="zh-CN" altLang="en-US" sz="1200" dirty="0">
                          <a:latin typeface="微软雅黑" panose="020B0503020204020204" pitchFamily="34" charset="-122"/>
                          <a:ea typeface="微软雅黑" panose="020B0503020204020204" pitchFamily="34" charset="-122"/>
                        </a:rPr>
                        <a:t>第二部分：</a:t>
                      </a:r>
                    </a:p>
                    <a:p>
                      <a:pPr algn="ctr"/>
                      <a:r>
                        <a:rPr lang="zh-CN" altLang="en-US" sz="1200" dirty="0">
                          <a:latin typeface="微软雅黑" panose="020B0503020204020204" pitchFamily="34" charset="-122"/>
                          <a:ea typeface="微软雅黑" panose="020B0503020204020204" pitchFamily="34" charset="-122"/>
                        </a:rPr>
                        <a:t>智慧护理养老产品的应用现状调查</a:t>
                      </a:r>
                    </a:p>
                  </a:txBody>
                  <a:tcPr marL="0" marR="0" anchor="ctr"/>
                </a:tc>
                <a:tc>
                  <a:txBody>
                    <a:bodyPr/>
                    <a:lstStyle/>
                    <a:p>
                      <a:pPr algn="l"/>
                      <a:r>
                        <a:rPr lang="zh-CN" altLang="en-US" sz="1200" dirty="0">
                          <a:latin typeface="微软雅黑" panose="020B0503020204020204" pitchFamily="34" charset="-122"/>
                          <a:ea typeface="微软雅黑" panose="020B0503020204020204" pitchFamily="34" charset="-122"/>
                        </a:rPr>
                        <a:t>包括被调查者对智慧护理养老产品的了解情况，以及使用现状，题目序号为</a:t>
                      </a:r>
                      <a:r>
                        <a:rPr lang="en-US" altLang="zh-CN" sz="1200" dirty="0">
                          <a:latin typeface="微软雅黑" panose="020B0503020204020204" pitchFamily="34" charset="-122"/>
                          <a:ea typeface="微软雅黑" panose="020B0503020204020204" pitchFamily="34" charset="-122"/>
                        </a:rPr>
                        <a:t>7-12</a:t>
                      </a:r>
                      <a:r>
                        <a:rPr lang="zh-CN" altLang="en-US" sz="12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3878305329"/>
                  </a:ext>
                </a:extLst>
              </a:tr>
              <a:tr h="1124251">
                <a:tc>
                  <a:txBody>
                    <a:bodyPr/>
                    <a:lstStyle/>
                    <a:p>
                      <a:pPr algn="ctr"/>
                      <a:r>
                        <a:rPr lang="zh-CN" altLang="en-US" sz="1200" dirty="0">
                          <a:latin typeface="微软雅黑" panose="020B0503020204020204" pitchFamily="34" charset="-122"/>
                          <a:ea typeface="微软雅黑" panose="020B0503020204020204" pitchFamily="34" charset="-122"/>
                        </a:rPr>
                        <a:t>第三部分：</a:t>
                      </a:r>
                    </a:p>
                    <a:p>
                      <a:pPr algn="ctr"/>
                      <a:r>
                        <a:rPr lang="zh-CN" altLang="en-US" sz="1200" dirty="0">
                          <a:latin typeface="微软雅黑" panose="020B0503020204020204" pitchFamily="34" charset="-122"/>
                          <a:ea typeface="微软雅黑" panose="020B0503020204020204" pitchFamily="34" charset="-122"/>
                        </a:rPr>
                        <a:t>智慧护理养老产品应用影响因素的探究</a:t>
                      </a:r>
                    </a:p>
                  </a:txBody>
                  <a:tcPr marL="72000" marR="0" anchor="ctr"/>
                </a:tc>
                <a:tc>
                  <a:txBody>
                    <a:bodyPr/>
                    <a:lstStyle/>
                    <a:p>
                      <a:pPr algn="l"/>
                      <a:r>
                        <a:rPr lang="zh-CN" altLang="en-US" sz="1200" dirty="0">
                          <a:latin typeface="微软雅黑" panose="020B0503020204020204" pitchFamily="34" charset="-122"/>
                          <a:ea typeface="微软雅黑" panose="020B0503020204020204" pitchFamily="34" charset="-122"/>
                        </a:rPr>
                        <a:t>考察绩效期望、努力期望等七个变量对智慧护理养老产品应用的影响因素，题目序号为</a:t>
                      </a:r>
                      <a:r>
                        <a:rPr lang="en-US" altLang="zh-CN" sz="1200" dirty="0">
                          <a:latin typeface="微软雅黑" panose="020B0503020204020204" pitchFamily="34" charset="-122"/>
                          <a:ea typeface="微软雅黑" panose="020B0503020204020204" pitchFamily="34" charset="-122"/>
                        </a:rPr>
                        <a:t>11-28.</a:t>
                      </a:r>
                      <a:r>
                        <a:rPr lang="zh-CN" altLang="en-US" sz="1200" dirty="0">
                          <a:latin typeface="微软雅黑" panose="020B0503020204020204" pitchFamily="34" charset="-122"/>
                          <a:ea typeface="微软雅黑" panose="020B0503020204020204" pitchFamily="34" charset="-122"/>
                        </a:rPr>
                        <a:t>测量量表采用</a:t>
                      </a:r>
                      <a:r>
                        <a:rPr lang="en-US" altLang="zh-CN" sz="1200" dirty="0" err="1">
                          <a:latin typeface="微软雅黑" panose="020B0503020204020204" pitchFamily="34" charset="-122"/>
                          <a:ea typeface="微软雅黑" panose="020B0503020204020204" pitchFamily="34" charset="-122"/>
                        </a:rPr>
                        <a:t>likert</a:t>
                      </a:r>
                      <a:r>
                        <a:rPr lang="zh-CN" altLang="en-US" sz="1200" dirty="0">
                          <a:latin typeface="微软雅黑" panose="020B0503020204020204" pitchFamily="34" charset="-122"/>
                          <a:ea typeface="微软雅黑" panose="020B0503020204020204" pitchFamily="34" charset="-122"/>
                        </a:rPr>
                        <a:t>五级量表，由“完全不符合”到“完全符合”。</a:t>
                      </a:r>
                    </a:p>
                  </a:txBody>
                  <a:tcPr anchor="ctr"/>
                </a:tc>
                <a:extLst>
                  <a:ext uri="{0D108BD9-81ED-4DB2-BD59-A6C34878D82A}">
                    <a16:rowId xmlns:a16="http://schemas.microsoft.com/office/drawing/2014/main" val="649483502"/>
                  </a:ext>
                </a:extLst>
              </a:tr>
              <a:tr h="1034042">
                <a:tc>
                  <a:txBody>
                    <a:bodyPr/>
                    <a:lstStyle/>
                    <a:p>
                      <a:pPr algn="ctr"/>
                      <a:r>
                        <a:rPr lang="zh-CN" altLang="en-US" sz="1200" dirty="0">
                          <a:latin typeface="微软雅黑" panose="020B0503020204020204" pitchFamily="34" charset="-122"/>
                          <a:ea typeface="微软雅黑" panose="020B0503020204020204" pitchFamily="34" charset="-122"/>
                        </a:rPr>
                        <a:t>第四部分：</a:t>
                      </a:r>
                    </a:p>
                    <a:p>
                      <a:pPr algn="ctr"/>
                      <a:r>
                        <a:rPr lang="zh-CN" altLang="en-US" sz="1200" dirty="0">
                          <a:latin typeface="微软雅黑" panose="020B0503020204020204" pitchFamily="34" charset="-122"/>
                          <a:ea typeface="微软雅黑" panose="020B0503020204020204" pitchFamily="34" charset="-122"/>
                        </a:rPr>
                        <a:t>使用途径与反馈的探究</a:t>
                      </a:r>
                    </a:p>
                  </a:txBody>
                  <a:tcPr marR="0" anchor="ctr"/>
                </a:tc>
                <a:tc>
                  <a:txBody>
                    <a:bodyPr/>
                    <a:lstStyle/>
                    <a:p>
                      <a:pPr algn="l"/>
                      <a:r>
                        <a:rPr lang="zh-CN" altLang="en-US" sz="1200" dirty="0">
                          <a:latin typeface="微软雅黑" panose="020B0503020204020204" pitchFamily="34" charset="-122"/>
                          <a:ea typeface="微软雅黑" panose="020B0503020204020204" pitchFamily="34" charset="-122"/>
                        </a:rPr>
                        <a:t>对解决被调查智慧护理养老产品使用问题的途径进行探究。题目序号为</a:t>
                      </a:r>
                      <a:r>
                        <a:rPr lang="en-US" altLang="zh-CN" sz="1200" dirty="0">
                          <a:latin typeface="微软雅黑" panose="020B0503020204020204" pitchFamily="34" charset="-122"/>
                          <a:ea typeface="微软雅黑" panose="020B0503020204020204" pitchFamily="34" charset="-122"/>
                        </a:rPr>
                        <a:t>29-35</a:t>
                      </a:r>
                      <a:r>
                        <a:rPr lang="zh-CN" altLang="en-US" sz="120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3301559353"/>
                  </a:ext>
                </a:extLst>
              </a:tr>
            </a:tbl>
          </a:graphicData>
        </a:graphic>
      </p:graphicFrame>
      <p:sp>
        <p:nvSpPr>
          <p:cNvPr id="22" name="矩形 2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下箭头标注 22"/>
          <p:cNvSpPr/>
          <p:nvPr/>
        </p:nvSpPr>
        <p:spPr>
          <a:xfrm>
            <a:off x="2210201" y="-1"/>
            <a:ext cx="2066592"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a:t>
            </a:r>
            <a:r>
              <a:rPr lang="zh-CN" altLang="en-US" sz="1600" b="1" dirty="0">
                <a:solidFill>
                  <a:schemeClr val="bg1"/>
                </a:solidFill>
                <a:latin typeface="微软雅黑" pitchFamily="34" charset="-122"/>
                <a:ea typeface="微软雅黑" pitchFamily="34" charset="-122"/>
              </a:rPr>
              <a:t>理论研究与模型假设     </a:t>
            </a:r>
            <a:r>
              <a:rPr lang="zh-CN" altLang="en-US" sz="1600" b="1" dirty="0">
                <a:latin typeface="微软雅黑" pitchFamily="34" charset="-122"/>
                <a:ea typeface="微软雅黑" pitchFamily="34" charset="-122"/>
              </a:rPr>
              <a:t>调查方案与实施     数据处理与数据分析     结论与建议</a:t>
            </a:r>
          </a:p>
        </p:txBody>
      </p:sp>
    </p:spTree>
    <p:extLst>
      <p:ext uri="{BB962C8B-B14F-4D97-AF65-F5344CB8AC3E}">
        <p14:creationId xmlns:p14="http://schemas.microsoft.com/office/powerpoint/2010/main" val="12702069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700"/>
                                        <p:tgtEl>
                                          <p:spTgt spid="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randombar(horizontal)">
                                      <p:cBhvr>
                                        <p:cTn id="14" dur="700"/>
                                        <p:tgtEl>
                                          <p:spTgt spid="41"/>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randombar(horizontal)">
                                      <p:cBhvr>
                                        <p:cTn id="17" dur="700"/>
                                        <p:tgtEl>
                                          <p:spTgt spid="4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7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700"/>
                                        <p:tgtEl>
                                          <p:spTgt spid="46"/>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700"/>
                                        <p:tgtEl>
                                          <p:spTgt spid="4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randombar(horizontal)">
                                      <p:cBhvr>
                                        <p:cTn id="29" dur="700"/>
                                        <p:tgtEl>
                                          <p:spTgt spid="48"/>
                                        </p:tgtEl>
                                      </p:cBhvr>
                                    </p:animEffect>
                                  </p:childTnLst>
                                </p:cTn>
                              </p:par>
                            </p:childTnLst>
                          </p:cTn>
                        </p:par>
                        <p:par>
                          <p:cTn id="30" fill="hold">
                            <p:stCondLst>
                              <p:cond delay="12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900"/>
                                        <p:tgtEl>
                                          <p:spTgt spid="37"/>
                                        </p:tgtEl>
                                      </p:cBhvr>
                                    </p:animEffect>
                                  </p:childTnLst>
                                </p:cTn>
                              </p:par>
                            </p:childTnLst>
                          </p:cTn>
                        </p:par>
                        <p:par>
                          <p:cTn id="34" fill="hold">
                            <p:stCondLst>
                              <p:cond delay="2100"/>
                            </p:stCondLst>
                            <p:childTnLst>
                              <p:par>
                                <p:cTn id="35" presetID="14" presetClass="entr" presetSubtype="1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7" grpId="0" animBg="1"/>
      <p:bldP spid="3" grpId="0" animBg="1"/>
      <p:bldP spid="41" grpId="0" animBg="1"/>
      <p:bldP spid="42" grpId="0" animBg="1"/>
      <p:bldP spid="45" grpId="0" animBg="1"/>
      <p:bldP spid="46" grpId="0" animBg="1"/>
      <p:bldP spid="47" grpId="0" animBg="1"/>
      <p:bldP spid="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gimg2.baidu.com/image_search/src=http%3A%2F%2Fblog.img.cnfol.com%2Fimages%2Fee%2F49%2F8547734%2F201611140655372975.jpg&amp;refer=http%3A%2F%2Fblog.img.cnfol.com&amp;app=2002&amp;size=f9999,10000&amp;q=a80&amp;n=0&amp;g=0n&amp;fmt=jpeg?sec=1620961310&amp;t=e3e47473a03fe42b930147103bfc7e6c"/>
          <p:cNvPicPr>
            <a:picLocks noChangeAspect="1" noChangeArrowheads="1"/>
          </p:cNvPicPr>
          <p:nvPr/>
        </p:nvPicPr>
        <p:blipFill>
          <a:blip r:embed="rId3">
            <a:extLst>
              <a:ext uri="{BEBA8EAE-BF5A-486C-A8C5-ECC9F3942E4B}">
                <a14:imgProps xmlns:a14="http://schemas.microsoft.com/office/drawing/2010/main">
                  <a14:imgLayer r:embed="rId4">
                    <a14:imgEffect>
                      <a14:artisticBlur radius="5"/>
                    </a14:imgEffect>
                  </a14:imgLayer>
                </a14:imgProps>
              </a:ext>
              <a:ext uri="{28A0092B-C50C-407E-A947-70E740481C1C}">
                <a14:useLocalDpi xmlns:a14="http://schemas.microsoft.com/office/drawing/2010/main" val="0"/>
              </a:ext>
            </a:extLst>
          </a:blip>
          <a:srcRect/>
          <a:stretch>
            <a:fillRect/>
          </a:stretch>
        </p:blipFill>
        <p:spPr bwMode="auto">
          <a:xfrm>
            <a:off x="-899715" y="-621369"/>
            <a:ext cx="11627972" cy="6990357"/>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181729" y="-945174"/>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grpSp>
        <p:nvGrpSpPr>
          <p:cNvPr id="3" name="组合 2"/>
          <p:cNvGrpSpPr/>
          <p:nvPr/>
        </p:nvGrpSpPr>
        <p:grpSpPr>
          <a:xfrm>
            <a:off x="1620565" y="2379841"/>
            <a:ext cx="7206758" cy="769441"/>
            <a:chOff x="2052613" y="2211233"/>
            <a:chExt cx="7206758" cy="769441"/>
          </a:xfrm>
        </p:grpSpPr>
        <p:sp>
          <p:nvSpPr>
            <p:cNvPr id="70" name="TextBox 69"/>
            <p:cNvSpPr txBox="1"/>
            <p:nvPr/>
          </p:nvSpPr>
          <p:spPr>
            <a:xfrm>
              <a:off x="2052613" y="2303145"/>
              <a:ext cx="2448272"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第三部分</a:t>
              </a:r>
            </a:p>
          </p:txBody>
        </p:sp>
        <p:sp>
          <p:nvSpPr>
            <p:cNvPr id="71" name="矩形 20"/>
            <p:cNvSpPr>
              <a:spLocks noChangeArrowheads="1"/>
            </p:cNvSpPr>
            <p:nvPr/>
          </p:nvSpPr>
          <p:spPr bwMode="auto">
            <a:xfrm>
              <a:off x="4038406" y="2211233"/>
              <a:ext cx="5220965" cy="769441"/>
            </a:xfrm>
            <a:prstGeom prst="rect">
              <a:avLst/>
            </a:prstGeom>
            <a:noFill/>
            <a:ln>
              <a:noFill/>
            </a:ln>
          </p:spPr>
          <p:txBody>
            <a:bodyPr wrap="square">
              <a:spAutoFit/>
            </a:bodyPr>
            <a:lstStyle/>
            <a:p>
              <a:pPr algn="ctr">
                <a:defRPr/>
              </a:pPr>
              <a:r>
                <a:rPr lang="zh-CN" altLang="en-US" sz="4400" b="1" dirty="0">
                  <a:solidFill>
                    <a:schemeClr val="bg1"/>
                  </a:solidFill>
                  <a:latin typeface="微软雅黑" pitchFamily="34" charset="-122"/>
                  <a:ea typeface="微软雅黑" pitchFamily="34" charset="-122"/>
                  <a:sym typeface="微软雅黑" pitchFamily="34" charset="-122"/>
                </a:rPr>
                <a:t>调查方案与实施</a:t>
              </a:r>
            </a:p>
          </p:txBody>
        </p:sp>
        <p:cxnSp>
          <p:nvCxnSpPr>
            <p:cNvPr id="73" name="直接连接符 72"/>
            <p:cNvCxnSpPr/>
            <p:nvPr/>
          </p:nvCxnSpPr>
          <p:spPr>
            <a:xfrm>
              <a:off x="38528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0526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038237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18"/>
          <p:cNvSpPr txBox="1"/>
          <p:nvPr/>
        </p:nvSpPr>
        <p:spPr>
          <a:xfrm>
            <a:off x="202986" y="638613"/>
            <a:ext cx="2690844"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2"/>
                </a:solidFill>
                <a:effectLst/>
                <a:uLnTx/>
                <a:uFillTx/>
                <a:latin typeface="微软雅黑" panose="020B0503020204020204" pitchFamily="34" charset="-122"/>
                <a:ea typeface="微软雅黑" panose="020B0503020204020204" pitchFamily="34" charset="-122"/>
              </a:rPr>
              <a:t>样本的选取</a:t>
            </a:r>
            <a:endParaRPr kumimoji="0" lang="en-US" altLang="zh-CN" sz="1800" b="1" i="0" u="none" strike="noStrike" kern="0" cap="none" spc="0" normalizeH="0" baseline="0" noProof="0" dirty="0">
              <a:ln>
                <a:noFill/>
              </a:ln>
              <a:solidFill>
                <a:schemeClr val="tx2"/>
              </a:solidFill>
              <a:effectLst/>
              <a:uLnTx/>
              <a:uFillTx/>
              <a:latin typeface="微软雅黑" panose="020B0503020204020204" pitchFamily="34" charset="-122"/>
              <a:ea typeface="微软雅黑" panose="020B0503020204020204" pitchFamily="34" charset="-122"/>
            </a:endParaRPr>
          </a:p>
        </p:txBody>
      </p:sp>
      <p:grpSp>
        <p:nvGrpSpPr>
          <p:cNvPr id="55" name="组合 54"/>
          <p:cNvGrpSpPr/>
          <p:nvPr/>
        </p:nvGrpSpPr>
        <p:grpSpPr>
          <a:xfrm>
            <a:off x="289899" y="1381949"/>
            <a:ext cx="8911277" cy="1572792"/>
            <a:chOff x="1144588" y="1466647"/>
            <a:chExt cx="6854825" cy="1310883"/>
          </a:xfrm>
        </p:grpSpPr>
        <p:sp>
          <p:nvSpPr>
            <p:cNvPr id="56" name="AutoShape 5"/>
            <p:cNvSpPr>
              <a:spLocks noChangeArrowheads="1"/>
            </p:cNvSpPr>
            <p:nvPr/>
          </p:nvSpPr>
          <p:spPr bwMode="gray">
            <a:xfrm>
              <a:off x="1144588" y="1705967"/>
              <a:ext cx="6854825" cy="1071563"/>
            </a:xfrm>
            <a:prstGeom prst="roundRect">
              <a:avLst>
                <a:gd name="adj" fmla="val 16667"/>
              </a:avLst>
            </a:prstGeom>
            <a:noFill/>
            <a:ln w="19050">
              <a:solidFill>
                <a:srgbClr val="FFFFFF">
                  <a:lumMod val="50000"/>
                </a:srgbClr>
              </a:solidFill>
              <a:round/>
            </a:ln>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7F7F7F"/>
                </a:solidFill>
                <a:effectLst/>
                <a:uLnTx/>
                <a:uFillTx/>
                <a:latin typeface="印品黑体" panose="00000500000000000000" pitchFamily="2" charset="-122"/>
                <a:ea typeface="印品黑体" panose="00000500000000000000" pitchFamily="2" charset="-122"/>
                <a:cs typeface="+mn-cs"/>
              </a:endParaRPr>
            </a:p>
          </p:txBody>
        </p:sp>
        <p:sp>
          <p:nvSpPr>
            <p:cNvPr id="57" name="AutoShape 17"/>
            <p:cNvSpPr>
              <a:spLocks noChangeArrowheads="1"/>
            </p:cNvSpPr>
            <p:nvPr/>
          </p:nvSpPr>
          <p:spPr bwMode="gray">
            <a:xfrm>
              <a:off x="3317932" y="1466647"/>
              <a:ext cx="2653573" cy="319955"/>
            </a:xfrm>
            <a:prstGeom prst="roundRect">
              <a:avLst>
                <a:gd name="adj" fmla="val 17509"/>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8" name="Rectangle 21"/>
            <p:cNvSpPr>
              <a:spLocks noChangeArrowheads="1"/>
            </p:cNvSpPr>
            <p:nvPr/>
          </p:nvSpPr>
          <p:spPr bwMode="gray">
            <a:xfrm>
              <a:off x="3586478" y="1485124"/>
              <a:ext cx="2121453" cy="248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50000"/>
                </a:spcBef>
                <a:spcAft>
                  <a:spcPct val="0"/>
                </a:spcAft>
                <a:buClr>
                  <a:srgbClr val="1F3F5F"/>
                </a:buClr>
                <a:buSzTx/>
                <a:buFontTx/>
                <a:buNone/>
                <a:tabLst/>
                <a:defRPr/>
              </a:pPr>
              <a:r>
                <a:rPr kumimoji="0" lang="zh-CN"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沈阳市六十岁以上常住老年人</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9" name="Rectangle 25"/>
            <p:cNvSpPr>
              <a:spLocks noChangeArrowheads="1"/>
            </p:cNvSpPr>
            <p:nvPr/>
          </p:nvSpPr>
          <p:spPr bwMode="auto">
            <a:xfrm>
              <a:off x="1291993" y="1856961"/>
              <a:ext cx="1438926" cy="76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全国老龄化水平</a:t>
              </a:r>
              <a:endParaRPr kumimoji="0" lang="en-US" altLang="zh-CN"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为</a:t>
              </a:r>
              <a:r>
                <a:rPr kumimoji="0" lang="en-US" altLang="zh-CN"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17.3%</a:t>
              </a:r>
              <a:endParaRPr kumimoji="0" lang="en-US" altLang="zh-CN"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sp>
        <p:nvSpPr>
          <p:cNvPr id="60" name="Rectangle 25"/>
          <p:cNvSpPr>
            <a:spLocks noChangeArrowheads="1"/>
          </p:cNvSpPr>
          <p:nvPr/>
        </p:nvSpPr>
        <p:spPr bwMode="auto">
          <a:xfrm>
            <a:off x="5941115" y="1785927"/>
            <a:ext cx="334528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nSpc>
                <a:spcPct val="150000"/>
              </a:lnSpc>
            </a:pPr>
            <a:r>
              <a:rPr lang="zh-CN" altLang="zh-CN" sz="1600" dirty="0">
                <a:latin typeface="微软雅黑" panose="020B0503020204020204" pitchFamily="34" charset="-122"/>
                <a:ea typeface="微软雅黑" panose="020B0503020204020204" pitchFamily="34" charset="-122"/>
              </a:rPr>
              <a:t>和平区、沈河区、大东区、皇姑区、铁西区、苏家屯区、浑南区、</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zh-CN" sz="1600" dirty="0">
                <a:latin typeface="微软雅黑" panose="020B0503020204020204" pitchFamily="34" charset="-122"/>
                <a:ea typeface="微软雅黑" panose="020B0503020204020204" pitchFamily="34" charset="-122"/>
              </a:rPr>
              <a:t>沈北新区、于洪区、辽中区</a:t>
            </a:r>
            <a:endParaRPr lang="en-US" altLang="zh-CN" sz="1600" dirty="0">
              <a:latin typeface="微软雅黑" panose="020B0503020204020204" pitchFamily="34" charset="-122"/>
              <a:ea typeface="微软雅黑" panose="020B0503020204020204" pitchFamily="34" charset="-122"/>
            </a:endParaRPr>
          </a:p>
        </p:txBody>
      </p:sp>
      <p:grpSp>
        <p:nvGrpSpPr>
          <p:cNvPr id="61" name="组合 60"/>
          <p:cNvGrpSpPr/>
          <p:nvPr/>
        </p:nvGrpSpPr>
        <p:grpSpPr>
          <a:xfrm>
            <a:off x="29844" y="3352760"/>
            <a:ext cx="9151562" cy="1531735"/>
            <a:chOff x="959753" y="1483717"/>
            <a:chExt cx="7039660" cy="1293813"/>
          </a:xfrm>
        </p:grpSpPr>
        <p:sp>
          <p:nvSpPr>
            <p:cNvPr id="62" name="AutoShape 5"/>
            <p:cNvSpPr>
              <a:spLocks noChangeArrowheads="1"/>
            </p:cNvSpPr>
            <p:nvPr/>
          </p:nvSpPr>
          <p:spPr bwMode="gray">
            <a:xfrm>
              <a:off x="1144588" y="1705967"/>
              <a:ext cx="6854825" cy="1071563"/>
            </a:xfrm>
            <a:prstGeom prst="roundRect">
              <a:avLst>
                <a:gd name="adj" fmla="val 16667"/>
              </a:avLst>
            </a:prstGeom>
            <a:noFill/>
            <a:ln w="19050">
              <a:solidFill>
                <a:srgbClr val="FFFFFF">
                  <a:lumMod val="50000"/>
                </a:srgbClr>
              </a:solidFill>
              <a:round/>
            </a:ln>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7F7F7F"/>
                </a:solidFill>
                <a:effectLst/>
                <a:uLnTx/>
                <a:uFillTx/>
                <a:latin typeface="印品黑体" panose="00000500000000000000" pitchFamily="2" charset="-122"/>
                <a:ea typeface="印品黑体" panose="00000500000000000000" pitchFamily="2" charset="-122"/>
                <a:cs typeface="+mn-cs"/>
              </a:endParaRPr>
            </a:p>
          </p:txBody>
        </p:sp>
        <p:sp>
          <p:nvSpPr>
            <p:cNvPr id="63" name="AutoShape 17"/>
            <p:cNvSpPr>
              <a:spLocks noChangeArrowheads="1"/>
            </p:cNvSpPr>
            <p:nvPr/>
          </p:nvSpPr>
          <p:spPr bwMode="gray">
            <a:xfrm>
              <a:off x="3504132" y="1483717"/>
              <a:ext cx="2229336" cy="340139"/>
            </a:xfrm>
            <a:prstGeom prst="roundRect">
              <a:avLst>
                <a:gd name="adj" fmla="val 17509"/>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7F7F7F"/>
                </a:solidFill>
                <a:effectLst/>
                <a:uLnTx/>
                <a:uFillTx/>
                <a:latin typeface="印品黑体" panose="00000500000000000000" pitchFamily="2" charset="-122"/>
                <a:ea typeface="印品黑体" panose="00000500000000000000" pitchFamily="2" charset="-122"/>
                <a:cs typeface="+mn-cs"/>
              </a:endParaRPr>
            </a:p>
          </p:txBody>
        </p:sp>
        <p:sp>
          <p:nvSpPr>
            <p:cNvPr id="64" name="Rectangle 21"/>
            <p:cNvSpPr>
              <a:spLocks noChangeArrowheads="1"/>
            </p:cNvSpPr>
            <p:nvPr/>
          </p:nvSpPr>
          <p:spPr bwMode="gray">
            <a:xfrm>
              <a:off x="3697579" y="1530096"/>
              <a:ext cx="1842441" cy="2514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50000"/>
                </a:spcBef>
                <a:spcAft>
                  <a:spcPct val="0"/>
                </a:spcAft>
                <a:buClr>
                  <a:srgbClr val="1F3F5F"/>
                </a:buClr>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样本量的确定</a:t>
              </a:r>
            </a:p>
          </p:txBody>
        </p:sp>
        <mc:AlternateContent xmlns:mc="http://schemas.openxmlformats.org/markup-compatibility/2006" xmlns:a14="http://schemas.microsoft.com/office/drawing/2010/main">
          <mc:Choice Requires="a14">
            <p:sp>
              <p:nvSpPr>
                <p:cNvPr id="65" name="Text Box 24"/>
                <p:cNvSpPr txBox="1">
                  <a:spLocks noChangeArrowheads="1"/>
                </p:cNvSpPr>
                <p:nvPr/>
              </p:nvSpPr>
              <p:spPr bwMode="black">
                <a:xfrm>
                  <a:off x="959753" y="1897775"/>
                  <a:ext cx="1495425" cy="687946"/>
                </a:xfrm>
                <a:prstGeom prst="rect">
                  <a:avLst/>
                </a:prstGeom>
                <a:noFill/>
                <a:ln>
                  <a:noFill/>
                </a:ln>
                <a:extLst>
                  <a:ext uri="{909E8E84-426E-40DD-AFC4-6F175D3DCCD1}">
                    <a14:hiddenFill>
                      <a:solidFill>
                        <a:srgbClr val="FFFFFF"/>
                      </a:solidFill>
                    </a14:hiddenFill>
                  </a:ext>
                  <a:ext uri="{91240B29-F687-4F45-9708-019B960494DF}">
                    <a14:hiddenLine w="9525" algn="ctr">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zh-CN" altLang="zh-CN" sz="1400" b="0" i="1" u="none" strike="noStrike" kern="1200" cap="none" spc="0" normalizeH="0" baseline="0" noProof="0" smtClean="0">
                                <a:ln>
                                  <a:noFill/>
                                </a:ln>
                                <a:solidFill>
                                  <a:schemeClr val="tx1"/>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𝑛</m:t>
                            </m:r>
                          </m:e>
                          <m:sub>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0</m:t>
                            </m:r>
                          </m:sub>
                        </m:sSub>
                        <m:r>
                          <a:rPr kumimoji="0" lang="en-US" altLang="zh-CN" sz="1400" b="0" i="0" u="none" strike="noStrike" kern="1200" cap="none" spc="0" normalizeH="0" baseline="0" noProof="0">
                            <a:ln>
                              <a:noFill/>
                            </a:ln>
                            <a:solidFill>
                              <a:schemeClr val="tx1"/>
                            </a:solidFill>
                            <a:effectLst/>
                            <a:uLnTx/>
                            <a:uFillTx/>
                            <a:latin typeface="Cambria Math" panose="02040503050406030204" pitchFamily="18" charset="0"/>
                            <a:cs typeface="+mn-cs"/>
                          </a:rPr>
                          <m:t>= </m:t>
                        </m:r>
                        <m:f>
                          <m:fPr>
                            <m:ctrlPr>
                              <a:rPr kumimoji="0" lang="zh-CN"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ctrlPr>
                          </m:fPr>
                          <m:num>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1</m:t>
                            </m:r>
                          </m:num>
                          <m:den>
                            <m:d>
                              <m:dPr>
                                <m:ctrlPr>
                                  <a:rPr kumimoji="0" lang="zh-CN"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ctrlPr>
                              </m:dPr>
                              <m:e>
                                <m:f>
                                  <m:fPr>
                                    <m:ctrlPr>
                                      <a:rPr kumimoji="0" lang="zh-CN"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ctrlPr>
                                  </m:fPr>
                                  <m:num>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1</m:t>
                                    </m:r>
                                  </m:num>
                                  <m:den>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𝑁</m:t>
                                    </m:r>
                                  </m:den>
                                </m:f>
                                <m:r>
                                  <a:rPr kumimoji="0" lang="en-US" altLang="zh-CN" sz="1400" b="0" i="0" u="none" strike="noStrike" kern="1200" cap="none" spc="0" normalizeH="0" baseline="0" noProof="0">
                                    <a:ln>
                                      <a:noFill/>
                                    </a:ln>
                                    <a:solidFill>
                                      <a:schemeClr val="tx1"/>
                                    </a:solidFill>
                                    <a:effectLst/>
                                    <a:uLnTx/>
                                    <a:uFillTx/>
                                    <a:latin typeface="Cambria Math" panose="02040503050406030204" pitchFamily="18" charset="0"/>
                                    <a:cs typeface="+mn-cs"/>
                                  </a:rPr>
                                  <m:t>+</m:t>
                                </m:r>
                                <m:f>
                                  <m:fPr>
                                    <m:ctrlPr>
                                      <a:rPr kumimoji="0" lang="zh-CN"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ctrlPr>
                                  </m:fPr>
                                  <m:num>
                                    <m:sSup>
                                      <m:sSupPr>
                                        <m:ctrlPr>
                                          <a:rPr kumimoji="0" lang="zh-CN"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ctrlPr>
                                      </m:sSupPr>
                                      <m:e>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𝑑</m:t>
                                        </m:r>
                                      </m:e>
                                      <m:sup>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2</m:t>
                                        </m:r>
                                      </m:sup>
                                    </m:sSup>
                                  </m:num>
                                  <m:den>
                                    <m:sSub>
                                      <m:sSubPr>
                                        <m:ctrlPr>
                                          <a:rPr kumimoji="0" lang="zh-CN"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𝑢</m:t>
                                        </m:r>
                                      </m:e>
                                      <m:sub>
                                        <m:f>
                                          <m:fPr>
                                            <m:type m:val="skw"/>
                                            <m:ctrlPr>
                                              <a:rPr kumimoji="0" lang="zh-CN"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ctrlPr>
                                          </m:fPr>
                                          <m:num>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𝛼</m:t>
                                            </m:r>
                                          </m:num>
                                          <m:den>
                                            <m:r>
                                              <a:rPr kumimoji="0" lang="en-US" altLang="zh-CN" sz="1400" b="0" i="1" u="none" strike="noStrike" kern="1200" cap="none" spc="0" normalizeH="0" baseline="0" noProof="0">
                                                <a:ln>
                                                  <a:noFill/>
                                                </a:ln>
                                                <a:solidFill>
                                                  <a:schemeClr val="tx1"/>
                                                </a:solidFill>
                                                <a:effectLst/>
                                                <a:uLnTx/>
                                                <a:uFillTx/>
                                                <a:latin typeface="Cambria Math" panose="02040503050406030204" pitchFamily="18" charset="0"/>
                                                <a:cs typeface="+mn-cs"/>
                                              </a:rPr>
                                              <m:t>2</m:t>
                                            </m:r>
                                          </m:den>
                                        </m:f>
                                      </m:sub>
                                    </m:sSub>
                                  </m:den>
                                </m:f>
                              </m:e>
                            </m:d>
                          </m:den>
                        </m:f>
                      </m:oMath>
                    </m:oMathPara>
                  </a14:m>
                  <a:endParaRPr kumimoji="0" lang="zh-CN" altLang="en-US"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mc:Choice>
          <mc:Fallback xmlns="">
            <p:sp>
              <p:nvSpPr>
                <p:cNvPr id="65" name="Text Box 24"/>
                <p:cNvSpPr txBox="1">
                  <a:spLocks noRot="1" noChangeAspect="1" noMove="1" noResize="1" noEditPoints="1" noAdjustHandles="1" noChangeArrowheads="1" noChangeShapeType="1" noTextEdit="1"/>
                </p:cNvSpPr>
                <p:nvPr/>
              </p:nvSpPr>
              <p:spPr bwMode="black">
                <a:xfrm>
                  <a:off x="959753" y="1897775"/>
                  <a:ext cx="1495425" cy="687946"/>
                </a:xfrm>
                <a:prstGeom prst="rect">
                  <a:avLst/>
                </a:prstGeom>
                <a:blipFill rotWithShape="1">
                  <a:blip r:embed="rId2"/>
                  <a:stretch>
                    <a:fillRect r="-627" b="-5671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a:noFill/>
                    </a:rPr>
                    <a:t> </a:t>
                  </a:r>
                </a:p>
              </p:txBody>
            </p:sp>
          </mc:Fallback>
        </mc:AlternateContent>
        <p:sp>
          <p:nvSpPr>
            <p:cNvPr id="66" name="Rectangle 25"/>
            <p:cNvSpPr>
              <a:spLocks noChangeArrowheads="1"/>
            </p:cNvSpPr>
            <p:nvPr/>
          </p:nvSpPr>
          <p:spPr bwMode="auto">
            <a:xfrm>
              <a:off x="2268390" y="1781525"/>
              <a:ext cx="894428" cy="53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ts val="1440"/>
                </a:lnSpc>
                <a:spcBef>
                  <a:spcPct val="0"/>
                </a:spcBef>
                <a:spcAft>
                  <a:spcPct val="0"/>
                </a:spcAft>
                <a:buClrTx/>
                <a:buSzTx/>
                <a:buFontTx/>
                <a:buNone/>
                <a:tabLst/>
                <a:defRPr/>
              </a:pPr>
              <a:r>
                <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u</a:t>
              </a:r>
              <a:r>
                <a:rPr kumimoji="0" lang="en-US" altLang="zh-CN" sz="1200" b="0" i="0" u="none" strike="noStrike" kern="1200" cap="none" spc="0" normalizeH="0" baseline="30000" noProof="0" dirty="0">
                  <a:ln>
                    <a:noFill/>
                  </a:ln>
                  <a:effectLst/>
                  <a:uLnTx/>
                  <a:uFillTx/>
                  <a:latin typeface="微软雅黑" panose="020B0503020204020204" pitchFamily="34" charset="-122"/>
                  <a:ea typeface="微软雅黑" panose="020B0503020204020204" pitchFamily="34" charset="-122"/>
                  <a:cs typeface="+mn-cs"/>
                </a:rPr>
                <a:t>2</a:t>
              </a:r>
              <a:r>
                <a:rPr kumimoji="0" lang="en-US" altLang="zh-CN" sz="1200" b="0" i="0" u="none" strike="noStrike" kern="1200" cap="none" spc="0" normalizeH="0" baseline="-25000" noProof="0" dirty="0">
                  <a:ln>
                    <a:noFill/>
                  </a:ln>
                  <a:effectLst/>
                  <a:uLnTx/>
                  <a:uFillTx/>
                  <a:latin typeface="微软雅黑" panose="020B0503020204020204" pitchFamily="34" charset="-122"/>
                  <a:ea typeface="微软雅黑" panose="020B0503020204020204" pitchFamily="34" charset="-122"/>
                  <a:cs typeface="+mn-cs"/>
                </a:rPr>
                <a:t>a/2  </a:t>
              </a:r>
              <a:r>
                <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 1.96</a:t>
              </a:r>
            </a:p>
            <a:p>
              <a:pPr marL="0" marR="0" lvl="0" indent="0" algn="ctr" defTabSz="914400" rtl="0" eaLnBrk="1" fontAlgn="base" latinLnBrk="0" hangingPunct="1">
                <a:lnSpc>
                  <a:spcPts val="1440"/>
                </a:lnSpc>
                <a:spcBef>
                  <a:spcPct val="0"/>
                </a:spcBef>
                <a:spcAft>
                  <a:spcPct val="0"/>
                </a:spcAft>
                <a:buClrTx/>
                <a:buSzTx/>
                <a:buFontTx/>
                <a:buNone/>
                <a:tabLst/>
                <a:defRPr/>
              </a:pPr>
              <a:r>
                <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d=0.05</a:t>
              </a:r>
            </a:p>
            <a:p>
              <a:pPr marL="0" marR="0" lvl="0" indent="0" algn="ctr" defTabSz="914400" rtl="0" eaLnBrk="1" fontAlgn="base" latinLnBrk="0" hangingPunct="1">
                <a:lnSpc>
                  <a:spcPts val="1440"/>
                </a:lnSpc>
                <a:spcBef>
                  <a:spcPct val="0"/>
                </a:spcBef>
                <a:spcAft>
                  <a:spcPct val="0"/>
                </a:spcAft>
                <a:buClrTx/>
                <a:buSzTx/>
                <a:buFontTx/>
                <a:buNone/>
                <a:tabLst/>
                <a:defRPr/>
              </a:pPr>
              <a:r>
                <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p=0.5</a:t>
              </a:r>
              <a:endParaRPr kumimoji="0" lang="zh-CN"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sp>
        <p:nvSpPr>
          <p:cNvPr id="67" name="右箭头 66"/>
          <p:cNvSpPr/>
          <p:nvPr/>
        </p:nvSpPr>
        <p:spPr>
          <a:xfrm>
            <a:off x="5525960" y="2359779"/>
            <a:ext cx="402112" cy="197910"/>
          </a:xfrm>
          <a:prstGeom prst="rightArrow">
            <a:avLst/>
          </a:prstGeom>
          <a:solidFill>
            <a:schemeClr val="tx1"/>
          </a:solidFill>
          <a:ln w="12700" cap="flat" cmpd="sng" algn="ctr">
            <a:solidFill>
              <a:srgbClr val="0000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68" name="右箭头 67"/>
          <p:cNvSpPr/>
          <p:nvPr/>
        </p:nvSpPr>
        <p:spPr>
          <a:xfrm>
            <a:off x="1853176" y="4254769"/>
            <a:ext cx="918553" cy="244859"/>
          </a:xfrm>
          <a:prstGeom prst="rightArrow">
            <a:avLst/>
          </a:prstGeom>
          <a:solidFill>
            <a:schemeClr val="tx1"/>
          </a:solidFill>
          <a:ln w="12700" cap="flat" cmpd="sng" algn="ctr">
            <a:solidFill>
              <a:srgbClr val="0000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69" name="Text Box 24"/>
          <p:cNvSpPr txBox="1">
            <a:spLocks noChangeArrowheads="1"/>
          </p:cNvSpPr>
          <p:nvPr/>
        </p:nvSpPr>
        <p:spPr bwMode="black">
          <a:xfrm>
            <a:off x="2550110" y="3973487"/>
            <a:ext cx="194405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spcBef>
                <a:spcPct val="50000"/>
              </a:spcBef>
            </a:pPr>
            <a:r>
              <a:rPr lang="zh-CN" altLang="en-US" sz="1800" dirty="0">
                <a:latin typeface="微软雅黑" panose="020B0503020204020204" pitchFamily="34" charset="-122"/>
                <a:ea typeface="微软雅黑" panose="020B0503020204020204" pitchFamily="34" charset="-122"/>
              </a:rPr>
              <a:t>初始样本量</a:t>
            </a:r>
            <a:endParaRPr lang="en-US" altLang="zh-CN" sz="1800" dirty="0">
              <a:latin typeface="微软雅黑" panose="020B0503020204020204" pitchFamily="34" charset="-122"/>
              <a:ea typeface="微软雅黑" panose="020B0503020204020204" pitchFamily="34" charset="-122"/>
            </a:endParaRPr>
          </a:p>
          <a:p>
            <a:pPr algn="ctr">
              <a:spcBef>
                <a:spcPct val="50000"/>
              </a:spcBef>
            </a:pPr>
            <a:r>
              <a:rPr lang="en-US" altLang="zh-CN" sz="1800" b="1" dirty="0">
                <a:latin typeface="微软雅黑" panose="020B0503020204020204" pitchFamily="34" charset="-122"/>
                <a:ea typeface="微软雅黑" panose="020B0503020204020204" pitchFamily="34" charset="-122"/>
              </a:rPr>
              <a:t>385 </a:t>
            </a:r>
            <a:r>
              <a:rPr lang="zh-CN" altLang="en-US" sz="1800" dirty="0">
                <a:latin typeface="微软雅黑" panose="020B0503020204020204" pitchFamily="34" charset="-122"/>
                <a:ea typeface="微软雅黑" panose="020B0503020204020204" pitchFamily="34" charset="-122"/>
              </a:rPr>
              <a:t>份</a:t>
            </a:r>
          </a:p>
        </p:txBody>
      </p:sp>
      <p:sp>
        <p:nvSpPr>
          <p:cNvPr id="70" name="右箭头 69"/>
          <p:cNvSpPr/>
          <p:nvPr/>
        </p:nvSpPr>
        <p:spPr>
          <a:xfrm>
            <a:off x="4258048" y="4283233"/>
            <a:ext cx="378518" cy="216395"/>
          </a:xfrm>
          <a:prstGeom prst="rightArrow">
            <a:avLst/>
          </a:prstGeom>
          <a:solidFill>
            <a:schemeClr val="tx1"/>
          </a:solidFill>
          <a:ln w="12700" cap="flat" cmpd="sng" algn="ctr">
            <a:solidFill>
              <a:srgbClr val="0000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71" name="右箭头 70"/>
          <p:cNvSpPr/>
          <p:nvPr/>
        </p:nvSpPr>
        <p:spPr>
          <a:xfrm>
            <a:off x="6508508" y="4269000"/>
            <a:ext cx="918553" cy="244859"/>
          </a:xfrm>
          <a:prstGeom prst="rightArrow">
            <a:avLst/>
          </a:prstGeom>
          <a:solidFill>
            <a:schemeClr val="tx1"/>
          </a:solidFill>
          <a:ln w="12700" cap="flat" cmpd="sng" algn="ctr">
            <a:solidFill>
              <a:srgbClr val="0000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72" name="Rectangle 25"/>
          <p:cNvSpPr>
            <a:spLocks noChangeArrowheads="1"/>
          </p:cNvSpPr>
          <p:nvPr/>
        </p:nvSpPr>
        <p:spPr bwMode="auto">
          <a:xfrm>
            <a:off x="6198304" y="3853654"/>
            <a:ext cx="1538960" cy="45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lnSpc>
                <a:spcPts val="1440"/>
              </a:lnSpc>
            </a:pPr>
            <a:r>
              <a:rPr lang="en-US" altLang="zh-CN" sz="1200" dirty="0">
                <a:latin typeface="微软雅黑" panose="020B0503020204020204" pitchFamily="34" charset="-122"/>
                <a:ea typeface="微软雅黑" panose="020B0503020204020204" pitchFamily="34" charset="-122"/>
              </a:rPr>
              <a:t>r = </a:t>
            </a:r>
            <a:r>
              <a:rPr lang="en-US" altLang="zh-CN" sz="1200" b="1" dirty="0">
                <a:latin typeface="微软雅黑" panose="020B0503020204020204" pitchFamily="34" charset="-122"/>
                <a:ea typeface="微软雅黑" panose="020B0503020204020204" pitchFamily="34" charset="-122"/>
              </a:rPr>
              <a:t>0.91</a:t>
            </a:r>
          </a:p>
          <a:p>
            <a:pPr algn="ctr">
              <a:lnSpc>
                <a:spcPts val="1440"/>
              </a:lnSpc>
            </a:pPr>
            <a:r>
              <a:rPr lang="zh-CN" altLang="en-US" sz="1200" dirty="0">
                <a:latin typeface="微软雅黑" panose="020B0503020204020204" pitchFamily="34" charset="-122"/>
                <a:ea typeface="微软雅黑" panose="020B0503020204020204" pitchFamily="34" charset="-122"/>
              </a:rPr>
              <a:t>独生与非独生</a:t>
            </a:r>
            <a:r>
              <a:rPr lang="en-US" altLang="zh-CN" sz="1200" dirty="0">
                <a:latin typeface="微软雅黑" panose="020B0503020204020204" pitchFamily="34" charset="-122"/>
                <a:ea typeface="微软雅黑" panose="020B0503020204020204" pitchFamily="34" charset="-122"/>
              </a:rPr>
              <a:t>2：1</a:t>
            </a:r>
          </a:p>
        </p:txBody>
      </p:sp>
      <p:sp>
        <p:nvSpPr>
          <p:cNvPr id="73" name="Text Box 24"/>
          <p:cNvSpPr txBox="1">
            <a:spLocks noChangeArrowheads="1"/>
          </p:cNvSpPr>
          <p:nvPr/>
        </p:nvSpPr>
        <p:spPr bwMode="black">
          <a:xfrm>
            <a:off x="7392707" y="3948411"/>
            <a:ext cx="194405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spcBef>
                <a:spcPct val="50000"/>
              </a:spcBef>
            </a:pPr>
            <a:r>
              <a:rPr lang="zh-CN" altLang="en-US" sz="1800" dirty="0">
                <a:latin typeface="微软雅黑" panose="020B0503020204020204" pitchFamily="34" charset="-122"/>
                <a:ea typeface="微软雅黑" panose="020B0503020204020204" pitchFamily="34" charset="-122"/>
              </a:rPr>
              <a:t>最终样本量</a:t>
            </a:r>
            <a:endParaRPr lang="en-US" altLang="zh-CN" sz="1800" dirty="0">
              <a:latin typeface="微软雅黑" panose="020B0503020204020204" pitchFamily="34" charset="-122"/>
              <a:ea typeface="微软雅黑" panose="020B0503020204020204" pitchFamily="34" charset="-122"/>
            </a:endParaRPr>
          </a:p>
          <a:p>
            <a:pPr algn="ctr">
              <a:spcBef>
                <a:spcPct val="50000"/>
              </a:spcBef>
            </a:pPr>
            <a:r>
              <a:rPr lang="en-US" altLang="zh-CN" sz="1800" b="1" dirty="0">
                <a:latin typeface="微软雅黑" panose="020B0503020204020204" pitchFamily="34" charset="-122"/>
                <a:ea typeface="微软雅黑" panose="020B0503020204020204" pitchFamily="34" charset="-122"/>
              </a:rPr>
              <a:t>636 </a:t>
            </a:r>
            <a:r>
              <a:rPr lang="zh-CN" altLang="en-US" sz="1800" dirty="0">
                <a:latin typeface="微软雅黑" panose="020B0503020204020204" pitchFamily="34" charset="-122"/>
                <a:ea typeface="微软雅黑" panose="020B0503020204020204" pitchFamily="34" charset="-122"/>
              </a:rPr>
              <a:t>份</a:t>
            </a:r>
          </a:p>
        </p:txBody>
      </p:sp>
      <p:sp>
        <p:nvSpPr>
          <p:cNvPr id="74" name="右箭头 73"/>
          <p:cNvSpPr/>
          <p:nvPr/>
        </p:nvSpPr>
        <p:spPr>
          <a:xfrm>
            <a:off x="2349054" y="2305148"/>
            <a:ext cx="402112" cy="197910"/>
          </a:xfrm>
          <a:prstGeom prst="rightArrow">
            <a:avLst/>
          </a:prstGeom>
          <a:solidFill>
            <a:schemeClr val="tx1"/>
          </a:solidFill>
          <a:ln w="12700" cap="flat" cmpd="sng" algn="ctr">
            <a:solidFill>
              <a:srgbClr val="0000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75" name="Rectangle 25"/>
          <p:cNvSpPr>
            <a:spLocks noChangeArrowheads="1"/>
          </p:cNvSpPr>
          <p:nvPr/>
        </p:nvSpPr>
        <p:spPr bwMode="auto">
          <a:xfrm>
            <a:off x="2941885" y="1751084"/>
            <a:ext cx="3293791" cy="1673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nSpc>
                <a:spcPct val="150000"/>
              </a:lnSpc>
            </a:pPr>
            <a:r>
              <a:rPr lang="zh-CN" altLang="zh-CN" sz="1650" dirty="0">
                <a:latin typeface="微软雅黑" panose="020B0503020204020204" pitchFamily="34" charset="-122"/>
                <a:ea typeface="微软雅黑" panose="020B0503020204020204" pitchFamily="34" charset="-122"/>
              </a:rPr>
              <a:t>沈阳市区六十岁以上</a:t>
            </a:r>
            <a:endParaRPr lang="en-US" altLang="zh-CN" sz="1650" dirty="0">
              <a:latin typeface="微软雅黑" panose="020B0503020204020204" pitchFamily="34" charset="-122"/>
              <a:ea typeface="微软雅黑" panose="020B0503020204020204" pitchFamily="34" charset="-122"/>
            </a:endParaRPr>
          </a:p>
          <a:p>
            <a:pPr>
              <a:lnSpc>
                <a:spcPct val="150000"/>
              </a:lnSpc>
            </a:pPr>
            <a:r>
              <a:rPr lang="zh-CN" altLang="zh-CN" sz="1650" dirty="0">
                <a:latin typeface="微软雅黑" panose="020B0503020204020204" pitchFamily="34" charset="-122"/>
                <a:ea typeface="微软雅黑" panose="020B0503020204020204" pitchFamily="34" charset="-122"/>
              </a:rPr>
              <a:t>老年人口数达</a:t>
            </a:r>
            <a:r>
              <a:rPr lang="en-US" altLang="zh-CN" sz="1650" b="1" dirty="0">
                <a:latin typeface="微软雅黑" panose="020B0503020204020204" pitchFamily="34" charset="-122"/>
                <a:ea typeface="微软雅黑" panose="020B0503020204020204" pitchFamily="34" charset="-122"/>
              </a:rPr>
              <a:t>153.33</a:t>
            </a:r>
            <a:r>
              <a:rPr lang="zh-CN" altLang="zh-CN" sz="1650" dirty="0">
                <a:latin typeface="微软雅黑" panose="020B0503020204020204" pitchFamily="34" charset="-122"/>
                <a:ea typeface="微软雅黑" panose="020B0503020204020204" pitchFamily="34" charset="-122"/>
              </a:rPr>
              <a:t>万人</a:t>
            </a:r>
            <a:endParaRPr lang="en-US" altLang="zh-CN" sz="1650" dirty="0">
              <a:latin typeface="微软雅黑" panose="020B0503020204020204" pitchFamily="34" charset="-122"/>
              <a:ea typeface="微软雅黑" panose="020B0503020204020204" pitchFamily="34" charset="-122"/>
            </a:endParaRPr>
          </a:p>
          <a:p>
            <a:pPr>
              <a:lnSpc>
                <a:spcPct val="150000"/>
              </a:lnSpc>
            </a:pPr>
            <a:r>
              <a:rPr lang="zh-CN" altLang="en-US" sz="1650" dirty="0">
                <a:latin typeface="微软雅黑" panose="020B0503020204020204" pitchFamily="34" charset="-122"/>
                <a:ea typeface="微软雅黑" panose="020B0503020204020204" pitchFamily="34" charset="-122"/>
              </a:rPr>
              <a:t>老龄化水平为</a:t>
            </a:r>
            <a:r>
              <a:rPr lang="en-US" altLang="zh-CN" sz="1650" b="1" dirty="0">
                <a:latin typeface="微软雅黑" panose="020B0503020204020204" pitchFamily="34" charset="-122"/>
                <a:ea typeface="微软雅黑" panose="020B0503020204020204" pitchFamily="34" charset="-122"/>
              </a:rPr>
              <a:t>27.2%</a:t>
            </a:r>
            <a:endParaRPr lang="en-US" altLang="zh-CN" sz="1650"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p:txBody>
      </p:sp>
      <p:sp>
        <p:nvSpPr>
          <p:cNvPr id="76" name="矩形 75"/>
          <p:cNvSpPr/>
          <p:nvPr/>
        </p:nvSpPr>
        <p:spPr>
          <a:xfrm>
            <a:off x="4763023" y="4110324"/>
            <a:ext cx="1384851" cy="451902"/>
          </a:xfrm>
          <a:prstGeom prst="rect">
            <a:avLst/>
          </a:prstGeom>
          <a:blipFill rotWithShape="1">
            <a:blip r:embed="rId3"/>
            <a:stretch>
              <a:fillRect r="2000" b="-4000"/>
            </a:stretch>
          </a:blipFill>
          <a:ln w="12700" cap="flat" cmpd="sng" algn="ctr">
            <a:solidFill>
              <a:srgbClr val="0000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85" name="矩形 84"/>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下箭头标注 87"/>
          <p:cNvSpPr/>
          <p:nvPr/>
        </p:nvSpPr>
        <p:spPr>
          <a:xfrm>
            <a:off x="4313113" y="0"/>
            <a:ext cx="1726145"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86"/>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a:t>
            </a:r>
            <a:r>
              <a:rPr lang="zh-CN" altLang="en-US" sz="1600" b="1" dirty="0">
                <a:solidFill>
                  <a:schemeClr val="bg1"/>
                </a:solidFill>
                <a:latin typeface="微软雅黑" pitchFamily="34" charset="-122"/>
                <a:ea typeface="微软雅黑" pitchFamily="34" charset="-122"/>
              </a:rPr>
              <a:t>调查方案与实施</a:t>
            </a:r>
            <a:r>
              <a:rPr lang="zh-CN" altLang="en-US" sz="1600" b="1" dirty="0">
                <a:latin typeface="微软雅黑" pitchFamily="34" charset="-122"/>
                <a:ea typeface="微软雅黑" pitchFamily="34" charset="-122"/>
              </a:rPr>
              <a:t>     数据处理与数据分析     结论与建议</a:t>
            </a:r>
          </a:p>
        </p:txBody>
      </p:sp>
      <p:grpSp>
        <p:nvGrpSpPr>
          <p:cNvPr id="91" name="组合 90"/>
          <p:cNvGrpSpPr/>
          <p:nvPr/>
        </p:nvGrpSpPr>
        <p:grpSpPr>
          <a:xfrm>
            <a:off x="207368" y="689486"/>
            <a:ext cx="523022" cy="261640"/>
            <a:chOff x="36389" y="-179983"/>
            <a:chExt cx="2259770" cy="792088"/>
          </a:xfrm>
          <a:solidFill>
            <a:schemeClr val="accent1">
              <a:lumMod val="75000"/>
            </a:schemeClr>
          </a:solidFill>
        </p:grpSpPr>
        <p:sp>
          <p:nvSpPr>
            <p:cNvPr id="92" name="燕尾形 91"/>
            <p:cNvSpPr/>
            <p:nvPr/>
          </p:nvSpPr>
          <p:spPr>
            <a:xfrm>
              <a:off x="36389" y="-179983"/>
              <a:ext cx="949865" cy="792088"/>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93" name="燕尾形 92"/>
            <p:cNvSpPr/>
            <p:nvPr/>
          </p:nvSpPr>
          <p:spPr>
            <a:xfrm>
              <a:off x="684461" y="-179983"/>
              <a:ext cx="949865" cy="792088"/>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94" name="燕尾形 93"/>
            <p:cNvSpPr/>
            <p:nvPr/>
          </p:nvSpPr>
          <p:spPr>
            <a:xfrm>
              <a:off x="1346294" y="-179983"/>
              <a:ext cx="949865" cy="792088"/>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grpSp>
    </p:spTree>
    <p:extLst>
      <p:ext uri="{BB962C8B-B14F-4D97-AF65-F5344CB8AC3E}">
        <p14:creationId xmlns:p14="http://schemas.microsoft.com/office/powerpoint/2010/main" val="41457956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par>
                                <p:cTn id="8" presetID="22" presetClass="entr" presetSubtype="8"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wipe(left)">
                                      <p:cBhvr>
                                        <p:cTn id="10" dur="500"/>
                                        <p:tgtEl>
                                          <p:spTgt spid="91"/>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wipe(left)">
                                      <p:cBhvr>
                                        <p:cTn id="18" dur="500"/>
                                        <p:tgtEl>
                                          <p:spTgt spid="7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wipe(left)">
                                      <p:cBhvr>
                                        <p:cTn id="26" dur="500"/>
                                        <p:tgtEl>
                                          <p:spTgt spid="67"/>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fade">
                                      <p:cBhvr>
                                        <p:cTn id="30" dur="500"/>
                                        <p:tgtEl>
                                          <p:spTgt spid="60"/>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left)">
                                      <p:cBhvr>
                                        <p:cTn id="38" dur="500"/>
                                        <p:tgtEl>
                                          <p:spTgt spid="68"/>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left)">
                                      <p:cBhvr>
                                        <p:cTn id="46" dur="500"/>
                                        <p:tgtEl>
                                          <p:spTgt spid="70"/>
                                        </p:tgtEl>
                                      </p:cBhvr>
                                    </p:animEffect>
                                  </p:childTnLst>
                                </p:cTn>
                              </p:par>
                            </p:childTnLst>
                          </p:cTn>
                        </p:par>
                        <p:par>
                          <p:cTn id="47" fill="hold">
                            <p:stCondLst>
                              <p:cond delay="5000"/>
                            </p:stCondLst>
                            <p:childTnLst>
                              <p:par>
                                <p:cTn id="48" presetID="2" presetClass="entr" presetSubtype="4" fill="hold" grpId="0" nodeType="afterEffect">
                                  <p:stCondLst>
                                    <p:cond delay="0"/>
                                  </p:stCondLst>
                                  <p:childTnLst>
                                    <p:set>
                                      <p:cBhvr>
                                        <p:cTn id="49" dur="1" fill="hold">
                                          <p:stCondLst>
                                            <p:cond delay="0"/>
                                          </p:stCondLst>
                                        </p:cTn>
                                        <p:tgtEl>
                                          <p:spTgt spid="76"/>
                                        </p:tgtEl>
                                        <p:attrNameLst>
                                          <p:attrName>style.visibility</p:attrName>
                                        </p:attrNameLst>
                                      </p:cBhvr>
                                      <p:to>
                                        <p:strVal val="visible"/>
                                      </p:to>
                                    </p:set>
                                    <p:anim calcmode="lin" valueType="num">
                                      <p:cBhvr additive="base">
                                        <p:cTn id="50" dur="500" fill="hold"/>
                                        <p:tgtEl>
                                          <p:spTgt spid="76"/>
                                        </p:tgtEl>
                                        <p:attrNameLst>
                                          <p:attrName>ppt_x</p:attrName>
                                        </p:attrNameLst>
                                      </p:cBhvr>
                                      <p:tavLst>
                                        <p:tav tm="0">
                                          <p:val>
                                            <p:strVal val="#ppt_x"/>
                                          </p:val>
                                        </p:tav>
                                        <p:tav tm="100000">
                                          <p:val>
                                            <p:strVal val="#ppt_x"/>
                                          </p:val>
                                        </p:tav>
                                      </p:tavLst>
                                    </p:anim>
                                    <p:anim calcmode="lin" valueType="num">
                                      <p:cBhvr additive="base">
                                        <p:cTn id="51" dur="500" fill="hold"/>
                                        <p:tgtEl>
                                          <p:spTgt spid="76"/>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left)">
                                      <p:cBhvr>
                                        <p:cTn id="59" dur="500"/>
                                        <p:tgtEl>
                                          <p:spTgt spid="71"/>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0" grpId="0"/>
      <p:bldP spid="67" grpId="0" bldLvl="0" animBg="1"/>
      <p:bldP spid="68" grpId="0" bldLvl="0" animBg="1"/>
      <p:bldP spid="69" grpId="0"/>
      <p:bldP spid="70" grpId="0" bldLvl="0" animBg="1"/>
      <p:bldP spid="71" grpId="0" bldLvl="0" animBg="1"/>
      <p:bldP spid="72" grpId="0"/>
      <p:bldP spid="73" grpId="0"/>
      <p:bldP spid="74" grpId="0" bldLvl="0" animBg="1"/>
      <p:bldP spid="75" grpId="0"/>
      <p:bldP spid="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下箭头标注 2"/>
          <p:cNvSpPr/>
          <p:nvPr/>
        </p:nvSpPr>
        <p:spPr>
          <a:xfrm>
            <a:off x="4313113" y="0"/>
            <a:ext cx="1726145"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a:t>
            </a:r>
            <a:r>
              <a:rPr lang="zh-CN" altLang="en-US" sz="1600" b="1" dirty="0">
                <a:solidFill>
                  <a:schemeClr val="bg1"/>
                </a:solidFill>
                <a:latin typeface="微软雅黑" pitchFamily="34" charset="-122"/>
                <a:ea typeface="微软雅黑" pitchFamily="34" charset="-122"/>
              </a:rPr>
              <a:t>调查方案与实施</a:t>
            </a:r>
            <a:r>
              <a:rPr lang="zh-CN" altLang="en-US" sz="1600" b="1" dirty="0">
                <a:latin typeface="微软雅黑" pitchFamily="34" charset="-122"/>
                <a:ea typeface="微软雅黑" pitchFamily="34" charset="-122"/>
              </a:rPr>
              <a:t>     数据处理与数据分析     结论与建议</a:t>
            </a:r>
          </a:p>
        </p:txBody>
      </p:sp>
      <p:sp>
        <p:nvSpPr>
          <p:cNvPr id="35" name="TextBox 23"/>
          <p:cNvSpPr txBox="1"/>
          <p:nvPr/>
        </p:nvSpPr>
        <p:spPr>
          <a:xfrm>
            <a:off x="1417799" y="1645528"/>
            <a:ext cx="1960063" cy="3385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微软雅黑" panose="020B0503020204020204" pitchFamily="34" charset="-122"/>
                <a:ea typeface="微软雅黑" panose="020B0503020204020204" pitchFamily="34" charset="-122"/>
              </a:rPr>
              <a:t>PPS</a:t>
            </a:r>
            <a:r>
              <a:rPr lang="zh-CN" altLang="en-US" sz="1600" b="1" dirty="0">
                <a:latin typeface="微软雅黑" panose="020B0503020204020204" pitchFamily="34" charset="-122"/>
                <a:ea typeface="微软雅黑" panose="020B0503020204020204" pitchFamily="34" charset="-122"/>
              </a:rPr>
              <a:t>不等概率抽样</a:t>
            </a:r>
            <a:endParaRPr lang="id-ID" sz="1600" b="1" dirty="0">
              <a:latin typeface="微软雅黑" panose="020B0503020204020204" pitchFamily="34" charset="-122"/>
              <a:ea typeface="微软雅黑" panose="020B0503020204020204" pitchFamily="34" charset="-122"/>
            </a:endParaRPr>
          </a:p>
        </p:txBody>
      </p:sp>
      <p:grpSp>
        <p:nvGrpSpPr>
          <p:cNvPr id="36" name="Group 35"/>
          <p:cNvGrpSpPr/>
          <p:nvPr/>
        </p:nvGrpSpPr>
        <p:grpSpPr>
          <a:xfrm>
            <a:off x="1062972" y="2703471"/>
            <a:ext cx="2669718" cy="1308713"/>
            <a:chOff x="1465219" y="5118281"/>
            <a:chExt cx="2669718" cy="1308712"/>
          </a:xfrm>
        </p:grpSpPr>
        <p:sp>
          <p:nvSpPr>
            <p:cNvPr id="37" name="TextBox 36"/>
            <p:cNvSpPr txBox="1"/>
            <p:nvPr/>
          </p:nvSpPr>
          <p:spPr>
            <a:xfrm>
              <a:off x="1465219" y="5118281"/>
              <a:ext cx="1066252" cy="369332"/>
            </a:xfrm>
            <a:prstGeom prst="rect">
              <a:avLst/>
            </a:prstGeom>
            <a:noFill/>
            <a:ln>
              <a:solidFill>
                <a:schemeClr val="accent1">
                  <a:lumMod val="75000"/>
                </a:schemeClr>
              </a:solidFill>
            </a:ln>
          </p:spPr>
          <p:txBody>
            <a:bodyPr wrap="square" rtlCol="0">
              <a:spAutoFit/>
            </a:bodyPr>
            <a:lstStyle/>
            <a:p>
              <a:r>
                <a:rPr lang="id-ID" b="1" dirty="0">
                  <a:latin typeface="Raleway" panose="020B0003030101060003" pitchFamily="34" charset="0"/>
                </a:rPr>
                <a:t>Step 01</a:t>
              </a:r>
            </a:p>
          </p:txBody>
        </p:sp>
        <p:sp>
          <p:nvSpPr>
            <p:cNvPr id="38" name="Rectangle 37"/>
            <p:cNvSpPr/>
            <p:nvPr/>
          </p:nvSpPr>
          <p:spPr>
            <a:xfrm>
              <a:off x="1465219" y="5595996"/>
              <a:ext cx="2669718" cy="830997"/>
            </a:xfrm>
            <a:prstGeom prst="rect">
              <a:avLst/>
            </a:prstGeom>
          </p:spPr>
          <p:txBody>
            <a:bodyPr wrap="square">
              <a:spAutoFit/>
            </a:bodyPr>
            <a:lstStyle/>
            <a:p>
              <a:pPr>
                <a:lnSpc>
                  <a:spcPct val="150000"/>
                </a:lnSpc>
              </a:pPr>
              <a:r>
                <a:rPr lang="en-US" sz="1600" dirty="0">
                  <a:solidFill>
                    <a:schemeClr val="bg2">
                      <a:lumMod val="25000"/>
                    </a:schemeClr>
                  </a:solidFill>
                  <a:latin typeface="微软雅黑" panose="020B0503020204020204" pitchFamily="34" charset="-122"/>
                  <a:ea typeface="微软雅黑" panose="020B0503020204020204" pitchFamily="34" charset="-122"/>
                </a:rPr>
                <a:t>EXCEL </a:t>
              </a:r>
              <a:r>
                <a:rPr lang="zh-CN" altLang="en-US" sz="1600" dirty="0">
                  <a:solidFill>
                    <a:schemeClr val="bg2">
                      <a:lumMod val="25000"/>
                    </a:schemeClr>
                  </a:solidFill>
                  <a:latin typeface="微软雅黑" panose="020B0503020204020204" pitchFamily="34" charset="-122"/>
                  <a:ea typeface="微软雅黑" panose="020B0503020204020204" pitchFamily="34" charset="-122"/>
                </a:rPr>
                <a:t>生成随机数</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2">
                      <a:lumMod val="25000"/>
                    </a:schemeClr>
                  </a:solidFill>
                  <a:latin typeface="微软雅黑" panose="020B0503020204020204" pitchFamily="34" charset="-122"/>
                  <a:ea typeface="微软雅黑" panose="020B0503020204020204" pitchFamily="34" charset="-122"/>
                </a:rPr>
                <a:t>抽取</a:t>
              </a:r>
              <a:r>
                <a:rPr lang="en-US" altLang="zh-CN" sz="1600" dirty="0">
                  <a:solidFill>
                    <a:schemeClr val="bg2">
                      <a:lumMod val="25000"/>
                    </a:schemeClr>
                  </a:solidFill>
                  <a:latin typeface="微软雅黑" panose="020B0503020204020204" pitchFamily="34" charset="-122"/>
                  <a:ea typeface="微软雅黑" panose="020B0503020204020204" pitchFamily="34" charset="-122"/>
                </a:rPr>
                <a:t>5</a:t>
              </a:r>
              <a:r>
                <a:rPr lang="zh-CN" altLang="en-US" sz="1600" dirty="0">
                  <a:solidFill>
                    <a:schemeClr val="bg2">
                      <a:lumMod val="25000"/>
                    </a:schemeClr>
                  </a:solidFill>
                  <a:latin typeface="微软雅黑" panose="020B0503020204020204" pitchFamily="34" charset="-122"/>
                  <a:ea typeface="微软雅黑" panose="020B0503020204020204" pitchFamily="34" charset="-122"/>
                </a:rPr>
                <a:t>个行政区</a:t>
              </a:r>
              <a:endParaRPr lang="id-ID" sz="16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9" name="Group 41"/>
          <p:cNvGrpSpPr/>
          <p:nvPr/>
        </p:nvGrpSpPr>
        <p:grpSpPr>
          <a:xfrm>
            <a:off x="343403" y="2717414"/>
            <a:ext cx="451851" cy="449859"/>
            <a:chOff x="-365126" y="-2462213"/>
            <a:chExt cx="4321176" cy="4302126"/>
          </a:xfrm>
          <a:solidFill>
            <a:schemeClr val="accent1"/>
          </a:solidFill>
        </p:grpSpPr>
        <p:sp>
          <p:nvSpPr>
            <p:cNvPr id="40"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aphicFrame>
        <p:nvGraphicFramePr>
          <p:cNvPr id="46" name="表格 45"/>
          <p:cNvGraphicFramePr/>
          <p:nvPr>
            <p:custDataLst>
              <p:tags r:id="rId1"/>
            </p:custDataLst>
            <p:extLst>
              <p:ext uri="{D42A27DB-BD31-4B8C-83A1-F6EECF244321}">
                <p14:modId xmlns:p14="http://schemas.microsoft.com/office/powerpoint/2010/main" val="1668237351"/>
              </p:ext>
            </p:extLst>
          </p:nvPr>
        </p:nvGraphicFramePr>
        <p:xfrm>
          <a:off x="3564781" y="1645528"/>
          <a:ext cx="5917152" cy="3313776"/>
        </p:xfrm>
        <a:graphic>
          <a:graphicData uri="http://schemas.openxmlformats.org/drawingml/2006/table">
            <a:tbl>
              <a:tblPr firstRow="1" bandRow="1">
                <a:tableStyleId>{5940675A-B579-460E-94D1-54222C63F5DA}</a:tableStyleId>
              </a:tblPr>
              <a:tblGrid>
                <a:gridCol w="362388">
                  <a:extLst>
                    <a:ext uri="{9D8B030D-6E8A-4147-A177-3AD203B41FA5}">
                      <a16:colId xmlns:a16="http://schemas.microsoft.com/office/drawing/2014/main" val="20000"/>
                    </a:ext>
                  </a:extLst>
                </a:gridCol>
                <a:gridCol w="997123">
                  <a:extLst>
                    <a:ext uri="{9D8B030D-6E8A-4147-A177-3AD203B41FA5}">
                      <a16:colId xmlns:a16="http://schemas.microsoft.com/office/drawing/2014/main" val="20001"/>
                    </a:ext>
                  </a:extLst>
                </a:gridCol>
                <a:gridCol w="838717">
                  <a:extLst>
                    <a:ext uri="{9D8B030D-6E8A-4147-A177-3AD203B41FA5}">
                      <a16:colId xmlns:a16="http://schemas.microsoft.com/office/drawing/2014/main" val="20002"/>
                    </a:ext>
                  </a:extLst>
                </a:gridCol>
                <a:gridCol w="1085035">
                  <a:extLst>
                    <a:ext uri="{9D8B030D-6E8A-4147-A177-3AD203B41FA5}">
                      <a16:colId xmlns:a16="http://schemas.microsoft.com/office/drawing/2014/main" val="20003"/>
                    </a:ext>
                  </a:extLst>
                </a:gridCol>
                <a:gridCol w="1274378">
                  <a:extLst>
                    <a:ext uri="{9D8B030D-6E8A-4147-A177-3AD203B41FA5}">
                      <a16:colId xmlns:a16="http://schemas.microsoft.com/office/drawing/2014/main" val="20004"/>
                    </a:ext>
                  </a:extLst>
                </a:gridCol>
                <a:gridCol w="838161">
                  <a:extLst>
                    <a:ext uri="{9D8B030D-6E8A-4147-A177-3AD203B41FA5}">
                      <a16:colId xmlns:a16="http://schemas.microsoft.com/office/drawing/2014/main" val="20005"/>
                    </a:ext>
                  </a:extLst>
                </a:gridCol>
                <a:gridCol w="521350">
                  <a:extLst>
                    <a:ext uri="{9D8B030D-6E8A-4147-A177-3AD203B41FA5}">
                      <a16:colId xmlns:a16="http://schemas.microsoft.com/office/drawing/2014/main" val="20006"/>
                    </a:ext>
                  </a:extLst>
                </a:gridCol>
              </a:tblGrid>
              <a:tr h="616503">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序号</a:t>
                      </a:r>
                      <a:endParaRPr lang="en-US" sz="1000" b="1" spc="12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初级抽样单元</a:t>
                      </a:r>
                      <a:endParaRPr lang="en-US" sz="1000" b="1" spc="12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老年人口数（万人</a:t>
                      </a:r>
                      <a:r>
                        <a:rPr lang="en-US" sz="1000" b="1" spc="120" baseline="0" dirty="0">
                          <a:latin typeface="Times New Roman" pitchFamily="18" charset="0"/>
                          <a:ea typeface="微软雅黑" pitchFamily="34" charset="-122"/>
                        </a:rPr>
                        <a:t>）</a:t>
                      </a:r>
                      <a:endParaRPr lang="en-US" sz="1000" b="1" spc="12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累积老年人口数（万人</a:t>
                      </a:r>
                      <a:r>
                        <a:rPr lang="en-US" sz="1000" b="1" spc="120" baseline="0" dirty="0">
                          <a:latin typeface="Times New Roman" pitchFamily="18" charset="0"/>
                          <a:ea typeface="微软雅黑" pitchFamily="34" charset="-122"/>
                        </a:rPr>
                        <a:t>）</a:t>
                      </a:r>
                      <a:endParaRPr lang="en-US" sz="1000" b="1" spc="12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代码范围</a:t>
                      </a:r>
                      <a:endParaRPr lang="en-US" sz="1000" b="1" spc="12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产生随机数</a:t>
                      </a:r>
                      <a:endParaRPr lang="en-US" sz="1000" b="1" spc="12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抽中再编码</a:t>
                      </a:r>
                      <a:endParaRPr lang="en-US" sz="1000" b="1" spc="120" baseline="0" dirty="0">
                        <a:solidFill>
                          <a:srgbClr val="646464"/>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0"/>
                  </a:ext>
                </a:extLst>
              </a:tr>
              <a:tr h="269886">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a:t>
                      </a:r>
                      <a:endParaRPr lang="en-US" altLang="en-US" sz="1000" b="0" spc="6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和平区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17.93</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17.93</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1～179300</a:t>
                      </a:r>
                      <a:endParaRPr lang="en-US" sz="1000" b="0" spc="60" baseline="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1"/>
                  </a:ext>
                </a:extLst>
              </a:tr>
              <a:tr h="269357">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2</a:t>
                      </a:r>
                      <a:endParaRPr lang="en-US" altLang="en-US" sz="1000" b="0" spc="60" baseline="0" dirty="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沈河区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20.32</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38.25</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179300～382500</a:t>
                      </a:r>
                      <a:endParaRPr lang="en-US" altLang="en-US" sz="1000" b="0" spc="60" baseline="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2"/>
                  </a:ext>
                </a:extLst>
              </a:tr>
              <a:tr h="269886">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3</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大东区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18.70</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56.59</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382500～565900</a:t>
                      </a:r>
                      <a:endParaRPr lang="en-US" altLang="en-US" sz="1000" b="0" spc="60" baseline="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3"/>
                  </a:ext>
                </a:extLst>
              </a:tr>
              <a:tr h="269886">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4</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皇姑区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21.72</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78.67</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565900～786700</a:t>
                      </a:r>
                      <a:endParaRPr lang="en-US" altLang="en-US" sz="1000" b="0" spc="60" baseline="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728085.5</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4"/>
                  </a:ext>
                </a:extLst>
              </a:tr>
              <a:tr h="269886">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5</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铁西区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25.15</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103.82</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786700～1038200</a:t>
                      </a:r>
                      <a:endParaRPr lang="en-US" altLang="en-US" sz="1000" b="0" spc="60" baseline="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813648.8</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2</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5"/>
                  </a:ext>
                </a:extLst>
              </a:tr>
              <a:tr h="269357">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6</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苏家屯区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11.11</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114.93</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1038200～1149300</a:t>
                      </a:r>
                      <a:endParaRPr lang="en-US" altLang="en-US" sz="1000" b="0" spc="60" baseline="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1114567.1</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3</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6"/>
                  </a:ext>
                </a:extLst>
              </a:tr>
              <a:tr h="269886">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7</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浑南区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7.66</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122.59</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1149300～1225900</a:t>
                      </a:r>
                      <a:endParaRPr lang="en-US" altLang="en-US" sz="1000" b="0" spc="60" baseline="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7"/>
                  </a:ext>
                </a:extLst>
              </a:tr>
              <a:tr h="269886">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8</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沈北新区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7.83</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130.42</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1225900～1304200</a:t>
                      </a:r>
                      <a:endParaRPr lang="en-US" altLang="en-US" sz="1000" b="0" spc="60" baseline="0" dirty="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1282599.6</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4</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8"/>
                  </a:ext>
                </a:extLst>
              </a:tr>
              <a:tr h="269357">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9</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于洪区</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10.21</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140.63</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1304200～1406300</a:t>
                      </a:r>
                      <a:endParaRPr lang="en-US" altLang="en-US" sz="1000" b="0" spc="60" baseline="0" dirty="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1307728.1</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5</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09"/>
                  </a:ext>
                </a:extLst>
              </a:tr>
              <a:tr h="269886">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10</a:t>
                      </a:r>
                      <a:endParaRPr lang="en-US" altLang="en-US" sz="1000" b="0" spc="60" baseline="0">
                        <a:solidFill>
                          <a:srgbClr val="646464"/>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err="1">
                          <a:latin typeface="Times New Roman" pitchFamily="18" charset="0"/>
                          <a:ea typeface="微软雅黑" pitchFamily="34" charset="-122"/>
                        </a:rPr>
                        <a:t>辽中区</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a:latin typeface="Times New Roman" pitchFamily="18" charset="0"/>
                          <a:ea typeface="微软雅黑" pitchFamily="34" charset="-122"/>
                        </a:rPr>
                        <a:t>12.39</a:t>
                      </a:r>
                      <a:endParaRPr lang="en-US" altLang="en-US" sz="1000" b="0" spc="60" baseline="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153.02</a:t>
                      </a: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baseline="0" dirty="0">
                          <a:latin typeface="Times New Roman" pitchFamily="18" charset="0"/>
                          <a:ea typeface="微软雅黑" pitchFamily="34" charset="-122"/>
                        </a:rPr>
                        <a:t>1406300～1530200</a:t>
                      </a:r>
                      <a:endParaRPr lang="en-US" altLang="en-US" sz="1000" b="0" spc="60" baseline="0" dirty="0">
                        <a:solidFill>
                          <a:srgbClr val="404040"/>
                        </a:solidFill>
                        <a:latin typeface="Times New Roman" pitchFamily="18" charset="0"/>
                        <a:ea typeface="微软雅黑"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1000" b="0" spc="60" baseline="0" dirty="0">
                        <a:solidFill>
                          <a:srgbClr val="404040"/>
                        </a:solidFill>
                        <a:latin typeface="Times New Roman" pitchFamily="18" charset="0"/>
                        <a:ea typeface="微软雅黑" pitchFamily="34" charset="-122"/>
                      </a:endParaRPr>
                    </a:p>
                  </a:txBody>
                  <a:tcPr marL="25400" marR="25400" marT="6350" marB="6350" anchor="ctr"/>
                </a:tc>
                <a:extLst>
                  <a:ext uri="{0D108BD9-81ED-4DB2-BD59-A6C34878D82A}">
                    <a16:rowId xmlns:a16="http://schemas.microsoft.com/office/drawing/2014/main" val="10010"/>
                  </a:ext>
                </a:extLst>
              </a:tr>
            </a:tbl>
          </a:graphicData>
        </a:graphic>
      </p:graphicFrame>
      <p:sp>
        <p:nvSpPr>
          <p:cNvPr id="61" name="Freeform 5"/>
          <p:cNvSpPr>
            <a:spLocks noEditPoints="1"/>
          </p:cNvSpPr>
          <p:nvPr/>
        </p:nvSpPr>
        <p:spPr bwMode="auto">
          <a:xfrm>
            <a:off x="451942" y="1373581"/>
            <a:ext cx="845978" cy="846641"/>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1"/>
          </a:solidFill>
          <a:ln>
            <a:noFill/>
          </a:ln>
        </p:spPr>
        <p:txBody>
          <a:bodyPr vert="horz" wrap="square" lIns="91440" tIns="45720" rIns="91440" bIns="45720" numCol="1" anchor="t" anchorCtr="0" compatLnSpc="1"/>
          <a:lstStyle/>
          <a:p>
            <a:endParaRPr lang="id-ID" sz="1600" dirty="0"/>
          </a:p>
        </p:txBody>
      </p:sp>
      <p:sp>
        <p:nvSpPr>
          <p:cNvPr id="62" name="TextBox 61"/>
          <p:cNvSpPr txBox="1"/>
          <p:nvPr/>
        </p:nvSpPr>
        <p:spPr>
          <a:xfrm>
            <a:off x="1171661" y="698408"/>
            <a:ext cx="1656184" cy="338554"/>
          </a:xfrm>
          <a:prstGeom prst="rect">
            <a:avLst/>
          </a:prstGeom>
          <a:noFill/>
        </p:spPr>
        <p:txBody>
          <a:bodyPr wrap="square" rtlCol="0">
            <a:spAutoFit/>
          </a:bodyPr>
          <a:lstStyle/>
          <a:p>
            <a:r>
              <a:rPr lang="zh-CN" altLang="en-US" sz="1600" b="1" dirty="0">
                <a:solidFill>
                  <a:schemeClr val="accent1">
                    <a:lumMod val="75000"/>
                  </a:schemeClr>
                </a:solidFill>
                <a:latin typeface="微软雅黑" pitchFamily="34" charset="-122"/>
                <a:ea typeface="微软雅黑" pitchFamily="34" charset="-122"/>
              </a:rPr>
              <a:t>抽样阶段</a:t>
            </a:r>
          </a:p>
        </p:txBody>
      </p:sp>
      <p:sp>
        <p:nvSpPr>
          <p:cNvPr id="63" name="矩形 62"/>
          <p:cNvSpPr/>
          <p:nvPr/>
        </p:nvSpPr>
        <p:spPr>
          <a:xfrm>
            <a:off x="183241" y="733437"/>
            <a:ext cx="2376264" cy="288032"/>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385264" y="780635"/>
            <a:ext cx="576063" cy="222987"/>
            <a:chOff x="36389" y="-179983"/>
            <a:chExt cx="2259770" cy="792088"/>
          </a:xfrm>
          <a:solidFill>
            <a:schemeClr val="accent1">
              <a:lumMod val="75000"/>
            </a:schemeClr>
          </a:solidFill>
        </p:grpSpPr>
        <p:sp>
          <p:nvSpPr>
            <p:cNvPr id="65" name="燕尾形 64"/>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燕尾形 65"/>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燕尾形 66"/>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2112579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right)">
                                      <p:cBhvr>
                                        <p:cTn id="7" dur="500"/>
                                        <p:tgtEl>
                                          <p:spTgt spid="6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wipe(right)">
                                      <p:cBhvr>
                                        <p:cTn id="10" dur="500"/>
                                        <p:tgtEl>
                                          <p:spTgt spid="6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wipe(right)">
                                      <p:cBhvr>
                                        <p:cTn id="13" dur="500"/>
                                        <p:tgtEl>
                                          <p:spTgt spid="6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500"/>
                                        <p:tgtEl>
                                          <p:spTgt spid="6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down)">
                                      <p:cBhvr>
                                        <p:cTn id="3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1" grpId="0" animBg="1"/>
      <p:bldP spid="62" grpId="0"/>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noEditPoints="1"/>
          </p:cNvSpPr>
          <p:nvPr/>
        </p:nvSpPr>
        <p:spPr bwMode="auto">
          <a:xfrm>
            <a:off x="3276749" y="1402919"/>
            <a:ext cx="828000" cy="828000"/>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5" name="TextBox 23"/>
          <p:cNvSpPr txBox="1"/>
          <p:nvPr/>
        </p:nvSpPr>
        <p:spPr>
          <a:xfrm>
            <a:off x="4290426" y="1645527"/>
            <a:ext cx="1346076" cy="338554"/>
          </a:xfrm>
          <a:prstGeom prst="rect">
            <a:avLst/>
          </a:prstGeom>
          <a:noFill/>
        </p:spPr>
        <p:txBody>
          <a:bodyPr wrap="square" rtlCol="0">
            <a:spAutoFit/>
          </a:bodyPr>
          <a:lstStyle>
            <a:defPPr>
              <a:defRPr lang="zh-CN"/>
            </a:defPPr>
            <a:lvl1pPr>
              <a:defRPr sz="1600">
                <a:latin typeface="微软雅黑" panose="020B0503020204020204" pitchFamily="34" charset="-122"/>
                <a:ea typeface="微软雅黑" panose="020B0503020204020204" pitchFamily="34" charset="-122"/>
              </a:defRPr>
            </a:lvl1pPr>
          </a:lstStyle>
          <a:p>
            <a:r>
              <a:rPr lang="zh-CN" altLang="en-US" b="1" dirty="0"/>
              <a:t>分层抽样</a:t>
            </a:r>
            <a:endParaRPr lang="id-ID" b="1" dirty="0"/>
          </a:p>
        </p:txBody>
      </p:sp>
      <p:grpSp>
        <p:nvGrpSpPr>
          <p:cNvPr id="6" name="Group 32"/>
          <p:cNvGrpSpPr/>
          <p:nvPr/>
        </p:nvGrpSpPr>
        <p:grpSpPr>
          <a:xfrm>
            <a:off x="1281350" y="2911862"/>
            <a:ext cx="2033510" cy="916108"/>
            <a:chOff x="5010524" y="5118280"/>
            <a:chExt cx="2742822" cy="1331607"/>
          </a:xfrm>
        </p:grpSpPr>
        <p:sp>
          <p:nvSpPr>
            <p:cNvPr id="7" name="TextBox 6"/>
            <p:cNvSpPr txBox="1"/>
            <p:nvPr/>
          </p:nvSpPr>
          <p:spPr>
            <a:xfrm>
              <a:off x="5014967" y="5118280"/>
              <a:ext cx="1668759" cy="559210"/>
            </a:xfrm>
            <a:prstGeom prst="rect">
              <a:avLst/>
            </a:prstGeom>
            <a:noFill/>
            <a:ln>
              <a:solidFill>
                <a:srgbClr val="ED7D31"/>
              </a:solidFill>
            </a:ln>
          </p:spPr>
          <p:txBody>
            <a:bodyPr wrap="square" rtlCol="0">
              <a:spAutoFit/>
            </a:bodyPr>
            <a:lstStyle/>
            <a:p>
              <a:r>
                <a:rPr lang="id-ID" b="1" dirty="0">
                  <a:latin typeface="Raleway" panose="020B0003030101060003" pitchFamily="34" charset="0"/>
                </a:rPr>
                <a:t>Step 02</a:t>
              </a:r>
            </a:p>
          </p:txBody>
        </p:sp>
        <p:sp>
          <p:nvSpPr>
            <p:cNvPr id="8" name="Rectangle 34"/>
            <p:cNvSpPr/>
            <p:nvPr/>
          </p:nvSpPr>
          <p:spPr>
            <a:xfrm>
              <a:off x="5010524" y="5618890"/>
              <a:ext cx="2742822" cy="830997"/>
            </a:xfrm>
            <a:prstGeom prst="rect">
              <a:avLst/>
            </a:prstGeom>
          </p:spPr>
          <p:txBody>
            <a:bodyPr wrap="square">
              <a:spAutoFit/>
            </a:bodyPr>
            <a:lstStyle/>
            <a:p>
              <a:pPr>
                <a:lnSpc>
                  <a:spcPct val="150000"/>
                </a:lnSpc>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按照行政区分层</a:t>
              </a:r>
              <a:endParaRPr lang="en-US" altLang="zh-CN" sz="1600" dirty="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每层按权重抽取街道</a:t>
              </a:r>
              <a:endParaRPr lang="id-ID" sz="1600" dirty="0">
                <a:solidFill>
                  <a:schemeClr val="bg2">
                    <a:lumMod val="10000"/>
                  </a:schemeClr>
                </a:solidFill>
                <a:latin typeface="微软雅黑" panose="020B0503020204020204" pitchFamily="34" charset="-122"/>
                <a:ea typeface="微软雅黑" panose="020B0503020204020204" pitchFamily="34" charset="-122"/>
              </a:endParaRPr>
            </a:p>
          </p:txBody>
        </p:sp>
      </p:grpSp>
      <p:sp>
        <p:nvSpPr>
          <p:cNvPr id="9" name="Freeform 5"/>
          <p:cNvSpPr>
            <a:spLocks noEditPoints="1"/>
          </p:cNvSpPr>
          <p:nvPr/>
        </p:nvSpPr>
        <p:spPr bwMode="auto">
          <a:xfrm>
            <a:off x="680589" y="2914983"/>
            <a:ext cx="348622" cy="324077"/>
          </a:xfrm>
          <a:custGeom>
            <a:avLst/>
            <a:gdLst>
              <a:gd name="T0" fmla="*/ 1124 w 1124"/>
              <a:gd name="T1" fmla="*/ 369 h 1126"/>
              <a:gd name="T2" fmla="*/ 754 w 1124"/>
              <a:gd name="T3" fmla="*/ 0 h 1126"/>
              <a:gd name="T4" fmla="*/ 108 w 1124"/>
              <a:gd name="T5" fmla="*/ 646 h 1126"/>
              <a:gd name="T6" fmla="*/ 0 w 1124"/>
              <a:gd name="T7" fmla="*/ 1126 h 1126"/>
              <a:gd name="T8" fmla="*/ 477 w 1124"/>
              <a:gd name="T9" fmla="*/ 1015 h 1126"/>
              <a:gd name="T10" fmla="*/ 1124 w 1124"/>
              <a:gd name="T11" fmla="*/ 369 h 1126"/>
              <a:gd name="T12" fmla="*/ 446 w 1124"/>
              <a:gd name="T13" fmla="*/ 944 h 1126"/>
              <a:gd name="T14" fmla="*/ 387 w 1124"/>
              <a:gd name="T15" fmla="*/ 885 h 1126"/>
              <a:gd name="T16" fmla="*/ 962 w 1124"/>
              <a:gd name="T17" fmla="*/ 310 h 1126"/>
              <a:gd name="T18" fmla="*/ 1022 w 1124"/>
              <a:gd name="T19" fmla="*/ 369 h 1126"/>
              <a:gd name="T20" fmla="*/ 446 w 1124"/>
              <a:gd name="T21" fmla="*/ 944 h 1126"/>
              <a:gd name="T22" fmla="*/ 232 w 1124"/>
              <a:gd name="T23" fmla="*/ 997 h 1126"/>
              <a:gd name="T24" fmla="*/ 127 w 1124"/>
              <a:gd name="T25" fmla="*/ 892 h 1126"/>
              <a:gd name="T26" fmla="*/ 167 w 1124"/>
              <a:gd name="T27" fmla="*/ 715 h 1126"/>
              <a:gd name="T28" fmla="*/ 227 w 1124"/>
              <a:gd name="T29" fmla="*/ 775 h 1126"/>
              <a:gd name="T30" fmla="*/ 226 w 1124"/>
              <a:gd name="T31" fmla="*/ 775 h 1126"/>
              <a:gd name="T32" fmla="*/ 362 w 1124"/>
              <a:gd name="T33" fmla="*/ 911 h 1126"/>
              <a:gd name="T34" fmla="*/ 362 w 1124"/>
              <a:gd name="T35" fmla="*/ 910 h 1126"/>
              <a:gd name="T36" fmla="*/ 408 w 1124"/>
              <a:gd name="T37" fmla="*/ 957 h 1126"/>
              <a:gd name="T38" fmla="*/ 232 w 1124"/>
              <a:gd name="T39" fmla="*/ 997 h 1126"/>
              <a:gd name="T40" fmla="*/ 937 w 1124"/>
              <a:gd name="T41" fmla="*/ 284 h 1126"/>
              <a:gd name="T42" fmla="*/ 362 w 1124"/>
              <a:gd name="T43" fmla="*/ 859 h 1126"/>
              <a:gd name="T44" fmla="*/ 278 w 1124"/>
              <a:gd name="T45" fmla="*/ 775 h 1126"/>
              <a:gd name="T46" fmla="*/ 853 w 1124"/>
              <a:gd name="T47" fmla="*/ 200 h 1126"/>
              <a:gd name="T48" fmla="*/ 937 w 1124"/>
              <a:gd name="T49" fmla="*/ 284 h 1126"/>
              <a:gd name="T50" fmla="*/ 754 w 1124"/>
              <a:gd name="T51" fmla="*/ 102 h 1126"/>
              <a:gd name="T52" fmla="*/ 827 w 1124"/>
              <a:gd name="T53" fmla="*/ 175 h 1126"/>
              <a:gd name="T54" fmla="*/ 252 w 1124"/>
              <a:gd name="T55" fmla="*/ 750 h 1126"/>
              <a:gd name="T56" fmla="*/ 179 w 1124"/>
              <a:gd name="T57" fmla="*/ 677 h 1126"/>
              <a:gd name="T58" fmla="*/ 754 w 1124"/>
              <a:gd name="T59" fmla="*/ 10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4" h="1126">
                <a:moveTo>
                  <a:pt x="1124" y="369"/>
                </a:moveTo>
                <a:lnTo>
                  <a:pt x="754" y="0"/>
                </a:lnTo>
                <a:lnTo>
                  <a:pt x="108" y="646"/>
                </a:lnTo>
                <a:lnTo>
                  <a:pt x="0" y="1126"/>
                </a:lnTo>
                <a:lnTo>
                  <a:pt x="477" y="1015"/>
                </a:lnTo>
                <a:lnTo>
                  <a:pt x="1124" y="369"/>
                </a:lnTo>
                <a:close/>
                <a:moveTo>
                  <a:pt x="446" y="944"/>
                </a:moveTo>
                <a:lnTo>
                  <a:pt x="387" y="885"/>
                </a:lnTo>
                <a:lnTo>
                  <a:pt x="962" y="310"/>
                </a:lnTo>
                <a:lnTo>
                  <a:pt x="1022" y="369"/>
                </a:lnTo>
                <a:lnTo>
                  <a:pt x="446" y="944"/>
                </a:lnTo>
                <a:close/>
                <a:moveTo>
                  <a:pt x="232" y="997"/>
                </a:moveTo>
                <a:lnTo>
                  <a:pt x="127" y="892"/>
                </a:lnTo>
                <a:lnTo>
                  <a:pt x="167" y="715"/>
                </a:lnTo>
                <a:lnTo>
                  <a:pt x="227" y="775"/>
                </a:lnTo>
                <a:lnTo>
                  <a:pt x="226" y="775"/>
                </a:lnTo>
                <a:lnTo>
                  <a:pt x="362" y="911"/>
                </a:lnTo>
                <a:lnTo>
                  <a:pt x="362" y="910"/>
                </a:lnTo>
                <a:lnTo>
                  <a:pt x="408" y="957"/>
                </a:lnTo>
                <a:lnTo>
                  <a:pt x="232" y="997"/>
                </a:lnTo>
                <a:close/>
                <a:moveTo>
                  <a:pt x="937" y="284"/>
                </a:moveTo>
                <a:lnTo>
                  <a:pt x="362" y="859"/>
                </a:lnTo>
                <a:lnTo>
                  <a:pt x="278" y="775"/>
                </a:lnTo>
                <a:lnTo>
                  <a:pt x="853" y="200"/>
                </a:lnTo>
                <a:lnTo>
                  <a:pt x="937" y="284"/>
                </a:lnTo>
                <a:close/>
                <a:moveTo>
                  <a:pt x="754" y="102"/>
                </a:moveTo>
                <a:lnTo>
                  <a:pt x="827" y="175"/>
                </a:lnTo>
                <a:lnTo>
                  <a:pt x="252" y="750"/>
                </a:lnTo>
                <a:lnTo>
                  <a:pt x="179" y="677"/>
                </a:lnTo>
                <a:lnTo>
                  <a:pt x="754" y="102"/>
                </a:lnTo>
                <a:close/>
              </a:path>
            </a:pathLst>
          </a:custGeom>
          <a:solidFill>
            <a:schemeClr val="accent2"/>
          </a:solidFill>
          <a:ln>
            <a:noFill/>
          </a:ln>
        </p:spPr>
        <p:txBody>
          <a:bodyPr vert="horz" wrap="square" lIns="91440" tIns="45720" rIns="91440" bIns="45720" numCol="1" anchor="t" anchorCtr="0" compatLnSpc="1"/>
          <a:lstStyle/>
          <a:p>
            <a:endParaRPr lang="id-ID">
              <a:solidFill>
                <a:schemeClr val="bg1"/>
              </a:solidFill>
            </a:endParaRPr>
          </a:p>
        </p:txBody>
      </p:sp>
      <p:graphicFrame>
        <p:nvGraphicFramePr>
          <p:cNvPr id="10" name="表格 9"/>
          <p:cNvGraphicFramePr/>
          <p:nvPr>
            <p:custDataLst>
              <p:tags r:id="rId1"/>
            </p:custDataLst>
            <p:extLst>
              <p:ext uri="{D42A27DB-BD31-4B8C-83A1-F6EECF244321}">
                <p14:modId xmlns:p14="http://schemas.microsoft.com/office/powerpoint/2010/main" val="2512009230"/>
              </p:ext>
            </p:extLst>
          </p:nvPr>
        </p:nvGraphicFramePr>
        <p:xfrm>
          <a:off x="5690351" y="853113"/>
          <a:ext cx="3295493" cy="1520629"/>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823395">
                  <a:extLst>
                    <a:ext uri="{9D8B030D-6E8A-4147-A177-3AD203B41FA5}">
                      <a16:colId xmlns:a16="http://schemas.microsoft.com/office/drawing/2014/main" val="20001"/>
                    </a:ext>
                  </a:extLst>
                </a:gridCol>
                <a:gridCol w="959930">
                  <a:extLst>
                    <a:ext uri="{9D8B030D-6E8A-4147-A177-3AD203B41FA5}">
                      <a16:colId xmlns:a16="http://schemas.microsoft.com/office/drawing/2014/main" val="20002"/>
                    </a:ext>
                  </a:extLst>
                </a:gridCol>
              </a:tblGrid>
              <a:tr h="411349">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行政区分层</a:t>
                      </a:r>
                      <a:endParaRPr lang="en-US" sz="1000" b="1" spc="120" baseline="0" dirty="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所含街道数</a:t>
                      </a:r>
                      <a:endParaRPr lang="en-US" sz="1000" b="1" spc="120" baseline="0" dirty="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b="1" spc="120" baseline="0" dirty="0" err="1">
                          <a:latin typeface="Times New Roman" pitchFamily="18" charset="0"/>
                          <a:ea typeface="微软雅黑" pitchFamily="34" charset="-122"/>
                        </a:rPr>
                        <a:t>入样街道数</a:t>
                      </a:r>
                      <a:endParaRPr lang="en-US" sz="1000" b="1" spc="120" baseline="0" dirty="0">
                        <a:solidFill>
                          <a:srgbClr val="646464"/>
                        </a:solidFill>
                        <a:latin typeface="Times New Roman" pitchFamily="18" charset="0"/>
                        <a:ea typeface="微软雅黑" pitchFamily="34" charset="-122"/>
                      </a:endParaRPr>
                    </a:p>
                  </a:txBody>
                  <a:tcPr marL="177800" marR="177800" marT="6350" marB="6350" anchor="ctr"/>
                </a:tc>
                <a:extLst>
                  <a:ext uri="{0D108BD9-81ED-4DB2-BD59-A6C34878D82A}">
                    <a16:rowId xmlns:a16="http://schemas.microsoft.com/office/drawing/2014/main" val="10000"/>
                  </a:ext>
                </a:extLst>
              </a:tr>
              <a:tr h="184880">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皇姑区</a:t>
                      </a:r>
                      <a:endParaRPr lang="en-US" sz="1000" b="0" spc="120" baseline="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12</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4</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extLst>
                  <a:ext uri="{0D108BD9-81ED-4DB2-BD59-A6C34878D82A}">
                    <a16:rowId xmlns:a16="http://schemas.microsoft.com/office/drawing/2014/main" val="10001"/>
                  </a:ext>
                </a:extLst>
              </a:tr>
              <a:tr h="184880">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铁西区</a:t>
                      </a:r>
                      <a:endParaRPr lang="en-US" altLang="en-US" sz="1000" b="0" spc="120" baseline="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20</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7</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extLst>
                  <a:ext uri="{0D108BD9-81ED-4DB2-BD59-A6C34878D82A}">
                    <a16:rowId xmlns:a16="http://schemas.microsoft.com/office/drawing/2014/main" val="10002"/>
                  </a:ext>
                </a:extLst>
              </a:tr>
              <a:tr h="184880">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苏家屯区</a:t>
                      </a:r>
                      <a:endParaRPr lang="en-US" altLang="en-US" sz="1000" b="0" spc="120" baseline="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17</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6</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extLst>
                  <a:ext uri="{0D108BD9-81ED-4DB2-BD59-A6C34878D82A}">
                    <a16:rowId xmlns:a16="http://schemas.microsoft.com/office/drawing/2014/main" val="10003"/>
                  </a:ext>
                </a:extLst>
              </a:tr>
              <a:tr h="184880">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沈北新区</a:t>
                      </a:r>
                      <a:endParaRPr lang="en-US" altLang="en-US" sz="1000" b="0" spc="120" baseline="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13</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4</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extLst>
                  <a:ext uri="{0D108BD9-81ED-4DB2-BD59-A6C34878D82A}">
                    <a16:rowId xmlns:a16="http://schemas.microsoft.com/office/drawing/2014/main" val="10004"/>
                  </a:ext>
                </a:extLst>
              </a:tr>
              <a:tr h="184880">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于洪区</a:t>
                      </a:r>
                      <a:endParaRPr lang="en-US" altLang="en-US" sz="1000" b="0" spc="120" baseline="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12</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4</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extLst>
                  <a:ext uri="{0D108BD9-81ED-4DB2-BD59-A6C34878D82A}">
                    <a16:rowId xmlns:a16="http://schemas.microsoft.com/office/drawing/2014/main" val="10005"/>
                  </a:ext>
                </a:extLst>
              </a:tr>
              <a:tr h="184880">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合计</a:t>
                      </a:r>
                      <a:endParaRPr lang="en-US" altLang="en-US" sz="1000" b="0" spc="120" baseline="0">
                        <a:solidFill>
                          <a:srgbClr val="646464"/>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74</a:t>
                      </a:r>
                      <a:endParaRPr lang="en-US" altLang="en-US" sz="1000" b="0" spc="120" baseline="0">
                        <a:solidFill>
                          <a:srgbClr val="404040"/>
                        </a:solidFill>
                        <a:latin typeface="Times New Roman" pitchFamily="18" charset="0"/>
                        <a:ea typeface="微软雅黑" pitchFamily="34" charset="-122"/>
                      </a:endParaRPr>
                    </a:p>
                  </a:txBody>
                  <a:tcPr marL="177800" marR="177800" marT="6350" marB="6350" anchor="ctr"/>
                </a:tc>
                <a:tc>
                  <a:txBody>
                    <a:bodyPr/>
                    <a:lstStyle/>
                    <a:p>
                      <a:pPr indent="0" algn="ctr">
                        <a:lnSpc>
                          <a:spcPct val="120000"/>
                        </a:lnSpc>
                        <a:spcBef>
                          <a:spcPts val="0"/>
                        </a:spcBef>
                        <a:spcAft>
                          <a:spcPts val="0"/>
                        </a:spcAft>
                        <a:buNone/>
                      </a:pPr>
                      <a:r>
                        <a:rPr lang="en-US" sz="1000" spc="120" baseline="0" dirty="0">
                          <a:latin typeface="Times New Roman" pitchFamily="18" charset="0"/>
                          <a:ea typeface="微软雅黑" pitchFamily="34" charset="-122"/>
                        </a:rPr>
                        <a:t>25</a:t>
                      </a:r>
                      <a:endParaRPr lang="en-US" altLang="en-US" sz="1000" b="0" spc="120" baseline="0" dirty="0">
                        <a:solidFill>
                          <a:srgbClr val="404040"/>
                        </a:solidFill>
                        <a:latin typeface="Times New Roman" pitchFamily="18" charset="0"/>
                        <a:ea typeface="微软雅黑" pitchFamily="34" charset="-122"/>
                      </a:endParaRPr>
                    </a:p>
                  </a:txBody>
                  <a:tcPr marL="177800" marR="177800" marT="6350" marB="6350" anchor="ctr"/>
                </a:tc>
                <a:extLst>
                  <a:ext uri="{0D108BD9-81ED-4DB2-BD59-A6C34878D82A}">
                    <a16:rowId xmlns:a16="http://schemas.microsoft.com/office/drawing/2014/main" val="10006"/>
                  </a:ext>
                </a:extLst>
              </a:tr>
            </a:tbl>
          </a:graphicData>
        </a:graphic>
      </p:graphicFrame>
      <p:graphicFrame>
        <p:nvGraphicFramePr>
          <p:cNvPr id="11" name="表格 10"/>
          <p:cNvGraphicFramePr/>
          <p:nvPr>
            <p:custDataLst>
              <p:tags r:id="rId2"/>
            </p:custDataLst>
            <p:extLst>
              <p:ext uri="{D42A27DB-BD31-4B8C-83A1-F6EECF244321}">
                <p14:modId xmlns:p14="http://schemas.microsoft.com/office/powerpoint/2010/main" val="3405069699"/>
              </p:ext>
            </p:extLst>
          </p:nvPr>
        </p:nvGraphicFramePr>
        <p:xfrm>
          <a:off x="4572893" y="2844353"/>
          <a:ext cx="4896544" cy="1768778"/>
        </p:xfrm>
        <a:graphic>
          <a:graphicData uri="http://schemas.openxmlformats.org/drawingml/2006/table">
            <a:tbl>
              <a:tblPr firstRow="1" bandRow="1">
                <a:tableStyleId>{5940675A-B579-460E-94D1-54222C63F5DA}</a:tableStyleId>
              </a:tblPr>
              <a:tblGrid>
                <a:gridCol w="814441">
                  <a:extLst>
                    <a:ext uri="{9D8B030D-6E8A-4147-A177-3AD203B41FA5}">
                      <a16:colId xmlns:a16="http://schemas.microsoft.com/office/drawing/2014/main" val="20000"/>
                    </a:ext>
                  </a:extLst>
                </a:gridCol>
                <a:gridCol w="582283">
                  <a:extLst>
                    <a:ext uri="{9D8B030D-6E8A-4147-A177-3AD203B41FA5}">
                      <a16:colId xmlns:a16="http://schemas.microsoft.com/office/drawing/2014/main" val="20001"/>
                    </a:ext>
                  </a:extLst>
                </a:gridCol>
                <a:gridCol w="582083">
                  <a:extLst>
                    <a:ext uri="{9D8B030D-6E8A-4147-A177-3AD203B41FA5}">
                      <a16:colId xmlns:a16="http://schemas.microsoft.com/office/drawing/2014/main" val="20002"/>
                    </a:ext>
                  </a:extLst>
                </a:gridCol>
                <a:gridCol w="2917737">
                  <a:extLst>
                    <a:ext uri="{9D8B030D-6E8A-4147-A177-3AD203B41FA5}">
                      <a16:colId xmlns:a16="http://schemas.microsoft.com/office/drawing/2014/main" val="20003"/>
                    </a:ext>
                  </a:extLst>
                </a:gridCol>
              </a:tblGrid>
              <a:tr h="502903">
                <a:tc>
                  <a:txBody>
                    <a:bodyPr/>
                    <a:lstStyle/>
                    <a:p>
                      <a:pPr indent="0" algn="ctr">
                        <a:lnSpc>
                          <a:spcPct val="120000"/>
                        </a:lnSpc>
                        <a:spcBef>
                          <a:spcPts val="0"/>
                        </a:spcBef>
                        <a:spcAft>
                          <a:spcPts val="0"/>
                        </a:spcAft>
                        <a:buNone/>
                      </a:pPr>
                      <a:r>
                        <a:rPr lang="en-US" sz="1000" b="1" spc="120" baseline="0" dirty="0" err="1">
                          <a:latin typeface="微软雅黑" pitchFamily="34" charset="-122"/>
                          <a:ea typeface="微软雅黑" pitchFamily="34" charset="-122"/>
                        </a:rPr>
                        <a:t>行政区分层</a:t>
                      </a:r>
                      <a:endParaRPr lang="en-US" sz="1000" b="1" spc="120" baseline="0" dirty="0">
                        <a:solidFill>
                          <a:srgbClr val="646464"/>
                        </a:solidFill>
                        <a:latin typeface="微软雅黑" pitchFamily="34" charset="-122"/>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微软雅黑" pitchFamily="34" charset="-122"/>
                          <a:ea typeface="微软雅黑" pitchFamily="34" charset="-122"/>
                        </a:rPr>
                        <a:t>所含</a:t>
                      </a:r>
                      <a:endParaRPr lang="en-US" sz="1000" b="1" spc="120" baseline="0" dirty="0">
                        <a:latin typeface="微软雅黑" pitchFamily="34" charset="-122"/>
                        <a:ea typeface="微软雅黑" pitchFamily="34" charset="-122"/>
                      </a:endParaRPr>
                    </a:p>
                    <a:p>
                      <a:pPr indent="0" algn="ctr">
                        <a:lnSpc>
                          <a:spcPct val="120000"/>
                        </a:lnSpc>
                        <a:spcBef>
                          <a:spcPts val="0"/>
                        </a:spcBef>
                        <a:spcAft>
                          <a:spcPts val="0"/>
                        </a:spcAft>
                        <a:buNone/>
                      </a:pPr>
                      <a:r>
                        <a:rPr lang="en-US" sz="1000" b="1" spc="120" baseline="0" dirty="0" err="1">
                          <a:latin typeface="微软雅黑" pitchFamily="34" charset="-122"/>
                          <a:ea typeface="微软雅黑" pitchFamily="34" charset="-122"/>
                        </a:rPr>
                        <a:t>街道数</a:t>
                      </a:r>
                      <a:endParaRPr lang="en-US" sz="1000" b="1" spc="120" baseline="0" dirty="0">
                        <a:solidFill>
                          <a:srgbClr val="646464"/>
                        </a:solidFill>
                        <a:latin typeface="微软雅黑" pitchFamily="34" charset="-122"/>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微软雅黑" pitchFamily="34" charset="-122"/>
                          <a:ea typeface="微软雅黑" pitchFamily="34" charset="-122"/>
                        </a:rPr>
                        <a:t>入样</a:t>
                      </a:r>
                      <a:endParaRPr lang="en-US" sz="1000" b="1" spc="120" baseline="0" dirty="0">
                        <a:latin typeface="微软雅黑" pitchFamily="34" charset="-122"/>
                        <a:ea typeface="微软雅黑" pitchFamily="34" charset="-122"/>
                      </a:endParaRPr>
                    </a:p>
                    <a:p>
                      <a:pPr indent="0" algn="ctr">
                        <a:lnSpc>
                          <a:spcPct val="120000"/>
                        </a:lnSpc>
                        <a:spcBef>
                          <a:spcPts val="0"/>
                        </a:spcBef>
                        <a:spcAft>
                          <a:spcPts val="0"/>
                        </a:spcAft>
                        <a:buNone/>
                      </a:pPr>
                      <a:r>
                        <a:rPr lang="en-US" sz="1000" b="1" spc="120" baseline="0" dirty="0" err="1">
                          <a:latin typeface="微软雅黑" pitchFamily="34" charset="-122"/>
                          <a:ea typeface="微软雅黑" pitchFamily="34" charset="-122"/>
                        </a:rPr>
                        <a:t>街道数</a:t>
                      </a:r>
                      <a:endParaRPr lang="en-US" sz="1000" b="1" spc="120" baseline="0" dirty="0">
                        <a:solidFill>
                          <a:srgbClr val="646464"/>
                        </a:solidFill>
                        <a:latin typeface="微软雅黑" pitchFamily="34" charset="-122"/>
                        <a:ea typeface="微软雅黑"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b="1" spc="120" baseline="0" dirty="0" err="1">
                          <a:latin typeface="微软雅黑" pitchFamily="34" charset="-122"/>
                          <a:ea typeface="微软雅黑" pitchFamily="34" charset="-122"/>
                        </a:rPr>
                        <a:t>入样单元</a:t>
                      </a:r>
                      <a:endParaRPr lang="en-US" sz="1000" b="1" spc="120" baseline="0" dirty="0">
                        <a:solidFill>
                          <a:srgbClr val="646464"/>
                        </a:solidFill>
                        <a:latin typeface="微软雅黑" pitchFamily="34" charset="-122"/>
                        <a:ea typeface="微软雅黑" pitchFamily="34" charset="-122"/>
                      </a:endParaRPr>
                    </a:p>
                  </a:txBody>
                  <a:tcPr marL="25400" marR="25400" marT="6350" marB="6350" anchor="ctr"/>
                </a:tc>
                <a:extLst>
                  <a:ext uri="{0D108BD9-81ED-4DB2-BD59-A6C34878D82A}">
                    <a16:rowId xmlns:a16="http://schemas.microsoft.com/office/drawing/2014/main" val="10000"/>
                  </a:ext>
                </a:extLst>
              </a:tr>
              <a:tr h="172298">
                <a:tc>
                  <a:txBody>
                    <a:bodyPr/>
                    <a:lstStyle/>
                    <a:p>
                      <a:pPr indent="0" algn="ctr">
                        <a:lnSpc>
                          <a:spcPct val="120000"/>
                        </a:lnSpc>
                        <a:spcBef>
                          <a:spcPts val="0"/>
                        </a:spcBef>
                        <a:spcAft>
                          <a:spcPts val="0"/>
                        </a:spcAft>
                        <a:buNone/>
                      </a:pPr>
                      <a:r>
                        <a:rPr lang="en-US" sz="1000" spc="120" baseline="0" dirty="0" err="1">
                          <a:latin typeface="Times New Roman" pitchFamily="18" charset="0"/>
                          <a:ea typeface="微软雅黑" pitchFamily="34" charset="-122"/>
                        </a:rPr>
                        <a:t>皇姑区</a:t>
                      </a:r>
                      <a:endParaRPr lang="en-US" altLang="en-US" sz="1000" b="0" spc="120" baseline="0" dirty="0">
                        <a:solidFill>
                          <a:srgbClr val="646464"/>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12</a:t>
                      </a:r>
                      <a:endParaRPr lang="en-US" altLang="en-US" sz="1000" b="0" spc="120" baseline="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dirty="0">
                          <a:latin typeface="Times New Roman" pitchFamily="18" charset="0"/>
                          <a:ea typeface="微软雅黑" pitchFamily="34" charset="-122"/>
                        </a:rPr>
                        <a:t>4</a:t>
                      </a:r>
                      <a:endParaRPr lang="en-US" alt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l">
                        <a:lnSpc>
                          <a:spcPct val="120000"/>
                        </a:lnSpc>
                        <a:spcBef>
                          <a:spcPts val="0"/>
                        </a:spcBef>
                        <a:spcAft>
                          <a:spcPts val="0"/>
                        </a:spcAft>
                        <a:buNone/>
                      </a:pPr>
                      <a:r>
                        <a:rPr lang="en-US" sz="1000" spc="120" baseline="0" dirty="0" err="1">
                          <a:latin typeface="Times New Roman" pitchFamily="18" charset="0"/>
                          <a:ea typeface="微软雅黑" pitchFamily="34" charset="-122"/>
                        </a:rPr>
                        <a:t>辽河街道、黄河街道、华山街道、塔湾街道</a:t>
                      </a:r>
                      <a:endParaRPr 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extLst>
                  <a:ext uri="{0D108BD9-81ED-4DB2-BD59-A6C34878D82A}">
                    <a16:rowId xmlns:a16="http://schemas.microsoft.com/office/drawing/2014/main" val="10001"/>
                  </a:ext>
                </a:extLst>
              </a:tr>
              <a:tr h="335860">
                <a:tc>
                  <a:txBody>
                    <a:bodyPr/>
                    <a:lstStyle/>
                    <a:p>
                      <a:pPr indent="0" algn="ctr">
                        <a:lnSpc>
                          <a:spcPct val="120000"/>
                        </a:lnSpc>
                        <a:spcBef>
                          <a:spcPts val="0"/>
                        </a:spcBef>
                        <a:spcAft>
                          <a:spcPts val="0"/>
                        </a:spcAft>
                        <a:buNone/>
                      </a:pPr>
                      <a:r>
                        <a:rPr lang="en-US" sz="1000" spc="120" baseline="0" dirty="0" err="1">
                          <a:latin typeface="Times New Roman" pitchFamily="18" charset="0"/>
                          <a:ea typeface="微软雅黑" pitchFamily="34" charset="-122"/>
                        </a:rPr>
                        <a:t>铁西区</a:t>
                      </a:r>
                      <a:endParaRPr lang="en-US" altLang="en-US" sz="1000" b="0" spc="120" baseline="0" dirty="0">
                        <a:solidFill>
                          <a:srgbClr val="646464"/>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dirty="0">
                          <a:latin typeface="Times New Roman" pitchFamily="18" charset="0"/>
                          <a:ea typeface="微软雅黑" pitchFamily="34" charset="-122"/>
                        </a:rPr>
                        <a:t>20</a:t>
                      </a:r>
                      <a:endParaRPr lang="en-US" alt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dirty="0">
                          <a:latin typeface="Times New Roman" pitchFamily="18" charset="0"/>
                          <a:ea typeface="微软雅黑" pitchFamily="34" charset="-122"/>
                        </a:rPr>
                        <a:t>7</a:t>
                      </a:r>
                      <a:endParaRPr lang="en-US" alt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l">
                        <a:lnSpc>
                          <a:spcPct val="120000"/>
                        </a:lnSpc>
                        <a:spcBef>
                          <a:spcPts val="0"/>
                        </a:spcBef>
                        <a:spcAft>
                          <a:spcPts val="0"/>
                        </a:spcAft>
                        <a:buNone/>
                      </a:pPr>
                      <a:r>
                        <a:rPr lang="en-US" sz="1000" spc="120" baseline="0" dirty="0" err="1">
                          <a:latin typeface="Times New Roman" pitchFamily="18" charset="0"/>
                          <a:ea typeface="微软雅黑" pitchFamily="34" charset="-122"/>
                        </a:rPr>
                        <a:t>启工街道、兴工街道、重工街道、艳粉街道、保工街道、翟家街道、昆明湖街道</a:t>
                      </a:r>
                      <a:endParaRPr lang="en-US" alt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extLst>
                  <a:ext uri="{0D108BD9-81ED-4DB2-BD59-A6C34878D82A}">
                    <a16:rowId xmlns:a16="http://schemas.microsoft.com/office/drawing/2014/main" val="10002"/>
                  </a:ext>
                </a:extLst>
              </a:tr>
              <a:tr h="335860">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苏家屯区</a:t>
                      </a:r>
                      <a:endParaRPr lang="en-US" altLang="en-US" sz="1000" b="0" spc="120" baseline="0">
                        <a:solidFill>
                          <a:srgbClr val="646464"/>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17</a:t>
                      </a:r>
                      <a:endParaRPr lang="en-US" altLang="en-US" sz="1000" b="0" spc="120" baseline="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6</a:t>
                      </a:r>
                      <a:endParaRPr lang="en-US" altLang="en-US" sz="1000" b="0" spc="120" baseline="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l">
                        <a:lnSpc>
                          <a:spcPct val="120000"/>
                        </a:lnSpc>
                        <a:spcBef>
                          <a:spcPts val="0"/>
                        </a:spcBef>
                        <a:spcAft>
                          <a:spcPts val="0"/>
                        </a:spcAft>
                        <a:buNone/>
                      </a:pPr>
                      <a:r>
                        <a:rPr lang="en-US" sz="1000" spc="120" baseline="0" dirty="0" err="1">
                          <a:latin typeface="Times New Roman" pitchFamily="18" charset="0"/>
                          <a:ea typeface="微软雅黑" pitchFamily="34" charset="-122"/>
                        </a:rPr>
                        <a:t>八一街道、民主街道、湖西街道、解放街道、永乐街道、林盛街道</a:t>
                      </a:r>
                      <a:endParaRPr lang="en-US" alt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extLst>
                  <a:ext uri="{0D108BD9-81ED-4DB2-BD59-A6C34878D82A}">
                    <a16:rowId xmlns:a16="http://schemas.microsoft.com/office/drawing/2014/main" val="10003"/>
                  </a:ext>
                </a:extLst>
              </a:tr>
              <a:tr h="172298">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沈北新区</a:t>
                      </a:r>
                      <a:endParaRPr lang="en-US" altLang="en-US" sz="1000" b="0" spc="120" baseline="0">
                        <a:solidFill>
                          <a:srgbClr val="646464"/>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13</a:t>
                      </a:r>
                      <a:endParaRPr lang="en-US" altLang="en-US" sz="1000" b="0" spc="120" baseline="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4</a:t>
                      </a:r>
                      <a:endParaRPr lang="en-US" altLang="en-US" sz="1000" b="0" spc="120" baseline="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l">
                        <a:lnSpc>
                          <a:spcPct val="120000"/>
                        </a:lnSpc>
                        <a:spcBef>
                          <a:spcPts val="0"/>
                        </a:spcBef>
                        <a:spcAft>
                          <a:spcPts val="0"/>
                        </a:spcAft>
                        <a:buNone/>
                      </a:pPr>
                      <a:r>
                        <a:rPr lang="en-US" sz="1000" spc="120" baseline="0" dirty="0" err="1">
                          <a:latin typeface="Times New Roman" pitchFamily="18" charset="0"/>
                          <a:ea typeface="微软雅黑" pitchFamily="34" charset="-122"/>
                        </a:rPr>
                        <a:t>白塔街道、东湖街道、永胜街道、沈北街道</a:t>
                      </a:r>
                      <a:endParaRPr lang="en-US" alt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extLst>
                  <a:ext uri="{0D108BD9-81ED-4DB2-BD59-A6C34878D82A}">
                    <a16:rowId xmlns:a16="http://schemas.microsoft.com/office/drawing/2014/main" val="10004"/>
                  </a:ext>
                </a:extLst>
              </a:tr>
              <a:tr h="172298">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于洪区</a:t>
                      </a:r>
                      <a:endParaRPr lang="en-US" altLang="en-US" sz="1000" b="0" spc="120" baseline="0">
                        <a:solidFill>
                          <a:srgbClr val="646464"/>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12</a:t>
                      </a:r>
                      <a:endParaRPr lang="en-US" altLang="en-US" sz="1000" b="0" spc="120" baseline="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120" baseline="0">
                          <a:latin typeface="Times New Roman" pitchFamily="18" charset="0"/>
                          <a:ea typeface="微软雅黑" pitchFamily="34" charset="-122"/>
                        </a:rPr>
                        <a:t>4</a:t>
                      </a:r>
                      <a:endParaRPr lang="en-US" altLang="en-US" sz="1000" b="0" spc="120" baseline="0">
                        <a:solidFill>
                          <a:srgbClr val="404040"/>
                        </a:solidFill>
                        <a:latin typeface="Times New Roman" pitchFamily="18" charset="0"/>
                        <a:ea typeface="微软雅黑" panose="020B0503020204020204" pitchFamily="34" charset="-122"/>
                      </a:endParaRPr>
                    </a:p>
                  </a:txBody>
                  <a:tcPr marL="25400" marR="25400" marT="6350" marB="6350" anchor="ctr"/>
                </a:tc>
                <a:tc>
                  <a:txBody>
                    <a:bodyPr/>
                    <a:lstStyle/>
                    <a:p>
                      <a:pPr indent="0" algn="l">
                        <a:lnSpc>
                          <a:spcPct val="120000"/>
                        </a:lnSpc>
                        <a:spcBef>
                          <a:spcPts val="0"/>
                        </a:spcBef>
                        <a:spcAft>
                          <a:spcPts val="0"/>
                        </a:spcAft>
                        <a:buNone/>
                      </a:pPr>
                      <a:r>
                        <a:rPr lang="en-US" sz="1000" spc="120" baseline="0" dirty="0" err="1">
                          <a:latin typeface="Times New Roman" pitchFamily="18" charset="0"/>
                          <a:ea typeface="微软雅黑" pitchFamily="34" charset="-122"/>
                        </a:rPr>
                        <a:t>于洪街道、迎宾路街道、陵西街道、北陵街道</a:t>
                      </a:r>
                      <a:endParaRPr lang="en-US" altLang="en-US" sz="1000" b="0" spc="120" baseline="0" dirty="0">
                        <a:solidFill>
                          <a:srgbClr val="404040"/>
                        </a:solidFill>
                        <a:latin typeface="Times New Roman" pitchFamily="18" charset="0"/>
                        <a:ea typeface="微软雅黑" panose="020B0503020204020204" pitchFamily="34" charset="-122"/>
                      </a:endParaRPr>
                    </a:p>
                  </a:txBody>
                  <a:tcPr marL="25400" marR="25400" marT="6350" marB="6350" anchor="ctr"/>
                </a:tc>
                <a:extLst>
                  <a:ext uri="{0D108BD9-81ED-4DB2-BD59-A6C34878D82A}">
                    <a16:rowId xmlns:a16="http://schemas.microsoft.com/office/drawing/2014/main" val="10005"/>
                  </a:ext>
                </a:extLst>
              </a:tr>
            </a:tbl>
          </a:graphicData>
        </a:graphic>
      </p:graphicFrame>
      <p:sp>
        <p:nvSpPr>
          <p:cNvPr id="12" name="矩形 1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下箭头标注 12"/>
          <p:cNvSpPr/>
          <p:nvPr/>
        </p:nvSpPr>
        <p:spPr>
          <a:xfrm>
            <a:off x="4313113" y="0"/>
            <a:ext cx="1726145"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a:t>
            </a:r>
            <a:r>
              <a:rPr lang="zh-CN" altLang="en-US" sz="1600" b="1" dirty="0">
                <a:solidFill>
                  <a:schemeClr val="bg1"/>
                </a:solidFill>
                <a:latin typeface="微软雅黑" pitchFamily="34" charset="-122"/>
                <a:ea typeface="微软雅黑" pitchFamily="34" charset="-122"/>
              </a:rPr>
              <a:t>调查方案与实施</a:t>
            </a:r>
            <a:r>
              <a:rPr lang="zh-CN" altLang="en-US" sz="1600" b="1" dirty="0">
                <a:latin typeface="微软雅黑" pitchFamily="34" charset="-122"/>
                <a:ea typeface="微软雅黑" pitchFamily="34" charset="-122"/>
              </a:rPr>
              <a:t>     数据处理与数据分析     结论与建议</a:t>
            </a:r>
          </a:p>
        </p:txBody>
      </p:sp>
      <p:sp>
        <p:nvSpPr>
          <p:cNvPr id="15" name="TextBox 23"/>
          <p:cNvSpPr txBox="1"/>
          <p:nvPr/>
        </p:nvSpPr>
        <p:spPr>
          <a:xfrm>
            <a:off x="1417799" y="1645528"/>
            <a:ext cx="1960063" cy="3385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微软雅黑" panose="020B0503020204020204" pitchFamily="34" charset="-122"/>
                <a:ea typeface="微软雅黑" panose="020B0503020204020204" pitchFamily="34" charset="-122"/>
              </a:rPr>
              <a:t>PPS</a:t>
            </a:r>
            <a:r>
              <a:rPr lang="zh-CN" altLang="en-US" sz="1600" b="1" dirty="0">
                <a:latin typeface="微软雅黑" panose="020B0503020204020204" pitchFamily="34" charset="-122"/>
                <a:ea typeface="微软雅黑" panose="020B0503020204020204" pitchFamily="34" charset="-122"/>
              </a:rPr>
              <a:t>不等概率抽样</a:t>
            </a:r>
            <a:endParaRPr lang="id-ID" sz="1600" b="1" dirty="0">
              <a:latin typeface="微软雅黑" panose="020B0503020204020204" pitchFamily="34" charset="-122"/>
              <a:ea typeface="微软雅黑" panose="020B0503020204020204" pitchFamily="34" charset="-122"/>
            </a:endParaRPr>
          </a:p>
        </p:txBody>
      </p:sp>
      <p:sp>
        <p:nvSpPr>
          <p:cNvPr id="16" name="Freeform 5"/>
          <p:cNvSpPr>
            <a:spLocks noEditPoints="1"/>
          </p:cNvSpPr>
          <p:nvPr/>
        </p:nvSpPr>
        <p:spPr bwMode="auto">
          <a:xfrm>
            <a:off x="451942" y="1373581"/>
            <a:ext cx="828000" cy="828000"/>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1"/>
          </a:solidFill>
          <a:ln>
            <a:noFill/>
          </a:ln>
        </p:spPr>
        <p:txBody>
          <a:bodyPr vert="horz" wrap="square" lIns="91440" tIns="45720" rIns="91440" bIns="45720" numCol="1" anchor="t" anchorCtr="0" compatLnSpc="1"/>
          <a:lstStyle/>
          <a:p>
            <a:endParaRPr lang="id-ID" sz="1600" dirty="0"/>
          </a:p>
        </p:txBody>
      </p:sp>
    </p:spTree>
    <p:extLst>
      <p:ext uri="{BB962C8B-B14F-4D97-AF65-F5344CB8AC3E}">
        <p14:creationId xmlns:p14="http://schemas.microsoft.com/office/powerpoint/2010/main" val="35718689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2000"/>
                            </p:stCondLst>
                            <p:childTnLst>
                              <p:par>
                                <p:cTn id="24" presetID="22" presetClass="entr" presetSubtype="1" fill="hold" nodeType="after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9"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p:cNvSpPr>
          <p:nvPr/>
        </p:nvSpPr>
        <p:spPr bwMode="auto">
          <a:xfrm>
            <a:off x="624827" y="1117396"/>
            <a:ext cx="828000" cy="826734"/>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3" name="Freeform 5"/>
          <p:cNvSpPr>
            <a:spLocks noEditPoints="1"/>
          </p:cNvSpPr>
          <p:nvPr/>
        </p:nvSpPr>
        <p:spPr bwMode="auto">
          <a:xfrm>
            <a:off x="3672561" y="1116816"/>
            <a:ext cx="828000" cy="828000"/>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4" name="TextBox 23"/>
          <p:cNvSpPr txBox="1"/>
          <p:nvPr/>
        </p:nvSpPr>
        <p:spPr>
          <a:xfrm>
            <a:off x="1725261" y="1361486"/>
            <a:ext cx="1921049" cy="3385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微软雅黑" panose="020B0503020204020204" pitchFamily="34" charset="-122"/>
                <a:ea typeface="微软雅黑" panose="020B0503020204020204" pitchFamily="34" charset="-122"/>
              </a:rPr>
              <a:t>PPS</a:t>
            </a:r>
            <a:r>
              <a:rPr lang="zh-CN" altLang="en-US" sz="1600" b="1" dirty="0">
                <a:latin typeface="微软雅黑" panose="020B0503020204020204" pitchFamily="34" charset="-122"/>
                <a:ea typeface="微软雅黑" panose="020B0503020204020204" pitchFamily="34" charset="-122"/>
              </a:rPr>
              <a:t>不等概率抽样</a:t>
            </a:r>
            <a:endParaRPr lang="id-ID" sz="1600" b="1" dirty="0">
              <a:latin typeface="微软雅黑" panose="020B0503020204020204" pitchFamily="34" charset="-122"/>
              <a:ea typeface="微软雅黑" panose="020B0503020204020204" pitchFamily="34" charset="-122"/>
            </a:endParaRPr>
          </a:p>
        </p:txBody>
      </p:sp>
      <p:sp>
        <p:nvSpPr>
          <p:cNvPr id="5" name="TextBox 23"/>
          <p:cNvSpPr txBox="1"/>
          <p:nvPr/>
        </p:nvSpPr>
        <p:spPr>
          <a:xfrm>
            <a:off x="4638266" y="1365745"/>
            <a:ext cx="1461077" cy="338554"/>
          </a:xfrm>
          <a:prstGeom prst="rect">
            <a:avLst/>
          </a:prstGeom>
          <a:noFill/>
        </p:spPr>
        <p:txBody>
          <a:bodyPr wrap="square" rtlCol="0">
            <a:spAutoFit/>
          </a:bodyPr>
          <a:lstStyle>
            <a:defPPr>
              <a:defRPr lang="zh-CN"/>
            </a:defPPr>
            <a:lvl1pPr>
              <a:defRPr sz="1600">
                <a:latin typeface="微软雅黑" panose="020B0503020204020204" pitchFamily="34" charset="-122"/>
                <a:ea typeface="微软雅黑" panose="020B0503020204020204" pitchFamily="34" charset="-122"/>
              </a:defRPr>
            </a:lvl1pPr>
          </a:lstStyle>
          <a:p>
            <a:r>
              <a:rPr lang="zh-CN" altLang="en-US" b="1" dirty="0"/>
              <a:t>分层抽样</a:t>
            </a:r>
            <a:endParaRPr lang="id-ID" b="1" dirty="0"/>
          </a:p>
        </p:txBody>
      </p:sp>
      <p:grpSp>
        <p:nvGrpSpPr>
          <p:cNvPr id="6" name="Group 48"/>
          <p:cNvGrpSpPr/>
          <p:nvPr/>
        </p:nvGrpSpPr>
        <p:grpSpPr>
          <a:xfrm>
            <a:off x="565140" y="2827722"/>
            <a:ext cx="399645" cy="396970"/>
            <a:chOff x="7716838" y="4857750"/>
            <a:chExt cx="569913" cy="569912"/>
          </a:xfrm>
          <a:solidFill>
            <a:schemeClr val="accent1"/>
          </a:solidFill>
        </p:grpSpPr>
        <p:sp>
          <p:nvSpPr>
            <p:cNvPr id="7" name="Freeform 5"/>
            <p:cNvSpPr/>
            <p:nvPr/>
          </p:nvSpPr>
          <p:spPr bwMode="auto">
            <a:xfrm>
              <a:off x="7716838" y="5238750"/>
              <a:ext cx="382588" cy="188912"/>
            </a:xfrm>
            <a:custGeom>
              <a:avLst/>
              <a:gdLst>
                <a:gd name="T0" fmla="*/ 164 w 164"/>
                <a:gd name="T1" fmla="*/ 81 h 81"/>
                <a:gd name="T2" fmla="*/ 0 w 164"/>
                <a:gd name="T3" fmla="*/ 81 h 81"/>
                <a:gd name="T4" fmla="*/ 0 w 164"/>
                <a:gd name="T5" fmla="*/ 59 h 81"/>
                <a:gd name="T6" fmla="*/ 20 w 164"/>
                <a:gd name="T7" fmla="*/ 32 h 81"/>
                <a:gd name="T8" fmla="*/ 56 w 164"/>
                <a:gd name="T9" fmla="*/ 19 h 81"/>
                <a:gd name="T10" fmla="*/ 56 w 164"/>
                <a:gd name="T11" fmla="*/ 2 h 81"/>
                <a:gd name="T12" fmla="*/ 68 w 164"/>
                <a:gd name="T13" fmla="*/ 2 h 81"/>
                <a:gd name="T14" fmla="*/ 68 w 164"/>
                <a:gd name="T15" fmla="*/ 27 h 81"/>
                <a:gd name="T16" fmla="*/ 24 w 164"/>
                <a:gd name="T17" fmla="*/ 43 h 81"/>
                <a:gd name="T18" fmla="*/ 12 w 164"/>
                <a:gd name="T19" fmla="*/ 59 h 81"/>
                <a:gd name="T20" fmla="*/ 12 w 164"/>
                <a:gd name="T21" fmla="*/ 69 h 81"/>
                <a:gd name="T22" fmla="*/ 152 w 164"/>
                <a:gd name="T23" fmla="*/ 69 h 81"/>
                <a:gd name="T24" fmla="*/ 152 w 164"/>
                <a:gd name="T25" fmla="*/ 59 h 81"/>
                <a:gd name="T26" fmla="*/ 140 w 164"/>
                <a:gd name="T27" fmla="*/ 43 h 81"/>
                <a:gd name="T28" fmla="*/ 96 w 164"/>
                <a:gd name="T29" fmla="*/ 27 h 81"/>
                <a:gd name="T30" fmla="*/ 96 w 164"/>
                <a:gd name="T31" fmla="*/ 0 h 81"/>
                <a:gd name="T32" fmla="*/ 108 w 164"/>
                <a:gd name="T33" fmla="*/ 0 h 81"/>
                <a:gd name="T34" fmla="*/ 108 w 164"/>
                <a:gd name="T35" fmla="*/ 19 h 81"/>
                <a:gd name="T36" fmla="*/ 144 w 164"/>
                <a:gd name="T37" fmla="*/ 32 h 81"/>
                <a:gd name="T38" fmla="*/ 164 w 164"/>
                <a:gd name="T39" fmla="*/ 59 h 81"/>
                <a:gd name="T40" fmla="*/ 164 w 164"/>
                <a:gd name="T4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81">
                  <a:moveTo>
                    <a:pt x="164" y="81"/>
                  </a:moveTo>
                  <a:cubicBezTo>
                    <a:pt x="0" y="81"/>
                    <a:pt x="0" y="81"/>
                    <a:pt x="0" y="81"/>
                  </a:cubicBezTo>
                  <a:cubicBezTo>
                    <a:pt x="0" y="59"/>
                    <a:pt x="0" y="59"/>
                    <a:pt x="0" y="59"/>
                  </a:cubicBezTo>
                  <a:cubicBezTo>
                    <a:pt x="0" y="46"/>
                    <a:pt x="8" y="36"/>
                    <a:pt x="20" y="32"/>
                  </a:cubicBezTo>
                  <a:cubicBezTo>
                    <a:pt x="56" y="19"/>
                    <a:pt x="56" y="19"/>
                    <a:pt x="56" y="19"/>
                  </a:cubicBezTo>
                  <a:cubicBezTo>
                    <a:pt x="56" y="2"/>
                    <a:pt x="56" y="2"/>
                    <a:pt x="56" y="2"/>
                  </a:cubicBezTo>
                  <a:cubicBezTo>
                    <a:pt x="68" y="2"/>
                    <a:pt x="68" y="2"/>
                    <a:pt x="68" y="2"/>
                  </a:cubicBezTo>
                  <a:cubicBezTo>
                    <a:pt x="68" y="27"/>
                    <a:pt x="68" y="27"/>
                    <a:pt x="68" y="27"/>
                  </a:cubicBezTo>
                  <a:cubicBezTo>
                    <a:pt x="24" y="43"/>
                    <a:pt x="24" y="43"/>
                    <a:pt x="24" y="43"/>
                  </a:cubicBezTo>
                  <a:cubicBezTo>
                    <a:pt x="16" y="46"/>
                    <a:pt x="12" y="52"/>
                    <a:pt x="12" y="59"/>
                  </a:cubicBezTo>
                  <a:cubicBezTo>
                    <a:pt x="12" y="69"/>
                    <a:pt x="12" y="69"/>
                    <a:pt x="12" y="69"/>
                  </a:cubicBezTo>
                  <a:cubicBezTo>
                    <a:pt x="152" y="69"/>
                    <a:pt x="152" y="69"/>
                    <a:pt x="152" y="69"/>
                  </a:cubicBezTo>
                  <a:cubicBezTo>
                    <a:pt x="152" y="59"/>
                    <a:pt x="152" y="59"/>
                    <a:pt x="152" y="59"/>
                  </a:cubicBezTo>
                  <a:cubicBezTo>
                    <a:pt x="152" y="52"/>
                    <a:pt x="147" y="46"/>
                    <a:pt x="140" y="43"/>
                  </a:cubicBezTo>
                  <a:cubicBezTo>
                    <a:pt x="96" y="27"/>
                    <a:pt x="96" y="27"/>
                    <a:pt x="96" y="27"/>
                  </a:cubicBezTo>
                  <a:cubicBezTo>
                    <a:pt x="96" y="0"/>
                    <a:pt x="96" y="0"/>
                    <a:pt x="96" y="0"/>
                  </a:cubicBezTo>
                  <a:cubicBezTo>
                    <a:pt x="108" y="0"/>
                    <a:pt x="108" y="0"/>
                    <a:pt x="108" y="0"/>
                  </a:cubicBezTo>
                  <a:cubicBezTo>
                    <a:pt x="108" y="19"/>
                    <a:pt x="108" y="19"/>
                    <a:pt x="108" y="19"/>
                  </a:cubicBezTo>
                  <a:cubicBezTo>
                    <a:pt x="144" y="32"/>
                    <a:pt x="144" y="32"/>
                    <a:pt x="144" y="32"/>
                  </a:cubicBezTo>
                  <a:cubicBezTo>
                    <a:pt x="156" y="36"/>
                    <a:pt x="164" y="47"/>
                    <a:pt x="164" y="59"/>
                  </a:cubicBezTo>
                  <a:lnTo>
                    <a:pt x="16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 name="Freeform 6"/>
            <p:cNvSpPr>
              <a:spLocks noEditPoints="1"/>
            </p:cNvSpPr>
            <p:nvPr/>
          </p:nvSpPr>
          <p:spPr bwMode="auto">
            <a:xfrm>
              <a:off x="7799388" y="5019675"/>
              <a:ext cx="211138" cy="249237"/>
            </a:xfrm>
            <a:custGeom>
              <a:avLst/>
              <a:gdLst>
                <a:gd name="T0" fmla="*/ 46 w 91"/>
                <a:gd name="T1" fmla="*/ 107 h 107"/>
                <a:gd name="T2" fmla="*/ 0 w 91"/>
                <a:gd name="T3" fmla="*/ 53 h 107"/>
                <a:gd name="T4" fmla="*/ 46 w 91"/>
                <a:gd name="T5" fmla="*/ 0 h 107"/>
                <a:gd name="T6" fmla="*/ 91 w 91"/>
                <a:gd name="T7" fmla="*/ 53 h 107"/>
                <a:gd name="T8" fmla="*/ 46 w 91"/>
                <a:gd name="T9" fmla="*/ 107 h 107"/>
                <a:gd name="T10" fmla="*/ 46 w 91"/>
                <a:gd name="T11" fmla="*/ 12 h 107"/>
                <a:gd name="T12" fmla="*/ 12 w 91"/>
                <a:gd name="T13" fmla="*/ 53 h 107"/>
                <a:gd name="T14" fmla="*/ 46 w 91"/>
                <a:gd name="T15" fmla="*/ 95 h 107"/>
                <a:gd name="T16" fmla="*/ 79 w 91"/>
                <a:gd name="T17" fmla="*/ 53 h 107"/>
                <a:gd name="T18" fmla="*/ 46 w 91"/>
                <a:gd name="T19" fmla="*/ 1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107">
                  <a:moveTo>
                    <a:pt x="46" y="107"/>
                  </a:moveTo>
                  <a:cubicBezTo>
                    <a:pt x="20" y="107"/>
                    <a:pt x="0" y="83"/>
                    <a:pt x="0" y="53"/>
                  </a:cubicBezTo>
                  <a:cubicBezTo>
                    <a:pt x="0" y="24"/>
                    <a:pt x="20" y="0"/>
                    <a:pt x="46" y="0"/>
                  </a:cubicBezTo>
                  <a:cubicBezTo>
                    <a:pt x="71" y="0"/>
                    <a:pt x="91" y="24"/>
                    <a:pt x="91" y="53"/>
                  </a:cubicBezTo>
                  <a:cubicBezTo>
                    <a:pt x="91" y="83"/>
                    <a:pt x="71" y="107"/>
                    <a:pt x="46" y="107"/>
                  </a:cubicBezTo>
                  <a:close/>
                  <a:moveTo>
                    <a:pt x="46" y="12"/>
                  </a:moveTo>
                  <a:cubicBezTo>
                    <a:pt x="27" y="12"/>
                    <a:pt x="12" y="30"/>
                    <a:pt x="12" y="53"/>
                  </a:cubicBezTo>
                  <a:cubicBezTo>
                    <a:pt x="12" y="76"/>
                    <a:pt x="27" y="95"/>
                    <a:pt x="46" y="95"/>
                  </a:cubicBezTo>
                  <a:cubicBezTo>
                    <a:pt x="64" y="95"/>
                    <a:pt x="79" y="76"/>
                    <a:pt x="79" y="53"/>
                  </a:cubicBezTo>
                  <a:cubicBezTo>
                    <a:pt x="79" y="30"/>
                    <a:pt x="64" y="12"/>
                    <a:pt x="4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 name="Freeform 7"/>
            <p:cNvSpPr/>
            <p:nvPr/>
          </p:nvSpPr>
          <p:spPr bwMode="auto">
            <a:xfrm>
              <a:off x="7808913" y="5068888"/>
              <a:ext cx="190500" cy="80962"/>
            </a:xfrm>
            <a:custGeom>
              <a:avLst/>
              <a:gdLst>
                <a:gd name="T0" fmla="*/ 71 w 82"/>
                <a:gd name="T1" fmla="*/ 35 h 35"/>
                <a:gd name="T2" fmla="*/ 47 w 82"/>
                <a:gd name="T3" fmla="*/ 23 h 35"/>
                <a:gd name="T4" fmla="*/ 18 w 82"/>
                <a:gd name="T5" fmla="*/ 34 h 35"/>
                <a:gd name="T6" fmla="*/ 0 w 82"/>
                <a:gd name="T7" fmla="*/ 30 h 35"/>
                <a:gd name="T8" fmla="*/ 5 w 82"/>
                <a:gd name="T9" fmla="*/ 19 h 35"/>
                <a:gd name="T10" fmla="*/ 18 w 82"/>
                <a:gd name="T11" fmla="*/ 22 h 35"/>
                <a:gd name="T12" fmla="*/ 42 w 82"/>
                <a:gd name="T13" fmla="*/ 10 h 35"/>
                <a:gd name="T14" fmla="*/ 48 w 82"/>
                <a:gd name="T15" fmla="*/ 0 h 35"/>
                <a:gd name="T16" fmla="*/ 53 w 82"/>
                <a:gd name="T17" fmla="*/ 10 h 35"/>
                <a:gd name="T18" fmla="*/ 76 w 82"/>
                <a:gd name="T19" fmla="*/ 22 h 35"/>
                <a:gd name="T20" fmla="*/ 79 w 82"/>
                <a:gd name="T21" fmla="*/ 22 h 35"/>
                <a:gd name="T22" fmla="*/ 81 w 82"/>
                <a:gd name="T23" fmla="*/ 22 h 35"/>
                <a:gd name="T24" fmla="*/ 82 w 82"/>
                <a:gd name="T25" fmla="*/ 34 h 35"/>
                <a:gd name="T26" fmla="*/ 80 w 82"/>
                <a:gd name="T27" fmla="*/ 34 h 35"/>
                <a:gd name="T28" fmla="*/ 79 w 82"/>
                <a:gd name="T29" fmla="*/ 34 h 35"/>
                <a:gd name="T30" fmla="*/ 71 w 82"/>
                <a:gd name="T3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35">
                  <a:moveTo>
                    <a:pt x="71" y="35"/>
                  </a:moveTo>
                  <a:cubicBezTo>
                    <a:pt x="61" y="35"/>
                    <a:pt x="54" y="31"/>
                    <a:pt x="47" y="23"/>
                  </a:cubicBezTo>
                  <a:cubicBezTo>
                    <a:pt x="40" y="30"/>
                    <a:pt x="28" y="34"/>
                    <a:pt x="18" y="34"/>
                  </a:cubicBezTo>
                  <a:cubicBezTo>
                    <a:pt x="11" y="34"/>
                    <a:pt x="5" y="33"/>
                    <a:pt x="0" y="30"/>
                  </a:cubicBezTo>
                  <a:cubicBezTo>
                    <a:pt x="5" y="19"/>
                    <a:pt x="5" y="19"/>
                    <a:pt x="5" y="19"/>
                  </a:cubicBezTo>
                  <a:cubicBezTo>
                    <a:pt x="9" y="21"/>
                    <a:pt x="13" y="22"/>
                    <a:pt x="18" y="22"/>
                  </a:cubicBezTo>
                  <a:cubicBezTo>
                    <a:pt x="27" y="22"/>
                    <a:pt x="39" y="17"/>
                    <a:pt x="42" y="10"/>
                  </a:cubicBezTo>
                  <a:cubicBezTo>
                    <a:pt x="48" y="0"/>
                    <a:pt x="48" y="0"/>
                    <a:pt x="48" y="0"/>
                  </a:cubicBezTo>
                  <a:cubicBezTo>
                    <a:pt x="53" y="10"/>
                    <a:pt x="53" y="10"/>
                    <a:pt x="53" y="10"/>
                  </a:cubicBezTo>
                  <a:cubicBezTo>
                    <a:pt x="59" y="21"/>
                    <a:pt x="66" y="25"/>
                    <a:pt x="76" y="22"/>
                  </a:cubicBezTo>
                  <a:cubicBezTo>
                    <a:pt x="77" y="22"/>
                    <a:pt x="78" y="22"/>
                    <a:pt x="79" y="22"/>
                  </a:cubicBezTo>
                  <a:cubicBezTo>
                    <a:pt x="80" y="22"/>
                    <a:pt x="80" y="22"/>
                    <a:pt x="81" y="22"/>
                  </a:cubicBezTo>
                  <a:cubicBezTo>
                    <a:pt x="82" y="34"/>
                    <a:pt x="82" y="34"/>
                    <a:pt x="82" y="34"/>
                  </a:cubicBezTo>
                  <a:cubicBezTo>
                    <a:pt x="81" y="34"/>
                    <a:pt x="81" y="34"/>
                    <a:pt x="80" y="34"/>
                  </a:cubicBezTo>
                  <a:cubicBezTo>
                    <a:pt x="80" y="34"/>
                    <a:pt x="79" y="34"/>
                    <a:pt x="79" y="34"/>
                  </a:cubicBezTo>
                  <a:cubicBezTo>
                    <a:pt x="76" y="35"/>
                    <a:pt x="73" y="35"/>
                    <a:pt x="71"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8"/>
            <p:cNvSpPr/>
            <p:nvPr/>
          </p:nvSpPr>
          <p:spPr bwMode="auto">
            <a:xfrm>
              <a:off x="7904163" y="4857750"/>
              <a:ext cx="382588" cy="350837"/>
            </a:xfrm>
            <a:custGeom>
              <a:avLst/>
              <a:gdLst>
                <a:gd name="T0" fmla="*/ 117 w 241"/>
                <a:gd name="T1" fmla="*/ 221 h 221"/>
                <a:gd name="T2" fmla="*/ 117 w 241"/>
                <a:gd name="T3" fmla="*/ 147 h 221"/>
                <a:gd name="T4" fmla="*/ 97 w 241"/>
                <a:gd name="T5" fmla="*/ 147 h 221"/>
                <a:gd name="T6" fmla="*/ 97 w 241"/>
                <a:gd name="T7" fmla="*/ 130 h 221"/>
                <a:gd name="T8" fmla="*/ 135 w 241"/>
                <a:gd name="T9" fmla="*/ 130 h 221"/>
                <a:gd name="T10" fmla="*/ 135 w 241"/>
                <a:gd name="T11" fmla="*/ 174 h 221"/>
                <a:gd name="T12" fmla="*/ 175 w 241"/>
                <a:gd name="T13" fmla="*/ 130 h 221"/>
                <a:gd name="T14" fmla="*/ 223 w 241"/>
                <a:gd name="T15" fmla="*/ 130 h 221"/>
                <a:gd name="T16" fmla="*/ 223 w 241"/>
                <a:gd name="T17" fmla="*/ 18 h 221"/>
                <a:gd name="T18" fmla="*/ 17 w 241"/>
                <a:gd name="T19" fmla="*/ 18 h 221"/>
                <a:gd name="T20" fmla="*/ 17 w 241"/>
                <a:gd name="T21" fmla="*/ 68 h 221"/>
                <a:gd name="T22" fmla="*/ 0 w 241"/>
                <a:gd name="T23" fmla="*/ 68 h 221"/>
                <a:gd name="T24" fmla="*/ 0 w 241"/>
                <a:gd name="T25" fmla="*/ 0 h 221"/>
                <a:gd name="T26" fmla="*/ 241 w 241"/>
                <a:gd name="T27" fmla="*/ 0 h 221"/>
                <a:gd name="T28" fmla="*/ 241 w 241"/>
                <a:gd name="T29" fmla="*/ 147 h 221"/>
                <a:gd name="T30" fmla="*/ 183 w 241"/>
                <a:gd name="T31" fmla="*/ 147 h 221"/>
                <a:gd name="T32" fmla="*/ 117 w 241"/>
                <a:gd name="T33"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21">
                  <a:moveTo>
                    <a:pt x="117" y="221"/>
                  </a:moveTo>
                  <a:lnTo>
                    <a:pt x="117" y="147"/>
                  </a:lnTo>
                  <a:lnTo>
                    <a:pt x="97" y="147"/>
                  </a:lnTo>
                  <a:lnTo>
                    <a:pt x="97" y="130"/>
                  </a:lnTo>
                  <a:lnTo>
                    <a:pt x="135" y="130"/>
                  </a:lnTo>
                  <a:lnTo>
                    <a:pt x="135" y="174"/>
                  </a:lnTo>
                  <a:lnTo>
                    <a:pt x="175" y="130"/>
                  </a:lnTo>
                  <a:lnTo>
                    <a:pt x="223" y="130"/>
                  </a:lnTo>
                  <a:lnTo>
                    <a:pt x="223" y="18"/>
                  </a:lnTo>
                  <a:lnTo>
                    <a:pt x="17" y="18"/>
                  </a:lnTo>
                  <a:lnTo>
                    <a:pt x="17" y="68"/>
                  </a:lnTo>
                  <a:lnTo>
                    <a:pt x="0" y="68"/>
                  </a:lnTo>
                  <a:lnTo>
                    <a:pt x="0" y="0"/>
                  </a:lnTo>
                  <a:lnTo>
                    <a:pt x="241" y="0"/>
                  </a:lnTo>
                  <a:lnTo>
                    <a:pt x="241" y="147"/>
                  </a:lnTo>
                  <a:lnTo>
                    <a:pt x="183" y="147"/>
                  </a:lnTo>
                  <a:lnTo>
                    <a:pt x="117"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9"/>
            <p:cNvSpPr/>
            <p:nvPr/>
          </p:nvSpPr>
          <p:spPr bwMode="auto">
            <a:xfrm>
              <a:off x="8018463" y="4965700"/>
              <a:ext cx="25400" cy="25400"/>
            </a:xfrm>
            <a:custGeom>
              <a:avLst/>
              <a:gdLst>
                <a:gd name="T0" fmla="*/ 16 w 16"/>
                <a:gd name="T1" fmla="*/ 0 h 16"/>
                <a:gd name="T2" fmla="*/ 0 w 16"/>
                <a:gd name="T3" fmla="*/ 0 h 16"/>
                <a:gd name="T4" fmla="*/ 0 w 16"/>
                <a:gd name="T5" fmla="*/ 16 h 16"/>
                <a:gd name="T6" fmla="*/ 16 w 16"/>
                <a:gd name="T7" fmla="*/ 16 h 16"/>
                <a:gd name="T8" fmla="*/ 16 w 16"/>
                <a:gd name="T9" fmla="*/ 0 h 16"/>
                <a:gd name="T10" fmla="*/ 16 w 16"/>
                <a:gd name="T11" fmla="*/ 0 h 16"/>
              </a:gdLst>
              <a:ahLst/>
              <a:cxnLst>
                <a:cxn ang="0">
                  <a:pos x="T0" y="T1"/>
                </a:cxn>
                <a:cxn ang="0">
                  <a:pos x="T2" y="T3"/>
                </a:cxn>
                <a:cxn ang="0">
                  <a:pos x="T4" y="T5"/>
                </a:cxn>
                <a:cxn ang="0">
                  <a:pos x="T6" y="T7"/>
                </a:cxn>
                <a:cxn ang="0">
                  <a:pos x="T8" y="T9"/>
                </a:cxn>
                <a:cxn ang="0">
                  <a:pos x="T10" y="T11"/>
                </a:cxn>
              </a:cxnLst>
              <a:rect l="0" t="0" r="r" b="b"/>
              <a:pathLst>
                <a:path w="16" h="16">
                  <a:moveTo>
                    <a:pt x="16" y="0"/>
                  </a:moveTo>
                  <a:lnTo>
                    <a:pt x="0" y="0"/>
                  </a:lnTo>
                  <a:lnTo>
                    <a:pt x="0" y="16"/>
                  </a:lnTo>
                  <a:lnTo>
                    <a:pt x="16" y="16"/>
                  </a:lnTo>
                  <a:lnTo>
                    <a:pt x="16"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10"/>
            <p:cNvSpPr/>
            <p:nvPr/>
          </p:nvSpPr>
          <p:spPr bwMode="auto">
            <a:xfrm>
              <a:off x="8094663" y="4965700"/>
              <a:ext cx="25400" cy="25400"/>
            </a:xfrm>
            <a:custGeom>
              <a:avLst/>
              <a:gdLst>
                <a:gd name="T0" fmla="*/ 16 w 16"/>
                <a:gd name="T1" fmla="*/ 0 h 16"/>
                <a:gd name="T2" fmla="*/ 0 w 16"/>
                <a:gd name="T3" fmla="*/ 0 h 16"/>
                <a:gd name="T4" fmla="*/ 0 w 16"/>
                <a:gd name="T5" fmla="*/ 16 h 16"/>
                <a:gd name="T6" fmla="*/ 16 w 16"/>
                <a:gd name="T7" fmla="*/ 16 h 16"/>
                <a:gd name="T8" fmla="*/ 16 w 16"/>
                <a:gd name="T9" fmla="*/ 0 h 16"/>
                <a:gd name="T10" fmla="*/ 16 w 16"/>
                <a:gd name="T11" fmla="*/ 0 h 16"/>
              </a:gdLst>
              <a:ahLst/>
              <a:cxnLst>
                <a:cxn ang="0">
                  <a:pos x="T0" y="T1"/>
                </a:cxn>
                <a:cxn ang="0">
                  <a:pos x="T2" y="T3"/>
                </a:cxn>
                <a:cxn ang="0">
                  <a:pos x="T4" y="T5"/>
                </a:cxn>
                <a:cxn ang="0">
                  <a:pos x="T6" y="T7"/>
                </a:cxn>
                <a:cxn ang="0">
                  <a:pos x="T8" y="T9"/>
                </a:cxn>
                <a:cxn ang="0">
                  <a:pos x="T10" y="T11"/>
                </a:cxn>
              </a:cxnLst>
              <a:rect l="0" t="0" r="r" b="b"/>
              <a:pathLst>
                <a:path w="16" h="16">
                  <a:moveTo>
                    <a:pt x="16" y="0"/>
                  </a:moveTo>
                  <a:lnTo>
                    <a:pt x="0" y="0"/>
                  </a:lnTo>
                  <a:lnTo>
                    <a:pt x="0" y="16"/>
                  </a:lnTo>
                  <a:lnTo>
                    <a:pt x="16" y="16"/>
                  </a:lnTo>
                  <a:lnTo>
                    <a:pt x="16"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1"/>
            <p:cNvSpPr/>
            <p:nvPr/>
          </p:nvSpPr>
          <p:spPr bwMode="auto">
            <a:xfrm>
              <a:off x="8172450" y="4965700"/>
              <a:ext cx="25400" cy="25400"/>
            </a:xfrm>
            <a:custGeom>
              <a:avLst/>
              <a:gdLst>
                <a:gd name="T0" fmla="*/ 16 w 16"/>
                <a:gd name="T1" fmla="*/ 0 h 16"/>
                <a:gd name="T2" fmla="*/ 0 w 16"/>
                <a:gd name="T3" fmla="*/ 0 h 16"/>
                <a:gd name="T4" fmla="*/ 0 w 16"/>
                <a:gd name="T5" fmla="*/ 16 h 16"/>
                <a:gd name="T6" fmla="*/ 16 w 16"/>
                <a:gd name="T7" fmla="*/ 16 h 16"/>
                <a:gd name="T8" fmla="*/ 16 w 16"/>
                <a:gd name="T9" fmla="*/ 0 h 16"/>
                <a:gd name="T10" fmla="*/ 16 w 16"/>
                <a:gd name="T11" fmla="*/ 0 h 16"/>
              </a:gdLst>
              <a:ahLst/>
              <a:cxnLst>
                <a:cxn ang="0">
                  <a:pos x="T0" y="T1"/>
                </a:cxn>
                <a:cxn ang="0">
                  <a:pos x="T2" y="T3"/>
                </a:cxn>
                <a:cxn ang="0">
                  <a:pos x="T4" y="T5"/>
                </a:cxn>
                <a:cxn ang="0">
                  <a:pos x="T6" y="T7"/>
                </a:cxn>
                <a:cxn ang="0">
                  <a:pos x="T8" y="T9"/>
                </a:cxn>
                <a:cxn ang="0">
                  <a:pos x="T10" y="T11"/>
                </a:cxn>
              </a:cxnLst>
              <a:rect l="0" t="0" r="r" b="b"/>
              <a:pathLst>
                <a:path w="16" h="16">
                  <a:moveTo>
                    <a:pt x="16" y="0"/>
                  </a:moveTo>
                  <a:lnTo>
                    <a:pt x="0" y="0"/>
                  </a:lnTo>
                  <a:lnTo>
                    <a:pt x="0" y="16"/>
                  </a:lnTo>
                  <a:lnTo>
                    <a:pt x="16" y="16"/>
                  </a:lnTo>
                  <a:lnTo>
                    <a:pt x="16"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4" name="Group 38"/>
          <p:cNvGrpSpPr/>
          <p:nvPr/>
        </p:nvGrpSpPr>
        <p:grpSpPr>
          <a:xfrm>
            <a:off x="1413027" y="2691306"/>
            <a:ext cx="2583801" cy="1167577"/>
            <a:chOff x="8561475" y="5118280"/>
            <a:chExt cx="3555604" cy="1617541"/>
          </a:xfrm>
        </p:grpSpPr>
        <p:sp>
          <p:nvSpPr>
            <p:cNvPr id="15" name="TextBox 39"/>
            <p:cNvSpPr txBox="1"/>
            <p:nvPr/>
          </p:nvSpPr>
          <p:spPr>
            <a:xfrm>
              <a:off x="8561476" y="5118280"/>
              <a:ext cx="1437157" cy="532986"/>
            </a:xfrm>
            <a:prstGeom prst="rect">
              <a:avLst/>
            </a:prstGeom>
            <a:noFill/>
            <a:ln>
              <a:solidFill>
                <a:srgbClr val="A5A5A5"/>
              </a:solidFill>
            </a:ln>
          </p:spPr>
          <p:txBody>
            <a:bodyPr wrap="square" rtlCol="0">
              <a:spAutoFit/>
            </a:bodyPr>
            <a:lstStyle/>
            <a:p>
              <a:r>
                <a:rPr lang="id-ID" b="1" dirty="0">
                  <a:latin typeface="Raleway" panose="020B0003030101060003" pitchFamily="34" charset="0"/>
                </a:rPr>
                <a:t>Step 03</a:t>
              </a:r>
            </a:p>
          </p:txBody>
        </p:sp>
        <p:sp>
          <p:nvSpPr>
            <p:cNvPr id="16" name="Rectangle 40"/>
            <p:cNvSpPr/>
            <p:nvPr/>
          </p:nvSpPr>
          <p:spPr>
            <a:xfrm>
              <a:off x="8561475" y="5584572"/>
              <a:ext cx="3555604" cy="1151249"/>
            </a:xfrm>
            <a:prstGeom prst="rect">
              <a:avLst/>
            </a:prstGeom>
          </p:spPr>
          <p:txBody>
            <a:bodyPr wrap="square">
              <a:spAutoFit/>
            </a:bodyPr>
            <a:lstStyle/>
            <a:p>
              <a:pPr>
                <a:lnSpc>
                  <a:spcPct val="150000"/>
                </a:lnSpc>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联系街道办事处</a:t>
              </a:r>
              <a:endParaRPr lang="en-US" altLang="zh-CN" sz="1600" dirty="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每个街道抽取</a:t>
              </a:r>
              <a:r>
                <a:rPr lang="en-US" altLang="zh-CN" sz="1600" dirty="0">
                  <a:solidFill>
                    <a:schemeClr val="bg2">
                      <a:lumMod val="10000"/>
                    </a:schemeClr>
                  </a:solidFill>
                  <a:latin typeface="微软雅黑" panose="020B0503020204020204" pitchFamily="34" charset="-122"/>
                  <a:ea typeface="微软雅黑" panose="020B0503020204020204" pitchFamily="34" charset="-122"/>
                </a:rPr>
                <a:t>21</a:t>
              </a:r>
              <a:r>
                <a:rPr lang="zh-CN" altLang="en-US" sz="1600" dirty="0">
                  <a:solidFill>
                    <a:schemeClr val="bg2">
                      <a:lumMod val="10000"/>
                    </a:schemeClr>
                  </a:solidFill>
                  <a:latin typeface="微软雅黑" panose="020B0503020204020204" pitchFamily="34" charset="-122"/>
                  <a:ea typeface="微软雅黑" panose="020B0503020204020204" pitchFamily="34" charset="-122"/>
                </a:rPr>
                <a:t>位老年人</a:t>
              </a:r>
              <a:endParaRPr lang="id-ID" sz="1600" dirty="0">
                <a:solidFill>
                  <a:schemeClr val="bg2">
                    <a:lumMod val="10000"/>
                  </a:schemeClr>
                </a:solidFill>
                <a:latin typeface="微软雅黑" panose="020B0503020204020204" pitchFamily="34" charset="-122"/>
                <a:ea typeface="微软雅黑" panose="020B0503020204020204" pitchFamily="34" charset="-122"/>
              </a:endParaRPr>
            </a:p>
          </p:txBody>
        </p:sp>
      </p:grpSp>
      <p:sp>
        <p:nvSpPr>
          <p:cNvPr id="17" name="Freeform 5"/>
          <p:cNvSpPr>
            <a:spLocks noEditPoints="1"/>
          </p:cNvSpPr>
          <p:nvPr/>
        </p:nvSpPr>
        <p:spPr bwMode="auto">
          <a:xfrm>
            <a:off x="5830813" y="1107387"/>
            <a:ext cx="828000" cy="828000"/>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8" name="TextBox 23"/>
          <p:cNvSpPr txBox="1"/>
          <p:nvPr/>
        </p:nvSpPr>
        <p:spPr>
          <a:xfrm>
            <a:off x="6927335" y="1356191"/>
            <a:ext cx="1800200" cy="338554"/>
          </a:xfrm>
          <a:prstGeom prst="rect">
            <a:avLst/>
          </a:prstGeom>
          <a:noFill/>
        </p:spPr>
        <p:txBody>
          <a:bodyPr wrap="square" rtlCol="0">
            <a:spAutoFit/>
          </a:bodyPr>
          <a:lstStyle>
            <a:defPPr>
              <a:defRPr lang="zh-CN"/>
            </a:defPPr>
            <a:lvl1pPr>
              <a:defRPr sz="1600">
                <a:latin typeface="微软雅黑" panose="020B0503020204020204" pitchFamily="34" charset="-122"/>
                <a:ea typeface="微软雅黑" panose="020B0503020204020204" pitchFamily="34" charset="-122"/>
              </a:defRPr>
            </a:lvl1pPr>
          </a:lstStyle>
          <a:p>
            <a:r>
              <a:rPr lang="zh-CN" altLang="en-US" b="1" dirty="0"/>
              <a:t>简单随机抽样</a:t>
            </a:r>
            <a:endParaRPr lang="id-ID" b="1" dirty="0"/>
          </a:p>
        </p:txBody>
      </p:sp>
      <p:pic>
        <p:nvPicPr>
          <p:cNvPr id="19" name="图片 18"/>
          <p:cNvPicPr/>
          <p:nvPr/>
        </p:nvPicPr>
        <p:blipFill>
          <a:blip r:embed="rId2"/>
          <a:stretch>
            <a:fillRect/>
          </a:stretch>
        </p:blipFill>
        <p:spPr>
          <a:xfrm>
            <a:off x="4127675" y="2691306"/>
            <a:ext cx="5153645" cy="1392828"/>
          </a:xfrm>
          <a:prstGeom prst="rect">
            <a:avLst/>
          </a:prstGeom>
          <a:ln>
            <a:solidFill>
              <a:schemeClr val="tx1"/>
            </a:solidFill>
          </a:ln>
        </p:spPr>
      </p:pic>
      <p:sp>
        <p:nvSpPr>
          <p:cNvPr id="20" name="矩形 19"/>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下箭头标注 20"/>
          <p:cNvSpPr/>
          <p:nvPr/>
        </p:nvSpPr>
        <p:spPr>
          <a:xfrm>
            <a:off x="4313113" y="0"/>
            <a:ext cx="1726145"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a:t>
            </a:r>
            <a:r>
              <a:rPr lang="zh-CN" altLang="en-US" sz="1600" b="1" dirty="0">
                <a:solidFill>
                  <a:schemeClr val="bg1"/>
                </a:solidFill>
                <a:latin typeface="微软雅黑" pitchFamily="34" charset="-122"/>
                <a:ea typeface="微软雅黑" pitchFamily="34" charset="-122"/>
              </a:rPr>
              <a:t>调查方案与实施</a:t>
            </a:r>
            <a:r>
              <a:rPr lang="zh-CN" altLang="en-US" sz="1600" b="1" dirty="0">
                <a:latin typeface="微软雅黑" pitchFamily="34" charset="-122"/>
                <a:ea typeface="微软雅黑" pitchFamily="34" charset="-122"/>
              </a:rPr>
              <a:t>     数据处理与数据分析     结论与建议</a:t>
            </a:r>
          </a:p>
        </p:txBody>
      </p:sp>
    </p:spTree>
    <p:extLst>
      <p:ext uri="{BB962C8B-B14F-4D97-AF65-F5344CB8AC3E}">
        <p14:creationId xmlns:p14="http://schemas.microsoft.com/office/powerpoint/2010/main" val="9822949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p:cNvSpPr>
          <p:nvPr/>
        </p:nvSpPr>
        <p:spPr bwMode="auto">
          <a:xfrm>
            <a:off x="700300" y="802868"/>
            <a:ext cx="828000" cy="828000"/>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3" name="Freeform 5"/>
          <p:cNvSpPr>
            <a:spLocks noEditPoints="1"/>
          </p:cNvSpPr>
          <p:nvPr/>
        </p:nvSpPr>
        <p:spPr bwMode="auto">
          <a:xfrm>
            <a:off x="3978841" y="802868"/>
            <a:ext cx="828000" cy="826734"/>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4" name="TextBox 23"/>
          <p:cNvSpPr txBox="1"/>
          <p:nvPr/>
        </p:nvSpPr>
        <p:spPr>
          <a:xfrm>
            <a:off x="1896693" y="1046958"/>
            <a:ext cx="1872208" cy="3385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微软雅黑" panose="020B0503020204020204" pitchFamily="34" charset="-122"/>
                <a:ea typeface="微软雅黑" panose="020B0503020204020204" pitchFamily="34" charset="-122"/>
              </a:rPr>
              <a:t>PPS</a:t>
            </a:r>
            <a:r>
              <a:rPr lang="zh-CN" altLang="en-US" sz="1600" b="1" dirty="0">
                <a:latin typeface="微软雅黑" panose="020B0503020204020204" pitchFamily="34" charset="-122"/>
                <a:ea typeface="微软雅黑" panose="020B0503020204020204" pitchFamily="34" charset="-122"/>
              </a:rPr>
              <a:t>不等概率抽样</a:t>
            </a:r>
            <a:endParaRPr lang="id-ID" sz="1600" b="1" dirty="0">
              <a:latin typeface="微软雅黑" panose="020B0503020204020204" pitchFamily="34" charset="-122"/>
              <a:ea typeface="微软雅黑" panose="020B0503020204020204" pitchFamily="34" charset="-122"/>
            </a:endParaRPr>
          </a:p>
        </p:txBody>
      </p:sp>
      <p:sp>
        <p:nvSpPr>
          <p:cNvPr id="5" name="TextBox 23"/>
          <p:cNvSpPr txBox="1"/>
          <p:nvPr/>
        </p:nvSpPr>
        <p:spPr>
          <a:xfrm>
            <a:off x="4997159" y="1046958"/>
            <a:ext cx="1669773" cy="338554"/>
          </a:xfrm>
          <a:prstGeom prst="rect">
            <a:avLst/>
          </a:prstGeom>
          <a:noFill/>
        </p:spPr>
        <p:txBody>
          <a:bodyPr wrap="square" rtlCol="0">
            <a:spAutoFit/>
          </a:bodyPr>
          <a:lstStyle>
            <a:defPPr>
              <a:defRPr lang="zh-CN"/>
            </a:defPPr>
            <a:lvl1pPr>
              <a:defRPr sz="1600">
                <a:latin typeface="微软雅黑" panose="020B0503020204020204" pitchFamily="34" charset="-122"/>
                <a:ea typeface="微软雅黑" panose="020B0503020204020204" pitchFamily="34" charset="-122"/>
              </a:defRPr>
            </a:lvl1pPr>
          </a:lstStyle>
          <a:p>
            <a:r>
              <a:rPr lang="zh-CN" altLang="en-US" b="1" dirty="0"/>
              <a:t>分层抽样</a:t>
            </a:r>
            <a:endParaRPr lang="id-ID" b="1" dirty="0"/>
          </a:p>
        </p:txBody>
      </p:sp>
      <p:sp>
        <p:nvSpPr>
          <p:cNvPr id="6" name="Freeform 5"/>
          <p:cNvSpPr>
            <a:spLocks noEditPoints="1"/>
          </p:cNvSpPr>
          <p:nvPr/>
        </p:nvSpPr>
        <p:spPr bwMode="auto">
          <a:xfrm>
            <a:off x="6271121" y="798153"/>
            <a:ext cx="828000" cy="828000"/>
          </a:xfrm>
          <a:custGeom>
            <a:avLst/>
            <a:gdLst>
              <a:gd name="T0" fmla="*/ 414 w 829"/>
              <a:gd name="T1" fmla="*/ 0 h 830"/>
              <a:gd name="T2" fmla="*/ 0 w 829"/>
              <a:gd name="T3" fmla="*/ 415 h 830"/>
              <a:gd name="T4" fmla="*/ 414 w 829"/>
              <a:gd name="T5" fmla="*/ 830 h 830"/>
              <a:gd name="T6" fmla="*/ 829 w 829"/>
              <a:gd name="T7" fmla="*/ 415 h 830"/>
              <a:gd name="T8" fmla="*/ 414 w 829"/>
              <a:gd name="T9" fmla="*/ 0 h 830"/>
              <a:gd name="T10" fmla="*/ 414 w 829"/>
              <a:gd name="T11" fmla="*/ 687 h 830"/>
              <a:gd name="T12" fmla="*/ 142 w 829"/>
              <a:gd name="T13" fmla="*/ 415 h 830"/>
              <a:gd name="T14" fmla="*/ 414 w 829"/>
              <a:gd name="T15" fmla="*/ 143 h 830"/>
              <a:gd name="T16" fmla="*/ 687 w 829"/>
              <a:gd name="T17" fmla="*/ 415 h 830"/>
              <a:gd name="T18" fmla="*/ 414 w 829"/>
              <a:gd name="T19" fmla="*/ 68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30">
                <a:moveTo>
                  <a:pt x="414" y="0"/>
                </a:moveTo>
                <a:cubicBezTo>
                  <a:pt x="185" y="0"/>
                  <a:pt x="0" y="186"/>
                  <a:pt x="0" y="415"/>
                </a:cubicBezTo>
                <a:cubicBezTo>
                  <a:pt x="0" y="644"/>
                  <a:pt x="185" y="830"/>
                  <a:pt x="414" y="830"/>
                </a:cubicBezTo>
                <a:cubicBezTo>
                  <a:pt x="644" y="830"/>
                  <a:pt x="829" y="644"/>
                  <a:pt x="829" y="415"/>
                </a:cubicBezTo>
                <a:cubicBezTo>
                  <a:pt x="829" y="186"/>
                  <a:pt x="644" y="0"/>
                  <a:pt x="414" y="0"/>
                </a:cubicBezTo>
                <a:close/>
                <a:moveTo>
                  <a:pt x="414" y="687"/>
                </a:moveTo>
                <a:cubicBezTo>
                  <a:pt x="264" y="687"/>
                  <a:pt x="142" y="565"/>
                  <a:pt x="142" y="415"/>
                </a:cubicBezTo>
                <a:cubicBezTo>
                  <a:pt x="142" y="265"/>
                  <a:pt x="264" y="143"/>
                  <a:pt x="414" y="143"/>
                </a:cubicBezTo>
                <a:cubicBezTo>
                  <a:pt x="565" y="143"/>
                  <a:pt x="687" y="265"/>
                  <a:pt x="687" y="415"/>
                </a:cubicBezTo>
                <a:cubicBezTo>
                  <a:pt x="687" y="565"/>
                  <a:pt x="565" y="687"/>
                  <a:pt x="414" y="687"/>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7" name="TextBox 23"/>
          <p:cNvSpPr txBox="1"/>
          <p:nvPr/>
        </p:nvSpPr>
        <p:spPr>
          <a:xfrm>
            <a:off x="7309197" y="1046958"/>
            <a:ext cx="1440160" cy="338554"/>
          </a:xfrm>
          <a:prstGeom prst="rect">
            <a:avLst/>
          </a:prstGeom>
          <a:noFill/>
        </p:spPr>
        <p:txBody>
          <a:bodyPr wrap="square" rtlCol="0">
            <a:spAutoFit/>
          </a:bodyPr>
          <a:lstStyle>
            <a:defPPr>
              <a:defRPr lang="zh-CN"/>
            </a:defPPr>
            <a:lvl1pPr>
              <a:defRPr sz="1600">
                <a:latin typeface="微软雅黑" panose="020B0503020204020204" pitchFamily="34" charset="-122"/>
                <a:ea typeface="微软雅黑" panose="020B0503020204020204" pitchFamily="34" charset="-122"/>
              </a:defRPr>
            </a:lvl1pPr>
          </a:lstStyle>
          <a:p>
            <a:r>
              <a:rPr lang="zh-CN" altLang="en-US" b="1" dirty="0"/>
              <a:t>简单随机抽样</a:t>
            </a:r>
            <a:endParaRPr lang="id-ID" b="1" dirty="0"/>
          </a:p>
        </p:txBody>
      </p:sp>
      <p:graphicFrame>
        <p:nvGraphicFramePr>
          <p:cNvPr id="8" name="表格 7"/>
          <p:cNvGraphicFramePr/>
          <p:nvPr>
            <p:custDataLst>
              <p:tags r:id="rId1"/>
            </p:custDataLst>
            <p:extLst>
              <p:ext uri="{D42A27DB-BD31-4B8C-83A1-F6EECF244321}">
                <p14:modId xmlns:p14="http://schemas.microsoft.com/office/powerpoint/2010/main" val="1593361287"/>
              </p:ext>
            </p:extLst>
          </p:nvPr>
        </p:nvGraphicFramePr>
        <p:xfrm>
          <a:off x="669641" y="1844299"/>
          <a:ext cx="8677473" cy="3213858"/>
        </p:xfrm>
        <a:graphic>
          <a:graphicData uri="http://schemas.openxmlformats.org/drawingml/2006/table">
            <a:tbl>
              <a:tblPr firstRow="1" bandRow="1">
                <a:tableStyleId>{5940675A-B579-460E-94D1-54222C63F5DA}</a:tableStyleId>
              </a:tblPr>
              <a:tblGrid>
                <a:gridCol w="1465571">
                  <a:extLst>
                    <a:ext uri="{9D8B030D-6E8A-4147-A177-3AD203B41FA5}">
                      <a16:colId xmlns:a16="http://schemas.microsoft.com/office/drawing/2014/main" val="20000"/>
                    </a:ext>
                  </a:extLst>
                </a:gridCol>
                <a:gridCol w="1076335">
                  <a:extLst>
                    <a:ext uri="{9D8B030D-6E8A-4147-A177-3AD203B41FA5}">
                      <a16:colId xmlns:a16="http://schemas.microsoft.com/office/drawing/2014/main" val="20001"/>
                    </a:ext>
                  </a:extLst>
                </a:gridCol>
                <a:gridCol w="1361064">
                  <a:extLst>
                    <a:ext uri="{9D8B030D-6E8A-4147-A177-3AD203B41FA5}">
                      <a16:colId xmlns:a16="http://schemas.microsoft.com/office/drawing/2014/main" val="20002"/>
                    </a:ext>
                  </a:extLst>
                </a:gridCol>
                <a:gridCol w="3062869">
                  <a:extLst>
                    <a:ext uri="{9D8B030D-6E8A-4147-A177-3AD203B41FA5}">
                      <a16:colId xmlns:a16="http://schemas.microsoft.com/office/drawing/2014/main" val="20003"/>
                    </a:ext>
                  </a:extLst>
                </a:gridCol>
                <a:gridCol w="1711634">
                  <a:extLst>
                    <a:ext uri="{9D8B030D-6E8A-4147-A177-3AD203B41FA5}">
                      <a16:colId xmlns:a16="http://schemas.microsoft.com/office/drawing/2014/main" val="20004"/>
                    </a:ext>
                  </a:extLst>
                </a:gridCol>
              </a:tblGrid>
              <a:tr h="565908">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一级单元抽样框</a:t>
                      </a:r>
                      <a:endParaRPr lang="en-US" sz="1000" b="1" spc="120" dirty="0">
                        <a:solidFill>
                          <a:srgbClr val="646464"/>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入样行政区</a:t>
                      </a:r>
                      <a:endParaRPr lang="en-US" sz="1000" b="1" spc="120" dirty="0">
                        <a:solidFill>
                          <a:srgbClr val="646464"/>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二级单元抽样框</a:t>
                      </a:r>
                      <a:endParaRPr lang="en-US" sz="1000" b="1" spc="120" dirty="0">
                        <a:solidFill>
                          <a:srgbClr val="646464"/>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入样街道</a:t>
                      </a:r>
                      <a:endParaRPr lang="en-US" sz="1000" b="1" spc="120" dirty="0">
                        <a:solidFill>
                          <a:srgbClr val="646464"/>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三级单元抽样框</a:t>
                      </a:r>
                      <a:endParaRPr lang="en-US" sz="1000" b="1" spc="120" dirty="0">
                        <a:solidFill>
                          <a:srgbClr val="646464"/>
                        </a:solidFill>
                        <a:latin typeface="微软雅黑" panose="020B0503020204020204" pitchFamily="34" charset="-122"/>
                        <a:ea typeface="微软雅黑" panose="020B0503020204020204" pitchFamily="34" charset="-122"/>
                      </a:endParaRPr>
                    </a:p>
                  </a:txBody>
                  <a:tcPr marL="177800" marR="177800" marT="107950" marB="107950" anchor="ctr"/>
                </a:tc>
                <a:extLst>
                  <a:ext uri="{0D108BD9-81ED-4DB2-BD59-A6C34878D82A}">
                    <a16:rowId xmlns:a16="http://schemas.microsoft.com/office/drawing/2014/main" val="10000"/>
                  </a:ext>
                </a:extLst>
              </a:tr>
              <a:tr h="383111">
                <a:tc rowSpan="5">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沈阳市区所有行政区</a:t>
                      </a:r>
                      <a:endParaRPr lang="en-US" sz="1000" b="0" spc="120">
                        <a:solidFill>
                          <a:srgbClr val="646464"/>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皇姑区</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皇姑区所有街道</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l">
                        <a:lnSpc>
                          <a:spcPct val="120000"/>
                        </a:lnSpc>
                        <a:spcBef>
                          <a:spcPts val="0"/>
                        </a:spcBef>
                        <a:spcAft>
                          <a:spcPts val="0"/>
                        </a:spcAft>
                        <a:buNone/>
                      </a:pPr>
                      <a:r>
                        <a:rPr lang="en-US" sz="1000" spc="120" dirty="0" err="1">
                          <a:latin typeface="微软雅黑" pitchFamily="34" charset="-122"/>
                          <a:ea typeface="微软雅黑" pitchFamily="34" charset="-122"/>
                        </a:rPr>
                        <a:t>辽河街道、黄河街道、华山街道、塔湾街道</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入样街道的常住老人</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extLst>
                  <a:ext uri="{0D108BD9-81ED-4DB2-BD59-A6C34878D82A}">
                    <a16:rowId xmlns:a16="http://schemas.microsoft.com/office/drawing/2014/main" val="10001"/>
                  </a:ext>
                </a:extLst>
              </a:tr>
              <a:tr h="565908">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铁西区</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铁西区所有街道</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l">
                        <a:lnSpc>
                          <a:spcPct val="120000"/>
                        </a:lnSpc>
                        <a:spcBef>
                          <a:spcPts val="0"/>
                        </a:spcBef>
                        <a:spcAft>
                          <a:spcPts val="0"/>
                        </a:spcAft>
                        <a:buNone/>
                      </a:pPr>
                      <a:r>
                        <a:rPr lang="en-US" sz="1000" spc="120" dirty="0" err="1">
                          <a:latin typeface="微软雅黑" pitchFamily="34" charset="-122"/>
                          <a:ea typeface="微软雅黑" pitchFamily="34" charset="-122"/>
                        </a:rPr>
                        <a:t>启工街道、兴工街道、重工街道、艳粉街道、保工街道、翟家街道、昆明湖街道</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入样街道的常住老人</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extLst>
                  <a:ext uri="{0D108BD9-81ED-4DB2-BD59-A6C34878D82A}">
                    <a16:rowId xmlns:a16="http://schemas.microsoft.com/office/drawing/2014/main" val="10002"/>
                  </a:ext>
                </a:extLst>
              </a:tr>
              <a:tr h="565908">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苏家屯区</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苏家屯区所有街道</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l">
                        <a:lnSpc>
                          <a:spcPct val="120000"/>
                        </a:lnSpc>
                        <a:spcBef>
                          <a:spcPts val="0"/>
                        </a:spcBef>
                        <a:spcAft>
                          <a:spcPts val="0"/>
                        </a:spcAft>
                        <a:buNone/>
                      </a:pPr>
                      <a:r>
                        <a:rPr lang="en-US" sz="1000" spc="120" dirty="0" err="1">
                          <a:latin typeface="微软雅黑" pitchFamily="34" charset="-122"/>
                          <a:ea typeface="微软雅黑" pitchFamily="34" charset="-122"/>
                        </a:rPr>
                        <a:t>八一街道、民主街道、湖西街道、解放街道、永乐街道、林盛街道</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入样街道的常住老人</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extLst>
                  <a:ext uri="{0D108BD9-81ED-4DB2-BD59-A6C34878D82A}">
                    <a16:rowId xmlns:a16="http://schemas.microsoft.com/office/drawing/2014/main" val="10003"/>
                  </a:ext>
                </a:extLst>
              </a:tr>
              <a:tr h="565908">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沈北新区</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沈北新区所有街道</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l">
                        <a:lnSpc>
                          <a:spcPct val="120000"/>
                        </a:lnSpc>
                        <a:spcBef>
                          <a:spcPts val="0"/>
                        </a:spcBef>
                        <a:spcAft>
                          <a:spcPts val="0"/>
                        </a:spcAft>
                        <a:buNone/>
                      </a:pPr>
                      <a:r>
                        <a:rPr lang="en-US" sz="1000" spc="120">
                          <a:latin typeface="微软雅黑" pitchFamily="34" charset="-122"/>
                          <a:ea typeface="微软雅黑" pitchFamily="34" charset="-122"/>
                        </a:rPr>
                        <a:t>白塔街道、东湖街道、永胜街道、沈北街道</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入样街道的常住老人</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extLst>
                  <a:ext uri="{0D108BD9-81ED-4DB2-BD59-A6C34878D82A}">
                    <a16:rowId xmlns:a16="http://schemas.microsoft.com/office/drawing/2014/main" val="10004"/>
                  </a:ext>
                </a:extLst>
              </a:tr>
              <a:tr h="565908">
                <a:tc vMerge="1">
                  <a:txBody>
                    <a:bodyPr/>
                    <a:lstStyle/>
                    <a:p>
                      <a:endParaRPr lang="zh-CN"/>
                    </a:p>
                  </a:txBody>
                  <a:tcPr>
                    <a:lnL w="9525">
                      <a:solidFill>
                        <a:srgbClr val="646464"/>
                      </a:solidFill>
                      <a:prstDash val="sysDash"/>
                    </a:lnL>
                    <a:lnR w="9525">
                      <a:solidFill>
                        <a:srgbClr val="646464"/>
                      </a:solidFill>
                      <a:prstDash val="sysDash"/>
                    </a:lnR>
                    <a:lnB w="28575">
                      <a:solidFill>
                        <a:srgbClr val="646464"/>
                      </a:solidFill>
                      <a:prstDash val="solid"/>
                    </a:lnB>
                  </a:tcP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于洪区</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a:latin typeface="微软雅黑" pitchFamily="34" charset="-122"/>
                          <a:ea typeface="微软雅黑" pitchFamily="34" charset="-122"/>
                        </a:rPr>
                        <a:t>于洪区所有街道</a:t>
                      </a:r>
                      <a:endParaRPr lang="en-US" altLang="en-US" sz="1000" b="0" spc="12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l">
                        <a:lnSpc>
                          <a:spcPct val="120000"/>
                        </a:lnSpc>
                        <a:spcBef>
                          <a:spcPts val="0"/>
                        </a:spcBef>
                        <a:spcAft>
                          <a:spcPts val="0"/>
                        </a:spcAft>
                        <a:buNone/>
                      </a:pPr>
                      <a:r>
                        <a:rPr lang="en-US" sz="1000" spc="120" dirty="0" err="1">
                          <a:latin typeface="微软雅黑" pitchFamily="34" charset="-122"/>
                          <a:ea typeface="微软雅黑" pitchFamily="34" charset="-122"/>
                        </a:rPr>
                        <a:t>于洪街道、迎宾路街道、陵西街道、北陵街道</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tc>
                  <a:txBody>
                    <a:bodyPr/>
                    <a:lstStyle/>
                    <a:p>
                      <a:pPr indent="0" algn="ctr">
                        <a:lnSpc>
                          <a:spcPct val="120000"/>
                        </a:lnSpc>
                        <a:spcBef>
                          <a:spcPts val="0"/>
                        </a:spcBef>
                        <a:spcAft>
                          <a:spcPts val="0"/>
                        </a:spcAft>
                        <a:buNone/>
                      </a:pPr>
                      <a:r>
                        <a:rPr lang="en-US" sz="1000" spc="120" dirty="0" err="1">
                          <a:latin typeface="微软雅黑" pitchFamily="34" charset="-122"/>
                          <a:ea typeface="微软雅黑" pitchFamily="34" charset="-122"/>
                        </a:rPr>
                        <a:t>入样街道的常住老人</a:t>
                      </a:r>
                      <a:endParaRPr lang="en-US" altLang="en-US" sz="1000" b="0" spc="120" dirty="0">
                        <a:solidFill>
                          <a:srgbClr val="404040"/>
                        </a:solidFill>
                        <a:latin typeface="微软雅黑" panose="020B0503020204020204" pitchFamily="34" charset="-122"/>
                        <a:ea typeface="微软雅黑" panose="020B0503020204020204" pitchFamily="34" charset="-122"/>
                      </a:endParaRPr>
                    </a:p>
                  </a:txBody>
                  <a:tcPr marL="177800" marR="177800" marT="107950" marB="107950" anchor="ctr"/>
                </a:tc>
                <a:extLst>
                  <a:ext uri="{0D108BD9-81ED-4DB2-BD59-A6C34878D82A}">
                    <a16:rowId xmlns:a16="http://schemas.microsoft.com/office/drawing/2014/main" val="10005"/>
                  </a:ext>
                </a:extLst>
              </a:tr>
            </a:tbl>
          </a:graphicData>
        </a:graphic>
      </p:graphicFrame>
      <p:sp>
        <p:nvSpPr>
          <p:cNvPr id="9" name="矩形 8"/>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下箭头标注 9"/>
          <p:cNvSpPr/>
          <p:nvPr/>
        </p:nvSpPr>
        <p:spPr>
          <a:xfrm>
            <a:off x="4313113" y="0"/>
            <a:ext cx="1726145"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a:t>
            </a:r>
            <a:r>
              <a:rPr lang="zh-CN" altLang="en-US" sz="1600" b="1" dirty="0">
                <a:solidFill>
                  <a:schemeClr val="bg1"/>
                </a:solidFill>
                <a:latin typeface="微软雅黑" pitchFamily="34" charset="-122"/>
                <a:ea typeface="微软雅黑" pitchFamily="34" charset="-122"/>
              </a:rPr>
              <a:t>调查方案与实施</a:t>
            </a:r>
            <a:r>
              <a:rPr lang="zh-CN" altLang="en-US" sz="1600" b="1" dirty="0">
                <a:latin typeface="微软雅黑" pitchFamily="34" charset="-122"/>
                <a:ea typeface="微软雅黑" pitchFamily="34" charset="-122"/>
              </a:rPr>
              <a:t>     数据处理与数据分析     结论与建议</a:t>
            </a:r>
          </a:p>
        </p:txBody>
      </p:sp>
    </p:spTree>
    <p:extLst>
      <p:ext uri="{BB962C8B-B14F-4D97-AF65-F5344CB8AC3E}">
        <p14:creationId xmlns:p14="http://schemas.microsoft.com/office/powerpoint/2010/main" val="229521390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gimg2.baidu.com/image_search/src=http%3A%2F%2Fblog.img.cnfol.com%2Fimages%2Fee%2F49%2F8547734%2F201611140655372975.jpg&amp;refer=http%3A%2F%2Fblog.img.cnfol.com&amp;app=2002&amp;size=f9999,10000&amp;q=a80&amp;n=0&amp;g=0n&amp;fmt=jpeg?sec=1620961310&amp;t=e3e47473a03fe42b930147103bfc7e6c"/>
          <p:cNvPicPr>
            <a:picLocks noChangeAspect="1" noChangeArrowheads="1"/>
          </p:cNvPicPr>
          <p:nvPr/>
        </p:nvPicPr>
        <p:blipFill>
          <a:blip r:embed="rId3">
            <a:extLst>
              <a:ext uri="{BEBA8EAE-BF5A-486C-A8C5-ECC9F3942E4B}">
                <a14:imgProps xmlns:a14="http://schemas.microsoft.com/office/drawing/2010/main">
                  <a14:imgLayer r:embed="rId4">
                    <a14:imgEffect>
                      <a14:artisticBlur radius="5"/>
                    </a14:imgEffect>
                  </a14:imgLayer>
                </a14:imgProps>
              </a:ext>
              <a:ext uri="{28A0092B-C50C-407E-A947-70E740481C1C}">
                <a14:useLocalDpi xmlns:a14="http://schemas.microsoft.com/office/drawing/2010/main" val="0"/>
              </a:ext>
            </a:extLst>
          </a:blip>
          <a:srcRect/>
          <a:stretch>
            <a:fillRect/>
          </a:stretch>
        </p:blipFill>
        <p:spPr bwMode="auto">
          <a:xfrm>
            <a:off x="-899715" y="-621369"/>
            <a:ext cx="11627972" cy="6990357"/>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181729" y="-945174"/>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grpSp>
        <p:nvGrpSpPr>
          <p:cNvPr id="3" name="组合 2"/>
          <p:cNvGrpSpPr/>
          <p:nvPr/>
        </p:nvGrpSpPr>
        <p:grpSpPr>
          <a:xfrm>
            <a:off x="1620565" y="2379841"/>
            <a:ext cx="7206758" cy="769441"/>
            <a:chOff x="2052613" y="2211233"/>
            <a:chExt cx="7206758" cy="769441"/>
          </a:xfrm>
        </p:grpSpPr>
        <p:sp>
          <p:nvSpPr>
            <p:cNvPr id="70" name="TextBox 69"/>
            <p:cNvSpPr txBox="1"/>
            <p:nvPr/>
          </p:nvSpPr>
          <p:spPr>
            <a:xfrm>
              <a:off x="2052613" y="2303145"/>
              <a:ext cx="2448272"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第四部分</a:t>
              </a:r>
            </a:p>
          </p:txBody>
        </p:sp>
        <p:sp>
          <p:nvSpPr>
            <p:cNvPr id="71" name="矩形 20"/>
            <p:cNvSpPr>
              <a:spLocks noChangeArrowheads="1"/>
            </p:cNvSpPr>
            <p:nvPr/>
          </p:nvSpPr>
          <p:spPr bwMode="auto">
            <a:xfrm>
              <a:off x="4038406" y="2211233"/>
              <a:ext cx="5220965" cy="769441"/>
            </a:xfrm>
            <a:prstGeom prst="rect">
              <a:avLst/>
            </a:prstGeom>
            <a:noFill/>
            <a:ln>
              <a:noFill/>
            </a:ln>
          </p:spPr>
          <p:txBody>
            <a:bodyPr wrap="square">
              <a:spAutoFit/>
            </a:bodyPr>
            <a:lstStyle/>
            <a:p>
              <a:pPr algn="ctr">
                <a:defRPr/>
              </a:pPr>
              <a:r>
                <a:rPr lang="zh-CN" altLang="en-US" sz="4400" b="1" dirty="0">
                  <a:solidFill>
                    <a:schemeClr val="bg1"/>
                  </a:solidFill>
                  <a:latin typeface="微软雅黑" pitchFamily="34" charset="-122"/>
                  <a:ea typeface="微软雅黑" pitchFamily="34" charset="-122"/>
                  <a:sym typeface="微软雅黑" pitchFamily="34" charset="-122"/>
                </a:rPr>
                <a:t>数据处理与分析</a:t>
              </a:r>
            </a:p>
          </p:txBody>
        </p:sp>
        <p:cxnSp>
          <p:nvCxnSpPr>
            <p:cNvPr id="73" name="直接连接符 72"/>
            <p:cNvCxnSpPr/>
            <p:nvPr/>
          </p:nvCxnSpPr>
          <p:spPr>
            <a:xfrm>
              <a:off x="38528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0526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00060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4022" y="1293348"/>
            <a:ext cx="1332000" cy="1368000"/>
            <a:chOff x="1452403" y="1832669"/>
            <a:chExt cx="2707454" cy="2711710"/>
          </a:xfrm>
          <a:solidFill>
            <a:schemeClr val="tx2"/>
          </a:solidFill>
        </p:grpSpPr>
        <p:grpSp>
          <p:nvGrpSpPr>
            <p:cNvPr id="3" name="组合 2"/>
            <p:cNvGrpSpPr/>
            <p:nvPr/>
          </p:nvGrpSpPr>
          <p:grpSpPr>
            <a:xfrm>
              <a:off x="1452403" y="1832669"/>
              <a:ext cx="2707454" cy="2711710"/>
              <a:chOff x="1393278" y="1580877"/>
              <a:chExt cx="2707454" cy="2711710"/>
            </a:xfrm>
            <a:grpFill/>
          </p:grpSpPr>
          <p:sp>
            <p:nvSpPr>
              <p:cNvPr id="6" name="Oval 5"/>
              <p:cNvSpPr>
                <a:spLocks noChangeArrowheads="1"/>
              </p:cNvSpPr>
              <p:nvPr/>
            </p:nvSpPr>
            <p:spPr bwMode="auto">
              <a:xfrm>
                <a:off x="1393278" y="1580877"/>
                <a:ext cx="2707454" cy="2711710"/>
              </a:xfrm>
              <a:prstGeom prst="ellipse">
                <a:avLst/>
              </a:prstGeom>
              <a:grpFill/>
              <a:ln w="38100" cap="flat">
                <a:solidFill>
                  <a:schemeClr val="tx2"/>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 name="Oval 6"/>
              <p:cNvSpPr>
                <a:spLocks noChangeArrowheads="1"/>
              </p:cNvSpPr>
              <p:nvPr/>
            </p:nvSpPr>
            <p:spPr bwMode="auto">
              <a:xfrm>
                <a:off x="1459323" y="1661763"/>
                <a:ext cx="2545690" cy="2549944"/>
              </a:xfrm>
              <a:prstGeom prst="ellipse">
                <a:avLst/>
              </a:prstGeom>
              <a:grpFill/>
              <a:ln w="3175" cap="flat">
                <a:solidFill>
                  <a:schemeClr val="tx2"/>
                </a:solidFill>
                <a:prstDash val="dash"/>
                <a:miter lim="800000"/>
              </a:ln>
            </p:spPr>
            <p:txBody>
              <a:bodyPr vert="horz" wrap="square" lIns="91440" tIns="45720" rIns="91440" bIns="45720" numCol="1" anchor="t" anchorCtr="0" compatLnSpc="1"/>
              <a:lstStyle/>
              <a:p>
                <a:endParaRPr lang="zh-CN" altLang="en-US"/>
              </a:p>
            </p:txBody>
          </p:sp>
        </p:grpSp>
        <p:sp>
          <p:nvSpPr>
            <p:cNvPr id="4" name="矩形 3"/>
            <p:cNvSpPr/>
            <p:nvPr/>
          </p:nvSpPr>
          <p:spPr>
            <a:xfrm>
              <a:off x="1924933" y="3237598"/>
              <a:ext cx="2234924" cy="732106"/>
            </a:xfrm>
            <a:prstGeom prst="rect">
              <a:avLst/>
            </a:prstGeom>
            <a:noFill/>
            <a:ln>
              <a:noFill/>
            </a:ln>
          </p:spPr>
          <p:txBody>
            <a:bodyPr wrap="square">
              <a:spAutoFit/>
            </a:bodyPr>
            <a:lstStyle/>
            <a:p>
              <a:r>
                <a:rPr lang="zh-CN" altLang="en-US" sz="1800" b="1" dirty="0">
                  <a:solidFill>
                    <a:srgbClr val="FBFBFB"/>
                  </a:solidFill>
                  <a:latin typeface="微软雅黑" panose="020B0503020204020204" pitchFamily="34" charset="-122"/>
                  <a:ea typeface="微软雅黑" panose="020B0503020204020204" pitchFamily="34" charset="-122"/>
                </a:rPr>
                <a:t>预调查</a:t>
              </a:r>
            </a:p>
          </p:txBody>
        </p:sp>
        <p:sp>
          <p:nvSpPr>
            <p:cNvPr id="5" name="文本框 76"/>
            <p:cNvSpPr txBox="1"/>
            <p:nvPr/>
          </p:nvSpPr>
          <p:spPr>
            <a:xfrm>
              <a:off x="2227332" y="2244052"/>
              <a:ext cx="879701" cy="738237"/>
            </a:xfrm>
            <a:prstGeom prst="rect">
              <a:avLst/>
            </a:prstGeom>
            <a:grpFill/>
            <a:ln>
              <a:solidFill>
                <a:schemeClr val="tx2"/>
              </a:solidFill>
            </a:ln>
          </p:spPr>
          <p:txBody>
            <a:bodyPr wrap="none" rtlCol="0">
              <a:spAutoFit/>
            </a:bodyPr>
            <a:lstStyle/>
            <a:p>
              <a:r>
                <a:rPr lang="en-US" altLang="zh-CN" sz="2800" dirty="0">
                  <a:solidFill>
                    <a:srgbClr val="FDFDFD"/>
                  </a:solidFill>
                  <a:latin typeface="Lifeline JL" panose="00000400000000000000" pitchFamily="2" charset="0"/>
                </a:rPr>
                <a:t>01</a:t>
              </a:r>
              <a:endParaRPr lang="zh-CN" altLang="en-US" sz="2800" dirty="0">
                <a:solidFill>
                  <a:srgbClr val="FDFDFD"/>
                </a:solidFill>
                <a:latin typeface="Lifeline JL" panose="00000400000000000000" pitchFamily="2" charset="0"/>
              </a:endParaRPr>
            </a:p>
          </p:txBody>
        </p:sp>
      </p:grpSp>
      <p:grpSp>
        <p:nvGrpSpPr>
          <p:cNvPr id="8" name="组合 7"/>
          <p:cNvGrpSpPr/>
          <p:nvPr/>
        </p:nvGrpSpPr>
        <p:grpSpPr>
          <a:xfrm>
            <a:off x="3924821" y="1271030"/>
            <a:ext cx="1332000" cy="1332000"/>
            <a:chOff x="4168670" y="2262301"/>
            <a:chExt cx="2867323" cy="2711712"/>
          </a:xfrm>
        </p:grpSpPr>
        <p:grpSp>
          <p:nvGrpSpPr>
            <p:cNvPr id="9" name="组合 8"/>
            <p:cNvGrpSpPr/>
            <p:nvPr/>
          </p:nvGrpSpPr>
          <p:grpSpPr>
            <a:xfrm>
              <a:off x="4168670" y="2262301"/>
              <a:ext cx="2703198" cy="2711712"/>
              <a:chOff x="4109545" y="2010509"/>
              <a:chExt cx="2703198" cy="2711712"/>
            </a:xfrm>
          </p:grpSpPr>
          <p:sp>
            <p:nvSpPr>
              <p:cNvPr id="12" name="Oval 7"/>
              <p:cNvSpPr>
                <a:spLocks noChangeArrowheads="1"/>
              </p:cNvSpPr>
              <p:nvPr/>
            </p:nvSpPr>
            <p:spPr bwMode="auto">
              <a:xfrm>
                <a:off x="4109545" y="2010509"/>
                <a:ext cx="2703198" cy="2711712"/>
              </a:xfrm>
              <a:prstGeom prst="ellipse">
                <a:avLst/>
              </a:prstGeom>
              <a:solidFill>
                <a:schemeClr val="bg2"/>
              </a:solidFill>
              <a:ln w="38100" cap="flat">
                <a:solidFill>
                  <a:schemeClr val="bg2"/>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 name="Oval 8"/>
              <p:cNvSpPr>
                <a:spLocks noChangeArrowheads="1"/>
              </p:cNvSpPr>
              <p:nvPr/>
            </p:nvSpPr>
            <p:spPr bwMode="auto">
              <a:xfrm>
                <a:off x="4188300" y="2094752"/>
                <a:ext cx="2545688" cy="2549946"/>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10" name="矩形 9"/>
            <p:cNvSpPr/>
            <p:nvPr/>
          </p:nvSpPr>
          <p:spPr>
            <a:xfrm>
              <a:off x="4347833" y="3712624"/>
              <a:ext cx="2688160" cy="762785"/>
            </a:xfrm>
            <a:prstGeom prst="rect">
              <a:avLst/>
            </a:prstGeom>
          </p:spPr>
          <p:txBody>
            <a:bodyPr wrap="square">
              <a:spAutoFit/>
            </a:bodyPr>
            <a:lstStyle/>
            <a:p>
              <a:r>
                <a:rPr lang="zh-CN" altLang="en-US" sz="1800" b="1" dirty="0">
                  <a:solidFill>
                    <a:srgbClr val="FBFBFB"/>
                  </a:solidFill>
                  <a:latin typeface="微软雅黑" panose="020B0503020204020204" pitchFamily="34" charset="-122"/>
                  <a:ea typeface="微软雅黑" panose="020B0503020204020204" pitchFamily="34" charset="-122"/>
                </a:rPr>
                <a:t>数据检验</a:t>
              </a:r>
            </a:p>
          </p:txBody>
        </p:sp>
        <p:sp>
          <p:nvSpPr>
            <p:cNvPr id="11" name="文本框 77"/>
            <p:cNvSpPr txBox="1"/>
            <p:nvPr/>
          </p:nvSpPr>
          <p:spPr>
            <a:xfrm>
              <a:off x="4881979" y="2753770"/>
              <a:ext cx="809933" cy="710432"/>
            </a:xfrm>
            <a:prstGeom prst="rect">
              <a:avLst/>
            </a:prstGeom>
            <a:noFill/>
          </p:spPr>
          <p:txBody>
            <a:bodyPr wrap="none" rtlCol="0">
              <a:spAutoFit/>
            </a:bodyPr>
            <a:lstStyle/>
            <a:p>
              <a:r>
                <a:rPr lang="en-US" altLang="zh-CN" sz="2800" dirty="0">
                  <a:solidFill>
                    <a:srgbClr val="FDFDFD"/>
                  </a:solidFill>
                  <a:latin typeface="Lifeline JL" panose="00000400000000000000" pitchFamily="2" charset="0"/>
                </a:rPr>
                <a:t>02</a:t>
              </a:r>
              <a:endParaRPr lang="zh-CN" altLang="en-US" sz="2800" dirty="0">
                <a:solidFill>
                  <a:srgbClr val="FDFDFD"/>
                </a:solidFill>
                <a:latin typeface="Lifeline JL" panose="00000400000000000000" pitchFamily="2" charset="0"/>
              </a:endParaRPr>
            </a:p>
          </p:txBody>
        </p:sp>
      </p:grpSp>
      <p:grpSp>
        <p:nvGrpSpPr>
          <p:cNvPr id="14" name="组合 13"/>
          <p:cNvGrpSpPr/>
          <p:nvPr/>
        </p:nvGrpSpPr>
        <p:grpSpPr>
          <a:xfrm>
            <a:off x="7152273" y="1282931"/>
            <a:ext cx="1332000" cy="1368000"/>
            <a:chOff x="7853299" y="1802730"/>
            <a:chExt cx="2703198" cy="2711712"/>
          </a:xfrm>
        </p:grpSpPr>
        <p:grpSp>
          <p:nvGrpSpPr>
            <p:cNvPr id="15" name="组合 14"/>
            <p:cNvGrpSpPr/>
            <p:nvPr/>
          </p:nvGrpSpPr>
          <p:grpSpPr>
            <a:xfrm>
              <a:off x="7853299" y="1802730"/>
              <a:ext cx="2703198" cy="2711712"/>
              <a:chOff x="7794174" y="1550938"/>
              <a:chExt cx="2703198" cy="2711712"/>
            </a:xfrm>
          </p:grpSpPr>
          <p:sp>
            <p:nvSpPr>
              <p:cNvPr id="18" name="Oval 9"/>
              <p:cNvSpPr>
                <a:spLocks noChangeArrowheads="1"/>
              </p:cNvSpPr>
              <p:nvPr/>
            </p:nvSpPr>
            <p:spPr bwMode="auto">
              <a:xfrm>
                <a:off x="7794174" y="1550938"/>
                <a:ext cx="2703198" cy="2711712"/>
              </a:xfrm>
              <a:prstGeom prst="ellipse">
                <a:avLst/>
              </a:prstGeom>
              <a:solidFill>
                <a:schemeClr val="accent1"/>
              </a:solidFill>
              <a:ln w="38100" cap="flat">
                <a:solidFill>
                  <a:schemeClr val="accent1"/>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Oval 10"/>
              <p:cNvSpPr>
                <a:spLocks noChangeArrowheads="1"/>
              </p:cNvSpPr>
              <p:nvPr/>
            </p:nvSpPr>
            <p:spPr bwMode="auto">
              <a:xfrm>
                <a:off x="7934146" y="1661761"/>
                <a:ext cx="2541432" cy="2549946"/>
              </a:xfrm>
              <a:prstGeom prst="ellipse">
                <a:avLst/>
              </a:prstGeom>
              <a:noFill/>
              <a:ln w="3175"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16" name="矩形 15"/>
            <p:cNvSpPr/>
            <p:nvPr/>
          </p:nvSpPr>
          <p:spPr>
            <a:xfrm>
              <a:off x="8071773" y="3245837"/>
              <a:ext cx="2248598" cy="732107"/>
            </a:xfrm>
            <a:prstGeom prst="rect">
              <a:avLst/>
            </a:prstGeom>
            <a:noFill/>
            <a:ln>
              <a:noFill/>
            </a:ln>
          </p:spPr>
          <p:txBody>
            <a:bodyPr wrap="none">
              <a:spAutoFit/>
            </a:bodyPr>
            <a:lstStyle/>
            <a:p>
              <a:r>
                <a:rPr lang="zh-CN" altLang="en-US" sz="1800" b="1" dirty="0">
                  <a:solidFill>
                    <a:srgbClr val="FBFBFB"/>
                  </a:solidFill>
                  <a:latin typeface="微软雅黑" panose="020B0503020204020204" pitchFamily="34" charset="-122"/>
                  <a:ea typeface="微软雅黑" panose="020B0503020204020204" pitchFamily="34" charset="-122"/>
                </a:rPr>
                <a:t>问卷修改</a:t>
              </a:r>
            </a:p>
          </p:txBody>
        </p:sp>
        <p:sp>
          <p:nvSpPr>
            <p:cNvPr id="17" name="文本框 78"/>
            <p:cNvSpPr txBox="1"/>
            <p:nvPr/>
          </p:nvSpPr>
          <p:spPr>
            <a:xfrm>
              <a:off x="8615016" y="2221398"/>
              <a:ext cx="831566" cy="724654"/>
            </a:xfrm>
            <a:prstGeom prst="rect">
              <a:avLst/>
            </a:prstGeom>
            <a:noFill/>
            <a:ln>
              <a:solidFill>
                <a:schemeClr val="accent1"/>
              </a:solidFill>
            </a:ln>
          </p:spPr>
          <p:txBody>
            <a:bodyPr wrap="none" rtlCol="0">
              <a:spAutoFit/>
            </a:bodyPr>
            <a:lstStyle/>
            <a:p>
              <a:r>
                <a:rPr lang="en-US" altLang="zh-CN" sz="2800" dirty="0">
                  <a:solidFill>
                    <a:srgbClr val="FDFDFD"/>
                  </a:solidFill>
                  <a:latin typeface="Lifeline JL" panose="00000400000000000000" pitchFamily="2" charset="0"/>
                </a:rPr>
                <a:t>03</a:t>
              </a:r>
              <a:endParaRPr lang="zh-CN" altLang="en-US" sz="2800" dirty="0">
                <a:solidFill>
                  <a:srgbClr val="FDFDFD"/>
                </a:solidFill>
                <a:latin typeface="Lifeline JL" panose="00000400000000000000" pitchFamily="2" charset="0"/>
              </a:endParaRPr>
            </a:p>
          </p:txBody>
        </p:sp>
      </p:grpSp>
      <p:sp>
        <p:nvSpPr>
          <p:cNvPr id="20" name="矩形 19"/>
          <p:cNvSpPr/>
          <p:nvPr/>
        </p:nvSpPr>
        <p:spPr>
          <a:xfrm>
            <a:off x="450602" y="3169787"/>
            <a:ext cx="2460485" cy="101566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marL="342900" indent="-342900">
              <a:lnSpc>
                <a:spcPct val="150000"/>
              </a:lnSpc>
              <a:buFont typeface="Wingdings" panose="05000000000000000000" pitchFamily="2" charset="2"/>
              <a:buChar char="l"/>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25</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个入样街道</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共发放</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份问卷</a:t>
            </a:r>
          </a:p>
        </p:txBody>
      </p:sp>
      <p:sp>
        <p:nvSpPr>
          <p:cNvPr id="21" name="矩形 20"/>
          <p:cNvSpPr/>
          <p:nvPr/>
        </p:nvSpPr>
        <p:spPr>
          <a:xfrm>
            <a:off x="3277556" y="3129841"/>
            <a:ext cx="3982370" cy="101566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marL="342900" indent="-342900" algn="just">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信度区间</a:t>
            </a:r>
            <a:r>
              <a:rPr lang="en-US" altLang="zh-CN" sz="2000" dirty="0">
                <a:latin typeface="微软雅黑" panose="020B0503020204020204" pitchFamily="34" charset="-122"/>
                <a:ea typeface="微软雅黑" panose="020B0503020204020204" pitchFamily="34" charset="-122"/>
              </a:rPr>
              <a:t>[0.744</a:t>
            </a:r>
            <a:r>
              <a:rPr lang="zh-CN" altLang="zh-CN"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0.959]</a:t>
            </a:r>
          </a:p>
          <a:p>
            <a:pPr marL="342900" indent="-342900" algn="just">
              <a:lnSpc>
                <a:spcPct val="150000"/>
              </a:lnSpc>
              <a:buFont typeface="Wingdings" panose="05000000000000000000" pitchFamily="2" charset="2"/>
              <a:buChar char="u"/>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效度</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KMO=0.807</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754498" y="3179234"/>
            <a:ext cx="2780980" cy="147732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marL="342900" indent="-342900" algn="just">
              <a:lnSpc>
                <a:spcPct val="150000"/>
              </a:lnSpc>
              <a:buFont typeface="Wingdings" panose="05000000000000000000" pitchFamily="2" charset="2"/>
              <a:buChar char="n"/>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您所在的地理位置</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n"/>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您喜欢的智慧护理养老产品的品牌</a:t>
            </a:r>
          </a:p>
        </p:txBody>
      </p:sp>
      <p:sp>
        <p:nvSpPr>
          <p:cNvPr id="23" name="文本框 42"/>
          <p:cNvSpPr txBox="1"/>
          <p:nvPr/>
        </p:nvSpPr>
        <p:spPr>
          <a:xfrm rot="20991514">
            <a:off x="3672738" y="3528445"/>
            <a:ext cx="2333965" cy="923330"/>
          </a:xfrm>
          <a:prstGeom prst="rect">
            <a:avLst/>
          </a:prstGeom>
          <a:noFill/>
          <a:ln w="28575">
            <a:solidFill>
              <a:srgbClr val="FF0000"/>
            </a:solidFill>
          </a:ln>
          <a:effectLst>
            <a:glow rad="63500">
              <a:srgbClr val="ED7D31">
                <a:satMod val="175000"/>
                <a:alpha val="40000"/>
              </a:srgbClr>
            </a:glow>
            <a:outerShdw blurRad="50800" dist="38100" dir="2700000" algn="tl" rotWithShape="0">
              <a:prstClr val="black">
                <a:alpha val="40000"/>
              </a:prstClr>
            </a:outerShdw>
          </a:effectLst>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3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通过检验</a:t>
            </a:r>
          </a:p>
        </p:txBody>
      </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894866">
            <a:off x="7926631" y="3398197"/>
            <a:ext cx="1021492" cy="1574504"/>
          </a:xfrm>
          <a:prstGeom prst="rect">
            <a:avLst/>
          </a:prstGeom>
        </p:spPr>
      </p:pic>
      <p:sp>
        <p:nvSpPr>
          <p:cNvPr id="25" name="Oval 8"/>
          <p:cNvSpPr>
            <a:spLocks noChangeArrowheads="1"/>
          </p:cNvSpPr>
          <p:nvPr/>
        </p:nvSpPr>
        <p:spPr bwMode="auto">
          <a:xfrm>
            <a:off x="1089354" y="1334015"/>
            <a:ext cx="1274056" cy="1309788"/>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6" name="Oval 8"/>
          <p:cNvSpPr>
            <a:spLocks noChangeArrowheads="1"/>
          </p:cNvSpPr>
          <p:nvPr/>
        </p:nvSpPr>
        <p:spPr bwMode="auto">
          <a:xfrm>
            <a:off x="7204848" y="1306258"/>
            <a:ext cx="1274056" cy="1337545"/>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7" name="矩形 26"/>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下箭头标注 27"/>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30" name="TextBox 18"/>
          <p:cNvSpPr txBox="1"/>
          <p:nvPr/>
        </p:nvSpPr>
        <p:spPr>
          <a:xfrm>
            <a:off x="243630" y="612105"/>
            <a:ext cx="169144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预调查</a:t>
            </a:r>
            <a:endParaRPr kumimoji="0" lang="en-US" altLang="zh-CN" sz="24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35" name="矩形 34"/>
          <p:cNvSpPr/>
          <p:nvPr/>
        </p:nvSpPr>
        <p:spPr>
          <a:xfrm>
            <a:off x="1736647" y="698921"/>
            <a:ext cx="2376264" cy="288032"/>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843554" y="731442"/>
            <a:ext cx="576063" cy="222987"/>
            <a:chOff x="36389" y="-179983"/>
            <a:chExt cx="2259770" cy="792088"/>
          </a:xfrm>
          <a:solidFill>
            <a:schemeClr val="accent1">
              <a:lumMod val="75000"/>
            </a:schemeClr>
          </a:solidFill>
        </p:grpSpPr>
        <p:sp>
          <p:nvSpPr>
            <p:cNvPr id="37" name="燕尾形 36"/>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燕尾形 37"/>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燕尾形 38"/>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6402788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2"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right)">
                                      <p:cBhvr>
                                        <p:cTn id="10" dur="500"/>
                                        <p:tgtEl>
                                          <p:spTgt spid="3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par>
                                <p:cTn id="14" presetID="25" presetClass="entr" presetSubtype="0" fill="hold" nodeType="withEffect">
                                  <p:stCondLst>
                                    <p:cond delay="50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9" dur="1000" fill="hold"/>
                                        <p:tgtEl>
                                          <p:spTgt spid="2"/>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2"/>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25" presetClass="entr" presetSubtype="0" fill="hold" nodeType="withEffect">
                                  <p:stCondLst>
                                    <p:cond delay="25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3" dur="1000" fill="hold"/>
                                        <p:tgtEl>
                                          <p:spTgt spid="8"/>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8"/>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3250"/>
                            </p:stCondLst>
                            <p:childTnLst>
                              <p:par>
                                <p:cTn id="43" presetID="25"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14"/>
                                        </p:tgtEl>
                                      </p:cBhvr>
                                    </p:animEffect>
                                  </p:childTnLst>
                                </p:cTn>
                              </p:par>
                            </p:childTnLst>
                          </p:cTn>
                        </p:par>
                        <p:par>
                          <p:cTn id="53" fill="hold">
                            <p:stCondLst>
                              <p:cond delay="4250"/>
                            </p:stCondLst>
                            <p:childTnLst>
                              <p:par>
                                <p:cTn id="54" presetID="10" presetClass="entr" presetSubtype="0" fill="hold" grpId="0" nodeType="afterEffect">
                                  <p:stCondLst>
                                    <p:cond delay="25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par>
                          <p:cTn id="57" fill="hold">
                            <p:stCondLst>
                              <p:cond delay="5000"/>
                            </p:stCondLst>
                            <p:childTnLst>
                              <p:par>
                                <p:cTn id="58" presetID="1" presetClass="entr" presetSubtype="0" fill="hold" grpId="0" nodeType="afterEffect">
                                  <p:stCondLst>
                                    <p:cond delay="750"/>
                                  </p:stCondLst>
                                  <p:childTnLst>
                                    <p:set>
                                      <p:cBhvr>
                                        <p:cTn id="59" dur="1" fill="hold">
                                          <p:stCondLst>
                                            <p:cond delay="0"/>
                                          </p:stCondLst>
                                        </p:cTn>
                                        <p:tgtEl>
                                          <p:spTgt spid="23"/>
                                        </p:tgtEl>
                                        <p:attrNameLst>
                                          <p:attrName>style.visibility</p:attrName>
                                        </p:attrNameLst>
                                      </p:cBhvr>
                                      <p:to>
                                        <p:strVal val="visible"/>
                                      </p:to>
                                    </p:set>
                                  </p:childTnLst>
                                </p:cTn>
                              </p:par>
                            </p:childTnLst>
                          </p:cTn>
                        </p:par>
                        <p:par>
                          <p:cTn id="60" fill="hold">
                            <p:stCondLst>
                              <p:cond delay="5750"/>
                            </p:stCondLst>
                            <p:childTnLst>
                              <p:par>
                                <p:cTn id="61" presetID="1" presetClass="entr" presetSubtype="0" fill="hold" nodeType="afterEffect">
                                  <p:stCondLst>
                                    <p:cond delay="50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p:bldP spid="21" grpId="0"/>
      <p:bldP spid="22" grpId="0"/>
      <p:bldP spid="23" grpId="0" animBg="1"/>
      <p:bldP spid="30"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9727" y="1425561"/>
            <a:ext cx="5198947" cy="436032"/>
            <a:chOff x="3750254" y="2035069"/>
            <a:chExt cx="7589322" cy="611103"/>
          </a:xfrm>
        </p:grpSpPr>
        <p:sp>
          <p:nvSpPr>
            <p:cNvPr id="5" name="矩形 4"/>
            <p:cNvSpPr/>
            <p:nvPr/>
          </p:nvSpPr>
          <p:spPr bwMode="auto">
            <a:xfrm>
              <a:off x="3750254" y="2035069"/>
              <a:ext cx="7589322" cy="611103"/>
            </a:xfrm>
            <a:prstGeom prst="rect">
              <a:avLst/>
            </a:prstGeom>
            <a:solidFill>
              <a:srgbClr val="EBEAE2"/>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z="1800">
                <a:solidFill>
                  <a:schemeClr val="bg1"/>
                </a:solidFill>
              </a:endParaRPr>
            </a:p>
          </p:txBody>
        </p:sp>
        <p:sp>
          <p:nvSpPr>
            <p:cNvPr id="6" name="TextBox 19"/>
            <p:cNvSpPr txBox="1"/>
            <p:nvPr/>
          </p:nvSpPr>
          <p:spPr>
            <a:xfrm>
              <a:off x="3929446" y="2127811"/>
              <a:ext cx="7410129" cy="431352"/>
            </a:xfrm>
            <a:prstGeom prst="rect">
              <a:avLst/>
            </a:prstGeom>
            <a:noFill/>
            <a:ln>
              <a:noFill/>
            </a:ln>
          </p:spPr>
          <p:txBody>
            <a:bodyPr wrap="square" rtlCol="0">
              <a:spAutoFit/>
            </a:bodyPr>
            <a:lstStyle/>
            <a:p>
              <a:pPr algn="just"/>
              <a:r>
                <a:rPr lang="zh-CN" altLang="zh-CN" sz="1400" dirty="0">
                  <a:latin typeface="微软雅黑" panose="020B0503020204020204" pitchFamily="34" charset="-122"/>
                  <a:ea typeface="微软雅黑" panose="020B0503020204020204" pitchFamily="34" charset="-122"/>
                </a:rPr>
                <a:t>共发放问卷</a:t>
              </a:r>
              <a:r>
                <a:rPr lang="en-US" altLang="zh-CN" sz="1400" dirty="0">
                  <a:latin typeface="微软雅黑" panose="020B0503020204020204" pitchFamily="34" charset="-122"/>
                  <a:ea typeface="微软雅黑" panose="020B0503020204020204" pitchFamily="34" charset="-122"/>
                </a:rPr>
                <a:t> 691 </a:t>
              </a:r>
              <a:r>
                <a:rPr lang="zh-CN" altLang="zh-CN" sz="1400" dirty="0">
                  <a:latin typeface="微软雅黑" panose="020B0503020204020204" pitchFamily="34" charset="-122"/>
                  <a:ea typeface="微软雅黑" panose="020B0503020204020204" pitchFamily="34" charset="-122"/>
                </a:rPr>
                <a:t>份，共回收</a:t>
              </a:r>
              <a:r>
                <a:rPr lang="en-US" altLang="zh-CN" sz="1400" dirty="0">
                  <a:latin typeface="微软雅黑" panose="020B0503020204020204" pitchFamily="34" charset="-122"/>
                  <a:ea typeface="微软雅黑" panose="020B0503020204020204" pitchFamily="34" charset="-122"/>
                </a:rPr>
                <a:t> 636 </a:t>
              </a:r>
              <a:r>
                <a:rPr lang="zh-CN" altLang="zh-CN" sz="1400" dirty="0">
                  <a:latin typeface="微软雅黑" panose="020B0503020204020204" pitchFamily="34" charset="-122"/>
                  <a:ea typeface="微软雅黑" panose="020B0503020204020204" pitchFamily="34" charset="-122"/>
                </a:rPr>
                <a:t>份，有效回收率为</a:t>
              </a:r>
              <a:r>
                <a:rPr lang="en-US" altLang="zh-CN" sz="1400" dirty="0">
                  <a:latin typeface="微软雅黑" panose="020B0503020204020204" pitchFamily="34" charset="-122"/>
                  <a:ea typeface="微软雅黑" panose="020B0503020204020204" pitchFamily="34" charset="-122"/>
                </a:rPr>
                <a:t> 92.04%</a:t>
              </a:r>
            </a:p>
          </p:txBody>
        </p:sp>
      </p:grpSp>
      <p:grpSp>
        <p:nvGrpSpPr>
          <p:cNvPr id="7" name="组合 6"/>
          <p:cNvGrpSpPr/>
          <p:nvPr/>
        </p:nvGrpSpPr>
        <p:grpSpPr>
          <a:xfrm>
            <a:off x="1948195" y="722264"/>
            <a:ext cx="1702020" cy="683234"/>
            <a:chOff x="1255429" y="1742345"/>
            <a:chExt cx="2192306" cy="1570657"/>
          </a:xfrm>
        </p:grpSpPr>
        <p:sp>
          <p:nvSpPr>
            <p:cNvPr id="8" name="右箭头 7"/>
            <p:cNvSpPr/>
            <p:nvPr/>
          </p:nvSpPr>
          <p:spPr bwMode="auto">
            <a:xfrm rot="5400000">
              <a:off x="2005663" y="2730627"/>
              <a:ext cx="832260" cy="332489"/>
            </a:xfrm>
            <a:prstGeom prst="righ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solidFill>
                  <a:schemeClr val="bg1"/>
                </a:solidFill>
                <a:latin typeface="Arial" panose="020B0604020202020204" pitchFamily="34" charset="0"/>
                <a:ea typeface="微软雅黑" panose="020B0503020204020204" pitchFamily="34" charset="-122"/>
              </a:endParaRPr>
            </a:p>
          </p:txBody>
        </p:sp>
        <p:sp>
          <p:nvSpPr>
            <p:cNvPr id="9" name="矩形 8"/>
            <p:cNvSpPr/>
            <p:nvPr/>
          </p:nvSpPr>
          <p:spPr bwMode="auto">
            <a:xfrm>
              <a:off x="1286255" y="1813835"/>
              <a:ext cx="2133266" cy="801314"/>
            </a:xfrm>
            <a:prstGeom prst="rect">
              <a:avLst/>
            </a:prstGeom>
            <a:solidFill>
              <a:schemeClr val="tx2"/>
            </a:solidFill>
            <a:ln w="9525"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fontAlgn="base">
                <a:spcBef>
                  <a:spcPct val="0"/>
                </a:spcBef>
                <a:spcAft>
                  <a:spcPct val="0"/>
                </a:spcAft>
              </a:pPr>
              <a:endParaRPr lang="zh-CN" altLang="en-US" sz="1600" dirty="0">
                <a:solidFill>
                  <a:schemeClr val="bg1"/>
                </a:solidFill>
                <a:latin typeface="Arial" panose="020B0604020202020204" pitchFamily="34" charset="0"/>
                <a:ea typeface="微软雅黑" panose="020B0503020204020204" pitchFamily="34" charset="-122"/>
              </a:endParaRPr>
            </a:p>
          </p:txBody>
        </p:sp>
        <p:sp>
          <p:nvSpPr>
            <p:cNvPr id="10" name="TextBox 18"/>
            <p:cNvSpPr txBox="1"/>
            <p:nvPr/>
          </p:nvSpPr>
          <p:spPr>
            <a:xfrm>
              <a:off x="1255429" y="1742345"/>
              <a:ext cx="2192306" cy="849040"/>
            </a:xfrm>
            <a:prstGeom prst="rect">
              <a:avLst/>
            </a:prstGeom>
            <a:noFill/>
          </p:spPr>
          <p:txBody>
            <a:bodyPr wrap="square" rtlCol="0">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问卷发放</a:t>
              </a:r>
            </a:p>
          </p:txBody>
        </p:sp>
      </p:grpSp>
      <p:sp>
        <p:nvSpPr>
          <p:cNvPr id="11" name="TextBox 6"/>
          <p:cNvSpPr txBox="1"/>
          <p:nvPr/>
        </p:nvSpPr>
        <p:spPr>
          <a:xfrm>
            <a:off x="4148451" y="2141166"/>
            <a:ext cx="1886449" cy="1061829"/>
          </a:xfrm>
          <a:prstGeom prst="rect">
            <a:avLst/>
          </a:prstGeom>
          <a:noFill/>
          <a:ln w="28575">
            <a:solidFill>
              <a:srgbClr val="FF0000"/>
            </a:solidFill>
            <a:prstDash val="lgDash"/>
          </a:ln>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pPr>
              <a:lnSpc>
                <a:spcPct val="150000"/>
              </a:lnSpc>
            </a:pPr>
            <a:r>
              <a:rPr lang="en-US" altLang="zh-CN" sz="1400" dirty="0"/>
              <a:t>Cronbach’s α</a:t>
            </a:r>
            <a:r>
              <a:rPr lang="zh-CN" altLang="zh-CN" sz="1400" dirty="0"/>
              <a:t>值</a:t>
            </a:r>
            <a:endParaRPr lang="en-US" altLang="zh-CN" sz="1400" dirty="0"/>
          </a:p>
          <a:p>
            <a:pPr>
              <a:lnSpc>
                <a:spcPct val="150000"/>
              </a:lnSpc>
            </a:pPr>
            <a:r>
              <a:rPr lang="zh-CN" altLang="zh-CN" sz="1400" dirty="0"/>
              <a:t>在区间</a:t>
            </a:r>
            <a:r>
              <a:rPr altLang="zh-CN" sz="1400" dirty="0"/>
              <a:t>[0.773，0.856]</a:t>
            </a:r>
            <a:endParaRPr lang="en-US" altLang="zh-CN" sz="1400" dirty="0"/>
          </a:p>
          <a:p>
            <a:pPr>
              <a:lnSpc>
                <a:spcPct val="150000"/>
              </a:lnSpc>
            </a:pPr>
            <a:r>
              <a:rPr lang="zh-CN" altLang="zh-CN" sz="1400" dirty="0"/>
              <a:t>内变化</a:t>
            </a:r>
            <a:endParaRPr lang="en-US" altLang="zh-CN" sz="1400" dirty="0"/>
          </a:p>
        </p:txBody>
      </p:sp>
      <p:sp>
        <p:nvSpPr>
          <p:cNvPr id="12" name="TextBox 6"/>
          <p:cNvSpPr txBox="1"/>
          <p:nvPr/>
        </p:nvSpPr>
        <p:spPr>
          <a:xfrm>
            <a:off x="2431729" y="3598745"/>
            <a:ext cx="1152128" cy="415498"/>
          </a:xfrm>
          <a:prstGeom prst="rect">
            <a:avLst/>
          </a:prstGeom>
          <a:noFill/>
          <a:ln w="28575">
            <a:solidFill>
              <a:srgbClr val="009900"/>
            </a:solidFill>
            <a:prstDash val="lgDash"/>
          </a:ln>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pPr algn="ctr">
              <a:lnSpc>
                <a:spcPct val="150000"/>
              </a:lnSpc>
            </a:pPr>
            <a:r>
              <a:rPr lang="en-US" altLang="zh-CN" sz="1400" dirty="0"/>
              <a:t>KMO&gt;0.9</a:t>
            </a:r>
          </a:p>
        </p:txBody>
      </p:sp>
      <p:graphicFrame>
        <p:nvGraphicFramePr>
          <p:cNvPr id="13" name="表格 12"/>
          <p:cNvGraphicFramePr/>
          <p:nvPr>
            <p:custDataLst>
              <p:tags r:id="rId1"/>
            </p:custDataLst>
            <p:extLst>
              <p:ext uri="{D42A27DB-BD31-4B8C-83A1-F6EECF244321}">
                <p14:modId xmlns:p14="http://schemas.microsoft.com/office/powerpoint/2010/main" val="775194584"/>
              </p:ext>
            </p:extLst>
          </p:nvPr>
        </p:nvGraphicFramePr>
        <p:xfrm>
          <a:off x="6350853" y="924833"/>
          <a:ext cx="3267931" cy="3975266"/>
        </p:xfrm>
        <a:graphic>
          <a:graphicData uri="http://schemas.openxmlformats.org/drawingml/2006/table">
            <a:tbl>
              <a:tblPr firstRow="1" bandRow="1">
                <a:tableStyleId>{5940675A-B579-460E-94D1-54222C63F5DA}</a:tableStyleId>
              </a:tblPr>
              <a:tblGrid>
                <a:gridCol w="1367926">
                  <a:extLst>
                    <a:ext uri="{9D8B030D-6E8A-4147-A177-3AD203B41FA5}">
                      <a16:colId xmlns:a16="http://schemas.microsoft.com/office/drawing/2014/main" val="20000"/>
                    </a:ext>
                  </a:extLst>
                </a:gridCol>
                <a:gridCol w="405187">
                  <a:extLst>
                    <a:ext uri="{9D8B030D-6E8A-4147-A177-3AD203B41FA5}">
                      <a16:colId xmlns:a16="http://schemas.microsoft.com/office/drawing/2014/main" val="20001"/>
                    </a:ext>
                  </a:extLst>
                </a:gridCol>
                <a:gridCol w="651280">
                  <a:extLst>
                    <a:ext uri="{9D8B030D-6E8A-4147-A177-3AD203B41FA5}">
                      <a16:colId xmlns:a16="http://schemas.microsoft.com/office/drawing/2014/main" val="20002"/>
                    </a:ext>
                  </a:extLst>
                </a:gridCol>
                <a:gridCol w="843538">
                  <a:extLst>
                    <a:ext uri="{9D8B030D-6E8A-4147-A177-3AD203B41FA5}">
                      <a16:colId xmlns:a16="http://schemas.microsoft.com/office/drawing/2014/main" val="20003"/>
                    </a:ext>
                  </a:extLst>
                </a:gridCol>
              </a:tblGrid>
              <a:tr h="163094">
                <a:tc>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因子</a:t>
                      </a:r>
                      <a:endParaRPr lang="en-US" sz="800" b="1" spc="60" dirty="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α值</a:t>
                      </a:r>
                      <a:endParaRPr lang="en-US" sz="800" b="1"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测量项</a:t>
                      </a:r>
                      <a:endParaRPr lang="en-US" sz="800" b="1" spc="6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信度评价</a:t>
                      </a:r>
                      <a:endParaRPr lang="en-US" sz="800" b="1" spc="6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0"/>
                  </a:ext>
                </a:extLst>
              </a:tr>
              <a:tr h="130904">
                <a:tc rowSpan="4">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消费者创新性（CI</a:t>
                      </a:r>
                      <a:r>
                        <a:rPr lang="en-US" sz="800" spc="60" dirty="0">
                          <a:latin typeface="微软雅黑" pitchFamily="34" charset="-122"/>
                          <a:ea typeface="微软雅黑" pitchFamily="34" charset="-122"/>
                        </a:rPr>
                        <a:t>）</a:t>
                      </a:r>
                      <a:endParaRPr lang="en-US" sz="800" b="0"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4">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0.824</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CI1</a:t>
                      </a:r>
                      <a:endParaRPr lang="en-US"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4">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很好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1"/>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CI2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02"/>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CI3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03"/>
                  </a:ext>
                </a:extLst>
              </a:tr>
              <a:tr h="130904">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CI4</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extLst>
                  <a:ext uri="{0D108BD9-81ED-4DB2-BD59-A6C34878D82A}">
                    <a16:rowId xmlns:a16="http://schemas.microsoft.com/office/drawing/2014/main" val="10004"/>
                  </a:ext>
                </a:extLst>
              </a:tr>
              <a:tr h="130904">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感知风险（PR</a:t>
                      </a:r>
                      <a:r>
                        <a:rPr lang="en-US" sz="800" spc="60" dirty="0">
                          <a:latin typeface="微软雅黑" pitchFamily="34" charset="-122"/>
                          <a:ea typeface="微软雅黑" pitchFamily="34" charset="-122"/>
                        </a:rPr>
                        <a:t>）</a:t>
                      </a:r>
                      <a:endParaRPr lang="en-US" altLang="en-US" sz="800" b="0"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0.856</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PR1</a:t>
                      </a:r>
                      <a:endParaRPr lang="en-US"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很好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5"/>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PR2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06"/>
                  </a:ext>
                </a:extLst>
              </a:tr>
              <a:tr h="130904">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PR3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extLst>
                  <a:ext uri="{0D108BD9-81ED-4DB2-BD59-A6C34878D82A}">
                    <a16:rowId xmlns:a16="http://schemas.microsoft.com/office/drawing/2014/main" val="10007"/>
                  </a:ext>
                </a:extLst>
              </a:tr>
              <a:tr h="130904">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绩效期望（PE</a:t>
                      </a:r>
                      <a:r>
                        <a:rPr lang="en-US" sz="800" spc="60" dirty="0">
                          <a:latin typeface="微软雅黑" pitchFamily="34" charset="-122"/>
                          <a:ea typeface="微软雅黑" pitchFamily="34" charset="-122"/>
                        </a:rPr>
                        <a:t>）</a:t>
                      </a:r>
                      <a:endParaRPr lang="en-US" altLang="en-US" sz="800" b="0"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0.781</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PE1</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较好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8"/>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PE2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09"/>
                  </a:ext>
                </a:extLst>
              </a:tr>
              <a:tr h="130904">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PE3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extLst>
                  <a:ext uri="{0D108BD9-81ED-4DB2-BD59-A6C34878D82A}">
                    <a16:rowId xmlns:a16="http://schemas.microsoft.com/office/drawing/2014/main" val="10010"/>
                  </a:ext>
                </a:extLst>
              </a:tr>
              <a:tr h="130904">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努力期望（EE</a:t>
                      </a:r>
                      <a:r>
                        <a:rPr lang="en-US" sz="800" spc="60" dirty="0">
                          <a:latin typeface="微软雅黑" pitchFamily="34" charset="-122"/>
                          <a:ea typeface="微软雅黑" pitchFamily="34" charset="-122"/>
                        </a:rPr>
                        <a:t>）</a:t>
                      </a:r>
                      <a:endParaRPr lang="en-US" altLang="en-US" sz="800" b="0"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0.773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EE1</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较好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11"/>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EE2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12"/>
                  </a:ext>
                </a:extLst>
              </a:tr>
              <a:tr h="130904">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EE3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extLst>
                  <a:ext uri="{0D108BD9-81ED-4DB2-BD59-A6C34878D82A}">
                    <a16:rowId xmlns:a16="http://schemas.microsoft.com/office/drawing/2014/main" val="10013"/>
                  </a:ext>
                </a:extLst>
              </a:tr>
              <a:tr h="130904">
                <a:tc rowSpan="3">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便利条件（FC）</a:t>
                      </a:r>
                      <a:endParaRPr lang="en-US" altLang="en-US" sz="800" b="0" spc="6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0.781</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FC1</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较好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14"/>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FC2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15"/>
                  </a:ext>
                </a:extLst>
              </a:tr>
              <a:tr h="130904">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FC3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extLst>
                  <a:ext uri="{0D108BD9-81ED-4DB2-BD59-A6C34878D82A}">
                    <a16:rowId xmlns:a16="http://schemas.microsoft.com/office/drawing/2014/main" val="10016"/>
                  </a:ext>
                </a:extLst>
              </a:tr>
              <a:tr h="130904">
                <a:tc rowSpan="4">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社会影响（SI</a:t>
                      </a:r>
                      <a:r>
                        <a:rPr lang="en-US" sz="800" spc="60" dirty="0">
                          <a:latin typeface="微软雅黑" pitchFamily="34" charset="-122"/>
                          <a:ea typeface="微软雅黑" pitchFamily="34" charset="-122"/>
                        </a:rPr>
                        <a:t>）</a:t>
                      </a:r>
                      <a:endParaRPr lang="en-US" altLang="en-US" sz="800" b="0"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4">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0.834</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SI1</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很好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17"/>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SI2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18"/>
                  </a:ext>
                </a:extLst>
              </a:tr>
              <a:tr h="130904">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SI3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extLst>
                  <a:ext uri="{0D108BD9-81ED-4DB2-BD59-A6C34878D82A}">
                    <a16:rowId xmlns:a16="http://schemas.microsoft.com/office/drawing/2014/main" val="10019"/>
                  </a:ext>
                </a:extLst>
              </a:tr>
              <a:tr h="139867">
                <a:tc vMerge="1">
                  <a:txBody>
                    <a:bodyPr/>
                    <a:lstStyle/>
                    <a:p>
                      <a:pPr indent="0" algn="ctr">
                        <a:lnSpc>
                          <a:spcPct val="120000"/>
                        </a:lnSpc>
                        <a:spcBef>
                          <a:spcPts val="0"/>
                        </a:spcBef>
                        <a:spcAft>
                          <a:spcPts val="0"/>
                        </a:spcAft>
                        <a:buNone/>
                      </a:pPr>
                      <a:endParaRPr lang="en-US" altLang="en-US" sz="900" b="0" spc="60" dirty="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pPr indent="0" algn="ctr">
                        <a:lnSpc>
                          <a:spcPct val="120000"/>
                        </a:lnSpc>
                        <a:spcBef>
                          <a:spcPts val="0"/>
                        </a:spcBef>
                        <a:spcAft>
                          <a:spcPts val="0"/>
                        </a:spcAft>
                        <a:buNone/>
                      </a:pPr>
                      <a:endParaRPr lang="en-US" altLang="en-US" sz="9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SI4</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20"/>
                  </a:ext>
                </a:extLst>
              </a:tr>
              <a:tr h="130904">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信任（TR</a:t>
                      </a:r>
                      <a:r>
                        <a:rPr lang="en-US" sz="800" spc="60" dirty="0">
                          <a:latin typeface="微软雅黑" pitchFamily="34" charset="-122"/>
                          <a:ea typeface="微软雅黑" pitchFamily="34" charset="-122"/>
                        </a:rPr>
                        <a:t>）</a:t>
                      </a:r>
                      <a:endParaRPr lang="en-US" altLang="en-US" sz="800" b="0"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0.782</a:t>
                      </a:r>
                      <a:endParaRPr lang="en-US"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TR1</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较好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21"/>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TR2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22"/>
                  </a:ext>
                </a:extLst>
              </a:tr>
              <a:tr h="130904">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TR3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9525">
                      <a:solidFill>
                        <a:srgbClr val="646464"/>
                      </a:solidFill>
                      <a:prstDash val="sysDash"/>
                    </a:lnB>
                  </a:tcPr>
                </a:tc>
                <a:extLst>
                  <a:ext uri="{0D108BD9-81ED-4DB2-BD59-A6C34878D82A}">
                    <a16:rowId xmlns:a16="http://schemas.microsoft.com/office/drawing/2014/main" val="10023"/>
                  </a:ext>
                </a:extLst>
              </a:tr>
              <a:tr h="130904">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使用意愿（BI</a:t>
                      </a:r>
                      <a:r>
                        <a:rPr lang="en-US" sz="800" spc="60" dirty="0">
                          <a:latin typeface="微软雅黑" pitchFamily="34" charset="-122"/>
                          <a:ea typeface="微软雅黑" pitchFamily="34" charset="-122"/>
                        </a:rPr>
                        <a:t>）</a:t>
                      </a:r>
                      <a:endParaRPr lang="en-US" altLang="en-US" sz="800" b="0"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0.781</a:t>
                      </a:r>
                      <a:endParaRPr lang="en-US"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800" spc="60">
                          <a:latin typeface="微软雅黑" pitchFamily="34" charset="-122"/>
                          <a:ea typeface="微软雅黑" pitchFamily="34" charset="-122"/>
                        </a:rPr>
                        <a:t>BI1</a:t>
                      </a:r>
                      <a:endParaRPr lang="en-US"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rowSpan="3">
                  <a:txBody>
                    <a:bodyPr/>
                    <a:lstStyle/>
                    <a:p>
                      <a:pPr indent="0" algn="ctr">
                        <a:lnSpc>
                          <a:spcPct val="120000"/>
                        </a:lnSpc>
                        <a:spcBef>
                          <a:spcPts val="0"/>
                        </a:spcBef>
                        <a:spcAft>
                          <a:spcPts val="0"/>
                        </a:spcAft>
                        <a:buNone/>
                      </a:pPr>
                      <a:r>
                        <a:rPr lang="en-US" sz="800" spc="60" dirty="0" err="1">
                          <a:latin typeface="微软雅黑" pitchFamily="34" charset="-122"/>
                          <a:ea typeface="微软雅黑" pitchFamily="34" charset="-122"/>
                        </a:rPr>
                        <a:t>较好</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24"/>
                  </a:ext>
                </a:extLst>
              </a:tr>
              <a:tr h="130904">
                <a:tc vMerge="1">
                  <a:txBody>
                    <a:bodyPr/>
                    <a:lstStyle/>
                    <a:p>
                      <a:endParaRPr lang="zh-CN"/>
                    </a:p>
                  </a:txBody>
                  <a:tcPr>
                    <a:lnL w="9525">
                      <a:solidFill>
                        <a:srgbClr val="646464"/>
                      </a:solidFill>
                      <a:prstDash val="sysDash"/>
                    </a:lnL>
                    <a:lnR w="9525">
                      <a:solidFill>
                        <a:srgbClr val="646464"/>
                      </a:solidFill>
                      <a:prstDash val="sysDash"/>
                    </a:lnR>
                  </a:tcPr>
                </a:tc>
                <a:tc vMerge="1">
                  <a:txBody>
                    <a:bodyPr/>
                    <a:lstStyle/>
                    <a:p>
                      <a:endParaRPr lang="zh-CN"/>
                    </a:p>
                  </a:txBody>
                  <a:tcPr>
                    <a:lnL w="9525">
                      <a:solidFill>
                        <a:srgbClr val="646464"/>
                      </a:solidFill>
                      <a:prstDash val="sysDash"/>
                    </a:lnL>
                    <a:lnR w="9525">
                      <a:solidFill>
                        <a:srgbClr val="646464"/>
                      </a:solidFill>
                      <a:prstDash val="sysDash"/>
                    </a:lnR>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BI2</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tcPr>
                </a:tc>
                <a:extLst>
                  <a:ext uri="{0D108BD9-81ED-4DB2-BD59-A6C34878D82A}">
                    <a16:rowId xmlns:a16="http://schemas.microsoft.com/office/drawing/2014/main" val="10025"/>
                  </a:ext>
                </a:extLst>
              </a:tr>
              <a:tr h="130904">
                <a:tc vMerge="1">
                  <a:txBody>
                    <a:bodyPr/>
                    <a:lstStyle/>
                    <a:p>
                      <a:endParaRPr lang="zh-CN"/>
                    </a:p>
                  </a:txBody>
                  <a:tcPr>
                    <a:lnL w="9525">
                      <a:solidFill>
                        <a:srgbClr val="646464"/>
                      </a:solidFill>
                      <a:prstDash val="sysDash"/>
                    </a:lnL>
                    <a:lnR w="9525">
                      <a:solidFill>
                        <a:srgbClr val="646464"/>
                      </a:solidFill>
                      <a:prstDash val="sysDash"/>
                    </a:lnR>
                    <a:lnB w="28575">
                      <a:solidFill>
                        <a:srgbClr val="646464"/>
                      </a:solidFill>
                      <a:prstDash val="solid"/>
                    </a:lnB>
                  </a:tcPr>
                </a:tc>
                <a:tc vMerge="1">
                  <a:txBody>
                    <a:bodyPr/>
                    <a:lstStyle/>
                    <a:p>
                      <a:endParaRPr lang="zh-CN"/>
                    </a:p>
                  </a:txBody>
                  <a:tcPr>
                    <a:lnL w="9525">
                      <a:solidFill>
                        <a:srgbClr val="646464"/>
                      </a:solidFill>
                      <a:prstDash val="sysDash"/>
                    </a:lnL>
                    <a:lnR w="9525">
                      <a:solidFill>
                        <a:srgbClr val="646464"/>
                      </a:solidFill>
                      <a:prstDash val="sysDash"/>
                    </a:lnR>
                    <a:lnB w="28575">
                      <a:solidFill>
                        <a:srgbClr val="646464"/>
                      </a:solidFill>
                      <a:prstDash val="solid"/>
                    </a:lnB>
                  </a:tcPr>
                </a:tc>
                <a:tc>
                  <a:txBody>
                    <a:bodyPr/>
                    <a:lstStyle/>
                    <a:p>
                      <a:pPr indent="0" algn="ctr">
                        <a:lnSpc>
                          <a:spcPct val="120000"/>
                        </a:lnSpc>
                        <a:spcBef>
                          <a:spcPts val="0"/>
                        </a:spcBef>
                        <a:spcAft>
                          <a:spcPts val="0"/>
                        </a:spcAft>
                        <a:buNone/>
                      </a:pPr>
                      <a:r>
                        <a:rPr lang="en-US" sz="800" spc="60" dirty="0">
                          <a:latin typeface="微软雅黑" pitchFamily="34" charset="-122"/>
                          <a:ea typeface="微软雅黑" pitchFamily="34" charset="-122"/>
                        </a:rPr>
                        <a:t>BI3</a:t>
                      </a:r>
                      <a:endParaRPr lang="en-US"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vMerge="1">
                  <a:txBody>
                    <a:bodyPr/>
                    <a:lstStyle/>
                    <a:p>
                      <a:endParaRPr lang="zh-CN"/>
                    </a:p>
                  </a:txBody>
                  <a:tcPr>
                    <a:lnL w="9525">
                      <a:solidFill>
                        <a:srgbClr val="646464"/>
                      </a:solidFill>
                      <a:prstDash val="sysDash"/>
                    </a:lnL>
                    <a:lnR w="9525">
                      <a:solidFill>
                        <a:srgbClr val="646464"/>
                      </a:solidFill>
                      <a:prstDash val="sysDash"/>
                    </a:lnR>
                    <a:lnB w="28575">
                      <a:solidFill>
                        <a:srgbClr val="646464"/>
                      </a:solidFill>
                      <a:prstDash val="solid"/>
                    </a:lnB>
                  </a:tcPr>
                </a:tc>
                <a:extLst>
                  <a:ext uri="{0D108BD9-81ED-4DB2-BD59-A6C34878D82A}">
                    <a16:rowId xmlns:a16="http://schemas.microsoft.com/office/drawing/2014/main" val="10026"/>
                  </a:ext>
                </a:extLst>
              </a:tr>
            </a:tbl>
          </a:graphicData>
        </a:graphic>
      </p:graphicFrame>
      <p:sp>
        <p:nvSpPr>
          <p:cNvPr id="14" name="圆角矩形 13"/>
          <p:cNvSpPr/>
          <p:nvPr/>
        </p:nvSpPr>
        <p:spPr>
          <a:xfrm>
            <a:off x="7673277" y="1238356"/>
            <a:ext cx="482393" cy="3852120"/>
          </a:xfrm>
          <a:prstGeom prst="roundRect">
            <a:avLst/>
          </a:prstGeom>
          <a:noFill/>
          <a:ln w="28575">
            <a:solidFill>
              <a:srgbClr val="FF0000"/>
            </a:solidFill>
            <a:prstDash val="lgDash"/>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cxnSp>
        <p:nvCxnSpPr>
          <p:cNvPr id="15" name="直接连接符 14"/>
          <p:cNvCxnSpPr/>
          <p:nvPr/>
        </p:nvCxnSpPr>
        <p:spPr>
          <a:xfrm>
            <a:off x="6023982" y="2644800"/>
            <a:ext cx="1713889" cy="1"/>
          </a:xfrm>
          <a:prstGeom prst="line">
            <a:avLst/>
          </a:prstGeom>
          <a:ln w="28575">
            <a:solidFill>
              <a:srgbClr val="FF0000"/>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16" name="表格 15"/>
          <p:cNvGraphicFramePr/>
          <p:nvPr>
            <p:custDataLst>
              <p:tags r:id="rId2"/>
            </p:custDataLst>
            <p:extLst>
              <p:ext uri="{D42A27DB-BD31-4B8C-83A1-F6EECF244321}">
                <p14:modId xmlns:p14="http://schemas.microsoft.com/office/powerpoint/2010/main" val="3719790081"/>
              </p:ext>
            </p:extLst>
          </p:nvPr>
        </p:nvGraphicFramePr>
        <p:xfrm>
          <a:off x="312481" y="2125184"/>
          <a:ext cx="3542957" cy="1008244"/>
        </p:xfrm>
        <a:graphic>
          <a:graphicData uri="http://schemas.openxmlformats.org/drawingml/2006/table">
            <a:tbl>
              <a:tblPr firstRow="1" bandRow="1">
                <a:tableStyleId>{5940675A-B579-460E-94D1-54222C63F5DA}</a:tableStyleId>
              </a:tblPr>
              <a:tblGrid>
                <a:gridCol w="1558155">
                  <a:extLst>
                    <a:ext uri="{9D8B030D-6E8A-4147-A177-3AD203B41FA5}">
                      <a16:colId xmlns:a16="http://schemas.microsoft.com/office/drawing/2014/main" val="20000"/>
                    </a:ext>
                  </a:extLst>
                </a:gridCol>
                <a:gridCol w="1162063">
                  <a:extLst>
                    <a:ext uri="{9D8B030D-6E8A-4147-A177-3AD203B41FA5}">
                      <a16:colId xmlns:a16="http://schemas.microsoft.com/office/drawing/2014/main" val="20001"/>
                    </a:ext>
                  </a:extLst>
                </a:gridCol>
                <a:gridCol w="822739">
                  <a:extLst>
                    <a:ext uri="{9D8B030D-6E8A-4147-A177-3AD203B41FA5}">
                      <a16:colId xmlns:a16="http://schemas.microsoft.com/office/drawing/2014/main" val="20002"/>
                    </a:ext>
                  </a:extLst>
                </a:gridCol>
              </a:tblGrid>
              <a:tr h="346003">
                <a:tc gridSpan="2">
                  <a:txBody>
                    <a:bodyPr/>
                    <a:lstStyle/>
                    <a:p>
                      <a:pPr indent="0" algn="ctr">
                        <a:lnSpc>
                          <a:spcPct val="120000"/>
                        </a:lnSpc>
                        <a:spcBef>
                          <a:spcPts val="0"/>
                        </a:spcBef>
                        <a:spcAft>
                          <a:spcPts val="0"/>
                        </a:spcAft>
                        <a:buNone/>
                      </a:pPr>
                      <a:r>
                        <a:rPr lang="en-US" sz="1000" spc="60" dirty="0" err="1">
                          <a:latin typeface="微软雅黑" pitchFamily="34" charset="-122"/>
                          <a:ea typeface="微软雅黑" pitchFamily="34" charset="-122"/>
                        </a:rPr>
                        <a:t>取样足够度的Kaiser</a:t>
                      </a:r>
                      <a:r>
                        <a:rPr lang="en-US" sz="1000" spc="60" dirty="0">
                          <a:latin typeface="微软雅黑" pitchFamily="34" charset="-122"/>
                          <a:ea typeface="微软雅黑" pitchFamily="34" charset="-122"/>
                        </a:rPr>
                        <a:t>-Meyer-</a:t>
                      </a:r>
                      <a:r>
                        <a:rPr lang="en-US" sz="1000" spc="60" dirty="0" err="1">
                          <a:latin typeface="微软雅黑" pitchFamily="34" charset="-122"/>
                          <a:ea typeface="微软雅黑" pitchFamily="34" charset="-122"/>
                        </a:rPr>
                        <a:t>Olkin度量</a:t>
                      </a:r>
                      <a:endParaRPr lang="en-US" altLang="en-US" sz="1000" b="1" spc="60" dirty="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hMerge="1">
                  <a:txBody>
                    <a:bodyPr/>
                    <a:lstStyle/>
                    <a:p>
                      <a:endParaRPr lang="zh-CN"/>
                    </a:p>
                  </a:txBody>
                  <a:tcPr>
                    <a:lnR w="9525">
                      <a:solidFill>
                        <a:srgbClr val="646464"/>
                      </a:solidFill>
                      <a:prstDash val="sysDash"/>
                    </a:lnR>
                    <a:lnT w="28575">
                      <a:solidFill>
                        <a:srgbClr val="646464"/>
                      </a:solidFill>
                      <a:prstDash val="solid"/>
                    </a:lnT>
                    <a:lnB w="9525">
                      <a:solidFill>
                        <a:srgbClr val="646464"/>
                      </a:solidFill>
                      <a:prstDash val="sysDash"/>
                    </a:lnB>
                  </a:tcPr>
                </a:tc>
                <a:tc>
                  <a:txBody>
                    <a:bodyPr/>
                    <a:lstStyle/>
                    <a:p>
                      <a:pPr indent="0" algn="ctr">
                        <a:lnSpc>
                          <a:spcPct val="120000"/>
                        </a:lnSpc>
                        <a:spcBef>
                          <a:spcPts val="0"/>
                        </a:spcBef>
                        <a:spcAft>
                          <a:spcPts val="0"/>
                        </a:spcAft>
                        <a:buNone/>
                      </a:pPr>
                      <a:r>
                        <a:rPr lang="en-US" sz="1000" spc="60" dirty="0">
                          <a:latin typeface="微软雅黑" pitchFamily="34" charset="-122"/>
                          <a:ea typeface="微软雅黑" pitchFamily="34" charset="-122"/>
                        </a:rPr>
                        <a:t>0.973</a:t>
                      </a:r>
                      <a:endParaRPr lang="en-US" altLang="en-US" sz="1000" b="1" spc="60" dirty="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0"/>
                  </a:ext>
                </a:extLst>
              </a:tr>
              <a:tr h="302069">
                <a:tc>
                  <a:txBody>
                    <a:bodyPr/>
                    <a:lstStyle/>
                    <a:p>
                      <a:pPr indent="0" algn="ctr">
                        <a:lnSpc>
                          <a:spcPct val="120000"/>
                        </a:lnSpc>
                        <a:spcBef>
                          <a:spcPts val="0"/>
                        </a:spcBef>
                        <a:spcAft>
                          <a:spcPts val="0"/>
                        </a:spcAft>
                        <a:buNone/>
                      </a:pPr>
                      <a:r>
                        <a:rPr lang="en-US" sz="1000" spc="60">
                          <a:latin typeface="微软雅黑" pitchFamily="34" charset="-122"/>
                          <a:ea typeface="微软雅黑" pitchFamily="34" charset="-122"/>
                        </a:rPr>
                        <a:t>Bartlett的球形度检验</a:t>
                      </a:r>
                      <a:endParaRPr lang="en-US" sz="1000" b="1" spc="60">
                        <a:solidFill>
                          <a:srgbClr val="646464"/>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a:latin typeface="微软雅黑" pitchFamily="34" charset="-122"/>
                          <a:ea typeface="微软雅黑" pitchFamily="34" charset="-122"/>
                        </a:rPr>
                        <a:t>近似卡方</a:t>
                      </a:r>
                      <a:endParaRPr lang="en-US" sz="1000" b="1" spc="6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a:latin typeface="微软雅黑" pitchFamily="34" charset="-122"/>
                          <a:ea typeface="微软雅黑" pitchFamily="34" charset="-122"/>
                        </a:rPr>
                        <a:t>10955.081</a:t>
                      </a:r>
                      <a:endParaRPr lang="en-US" sz="1000" b="1" spc="6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1"/>
                  </a:ext>
                </a:extLst>
              </a:tr>
              <a:tr h="158101">
                <a:tc>
                  <a:txBody>
                    <a:bodyPr/>
                    <a:lstStyle/>
                    <a:p>
                      <a:pPr indent="0" algn="ctr">
                        <a:lnSpc>
                          <a:spcPct val="120000"/>
                        </a:lnSpc>
                        <a:spcBef>
                          <a:spcPts val="0"/>
                        </a:spcBef>
                        <a:spcAft>
                          <a:spcPts val="0"/>
                        </a:spcAft>
                        <a:buNone/>
                      </a:pPr>
                      <a:endParaRPr lang="en-US" altLang="en-US" sz="1000" b="0" spc="6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a:latin typeface="微软雅黑" pitchFamily="34" charset="-122"/>
                          <a:ea typeface="微软雅黑" pitchFamily="34" charset="-122"/>
                        </a:rPr>
                        <a:t>df</a:t>
                      </a:r>
                      <a:endParaRPr lang="en-US" altLang="en-US" sz="10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a:latin typeface="微软雅黑" pitchFamily="34" charset="-122"/>
                          <a:ea typeface="微软雅黑" pitchFamily="34" charset="-122"/>
                        </a:rPr>
                        <a:t>325</a:t>
                      </a:r>
                      <a:endParaRPr lang="en-US" altLang="en-US" sz="10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2"/>
                  </a:ext>
                </a:extLst>
              </a:tr>
              <a:tr h="158101">
                <a:tc>
                  <a:txBody>
                    <a:bodyPr/>
                    <a:lstStyle/>
                    <a:p>
                      <a:pPr indent="0" algn="ctr">
                        <a:lnSpc>
                          <a:spcPct val="120000"/>
                        </a:lnSpc>
                        <a:spcBef>
                          <a:spcPts val="0"/>
                        </a:spcBef>
                        <a:spcAft>
                          <a:spcPts val="0"/>
                        </a:spcAft>
                        <a:buNone/>
                      </a:pPr>
                      <a:endParaRPr lang="en-US" altLang="en-US" sz="1000" b="0" spc="60">
                        <a:solidFill>
                          <a:srgbClr val="646464"/>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dirty="0">
                          <a:latin typeface="微软雅黑" pitchFamily="34" charset="-122"/>
                          <a:ea typeface="微软雅黑" pitchFamily="34" charset="-122"/>
                        </a:rPr>
                        <a:t>Sig</a:t>
                      </a:r>
                      <a:endParaRPr lang="en-US" altLang="en-US" sz="10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tc>
                  <a:txBody>
                    <a:bodyPr/>
                    <a:lstStyle/>
                    <a:p>
                      <a:pPr indent="0" algn="ctr">
                        <a:lnSpc>
                          <a:spcPct val="120000"/>
                        </a:lnSpc>
                        <a:spcBef>
                          <a:spcPts val="0"/>
                        </a:spcBef>
                        <a:spcAft>
                          <a:spcPts val="0"/>
                        </a:spcAft>
                        <a:buNone/>
                      </a:pPr>
                      <a:r>
                        <a:rPr lang="en-US" sz="1000" spc="60" dirty="0">
                          <a:latin typeface="微软雅黑" pitchFamily="34" charset="-122"/>
                          <a:ea typeface="微软雅黑" pitchFamily="34" charset="-122"/>
                        </a:rPr>
                        <a:t>0.000</a:t>
                      </a:r>
                      <a:endParaRPr lang="en-US" altLang="en-US" sz="10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tc>
                <a:extLst>
                  <a:ext uri="{0D108BD9-81ED-4DB2-BD59-A6C34878D82A}">
                    <a16:rowId xmlns:a16="http://schemas.microsoft.com/office/drawing/2014/main" val="10003"/>
                  </a:ext>
                </a:extLst>
              </a:tr>
            </a:tbl>
          </a:graphicData>
        </a:graphic>
      </p:graphicFrame>
      <p:sp>
        <p:nvSpPr>
          <p:cNvPr id="17" name="圆角矩形 16"/>
          <p:cNvSpPr/>
          <p:nvPr/>
        </p:nvSpPr>
        <p:spPr>
          <a:xfrm>
            <a:off x="3007793" y="2141166"/>
            <a:ext cx="864096" cy="319833"/>
          </a:xfrm>
          <a:prstGeom prst="roundRect">
            <a:avLst/>
          </a:prstGeom>
          <a:noFill/>
          <a:ln w="28575">
            <a:solidFill>
              <a:srgbClr val="009900"/>
            </a:solidFill>
            <a:prstDash val="lg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cxnSp>
        <p:nvCxnSpPr>
          <p:cNvPr id="18" name="肘形连接符 17"/>
          <p:cNvCxnSpPr/>
          <p:nvPr/>
        </p:nvCxnSpPr>
        <p:spPr>
          <a:xfrm rot="5400000">
            <a:off x="2463385" y="3070257"/>
            <a:ext cx="1095168" cy="6351"/>
          </a:xfrm>
          <a:prstGeom prst="bentConnector3">
            <a:avLst>
              <a:gd name="adj1" fmla="val 50000"/>
            </a:avLst>
          </a:prstGeom>
          <a:ln w="28575">
            <a:solidFill>
              <a:srgbClr val="009900"/>
            </a:solidFill>
            <a:prstDash val="lgDash"/>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下箭头标注 21"/>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36" name="文本框 81"/>
          <p:cNvSpPr txBox="1"/>
          <p:nvPr/>
        </p:nvSpPr>
        <p:spPr>
          <a:xfrm>
            <a:off x="1348898" y="4279040"/>
            <a:ext cx="4181886" cy="769441"/>
          </a:xfrm>
          <a:prstGeom prst="rect">
            <a:avLst/>
          </a:prstGeom>
          <a:noFill/>
          <a:ln w="28575">
            <a:solidFill>
              <a:srgbClr val="FF0000"/>
            </a:solidFill>
          </a:ln>
          <a:effectLst>
            <a:glow rad="63500">
              <a:srgbClr val="D6AE7E">
                <a:satMod val="175000"/>
                <a:alpha val="40000"/>
              </a:srgbClr>
            </a:glow>
            <a:outerShdw blurRad="50800" dist="38100" dir="2700000" algn="tl" rotWithShape="0">
              <a:prstClr val="black">
                <a:alpha val="40000"/>
              </a:prst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44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通过检验</a:t>
            </a:r>
          </a:p>
        </p:txBody>
      </p:sp>
    </p:spTree>
    <p:extLst>
      <p:ext uri="{BB962C8B-B14F-4D97-AF65-F5344CB8AC3E}">
        <p14:creationId xmlns:p14="http://schemas.microsoft.com/office/powerpoint/2010/main" val="6336506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1"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childTnLst>
                                </p:cTn>
                              </p:par>
                            </p:childTnLst>
                          </p:cTn>
                        </p:par>
                        <p:par>
                          <p:cTn id="20" fill="hold">
                            <p:stCondLst>
                              <p:cond delay="2500"/>
                            </p:stCondLst>
                            <p:childTnLst>
                              <p:par>
                                <p:cTn id="21" presetID="1" presetClass="entr" presetSubtype="0" fill="hold" grpId="0" nodeType="afterEffect">
                                  <p:stCondLst>
                                    <p:cond delay="50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5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0"/>
                                  </p:stCondLst>
                                  <p:childTnLst>
                                    <p:set>
                                      <p:cBhvr>
                                        <p:cTn id="26" dur="1" fill="hold">
                                          <p:stCondLst>
                                            <p:cond delay="999"/>
                                          </p:stCondLst>
                                        </p:cTn>
                                        <p:tgtEl>
                                          <p:spTgt spid="12"/>
                                        </p:tgtEl>
                                        <p:attrNameLst>
                                          <p:attrName>style.visibility</p:attrName>
                                        </p:attrNameLst>
                                      </p:cBhvr>
                                      <p:to>
                                        <p:strVal val="visible"/>
                                      </p:to>
                                    </p:set>
                                  </p:childTnLst>
                                </p:cTn>
                              </p:par>
                            </p:childTnLst>
                          </p:cTn>
                        </p:par>
                        <p:par>
                          <p:cTn id="27" fill="hold">
                            <p:stCondLst>
                              <p:cond delay="4000"/>
                            </p:stCondLst>
                            <p:childTnLst>
                              <p:par>
                                <p:cTn id="28" presetID="10" presetClass="entr" presetSubtype="0" fill="hold" grpId="0" nodeType="afterEffect">
                                  <p:stCondLst>
                                    <p:cond delay="10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4" grpId="0" bldLvl="0" animBg="1"/>
      <p:bldP spid="17" grpId="0" bldLvl="0" animBg="1"/>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03"/>
          <p:cNvSpPr txBox="1"/>
          <p:nvPr/>
        </p:nvSpPr>
        <p:spPr>
          <a:xfrm>
            <a:off x="5389563" y="6364922"/>
            <a:ext cx="5080000" cy="252730"/>
          </a:xfrm>
          <a:prstGeom prst="rect">
            <a:avLst/>
          </a:prstGeom>
          <a:noFill/>
          <a:ln w="9525">
            <a:noFill/>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Text" lastClr="000000"/>
                </a:solidFill>
                <a:effectLst/>
                <a:uLnTx/>
                <a:uFillTx/>
                <a:latin typeface="等线" panose="02010600030101010101" charset="-122"/>
                <a:cs typeface="Times New Roman" panose="02020603050405020304" pitchFamily="18" charset="0"/>
              </a:rPr>
              <a:t> </a:t>
            </a: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矩形 24"/>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下箭头标注 25"/>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28" name="Oval 17"/>
          <p:cNvSpPr>
            <a:spLocks noChangeArrowheads="1"/>
          </p:cNvSpPr>
          <p:nvPr/>
        </p:nvSpPr>
        <p:spPr bwMode="auto">
          <a:xfrm>
            <a:off x="585324" y="1001425"/>
            <a:ext cx="360000" cy="360000"/>
          </a:xfrm>
          <a:prstGeom prst="ellipse">
            <a:avLst/>
          </a:prstGeom>
          <a:solidFill>
            <a:schemeClr val="tx2"/>
          </a:solidFill>
          <a:ln w="38100" cap="flat">
            <a:solidFill>
              <a:schemeClr val="tx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1400" b="1" dirty="0">
                <a:solidFill>
                  <a:schemeClr val="bg1"/>
                </a:solidFill>
                <a:latin typeface="Lifeline JL" panose="00000400000000000000" pitchFamily="2" charset="0"/>
                <a:ea typeface="微软雅黑" panose="020B0503020204020204" pitchFamily="34" charset="-122"/>
              </a:rPr>
              <a:t>1</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29" name="Oval 17"/>
          <p:cNvSpPr>
            <a:spLocks noChangeArrowheads="1"/>
          </p:cNvSpPr>
          <p:nvPr/>
        </p:nvSpPr>
        <p:spPr bwMode="auto">
          <a:xfrm>
            <a:off x="3541145" y="1002570"/>
            <a:ext cx="360000" cy="360000"/>
          </a:xfrm>
          <a:prstGeom prst="ellipse">
            <a:avLst/>
          </a:prstGeom>
          <a:solidFill>
            <a:schemeClr val="bg2"/>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1400" b="1" dirty="0">
                <a:solidFill>
                  <a:schemeClr val="bg1"/>
                </a:solidFill>
                <a:latin typeface="Lifeline JL" panose="00000400000000000000" pitchFamily="2" charset="0"/>
                <a:ea typeface="微软雅黑" panose="020B0503020204020204" pitchFamily="34" charset="-122"/>
              </a:rPr>
              <a:t>2</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0" name="Oval 17"/>
          <p:cNvSpPr>
            <a:spLocks noChangeArrowheads="1"/>
          </p:cNvSpPr>
          <p:nvPr/>
        </p:nvSpPr>
        <p:spPr bwMode="auto">
          <a:xfrm>
            <a:off x="145571" y="3147209"/>
            <a:ext cx="360000" cy="360000"/>
          </a:xfrm>
          <a:prstGeom prst="ellipse">
            <a:avLst/>
          </a:prstGeom>
          <a:solidFill>
            <a:schemeClr val="accent1"/>
          </a:solidFill>
          <a:ln w="38100" cap="flat">
            <a:solidFill>
              <a:schemeClr val="accent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1"/>
                </a:solidFill>
                <a:latin typeface="Lifeline JL" panose="00000400000000000000" pitchFamily="2" charset="0"/>
                <a:ea typeface="微软雅黑" panose="020B0503020204020204" pitchFamily="34" charset="-122"/>
              </a:rPr>
              <a:t>4</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1" name="矩形 30"/>
          <p:cNvSpPr/>
          <p:nvPr/>
        </p:nvSpPr>
        <p:spPr>
          <a:xfrm>
            <a:off x="1287355" y="1063250"/>
            <a:ext cx="1071740" cy="338554"/>
          </a:xfrm>
          <a:prstGeom prst="rect">
            <a:avLst/>
          </a:prstGeom>
          <a:noFill/>
          <a:ln w="28575">
            <a:solidFill>
              <a:schemeClr val="tx2"/>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性别分布</a:t>
            </a:r>
          </a:p>
        </p:txBody>
      </p:sp>
      <p:sp>
        <p:nvSpPr>
          <p:cNvPr id="32" name="矩形 31"/>
          <p:cNvSpPr/>
          <p:nvPr/>
        </p:nvSpPr>
        <p:spPr>
          <a:xfrm>
            <a:off x="4194904" y="1046208"/>
            <a:ext cx="1071740" cy="338554"/>
          </a:xfrm>
          <a:prstGeom prst="rect">
            <a:avLst/>
          </a:prstGeom>
          <a:noFill/>
          <a:ln w="28575">
            <a:solidFill>
              <a:schemeClr val="bg2"/>
            </a:solidFill>
            <a:miter lim="800000"/>
          </a:ln>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年龄分布</a:t>
            </a:r>
          </a:p>
        </p:txBody>
      </p:sp>
      <p:sp>
        <p:nvSpPr>
          <p:cNvPr id="33" name="矩形 32"/>
          <p:cNvSpPr/>
          <p:nvPr/>
        </p:nvSpPr>
        <p:spPr>
          <a:xfrm>
            <a:off x="783135" y="3175849"/>
            <a:ext cx="1071740" cy="338554"/>
          </a:xfrm>
          <a:prstGeom prst="rect">
            <a:avLst/>
          </a:prstGeom>
          <a:noFill/>
          <a:ln w="2857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职业分布</a:t>
            </a:r>
          </a:p>
        </p:txBody>
      </p:sp>
      <p:sp>
        <p:nvSpPr>
          <p:cNvPr id="34" name="Oval 17"/>
          <p:cNvSpPr>
            <a:spLocks noChangeArrowheads="1"/>
          </p:cNvSpPr>
          <p:nvPr/>
        </p:nvSpPr>
        <p:spPr bwMode="auto">
          <a:xfrm>
            <a:off x="2346668" y="3147209"/>
            <a:ext cx="360000" cy="360000"/>
          </a:xfrm>
          <a:prstGeom prst="ellipse">
            <a:avLst/>
          </a:prstGeom>
          <a:solidFill>
            <a:schemeClr val="bg2"/>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1"/>
                </a:solidFill>
                <a:latin typeface="Lifeline JL" panose="00000400000000000000" pitchFamily="2" charset="0"/>
                <a:ea typeface="微软雅黑" panose="020B0503020204020204" pitchFamily="34" charset="-122"/>
              </a:rPr>
              <a:t>5</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5" name="矩形 34"/>
          <p:cNvSpPr/>
          <p:nvPr/>
        </p:nvSpPr>
        <p:spPr>
          <a:xfrm>
            <a:off x="3024978" y="3187820"/>
            <a:ext cx="1071740" cy="338554"/>
          </a:xfrm>
          <a:prstGeom prst="rect">
            <a:avLst/>
          </a:prstGeom>
          <a:noFill/>
          <a:ln w="28575">
            <a:solidFill>
              <a:schemeClr val="bg2"/>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学历分布</a:t>
            </a:r>
          </a:p>
        </p:txBody>
      </p:sp>
      <p:sp>
        <p:nvSpPr>
          <p:cNvPr id="36" name="Oval 17"/>
          <p:cNvSpPr>
            <a:spLocks noChangeArrowheads="1"/>
          </p:cNvSpPr>
          <p:nvPr/>
        </p:nvSpPr>
        <p:spPr bwMode="auto">
          <a:xfrm>
            <a:off x="6438859" y="963560"/>
            <a:ext cx="360000" cy="360000"/>
          </a:xfrm>
          <a:prstGeom prst="ellipse">
            <a:avLst/>
          </a:prstGeom>
          <a:solidFill>
            <a:schemeClr val="accent1"/>
          </a:solidFill>
          <a:ln w="38100" cap="flat">
            <a:solidFill>
              <a:schemeClr val="accent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1"/>
                </a:solidFill>
                <a:latin typeface="Lifeline JL" panose="00000400000000000000" pitchFamily="2" charset="0"/>
                <a:ea typeface="微软雅黑" panose="020B0503020204020204" pitchFamily="34" charset="-122"/>
              </a:rPr>
              <a:t>3</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7" name="Oval 17"/>
          <p:cNvSpPr>
            <a:spLocks noChangeArrowheads="1"/>
          </p:cNvSpPr>
          <p:nvPr/>
        </p:nvSpPr>
        <p:spPr bwMode="auto">
          <a:xfrm>
            <a:off x="4689374" y="3165126"/>
            <a:ext cx="360000" cy="360000"/>
          </a:xfrm>
          <a:prstGeom prst="ellipse">
            <a:avLst/>
          </a:prstGeom>
          <a:solidFill>
            <a:schemeClr val="tx2"/>
          </a:solidFill>
          <a:ln w="38100" cap="flat">
            <a:solidFill>
              <a:schemeClr val="tx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1"/>
                </a:solidFill>
                <a:latin typeface="Lifeline JL" panose="00000400000000000000" pitchFamily="2" charset="0"/>
                <a:ea typeface="微软雅黑" panose="020B0503020204020204" pitchFamily="34" charset="-122"/>
              </a:rPr>
              <a:t>6</a:t>
            </a:r>
            <a:endParaRPr lang="zh-CN" altLang="en-US" sz="1400" b="1" dirty="0">
              <a:solidFill>
                <a:schemeClr val="bg1"/>
              </a:solidFill>
              <a:latin typeface="Lifeline JL" panose="00000400000000000000" pitchFamily="2" charset="0"/>
              <a:ea typeface="微软雅黑" panose="020B0503020204020204" pitchFamily="34" charset="-122"/>
            </a:endParaRPr>
          </a:p>
        </p:txBody>
      </p:sp>
      <p:sp>
        <p:nvSpPr>
          <p:cNvPr id="38" name="矩形 37"/>
          <p:cNvSpPr/>
          <p:nvPr/>
        </p:nvSpPr>
        <p:spPr>
          <a:xfrm>
            <a:off x="7597189" y="1001082"/>
            <a:ext cx="1071740" cy="338554"/>
          </a:xfrm>
          <a:prstGeom prst="rect">
            <a:avLst/>
          </a:prstGeom>
          <a:noFill/>
          <a:ln w="2857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收入分布</a:t>
            </a:r>
          </a:p>
        </p:txBody>
      </p:sp>
      <p:sp>
        <p:nvSpPr>
          <p:cNvPr id="39" name="矩形 38"/>
          <p:cNvSpPr/>
          <p:nvPr/>
        </p:nvSpPr>
        <p:spPr>
          <a:xfrm>
            <a:off x="5300341" y="3187820"/>
            <a:ext cx="1511263" cy="338554"/>
          </a:xfrm>
          <a:prstGeom prst="rect">
            <a:avLst/>
          </a:prstGeom>
          <a:noFill/>
          <a:ln w="28575">
            <a:solidFill>
              <a:schemeClr val="tx2"/>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身体状况分布</a:t>
            </a:r>
          </a:p>
        </p:txBody>
      </p:sp>
      <p:graphicFrame>
        <p:nvGraphicFramePr>
          <p:cNvPr id="40" name="图表 51"/>
          <p:cNvGraphicFramePr/>
          <p:nvPr>
            <p:extLst>
              <p:ext uri="{D42A27DB-BD31-4B8C-83A1-F6EECF244321}">
                <p14:modId xmlns:p14="http://schemas.microsoft.com/office/powerpoint/2010/main" val="3000726430"/>
              </p:ext>
            </p:extLst>
          </p:nvPr>
        </p:nvGraphicFramePr>
        <p:xfrm>
          <a:off x="-124796" y="3697572"/>
          <a:ext cx="2411583" cy="1590260"/>
        </p:xfrm>
        <a:graphic>
          <a:graphicData uri="http://schemas.openxmlformats.org/drawingml/2006/chart">
            <c:chart xmlns:c="http://schemas.openxmlformats.org/drawingml/2006/chart" xmlns:r="http://schemas.openxmlformats.org/officeDocument/2006/relationships" r:id="rId2"/>
          </a:graphicData>
        </a:graphic>
      </p:graphicFrame>
      <p:sp>
        <p:nvSpPr>
          <p:cNvPr id="42" name="文本框 102"/>
          <p:cNvSpPr txBox="1"/>
          <p:nvPr/>
        </p:nvSpPr>
        <p:spPr>
          <a:xfrm>
            <a:off x="4219235" y="5058431"/>
            <a:ext cx="4213436" cy="276999"/>
          </a:xfrm>
          <a:prstGeom prst="rect">
            <a:avLst/>
          </a:prstGeom>
          <a:noFill/>
          <a:ln w="9525">
            <a:noFill/>
          </a:ln>
        </p:spPr>
        <p:txBody>
          <a:bodyPr wrap="square">
            <a:spAutoFit/>
          </a:bodyPr>
          <a:lstStyle/>
          <a:p>
            <a:pPr indent="0"/>
            <a:r>
              <a:rPr lang="en-US" sz="1200" b="0">
                <a:solidFill>
                  <a:srgbClr val="000000"/>
                </a:solidFill>
                <a:latin typeface="宋体" panose="02010600030101010101" pitchFamily="2" charset="-122"/>
              </a:rPr>
              <a:t> </a:t>
            </a:r>
            <a:endParaRPr lang="zh-CN" altLang="en-US"/>
          </a:p>
        </p:txBody>
      </p:sp>
      <p:sp>
        <p:nvSpPr>
          <p:cNvPr id="44" name="文本框 103"/>
          <p:cNvSpPr txBox="1"/>
          <p:nvPr/>
        </p:nvSpPr>
        <p:spPr>
          <a:xfrm>
            <a:off x="6153508" y="6194594"/>
            <a:ext cx="4213436" cy="253916"/>
          </a:xfrm>
          <a:prstGeom prst="rect">
            <a:avLst/>
          </a:prstGeom>
          <a:noFill/>
          <a:ln w="9525">
            <a:noFill/>
          </a:ln>
        </p:spPr>
        <p:txBody>
          <a:bodyPr wrap="square">
            <a:spAutoFit/>
          </a:bodyPr>
          <a:lstStyle/>
          <a:p>
            <a:pPr indent="0" algn="ctr"/>
            <a:r>
              <a:rPr lang="en-US" sz="1050" b="0">
                <a:latin typeface="等线" panose="02010600030101010101" charset="-122"/>
                <a:cs typeface="Times New Roman" panose="02020603050405020304" pitchFamily="18" charset="0"/>
              </a:rPr>
              <a:t> </a:t>
            </a:r>
            <a:endParaRPr lang="zh-CN" altLang="en-US"/>
          </a:p>
        </p:txBody>
      </p:sp>
      <p:sp>
        <p:nvSpPr>
          <p:cNvPr id="46" name="Oval 17"/>
          <p:cNvSpPr>
            <a:spLocks noChangeArrowheads="1"/>
          </p:cNvSpPr>
          <p:nvPr/>
        </p:nvSpPr>
        <p:spPr bwMode="auto">
          <a:xfrm>
            <a:off x="7237189" y="3175849"/>
            <a:ext cx="360000" cy="360000"/>
          </a:xfrm>
          <a:prstGeom prst="ellipse">
            <a:avLst/>
          </a:prstGeom>
          <a:solidFill>
            <a:schemeClr val="bg2">
              <a:lumMod val="50000"/>
            </a:schemeClr>
          </a:solidFill>
          <a:ln w="38100" cap="flat">
            <a:solidFill>
              <a:schemeClr val="bg2">
                <a:lumMod val="50000"/>
              </a:schemeClr>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sz="1400" b="1" dirty="0">
                <a:solidFill>
                  <a:schemeClr val="bg1"/>
                </a:solidFill>
                <a:latin typeface="Lifeline JL" panose="00000400000000000000" pitchFamily="2" charset="0"/>
                <a:ea typeface="微软雅黑" panose="020B0503020204020204" pitchFamily="34" charset="-122"/>
              </a:rPr>
              <a:t>7</a:t>
            </a:r>
          </a:p>
        </p:txBody>
      </p:sp>
      <p:sp>
        <p:nvSpPr>
          <p:cNvPr id="47" name="矩形 46"/>
          <p:cNvSpPr/>
          <p:nvPr/>
        </p:nvSpPr>
        <p:spPr>
          <a:xfrm>
            <a:off x="7739123" y="3175849"/>
            <a:ext cx="1511263" cy="338554"/>
          </a:xfrm>
          <a:prstGeom prst="rect">
            <a:avLst/>
          </a:prstGeom>
          <a:noFill/>
          <a:ln w="28575">
            <a:solidFill>
              <a:schemeClr val="bg2">
                <a:lumMod val="50000"/>
              </a:schemeClr>
            </a:solidFill>
            <a:miter lim="800000"/>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家庭情况分布</a:t>
            </a:r>
          </a:p>
        </p:txBody>
      </p:sp>
      <p:graphicFrame>
        <p:nvGraphicFramePr>
          <p:cNvPr id="48" name="图表 47"/>
          <p:cNvGraphicFramePr/>
          <p:nvPr>
            <p:extLst>
              <p:ext uri="{D42A27DB-BD31-4B8C-83A1-F6EECF244321}">
                <p14:modId xmlns:p14="http://schemas.microsoft.com/office/powerpoint/2010/main" val="1954080493"/>
              </p:ext>
            </p:extLst>
          </p:nvPr>
        </p:nvGraphicFramePr>
        <p:xfrm>
          <a:off x="241789" y="1456588"/>
          <a:ext cx="2318162" cy="1440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9" name="图表 48"/>
          <p:cNvGraphicFramePr/>
          <p:nvPr>
            <p:extLst>
              <p:ext uri="{D42A27DB-BD31-4B8C-83A1-F6EECF244321}">
                <p14:modId xmlns:p14="http://schemas.microsoft.com/office/powerpoint/2010/main" val="52027173"/>
              </p:ext>
            </p:extLst>
          </p:nvPr>
        </p:nvGraphicFramePr>
        <p:xfrm>
          <a:off x="2911092" y="1448567"/>
          <a:ext cx="3021688" cy="17172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0" name="图表 49"/>
          <p:cNvGraphicFramePr/>
          <p:nvPr>
            <p:extLst>
              <p:ext uri="{D42A27DB-BD31-4B8C-83A1-F6EECF244321}">
                <p14:modId xmlns:p14="http://schemas.microsoft.com/office/powerpoint/2010/main" val="2872945976"/>
              </p:ext>
            </p:extLst>
          </p:nvPr>
        </p:nvGraphicFramePr>
        <p:xfrm>
          <a:off x="7079142" y="3687063"/>
          <a:ext cx="2453735" cy="150986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2" name="图表 51"/>
          <p:cNvGraphicFramePr/>
          <p:nvPr>
            <p:extLst>
              <p:ext uri="{D42A27DB-BD31-4B8C-83A1-F6EECF244321}">
                <p14:modId xmlns:p14="http://schemas.microsoft.com/office/powerpoint/2010/main" val="392686776"/>
              </p:ext>
            </p:extLst>
          </p:nvPr>
        </p:nvGraphicFramePr>
        <p:xfrm>
          <a:off x="5871495" y="1374479"/>
          <a:ext cx="3921065" cy="171482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3" name="图表 52"/>
          <p:cNvGraphicFramePr/>
          <p:nvPr>
            <p:extLst>
              <p:ext uri="{D42A27DB-BD31-4B8C-83A1-F6EECF244321}">
                <p14:modId xmlns:p14="http://schemas.microsoft.com/office/powerpoint/2010/main" val="2942868904"/>
              </p:ext>
            </p:extLst>
          </p:nvPr>
        </p:nvGraphicFramePr>
        <p:xfrm>
          <a:off x="2224969" y="3678218"/>
          <a:ext cx="2439020" cy="15703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4" name="图表 53"/>
          <p:cNvGraphicFramePr/>
          <p:nvPr>
            <p:extLst>
              <p:ext uri="{D42A27DB-BD31-4B8C-83A1-F6EECF244321}">
                <p14:modId xmlns:p14="http://schemas.microsoft.com/office/powerpoint/2010/main" val="436838774"/>
              </p:ext>
            </p:extLst>
          </p:nvPr>
        </p:nvGraphicFramePr>
        <p:xfrm>
          <a:off x="4500885" y="3623644"/>
          <a:ext cx="2634039" cy="1689620"/>
        </p:xfrm>
        <a:graphic>
          <a:graphicData uri="http://schemas.openxmlformats.org/drawingml/2006/chart">
            <c:chart xmlns:c="http://schemas.openxmlformats.org/drawingml/2006/chart" xmlns:r="http://schemas.openxmlformats.org/officeDocument/2006/relationships" r:id="rId8"/>
          </a:graphicData>
        </a:graphic>
      </p:graphicFrame>
      <p:sp>
        <p:nvSpPr>
          <p:cNvPr id="41" name="TextBox 18"/>
          <p:cNvSpPr txBox="1"/>
          <p:nvPr/>
        </p:nvSpPr>
        <p:spPr>
          <a:xfrm>
            <a:off x="-166081" y="528988"/>
            <a:ext cx="3452818"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调查基本情况分析</a:t>
            </a:r>
            <a:endParaRPr kumimoji="0" lang="en-US" altLang="zh-CN" sz="1600" b="1" i="0" u="none" strike="noStrike" kern="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endParaRPr>
          </a:p>
        </p:txBody>
      </p:sp>
      <p:sp>
        <p:nvSpPr>
          <p:cNvPr id="43" name="矩形 42"/>
          <p:cNvSpPr/>
          <p:nvPr/>
        </p:nvSpPr>
        <p:spPr>
          <a:xfrm>
            <a:off x="38491" y="564815"/>
            <a:ext cx="2376264" cy="240324"/>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140626" y="573483"/>
            <a:ext cx="576063" cy="222987"/>
            <a:chOff x="36389" y="-179983"/>
            <a:chExt cx="2259770" cy="792088"/>
          </a:xfrm>
          <a:solidFill>
            <a:schemeClr val="accent1">
              <a:lumMod val="75000"/>
            </a:schemeClr>
          </a:solidFill>
        </p:grpSpPr>
        <p:sp>
          <p:nvSpPr>
            <p:cNvPr id="51" name="燕尾形 50"/>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燕尾形 54"/>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燕尾形 55"/>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41435330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par>
                                <p:cTn id="8" presetID="22" presetClass="entr" presetSubtype="2"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right)">
                                      <p:cBhvr>
                                        <p:cTn id="10" dur="500"/>
                                        <p:tgtEl>
                                          <p:spTgt spid="45"/>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right)">
                                      <p:cBhvr>
                                        <p:cTn id="13" dur="500"/>
                                        <p:tgtEl>
                                          <p:spTgt spid="43"/>
                                        </p:tgtEl>
                                      </p:cBhvr>
                                    </p:animEffect>
                                  </p:childTnLst>
                                </p:cTn>
                              </p:par>
                            </p:childTnLst>
                          </p:cTn>
                        </p:par>
                        <p:par>
                          <p:cTn id="14" fill="hold">
                            <p:stCondLst>
                              <p:cond delay="500"/>
                            </p:stCondLst>
                            <p:childTnLst>
                              <p:par>
                                <p:cTn id="15" presetID="10" presetClass="entr" presetSubtype="0" fill="hold" grpId="0" nodeType="afterEffect">
                                  <p:stCondLst>
                                    <p:cond delay="25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1250"/>
                            </p:stCondLst>
                            <p:childTnLst>
                              <p:par>
                                <p:cTn id="19" presetID="1"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par>
                          <p:cTn id="29" fill="hold">
                            <p:stCondLst>
                              <p:cond delay="225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par>
                          <p:cTn id="33" fill="hold">
                            <p:stCondLst>
                              <p:cond delay="2750"/>
                            </p:stCondLst>
                            <p:childTnLst>
                              <p:par>
                                <p:cTn id="34" presetID="1" presetClass="entr" presetSubtype="0"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childTnLst>
                          </p:cTn>
                        </p:par>
                        <p:par>
                          <p:cTn id="36" fill="hold">
                            <p:stCondLst>
                              <p:cond delay="275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3250"/>
                            </p:stCondLst>
                            <p:childTnLst>
                              <p:par>
                                <p:cTn id="41" presetID="1"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par>
                          <p:cTn id="43" fill="hold">
                            <p:stCondLst>
                              <p:cond delay="3250"/>
                            </p:stCondLst>
                            <p:childTnLst>
                              <p:par>
                                <p:cTn id="44" presetID="10"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3750"/>
                            </p:stCondLst>
                            <p:childTnLst>
                              <p:par>
                                <p:cTn id="48" presetID="1"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childTnLst>
                                </p:cTn>
                              </p:par>
                            </p:childTnLst>
                          </p:cTn>
                        </p:par>
                        <p:par>
                          <p:cTn id="50" fill="hold">
                            <p:stCondLst>
                              <p:cond delay="3750"/>
                            </p:stCondLst>
                            <p:childTnLst>
                              <p:par>
                                <p:cTn id="51" presetID="10" presetClass="entr" presetSubtype="0"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childTnLst>
                          </p:cTn>
                        </p:par>
                        <p:par>
                          <p:cTn id="54" fill="hold">
                            <p:stCondLst>
                              <p:cond delay="4250"/>
                            </p:stCondLst>
                            <p:childTnLst>
                              <p:par>
                                <p:cTn id="55" presetID="1"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childTnLst>
                          </p:cTn>
                        </p:par>
                        <p:par>
                          <p:cTn id="57" fill="hold">
                            <p:stCondLst>
                              <p:cond delay="4250"/>
                            </p:stCondLst>
                            <p:childTnLst>
                              <p:par>
                                <p:cTn id="58" presetID="10" presetClass="entr" presetSubtype="0" fill="hold" grpId="0"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childTnLst>
                                </p:cTn>
                              </p:par>
                            </p:childTnLst>
                          </p:cTn>
                        </p:par>
                        <p:par>
                          <p:cTn id="61" fill="hold">
                            <p:stCondLst>
                              <p:cond delay="4750"/>
                            </p:stCondLst>
                            <p:childTnLst>
                              <p:par>
                                <p:cTn id="62" presetID="1" presetClass="entr" presetSubtype="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9" grpId="0" bldLvl="0" animBg="1"/>
      <p:bldP spid="30" grpId="0" bldLvl="0" animBg="1"/>
      <p:bldP spid="31" grpId="0" bldLvl="0" animBg="1"/>
      <p:bldP spid="32" grpId="0" animBg="1"/>
      <p:bldP spid="33" grpId="0" bldLvl="0" animBg="1"/>
      <p:bldP spid="34" grpId="0" bldLvl="0" animBg="1"/>
      <p:bldP spid="35" grpId="0" bldLvl="0" animBg="1"/>
      <p:bldP spid="36" grpId="0" bldLvl="0" animBg="1"/>
      <p:bldP spid="37" grpId="0" bldLvl="0" animBg="1"/>
      <p:bldP spid="38" grpId="0" bldLvl="0" animBg="1"/>
      <p:bldP spid="39" grpId="0" bldLvl="0" animBg="1"/>
      <p:bldP spid="46" grpId="0" bldLvl="0" animBg="1"/>
      <p:bldP spid="47" grpId="0" bldLvl="0" animBg="1"/>
      <p:bldP spid="41" grpId="0"/>
      <p:bldP spid="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1" name="Group 10">
            <a:extLst>
              <a:ext uri="{FF2B5EF4-FFF2-40B4-BE49-F238E27FC236}">
                <a16:creationId xmlns:a16="http://schemas.microsoft.com/office/drawing/2014/main" id="{5F234CBD-2EBC-4CDC-92F8-D91091D7A23C}"/>
              </a:ext>
            </a:extLst>
          </p:cNvPr>
          <p:cNvGrpSpPr/>
          <p:nvPr/>
        </p:nvGrpSpPr>
        <p:grpSpPr>
          <a:xfrm>
            <a:off x="5924063" y="1600545"/>
            <a:ext cx="1463725" cy="1265830"/>
            <a:chOff x="432963" y="461903"/>
            <a:chExt cx="6861918" cy="5934194"/>
          </a:xfrm>
          <a:effectLst>
            <a:outerShdw dist="127000" dir="720000" algn="l" rotWithShape="0">
              <a:prstClr val="black">
                <a:alpha val="8000"/>
              </a:prstClr>
            </a:outerShdw>
          </a:effectLst>
        </p:grpSpPr>
        <p:sp>
          <p:nvSpPr>
            <p:cNvPr id="212" name="Shape 6">
              <a:extLst>
                <a:ext uri="{FF2B5EF4-FFF2-40B4-BE49-F238E27FC236}">
                  <a16:creationId xmlns:a16="http://schemas.microsoft.com/office/drawing/2014/main" id="{244C14D3-555F-4170-93FD-641B40462DCB}"/>
                </a:ext>
              </a:extLst>
            </p:cNvPr>
            <p:cNvSpPr/>
            <p:nvPr/>
          </p:nvSpPr>
          <p:spPr>
            <a:xfrm>
              <a:off x="3542700" y="461903"/>
              <a:ext cx="3752181" cy="5826889"/>
            </a:xfrm>
            <a:custGeom>
              <a:avLst/>
              <a:gdLst/>
              <a:ahLst/>
              <a:cxnLst>
                <a:cxn ang="0">
                  <a:pos x="wd2" y="hd2"/>
                </a:cxn>
                <a:cxn ang="5400000">
                  <a:pos x="wd2" y="hd2"/>
                </a:cxn>
                <a:cxn ang="10800000">
                  <a:pos x="wd2" y="hd2"/>
                </a:cxn>
                <a:cxn ang="16200000">
                  <a:pos x="wd2" y="hd2"/>
                </a:cxn>
              </a:cxnLst>
              <a:rect l="0" t="0" r="r" b="b"/>
              <a:pathLst>
                <a:path w="21517" h="21572" extrusionOk="0">
                  <a:moveTo>
                    <a:pt x="21350" y="21572"/>
                  </a:moveTo>
                  <a:cubicBezTo>
                    <a:pt x="21600" y="21307"/>
                    <a:pt x="21578" y="20938"/>
                    <a:pt x="21222" y="20531"/>
                  </a:cubicBezTo>
                  <a:lnTo>
                    <a:pt x="4503" y="1436"/>
                  </a:lnTo>
                  <a:cubicBezTo>
                    <a:pt x="4278" y="1178"/>
                    <a:pt x="4006" y="1004"/>
                    <a:pt x="3718" y="912"/>
                  </a:cubicBezTo>
                  <a:lnTo>
                    <a:pt x="960" y="86"/>
                  </a:lnTo>
                  <a:cubicBezTo>
                    <a:pt x="648" y="-20"/>
                    <a:pt x="315" y="-28"/>
                    <a:pt x="0" y="61"/>
                  </a:cubicBezTo>
                  <a:lnTo>
                    <a:pt x="959" y="14239"/>
                  </a:lnTo>
                  <a:cubicBezTo>
                    <a:pt x="959" y="14239"/>
                    <a:pt x="21350" y="21572"/>
                    <a:pt x="21350" y="21572"/>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sp>
          <p:nvSpPr>
            <p:cNvPr id="213" name="Shape 7">
              <a:extLst>
                <a:ext uri="{FF2B5EF4-FFF2-40B4-BE49-F238E27FC236}">
                  <a16:creationId xmlns:a16="http://schemas.microsoft.com/office/drawing/2014/main" id="{FECE7C87-BF82-47BD-9D39-8F11F9196B1C}"/>
                </a:ext>
              </a:extLst>
            </p:cNvPr>
            <p:cNvSpPr/>
            <p:nvPr/>
          </p:nvSpPr>
          <p:spPr>
            <a:xfrm>
              <a:off x="432963" y="472738"/>
              <a:ext cx="6836354" cy="5923359"/>
            </a:xfrm>
            <a:custGeom>
              <a:avLst/>
              <a:gdLst/>
              <a:ahLst/>
              <a:cxnLst>
                <a:cxn ang="0">
                  <a:pos x="wd2" y="hd2"/>
                </a:cxn>
                <a:cxn ang="5400000">
                  <a:pos x="wd2" y="hd2"/>
                </a:cxn>
                <a:cxn ang="10800000">
                  <a:pos x="wd2" y="hd2"/>
                </a:cxn>
                <a:cxn ang="16200000">
                  <a:pos x="wd2" y="hd2"/>
                </a:cxn>
              </a:cxnLst>
              <a:rect l="0" t="0" r="r" b="b"/>
              <a:pathLst>
                <a:path w="21471" h="21600" extrusionOk="0">
                  <a:moveTo>
                    <a:pt x="10303" y="13965"/>
                  </a:moveTo>
                  <a:lnTo>
                    <a:pt x="9777" y="0"/>
                  </a:lnTo>
                  <a:cubicBezTo>
                    <a:pt x="9609" y="86"/>
                    <a:pt x="9449" y="263"/>
                    <a:pt x="9318" y="532"/>
                  </a:cubicBezTo>
                  <a:lnTo>
                    <a:pt x="162" y="19340"/>
                  </a:lnTo>
                  <a:cubicBezTo>
                    <a:pt x="-129" y="19937"/>
                    <a:pt x="-15" y="20452"/>
                    <a:pt x="395" y="20668"/>
                  </a:cubicBezTo>
                  <a:lnTo>
                    <a:pt x="1906" y="21482"/>
                  </a:lnTo>
                  <a:cubicBezTo>
                    <a:pt x="2042" y="21558"/>
                    <a:pt x="2211" y="21600"/>
                    <a:pt x="2410" y="21600"/>
                  </a:cubicBezTo>
                  <a:lnTo>
                    <a:pt x="20678" y="21600"/>
                  </a:lnTo>
                  <a:cubicBezTo>
                    <a:pt x="21064" y="21600"/>
                    <a:pt x="21338" y="21442"/>
                    <a:pt x="21471" y="21188"/>
                  </a:cubicBezTo>
                  <a:cubicBezTo>
                    <a:pt x="21471" y="21188"/>
                    <a:pt x="10303" y="13965"/>
                    <a:pt x="10303" y="13965"/>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sp>
          <p:nvSpPr>
            <p:cNvPr id="214" name="Shape 8">
              <a:extLst>
                <a:ext uri="{FF2B5EF4-FFF2-40B4-BE49-F238E27FC236}">
                  <a16:creationId xmlns:a16="http://schemas.microsoft.com/office/drawing/2014/main" id="{77C27E53-7B4D-49DC-953D-D5D7088D6F97}"/>
                </a:ext>
              </a:extLst>
            </p:cNvPr>
            <p:cNvSpPr/>
            <p:nvPr/>
          </p:nvSpPr>
          <p:spPr>
            <a:xfrm>
              <a:off x="432963" y="461903"/>
              <a:ext cx="6379693" cy="5714740"/>
            </a:xfrm>
            <a:custGeom>
              <a:avLst/>
              <a:gdLst/>
              <a:ahLst/>
              <a:cxnLst>
                <a:cxn ang="0">
                  <a:pos x="wd2" y="hd2"/>
                </a:cxn>
                <a:cxn ang="5400000">
                  <a:pos x="wd2" y="hd2"/>
                </a:cxn>
                <a:cxn ang="10800000">
                  <a:pos x="wd2" y="hd2"/>
                </a:cxn>
                <a:cxn ang="16200000">
                  <a:pos x="wd2" y="hd2"/>
                </a:cxn>
              </a:cxnLst>
              <a:rect l="0" t="0" r="r" b="b"/>
              <a:pathLst>
                <a:path w="21130" h="21397" extrusionOk="0">
                  <a:moveTo>
                    <a:pt x="11303" y="609"/>
                  </a:moveTo>
                  <a:cubicBezTo>
                    <a:pt x="10897" y="-203"/>
                    <a:pt x="10233" y="-203"/>
                    <a:pt x="9827" y="609"/>
                  </a:cubicBezTo>
                  <a:lnTo>
                    <a:pt x="171" y="19921"/>
                  </a:lnTo>
                  <a:cubicBezTo>
                    <a:pt x="-235" y="20733"/>
                    <a:pt x="108" y="21397"/>
                    <a:pt x="933" y="21397"/>
                  </a:cubicBezTo>
                  <a:lnTo>
                    <a:pt x="20197" y="21397"/>
                  </a:lnTo>
                  <a:cubicBezTo>
                    <a:pt x="21022" y="21397"/>
                    <a:pt x="21365" y="20733"/>
                    <a:pt x="20959" y="19921"/>
                  </a:cubicBezTo>
                  <a:cubicBezTo>
                    <a:pt x="20959" y="19921"/>
                    <a:pt x="11303" y="609"/>
                    <a:pt x="11303" y="609"/>
                  </a:cubicBezTo>
                  <a:close/>
                </a:path>
              </a:pathLst>
            </a:custGeom>
            <a:solidFill>
              <a:schemeClr val="accent5">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grpSp>
      <p:sp>
        <p:nvSpPr>
          <p:cNvPr id="30" name="矩形 29"/>
          <p:cNvSpPr/>
          <p:nvPr/>
        </p:nvSpPr>
        <p:spPr>
          <a:xfrm>
            <a:off x="3854" y="33512"/>
            <a:ext cx="9707491" cy="4622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defRPr/>
            </a:pPr>
            <a:endParaRPr lang="zh-CN" altLang="en-US" sz="1877">
              <a:solidFill>
                <a:prstClr val="white"/>
              </a:solidFill>
              <a:latin typeface="Calibri"/>
              <a:ea typeface="宋体" panose="02010600030101010101" pitchFamily="2" charset="-122"/>
            </a:endParaRPr>
          </a:p>
        </p:txBody>
      </p:sp>
      <p:sp>
        <p:nvSpPr>
          <p:cNvPr id="31" name="下箭头标注 30"/>
          <p:cNvSpPr/>
          <p:nvPr/>
        </p:nvSpPr>
        <p:spPr>
          <a:xfrm>
            <a:off x="6031660" y="33512"/>
            <a:ext cx="2029412" cy="746737"/>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defRPr/>
            </a:pPr>
            <a:endParaRPr lang="zh-CN" altLang="en-US" sz="1877">
              <a:solidFill>
                <a:prstClr val="white"/>
              </a:solidFill>
              <a:latin typeface="Calibri"/>
              <a:ea typeface="宋体" panose="02010600030101010101" pitchFamily="2" charset="-122"/>
            </a:endParaRPr>
          </a:p>
        </p:txBody>
      </p:sp>
      <p:sp>
        <p:nvSpPr>
          <p:cNvPr id="32" name="TextBox 31"/>
          <p:cNvSpPr txBox="1"/>
          <p:nvPr/>
        </p:nvSpPr>
        <p:spPr>
          <a:xfrm>
            <a:off x="167377" y="97475"/>
            <a:ext cx="10009794" cy="335605"/>
          </a:xfrm>
          <a:prstGeom prst="rect">
            <a:avLst/>
          </a:prstGeom>
          <a:noFill/>
        </p:spPr>
        <p:txBody>
          <a:bodyPr wrap="square" rtlCol="0">
            <a:spAutoFit/>
          </a:bodyPr>
          <a:lstStyle/>
          <a:p>
            <a:pPr defTabSz="955804">
              <a:defRPr/>
            </a:pPr>
            <a:r>
              <a:rPr lang="zh-CN" altLang="en-US" sz="1581" b="1" dirty="0">
                <a:solidFill>
                  <a:prstClr val="black"/>
                </a:solidFill>
                <a:latin typeface="微软雅黑" pitchFamily="34" charset="-122"/>
                <a:ea typeface="微软雅黑" pitchFamily="34" charset="-122"/>
              </a:rPr>
              <a:t>研究背景和研究内容     理论研究与模型假设     调查方案与实施     </a:t>
            </a:r>
            <a:r>
              <a:rPr lang="zh-CN" altLang="en-US" sz="1581" b="1" dirty="0">
                <a:solidFill>
                  <a:prstClr val="white"/>
                </a:solidFill>
                <a:latin typeface="微软雅黑" pitchFamily="34" charset="-122"/>
                <a:ea typeface="微软雅黑" pitchFamily="34" charset="-122"/>
              </a:rPr>
              <a:t>数据处理与数据分析</a:t>
            </a:r>
            <a:r>
              <a:rPr lang="zh-CN" altLang="en-US" sz="1581" b="1" dirty="0">
                <a:solidFill>
                  <a:prstClr val="black"/>
                </a:solidFill>
                <a:latin typeface="微软雅黑" pitchFamily="34" charset="-122"/>
                <a:ea typeface="微软雅黑" pitchFamily="34" charset="-122"/>
              </a:rPr>
              <a:t>     结论与建议</a:t>
            </a:r>
          </a:p>
        </p:txBody>
      </p:sp>
      <p:sp>
        <p:nvSpPr>
          <p:cNvPr id="33" name="TextBox 18"/>
          <p:cNvSpPr txBox="1"/>
          <p:nvPr/>
        </p:nvSpPr>
        <p:spPr>
          <a:xfrm>
            <a:off x="326632" y="533867"/>
            <a:ext cx="2504797" cy="335605"/>
          </a:xfrm>
          <a:prstGeom prst="rect">
            <a:avLst/>
          </a:prstGeom>
          <a:noFill/>
        </p:spPr>
        <p:txBody>
          <a:bodyPr wrap="square" rtlCol="0">
            <a:spAutoFit/>
          </a:bodyPr>
          <a:lstStyle/>
          <a:p>
            <a:pPr algn="ctr" defTabSz="903065">
              <a:defRPr/>
            </a:pPr>
            <a:r>
              <a:rPr lang="zh-CN" altLang="en-US" sz="1581" b="1" kern="0" dirty="0">
                <a:solidFill>
                  <a:srgbClr val="92D050">
                    <a:lumMod val="75000"/>
                  </a:srgbClr>
                </a:solidFill>
                <a:latin typeface="微软雅黑" panose="020B0503020204020204" pitchFamily="34" charset="-122"/>
                <a:ea typeface="微软雅黑" panose="020B0503020204020204" pitchFamily="34" charset="-122"/>
              </a:rPr>
              <a:t>产品使用态度分析</a:t>
            </a:r>
            <a:endParaRPr lang="en-US" altLang="zh-CN" sz="1581" b="1" kern="0" dirty="0">
              <a:solidFill>
                <a:srgbClr val="92D050">
                  <a:lumMod val="75000"/>
                </a:srgbClr>
              </a:solidFill>
              <a:latin typeface="微软雅黑" panose="020B0503020204020204" pitchFamily="34" charset="-122"/>
              <a:ea typeface="微软雅黑" panose="020B0503020204020204" pitchFamily="34" charset="-122"/>
            </a:endParaRPr>
          </a:p>
        </p:txBody>
      </p:sp>
      <p:sp>
        <p:nvSpPr>
          <p:cNvPr id="34" name="矩形 33"/>
          <p:cNvSpPr/>
          <p:nvPr/>
        </p:nvSpPr>
        <p:spPr>
          <a:xfrm>
            <a:off x="158359" y="593821"/>
            <a:ext cx="2346774" cy="237341"/>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defRPr/>
            </a:pPr>
            <a:endParaRPr lang="zh-CN" altLang="en-US" sz="1877">
              <a:solidFill>
                <a:prstClr val="white"/>
              </a:solidFill>
              <a:latin typeface="Calibri"/>
              <a:ea typeface="宋体" panose="02010600030101010101" pitchFamily="2" charset="-122"/>
            </a:endParaRPr>
          </a:p>
        </p:txBody>
      </p:sp>
      <p:grpSp>
        <p:nvGrpSpPr>
          <p:cNvPr id="35" name="组合 34"/>
          <p:cNvGrpSpPr/>
          <p:nvPr/>
        </p:nvGrpSpPr>
        <p:grpSpPr>
          <a:xfrm>
            <a:off x="240254" y="639406"/>
            <a:ext cx="568914" cy="220220"/>
            <a:chOff x="36389" y="-179983"/>
            <a:chExt cx="2259770" cy="792088"/>
          </a:xfrm>
          <a:solidFill>
            <a:schemeClr val="accent1">
              <a:lumMod val="75000"/>
            </a:schemeClr>
          </a:solidFill>
        </p:grpSpPr>
        <p:sp>
          <p:nvSpPr>
            <p:cNvPr id="36" name="燕尾形 35"/>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defRPr/>
              </a:pPr>
              <a:endParaRPr lang="zh-CN" altLang="en-US" sz="1877">
                <a:solidFill>
                  <a:prstClr val="black"/>
                </a:solidFill>
                <a:latin typeface="Calibri"/>
                <a:ea typeface="宋体" panose="02010600030101010101" pitchFamily="2" charset="-122"/>
              </a:endParaRPr>
            </a:p>
          </p:txBody>
        </p:sp>
        <p:sp>
          <p:nvSpPr>
            <p:cNvPr id="37" name="燕尾形 36"/>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defRPr/>
              </a:pPr>
              <a:endParaRPr lang="zh-CN" altLang="en-US" sz="1877">
                <a:solidFill>
                  <a:prstClr val="black"/>
                </a:solidFill>
                <a:latin typeface="Calibri"/>
                <a:ea typeface="宋体" panose="02010600030101010101" pitchFamily="2" charset="-122"/>
              </a:endParaRPr>
            </a:p>
          </p:txBody>
        </p:sp>
        <p:sp>
          <p:nvSpPr>
            <p:cNvPr id="38" name="燕尾形 37"/>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defRPr/>
              </a:pPr>
              <a:endParaRPr lang="zh-CN" altLang="en-US" sz="1877">
                <a:solidFill>
                  <a:prstClr val="black"/>
                </a:solidFill>
                <a:latin typeface="Calibri"/>
                <a:ea typeface="宋体" panose="02010600030101010101" pitchFamily="2" charset="-122"/>
              </a:endParaRPr>
            </a:p>
          </p:txBody>
        </p:sp>
      </p:grpSp>
      <p:sp>
        <p:nvSpPr>
          <p:cNvPr id="3" name="矩形 2">
            <a:extLst>
              <a:ext uri="{FF2B5EF4-FFF2-40B4-BE49-F238E27FC236}">
                <a16:creationId xmlns:a16="http://schemas.microsoft.com/office/drawing/2014/main" id="{922A9EDD-E043-4B96-BC16-B48A89329A24}"/>
              </a:ext>
            </a:extLst>
          </p:cNvPr>
          <p:cNvSpPr/>
          <p:nvPr/>
        </p:nvSpPr>
        <p:spPr>
          <a:xfrm>
            <a:off x="479390" y="5088637"/>
            <a:ext cx="1788919" cy="68694"/>
          </a:xfrm>
          <a:prstGeom prst="rect">
            <a:avLst/>
          </a:prstGeom>
          <a:solidFill>
            <a:schemeClr val="tx2">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6"/>
          </a:p>
        </p:txBody>
      </p:sp>
      <p:sp>
        <p:nvSpPr>
          <p:cNvPr id="4" name="矩形 3">
            <a:extLst>
              <a:ext uri="{FF2B5EF4-FFF2-40B4-BE49-F238E27FC236}">
                <a16:creationId xmlns:a16="http://schemas.microsoft.com/office/drawing/2014/main" id="{D6CE45CC-44CD-45CF-92F6-4F021435FC5F}"/>
              </a:ext>
            </a:extLst>
          </p:cNvPr>
          <p:cNvSpPr/>
          <p:nvPr/>
        </p:nvSpPr>
        <p:spPr>
          <a:xfrm>
            <a:off x="442855" y="4579651"/>
            <a:ext cx="1136081" cy="460512"/>
          </a:xfrm>
          <a:prstGeom prst="rect">
            <a:avLst/>
          </a:prstGeom>
          <a:noFill/>
        </p:spPr>
        <p:txBody>
          <a:bodyPr wrap="none" lIns="72009" tIns="36005" rIns="72009" bIns="36005">
            <a:spAutoFit/>
          </a:bodyPr>
          <a:lstStyle/>
          <a:p>
            <a:pPr algn="ctr"/>
            <a:r>
              <a:rPr lang="en-US" altLang="zh-CN"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59.9%</a:t>
            </a:r>
            <a:endParaRPr lang="zh-CN" altLang="en-US"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9BB50E70-E9A2-4415-B057-0399170D1EC6}"/>
              </a:ext>
            </a:extLst>
          </p:cNvPr>
          <p:cNvSpPr/>
          <p:nvPr/>
        </p:nvSpPr>
        <p:spPr>
          <a:xfrm>
            <a:off x="2553584" y="4645732"/>
            <a:ext cx="1136081" cy="460512"/>
          </a:xfrm>
          <a:prstGeom prst="rect">
            <a:avLst/>
          </a:prstGeom>
          <a:noFill/>
        </p:spPr>
        <p:txBody>
          <a:bodyPr wrap="none" lIns="72009" tIns="36005" rIns="72009" bIns="36005">
            <a:spAutoFit/>
          </a:bodyPr>
          <a:lstStyle/>
          <a:p>
            <a:pPr algn="ctr"/>
            <a:r>
              <a:rPr lang="en-US" altLang="zh-CN"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58.2%</a:t>
            </a:r>
            <a:endParaRPr lang="zh-CN" altLang="en-US"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D61E3885-2AC5-4576-8EF3-367119DBDB93}"/>
              </a:ext>
            </a:extLst>
          </p:cNvPr>
          <p:cNvSpPr/>
          <p:nvPr/>
        </p:nvSpPr>
        <p:spPr>
          <a:xfrm>
            <a:off x="1427494" y="4579651"/>
            <a:ext cx="914866" cy="533096"/>
          </a:xfrm>
          <a:prstGeom prst="rect">
            <a:avLst/>
          </a:prstGeom>
          <a:noFill/>
        </p:spPr>
        <p:txBody>
          <a:bodyPr wrap="none" lIns="72009" tIns="36005" rIns="72009" bIns="36005">
            <a:spAutoFit/>
          </a:bodyPr>
          <a:lstStyle/>
          <a:p>
            <a:pPr algn="r"/>
            <a:r>
              <a:rPr lang="zh-CN" altLang="en-US"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不了解</a:t>
            </a:r>
            <a:endParaRPr lang="en-US" altLang="zh-CN"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endParaRPr>
          </a:p>
          <a:p>
            <a:pPr algn="r"/>
            <a:r>
              <a:rPr lang="zh-CN" altLang="en-US"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新兴技术</a:t>
            </a:r>
          </a:p>
        </p:txBody>
      </p:sp>
      <p:sp>
        <p:nvSpPr>
          <p:cNvPr id="120" name="矩形 119">
            <a:extLst>
              <a:ext uri="{FF2B5EF4-FFF2-40B4-BE49-F238E27FC236}">
                <a16:creationId xmlns:a16="http://schemas.microsoft.com/office/drawing/2014/main" id="{A6897465-585B-4B4C-8A2B-C7D8F5B5DE06}"/>
              </a:ext>
            </a:extLst>
          </p:cNvPr>
          <p:cNvSpPr/>
          <p:nvPr/>
        </p:nvSpPr>
        <p:spPr>
          <a:xfrm>
            <a:off x="2603120" y="5074672"/>
            <a:ext cx="2095173" cy="89594"/>
          </a:xfrm>
          <a:prstGeom prst="rect">
            <a:avLst/>
          </a:prstGeom>
          <a:solidFill>
            <a:schemeClr val="accent1">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6"/>
          </a:p>
        </p:txBody>
      </p:sp>
      <p:sp>
        <p:nvSpPr>
          <p:cNvPr id="121" name="矩形 120">
            <a:extLst>
              <a:ext uri="{FF2B5EF4-FFF2-40B4-BE49-F238E27FC236}">
                <a16:creationId xmlns:a16="http://schemas.microsoft.com/office/drawing/2014/main" id="{EF274A62-78C9-4D33-90ED-FB2307C89545}"/>
              </a:ext>
            </a:extLst>
          </p:cNvPr>
          <p:cNvSpPr/>
          <p:nvPr/>
        </p:nvSpPr>
        <p:spPr>
          <a:xfrm>
            <a:off x="5038853" y="5068506"/>
            <a:ext cx="2095173" cy="95760"/>
          </a:xfrm>
          <a:prstGeom prst="rect">
            <a:avLst/>
          </a:prstGeom>
          <a:solidFill>
            <a:schemeClr val="accent3">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6"/>
          </a:p>
        </p:txBody>
      </p:sp>
      <p:sp>
        <p:nvSpPr>
          <p:cNvPr id="7" name="矩形 6">
            <a:extLst>
              <a:ext uri="{FF2B5EF4-FFF2-40B4-BE49-F238E27FC236}">
                <a16:creationId xmlns:a16="http://schemas.microsoft.com/office/drawing/2014/main" id="{1211933E-50B5-4EE8-B5D3-5C2B67E4D93B}"/>
              </a:ext>
            </a:extLst>
          </p:cNvPr>
          <p:cNvSpPr/>
          <p:nvPr/>
        </p:nvSpPr>
        <p:spPr>
          <a:xfrm>
            <a:off x="3470871" y="4571422"/>
            <a:ext cx="1299588" cy="533096"/>
          </a:xfrm>
          <a:prstGeom prst="rect">
            <a:avLst/>
          </a:prstGeom>
          <a:noFill/>
        </p:spPr>
        <p:txBody>
          <a:bodyPr wrap="none" lIns="72009" tIns="36005" rIns="72009" bIns="36005">
            <a:spAutoFit/>
          </a:bodyPr>
          <a:lstStyle/>
          <a:p>
            <a:pPr algn="r"/>
            <a:r>
              <a:rPr lang="zh-CN" altLang="en-US"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不了解</a:t>
            </a:r>
            <a:endParaRPr lang="en-US" altLang="zh-CN"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endParaRPr>
          </a:p>
          <a:p>
            <a:pPr algn="r"/>
            <a:r>
              <a:rPr lang="zh-CN" altLang="en-US"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智慧护理产品</a:t>
            </a:r>
          </a:p>
        </p:txBody>
      </p:sp>
      <p:sp>
        <p:nvSpPr>
          <p:cNvPr id="8" name="矩形 7">
            <a:extLst>
              <a:ext uri="{FF2B5EF4-FFF2-40B4-BE49-F238E27FC236}">
                <a16:creationId xmlns:a16="http://schemas.microsoft.com/office/drawing/2014/main" id="{E8941E54-3C2C-4117-A6F8-1E14316D5124}"/>
              </a:ext>
            </a:extLst>
          </p:cNvPr>
          <p:cNvSpPr/>
          <p:nvPr/>
        </p:nvSpPr>
        <p:spPr>
          <a:xfrm>
            <a:off x="5007370" y="4579651"/>
            <a:ext cx="844334" cy="460512"/>
          </a:xfrm>
          <a:prstGeom prst="rect">
            <a:avLst/>
          </a:prstGeom>
          <a:noFill/>
        </p:spPr>
        <p:txBody>
          <a:bodyPr wrap="none" lIns="72009" tIns="36005" rIns="72009" bIns="36005">
            <a:spAutoFit/>
          </a:bodyPr>
          <a:lstStyle/>
          <a:p>
            <a:pPr algn="ctr"/>
            <a:r>
              <a:rPr lang="en-US" altLang="zh-CN"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16%</a:t>
            </a:r>
            <a:endParaRPr lang="zh-CN" altLang="en-US"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122" name="文本框 121">
            <a:extLst>
              <a:ext uri="{FF2B5EF4-FFF2-40B4-BE49-F238E27FC236}">
                <a16:creationId xmlns:a16="http://schemas.microsoft.com/office/drawing/2014/main" id="{EB174232-97F9-4D60-9AF2-48D06A4BC59A}"/>
              </a:ext>
            </a:extLst>
          </p:cNvPr>
          <p:cNvSpPr txBox="1"/>
          <p:nvPr/>
        </p:nvSpPr>
        <p:spPr>
          <a:xfrm>
            <a:off x="5411606" y="4534302"/>
            <a:ext cx="1985313" cy="528734"/>
          </a:xfrm>
          <a:prstGeom prst="rect">
            <a:avLst/>
          </a:prstGeom>
          <a:noFill/>
        </p:spPr>
        <p:txBody>
          <a:bodyPr wrap="square">
            <a:spAutoFit/>
          </a:bodyPr>
          <a:lstStyle/>
          <a:p>
            <a:pPr algn="ctr"/>
            <a:r>
              <a:rPr lang="zh-CN" altLang="en-US" sz="1418"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从未使用智慧</a:t>
            </a:r>
            <a:endParaRPr lang="en-US" altLang="zh-CN" sz="1418"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endParaRPr>
          </a:p>
          <a:p>
            <a:pPr algn="ctr"/>
            <a:r>
              <a:rPr lang="zh-CN" altLang="en-US" sz="1418"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护理养老产品</a:t>
            </a:r>
          </a:p>
        </p:txBody>
      </p:sp>
      <p:sp>
        <p:nvSpPr>
          <p:cNvPr id="123" name="矩形 122">
            <a:extLst>
              <a:ext uri="{FF2B5EF4-FFF2-40B4-BE49-F238E27FC236}">
                <a16:creationId xmlns:a16="http://schemas.microsoft.com/office/drawing/2014/main" id="{7D1CF954-31CC-479D-8F23-B1431C99C0C9}"/>
              </a:ext>
            </a:extLst>
          </p:cNvPr>
          <p:cNvSpPr/>
          <p:nvPr/>
        </p:nvSpPr>
        <p:spPr>
          <a:xfrm>
            <a:off x="7566352" y="5088636"/>
            <a:ext cx="2095173" cy="89594"/>
          </a:xfrm>
          <a:prstGeom prst="rect">
            <a:avLst/>
          </a:prstGeom>
          <a:solidFill>
            <a:schemeClr val="accent1">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6"/>
          </a:p>
        </p:txBody>
      </p:sp>
      <p:sp>
        <p:nvSpPr>
          <p:cNvPr id="11" name="矩形 10">
            <a:extLst>
              <a:ext uri="{FF2B5EF4-FFF2-40B4-BE49-F238E27FC236}">
                <a16:creationId xmlns:a16="http://schemas.microsoft.com/office/drawing/2014/main" id="{91771959-ECD7-49D6-90DA-D850D39BB066}"/>
              </a:ext>
            </a:extLst>
          </p:cNvPr>
          <p:cNvSpPr/>
          <p:nvPr/>
        </p:nvSpPr>
        <p:spPr>
          <a:xfrm>
            <a:off x="7500852" y="4565687"/>
            <a:ext cx="1334853" cy="460512"/>
          </a:xfrm>
          <a:prstGeom prst="rect">
            <a:avLst/>
          </a:prstGeom>
          <a:noFill/>
        </p:spPr>
        <p:txBody>
          <a:bodyPr wrap="none" lIns="72009" tIns="36005" rIns="72009" bIns="36005">
            <a:spAutoFit/>
          </a:bodyPr>
          <a:lstStyle/>
          <a:p>
            <a:pPr algn="ctr"/>
            <a:r>
              <a:rPr lang="en-US" altLang="zh-CN"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69.34%</a:t>
            </a:r>
            <a:endParaRPr lang="zh-CN" altLang="en-US" sz="2520" b="1"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id="{DF8E50B9-8253-4001-BC32-A10CC496E97F}"/>
              </a:ext>
            </a:extLst>
          </p:cNvPr>
          <p:cNvSpPr/>
          <p:nvPr/>
        </p:nvSpPr>
        <p:spPr>
          <a:xfrm>
            <a:off x="8589964" y="4565687"/>
            <a:ext cx="1107226" cy="533096"/>
          </a:xfrm>
          <a:prstGeom prst="rect">
            <a:avLst/>
          </a:prstGeom>
          <a:noFill/>
        </p:spPr>
        <p:txBody>
          <a:bodyPr wrap="none" lIns="72009" tIns="36005" rIns="72009" bIns="36005">
            <a:spAutoFit/>
          </a:bodyPr>
          <a:lstStyle/>
          <a:p>
            <a:pPr algn="r"/>
            <a:r>
              <a:rPr lang="zh-CN" altLang="en-US"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还在适应中</a:t>
            </a:r>
            <a:endParaRPr lang="en-US" altLang="zh-CN"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endParaRPr>
          </a:p>
          <a:p>
            <a:pPr algn="r"/>
            <a:r>
              <a:rPr lang="zh-CN" altLang="en-US" sz="1496" dirty="0">
                <a:ln w="0"/>
                <a:effectLst>
                  <a:outerShdw blurRad="38100" dist="19050" dir="2700000" algn="tl" rotWithShape="0">
                    <a:schemeClr val="dk1">
                      <a:alpha val="40000"/>
                    </a:schemeClr>
                  </a:outerShdw>
                </a:effectLst>
                <a:latin typeface="Microsoft YaHei Light" panose="020B0502040204020203" pitchFamily="34" charset="-122"/>
                <a:ea typeface="Microsoft YaHei Light" panose="020B0502040204020203" pitchFamily="34" charset="-122"/>
              </a:rPr>
              <a:t>但不排斥</a:t>
            </a:r>
          </a:p>
        </p:txBody>
      </p:sp>
      <p:sp>
        <p:nvSpPr>
          <p:cNvPr id="126" name="Shape 38">
            <a:extLst>
              <a:ext uri="{FF2B5EF4-FFF2-40B4-BE49-F238E27FC236}">
                <a16:creationId xmlns:a16="http://schemas.microsoft.com/office/drawing/2014/main" id="{0BA36085-C4CD-4D99-A1B5-F5398541553C}"/>
              </a:ext>
            </a:extLst>
          </p:cNvPr>
          <p:cNvSpPr/>
          <p:nvPr/>
        </p:nvSpPr>
        <p:spPr>
          <a:xfrm>
            <a:off x="2872286" y="2784767"/>
            <a:ext cx="297631" cy="310342"/>
          </a:xfrm>
          <a:custGeom>
            <a:avLst/>
            <a:gdLst/>
            <a:ahLst/>
            <a:cxnLst>
              <a:cxn ang="0">
                <a:pos x="wd2" y="hd2"/>
              </a:cxn>
              <a:cxn ang="5400000">
                <a:pos x="wd2" y="hd2"/>
              </a:cxn>
              <a:cxn ang="10800000">
                <a:pos x="wd2" y="hd2"/>
              </a:cxn>
              <a:cxn ang="16200000">
                <a:pos x="wd2" y="hd2"/>
              </a:cxn>
            </a:cxnLst>
            <a:rect l="0" t="0" r="r" b="b"/>
            <a:pathLst>
              <a:path w="19681" h="19681" extrusionOk="0">
                <a:moveTo>
                  <a:pt x="11385" y="7176"/>
                </a:moveTo>
                <a:cubicBezTo>
                  <a:pt x="11385" y="6541"/>
                  <a:pt x="11901" y="6025"/>
                  <a:pt x="12536" y="6025"/>
                </a:cubicBezTo>
                <a:cubicBezTo>
                  <a:pt x="13171" y="6025"/>
                  <a:pt x="13687" y="6541"/>
                  <a:pt x="13687" y="7176"/>
                </a:cubicBezTo>
                <a:cubicBezTo>
                  <a:pt x="13687" y="7812"/>
                  <a:pt x="13172" y="8326"/>
                  <a:pt x="12536" y="8326"/>
                </a:cubicBezTo>
                <a:cubicBezTo>
                  <a:pt x="11901" y="8326"/>
                  <a:pt x="11385" y="7812"/>
                  <a:pt x="11385" y="7176"/>
                </a:cubicBezTo>
                <a:cubicBezTo>
                  <a:pt x="11385" y="7176"/>
                  <a:pt x="11385" y="7176"/>
                  <a:pt x="11385" y="7176"/>
                </a:cubicBezTo>
                <a:close/>
                <a:moveTo>
                  <a:pt x="6168" y="7176"/>
                </a:moveTo>
                <a:cubicBezTo>
                  <a:pt x="6168" y="6541"/>
                  <a:pt x="6683" y="6025"/>
                  <a:pt x="7319" y="6025"/>
                </a:cubicBezTo>
                <a:cubicBezTo>
                  <a:pt x="7954" y="6025"/>
                  <a:pt x="8469" y="6541"/>
                  <a:pt x="8469" y="7176"/>
                </a:cubicBezTo>
                <a:cubicBezTo>
                  <a:pt x="8469" y="7812"/>
                  <a:pt x="7954" y="8326"/>
                  <a:pt x="7319" y="8326"/>
                </a:cubicBezTo>
                <a:cubicBezTo>
                  <a:pt x="6683" y="8326"/>
                  <a:pt x="6168" y="7812"/>
                  <a:pt x="6168" y="7176"/>
                </a:cubicBezTo>
                <a:cubicBezTo>
                  <a:pt x="6168" y="7176"/>
                  <a:pt x="6168" y="7176"/>
                  <a:pt x="6168" y="7176"/>
                </a:cubicBezTo>
                <a:close/>
                <a:moveTo>
                  <a:pt x="5009" y="12965"/>
                </a:moveTo>
                <a:cubicBezTo>
                  <a:pt x="5009" y="12965"/>
                  <a:pt x="4461" y="10842"/>
                  <a:pt x="6254" y="11317"/>
                </a:cubicBezTo>
                <a:cubicBezTo>
                  <a:pt x="6254" y="11317"/>
                  <a:pt x="9435" y="13043"/>
                  <a:pt x="13426" y="11317"/>
                </a:cubicBezTo>
                <a:cubicBezTo>
                  <a:pt x="15219" y="10842"/>
                  <a:pt x="14671" y="12965"/>
                  <a:pt x="14671" y="12965"/>
                </a:cubicBezTo>
                <a:cubicBezTo>
                  <a:pt x="13646" y="16112"/>
                  <a:pt x="9840" y="15855"/>
                  <a:pt x="9840" y="15855"/>
                </a:cubicBezTo>
                <a:cubicBezTo>
                  <a:pt x="9840" y="15855"/>
                  <a:pt x="6034" y="16112"/>
                  <a:pt x="5009" y="12965"/>
                </a:cubicBezTo>
                <a:cubicBezTo>
                  <a:pt x="5009" y="12965"/>
                  <a:pt x="5009" y="12965"/>
                  <a:pt x="5009" y="12965"/>
                </a:cubicBezTo>
                <a:close/>
                <a:moveTo>
                  <a:pt x="3953" y="3953"/>
                </a:moveTo>
                <a:cubicBezTo>
                  <a:pt x="7199" y="706"/>
                  <a:pt x="12481" y="706"/>
                  <a:pt x="15728" y="3953"/>
                </a:cubicBezTo>
                <a:cubicBezTo>
                  <a:pt x="18974" y="7199"/>
                  <a:pt x="18974" y="12482"/>
                  <a:pt x="15727" y="15727"/>
                </a:cubicBezTo>
                <a:cubicBezTo>
                  <a:pt x="12482" y="18974"/>
                  <a:pt x="7199" y="18975"/>
                  <a:pt x="3953" y="15728"/>
                </a:cubicBezTo>
                <a:cubicBezTo>
                  <a:pt x="705" y="12482"/>
                  <a:pt x="706" y="7198"/>
                  <a:pt x="3953" y="3953"/>
                </a:cubicBezTo>
                <a:cubicBezTo>
                  <a:pt x="3953" y="3953"/>
                  <a:pt x="3953" y="3953"/>
                  <a:pt x="3953" y="3953"/>
                </a:cubicBezTo>
                <a:close/>
                <a:moveTo>
                  <a:pt x="16801" y="16801"/>
                </a:moveTo>
                <a:cubicBezTo>
                  <a:pt x="20640" y="12963"/>
                  <a:pt x="20640" y="6717"/>
                  <a:pt x="16802" y="2879"/>
                </a:cubicBezTo>
                <a:cubicBezTo>
                  <a:pt x="12963" y="-960"/>
                  <a:pt x="6717" y="-960"/>
                  <a:pt x="2879" y="2878"/>
                </a:cubicBezTo>
                <a:cubicBezTo>
                  <a:pt x="-960" y="6717"/>
                  <a:pt x="-960" y="12963"/>
                  <a:pt x="2879" y="16802"/>
                </a:cubicBezTo>
                <a:cubicBezTo>
                  <a:pt x="6717" y="20640"/>
                  <a:pt x="12963" y="20640"/>
                  <a:pt x="16801" y="16801"/>
                </a:cubicBezTo>
                <a:cubicBezTo>
                  <a:pt x="16801" y="16801"/>
                  <a:pt x="16801" y="16801"/>
                  <a:pt x="16801" y="16801"/>
                </a:cubicBezTo>
                <a:close/>
              </a:path>
            </a:pathLst>
          </a:custGeom>
          <a:solidFill>
            <a:srgbClr val="E3DED1"/>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27" name="Freeform 56">
            <a:extLst>
              <a:ext uri="{FF2B5EF4-FFF2-40B4-BE49-F238E27FC236}">
                <a16:creationId xmlns:a16="http://schemas.microsoft.com/office/drawing/2014/main" id="{54DA9737-28A6-4E06-A8BA-D3CEB67807E6}"/>
              </a:ext>
            </a:extLst>
          </p:cNvPr>
          <p:cNvSpPr/>
          <p:nvPr/>
        </p:nvSpPr>
        <p:spPr>
          <a:xfrm>
            <a:off x="4332899" y="2786462"/>
            <a:ext cx="192496" cy="268960"/>
          </a:xfrm>
          <a:custGeom>
            <a:avLst/>
            <a:gdLst>
              <a:gd name="connsiteX0" fmla="*/ 183522 w 1716052"/>
              <a:gd name="connsiteY0" fmla="*/ 1358900 h 2299511"/>
              <a:gd name="connsiteX1" fmla="*/ 321204 w 1716052"/>
              <a:gd name="connsiteY1" fmla="*/ 1526425 h 2299511"/>
              <a:gd name="connsiteX2" fmla="*/ 858026 w 1716052"/>
              <a:gd name="connsiteY2" fmla="*/ 1721471 h 2299511"/>
              <a:gd name="connsiteX3" fmla="*/ 1394848 w 1716052"/>
              <a:gd name="connsiteY3" fmla="*/ 1521765 h 2299511"/>
              <a:gd name="connsiteX4" fmla="*/ 1532530 w 1716052"/>
              <a:gd name="connsiteY4" fmla="*/ 1358900 h 2299511"/>
              <a:gd name="connsiteX5" fmla="*/ 1589890 w 1716052"/>
              <a:gd name="connsiteY5" fmla="*/ 1372617 h 2299511"/>
              <a:gd name="connsiteX6" fmla="*/ 1642643 w 1716052"/>
              <a:gd name="connsiteY6" fmla="*/ 1457534 h 2299511"/>
              <a:gd name="connsiteX7" fmla="*/ 1592115 w 1716052"/>
              <a:gd name="connsiteY7" fmla="*/ 1556254 h 2299511"/>
              <a:gd name="connsiteX8" fmla="*/ 1716052 w 1716052"/>
              <a:gd name="connsiteY8" fmla="*/ 1659417 h 2299511"/>
              <a:gd name="connsiteX9" fmla="*/ 1711444 w 1716052"/>
              <a:gd name="connsiteY9" fmla="*/ 1693862 h 2299511"/>
              <a:gd name="connsiteX10" fmla="*/ 1615154 w 1716052"/>
              <a:gd name="connsiteY10" fmla="*/ 1769590 h 2299511"/>
              <a:gd name="connsiteX11" fmla="*/ 1470561 w 1716052"/>
              <a:gd name="connsiteY11" fmla="*/ 1719032 h 2299511"/>
              <a:gd name="connsiteX12" fmla="*/ 1160798 w 1716052"/>
              <a:gd name="connsiteY12" fmla="*/ 1831514 h 2299511"/>
              <a:gd name="connsiteX13" fmla="*/ 1466033 w 1716052"/>
              <a:gd name="connsiteY13" fmla="*/ 1943908 h 2299511"/>
              <a:gd name="connsiteX14" fmla="*/ 1610547 w 1716052"/>
              <a:gd name="connsiteY14" fmla="*/ 1884292 h 2299511"/>
              <a:gd name="connsiteX15" fmla="*/ 1711444 w 1716052"/>
              <a:gd name="connsiteY15" fmla="*/ 1959933 h 2299511"/>
              <a:gd name="connsiteX16" fmla="*/ 1716052 w 1716052"/>
              <a:gd name="connsiteY16" fmla="*/ 1994379 h 2299511"/>
              <a:gd name="connsiteX17" fmla="*/ 1592115 w 1716052"/>
              <a:gd name="connsiteY17" fmla="*/ 2097585 h 2299511"/>
              <a:gd name="connsiteX18" fmla="*/ 1642643 w 1716052"/>
              <a:gd name="connsiteY18" fmla="*/ 2196349 h 2299511"/>
              <a:gd name="connsiteX19" fmla="*/ 1589890 w 1716052"/>
              <a:gd name="connsiteY19" fmla="*/ 2281222 h 2299511"/>
              <a:gd name="connsiteX20" fmla="*/ 1530226 w 1716052"/>
              <a:gd name="connsiteY20" fmla="*/ 2299511 h 2299511"/>
              <a:gd name="connsiteX21" fmla="*/ 1392544 w 1716052"/>
              <a:gd name="connsiteY21" fmla="*/ 2138954 h 2299511"/>
              <a:gd name="connsiteX22" fmla="*/ 858026 w 1716052"/>
              <a:gd name="connsiteY22" fmla="*/ 1943908 h 2299511"/>
              <a:gd name="connsiteX23" fmla="*/ 323508 w 1716052"/>
              <a:gd name="connsiteY23" fmla="*/ 2138954 h 2299511"/>
              <a:gd name="connsiteX24" fmla="*/ 188130 w 1716052"/>
              <a:gd name="connsiteY24" fmla="*/ 2299511 h 2299511"/>
              <a:gd name="connsiteX25" fmla="*/ 126162 w 1716052"/>
              <a:gd name="connsiteY25" fmla="*/ 2281222 h 2299511"/>
              <a:gd name="connsiteX26" fmla="*/ 75713 w 1716052"/>
              <a:gd name="connsiteY26" fmla="*/ 2196349 h 2299511"/>
              <a:gd name="connsiteX27" fmla="*/ 126162 w 1716052"/>
              <a:gd name="connsiteY27" fmla="*/ 2097585 h 2299511"/>
              <a:gd name="connsiteX28" fmla="*/ 0 w 1716052"/>
              <a:gd name="connsiteY28" fmla="*/ 1994379 h 2299511"/>
              <a:gd name="connsiteX29" fmla="*/ 4608 w 1716052"/>
              <a:gd name="connsiteY29" fmla="*/ 1959933 h 2299511"/>
              <a:gd name="connsiteX30" fmla="*/ 107889 w 1716052"/>
              <a:gd name="connsiteY30" fmla="*/ 1884292 h 2299511"/>
              <a:gd name="connsiteX31" fmla="*/ 250019 w 1716052"/>
              <a:gd name="connsiteY31" fmla="*/ 1941600 h 2299511"/>
              <a:gd name="connsiteX32" fmla="*/ 557479 w 1716052"/>
              <a:gd name="connsiteY32" fmla="*/ 1831514 h 2299511"/>
              <a:gd name="connsiteX33" fmla="*/ 245491 w 1716052"/>
              <a:gd name="connsiteY33" fmla="*/ 1719032 h 2299511"/>
              <a:gd name="connsiteX34" fmla="*/ 100977 w 1716052"/>
              <a:gd name="connsiteY34" fmla="*/ 1769590 h 2299511"/>
              <a:gd name="connsiteX35" fmla="*/ 4608 w 1716052"/>
              <a:gd name="connsiteY35" fmla="*/ 1693862 h 2299511"/>
              <a:gd name="connsiteX36" fmla="*/ 0 w 1716052"/>
              <a:gd name="connsiteY36" fmla="*/ 1659417 h 2299511"/>
              <a:gd name="connsiteX37" fmla="*/ 126162 w 1716052"/>
              <a:gd name="connsiteY37" fmla="*/ 1556254 h 2299511"/>
              <a:gd name="connsiteX38" fmla="*/ 75713 w 1716052"/>
              <a:gd name="connsiteY38" fmla="*/ 1457534 h 2299511"/>
              <a:gd name="connsiteX39" fmla="*/ 126162 w 1716052"/>
              <a:gd name="connsiteY39" fmla="*/ 1372617 h 2299511"/>
              <a:gd name="connsiteX40" fmla="*/ 183522 w 1716052"/>
              <a:gd name="connsiteY40" fmla="*/ 1358900 h 2299511"/>
              <a:gd name="connsiteX41" fmla="*/ 853395 w 1716052"/>
              <a:gd name="connsiteY41" fmla="*/ 1009349 h 2299511"/>
              <a:gd name="connsiteX42" fmla="*/ 788114 w 1716052"/>
              <a:gd name="connsiteY42" fmla="*/ 1052413 h 2299511"/>
              <a:gd name="connsiteX43" fmla="*/ 754801 w 1716052"/>
              <a:gd name="connsiteY43" fmla="*/ 1138613 h 2299511"/>
              <a:gd name="connsiteX44" fmla="*/ 770864 w 1716052"/>
              <a:gd name="connsiteY44" fmla="*/ 1184089 h 2299511"/>
              <a:gd name="connsiteX45" fmla="*/ 855689 w 1716052"/>
              <a:gd name="connsiteY45" fmla="*/ 1213532 h 2299511"/>
              <a:gd name="connsiteX46" fmla="*/ 942967 w 1716052"/>
              <a:gd name="connsiteY46" fmla="*/ 1147836 h 2299511"/>
              <a:gd name="connsiteX47" fmla="*/ 914244 w 1716052"/>
              <a:gd name="connsiteY47" fmla="*/ 1057096 h 2299511"/>
              <a:gd name="connsiteX48" fmla="*/ 853395 w 1716052"/>
              <a:gd name="connsiteY48" fmla="*/ 1009349 h 2299511"/>
              <a:gd name="connsiteX49" fmla="*/ 1195306 w 1716052"/>
              <a:gd name="connsiteY49" fmla="*/ 447386 h 2299511"/>
              <a:gd name="connsiteX50" fmla="*/ 1031274 w 1716052"/>
              <a:gd name="connsiteY50" fmla="*/ 526491 h 2299511"/>
              <a:gd name="connsiteX51" fmla="*/ 963541 w 1716052"/>
              <a:gd name="connsiteY51" fmla="*/ 717903 h 2299511"/>
              <a:gd name="connsiteX52" fmla="*/ 1031274 w 1716052"/>
              <a:gd name="connsiteY52" fmla="*/ 909528 h 2299511"/>
              <a:gd name="connsiteX53" fmla="*/ 1195306 w 1716052"/>
              <a:gd name="connsiteY53" fmla="*/ 988633 h 2299511"/>
              <a:gd name="connsiteX54" fmla="*/ 1361633 w 1716052"/>
              <a:gd name="connsiteY54" fmla="*/ 909528 h 2299511"/>
              <a:gd name="connsiteX55" fmla="*/ 1429288 w 1716052"/>
              <a:gd name="connsiteY55" fmla="*/ 717903 h 2299511"/>
              <a:gd name="connsiteX56" fmla="*/ 1361633 w 1716052"/>
              <a:gd name="connsiteY56" fmla="*/ 526491 h 2299511"/>
              <a:gd name="connsiteX57" fmla="*/ 1195306 w 1716052"/>
              <a:gd name="connsiteY57" fmla="*/ 447386 h 2299511"/>
              <a:gd name="connsiteX58" fmla="*/ 490989 w 1716052"/>
              <a:gd name="connsiteY58" fmla="*/ 447386 h 2299511"/>
              <a:gd name="connsiteX59" fmla="*/ 325770 w 1716052"/>
              <a:gd name="connsiteY59" fmla="*/ 526491 h 2299511"/>
              <a:gd name="connsiteX60" fmla="*/ 256928 w 1716052"/>
              <a:gd name="connsiteY60" fmla="*/ 717903 h 2299511"/>
              <a:gd name="connsiteX61" fmla="*/ 325770 w 1716052"/>
              <a:gd name="connsiteY61" fmla="*/ 909528 h 2299511"/>
              <a:gd name="connsiteX62" fmla="*/ 490989 w 1716052"/>
              <a:gd name="connsiteY62" fmla="*/ 988633 h 2299511"/>
              <a:gd name="connsiteX63" fmla="*/ 656208 w 1716052"/>
              <a:gd name="connsiteY63" fmla="*/ 909528 h 2299511"/>
              <a:gd name="connsiteX64" fmla="*/ 725049 w 1716052"/>
              <a:gd name="connsiteY64" fmla="*/ 717903 h 2299511"/>
              <a:gd name="connsiteX65" fmla="*/ 656208 w 1716052"/>
              <a:gd name="connsiteY65" fmla="*/ 526491 h 2299511"/>
              <a:gd name="connsiteX66" fmla="*/ 490989 w 1716052"/>
              <a:gd name="connsiteY66" fmla="*/ 447386 h 2299511"/>
              <a:gd name="connsiteX67" fmla="*/ 853395 w 1716052"/>
              <a:gd name="connsiteY67" fmla="*/ 0 h 2299511"/>
              <a:gd name="connsiteX68" fmla="*/ 1429288 w 1716052"/>
              <a:gd name="connsiteY68" fmla="*/ 204112 h 2299511"/>
              <a:gd name="connsiteX69" fmla="*/ 1699984 w 1716052"/>
              <a:gd name="connsiteY69" fmla="*/ 688177 h 2299511"/>
              <a:gd name="connsiteX70" fmla="*/ 1709163 w 1716052"/>
              <a:gd name="connsiteY70" fmla="*/ 779981 h 2299511"/>
              <a:gd name="connsiteX71" fmla="*/ 1578444 w 1716052"/>
              <a:gd name="connsiteY71" fmla="*/ 1121728 h 2299511"/>
              <a:gd name="connsiteX72" fmla="*/ 1195227 w 1716052"/>
              <a:gd name="connsiteY72" fmla="*/ 1337545 h 2299511"/>
              <a:gd name="connsiteX73" fmla="*/ 1195227 w 1716052"/>
              <a:gd name="connsiteY73" fmla="*/ 1362731 h 2299511"/>
              <a:gd name="connsiteX74" fmla="*/ 1151707 w 1716052"/>
              <a:gd name="connsiteY74" fmla="*/ 1469434 h 2299511"/>
              <a:gd name="connsiteX75" fmla="*/ 1043856 w 1716052"/>
              <a:gd name="connsiteY75" fmla="*/ 1518742 h 2299511"/>
              <a:gd name="connsiteX76" fmla="*/ 949772 w 1716052"/>
              <a:gd name="connsiteY76" fmla="*/ 1498096 h 2299511"/>
              <a:gd name="connsiteX77" fmla="*/ 844295 w 1716052"/>
              <a:gd name="connsiteY77" fmla="*/ 1532434 h 2299511"/>
              <a:gd name="connsiteX78" fmla="*/ 731854 w 1716052"/>
              <a:gd name="connsiteY78" fmla="*/ 1495755 h 2299511"/>
              <a:gd name="connsiteX79" fmla="*/ 633182 w 1716052"/>
              <a:gd name="connsiteY79" fmla="*/ 1518742 h 2299511"/>
              <a:gd name="connsiteX80" fmla="*/ 525409 w 1716052"/>
              <a:gd name="connsiteY80" fmla="*/ 1470498 h 2299511"/>
              <a:gd name="connsiteX81" fmla="*/ 481810 w 1716052"/>
              <a:gd name="connsiteY81" fmla="*/ 1362731 h 2299511"/>
              <a:gd name="connsiteX82" fmla="*/ 481810 w 1716052"/>
              <a:gd name="connsiteY82" fmla="*/ 1328181 h 2299511"/>
              <a:gd name="connsiteX83" fmla="*/ 126209 w 1716052"/>
              <a:gd name="connsiteY83" fmla="*/ 1117187 h 2299511"/>
              <a:gd name="connsiteX84" fmla="*/ 0 w 1716052"/>
              <a:gd name="connsiteY84" fmla="*/ 779981 h 2299511"/>
              <a:gd name="connsiteX85" fmla="*/ 9258 w 1716052"/>
              <a:gd name="connsiteY85" fmla="*/ 688106 h 2299511"/>
              <a:gd name="connsiteX86" fmla="*/ 277581 w 1716052"/>
              <a:gd name="connsiteY86" fmla="*/ 201771 h 2299511"/>
              <a:gd name="connsiteX87" fmla="*/ 853395 w 1716052"/>
              <a:gd name="connsiteY87" fmla="*/ 0 h 229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716052" h="2299511">
                <a:moveTo>
                  <a:pt x="183522" y="1358900"/>
                </a:moveTo>
                <a:cubicBezTo>
                  <a:pt x="250814" y="1358900"/>
                  <a:pt x="296734" y="1414771"/>
                  <a:pt x="321204" y="1526425"/>
                </a:cubicBezTo>
                <a:lnTo>
                  <a:pt x="858026" y="1721471"/>
                </a:lnTo>
                <a:lnTo>
                  <a:pt x="1394848" y="1521765"/>
                </a:lnTo>
                <a:cubicBezTo>
                  <a:pt x="1419318" y="1413116"/>
                  <a:pt x="1465159" y="1358900"/>
                  <a:pt x="1532530" y="1358900"/>
                </a:cubicBezTo>
                <a:cubicBezTo>
                  <a:pt x="1552392" y="1358900"/>
                  <a:pt x="1571538" y="1363516"/>
                  <a:pt x="1589890" y="1372617"/>
                </a:cubicBezTo>
                <a:cubicBezTo>
                  <a:pt x="1625006" y="1395567"/>
                  <a:pt x="1642643" y="1423959"/>
                  <a:pt x="1642643" y="1457534"/>
                </a:cubicBezTo>
                <a:cubicBezTo>
                  <a:pt x="1642643" y="1489628"/>
                  <a:pt x="1625721" y="1522636"/>
                  <a:pt x="1592115" y="1556254"/>
                </a:cubicBezTo>
                <a:cubicBezTo>
                  <a:pt x="1674740" y="1560783"/>
                  <a:pt x="1716052" y="1595272"/>
                  <a:pt x="1716052" y="1659417"/>
                </a:cubicBezTo>
                <a:cubicBezTo>
                  <a:pt x="1716052" y="1671653"/>
                  <a:pt x="1714542" y="1683193"/>
                  <a:pt x="1711444" y="1693862"/>
                </a:cubicBezTo>
                <a:cubicBezTo>
                  <a:pt x="1696111" y="1744289"/>
                  <a:pt x="1664014" y="1769590"/>
                  <a:pt x="1615154" y="1769590"/>
                </a:cubicBezTo>
                <a:cubicBezTo>
                  <a:pt x="1570744" y="1769590"/>
                  <a:pt x="1522599" y="1752694"/>
                  <a:pt x="1470561" y="1719032"/>
                </a:cubicBezTo>
                <a:lnTo>
                  <a:pt x="1160798" y="1831514"/>
                </a:lnTo>
                <a:lnTo>
                  <a:pt x="1466033" y="1943908"/>
                </a:lnTo>
                <a:cubicBezTo>
                  <a:pt x="1521010" y="1904237"/>
                  <a:pt x="1569234" y="1884292"/>
                  <a:pt x="1610547" y="1884292"/>
                </a:cubicBezTo>
                <a:cubicBezTo>
                  <a:pt x="1659486" y="1884292"/>
                  <a:pt x="1693092" y="1909550"/>
                  <a:pt x="1711444" y="1959933"/>
                </a:cubicBezTo>
                <a:cubicBezTo>
                  <a:pt x="1714542" y="1970646"/>
                  <a:pt x="1716052" y="1982099"/>
                  <a:pt x="1716052" y="1994379"/>
                </a:cubicBezTo>
                <a:cubicBezTo>
                  <a:pt x="1716052" y="2058610"/>
                  <a:pt x="1674740" y="2093099"/>
                  <a:pt x="1592115" y="2097585"/>
                </a:cubicBezTo>
                <a:cubicBezTo>
                  <a:pt x="1625721" y="2131246"/>
                  <a:pt x="1642643" y="2164211"/>
                  <a:pt x="1642643" y="2196349"/>
                </a:cubicBezTo>
                <a:cubicBezTo>
                  <a:pt x="1642643" y="2229836"/>
                  <a:pt x="1625006" y="2258142"/>
                  <a:pt x="1589890" y="2281222"/>
                </a:cubicBezTo>
                <a:cubicBezTo>
                  <a:pt x="1568440" y="2293502"/>
                  <a:pt x="1548578" y="2299511"/>
                  <a:pt x="1530226" y="2299511"/>
                </a:cubicBezTo>
                <a:cubicBezTo>
                  <a:pt x="1466033" y="2299511"/>
                  <a:pt x="1420112" y="2245992"/>
                  <a:pt x="1392544" y="2138954"/>
                </a:cubicBezTo>
                <a:lnTo>
                  <a:pt x="858026" y="1943908"/>
                </a:lnTo>
                <a:lnTo>
                  <a:pt x="323508" y="2138954"/>
                </a:lnTo>
                <a:cubicBezTo>
                  <a:pt x="295940" y="2245992"/>
                  <a:pt x="250814" y="2299511"/>
                  <a:pt x="188130" y="2299511"/>
                </a:cubicBezTo>
                <a:cubicBezTo>
                  <a:pt x="168189" y="2299511"/>
                  <a:pt x="147612" y="2293502"/>
                  <a:pt x="126162" y="2281222"/>
                </a:cubicBezTo>
                <a:cubicBezTo>
                  <a:pt x="92556" y="2258142"/>
                  <a:pt x="75713" y="2229836"/>
                  <a:pt x="75713" y="2196349"/>
                </a:cubicBezTo>
                <a:cubicBezTo>
                  <a:pt x="75713" y="2164211"/>
                  <a:pt x="92556" y="2131246"/>
                  <a:pt x="126162" y="2097585"/>
                </a:cubicBezTo>
                <a:cubicBezTo>
                  <a:pt x="42027" y="2093099"/>
                  <a:pt x="0" y="2058610"/>
                  <a:pt x="0" y="1994379"/>
                </a:cubicBezTo>
                <a:cubicBezTo>
                  <a:pt x="0" y="1982099"/>
                  <a:pt x="1509" y="1970646"/>
                  <a:pt x="4608" y="1959933"/>
                </a:cubicBezTo>
                <a:cubicBezTo>
                  <a:pt x="24470" y="1909550"/>
                  <a:pt x="58870" y="1884292"/>
                  <a:pt x="107889" y="1884292"/>
                </a:cubicBezTo>
                <a:cubicBezTo>
                  <a:pt x="149201" y="1884292"/>
                  <a:pt x="196472" y="1903366"/>
                  <a:pt x="250019" y="1941600"/>
                </a:cubicBezTo>
                <a:lnTo>
                  <a:pt x="557479" y="1831514"/>
                </a:lnTo>
                <a:lnTo>
                  <a:pt x="245491" y="1719032"/>
                </a:lnTo>
                <a:cubicBezTo>
                  <a:pt x="193453" y="1752694"/>
                  <a:pt x="145308" y="1769590"/>
                  <a:pt x="100977" y="1769590"/>
                </a:cubicBezTo>
                <a:cubicBezTo>
                  <a:pt x="53547" y="1769590"/>
                  <a:pt x="21451" y="1744289"/>
                  <a:pt x="4608" y="1693862"/>
                </a:cubicBezTo>
                <a:cubicBezTo>
                  <a:pt x="1589" y="1683193"/>
                  <a:pt x="0" y="1671653"/>
                  <a:pt x="0" y="1659417"/>
                </a:cubicBezTo>
                <a:cubicBezTo>
                  <a:pt x="0" y="1595272"/>
                  <a:pt x="42027" y="1560783"/>
                  <a:pt x="126162" y="1556254"/>
                </a:cubicBezTo>
                <a:cubicBezTo>
                  <a:pt x="92556" y="1522636"/>
                  <a:pt x="75713" y="1489628"/>
                  <a:pt x="75713" y="1457534"/>
                </a:cubicBezTo>
                <a:cubicBezTo>
                  <a:pt x="75713" y="1423959"/>
                  <a:pt x="92556" y="1395523"/>
                  <a:pt x="126162" y="1372617"/>
                </a:cubicBezTo>
                <a:cubicBezTo>
                  <a:pt x="144514" y="1363516"/>
                  <a:pt x="163661" y="1358900"/>
                  <a:pt x="183522" y="1358900"/>
                </a:cubicBezTo>
                <a:close/>
                <a:moveTo>
                  <a:pt x="853395" y="1009349"/>
                </a:moveTo>
                <a:cubicBezTo>
                  <a:pt x="831951" y="1009349"/>
                  <a:pt x="810191" y="1023751"/>
                  <a:pt x="788114" y="1052413"/>
                </a:cubicBezTo>
                <a:cubicBezTo>
                  <a:pt x="765958" y="1081218"/>
                  <a:pt x="754801" y="1109951"/>
                  <a:pt x="754801" y="1138613"/>
                </a:cubicBezTo>
                <a:cubicBezTo>
                  <a:pt x="754801" y="1156846"/>
                  <a:pt x="760103" y="1171816"/>
                  <a:pt x="770864" y="1184089"/>
                </a:cubicBezTo>
                <a:cubicBezTo>
                  <a:pt x="789222" y="1203670"/>
                  <a:pt x="817470" y="1213532"/>
                  <a:pt x="855689" y="1213532"/>
                </a:cubicBezTo>
                <a:cubicBezTo>
                  <a:pt x="913848" y="1213532"/>
                  <a:pt x="942967" y="1191680"/>
                  <a:pt x="942967" y="1147836"/>
                </a:cubicBezTo>
                <a:cubicBezTo>
                  <a:pt x="942967" y="1119032"/>
                  <a:pt x="933314" y="1088809"/>
                  <a:pt x="914244" y="1057096"/>
                </a:cubicBezTo>
                <a:cubicBezTo>
                  <a:pt x="895095" y="1025241"/>
                  <a:pt x="874838" y="1009349"/>
                  <a:pt x="853395" y="1009349"/>
                </a:cubicBezTo>
                <a:close/>
                <a:moveTo>
                  <a:pt x="1195306" y="447386"/>
                </a:moveTo>
                <a:cubicBezTo>
                  <a:pt x="1131054" y="447386"/>
                  <a:pt x="1076377" y="473778"/>
                  <a:pt x="1031274" y="526491"/>
                </a:cubicBezTo>
                <a:cubicBezTo>
                  <a:pt x="986092" y="579204"/>
                  <a:pt x="963541" y="643055"/>
                  <a:pt x="963541" y="717903"/>
                </a:cubicBezTo>
                <a:cubicBezTo>
                  <a:pt x="963541" y="792893"/>
                  <a:pt x="986092" y="856815"/>
                  <a:pt x="1031274" y="909528"/>
                </a:cubicBezTo>
                <a:cubicBezTo>
                  <a:pt x="1076377" y="962383"/>
                  <a:pt x="1131054" y="988633"/>
                  <a:pt x="1195306" y="988633"/>
                </a:cubicBezTo>
                <a:cubicBezTo>
                  <a:pt x="1261062" y="988633"/>
                  <a:pt x="1316451" y="962383"/>
                  <a:pt x="1361633" y="909528"/>
                </a:cubicBezTo>
                <a:cubicBezTo>
                  <a:pt x="1406736" y="856815"/>
                  <a:pt x="1429288" y="792893"/>
                  <a:pt x="1429288" y="717903"/>
                </a:cubicBezTo>
                <a:cubicBezTo>
                  <a:pt x="1429288" y="643055"/>
                  <a:pt x="1406736" y="579204"/>
                  <a:pt x="1361633" y="526491"/>
                </a:cubicBezTo>
                <a:cubicBezTo>
                  <a:pt x="1316451" y="473778"/>
                  <a:pt x="1261062" y="447386"/>
                  <a:pt x="1195306" y="447386"/>
                </a:cubicBezTo>
                <a:close/>
                <a:moveTo>
                  <a:pt x="490989" y="447386"/>
                </a:moveTo>
                <a:cubicBezTo>
                  <a:pt x="426816" y="447386"/>
                  <a:pt x="371664" y="473778"/>
                  <a:pt x="325770" y="526491"/>
                </a:cubicBezTo>
                <a:cubicBezTo>
                  <a:pt x="279955" y="579204"/>
                  <a:pt x="256928" y="643055"/>
                  <a:pt x="256928" y="717903"/>
                </a:cubicBezTo>
                <a:cubicBezTo>
                  <a:pt x="256928" y="792893"/>
                  <a:pt x="279955" y="856815"/>
                  <a:pt x="325770" y="909528"/>
                </a:cubicBezTo>
                <a:cubicBezTo>
                  <a:pt x="371664" y="962383"/>
                  <a:pt x="426816" y="988633"/>
                  <a:pt x="490989" y="988633"/>
                </a:cubicBezTo>
                <a:cubicBezTo>
                  <a:pt x="555161" y="988633"/>
                  <a:pt x="610314" y="962383"/>
                  <a:pt x="656208" y="909528"/>
                </a:cubicBezTo>
                <a:cubicBezTo>
                  <a:pt x="702102" y="856815"/>
                  <a:pt x="725049" y="792893"/>
                  <a:pt x="725049" y="717903"/>
                </a:cubicBezTo>
                <a:cubicBezTo>
                  <a:pt x="725049" y="643055"/>
                  <a:pt x="702102" y="579204"/>
                  <a:pt x="656208" y="526491"/>
                </a:cubicBezTo>
                <a:cubicBezTo>
                  <a:pt x="610314" y="473778"/>
                  <a:pt x="555161" y="447386"/>
                  <a:pt x="490989" y="447386"/>
                </a:cubicBezTo>
                <a:close/>
                <a:moveTo>
                  <a:pt x="853395" y="0"/>
                </a:moveTo>
                <a:cubicBezTo>
                  <a:pt x="1079780" y="0"/>
                  <a:pt x="1271744" y="68108"/>
                  <a:pt x="1429288" y="204112"/>
                </a:cubicBezTo>
                <a:cubicBezTo>
                  <a:pt x="1579156" y="331034"/>
                  <a:pt x="1669441" y="492507"/>
                  <a:pt x="1699984" y="688177"/>
                </a:cubicBezTo>
                <a:cubicBezTo>
                  <a:pt x="1706077" y="720315"/>
                  <a:pt x="1709163" y="750893"/>
                  <a:pt x="1709163" y="779981"/>
                </a:cubicBezTo>
                <a:cubicBezTo>
                  <a:pt x="1709163" y="911515"/>
                  <a:pt x="1665643" y="1025454"/>
                  <a:pt x="1578444" y="1121728"/>
                </a:cubicBezTo>
                <a:cubicBezTo>
                  <a:pt x="1488159" y="1222826"/>
                  <a:pt x="1360446" y="1294623"/>
                  <a:pt x="1195227" y="1337545"/>
                </a:cubicBezTo>
                <a:lnTo>
                  <a:pt x="1195227" y="1362731"/>
                </a:lnTo>
                <a:cubicBezTo>
                  <a:pt x="1195227" y="1405512"/>
                  <a:pt x="1180747" y="1440985"/>
                  <a:pt x="1151707" y="1469434"/>
                </a:cubicBezTo>
                <a:cubicBezTo>
                  <a:pt x="1122667" y="1497671"/>
                  <a:pt x="1086664" y="1514130"/>
                  <a:pt x="1043856" y="1518742"/>
                </a:cubicBezTo>
                <a:cubicBezTo>
                  <a:pt x="1002551" y="1521792"/>
                  <a:pt x="971216" y="1514840"/>
                  <a:pt x="949772" y="1498096"/>
                </a:cubicBezTo>
                <a:cubicBezTo>
                  <a:pt x="917726" y="1521012"/>
                  <a:pt x="882514" y="1532434"/>
                  <a:pt x="844295" y="1532434"/>
                </a:cubicBezTo>
                <a:cubicBezTo>
                  <a:pt x="802911" y="1532434"/>
                  <a:pt x="765483" y="1520231"/>
                  <a:pt x="731854" y="1495755"/>
                </a:cubicBezTo>
                <a:cubicBezTo>
                  <a:pt x="710410" y="1514130"/>
                  <a:pt x="677572" y="1521792"/>
                  <a:pt x="633182" y="1518742"/>
                </a:cubicBezTo>
                <a:cubicBezTo>
                  <a:pt x="590373" y="1515620"/>
                  <a:pt x="554449" y="1499586"/>
                  <a:pt x="525409" y="1470498"/>
                </a:cubicBezTo>
                <a:cubicBezTo>
                  <a:pt x="496369" y="1441481"/>
                  <a:pt x="481810" y="1405512"/>
                  <a:pt x="481810" y="1362731"/>
                </a:cubicBezTo>
                <a:lnTo>
                  <a:pt x="481810" y="1328181"/>
                </a:lnTo>
                <a:cubicBezTo>
                  <a:pt x="328776" y="1283910"/>
                  <a:pt x="210322" y="1213532"/>
                  <a:pt x="126209" y="1117187"/>
                </a:cubicBezTo>
                <a:cubicBezTo>
                  <a:pt x="42017" y="1020772"/>
                  <a:pt x="0" y="908464"/>
                  <a:pt x="0" y="779981"/>
                </a:cubicBezTo>
                <a:cubicBezTo>
                  <a:pt x="0" y="750893"/>
                  <a:pt x="3086" y="720244"/>
                  <a:pt x="9258" y="688106"/>
                </a:cubicBezTo>
                <a:cubicBezTo>
                  <a:pt x="38219" y="492507"/>
                  <a:pt x="127712" y="330396"/>
                  <a:pt x="277581" y="201771"/>
                </a:cubicBezTo>
                <a:cubicBezTo>
                  <a:pt x="435124" y="67328"/>
                  <a:pt x="627010" y="0"/>
                  <a:pt x="853395"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grpSp>
        <p:nvGrpSpPr>
          <p:cNvPr id="128" name="Group 114">
            <a:extLst>
              <a:ext uri="{FF2B5EF4-FFF2-40B4-BE49-F238E27FC236}">
                <a16:creationId xmlns:a16="http://schemas.microsoft.com/office/drawing/2014/main" id="{2123FC10-2597-4F15-9137-139108D725AF}"/>
              </a:ext>
            </a:extLst>
          </p:cNvPr>
          <p:cNvGrpSpPr/>
          <p:nvPr/>
        </p:nvGrpSpPr>
        <p:grpSpPr>
          <a:xfrm>
            <a:off x="2910548" y="1160541"/>
            <a:ext cx="4223478" cy="2221052"/>
            <a:chOff x="4006312" y="2328226"/>
            <a:chExt cx="6075877" cy="3064343"/>
          </a:xfrm>
        </p:grpSpPr>
        <p:cxnSp>
          <p:nvCxnSpPr>
            <p:cNvPr id="129" name="Straight Connector 79">
              <a:extLst>
                <a:ext uri="{FF2B5EF4-FFF2-40B4-BE49-F238E27FC236}">
                  <a16:creationId xmlns:a16="http://schemas.microsoft.com/office/drawing/2014/main" id="{E944C1C4-4B42-4D83-B7FA-20E50B76E52A}"/>
                </a:ext>
              </a:extLst>
            </p:cNvPr>
            <p:cNvCxnSpPr/>
            <p:nvPr/>
          </p:nvCxnSpPr>
          <p:spPr>
            <a:xfrm flipV="1">
              <a:off x="4080806" y="2851688"/>
              <a:ext cx="460197" cy="1601675"/>
            </a:xfrm>
            <a:prstGeom prst="line">
              <a:avLst/>
            </a:prstGeom>
            <a:noFill/>
            <a:ln w="25400" cap="flat" cmpd="sng" algn="ctr">
              <a:solidFill>
                <a:srgbClr val="E3DED1"/>
              </a:solidFill>
              <a:prstDash val="solid"/>
              <a:miter lim="800000"/>
            </a:ln>
            <a:effectLst/>
          </p:spPr>
        </p:cxnSp>
        <p:cxnSp>
          <p:nvCxnSpPr>
            <p:cNvPr id="130" name="Straight Connector 80">
              <a:extLst>
                <a:ext uri="{FF2B5EF4-FFF2-40B4-BE49-F238E27FC236}">
                  <a16:creationId xmlns:a16="http://schemas.microsoft.com/office/drawing/2014/main" id="{B9632B52-952B-407F-B359-12DB3FFD10C2}"/>
                </a:ext>
              </a:extLst>
            </p:cNvPr>
            <p:cNvCxnSpPr/>
            <p:nvPr/>
          </p:nvCxnSpPr>
          <p:spPr>
            <a:xfrm>
              <a:off x="4006312" y="3246896"/>
              <a:ext cx="922149" cy="410704"/>
            </a:xfrm>
            <a:prstGeom prst="line">
              <a:avLst/>
            </a:prstGeom>
            <a:noFill/>
            <a:ln w="25400" cap="flat" cmpd="sng" algn="ctr">
              <a:solidFill>
                <a:srgbClr val="E3DED1"/>
              </a:solidFill>
              <a:prstDash val="solid"/>
              <a:miter lim="800000"/>
            </a:ln>
            <a:effectLst/>
          </p:spPr>
        </p:cxnSp>
        <p:cxnSp>
          <p:nvCxnSpPr>
            <p:cNvPr id="131" name="Straight Connector 88">
              <a:extLst>
                <a:ext uri="{FF2B5EF4-FFF2-40B4-BE49-F238E27FC236}">
                  <a16:creationId xmlns:a16="http://schemas.microsoft.com/office/drawing/2014/main" id="{4032E0EE-E72F-4063-840D-7A381DE1B15F}"/>
                </a:ext>
              </a:extLst>
            </p:cNvPr>
            <p:cNvCxnSpPr/>
            <p:nvPr/>
          </p:nvCxnSpPr>
          <p:spPr>
            <a:xfrm>
              <a:off x="5129787" y="2818126"/>
              <a:ext cx="573589" cy="746484"/>
            </a:xfrm>
            <a:prstGeom prst="line">
              <a:avLst/>
            </a:prstGeom>
            <a:noFill/>
            <a:ln w="25400" cap="flat" cmpd="sng" algn="ctr">
              <a:solidFill>
                <a:srgbClr val="E3DED1"/>
              </a:solidFill>
              <a:prstDash val="solid"/>
              <a:miter lim="800000"/>
            </a:ln>
            <a:effectLst/>
          </p:spPr>
        </p:cxnSp>
        <p:cxnSp>
          <p:nvCxnSpPr>
            <p:cNvPr id="132" name="Straight Connector 90">
              <a:extLst>
                <a:ext uri="{FF2B5EF4-FFF2-40B4-BE49-F238E27FC236}">
                  <a16:creationId xmlns:a16="http://schemas.microsoft.com/office/drawing/2014/main" id="{0E0C58A1-7666-4653-BEC5-643E4B32319E}"/>
                </a:ext>
              </a:extLst>
            </p:cNvPr>
            <p:cNvCxnSpPr>
              <a:cxnSpLocks/>
              <a:stCxn id="186" idx="7"/>
            </p:cNvCxnSpPr>
            <p:nvPr/>
          </p:nvCxnSpPr>
          <p:spPr>
            <a:xfrm flipH="1" flipV="1">
              <a:off x="4219579" y="2328226"/>
              <a:ext cx="3587970" cy="1998314"/>
            </a:xfrm>
            <a:prstGeom prst="line">
              <a:avLst/>
            </a:prstGeom>
            <a:noFill/>
            <a:ln w="25400" cap="flat" cmpd="sng" algn="ctr">
              <a:solidFill>
                <a:srgbClr val="E3DED1"/>
              </a:solidFill>
              <a:prstDash val="solid"/>
              <a:miter lim="800000"/>
            </a:ln>
            <a:effectLst/>
          </p:spPr>
        </p:cxnSp>
        <p:cxnSp>
          <p:nvCxnSpPr>
            <p:cNvPr id="133" name="Straight Connector 93">
              <a:extLst>
                <a:ext uri="{FF2B5EF4-FFF2-40B4-BE49-F238E27FC236}">
                  <a16:creationId xmlns:a16="http://schemas.microsoft.com/office/drawing/2014/main" id="{6810A508-79BF-4AD3-A6A6-A102187A1895}"/>
                </a:ext>
              </a:extLst>
            </p:cNvPr>
            <p:cNvCxnSpPr/>
            <p:nvPr/>
          </p:nvCxnSpPr>
          <p:spPr>
            <a:xfrm>
              <a:off x="6091042" y="2849388"/>
              <a:ext cx="1991324" cy="792714"/>
            </a:xfrm>
            <a:prstGeom prst="line">
              <a:avLst/>
            </a:prstGeom>
            <a:noFill/>
            <a:ln w="25400" cap="flat" cmpd="sng" algn="ctr">
              <a:solidFill>
                <a:srgbClr val="E3DED1"/>
              </a:solidFill>
              <a:prstDash val="solid"/>
              <a:miter lim="800000"/>
            </a:ln>
            <a:effectLst/>
          </p:spPr>
        </p:cxnSp>
        <p:cxnSp>
          <p:nvCxnSpPr>
            <p:cNvPr id="134" name="Straight Connector 96">
              <a:extLst>
                <a:ext uri="{FF2B5EF4-FFF2-40B4-BE49-F238E27FC236}">
                  <a16:creationId xmlns:a16="http://schemas.microsoft.com/office/drawing/2014/main" id="{26AEF1D6-BD4B-4954-A8F8-ADD07CCD8097}"/>
                </a:ext>
              </a:extLst>
            </p:cNvPr>
            <p:cNvCxnSpPr/>
            <p:nvPr/>
          </p:nvCxnSpPr>
          <p:spPr>
            <a:xfrm flipH="1">
              <a:off x="5501898" y="2818753"/>
              <a:ext cx="1326548" cy="2078711"/>
            </a:xfrm>
            <a:prstGeom prst="line">
              <a:avLst/>
            </a:prstGeom>
            <a:noFill/>
            <a:ln w="25400" cap="flat" cmpd="sng" algn="ctr">
              <a:solidFill>
                <a:srgbClr val="E3DED1"/>
              </a:solidFill>
              <a:prstDash val="solid"/>
              <a:miter lim="800000"/>
            </a:ln>
            <a:effectLst/>
          </p:spPr>
        </p:cxnSp>
        <p:cxnSp>
          <p:nvCxnSpPr>
            <p:cNvPr id="135" name="Straight Connector 98">
              <a:extLst>
                <a:ext uri="{FF2B5EF4-FFF2-40B4-BE49-F238E27FC236}">
                  <a16:creationId xmlns:a16="http://schemas.microsoft.com/office/drawing/2014/main" id="{7BC81094-8509-413C-99E3-F26A5AA665B9}"/>
                </a:ext>
              </a:extLst>
            </p:cNvPr>
            <p:cNvCxnSpPr/>
            <p:nvPr/>
          </p:nvCxnSpPr>
          <p:spPr>
            <a:xfrm>
              <a:off x="6028841" y="2944680"/>
              <a:ext cx="348712" cy="1712563"/>
            </a:xfrm>
            <a:prstGeom prst="line">
              <a:avLst/>
            </a:prstGeom>
            <a:noFill/>
            <a:ln w="25400" cap="flat" cmpd="sng" algn="ctr">
              <a:solidFill>
                <a:srgbClr val="E3DED1"/>
              </a:solidFill>
              <a:prstDash val="solid"/>
              <a:miter lim="800000"/>
            </a:ln>
            <a:effectLst/>
          </p:spPr>
        </p:cxnSp>
        <p:cxnSp>
          <p:nvCxnSpPr>
            <p:cNvPr id="136" name="Straight Connector 101">
              <a:extLst>
                <a:ext uri="{FF2B5EF4-FFF2-40B4-BE49-F238E27FC236}">
                  <a16:creationId xmlns:a16="http://schemas.microsoft.com/office/drawing/2014/main" id="{8BA5F427-0436-42B1-9070-FEEEC9301D8F}"/>
                </a:ext>
              </a:extLst>
            </p:cNvPr>
            <p:cNvCxnSpPr/>
            <p:nvPr/>
          </p:nvCxnSpPr>
          <p:spPr>
            <a:xfrm flipH="1">
              <a:off x="6023239" y="3696346"/>
              <a:ext cx="834761" cy="32699"/>
            </a:xfrm>
            <a:prstGeom prst="line">
              <a:avLst/>
            </a:prstGeom>
            <a:noFill/>
            <a:ln w="25400" cap="flat" cmpd="sng" algn="ctr">
              <a:solidFill>
                <a:srgbClr val="E3DED1"/>
              </a:solidFill>
              <a:prstDash val="solid"/>
              <a:miter lim="800000"/>
            </a:ln>
            <a:effectLst/>
          </p:spPr>
        </p:cxnSp>
        <p:cxnSp>
          <p:nvCxnSpPr>
            <p:cNvPr id="137" name="Straight Connector 104">
              <a:extLst>
                <a:ext uri="{FF2B5EF4-FFF2-40B4-BE49-F238E27FC236}">
                  <a16:creationId xmlns:a16="http://schemas.microsoft.com/office/drawing/2014/main" id="{13DB2BA4-9E30-47CE-AB39-665B9C0AF3AD}"/>
                </a:ext>
              </a:extLst>
            </p:cNvPr>
            <p:cNvCxnSpPr/>
            <p:nvPr/>
          </p:nvCxnSpPr>
          <p:spPr>
            <a:xfrm flipH="1">
              <a:off x="6803838" y="3735092"/>
              <a:ext cx="1325022" cy="1266895"/>
            </a:xfrm>
            <a:prstGeom prst="line">
              <a:avLst/>
            </a:prstGeom>
            <a:noFill/>
            <a:ln w="25400" cap="flat" cmpd="sng" algn="ctr">
              <a:solidFill>
                <a:srgbClr val="E3DED1"/>
              </a:solidFill>
              <a:prstDash val="solid"/>
              <a:miter lim="800000"/>
            </a:ln>
            <a:effectLst/>
          </p:spPr>
        </p:cxnSp>
        <p:cxnSp>
          <p:nvCxnSpPr>
            <p:cNvPr id="138" name="Straight Connector 107">
              <a:extLst>
                <a:ext uri="{FF2B5EF4-FFF2-40B4-BE49-F238E27FC236}">
                  <a16:creationId xmlns:a16="http://schemas.microsoft.com/office/drawing/2014/main" id="{57BB4D1D-09D3-48D3-A72A-52E18092C430}"/>
                </a:ext>
              </a:extLst>
            </p:cNvPr>
            <p:cNvCxnSpPr>
              <a:endCxn id="149" idx="1"/>
            </p:cNvCxnSpPr>
            <p:nvPr/>
          </p:nvCxnSpPr>
          <p:spPr>
            <a:xfrm>
              <a:off x="5309920" y="3295824"/>
              <a:ext cx="4772269" cy="2096745"/>
            </a:xfrm>
            <a:prstGeom prst="line">
              <a:avLst/>
            </a:prstGeom>
            <a:noFill/>
            <a:ln w="25400" cap="flat" cmpd="sng" algn="ctr">
              <a:solidFill>
                <a:srgbClr val="E3DED1"/>
              </a:solidFill>
              <a:prstDash val="solid"/>
              <a:miter lim="800000"/>
            </a:ln>
            <a:effectLst/>
          </p:spPr>
        </p:cxnSp>
        <p:cxnSp>
          <p:nvCxnSpPr>
            <p:cNvPr id="139" name="Straight Connector 110">
              <a:extLst>
                <a:ext uri="{FF2B5EF4-FFF2-40B4-BE49-F238E27FC236}">
                  <a16:creationId xmlns:a16="http://schemas.microsoft.com/office/drawing/2014/main" id="{E498F4D9-60E4-45ED-BD7C-0B2B069B1C46}"/>
                </a:ext>
              </a:extLst>
            </p:cNvPr>
            <p:cNvCxnSpPr/>
            <p:nvPr/>
          </p:nvCxnSpPr>
          <p:spPr>
            <a:xfrm flipH="1" flipV="1">
              <a:off x="5051005" y="4462719"/>
              <a:ext cx="1264554" cy="310759"/>
            </a:xfrm>
            <a:prstGeom prst="line">
              <a:avLst/>
            </a:prstGeom>
            <a:noFill/>
            <a:ln w="25400" cap="flat" cmpd="sng" algn="ctr">
              <a:solidFill>
                <a:srgbClr val="E3DED1"/>
              </a:solidFill>
              <a:prstDash val="solid"/>
              <a:miter lim="800000"/>
            </a:ln>
            <a:effectLst/>
          </p:spPr>
        </p:cxnSp>
        <p:cxnSp>
          <p:nvCxnSpPr>
            <p:cNvPr id="140" name="Straight Connector 112">
              <a:extLst>
                <a:ext uri="{FF2B5EF4-FFF2-40B4-BE49-F238E27FC236}">
                  <a16:creationId xmlns:a16="http://schemas.microsoft.com/office/drawing/2014/main" id="{75DD47C6-405B-41CD-8D85-32ED116CD2AB}"/>
                </a:ext>
              </a:extLst>
            </p:cNvPr>
            <p:cNvCxnSpPr/>
            <p:nvPr/>
          </p:nvCxnSpPr>
          <p:spPr>
            <a:xfrm flipH="1">
              <a:off x="4908058" y="3891094"/>
              <a:ext cx="95419" cy="362967"/>
            </a:xfrm>
            <a:prstGeom prst="line">
              <a:avLst/>
            </a:prstGeom>
            <a:noFill/>
            <a:ln w="25400" cap="flat" cmpd="sng" algn="ctr">
              <a:solidFill>
                <a:srgbClr val="E3DED1"/>
              </a:solidFill>
              <a:prstDash val="solid"/>
              <a:miter lim="800000"/>
            </a:ln>
            <a:effectLst/>
          </p:spPr>
        </p:cxnSp>
      </p:grpSp>
      <p:grpSp>
        <p:nvGrpSpPr>
          <p:cNvPr id="141" name="Group 7">
            <a:extLst>
              <a:ext uri="{FF2B5EF4-FFF2-40B4-BE49-F238E27FC236}">
                <a16:creationId xmlns:a16="http://schemas.microsoft.com/office/drawing/2014/main" id="{9F0EB331-F8D4-4CD6-B9A2-D7A30363CB46}"/>
              </a:ext>
            </a:extLst>
          </p:cNvPr>
          <p:cNvGrpSpPr/>
          <p:nvPr/>
        </p:nvGrpSpPr>
        <p:grpSpPr>
          <a:xfrm>
            <a:off x="5308972" y="2390902"/>
            <a:ext cx="336010" cy="350358"/>
            <a:chOff x="5787655" y="3697767"/>
            <a:chExt cx="2909778" cy="2909778"/>
          </a:xfrm>
          <a:effectLst/>
        </p:grpSpPr>
        <p:sp>
          <p:nvSpPr>
            <p:cNvPr id="142" name="Oval 8">
              <a:extLst>
                <a:ext uri="{FF2B5EF4-FFF2-40B4-BE49-F238E27FC236}">
                  <a16:creationId xmlns:a16="http://schemas.microsoft.com/office/drawing/2014/main" id="{555FC806-1FA2-44D7-B0D7-84281DDFA015}"/>
                </a:ext>
              </a:extLst>
            </p:cNvPr>
            <p:cNvSpPr/>
            <p:nvPr/>
          </p:nvSpPr>
          <p:spPr>
            <a:xfrm>
              <a:off x="5787655" y="3697767"/>
              <a:ext cx="2909778" cy="2909778"/>
            </a:xfrm>
            <a:prstGeom prst="ellipse">
              <a:avLst/>
            </a:prstGeom>
            <a:gradFill flip="none" rotWithShape="1">
              <a:gsLst>
                <a:gs pos="0">
                  <a:srgbClr val="455F51">
                    <a:lumMod val="20000"/>
                    <a:lumOff val="80000"/>
                  </a:srgbClr>
                </a:gs>
                <a:gs pos="67000">
                  <a:srgbClr val="455F51"/>
                </a:gs>
                <a:gs pos="100000">
                  <a:srgbClr val="455F51">
                    <a:lumMod val="75000"/>
                  </a:srgbClr>
                </a:gs>
              </a:gsLst>
              <a:path path="circle">
                <a:fillToRect l="50000" t="130000" r="50000" b="-30000"/>
              </a:path>
              <a:tileRect/>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43" name="Oval 9">
              <a:extLst>
                <a:ext uri="{FF2B5EF4-FFF2-40B4-BE49-F238E27FC236}">
                  <a16:creationId xmlns:a16="http://schemas.microsoft.com/office/drawing/2014/main" id="{FD4A51E8-A013-46BC-A5E9-996F77B35C46}"/>
                </a:ext>
              </a:extLst>
            </p:cNvPr>
            <p:cNvSpPr/>
            <p:nvPr/>
          </p:nvSpPr>
          <p:spPr>
            <a:xfrm>
              <a:off x="6241313" y="3733203"/>
              <a:ext cx="2030818" cy="1446029"/>
            </a:xfrm>
            <a:prstGeom prst="ellipse">
              <a:avLst/>
            </a:prstGeom>
            <a:gradFill>
              <a:gsLst>
                <a:gs pos="0">
                  <a:srgbClr val="FEFEFE">
                    <a:alpha val="0"/>
                  </a:srgbClr>
                </a:gs>
                <a:gs pos="100000">
                  <a:srgbClr val="FEFEFE"/>
                </a:gs>
                <a:gs pos="62000">
                  <a:srgbClr val="455F51">
                    <a:lumMod val="60000"/>
                    <a:lumOff val="40000"/>
                    <a:alpha val="75000"/>
                  </a:srgbClr>
                </a:gs>
              </a:gsLst>
              <a:lin ang="16200000" scaled="0"/>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grpSp>
      <p:grpSp>
        <p:nvGrpSpPr>
          <p:cNvPr id="147" name="Group 13">
            <a:extLst>
              <a:ext uri="{FF2B5EF4-FFF2-40B4-BE49-F238E27FC236}">
                <a16:creationId xmlns:a16="http://schemas.microsoft.com/office/drawing/2014/main" id="{12E955F8-C808-4304-8E84-F87DB4036E2D}"/>
              </a:ext>
            </a:extLst>
          </p:cNvPr>
          <p:cNvGrpSpPr/>
          <p:nvPr/>
        </p:nvGrpSpPr>
        <p:grpSpPr>
          <a:xfrm>
            <a:off x="5632191" y="3178221"/>
            <a:ext cx="594434" cy="619818"/>
            <a:chOff x="5787655" y="3697767"/>
            <a:chExt cx="2909778" cy="2909778"/>
          </a:xfrm>
          <a:effectLst/>
        </p:grpSpPr>
        <p:sp>
          <p:nvSpPr>
            <p:cNvPr id="148" name="Oval 14">
              <a:extLst>
                <a:ext uri="{FF2B5EF4-FFF2-40B4-BE49-F238E27FC236}">
                  <a16:creationId xmlns:a16="http://schemas.microsoft.com/office/drawing/2014/main" id="{8DE7AE03-0586-450D-BE2F-8C663B784BFD}"/>
                </a:ext>
              </a:extLst>
            </p:cNvPr>
            <p:cNvSpPr/>
            <p:nvPr/>
          </p:nvSpPr>
          <p:spPr>
            <a:xfrm>
              <a:off x="5787655" y="3697767"/>
              <a:ext cx="2909778" cy="2909778"/>
            </a:xfrm>
            <a:prstGeom prst="ellipse">
              <a:avLst/>
            </a:prstGeom>
            <a:gradFill flip="none" rotWithShape="1">
              <a:gsLst>
                <a:gs pos="0">
                  <a:srgbClr val="C0CF3A">
                    <a:lumMod val="20000"/>
                    <a:lumOff val="80000"/>
                  </a:srgbClr>
                </a:gs>
                <a:gs pos="67000">
                  <a:srgbClr val="C0CF3A"/>
                </a:gs>
                <a:gs pos="100000">
                  <a:srgbClr val="C0CF3A">
                    <a:lumMod val="75000"/>
                  </a:srgbClr>
                </a:gs>
              </a:gsLst>
              <a:path path="circle">
                <a:fillToRect l="50000" t="130000" r="50000" b="-30000"/>
              </a:path>
              <a:tileRect/>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49" name="Oval 15">
              <a:extLst>
                <a:ext uri="{FF2B5EF4-FFF2-40B4-BE49-F238E27FC236}">
                  <a16:creationId xmlns:a16="http://schemas.microsoft.com/office/drawing/2014/main" id="{036DE9B1-A5E9-43B7-B177-B7AED1A43338}"/>
                </a:ext>
              </a:extLst>
            </p:cNvPr>
            <p:cNvSpPr/>
            <p:nvPr/>
          </p:nvSpPr>
          <p:spPr>
            <a:xfrm>
              <a:off x="6241313" y="3733203"/>
              <a:ext cx="2030818" cy="1446029"/>
            </a:xfrm>
            <a:prstGeom prst="ellipse">
              <a:avLst/>
            </a:prstGeom>
            <a:gradFill>
              <a:gsLst>
                <a:gs pos="0">
                  <a:srgbClr val="FEFEFE">
                    <a:alpha val="0"/>
                  </a:srgbClr>
                </a:gs>
                <a:gs pos="100000">
                  <a:srgbClr val="FEFEFE"/>
                </a:gs>
                <a:gs pos="62000">
                  <a:srgbClr val="C0CF3A">
                    <a:lumMod val="60000"/>
                    <a:lumOff val="40000"/>
                    <a:alpha val="75000"/>
                  </a:srgbClr>
                </a:gs>
              </a:gsLst>
              <a:lin ang="16200000" scaled="0"/>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grpSp>
      <p:grpSp>
        <p:nvGrpSpPr>
          <p:cNvPr id="156" name="Group 22">
            <a:extLst>
              <a:ext uri="{FF2B5EF4-FFF2-40B4-BE49-F238E27FC236}">
                <a16:creationId xmlns:a16="http://schemas.microsoft.com/office/drawing/2014/main" id="{4B4C1039-B6F9-4FF8-A0CC-8150272F097B}"/>
              </a:ext>
            </a:extLst>
          </p:cNvPr>
          <p:cNvGrpSpPr/>
          <p:nvPr/>
        </p:nvGrpSpPr>
        <p:grpSpPr>
          <a:xfrm>
            <a:off x="3293502" y="1755091"/>
            <a:ext cx="460801" cy="480477"/>
            <a:chOff x="5787655" y="3697767"/>
            <a:chExt cx="2909778" cy="2909778"/>
          </a:xfrm>
          <a:effectLst/>
        </p:grpSpPr>
        <p:sp>
          <p:nvSpPr>
            <p:cNvPr id="157" name="Oval 23">
              <a:extLst>
                <a:ext uri="{FF2B5EF4-FFF2-40B4-BE49-F238E27FC236}">
                  <a16:creationId xmlns:a16="http://schemas.microsoft.com/office/drawing/2014/main" id="{821C9CCA-3369-4A45-8C1D-87578D81E79B}"/>
                </a:ext>
              </a:extLst>
            </p:cNvPr>
            <p:cNvSpPr/>
            <p:nvPr/>
          </p:nvSpPr>
          <p:spPr>
            <a:xfrm>
              <a:off x="5787655" y="3697767"/>
              <a:ext cx="2909778" cy="2909778"/>
            </a:xfrm>
            <a:prstGeom prst="ellipse">
              <a:avLst/>
            </a:prstGeom>
            <a:gradFill flip="none" rotWithShape="1">
              <a:gsLst>
                <a:gs pos="0">
                  <a:srgbClr val="4AB5C4">
                    <a:lumMod val="20000"/>
                    <a:lumOff val="80000"/>
                  </a:srgbClr>
                </a:gs>
                <a:gs pos="67000">
                  <a:srgbClr val="4AB5C4"/>
                </a:gs>
                <a:gs pos="100000">
                  <a:srgbClr val="4AB5C4">
                    <a:lumMod val="75000"/>
                  </a:srgbClr>
                </a:gs>
              </a:gsLst>
              <a:path path="circle">
                <a:fillToRect l="50000" t="130000" r="50000" b="-30000"/>
              </a:path>
              <a:tileRect/>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58" name="Oval 24">
              <a:extLst>
                <a:ext uri="{FF2B5EF4-FFF2-40B4-BE49-F238E27FC236}">
                  <a16:creationId xmlns:a16="http://schemas.microsoft.com/office/drawing/2014/main" id="{9625C5F1-ADEC-4FF5-908B-5F9000EBA64B}"/>
                </a:ext>
              </a:extLst>
            </p:cNvPr>
            <p:cNvSpPr/>
            <p:nvPr/>
          </p:nvSpPr>
          <p:spPr>
            <a:xfrm>
              <a:off x="6241313" y="3733203"/>
              <a:ext cx="2030818" cy="1446029"/>
            </a:xfrm>
            <a:prstGeom prst="ellipse">
              <a:avLst/>
            </a:prstGeom>
            <a:gradFill>
              <a:gsLst>
                <a:gs pos="0">
                  <a:srgbClr val="FEFEFE">
                    <a:alpha val="0"/>
                  </a:srgbClr>
                </a:gs>
                <a:gs pos="100000">
                  <a:srgbClr val="FEFEFE"/>
                </a:gs>
                <a:gs pos="62000">
                  <a:srgbClr val="4AB5C4">
                    <a:lumMod val="60000"/>
                    <a:lumOff val="40000"/>
                    <a:alpha val="75000"/>
                  </a:srgbClr>
                </a:gs>
              </a:gsLst>
              <a:lin ang="16200000" scaled="0"/>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grpSp>
      <p:grpSp>
        <p:nvGrpSpPr>
          <p:cNvPr id="162" name="Group 31">
            <a:extLst>
              <a:ext uri="{FF2B5EF4-FFF2-40B4-BE49-F238E27FC236}">
                <a16:creationId xmlns:a16="http://schemas.microsoft.com/office/drawing/2014/main" id="{EB69AC3F-BD7B-41A3-9F6B-CDB2D839A22A}"/>
              </a:ext>
            </a:extLst>
          </p:cNvPr>
          <p:cNvGrpSpPr/>
          <p:nvPr/>
        </p:nvGrpSpPr>
        <p:grpSpPr>
          <a:xfrm>
            <a:off x="6226625" y="2946667"/>
            <a:ext cx="429784" cy="448146"/>
            <a:chOff x="496654" y="5224112"/>
            <a:chExt cx="1735042" cy="1735075"/>
          </a:xfrm>
        </p:grpSpPr>
        <p:sp>
          <p:nvSpPr>
            <p:cNvPr id="163" name="Shape 16">
              <a:extLst>
                <a:ext uri="{FF2B5EF4-FFF2-40B4-BE49-F238E27FC236}">
                  <a16:creationId xmlns:a16="http://schemas.microsoft.com/office/drawing/2014/main" id="{243C396B-5E72-4A2E-8102-E924854AA95B}"/>
                </a:ext>
              </a:extLst>
            </p:cNvPr>
            <p:cNvSpPr/>
            <p:nvPr/>
          </p:nvSpPr>
          <p:spPr>
            <a:xfrm>
              <a:off x="496654" y="5224112"/>
              <a:ext cx="1735042" cy="1735075"/>
            </a:xfrm>
            <a:custGeom>
              <a:avLst/>
              <a:gdLst/>
              <a:ahLst/>
              <a:cxnLst>
                <a:cxn ang="0">
                  <a:pos x="wd2" y="hd2"/>
                </a:cxn>
                <a:cxn ang="5400000">
                  <a:pos x="wd2" y="hd2"/>
                </a:cxn>
                <a:cxn ang="10800000">
                  <a:pos x="wd2" y="hd2"/>
                </a:cxn>
                <a:cxn ang="16200000">
                  <a:pos x="wd2" y="hd2"/>
                </a:cxn>
              </a:cxnLst>
              <a:rect l="0" t="0" r="r" b="b"/>
              <a:pathLst>
                <a:path w="21600" h="21600" extrusionOk="0">
                  <a:moveTo>
                    <a:pt x="10800" y="17742"/>
                  </a:moveTo>
                  <a:cubicBezTo>
                    <a:pt x="6966" y="17742"/>
                    <a:pt x="3858" y="14634"/>
                    <a:pt x="3858" y="10800"/>
                  </a:cubicBezTo>
                  <a:cubicBezTo>
                    <a:pt x="3858" y="6966"/>
                    <a:pt x="6966" y="3858"/>
                    <a:pt x="10800" y="3858"/>
                  </a:cubicBezTo>
                  <a:cubicBezTo>
                    <a:pt x="14634" y="3858"/>
                    <a:pt x="17742" y="6966"/>
                    <a:pt x="17742" y="10800"/>
                  </a:cubicBezTo>
                  <a:cubicBezTo>
                    <a:pt x="17742" y="14634"/>
                    <a:pt x="14634" y="17742"/>
                    <a:pt x="10800" y="17742"/>
                  </a:cubicBezTo>
                  <a:moveTo>
                    <a:pt x="19810" y="11337"/>
                  </a:moveTo>
                  <a:lnTo>
                    <a:pt x="21600" y="10736"/>
                  </a:lnTo>
                  <a:lnTo>
                    <a:pt x="21505" y="9366"/>
                  </a:lnTo>
                  <a:lnTo>
                    <a:pt x="19649" y="9018"/>
                  </a:lnTo>
                  <a:cubicBezTo>
                    <a:pt x="19573" y="8644"/>
                    <a:pt x="19473" y="8272"/>
                    <a:pt x="19348" y="7904"/>
                  </a:cubicBezTo>
                  <a:lnTo>
                    <a:pt x="20800" y="6662"/>
                  </a:lnTo>
                  <a:lnTo>
                    <a:pt x="20196" y="5430"/>
                  </a:lnTo>
                  <a:lnTo>
                    <a:pt x="18325" y="5817"/>
                  </a:lnTo>
                  <a:cubicBezTo>
                    <a:pt x="18089" y="5459"/>
                    <a:pt x="17830" y="5123"/>
                    <a:pt x="17551" y="4809"/>
                  </a:cubicBezTo>
                  <a:lnTo>
                    <a:pt x="18391" y="3118"/>
                  </a:lnTo>
                  <a:lnTo>
                    <a:pt x="17355" y="2217"/>
                  </a:lnTo>
                  <a:lnTo>
                    <a:pt x="15796" y="3284"/>
                  </a:lnTo>
                  <a:cubicBezTo>
                    <a:pt x="15475" y="3070"/>
                    <a:pt x="15141" y="2879"/>
                    <a:pt x="14797" y="2709"/>
                  </a:cubicBezTo>
                  <a:lnTo>
                    <a:pt x="14938" y="824"/>
                  </a:lnTo>
                  <a:lnTo>
                    <a:pt x="13639" y="380"/>
                  </a:lnTo>
                  <a:lnTo>
                    <a:pt x="12596" y="1956"/>
                  </a:lnTo>
                  <a:cubicBezTo>
                    <a:pt x="12182" y="1872"/>
                    <a:pt x="11761" y="1816"/>
                    <a:pt x="11338" y="1790"/>
                  </a:cubicBezTo>
                  <a:lnTo>
                    <a:pt x="10735" y="0"/>
                  </a:lnTo>
                  <a:lnTo>
                    <a:pt x="9366" y="96"/>
                  </a:lnTo>
                  <a:lnTo>
                    <a:pt x="9018" y="1951"/>
                  </a:lnTo>
                  <a:cubicBezTo>
                    <a:pt x="8644" y="2027"/>
                    <a:pt x="8272" y="2127"/>
                    <a:pt x="7903" y="2252"/>
                  </a:cubicBezTo>
                  <a:lnTo>
                    <a:pt x="6662" y="800"/>
                  </a:lnTo>
                  <a:lnTo>
                    <a:pt x="5429" y="1404"/>
                  </a:lnTo>
                  <a:lnTo>
                    <a:pt x="5817" y="3275"/>
                  </a:lnTo>
                  <a:cubicBezTo>
                    <a:pt x="5459" y="3512"/>
                    <a:pt x="5123" y="3771"/>
                    <a:pt x="4809" y="4049"/>
                  </a:cubicBezTo>
                  <a:lnTo>
                    <a:pt x="3118" y="3209"/>
                  </a:lnTo>
                  <a:lnTo>
                    <a:pt x="2216" y="4245"/>
                  </a:lnTo>
                  <a:lnTo>
                    <a:pt x="3284" y="5804"/>
                  </a:lnTo>
                  <a:cubicBezTo>
                    <a:pt x="3070" y="6126"/>
                    <a:pt x="2879" y="6459"/>
                    <a:pt x="2709" y="6803"/>
                  </a:cubicBezTo>
                  <a:lnTo>
                    <a:pt x="824" y="6662"/>
                  </a:lnTo>
                  <a:lnTo>
                    <a:pt x="379" y="7961"/>
                  </a:lnTo>
                  <a:lnTo>
                    <a:pt x="1956" y="9004"/>
                  </a:lnTo>
                  <a:cubicBezTo>
                    <a:pt x="1872" y="9418"/>
                    <a:pt x="1816" y="9839"/>
                    <a:pt x="1790" y="10262"/>
                  </a:cubicBezTo>
                  <a:lnTo>
                    <a:pt x="0" y="10865"/>
                  </a:lnTo>
                  <a:lnTo>
                    <a:pt x="95" y="12234"/>
                  </a:lnTo>
                  <a:lnTo>
                    <a:pt x="1951" y="12582"/>
                  </a:lnTo>
                  <a:cubicBezTo>
                    <a:pt x="2027" y="12956"/>
                    <a:pt x="2127" y="13328"/>
                    <a:pt x="2252" y="13697"/>
                  </a:cubicBezTo>
                  <a:lnTo>
                    <a:pt x="800" y="14938"/>
                  </a:lnTo>
                  <a:lnTo>
                    <a:pt x="1404" y="16171"/>
                  </a:lnTo>
                  <a:lnTo>
                    <a:pt x="3275" y="15783"/>
                  </a:lnTo>
                  <a:cubicBezTo>
                    <a:pt x="3511" y="16141"/>
                    <a:pt x="3770" y="16477"/>
                    <a:pt x="4049" y="16791"/>
                  </a:cubicBezTo>
                  <a:lnTo>
                    <a:pt x="3209" y="18482"/>
                  </a:lnTo>
                  <a:lnTo>
                    <a:pt x="4245" y="19383"/>
                  </a:lnTo>
                  <a:lnTo>
                    <a:pt x="5804" y="18317"/>
                  </a:lnTo>
                  <a:cubicBezTo>
                    <a:pt x="6125" y="18530"/>
                    <a:pt x="6459" y="18721"/>
                    <a:pt x="6803" y="18891"/>
                  </a:cubicBezTo>
                  <a:lnTo>
                    <a:pt x="6662" y="20776"/>
                  </a:lnTo>
                  <a:lnTo>
                    <a:pt x="7961" y="21220"/>
                  </a:lnTo>
                  <a:lnTo>
                    <a:pt x="9004" y="19644"/>
                  </a:lnTo>
                  <a:cubicBezTo>
                    <a:pt x="9418" y="19728"/>
                    <a:pt x="9839" y="19784"/>
                    <a:pt x="10262" y="19810"/>
                  </a:cubicBezTo>
                  <a:lnTo>
                    <a:pt x="10865" y="21600"/>
                  </a:lnTo>
                  <a:lnTo>
                    <a:pt x="12234" y="21505"/>
                  </a:lnTo>
                  <a:lnTo>
                    <a:pt x="12582" y="19649"/>
                  </a:lnTo>
                  <a:cubicBezTo>
                    <a:pt x="12956" y="19573"/>
                    <a:pt x="13328" y="19473"/>
                    <a:pt x="13697" y="19348"/>
                  </a:cubicBezTo>
                  <a:lnTo>
                    <a:pt x="14938" y="20800"/>
                  </a:lnTo>
                  <a:lnTo>
                    <a:pt x="16171" y="20196"/>
                  </a:lnTo>
                  <a:lnTo>
                    <a:pt x="15783" y="18325"/>
                  </a:lnTo>
                  <a:cubicBezTo>
                    <a:pt x="16141" y="18089"/>
                    <a:pt x="16477" y="17830"/>
                    <a:pt x="16791" y="17551"/>
                  </a:cubicBezTo>
                  <a:lnTo>
                    <a:pt x="18483" y="18391"/>
                  </a:lnTo>
                  <a:lnTo>
                    <a:pt x="19383" y="17355"/>
                  </a:lnTo>
                  <a:lnTo>
                    <a:pt x="18316" y="15796"/>
                  </a:lnTo>
                  <a:cubicBezTo>
                    <a:pt x="18530" y="15475"/>
                    <a:pt x="18722" y="15141"/>
                    <a:pt x="18891" y="14797"/>
                  </a:cubicBezTo>
                  <a:lnTo>
                    <a:pt x="20776" y="14938"/>
                  </a:lnTo>
                  <a:lnTo>
                    <a:pt x="21220" y="13639"/>
                  </a:lnTo>
                  <a:lnTo>
                    <a:pt x="19644" y="12596"/>
                  </a:lnTo>
                  <a:cubicBezTo>
                    <a:pt x="19728" y="12182"/>
                    <a:pt x="19784" y="11762"/>
                    <a:pt x="19810" y="11337"/>
                  </a:cubicBezTo>
                </a:path>
              </a:pathLst>
            </a:custGeom>
            <a:solidFill>
              <a:sysClr val="windowText" lastClr="000000"/>
            </a:solidFill>
            <a:ln w="16510">
              <a:noFill/>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64" name="Oval 30">
              <a:extLst>
                <a:ext uri="{FF2B5EF4-FFF2-40B4-BE49-F238E27FC236}">
                  <a16:creationId xmlns:a16="http://schemas.microsoft.com/office/drawing/2014/main" id="{5E39BA99-D521-460A-AA3B-C8361834D453}"/>
                </a:ext>
              </a:extLst>
            </p:cNvPr>
            <p:cNvSpPr/>
            <p:nvPr/>
          </p:nvSpPr>
          <p:spPr>
            <a:xfrm>
              <a:off x="781733" y="5506603"/>
              <a:ext cx="1174388" cy="1174388"/>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grpSp>
      <p:sp>
        <p:nvSpPr>
          <p:cNvPr id="165" name="Freeform 40">
            <a:extLst>
              <a:ext uri="{FF2B5EF4-FFF2-40B4-BE49-F238E27FC236}">
                <a16:creationId xmlns:a16="http://schemas.microsoft.com/office/drawing/2014/main" id="{3182A953-8EEB-4BFB-9D49-94FA81363C24}"/>
              </a:ext>
            </a:extLst>
          </p:cNvPr>
          <p:cNvSpPr/>
          <p:nvPr/>
        </p:nvSpPr>
        <p:spPr>
          <a:xfrm>
            <a:off x="5367061" y="3558302"/>
            <a:ext cx="219831" cy="229222"/>
          </a:xfrm>
          <a:custGeom>
            <a:avLst/>
            <a:gdLst>
              <a:gd name="connsiteX0" fmla="*/ 1451051 w 2886292"/>
              <a:gd name="connsiteY0" fmla="*/ 908765 h 2886348"/>
              <a:gd name="connsiteX1" fmla="*/ 913069 w 2886292"/>
              <a:gd name="connsiteY1" fmla="*/ 1446747 h 2886348"/>
              <a:gd name="connsiteX2" fmla="*/ 1451051 w 2886292"/>
              <a:gd name="connsiteY2" fmla="*/ 1984729 h 2886348"/>
              <a:gd name="connsiteX3" fmla="*/ 1989033 w 2886292"/>
              <a:gd name="connsiteY3" fmla="*/ 1446747 h 2886348"/>
              <a:gd name="connsiteX4" fmla="*/ 1451051 w 2886292"/>
              <a:gd name="connsiteY4" fmla="*/ 908765 h 2886348"/>
              <a:gd name="connsiteX5" fmla="*/ 1434460 w 2886292"/>
              <a:gd name="connsiteY5" fmla="*/ 0 h 2886348"/>
              <a:gd name="connsiteX6" fmla="*/ 1515036 w 2886292"/>
              <a:gd name="connsiteY6" fmla="*/ 239192 h 2886348"/>
              <a:gd name="connsiteX7" fmla="*/ 1683136 w 2886292"/>
              <a:gd name="connsiteY7" fmla="*/ 261375 h 2886348"/>
              <a:gd name="connsiteX8" fmla="*/ 1822506 w 2886292"/>
              <a:gd name="connsiteY8" fmla="*/ 50778 h 2886348"/>
              <a:gd name="connsiteX9" fmla="*/ 1996085 w 2886292"/>
              <a:gd name="connsiteY9" fmla="*/ 110109 h 2886348"/>
              <a:gd name="connsiteX10" fmla="*/ 1977244 w 2886292"/>
              <a:gd name="connsiteY10" fmla="*/ 361996 h 2886348"/>
              <a:gd name="connsiteX11" fmla="*/ 2110735 w 2886292"/>
              <a:gd name="connsiteY11" fmla="*/ 438832 h 2886348"/>
              <a:gd name="connsiteX12" fmla="*/ 2319056 w 2886292"/>
              <a:gd name="connsiteY12" fmla="*/ 296251 h 2886348"/>
              <a:gd name="connsiteX13" fmla="*/ 2457491 w 2886292"/>
              <a:gd name="connsiteY13" fmla="*/ 416649 h 2886348"/>
              <a:gd name="connsiteX14" fmla="*/ 2345246 w 2886292"/>
              <a:gd name="connsiteY14" fmla="*/ 642614 h 2886348"/>
              <a:gd name="connsiteX15" fmla="*/ 2448671 w 2886292"/>
              <a:gd name="connsiteY15" fmla="*/ 777310 h 2886348"/>
              <a:gd name="connsiteX16" fmla="*/ 2698683 w 2886292"/>
              <a:gd name="connsiteY16" fmla="*/ 725596 h 2886348"/>
              <a:gd name="connsiteX17" fmla="*/ 2779392 w 2886292"/>
              <a:gd name="connsiteY17" fmla="*/ 890225 h 2886348"/>
              <a:gd name="connsiteX18" fmla="*/ 2585369 w 2886292"/>
              <a:gd name="connsiteY18" fmla="*/ 1056190 h 2886348"/>
              <a:gd name="connsiteX19" fmla="*/ 2625590 w 2886292"/>
              <a:gd name="connsiteY19" fmla="*/ 1205050 h 2886348"/>
              <a:gd name="connsiteX20" fmla="*/ 2873598 w 2886292"/>
              <a:gd name="connsiteY20" fmla="*/ 1251553 h 2886348"/>
              <a:gd name="connsiteX21" fmla="*/ 2886292 w 2886292"/>
              <a:gd name="connsiteY21" fmla="*/ 1434622 h 2886348"/>
              <a:gd name="connsiteX22" fmla="*/ 2647104 w 2886292"/>
              <a:gd name="connsiteY22" fmla="*/ 1514932 h 2886348"/>
              <a:gd name="connsiteX23" fmla="*/ 2624922 w 2886292"/>
              <a:gd name="connsiteY23" fmla="*/ 1683169 h 2886348"/>
              <a:gd name="connsiteX24" fmla="*/ 2835515 w 2886292"/>
              <a:gd name="connsiteY24" fmla="*/ 1822542 h 2886348"/>
              <a:gd name="connsiteX25" fmla="*/ 2776185 w 2886292"/>
              <a:gd name="connsiteY25" fmla="*/ 1996124 h 2886348"/>
              <a:gd name="connsiteX26" fmla="*/ 2524303 w 2886292"/>
              <a:gd name="connsiteY26" fmla="*/ 1977282 h 2886348"/>
              <a:gd name="connsiteX27" fmla="*/ 2447469 w 2886292"/>
              <a:gd name="connsiteY27" fmla="*/ 2110776 h 2886348"/>
              <a:gd name="connsiteX28" fmla="*/ 2590046 w 2886292"/>
              <a:gd name="connsiteY28" fmla="*/ 2319101 h 2886348"/>
              <a:gd name="connsiteX29" fmla="*/ 2469784 w 2886292"/>
              <a:gd name="connsiteY29" fmla="*/ 2457538 h 2886348"/>
              <a:gd name="connsiteX30" fmla="*/ 2243691 w 2886292"/>
              <a:gd name="connsiteY30" fmla="*/ 2345292 h 2886348"/>
              <a:gd name="connsiteX31" fmla="*/ 2108998 w 2886292"/>
              <a:gd name="connsiteY31" fmla="*/ 2448719 h 2886348"/>
              <a:gd name="connsiteX32" fmla="*/ 2160844 w 2886292"/>
              <a:gd name="connsiteY32" fmla="*/ 2698736 h 2886348"/>
              <a:gd name="connsiteX33" fmla="*/ 1996085 w 2886292"/>
              <a:gd name="connsiteY33" fmla="*/ 2779446 h 2886348"/>
              <a:gd name="connsiteX34" fmla="*/ 1830257 w 2886292"/>
              <a:gd name="connsiteY34" fmla="*/ 2585420 h 2886348"/>
              <a:gd name="connsiteX35" fmla="*/ 1681265 w 2886292"/>
              <a:gd name="connsiteY35" fmla="*/ 2625641 h 2886348"/>
              <a:gd name="connsiteX36" fmla="*/ 1634764 w 2886292"/>
              <a:gd name="connsiteY36" fmla="*/ 2873654 h 2886348"/>
              <a:gd name="connsiteX37" fmla="*/ 1451832 w 2886292"/>
              <a:gd name="connsiteY37" fmla="*/ 2886348 h 2886348"/>
              <a:gd name="connsiteX38" fmla="*/ 1371256 w 2886292"/>
              <a:gd name="connsiteY38" fmla="*/ 2647155 h 2886348"/>
              <a:gd name="connsiteX39" fmla="*/ 1203156 w 2886292"/>
              <a:gd name="connsiteY39" fmla="*/ 2624973 h 2886348"/>
              <a:gd name="connsiteX40" fmla="*/ 1063786 w 2886292"/>
              <a:gd name="connsiteY40" fmla="*/ 2835570 h 2886348"/>
              <a:gd name="connsiteX41" fmla="*/ 890207 w 2886292"/>
              <a:gd name="connsiteY41" fmla="*/ 2776239 h 2886348"/>
              <a:gd name="connsiteX42" fmla="*/ 909048 w 2886292"/>
              <a:gd name="connsiteY42" fmla="*/ 2524352 h 2886348"/>
              <a:gd name="connsiteX43" fmla="*/ 775557 w 2886292"/>
              <a:gd name="connsiteY43" fmla="*/ 2447650 h 2886348"/>
              <a:gd name="connsiteX44" fmla="*/ 567237 w 2886292"/>
              <a:gd name="connsiteY44" fmla="*/ 2590097 h 2886348"/>
              <a:gd name="connsiteX45" fmla="*/ 428801 w 2886292"/>
              <a:gd name="connsiteY45" fmla="*/ 2469698 h 2886348"/>
              <a:gd name="connsiteX46" fmla="*/ 541046 w 2886292"/>
              <a:gd name="connsiteY46" fmla="*/ 2243735 h 2886348"/>
              <a:gd name="connsiteX47" fmla="*/ 437621 w 2886292"/>
              <a:gd name="connsiteY47" fmla="*/ 2109039 h 2886348"/>
              <a:gd name="connsiteX48" fmla="*/ 187609 w 2886292"/>
              <a:gd name="connsiteY48" fmla="*/ 2160886 h 2886348"/>
              <a:gd name="connsiteX49" fmla="*/ 106900 w 2886292"/>
              <a:gd name="connsiteY49" fmla="*/ 1996124 h 2886348"/>
              <a:gd name="connsiteX50" fmla="*/ 300923 w 2886292"/>
              <a:gd name="connsiteY50" fmla="*/ 1830292 h 2886348"/>
              <a:gd name="connsiteX51" fmla="*/ 260702 w 2886292"/>
              <a:gd name="connsiteY51" fmla="*/ 1681298 h 2886348"/>
              <a:gd name="connsiteX52" fmla="*/ 12694 w 2886292"/>
              <a:gd name="connsiteY52" fmla="*/ 1634796 h 2886348"/>
              <a:gd name="connsiteX53" fmla="*/ 0 w 2886292"/>
              <a:gd name="connsiteY53" fmla="*/ 1451860 h 2886348"/>
              <a:gd name="connsiteX54" fmla="*/ 239188 w 2886292"/>
              <a:gd name="connsiteY54" fmla="*/ 1371283 h 2886348"/>
              <a:gd name="connsiteX55" fmla="*/ 261370 w 2886292"/>
              <a:gd name="connsiteY55" fmla="*/ 1203180 h 2886348"/>
              <a:gd name="connsiteX56" fmla="*/ 50644 w 2886292"/>
              <a:gd name="connsiteY56" fmla="*/ 1063807 h 2886348"/>
              <a:gd name="connsiteX57" fmla="*/ 110107 w 2886292"/>
              <a:gd name="connsiteY57" fmla="*/ 890225 h 2886348"/>
              <a:gd name="connsiteX58" fmla="*/ 361989 w 2886292"/>
              <a:gd name="connsiteY58" fmla="*/ 909066 h 2886348"/>
              <a:gd name="connsiteX59" fmla="*/ 438823 w 2886292"/>
              <a:gd name="connsiteY59" fmla="*/ 775573 h 2886348"/>
              <a:gd name="connsiteX60" fmla="*/ 296112 w 2886292"/>
              <a:gd name="connsiteY60" fmla="*/ 567248 h 2886348"/>
              <a:gd name="connsiteX61" fmla="*/ 416642 w 2886292"/>
              <a:gd name="connsiteY61" fmla="*/ 428810 h 2886348"/>
              <a:gd name="connsiteX62" fmla="*/ 642601 w 2886292"/>
              <a:gd name="connsiteY62" fmla="*/ 541057 h 2886348"/>
              <a:gd name="connsiteX63" fmla="*/ 777295 w 2886292"/>
              <a:gd name="connsiteY63" fmla="*/ 437629 h 2886348"/>
              <a:gd name="connsiteX64" fmla="*/ 725448 w 2886292"/>
              <a:gd name="connsiteY64" fmla="*/ 187612 h 2886348"/>
              <a:gd name="connsiteX65" fmla="*/ 890207 w 2886292"/>
              <a:gd name="connsiteY65" fmla="*/ 106902 h 2886348"/>
              <a:gd name="connsiteX66" fmla="*/ 1056036 w 2886292"/>
              <a:gd name="connsiteY66" fmla="*/ 300928 h 2886348"/>
              <a:gd name="connsiteX67" fmla="*/ 1205027 w 2886292"/>
              <a:gd name="connsiteY67" fmla="*/ 260706 h 2886348"/>
              <a:gd name="connsiteX68" fmla="*/ 1251528 w 2886292"/>
              <a:gd name="connsiteY68" fmla="*/ 12828 h 288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886292" h="2886348">
                <a:moveTo>
                  <a:pt x="1451051" y="908765"/>
                </a:moveTo>
                <a:cubicBezTo>
                  <a:pt x="1153932" y="908765"/>
                  <a:pt x="913069" y="1149628"/>
                  <a:pt x="913069" y="1446747"/>
                </a:cubicBezTo>
                <a:cubicBezTo>
                  <a:pt x="913069" y="1743866"/>
                  <a:pt x="1153932" y="1984729"/>
                  <a:pt x="1451051" y="1984729"/>
                </a:cubicBezTo>
                <a:cubicBezTo>
                  <a:pt x="1748170" y="1984729"/>
                  <a:pt x="1989033" y="1743866"/>
                  <a:pt x="1989033" y="1446747"/>
                </a:cubicBezTo>
                <a:cubicBezTo>
                  <a:pt x="1989033" y="1149628"/>
                  <a:pt x="1748170" y="908765"/>
                  <a:pt x="1451051" y="908765"/>
                </a:cubicBezTo>
                <a:close/>
                <a:moveTo>
                  <a:pt x="1434460" y="0"/>
                </a:moveTo>
                <a:lnTo>
                  <a:pt x="1515036" y="239192"/>
                </a:lnTo>
                <a:cubicBezTo>
                  <a:pt x="1571559" y="242667"/>
                  <a:pt x="1627815" y="250150"/>
                  <a:pt x="1683136" y="261375"/>
                </a:cubicBezTo>
                <a:lnTo>
                  <a:pt x="1822506" y="50778"/>
                </a:lnTo>
                <a:lnTo>
                  <a:pt x="1996085" y="110109"/>
                </a:lnTo>
                <a:lnTo>
                  <a:pt x="1977244" y="361996"/>
                </a:lnTo>
                <a:cubicBezTo>
                  <a:pt x="2023211" y="384713"/>
                  <a:pt x="2067841" y="410235"/>
                  <a:pt x="2110735" y="438832"/>
                </a:cubicBezTo>
                <a:lnTo>
                  <a:pt x="2319056" y="296251"/>
                </a:lnTo>
                <a:lnTo>
                  <a:pt x="2457491" y="416649"/>
                </a:lnTo>
                <a:lnTo>
                  <a:pt x="2345246" y="642614"/>
                </a:lnTo>
                <a:cubicBezTo>
                  <a:pt x="2382527" y="684572"/>
                  <a:pt x="2417136" y="729471"/>
                  <a:pt x="2448671" y="777310"/>
                </a:cubicBezTo>
                <a:lnTo>
                  <a:pt x="2698683" y="725596"/>
                </a:lnTo>
                <a:lnTo>
                  <a:pt x="2779392" y="890225"/>
                </a:lnTo>
                <a:lnTo>
                  <a:pt x="2585369" y="1056190"/>
                </a:lnTo>
                <a:cubicBezTo>
                  <a:pt x="2602073" y="1105365"/>
                  <a:pt x="2615435" y="1155074"/>
                  <a:pt x="2625590" y="1205050"/>
                </a:cubicBezTo>
                <a:lnTo>
                  <a:pt x="2873598" y="1251553"/>
                </a:lnTo>
                <a:lnTo>
                  <a:pt x="2886292" y="1434622"/>
                </a:lnTo>
                <a:lnTo>
                  <a:pt x="2647104" y="1514932"/>
                </a:lnTo>
                <a:cubicBezTo>
                  <a:pt x="2643630" y="1571724"/>
                  <a:pt x="2636147" y="1627847"/>
                  <a:pt x="2624922" y="1683169"/>
                </a:cubicBezTo>
                <a:lnTo>
                  <a:pt x="2835515" y="1822542"/>
                </a:lnTo>
                <a:lnTo>
                  <a:pt x="2776185" y="1996124"/>
                </a:lnTo>
                <a:lnTo>
                  <a:pt x="2524303" y="1977282"/>
                </a:lnTo>
                <a:cubicBezTo>
                  <a:pt x="2501720" y="2023250"/>
                  <a:pt x="2476065" y="2067881"/>
                  <a:pt x="2447469" y="2110776"/>
                </a:cubicBezTo>
                <a:lnTo>
                  <a:pt x="2590046" y="2319101"/>
                </a:lnTo>
                <a:lnTo>
                  <a:pt x="2469784" y="2457538"/>
                </a:lnTo>
                <a:lnTo>
                  <a:pt x="2243691" y="2345292"/>
                </a:lnTo>
                <a:cubicBezTo>
                  <a:pt x="2201733" y="2382573"/>
                  <a:pt x="2156835" y="2417183"/>
                  <a:pt x="2108998" y="2448719"/>
                </a:cubicBezTo>
                <a:lnTo>
                  <a:pt x="2160844" y="2698736"/>
                </a:lnTo>
                <a:lnTo>
                  <a:pt x="1996085" y="2779446"/>
                </a:lnTo>
                <a:lnTo>
                  <a:pt x="1830257" y="2585420"/>
                </a:lnTo>
                <a:cubicBezTo>
                  <a:pt x="1780949" y="2602123"/>
                  <a:pt x="1731241" y="2615486"/>
                  <a:pt x="1681265" y="2625641"/>
                </a:cubicBezTo>
                <a:lnTo>
                  <a:pt x="1634764" y="2873654"/>
                </a:lnTo>
                <a:lnTo>
                  <a:pt x="1451832" y="2886348"/>
                </a:lnTo>
                <a:lnTo>
                  <a:pt x="1371256" y="2647155"/>
                </a:lnTo>
                <a:cubicBezTo>
                  <a:pt x="1314733" y="2643681"/>
                  <a:pt x="1258477" y="2636198"/>
                  <a:pt x="1203156" y="2624973"/>
                </a:cubicBezTo>
                <a:lnTo>
                  <a:pt x="1063786" y="2835570"/>
                </a:lnTo>
                <a:lnTo>
                  <a:pt x="890207" y="2776239"/>
                </a:lnTo>
                <a:lnTo>
                  <a:pt x="909048" y="2524352"/>
                </a:lnTo>
                <a:cubicBezTo>
                  <a:pt x="863082" y="2501635"/>
                  <a:pt x="818451" y="2476113"/>
                  <a:pt x="775557" y="2447650"/>
                </a:cubicBezTo>
                <a:lnTo>
                  <a:pt x="567237" y="2590097"/>
                </a:lnTo>
                <a:lnTo>
                  <a:pt x="428801" y="2469698"/>
                </a:lnTo>
                <a:lnTo>
                  <a:pt x="541046" y="2243735"/>
                </a:lnTo>
                <a:cubicBezTo>
                  <a:pt x="503765" y="2201776"/>
                  <a:pt x="469156" y="2156877"/>
                  <a:pt x="437621" y="2109039"/>
                </a:cubicBezTo>
                <a:lnTo>
                  <a:pt x="187609" y="2160886"/>
                </a:lnTo>
                <a:lnTo>
                  <a:pt x="106900" y="1996124"/>
                </a:lnTo>
                <a:lnTo>
                  <a:pt x="300923" y="1830292"/>
                </a:lnTo>
                <a:cubicBezTo>
                  <a:pt x="284220" y="1780984"/>
                  <a:pt x="270857" y="1731274"/>
                  <a:pt x="260702" y="1681298"/>
                </a:cubicBezTo>
                <a:lnTo>
                  <a:pt x="12694" y="1634796"/>
                </a:lnTo>
                <a:lnTo>
                  <a:pt x="0" y="1451860"/>
                </a:lnTo>
                <a:lnTo>
                  <a:pt x="239188" y="1371283"/>
                </a:lnTo>
                <a:cubicBezTo>
                  <a:pt x="242662" y="1314758"/>
                  <a:pt x="250145" y="1258501"/>
                  <a:pt x="261370" y="1203180"/>
                </a:cubicBezTo>
                <a:lnTo>
                  <a:pt x="50644" y="1063807"/>
                </a:lnTo>
                <a:lnTo>
                  <a:pt x="110107" y="890225"/>
                </a:lnTo>
                <a:lnTo>
                  <a:pt x="361989" y="909066"/>
                </a:lnTo>
                <a:cubicBezTo>
                  <a:pt x="384705" y="863098"/>
                  <a:pt x="410228" y="818601"/>
                  <a:pt x="438823" y="775573"/>
                </a:cubicBezTo>
                <a:lnTo>
                  <a:pt x="296112" y="567248"/>
                </a:lnTo>
                <a:lnTo>
                  <a:pt x="416642" y="428810"/>
                </a:lnTo>
                <a:lnTo>
                  <a:pt x="642601" y="541057"/>
                </a:lnTo>
                <a:cubicBezTo>
                  <a:pt x="684559" y="503908"/>
                  <a:pt x="729457" y="469299"/>
                  <a:pt x="777295" y="437629"/>
                </a:cubicBezTo>
                <a:lnTo>
                  <a:pt x="725448" y="187612"/>
                </a:lnTo>
                <a:lnTo>
                  <a:pt x="890207" y="106902"/>
                </a:lnTo>
                <a:lnTo>
                  <a:pt x="1056036" y="300928"/>
                </a:lnTo>
                <a:cubicBezTo>
                  <a:pt x="1105343" y="284225"/>
                  <a:pt x="1155051" y="270862"/>
                  <a:pt x="1205027" y="260706"/>
                </a:cubicBezTo>
                <a:lnTo>
                  <a:pt x="1251528" y="12828"/>
                </a:lnTo>
                <a:close/>
              </a:path>
            </a:pathLst>
          </a:custGeom>
          <a:solidFill>
            <a:sysClr val="window" lastClr="FFFFFF"/>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66" name="Shape 6">
            <a:extLst>
              <a:ext uri="{FF2B5EF4-FFF2-40B4-BE49-F238E27FC236}">
                <a16:creationId xmlns:a16="http://schemas.microsoft.com/office/drawing/2014/main" id="{9258C54B-88AD-49CF-9E2D-4B9C54DE6442}"/>
              </a:ext>
            </a:extLst>
          </p:cNvPr>
          <p:cNvSpPr/>
          <p:nvPr/>
        </p:nvSpPr>
        <p:spPr>
          <a:xfrm>
            <a:off x="5736792" y="1258789"/>
            <a:ext cx="270179" cy="320275"/>
          </a:xfrm>
          <a:custGeom>
            <a:avLst/>
            <a:gdLst/>
            <a:ahLst/>
            <a:cxnLst>
              <a:cxn ang="0">
                <a:pos x="wd2" y="hd2"/>
              </a:cxn>
              <a:cxn ang="5400000">
                <a:pos x="wd2" y="hd2"/>
              </a:cxn>
              <a:cxn ang="10800000">
                <a:pos x="wd2" y="hd2"/>
              </a:cxn>
              <a:cxn ang="16200000">
                <a:pos x="wd2" y="hd2"/>
              </a:cxn>
            </a:cxnLst>
            <a:rect l="0" t="0" r="r" b="b"/>
            <a:pathLst>
              <a:path w="20054" h="20373" extrusionOk="0">
                <a:moveTo>
                  <a:pt x="7844" y="3847"/>
                </a:moveTo>
                <a:cubicBezTo>
                  <a:pt x="7798" y="3817"/>
                  <a:pt x="7751" y="3790"/>
                  <a:pt x="7704" y="3764"/>
                </a:cubicBezTo>
                <a:cubicBezTo>
                  <a:pt x="7741" y="3546"/>
                  <a:pt x="7923" y="2954"/>
                  <a:pt x="8795" y="2769"/>
                </a:cubicBezTo>
                <a:cubicBezTo>
                  <a:pt x="9863" y="2543"/>
                  <a:pt x="10219" y="2936"/>
                  <a:pt x="10231" y="2949"/>
                </a:cubicBezTo>
                <a:cubicBezTo>
                  <a:pt x="10277" y="3007"/>
                  <a:pt x="10354" y="3039"/>
                  <a:pt x="10433" y="3035"/>
                </a:cubicBezTo>
                <a:cubicBezTo>
                  <a:pt x="10513" y="3030"/>
                  <a:pt x="10584" y="2989"/>
                  <a:pt x="10622" y="2926"/>
                </a:cubicBezTo>
                <a:cubicBezTo>
                  <a:pt x="10642" y="2891"/>
                  <a:pt x="11142" y="2078"/>
                  <a:pt x="12223" y="2236"/>
                </a:cubicBezTo>
                <a:cubicBezTo>
                  <a:pt x="13398" y="2407"/>
                  <a:pt x="13721" y="3272"/>
                  <a:pt x="13688" y="3640"/>
                </a:cubicBezTo>
                <a:cubicBezTo>
                  <a:pt x="12891" y="4033"/>
                  <a:pt x="12653" y="4866"/>
                  <a:pt x="12640" y="5366"/>
                </a:cubicBezTo>
                <a:cubicBezTo>
                  <a:pt x="12183" y="5425"/>
                  <a:pt x="11815" y="5588"/>
                  <a:pt x="11621" y="5690"/>
                </a:cubicBezTo>
                <a:cubicBezTo>
                  <a:pt x="11364" y="5535"/>
                  <a:pt x="10779" y="5263"/>
                  <a:pt x="10009" y="5400"/>
                </a:cubicBezTo>
                <a:cubicBezTo>
                  <a:pt x="9555" y="5481"/>
                  <a:pt x="9261" y="5720"/>
                  <a:pt x="9073" y="5973"/>
                </a:cubicBezTo>
                <a:cubicBezTo>
                  <a:pt x="9000" y="5345"/>
                  <a:pt x="8734" y="4420"/>
                  <a:pt x="7844" y="3847"/>
                </a:cubicBezTo>
                <a:close/>
                <a:moveTo>
                  <a:pt x="13842" y="12859"/>
                </a:moveTo>
                <a:cubicBezTo>
                  <a:pt x="12554" y="12803"/>
                  <a:pt x="11350" y="12314"/>
                  <a:pt x="10814" y="11254"/>
                </a:cubicBezTo>
                <a:cubicBezTo>
                  <a:pt x="11073" y="11322"/>
                  <a:pt x="11447" y="11402"/>
                  <a:pt x="11862" y="11432"/>
                </a:cubicBezTo>
                <a:cubicBezTo>
                  <a:pt x="12607" y="11486"/>
                  <a:pt x="13484" y="11379"/>
                  <a:pt x="14060" y="10754"/>
                </a:cubicBezTo>
                <a:cubicBezTo>
                  <a:pt x="14067" y="10747"/>
                  <a:pt x="14073" y="10739"/>
                  <a:pt x="14078" y="10731"/>
                </a:cubicBezTo>
                <a:cubicBezTo>
                  <a:pt x="14396" y="10268"/>
                  <a:pt x="14486" y="9859"/>
                  <a:pt x="14348" y="9516"/>
                </a:cubicBezTo>
                <a:cubicBezTo>
                  <a:pt x="14176" y="9089"/>
                  <a:pt x="13713" y="8943"/>
                  <a:pt x="13693" y="8937"/>
                </a:cubicBezTo>
                <a:cubicBezTo>
                  <a:pt x="13573" y="8901"/>
                  <a:pt x="13442" y="8958"/>
                  <a:pt x="13401" y="9065"/>
                </a:cubicBezTo>
                <a:cubicBezTo>
                  <a:pt x="13360" y="9173"/>
                  <a:pt x="13424" y="9289"/>
                  <a:pt x="13544" y="9326"/>
                </a:cubicBezTo>
                <a:cubicBezTo>
                  <a:pt x="13547" y="9327"/>
                  <a:pt x="13819" y="9416"/>
                  <a:pt x="13915" y="9655"/>
                </a:cubicBezTo>
                <a:cubicBezTo>
                  <a:pt x="14002" y="9870"/>
                  <a:pt x="13926" y="10163"/>
                  <a:pt x="13695" y="10504"/>
                </a:cubicBezTo>
                <a:cubicBezTo>
                  <a:pt x="12767" y="11489"/>
                  <a:pt x="10714" y="10795"/>
                  <a:pt x="10627" y="10765"/>
                </a:cubicBezTo>
                <a:cubicBezTo>
                  <a:pt x="10621" y="10743"/>
                  <a:pt x="10614" y="10721"/>
                  <a:pt x="10609" y="10698"/>
                </a:cubicBezTo>
                <a:cubicBezTo>
                  <a:pt x="10609" y="10698"/>
                  <a:pt x="7544" y="10881"/>
                  <a:pt x="7282" y="8836"/>
                </a:cubicBezTo>
                <a:cubicBezTo>
                  <a:pt x="7340" y="8795"/>
                  <a:pt x="7374" y="8731"/>
                  <a:pt x="7368" y="8660"/>
                </a:cubicBezTo>
                <a:cubicBezTo>
                  <a:pt x="7363" y="8602"/>
                  <a:pt x="7268" y="7225"/>
                  <a:pt x="9021" y="6943"/>
                </a:cubicBezTo>
                <a:cubicBezTo>
                  <a:pt x="9119" y="6927"/>
                  <a:pt x="9194" y="6856"/>
                  <a:pt x="9207" y="6768"/>
                </a:cubicBezTo>
                <a:cubicBezTo>
                  <a:pt x="9209" y="6760"/>
                  <a:pt x="9343" y="5938"/>
                  <a:pt x="10099" y="5803"/>
                </a:cubicBezTo>
                <a:cubicBezTo>
                  <a:pt x="10895" y="5661"/>
                  <a:pt x="11436" y="6075"/>
                  <a:pt x="11458" y="6092"/>
                </a:cubicBezTo>
                <a:cubicBezTo>
                  <a:pt x="11539" y="6157"/>
                  <a:pt x="11661" y="6162"/>
                  <a:pt x="11748" y="6104"/>
                </a:cubicBezTo>
                <a:cubicBezTo>
                  <a:pt x="11810" y="6062"/>
                  <a:pt x="13284" y="5112"/>
                  <a:pt x="14575" y="6521"/>
                </a:cubicBezTo>
                <a:cubicBezTo>
                  <a:pt x="14656" y="6609"/>
                  <a:pt x="14800" y="6622"/>
                  <a:pt x="14899" y="6550"/>
                </a:cubicBezTo>
                <a:cubicBezTo>
                  <a:pt x="14997" y="6478"/>
                  <a:pt x="15011" y="6349"/>
                  <a:pt x="14931" y="6261"/>
                </a:cubicBezTo>
                <a:cubicBezTo>
                  <a:pt x="14324" y="5598"/>
                  <a:pt x="13674" y="5373"/>
                  <a:pt x="13103" y="5346"/>
                </a:cubicBezTo>
                <a:cubicBezTo>
                  <a:pt x="13123" y="5041"/>
                  <a:pt x="13265" y="4108"/>
                  <a:pt x="14241" y="3883"/>
                </a:cubicBezTo>
                <a:cubicBezTo>
                  <a:pt x="14981" y="3712"/>
                  <a:pt x="15847" y="3911"/>
                  <a:pt x="16345" y="4367"/>
                </a:cubicBezTo>
                <a:cubicBezTo>
                  <a:pt x="16754" y="4742"/>
                  <a:pt x="16872" y="5249"/>
                  <a:pt x="16685" y="5832"/>
                </a:cubicBezTo>
                <a:cubicBezTo>
                  <a:pt x="16658" y="5915"/>
                  <a:pt x="16693" y="6004"/>
                  <a:pt x="16772" y="6055"/>
                </a:cubicBezTo>
                <a:cubicBezTo>
                  <a:pt x="16778" y="6059"/>
                  <a:pt x="17379" y="6456"/>
                  <a:pt x="17244" y="7323"/>
                </a:cubicBezTo>
                <a:cubicBezTo>
                  <a:pt x="17196" y="7635"/>
                  <a:pt x="17014" y="7865"/>
                  <a:pt x="16719" y="7987"/>
                </a:cubicBezTo>
                <a:cubicBezTo>
                  <a:pt x="16296" y="8162"/>
                  <a:pt x="15708" y="8096"/>
                  <a:pt x="15221" y="7820"/>
                </a:cubicBezTo>
                <a:cubicBezTo>
                  <a:pt x="14163" y="7220"/>
                  <a:pt x="12606" y="7209"/>
                  <a:pt x="11819" y="7795"/>
                </a:cubicBezTo>
                <a:cubicBezTo>
                  <a:pt x="11438" y="8078"/>
                  <a:pt x="10888" y="8447"/>
                  <a:pt x="10509" y="8373"/>
                </a:cubicBezTo>
                <a:cubicBezTo>
                  <a:pt x="10340" y="8339"/>
                  <a:pt x="10199" y="8215"/>
                  <a:pt x="10081" y="7992"/>
                </a:cubicBezTo>
                <a:cubicBezTo>
                  <a:pt x="10026" y="7889"/>
                  <a:pt x="9889" y="7846"/>
                  <a:pt x="9774" y="7894"/>
                </a:cubicBezTo>
                <a:cubicBezTo>
                  <a:pt x="9660" y="7943"/>
                  <a:pt x="9611" y="8066"/>
                  <a:pt x="9665" y="8168"/>
                </a:cubicBezTo>
                <a:cubicBezTo>
                  <a:pt x="9847" y="8509"/>
                  <a:pt x="10097" y="8712"/>
                  <a:pt x="10411" y="8774"/>
                </a:cubicBezTo>
                <a:cubicBezTo>
                  <a:pt x="10452" y="8782"/>
                  <a:pt x="10494" y="8787"/>
                  <a:pt x="10535" y="8790"/>
                </a:cubicBezTo>
                <a:cubicBezTo>
                  <a:pt x="11066" y="8829"/>
                  <a:pt x="11627" y="8472"/>
                  <a:pt x="12113" y="8110"/>
                </a:cubicBezTo>
                <a:cubicBezTo>
                  <a:pt x="12738" y="7645"/>
                  <a:pt x="14102" y="7672"/>
                  <a:pt x="14975" y="8167"/>
                </a:cubicBezTo>
                <a:cubicBezTo>
                  <a:pt x="15591" y="8516"/>
                  <a:pt x="16351" y="8592"/>
                  <a:pt x="16912" y="8360"/>
                </a:cubicBezTo>
                <a:cubicBezTo>
                  <a:pt x="17350" y="8178"/>
                  <a:pt x="17629" y="7830"/>
                  <a:pt x="17699" y="7380"/>
                </a:cubicBezTo>
                <a:cubicBezTo>
                  <a:pt x="17832" y="6525"/>
                  <a:pt x="17390" y="6016"/>
                  <a:pt x="17164" y="5818"/>
                </a:cubicBezTo>
                <a:cubicBezTo>
                  <a:pt x="17338" y="5145"/>
                  <a:pt x="17166" y="4532"/>
                  <a:pt x="16674" y="4081"/>
                </a:cubicBezTo>
                <a:cubicBezTo>
                  <a:pt x="16071" y="3528"/>
                  <a:pt x="15034" y="3283"/>
                  <a:pt x="14146" y="3481"/>
                </a:cubicBezTo>
                <a:cubicBezTo>
                  <a:pt x="14121" y="3187"/>
                  <a:pt x="13986" y="2871"/>
                  <a:pt x="13766" y="2602"/>
                </a:cubicBezTo>
                <a:cubicBezTo>
                  <a:pt x="13529" y="2313"/>
                  <a:pt x="13082" y="1945"/>
                  <a:pt x="12297" y="1831"/>
                </a:cubicBezTo>
                <a:cubicBezTo>
                  <a:pt x="11355" y="1693"/>
                  <a:pt x="10695" y="2144"/>
                  <a:pt x="10370" y="2521"/>
                </a:cubicBezTo>
                <a:cubicBezTo>
                  <a:pt x="10098" y="2360"/>
                  <a:pt x="9572" y="2183"/>
                  <a:pt x="8689" y="2369"/>
                </a:cubicBezTo>
                <a:cubicBezTo>
                  <a:pt x="7765" y="2565"/>
                  <a:pt x="7386" y="3151"/>
                  <a:pt x="7273" y="3579"/>
                </a:cubicBezTo>
                <a:cubicBezTo>
                  <a:pt x="6619" y="3371"/>
                  <a:pt x="5898" y="3447"/>
                  <a:pt x="5371" y="3811"/>
                </a:cubicBezTo>
                <a:cubicBezTo>
                  <a:pt x="4798" y="4206"/>
                  <a:pt x="4624" y="4831"/>
                  <a:pt x="4906" y="5484"/>
                </a:cubicBezTo>
                <a:cubicBezTo>
                  <a:pt x="5064" y="5834"/>
                  <a:pt x="5316" y="6075"/>
                  <a:pt x="5656" y="6201"/>
                </a:cubicBezTo>
                <a:cubicBezTo>
                  <a:pt x="6267" y="6429"/>
                  <a:pt x="6933" y="6183"/>
                  <a:pt x="6961" y="6173"/>
                </a:cubicBezTo>
                <a:cubicBezTo>
                  <a:pt x="7077" y="6129"/>
                  <a:pt x="7132" y="6008"/>
                  <a:pt x="7083" y="5904"/>
                </a:cubicBezTo>
                <a:cubicBezTo>
                  <a:pt x="7034" y="5800"/>
                  <a:pt x="6900" y="5750"/>
                  <a:pt x="6783" y="5794"/>
                </a:cubicBezTo>
                <a:cubicBezTo>
                  <a:pt x="6777" y="5796"/>
                  <a:pt x="6262" y="5983"/>
                  <a:pt x="5830" y="5821"/>
                </a:cubicBezTo>
                <a:cubicBezTo>
                  <a:pt x="5607" y="5738"/>
                  <a:pt x="5444" y="5577"/>
                  <a:pt x="5334" y="5333"/>
                </a:cubicBezTo>
                <a:cubicBezTo>
                  <a:pt x="5127" y="4854"/>
                  <a:pt x="5243" y="4418"/>
                  <a:pt x="5652" y="4136"/>
                </a:cubicBezTo>
                <a:cubicBezTo>
                  <a:pt x="6083" y="3838"/>
                  <a:pt x="6869" y="3725"/>
                  <a:pt x="7575" y="4180"/>
                </a:cubicBezTo>
                <a:cubicBezTo>
                  <a:pt x="8753" y="4939"/>
                  <a:pt x="8638" y="6520"/>
                  <a:pt x="8632" y="6601"/>
                </a:cubicBezTo>
                <a:cubicBezTo>
                  <a:pt x="7702" y="6833"/>
                  <a:pt x="7272" y="7356"/>
                  <a:pt x="7074" y="7821"/>
                </a:cubicBezTo>
                <a:cubicBezTo>
                  <a:pt x="6463" y="7894"/>
                  <a:pt x="5039" y="7876"/>
                  <a:pt x="4073" y="6391"/>
                </a:cubicBezTo>
                <a:cubicBezTo>
                  <a:pt x="2814" y="4454"/>
                  <a:pt x="4218" y="2643"/>
                  <a:pt x="5940" y="2481"/>
                </a:cubicBezTo>
                <a:cubicBezTo>
                  <a:pt x="5940" y="2481"/>
                  <a:pt x="6798" y="371"/>
                  <a:pt x="9811" y="1253"/>
                </a:cubicBezTo>
                <a:cubicBezTo>
                  <a:pt x="9811" y="1253"/>
                  <a:pt x="11982" y="-164"/>
                  <a:pt x="14103" y="1676"/>
                </a:cubicBezTo>
                <a:cubicBezTo>
                  <a:pt x="14103" y="1676"/>
                  <a:pt x="15740" y="1450"/>
                  <a:pt x="17027" y="2711"/>
                </a:cubicBezTo>
                <a:cubicBezTo>
                  <a:pt x="17856" y="3582"/>
                  <a:pt x="17981" y="4398"/>
                  <a:pt x="17981" y="4398"/>
                </a:cubicBezTo>
                <a:cubicBezTo>
                  <a:pt x="17981" y="4398"/>
                  <a:pt x="19054" y="5041"/>
                  <a:pt x="19114" y="6732"/>
                </a:cubicBezTo>
                <a:cubicBezTo>
                  <a:pt x="19174" y="8423"/>
                  <a:pt x="18060" y="9270"/>
                  <a:pt x="17215" y="9382"/>
                </a:cubicBezTo>
                <a:cubicBezTo>
                  <a:pt x="17215" y="9382"/>
                  <a:pt x="17651" y="11201"/>
                  <a:pt x="15628" y="11913"/>
                </a:cubicBezTo>
                <a:cubicBezTo>
                  <a:pt x="15628" y="11913"/>
                  <a:pt x="15337" y="12924"/>
                  <a:pt x="13842" y="12859"/>
                </a:cubicBezTo>
                <a:close/>
                <a:moveTo>
                  <a:pt x="19751" y="5279"/>
                </a:moveTo>
                <a:cubicBezTo>
                  <a:pt x="18197" y="-143"/>
                  <a:pt x="9800" y="-1227"/>
                  <a:pt x="4752" y="1289"/>
                </a:cubicBezTo>
                <a:cubicBezTo>
                  <a:pt x="-296" y="3804"/>
                  <a:pt x="1726" y="8200"/>
                  <a:pt x="1888" y="8966"/>
                </a:cubicBezTo>
                <a:cubicBezTo>
                  <a:pt x="2050" y="9732"/>
                  <a:pt x="642" y="11525"/>
                  <a:pt x="222" y="12161"/>
                </a:cubicBezTo>
                <a:cubicBezTo>
                  <a:pt x="-199" y="12797"/>
                  <a:pt x="-5" y="13029"/>
                  <a:pt x="675" y="13281"/>
                </a:cubicBezTo>
                <a:cubicBezTo>
                  <a:pt x="1354" y="13534"/>
                  <a:pt x="1063" y="13563"/>
                  <a:pt x="1087" y="13947"/>
                </a:cubicBezTo>
                <a:cubicBezTo>
                  <a:pt x="1112" y="14330"/>
                  <a:pt x="1759" y="14351"/>
                  <a:pt x="1759" y="14351"/>
                </a:cubicBezTo>
                <a:cubicBezTo>
                  <a:pt x="1759" y="14351"/>
                  <a:pt x="1363" y="14431"/>
                  <a:pt x="1371" y="14785"/>
                </a:cubicBezTo>
                <a:cubicBezTo>
                  <a:pt x="1379" y="15139"/>
                  <a:pt x="1978" y="15417"/>
                  <a:pt x="1978" y="15417"/>
                </a:cubicBezTo>
                <a:cubicBezTo>
                  <a:pt x="2371" y="15763"/>
                  <a:pt x="1781" y="16220"/>
                  <a:pt x="2363" y="17033"/>
                </a:cubicBezTo>
                <a:cubicBezTo>
                  <a:pt x="2946" y="17847"/>
                  <a:pt x="3178" y="17207"/>
                  <a:pt x="5605" y="17120"/>
                </a:cubicBezTo>
                <a:cubicBezTo>
                  <a:pt x="8032" y="17033"/>
                  <a:pt x="7913" y="20113"/>
                  <a:pt x="7913" y="20113"/>
                </a:cubicBezTo>
                <a:lnTo>
                  <a:pt x="7907" y="20373"/>
                </a:lnTo>
                <a:lnTo>
                  <a:pt x="16547" y="20373"/>
                </a:lnTo>
                <a:cubicBezTo>
                  <a:pt x="14363" y="18031"/>
                  <a:pt x="16401" y="14604"/>
                  <a:pt x="16401" y="14604"/>
                </a:cubicBezTo>
                <a:cubicBezTo>
                  <a:pt x="16401" y="14604"/>
                  <a:pt x="21304" y="10701"/>
                  <a:pt x="19751" y="5279"/>
                </a:cubicBezTo>
                <a:close/>
              </a:path>
            </a:pathLst>
          </a:custGeom>
          <a:solidFill>
            <a:srgbClr val="E3DED1"/>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67" name="Freeform 47">
            <a:extLst>
              <a:ext uri="{FF2B5EF4-FFF2-40B4-BE49-F238E27FC236}">
                <a16:creationId xmlns:a16="http://schemas.microsoft.com/office/drawing/2014/main" id="{18F05727-F490-424E-BAD1-EF4052E2363C}"/>
              </a:ext>
            </a:extLst>
          </p:cNvPr>
          <p:cNvSpPr/>
          <p:nvPr/>
        </p:nvSpPr>
        <p:spPr>
          <a:xfrm>
            <a:off x="4412563" y="998390"/>
            <a:ext cx="268597" cy="310649"/>
          </a:xfrm>
          <a:custGeom>
            <a:avLst/>
            <a:gdLst>
              <a:gd name="connsiteX0" fmla="*/ 969137 w 1927101"/>
              <a:gd name="connsiteY0" fmla="*/ 876300 h 2137532"/>
              <a:gd name="connsiteX1" fmla="*/ 1062064 w 1927101"/>
              <a:gd name="connsiteY1" fmla="*/ 968972 h 2137532"/>
              <a:gd name="connsiteX2" fmla="*/ 1012804 w 1927101"/>
              <a:gd name="connsiteY2" fmla="*/ 1053050 h 2137532"/>
              <a:gd name="connsiteX3" fmla="*/ 1040407 w 1927101"/>
              <a:gd name="connsiteY3" fmla="*/ 1248295 h 2137532"/>
              <a:gd name="connsiteX4" fmla="*/ 896051 w 1927101"/>
              <a:gd name="connsiteY4" fmla="*/ 1248295 h 2137532"/>
              <a:gd name="connsiteX5" fmla="*/ 923774 w 1927101"/>
              <a:gd name="connsiteY5" fmla="*/ 1051982 h 2137532"/>
              <a:gd name="connsiteX6" fmla="*/ 876209 w 1927101"/>
              <a:gd name="connsiteY6" fmla="*/ 969798 h 2137532"/>
              <a:gd name="connsiteX7" fmla="*/ 969137 w 1927101"/>
              <a:gd name="connsiteY7" fmla="*/ 876300 h 2137532"/>
              <a:gd name="connsiteX8" fmla="*/ 962284 w 1927101"/>
              <a:gd name="connsiteY8" fmla="*/ 546100 h 2137532"/>
              <a:gd name="connsiteX9" fmla="*/ 1149959 w 1927101"/>
              <a:gd name="connsiteY9" fmla="*/ 762649 h 2137532"/>
              <a:gd name="connsiteX10" fmla="*/ 774609 w 1927101"/>
              <a:gd name="connsiteY10" fmla="*/ 762649 h 2137532"/>
              <a:gd name="connsiteX11" fmla="*/ 962284 w 1927101"/>
              <a:gd name="connsiteY11" fmla="*/ 546100 h 2137532"/>
              <a:gd name="connsiteX12" fmla="*/ 963727 w 1927101"/>
              <a:gd name="connsiteY12" fmla="*/ 453054 h 2137532"/>
              <a:gd name="connsiteX13" fmla="*/ 689411 w 1927101"/>
              <a:gd name="connsiteY13" fmla="*/ 756234 h 2137532"/>
              <a:gd name="connsiteX14" fmla="*/ 646172 w 1927101"/>
              <a:gd name="connsiteY14" fmla="*/ 756234 h 2137532"/>
              <a:gd name="connsiteX15" fmla="*/ 566295 w 1927101"/>
              <a:gd name="connsiteY15" fmla="*/ 849668 h 2137532"/>
              <a:gd name="connsiteX16" fmla="*/ 566295 w 1927101"/>
              <a:gd name="connsiteY16" fmla="*/ 1253882 h 2137532"/>
              <a:gd name="connsiteX17" fmla="*/ 646172 w 1927101"/>
              <a:gd name="connsiteY17" fmla="*/ 1369657 h 2137532"/>
              <a:gd name="connsiteX18" fmla="*/ 1281374 w 1927101"/>
              <a:gd name="connsiteY18" fmla="*/ 1369657 h 2137532"/>
              <a:gd name="connsiteX19" fmla="*/ 1384219 w 1927101"/>
              <a:gd name="connsiteY19" fmla="*/ 1253882 h 2137532"/>
              <a:gd name="connsiteX20" fmla="*/ 1384219 w 1927101"/>
              <a:gd name="connsiteY20" fmla="*/ 849668 h 2137532"/>
              <a:gd name="connsiteX21" fmla="*/ 1281374 w 1927101"/>
              <a:gd name="connsiteY21" fmla="*/ 756234 h 2137532"/>
              <a:gd name="connsiteX22" fmla="*/ 1238042 w 1927101"/>
              <a:gd name="connsiteY22" fmla="*/ 756234 h 2137532"/>
              <a:gd name="connsiteX23" fmla="*/ 963727 w 1927101"/>
              <a:gd name="connsiteY23" fmla="*/ 453054 h 2137532"/>
              <a:gd name="connsiteX24" fmla="*/ 489766 w 1927101"/>
              <a:gd name="connsiteY24" fmla="*/ 215900 h 2137532"/>
              <a:gd name="connsiteX25" fmla="*/ 966795 w 1927101"/>
              <a:gd name="connsiteY25" fmla="*/ 215900 h 2137532"/>
              <a:gd name="connsiteX26" fmla="*/ 1443918 w 1927101"/>
              <a:gd name="connsiteY26" fmla="*/ 215900 h 2137532"/>
              <a:gd name="connsiteX27" fmla="*/ 1616783 w 1927101"/>
              <a:gd name="connsiteY27" fmla="*/ 354630 h 2137532"/>
              <a:gd name="connsiteX28" fmla="*/ 966888 w 1927101"/>
              <a:gd name="connsiteY28" fmla="*/ 1874214 h 2137532"/>
              <a:gd name="connsiteX29" fmla="*/ 966795 w 1927101"/>
              <a:gd name="connsiteY29" fmla="*/ 1874214 h 2137532"/>
              <a:gd name="connsiteX30" fmla="*/ 316994 w 1927101"/>
              <a:gd name="connsiteY30" fmla="*/ 354630 h 2137532"/>
              <a:gd name="connsiteX31" fmla="*/ 489766 w 1927101"/>
              <a:gd name="connsiteY31" fmla="*/ 215900 h 2137532"/>
              <a:gd name="connsiteX32" fmla="*/ 404482 w 1927101"/>
              <a:gd name="connsiteY32" fmla="*/ 104601 h 2137532"/>
              <a:gd name="connsiteX33" fmla="*/ 203601 w 1927101"/>
              <a:gd name="connsiteY33" fmla="*/ 265707 h 2137532"/>
              <a:gd name="connsiteX34" fmla="*/ 964087 w 1927101"/>
              <a:gd name="connsiteY34" fmla="*/ 2027291 h 2137532"/>
              <a:gd name="connsiteX35" fmla="*/ 1724696 w 1927101"/>
              <a:gd name="connsiteY35" fmla="*/ 265707 h 2137532"/>
              <a:gd name="connsiteX36" fmla="*/ 1523815 w 1927101"/>
              <a:gd name="connsiteY36" fmla="*/ 104601 h 2137532"/>
              <a:gd name="connsiteX37" fmla="*/ 333324 w 1927101"/>
              <a:gd name="connsiteY37" fmla="*/ 0 h 2137532"/>
              <a:gd name="connsiteX38" fmla="*/ 1594607 w 1927101"/>
              <a:gd name="connsiteY38" fmla="*/ 0 h 2137532"/>
              <a:gd name="connsiteX39" fmla="*/ 1611479 w 1927101"/>
              <a:gd name="connsiteY39" fmla="*/ 28402 h 2137532"/>
              <a:gd name="connsiteX40" fmla="*/ 1781182 w 1927101"/>
              <a:gd name="connsiteY40" fmla="*/ 170409 h 2137532"/>
              <a:gd name="connsiteX41" fmla="*/ 1820918 w 1927101"/>
              <a:gd name="connsiteY41" fmla="*/ 174961 h 2137532"/>
              <a:gd name="connsiteX42" fmla="*/ 1831066 w 1927101"/>
              <a:gd name="connsiteY42" fmla="*/ 209102 h 2137532"/>
              <a:gd name="connsiteX43" fmla="*/ 981694 w 1927101"/>
              <a:gd name="connsiteY43" fmla="*/ 2132980 h 2137532"/>
              <a:gd name="connsiteX44" fmla="*/ 964454 w 1927101"/>
              <a:gd name="connsiteY44" fmla="*/ 2137532 h 2137532"/>
              <a:gd name="connsiteX45" fmla="*/ 947215 w 1927101"/>
              <a:gd name="connsiteY45" fmla="*/ 2133079 h 2137532"/>
              <a:gd name="connsiteX46" fmla="*/ 97109 w 1927101"/>
              <a:gd name="connsiteY46" fmla="*/ 209102 h 2137532"/>
              <a:gd name="connsiteX47" fmla="*/ 107134 w 1927101"/>
              <a:gd name="connsiteY47" fmla="*/ 174961 h 2137532"/>
              <a:gd name="connsiteX48" fmla="*/ 147115 w 1927101"/>
              <a:gd name="connsiteY48" fmla="*/ 170409 h 2137532"/>
              <a:gd name="connsiteX49" fmla="*/ 316818 w 1927101"/>
              <a:gd name="connsiteY49" fmla="*/ 28501 h 2137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27101" h="2137532">
                <a:moveTo>
                  <a:pt x="969137" y="876300"/>
                </a:moveTo>
                <a:cubicBezTo>
                  <a:pt x="1020462" y="876300"/>
                  <a:pt x="1062064" y="917650"/>
                  <a:pt x="1062064" y="968972"/>
                </a:cubicBezTo>
                <a:cubicBezTo>
                  <a:pt x="1062064" y="1004501"/>
                  <a:pt x="1042119" y="1037395"/>
                  <a:pt x="1012804" y="1053050"/>
                </a:cubicBezTo>
                <a:lnTo>
                  <a:pt x="1040407" y="1248295"/>
                </a:lnTo>
                <a:lnTo>
                  <a:pt x="896051" y="1248295"/>
                </a:lnTo>
                <a:lnTo>
                  <a:pt x="923774" y="1051982"/>
                </a:lnTo>
                <a:cubicBezTo>
                  <a:pt x="895388" y="1036051"/>
                  <a:pt x="876209" y="1004639"/>
                  <a:pt x="876209" y="969798"/>
                </a:cubicBezTo>
                <a:cubicBezTo>
                  <a:pt x="876209" y="918460"/>
                  <a:pt x="917794" y="876300"/>
                  <a:pt x="969137" y="876300"/>
                </a:cubicBezTo>
                <a:close/>
                <a:moveTo>
                  <a:pt x="962284" y="546100"/>
                </a:moveTo>
                <a:cubicBezTo>
                  <a:pt x="1055687" y="546100"/>
                  <a:pt x="1149959" y="589641"/>
                  <a:pt x="1149959" y="762649"/>
                </a:cubicBezTo>
                <a:lnTo>
                  <a:pt x="774609" y="762649"/>
                </a:lnTo>
                <a:cubicBezTo>
                  <a:pt x="774609" y="589641"/>
                  <a:pt x="868864" y="546100"/>
                  <a:pt x="962284" y="546100"/>
                </a:cubicBezTo>
                <a:close/>
                <a:moveTo>
                  <a:pt x="963727" y="453054"/>
                </a:moveTo>
                <a:cubicBezTo>
                  <a:pt x="804810" y="453054"/>
                  <a:pt x="689411" y="583263"/>
                  <a:pt x="689411" y="756234"/>
                </a:cubicBezTo>
                <a:lnTo>
                  <a:pt x="646172" y="756234"/>
                </a:lnTo>
                <a:cubicBezTo>
                  <a:pt x="582382" y="756234"/>
                  <a:pt x="566295" y="785869"/>
                  <a:pt x="566295" y="849668"/>
                </a:cubicBezTo>
                <a:lnTo>
                  <a:pt x="566295" y="1253882"/>
                </a:lnTo>
                <a:cubicBezTo>
                  <a:pt x="566295" y="1317681"/>
                  <a:pt x="582382" y="1369657"/>
                  <a:pt x="646172" y="1369657"/>
                </a:cubicBezTo>
                <a:lnTo>
                  <a:pt x="1281374" y="1369657"/>
                </a:lnTo>
                <a:cubicBezTo>
                  <a:pt x="1345164" y="1369657"/>
                  <a:pt x="1384219" y="1317681"/>
                  <a:pt x="1384219" y="1253882"/>
                </a:cubicBezTo>
                <a:cubicBezTo>
                  <a:pt x="1384219" y="1253882"/>
                  <a:pt x="1384219" y="849668"/>
                  <a:pt x="1384219" y="849668"/>
                </a:cubicBezTo>
                <a:cubicBezTo>
                  <a:pt x="1384219" y="785869"/>
                  <a:pt x="1345164" y="756234"/>
                  <a:pt x="1281374" y="756234"/>
                </a:cubicBezTo>
                <a:lnTo>
                  <a:pt x="1238042" y="756234"/>
                </a:lnTo>
                <a:cubicBezTo>
                  <a:pt x="1238042" y="583263"/>
                  <a:pt x="1122643" y="453054"/>
                  <a:pt x="963727" y="453054"/>
                </a:cubicBezTo>
                <a:close/>
                <a:moveTo>
                  <a:pt x="489766" y="215900"/>
                </a:moveTo>
                <a:lnTo>
                  <a:pt x="966795" y="215900"/>
                </a:lnTo>
                <a:lnTo>
                  <a:pt x="1443918" y="215900"/>
                </a:lnTo>
                <a:cubicBezTo>
                  <a:pt x="1443918" y="215900"/>
                  <a:pt x="1516634" y="343114"/>
                  <a:pt x="1616783" y="354630"/>
                </a:cubicBezTo>
                <a:cubicBezTo>
                  <a:pt x="1971161" y="1573107"/>
                  <a:pt x="967539" y="1873984"/>
                  <a:pt x="966888" y="1874214"/>
                </a:cubicBezTo>
                <a:lnTo>
                  <a:pt x="966795" y="1874214"/>
                </a:lnTo>
                <a:cubicBezTo>
                  <a:pt x="966237" y="1873984"/>
                  <a:pt x="-37385" y="1573107"/>
                  <a:pt x="316994" y="354630"/>
                </a:cubicBezTo>
                <a:cubicBezTo>
                  <a:pt x="416863" y="343191"/>
                  <a:pt x="489766" y="215900"/>
                  <a:pt x="489766" y="215900"/>
                </a:cubicBezTo>
                <a:close/>
                <a:moveTo>
                  <a:pt x="404482" y="104601"/>
                </a:moveTo>
                <a:cubicBezTo>
                  <a:pt x="372204" y="150716"/>
                  <a:pt x="301413" y="236613"/>
                  <a:pt x="203601" y="265707"/>
                </a:cubicBezTo>
                <a:cubicBezTo>
                  <a:pt x="-169918" y="1584149"/>
                  <a:pt x="808322" y="1974347"/>
                  <a:pt x="964087" y="2027291"/>
                </a:cubicBezTo>
                <a:cubicBezTo>
                  <a:pt x="1119730" y="1974347"/>
                  <a:pt x="2098092" y="1584248"/>
                  <a:pt x="1724696" y="265707"/>
                </a:cubicBezTo>
                <a:cubicBezTo>
                  <a:pt x="1626762" y="236712"/>
                  <a:pt x="1555971" y="150716"/>
                  <a:pt x="1523815" y="104601"/>
                </a:cubicBezTo>
                <a:close/>
                <a:moveTo>
                  <a:pt x="333324" y="0"/>
                </a:moveTo>
                <a:lnTo>
                  <a:pt x="1594607" y="0"/>
                </a:lnTo>
                <a:lnTo>
                  <a:pt x="1611479" y="28402"/>
                </a:lnTo>
                <a:cubicBezTo>
                  <a:pt x="1631408" y="62642"/>
                  <a:pt x="1705501" y="161800"/>
                  <a:pt x="1781182" y="170409"/>
                </a:cubicBezTo>
                <a:lnTo>
                  <a:pt x="1820918" y="174961"/>
                </a:lnTo>
                <a:lnTo>
                  <a:pt x="1831066" y="209102"/>
                </a:lnTo>
                <a:cubicBezTo>
                  <a:pt x="2282834" y="1735953"/>
                  <a:pt x="994776" y="2129417"/>
                  <a:pt x="981694" y="2132980"/>
                </a:cubicBezTo>
                <a:lnTo>
                  <a:pt x="964454" y="2137532"/>
                </a:lnTo>
                <a:lnTo>
                  <a:pt x="947215" y="2133079"/>
                </a:lnTo>
                <a:cubicBezTo>
                  <a:pt x="934010" y="2129615"/>
                  <a:pt x="-358083" y="1747631"/>
                  <a:pt x="97109" y="209102"/>
                </a:cubicBezTo>
                <a:lnTo>
                  <a:pt x="107134" y="174961"/>
                </a:lnTo>
                <a:lnTo>
                  <a:pt x="147115" y="170409"/>
                </a:lnTo>
                <a:cubicBezTo>
                  <a:pt x="223286" y="161800"/>
                  <a:pt x="296889" y="62642"/>
                  <a:pt x="316818" y="28501"/>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68" name="Freeform 48">
            <a:extLst>
              <a:ext uri="{FF2B5EF4-FFF2-40B4-BE49-F238E27FC236}">
                <a16:creationId xmlns:a16="http://schemas.microsoft.com/office/drawing/2014/main" id="{D548E873-7525-43C1-93FE-35699D7EDB29}"/>
              </a:ext>
            </a:extLst>
          </p:cNvPr>
          <p:cNvSpPr/>
          <p:nvPr/>
        </p:nvSpPr>
        <p:spPr>
          <a:xfrm>
            <a:off x="4194449" y="3573887"/>
            <a:ext cx="276901" cy="458182"/>
          </a:xfrm>
          <a:custGeom>
            <a:avLst/>
            <a:gdLst>
              <a:gd name="connsiteX0" fmla="*/ 373408 w 1361324"/>
              <a:gd name="connsiteY0" fmla="*/ 1612900 h 2160310"/>
              <a:gd name="connsiteX1" fmla="*/ 1028843 w 1361324"/>
              <a:gd name="connsiteY1" fmla="*/ 1612900 h 2160310"/>
              <a:gd name="connsiteX2" fmla="*/ 1028843 w 1361324"/>
              <a:gd name="connsiteY2" fmla="*/ 1742555 h 2160310"/>
              <a:gd name="connsiteX3" fmla="*/ 949598 w 1361324"/>
              <a:gd name="connsiteY3" fmla="*/ 1864987 h 2160310"/>
              <a:gd name="connsiteX4" fmla="*/ 783938 w 1361324"/>
              <a:gd name="connsiteY4" fmla="*/ 2066667 h 2160310"/>
              <a:gd name="connsiteX5" fmla="*/ 733522 w 1361324"/>
              <a:gd name="connsiteY5" fmla="*/ 2160310 h 2160310"/>
              <a:gd name="connsiteX6" fmla="*/ 668728 w 1361324"/>
              <a:gd name="connsiteY6" fmla="*/ 2160310 h 2160310"/>
              <a:gd name="connsiteX7" fmla="*/ 618313 w 1361324"/>
              <a:gd name="connsiteY7" fmla="*/ 2066667 h 2160310"/>
              <a:gd name="connsiteX8" fmla="*/ 452653 w 1361324"/>
              <a:gd name="connsiteY8" fmla="*/ 1864987 h 2160310"/>
              <a:gd name="connsiteX9" fmla="*/ 373408 w 1361324"/>
              <a:gd name="connsiteY9" fmla="*/ 1742555 h 2160310"/>
              <a:gd name="connsiteX10" fmla="*/ 373408 w 1361324"/>
              <a:gd name="connsiteY10" fmla="*/ 1612900 h 2160310"/>
              <a:gd name="connsiteX11" fmla="*/ 567332 w 1361324"/>
              <a:gd name="connsiteY11" fmla="*/ 838200 h 2160310"/>
              <a:gd name="connsiteX12" fmla="*/ 639349 w 1361324"/>
              <a:gd name="connsiteY12" fmla="*/ 910222 h 2160310"/>
              <a:gd name="connsiteX13" fmla="*/ 597929 w 1361324"/>
              <a:gd name="connsiteY13" fmla="*/ 974889 h 2160310"/>
              <a:gd name="connsiteX14" fmla="*/ 625638 w 1361324"/>
              <a:gd name="connsiteY14" fmla="*/ 1132223 h 2160310"/>
              <a:gd name="connsiteX15" fmla="*/ 656476 w 1361324"/>
              <a:gd name="connsiteY15" fmla="*/ 1154109 h 2160310"/>
              <a:gd name="connsiteX16" fmla="*/ 688947 w 1361324"/>
              <a:gd name="connsiteY16" fmla="*/ 1132155 h 2160310"/>
              <a:gd name="connsiteX17" fmla="*/ 711471 w 1361324"/>
              <a:gd name="connsiteY17" fmla="*/ 969654 h 2160310"/>
              <a:gd name="connsiteX18" fmla="*/ 677776 w 1361324"/>
              <a:gd name="connsiteY18" fmla="*/ 910222 h 2160310"/>
              <a:gd name="connsiteX19" fmla="*/ 749792 w 1361324"/>
              <a:gd name="connsiteY19" fmla="*/ 838200 h 2160310"/>
              <a:gd name="connsiteX20" fmla="*/ 821824 w 1361324"/>
              <a:gd name="connsiteY20" fmla="*/ 910222 h 2160310"/>
              <a:gd name="connsiteX21" fmla="*/ 768386 w 1361324"/>
              <a:gd name="connsiteY21" fmla="*/ 978476 h 2160310"/>
              <a:gd name="connsiteX22" fmla="*/ 743020 w 1361324"/>
              <a:gd name="connsiteY22" fmla="*/ 1161487 h 2160310"/>
              <a:gd name="connsiteX23" fmla="*/ 714495 w 1361324"/>
              <a:gd name="connsiteY23" fmla="*/ 1186352 h 2160310"/>
              <a:gd name="connsiteX24" fmla="*/ 680557 w 1361324"/>
              <a:gd name="connsiteY24" fmla="*/ 1298718 h 2160310"/>
              <a:gd name="connsiteX25" fmla="*/ 651805 w 1361324"/>
              <a:gd name="connsiteY25" fmla="*/ 1325568 h 2160310"/>
              <a:gd name="connsiteX26" fmla="*/ 650853 w 1361324"/>
              <a:gd name="connsiteY26" fmla="*/ 1325568 h 2160310"/>
              <a:gd name="connsiteX27" fmla="*/ 622992 w 1361324"/>
              <a:gd name="connsiteY27" fmla="*/ 1296755 h 2160310"/>
              <a:gd name="connsiteX28" fmla="*/ 600831 w 1361324"/>
              <a:gd name="connsiteY28" fmla="*/ 1186352 h 2160310"/>
              <a:gd name="connsiteX29" fmla="*/ 572457 w 1361324"/>
              <a:gd name="connsiteY29" fmla="*/ 1162548 h 2160310"/>
              <a:gd name="connsiteX30" fmla="*/ 539744 w 1361324"/>
              <a:gd name="connsiteY30" fmla="*/ 976694 h 2160310"/>
              <a:gd name="connsiteX31" fmla="*/ 495300 w 1361324"/>
              <a:gd name="connsiteY31" fmla="*/ 910222 h 2160310"/>
              <a:gd name="connsiteX32" fmla="*/ 567332 w 1361324"/>
              <a:gd name="connsiteY32" fmla="*/ 838200 h 2160310"/>
              <a:gd name="connsiteX33" fmla="*/ 265234 w 1361324"/>
              <a:gd name="connsiteY33" fmla="*/ 711731 h 2160310"/>
              <a:gd name="connsiteX34" fmla="*/ 466908 w 1361324"/>
              <a:gd name="connsiteY34" fmla="*/ 740544 h 2160310"/>
              <a:gd name="connsiteX35" fmla="*/ 503544 w 1361324"/>
              <a:gd name="connsiteY35" fmla="*/ 789441 h 2160310"/>
              <a:gd name="connsiteX36" fmla="*/ 460838 w 1361324"/>
              <a:gd name="connsiteY36" fmla="*/ 826525 h 2160310"/>
              <a:gd name="connsiteX37" fmla="*/ 454646 w 1361324"/>
              <a:gd name="connsiteY37" fmla="*/ 826075 h 2160310"/>
              <a:gd name="connsiteX38" fmla="*/ 252972 w 1361324"/>
              <a:gd name="connsiteY38" fmla="*/ 797263 h 2160310"/>
              <a:gd name="connsiteX39" fmla="*/ 216336 w 1361324"/>
              <a:gd name="connsiteY39" fmla="*/ 748366 h 2160310"/>
              <a:gd name="connsiteX40" fmla="*/ 265234 w 1361324"/>
              <a:gd name="connsiteY40" fmla="*/ 711731 h 2160310"/>
              <a:gd name="connsiteX41" fmla="*/ 1061409 w 1361324"/>
              <a:gd name="connsiteY41" fmla="*/ 686282 h 2160310"/>
              <a:gd name="connsiteX42" fmla="*/ 1110092 w 1361324"/>
              <a:gd name="connsiteY42" fmla="*/ 723250 h 2160310"/>
              <a:gd name="connsiteX43" fmla="*/ 1073120 w 1361324"/>
              <a:gd name="connsiteY43" fmla="*/ 771926 h 2160310"/>
              <a:gd name="connsiteX44" fmla="*/ 861875 w 1361324"/>
              <a:gd name="connsiteY44" fmla="*/ 800739 h 2160310"/>
              <a:gd name="connsiteX45" fmla="*/ 855964 w 1361324"/>
              <a:gd name="connsiteY45" fmla="*/ 801134 h 2160310"/>
              <a:gd name="connsiteX46" fmla="*/ 813192 w 1361324"/>
              <a:gd name="connsiteY46" fmla="*/ 763766 h 2160310"/>
              <a:gd name="connsiteX47" fmla="*/ 850164 w 1361324"/>
              <a:gd name="connsiteY47" fmla="*/ 715095 h 2160310"/>
              <a:gd name="connsiteX48" fmla="*/ 362003 w 1361324"/>
              <a:gd name="connsiteY48" fmla="*/ 431818 h 2160310"/>
              <a:gd name="connsiteX49" fmla="*/ 392176 w 1361324"/>
              <a:gd name="connsiteY49" fmla="*/ 445432 h 2160310"/>
              <a:gd name="connsiteX50" fmla="*/ 545845 w 1361324"/>
              <a:gd name="connsiteY50" fmla="*/ 608675 h 2160310"/>
              <a:gd name="connsiteX51" fmla="*/ 543998 w 1361324"/>
              <a:gd name="connsiteY51" fmla="*/ 669729 h 2160310"/>
              <a:gd name="connsiteX52" fmla="*/ 514388 w 1361324"/>
              <a:gd name="connsiteY52" fmla="*/ 681490 h 2160310"/>
              <a:gd name="connsiteX53" fmla="*/ 482932 w 1361324"/>
              <a:gd name="connsiteY53" fmla="*/ 667869 h 2160310"/>
              <a:gd name="connsiteX54" fmla="*/ 329263 w 1361324"/>
              <a:gd name="connsiteY54" fmla="*/ 504626 h 2160310"/>
              <a:gd name="connsiteX55" fmla="*/ 331110 w 1361324"/>
              <a:gd name="connsiteY55" fmla="*/ 443572 h 2160310"/>
              <a:gd name="connsiteX56" fmla="*/ 362003 w 1361324"/>
              <a:gd name="connsiteY56" fmla="*/ 431818 h 2160310"/>
              <a:gd name="connsiteX57" fmla="*/ 976380 w 1361324"/>
              <a:gd name="connsiteY57" fmla="*/ 406399 h 2160310"/>
              <a:gd name="connsiteX58" fmla="*/ 1006939 w 1361324"/>
              <a:gd name="connsiteY58" fmla="*/ 419062 h 2160310"/>
              <a:gd name="connsiteX59" fmla="*/ 1006939 w 1361324"/>
              <a:gd name="connsiteY59" fmla="*/ 480177 h 2160310"/>
              <a:gd name="connsiteX60" fmla="*/ 848473 w 1361324"/>
              <a:gd name="connsiteY60" fmla="*/ 638632 h 2160310"/>
              <a:gd name="connsiteX61" fmla="*/ 817919 w 1361324"/>
              <a:gd name="connsiteY61" fmla="*/ 651295 h 2160310"/>
              <a:gd name="connsiteX62" fmla="*/ 787355 w 1361324"/>
              <a:gd name="connsiteY62" fmla="*/ 638632 h 2160310"/>
              <a:gd name="connsiteX63" fmla="*/ 787355 w 1361324"/>
              <a:gd name="connsiteY63" fmla="*/ 577517 h 2160310"/>
              <a:gd name="connsiteX64" fmla="*/ 945821 w 1361324"/>
              <a:gd name="connsiteY64" fmla="*/ 419062 h 2160310"/>
              <a:gd name="connsiteX65" fmla="*/ 976380 w 1361324"/>
              <a:gd name="connsiteY65" fmla="*/ 406399 h 2160310"/>
              <a:gd name="connsiteX66" fmla="*/ 652817 w 1361324"/>
              <a:gd name="connsiteY66" fmla="*/ 292100 h 2160310"/>
              <a:gd name="connsiteX67" fmla="*/ 696034 w 1361324"/>
              <a:gd name="connsiteY67" fmla="*/ 335310 h 2160310"/>
              <a:gd name="connsiteX68" fmla="*/ 696034 w 1361324"/>
              <a:gd name="connsiteY68" fmla="*/ 580216 h 2160310"/>
              <a:gd name="connsiteX69" fmla="*/ 652817 w 1361324"/>
              <a:gd name="connsiteY69" fmla="*/ 623427 h 2160310"/>
              <a:gd name="connsiteX70" fmla="*/ 609600 w 1361324"/>
              <a:gd name="connsiteY70" fmla="*/ 580216 h 2160310"/>
              <a:gd name="connsiteX71" fmla="*/ 609600 w 1361324"/>
              <a:gd name="connsiteY71" fmla="*/ 335310 h 2160310"/>
              <a:gd name="connsiteX72" fmla="*/ 652817 w 1361324"/>
              <a:gd name="connsiteY72" fmla="*/ 292100 h 2160310"/>
              <a:gd name="connsiteX73" fmla="*/ 680662 w 1361324"/>
              <a:gd name="connsiteY73" fmla="*/ 0 h 2160310"/>
              <a:gd name="connsiteX74" fmla="*/ 1361324 w 1361324"/>
              <a:gd name="connsiteY74" fmla="*/ 680666 h 2160310"/>
              <a:gd name="connsiteX75" fmla="*/ 1031581 w 1361324"/>
              <a:gd name="connsiteY75" fmla="*/ 1264024 h 2160310"/>
              <a:gd name="connsiteX76" fmla="*/ 970259 w 1361324"/>
              <a:gd name="connsiteY76" fmla="*/ 1519784 h 2160310"/>
              <a:gd name="connsiteX77" fmla="*/ 797194 w 1361324"/>
              <a:gd name="connsiteY77" fmla="*/ 1519784 h 2160310"/>
              <a:gd name="connsiteX78" fmla="*/ 939881 w 1361324"/>
              <a:gd name="connsiteY78" fmla="*/ 1117463 h 2160310"/>
              <a:gd name="connsiteX79" fmla="*/ 1188449 w 1361324"/>
              <a:gd name="connsiteY79" fmla="*/ 680666 h 2160310"/>
              <a:gd name="connsiteX80" fmla="*/ 680662 w 1361324"/>
              <a:gd name="connsiteY80" fmla="*/ 172875 h 2160310"/>
              <a:gd name="connsiteX81" fmla="*/ 172875 w 1361324"/>
              <a:gd name="connsiteY81" fmla="*/ 680666 h 2160310"/>
              <a:gd name="connsiteX82" fmla="*/ 396801 w 1361324"/>
              <a:gd name="connsiteY82" fmla="*/ 1101773 h 2160310"/>
              <a:gd name="connsiteX83" fmla="*/ 532492 w 1361324"/>
              <a:gd name="connsiteY83" fmla="*/ 1484111 h 2160310"/>
              <a:gd name="connsiteX84" fmla="*/ 531106 w 1361324"/>
              <a:gd name="connsiteY84" fmla="*/ 1519784 h 2160310"/>
              <a:gd name="connsiteX85" fmla="*/ 358230 w 1361324"/>
              <a:gd name="connsiteY85" fmla="*/ 1519784 h 2160310"/>
              <a:gd name="connsiteX86" fmla="*/ 359995 w 1361324"/>
              <a:gd name="connsiteY86" fmla="*/ 1474050 h 2160310"/>
              <a:gd name="connsiteX87" fmla="*/ 297160 w 1361324"/>
              <a:gd name="connsiteY87" fmla="*/ 1243057 h 2160310"/>
              <a:gd name="connsiteX88" fmla="*/ 0 w 1361324"/>
              <a:gd name="connsiteY88" fmla="*/ 680666 h 2160310"/>
              <a:gd name="connsiteX89" fmla="*/ 680662 w 1361324"/>
              <a:gd name="connsiteY89" fmla="*/ 0 h 21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361324" h="2160310">
                <a:moveTo>
                  <a:pt x="373408" y="1612900"/>
                </a:moveTo>
                <a:lnTo>
                  <a:pt x="1028843" y="1612900"/>
                </a:lnTo>
                <a:cubicBezTo>
                  <a:pt x="1086465" y="1612900"/>
                  <a:pt x="1086465" y="1706543"/>
                  <a:pt x="1028843" y="1742555"/>
                </a:cubicBezTo>
                <a:cubicBezTo>
                  <a:pt x="1064843" y="1792962"/>
                  <a:pt x="1028843" y="1857790"/>
                  <a:pt x="949598" y="1864987"/>
                </a:cubicBezTo>
                <a:cubicBezTo>
                  <a:pt x="935219" y="1951433"/>
                  <a:pt x="855975" y="2052273"/>
                  <a:pt x="783938" y="2066667"/>
                </a:cubicBezTo>
                <a:cubicBezTo>
                  <a:pt x="776766" y="2095482"/>
                  <a:pt x="776766" y="2160310"/>
                  <a:pt x="733522" y="2160310"/>
                </a:cubicBezTo>
                <a:lnTo>
                  <a:pt x="668728" y="2160310"/>
                </a:lnTo>
                <a:cubicBezTo>
                  <a:pt x="625485" y="2160310"/>
                  <a:pt x="625485" y="2095482"/>
                  <a:pt x="618313" y="2066667"/>
                </a:cubicBezTo>
                <a:cubicBezTo>
                  <a:pt x="546276" y="2052273"/>
                  <a:pt x="467032" y="1951433"/>
                  <a:pt x="452653" y="1864987"/>
                </a:cubicBezTo>
                <a:cubicBezTo>
                  <a:pt x="373408" y="1857790"/>
                  <a:pt x="337408" y="1792962"/>
                  <a:pt x="373408" y="1742555"/>
                </a:cubicBezTo>
                <a:cubicBezTo>
                  <a:pt x="315786" y="1706543"/>
                  <a:pt x="315786" y="1612900"/>
                  <a:pt x="373408" y="1612900"/>
                </a:cubicBezTo>
                <a:close/>
                <a:moveTo>
                  <a:pt x="567332" y="838200"/>
                </a:moveTo>
                <a:cubicBezTo>
                  <a:pt x="607104" y="838200"/>
                  <a:pt x="639349" y="870443"/>
                  <a:pt x="639349" y="910222"/>
                </a:cubicBezTo>
                <a:cubicBezTo>
                  <a:pt x="639349" y="938945"/>
                  <a:pt x="622236" y="963291"/>
                  <a:pt x="597929" y="974889"/>
                </a:cubicBezTo>
                <a:lnTo>
                  <a:pt x="625638" y="1132223"/>
                </a:lnTo>
                <a:cubicBezTo>
                  <a:pt x="638805" y="1136329"/>
                  <a:pt x="648827" y="1143933"/>
                  <a:pt x="656476" y="1154109"/>
                </a:cubicBezTo>
                <a:cubicBezTo>
                  <a:pt x="664806" y="1143753"/>
                  <a:pt x="675387" y="1136216"/>
                  <a:pt x="688947" y="1132155"/>
                </a:cubicBezTo>
                <a:lnTo>
                  <a:pt x="711471" y="969654"/>
                </a:lnTo>
                <a:cubicBezTo>
                  <a:pt x="691653" y="956815"/>
                  <a:pt x="677776" y="935606"/>
                  <a:pt x="677776" y="910222"/>
                </a:cubicBezTo>
                <a:cubicBezTo>
                  <a:pt x="677776" y="870443"/>
                  <a:pt x="710020" y="838200"/>
                  <a:pt x="749792" y="838200"/>
                </a:cubicBezTo>
                <a:cubicBezTo>
                  <a:pt x="789580" y="838200"/>
                  <a:pt x="821824" y="870443"/>
                  <a:pt x="821824" y="910222"/>
                </a:cubicBezTo>
                <a:cubicBezTo>
                  <a:pt x="821824" y="943435"/>
                  <a:pt x="798922" y="970150"/>
                  <a:pt x="768386" y="978476"/>
                </a:cubicBezTo>
                <a:lnTo>
                  <a:pt x="743020" y="1161487"/>
                </a:lnTo>
                <a:cubicBezTo>
                  <a:pt x="741055" y="1175725"/>
                  <a:pt x="728901" y="1186352"/>
                  <a:pt x="714495" y="1186352"/>
                </a:cubicBezTo>
                <a:cubicBezTo>
                  <a:pt x="702174" y="1186352"/>
                  <a:pt x="688161" y="1186352"/>
                  <a:pt x="680557" y="1298718"/>
                </a:cubicBezTo>
                <a:cubicBezTo>
                  <a:pt x="679544" y="1313858"/>
                  <a:pt x="666892" y="1325568"/>
                  <a:pt x="651805" y="1325568"/>
                </a:cubicBezTo>
                <a:cubicBezTo>
                  <a:pt x="651472" y="1325568"/>
                  <a:pt x="651185" y="1325568"/>
                  <a:pt x="650853" y="1325568"/>
                </a:cubicBezTo>
                <a:cubicBezTo>
                  <a:pt x="635313" y="1325004"/>
                  <a:pt x="622992" y="1312278"/>
                  <a:pt x="622992" y="1296755"/>
                </a:cubicBezTo>
                <a:cubicBezTo>
                  <a:pt x="622992" y="1186352"/>
                  <a:pt x="610158" y="1186352"/>
                  <a:pt x="600831" y="1186352"/>
                </a:cubicBezTo>
                <a:cubicBezTo>
                  <a:pt x="586818" y="1186352"/>
                  <a:pt x="574875" y="1176334"/>
                  <a:pt x="572457" y="1162548"/>
                </a:cubicBezTo>
                <a:lnTo>
                  <a:pt x="539744" y="976694"/>
                </a:lnTo>
                <a:cubicBezTo>
                  <a:pt x="513667" y="965841"/>
                  <a:pt x="495300" y="940231"/>
                  <a:pt x="495300" y="910222"/>
                </a:cubicBezTo>
                <a:cubicBezTo>
                  <a:pt x="495300" y="870443"/>
                  <a:pt x="527544" y="838200"/>
                  <a:pt x="567332" y="838200"/>
                </a:cubicBezTo>
                <a:close/>
                <a:moveTo>
                  <a:pt x="265234" y="711731"/>
                </a:moveTo>
                <a:lnTo>
                  <a:pt x="466908" y="740544"/>
                </a:lnTo>
                <a:cubicBezTo>
                  <a:pt x="490547" y="743920"/>
                  <a:pt x="506919" y="765810"/>
                  <a:pt x="503544" y="789441"/>
                </a:cubicBezTo>
                <a:cubicBezTo>
                  <a:pt x="500509" y="810996"/>
                  <a:pt x="481987" y="826525"/>
                  <a:pt x="460838" y="826525"/>
                </a:cubicBezTo>
                <a:cubicBezTo>
                  <a:pt x="458811" y="826525"/>
                  <a:pt x="456729" y="826415"/>
                  <a:pt x="454646" y="826075"/>
                </a:cubicBezTo>
                <a:lnTo>
                  <a:pt x="252972" y="797263"/>
                </a:lnTo>
                <a:cubicBezTo>
                  <a:pt x="229333" y="793887"/>
                  <a:pt x="212960" y="771996"/>
                  <a:pt x="216336" y="748366"/>
                </a:cubicBezTo>
                <a:cubicBezTo>
                  <a:pt x="219656" y="724730"/>
                  <a:pt x="241322" y="707960"/>
                  <a:pt x="265234" y="711731"/>
                </a:cubicBezTo>
                <a:close/>
                <a:moveTo>
                  <a:pt x="1061409" y="686282"/>
                </a:moveTo>
                <a:cubicBezTo>
                  <a:pt x="1084648" y="682679"/>
                  <a:pt x="1106820" y="699619"/>
                  <a:pt x="1110092" y="723250"/>
                </a:cubicBezTo>
                <a:cubicBezTo>
                  <a:pt x="1113294" y="746886"/>
                  <a:pt x="1096752" y="768718"/>
                  <a:pt x="1073120" y="771926"/>
                </a:cubicBezTo>
                <a:lnTo>
                  <a:pt x="861875" y="800739"/>
                </a:lnTo>
                <a:cubicBezTo>
                  <a:pt x="859909" y="801024"/>
                  <a:pt x="857930" y="801134"/>
                  <a:pt x="855964" y="801134"/>
                </a:cubicBezTo>
                <a:cubicBezTo>
                  <a:pt x="834690" y="801134"/>
                  <a:pt x="816183" y="785433"/>
                  <a:pt x="813192" y="763766"/>
                </a:cubicBezTo>
                <a:cubicBezTo>
                  <a:pt x="809991" y="740135"/>
                  <a:pt x="826532" y="718297"/>
                  <a:pt x="850164" y="715095"/>
                </a:cubicBezTo>
                <a:close/>
                <a:moveTo>
                  <a:pt x="362003" y="431818"/>
                </a:moveTo>
                <a:cubicBezTo>
                  <a:pt x="373054" y="432149"/>
                  <a:pt x="383986" y="436708"/>
                  <a:pt x="392176" y="445432"/>
                </a:cubicBezTo>
                <a:lnTo>
                  <a:pt x="545845" y="608675"/>
                </a:lnTo>
                <a:cubicBezTo>
                  <a:pt x="562225" y="626004"/>
                  <a:pt x="561383" y="653353"/>
                  <a:pt x="543998" y="669729"/>
                </a:cubicBezTo>
                <a:cubicBezTo>
                  <a:pt x="535663" y="677605"/>
                  <a:pt x="525032" y="681490"/>
                  <a:pt x="514388" y="681490"/>
                </a:cubicBezTo>
                <a:cubicBezTo>
                  <a:pt x="502914" y="681490"/>
                  <a:pt x="491440" y="676934"/>
                  <a:pt x="482932" y="667869"/>
                </a:cubicBezTo>
                <a:lnTo>
                  <a:pt x="329263" y="504626"/>
                </a:lnTo>
                <a:cubicBezTo>
                  <a:pt x="312883" y="487296"/>
                  <a:pt x="313725" y="459948"/>
                  <a:pt x="331110" y="443572"/>
                </a:cubicBezTo>
                <a:cubicBezTo>
                  <a:pt x="339780" y="435384"/>
                  <a:pt x="350951" y="431487"/>
                  <a:pt x="362003" y="431818"/>
                </a:cubicBezTo>
                <a:close/>
                <a:moveTo>
                  <a:pt x="976380" y="406399"/>
                </a:moveTo>
                <a:cubicBezTo>
                  <a:pt x="987437" y="406399"/>
                  <a:pt x="998494" y="410620"/>
                  <a:pt x="1006939" y="419062"/>
                </a:cubicBezTo>
                <a:cubicBezTo>
                  <a:pt x="1023817" y="435935"/>
                  <a:pt x="1023817" y="463292"/>
                  <a:pt x="1006939" y="480177"/>
                </a:cubicBezTo>
                <a:lnTo>
                  <a:pt x="848473" y="638632"/>
                </a:lnTo>
                <a:cubicBezTo>
                  <a:pt x="840028" y="647074"/>
                  <a:pt x="829003" y="651295"/>
                  <a:pt x="817919" y="651295"/>
                </a:cubicBezTo>
                <a:cubicBezTo>
                  <a:pt x="806824" y="651295"/>
                  <a:pt x="795799" y="647074"/>
                  <a:pt x="787355" y="638632"/>
                </a:cubicBezTo>
                <a:cubicBezTo>
                  <a:pt x="770477" y="621747"/>
                  <a:pt x="770477" y="594402"/>
                  <a:pt x="787355" y="577517"/>
                </a:cubicBezTo>
                <a:lnTo>
                  <a:pt x="945821" y="419062"/>
                </a:lnTo>
                <a:cubicBezTo>
                  <a:pt x="954265" y="410620"/>
                  <a:pt x="965323" y="406399"/>
                  <a:pt x="976380" y="406399"/>
                </a:cubicBezTo>
                <a:close/>
                <a:moveTo>
                  <a:pt x="652817" y="292100"/>
                </a:moveTo>
                <a:cubicBezTo>
                  <a:pt x="676679" y="292100"/>
                  <a:pt x="696034" y="311458"/>
                  <a:pt x="696034" y="335310"/>
                </a:cubicBezTo>
                <a:lnTo>
                  <a:pt x="696034" y="580216"/>
                </a:lnTo>
                <a:cubicBezTo>
                  <a:pt x="696034" y="604069"/>
                  <a:pt x="676679" y="623427"/>
                  <a:pt x="652817" y="623427"/>
                </a:cubicBezTo>
                <a:cubicBezTo>
                  <a:pt x="628956" y="623427"/>
                  <a:pt x="609600" y="604069"/>
                  <a:pt x="609600" y="580216"/>
                </a:cubicBezTo>
                <a:lnTo>
                  <a:pt x="609600" y="335310"/>
                </a:lnTo>
                <a:cubicBezTo>
                  <a:pt x="609600" y="311458"/>
                  <a:pt x="628956" y="292100"/>
                  <a:pt x="652817" y="292100"/>
                </a:cubicBezTo>
                <a:close/>
                <a:moveTo>
                  <a:pt x="680662" y="0"/>
                </a:moveTo>
                <a:cubicBezTo>
                  <a:pt x="1055972" y="0"/>
                  <a:pt x="1361324" y="305364"/>
                  <a:pt x="1361324" y="680666"/>
                </a:cubicBezTo>
                <a:cubicBezTo>
                  <a:pt x="1361324" y="921439"/>
                  <a:pt x="1238049" y="1139556"/>
                  <a:pt x="1031581" y="1264024"/>
                </a:cubicBezTo>
                <a:cubicBezTo>
                  <a:pt x="1027674" y="1266557"/>
                  <a:pt x="977570" y="1308210"/>
                  <a:pt x="970259" y="1519784"/>
                </a:cubicBezTo>
                <a:lnTo>
                  <a:pt x="797194" y="1519784"/>
                </a:lnTo>
                <a:cubicBezTo>
                  <a:pt x="803560" y="1308422"/>
                  <a:pt x="850071" y="1175862"/>
                  <a:pt x="939881" y="1117463"/>
                </a:cubicBezTo>
                <a:cubicBezTo>
                  <a:pt x="1096433" y="1023040"/>
                  <a:pt x="1188449" y="860367"/>
                  <a:pt x="1188449" y="680666"/>
                </a:cubicBezTo>
                <a:cubicBezTo>
                  <a:pt x="1188449" y="400632"/>
                  <a:pt x="960679" y="172875"/>
                  <a:pt x="680662" y="172875"/>
                </a:cubicBezTo>
                <a:cubicBezTo>
                  <a:pt x="400645" y="172875"/>
                  <a:pt x="172875" y="400632"/>
                  <a:pt x="172875" y="680666"/>
                </a:cubicBezTo>
                <a:cubicBezTo>
                  <a:pt x="172875" y="849672"/>
                  <a:pt x="256572" y="1007068"/>
                  <a:pt x="396801" y="1101773"/>
                </a:cubicBezTo>
                <a:cubicBezTo>
                  <a:pt x="548374" y="1213294"/>
                  <a:pt x="539614" y="1363443"/>
                  <a:pt x="532492" y="1484111"/>
                </a:cubicBezTo>
                <a:cubicBezTo>
                  <a:pt x="531799" y="1495932"/>
                  <a:pt x="531673" y="1507893"/>
                  <a:pt x="531106" y="1519784"/>
                </a:cubicBezTo>
                <a:lnTo>
                  <a:pt x="358230" y="1519784"/>
                </a:lnTo>
                <a:cubicBezTo>
                  <a:pt x="358860" y="1504516"/>
                  <a:pt x="359049" y="1489177"/>
                  <a:pt x="359995" y="1474050"/>
                </a:cubicBezTo>
                <a:cubicBezTo>
                  <a:pt x="366801" y="1357603"/>
                  <a:pt x="367054" y="1294490"/>
                  <a:pt x="297160" y="1243057"/>
                </a:cubicBezTo>
                <a:cubicBezTo>
                  <a:pt x="112120" y="1118097"/>
                  <a:pt x="0" y="907086"/>
                  <a:pt x="0" y="680666"/>
                </a:cubicBezTo>
                <a:cubicBezTo>
                  <a:pt x="0" y="305364"/>
                  <a:pt x="305353" y="0"/>
                  <a:pt x="680662"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69" name="Freeform 49">
            <a:extLst>
              <a:ext uri="{FF2B5EF4-FFF2-40B4-BE49-F238E27FC236}">
                <a16:creationId xmlns:a16="http://schemas.microsoft.com/office/drawing/2014/main" id="{FBA92A8F-2047-48C9-AB52-8697AAD587AA}"/>
              </a:ext>
            </a:extLst>
          </p:cNvPr>
          <p:cNvSpPr/>
          <p:nvPr/>
        </p:nvSpPr>
        <p:spPr>
          <a:xfrm>
            <a:off x="5688379" y="2478021"/>
            <a:ext cx="323874" cy="371221"/>
          </a:xfrm>
          <a:custGeom>
            <a:avLst/>
            <a:gdLst>
              <a:gd name="connsiteX0" fmla="*/ 584810 w 2058726"/>
              <a:gd name="connsiteY0" fmla="*/ 1308100 h 2263055"/>
              <a:gd name="connsiteX1" fmla="*/ 1113763 w 2058726"/>
              <a:gd name="connsiteY1" fmla="*/ 1308100 h 2263055"/>
              <a:gd name="connsiteX2" fmla="*/ 1139772 w 2058726"/>
              <a:gd name="connsiteY2" fmla="*/ 1334114 h 2263055"/>
              <a:gd name="connsiteX3" fmla="*/ 1113763 w 2058726"/>
              <a:gd name="connsiteY3" fmla="*/ 1360127 h 2263055"/>
              <a:gd name="connsiteX4" fmla="*/ 584810 w 2058726"/>
              <a:gd name="connsiteY4" fmla="*/ 1360127 h 2263055"/>
              <a:gd name="connsiteX5" fmla="*/ 558800 w 2058726"/>
              <a:gd name="connsiteY5" fmla="*/ 1334114 h 2263055"/>
              <a:gd name="connsiteX6" fmla="*/ 584810 w 2058726"/>
              <a:gd name="connsiteY6" fmla="*/ 1308100 h 2263055"/>
              <a:gd name="connsiteX7" fmla="*/ 584810 w 2058726"/>
              <a:gd name="connsiteY7" fmla="*/ 1130300 h 2263055"/>
              <a:gd name="connsiteX8" fmla="*/ 1113763 w 2058726"/>
              <a:gd name="connsiteY8" fmla="*/ 1130300 h 2263055"/>
              <a:gd name="connsiteX9" fmla="*/ 1139772 w 2058726"/>
              <a:gd name="connsiteY9" fmla="*/ 1156314 h 2263055"/>
              <a:gd name="connsiteX10" fmla="*/ 1113763 w 2058726"/>
              <a:gd name="connsiteY10" fmla="*/ 1182327 h 2263055"/>
              <a:gd name="connsiteX11" fmla="*/ 584810 w 2058726"/>
              <a:gd name="connsiteY11" fmla="*/ 1182327 h 2263055"/>
              <a:gd name="connsiteX12" fmla="*/ 558800 w 2058726"/>
              <a:gd name="connsiteY12" fmla="*/ 1156314 h 2263055"/>
              <a:gd name="connsiteX13" fmla="*/ 584810 w 2058726"/>
              <a:gd name="connsiteY13" fmla="*/ 1130300 h 2263055"/>
              <a:gd name="connsiteX14" fmla="*/ 584810 w 2058726"/>
              <a:gd name="connsiteY14" fmla="*/ 952500 h 2263055"/>
              <a:gd name="connsiteX15" fmla="*/ 1113763 w 2058726"/>
              <a:gd name="connsiteY15" fmla="*/ 952500 h 2263055"/>
              <a:gd name="connsiteX16" fmla="*/ 1139772 w 2058726"/>
              <a:gd name="connsiteY16" fmla="*/ 978514 h 2263055"/>
              <a:gd name="connsiteX17" fmla="*/ 1113763 w 2058726"/>
              <a:gd name="connsiteY17" fmla="*/ 1004527 h 2263055"/>
              <a:gd name="connsiteX18" fmla="*/ 584810 w 2058726"/>
              <a:gd name="connsiteY18" fmla="*/ 1004527 h 2263055"/>
              <a:gd name="connsiteX19" fmla="*/ 558800 w 2058726"/>
              <a:gd name="connsiteY19" fmla="*/ 978514 h 2263055"/>
              <a:gd name="connsiteX20" fmla="*/ 584810 w 2058726"/>
              <a:gd name="connsiteY20" fmla="*/ 952500 h 2263055"/>
              <a:gd name="connsiteX21" fmla="*/ 1780443 w 2058726"/>
              <a:gd name="connsiteY21" fmla="*/ 863600 h 2263055"/>
              <a:gd name="connsiteX22" fmla="*/ 1683606 w 2058726"/>
              <a:gd name="connsiteY22" fmla="*/ 991236 h 2263055"/>
              <a:gd name="connsiteX23" fmla="*/ 1759055 w 2058726"/>
              <a:gd name="connsiteY23" fmla="*/ 1170768 h 2263055"/>
              <a:gd name="connsiteX24" fmla="*/ 1952277 w 2058726"/>
              <a:gd name="connsiteY24" fmla="*/ 1195193 h 2263055"/>
              <a:gd name="connsiteX25" fmla="*/ 2049170 w 2058726"/>
              <a:gd name="connsiteY25" fmla="*/ 1067558 h 2263055"/>
              <a:gd name="connsiteX26" fmla="*/ 2002614 w 2058726"/>
              <a:gd name="connsiteY26" fmla="*/ 1306307 h 2263055"/>
              <a:gd name="connsiteX27" fmla="*/ 1727341 w 2058726"/>
              <a:gd name="connsiteY27" fmla="*/ 1409841 h 2263055"/>
              <a:gd name="connsiteX28" fmla="*/ 1584174 w 2058726"/>
              <a:gd name="connsiteY28" fmla="*/ 1532423 h 2263055"/>
              <a:gd name="connsiteX29" fmla="*/ 1450036 w 2058726"/>
              <a:gd name="connsiteY29" fmla="*/ 1709169 h 2263055"/>
              <a:gd name="connsiteX30" fmla="*/ 1379327 w 2058726"/>
              <a:gd name="connsiteY30" fmla="*/ 1850670 h 2263055"/>
              <a:gd name="connsiteX31" fmla="*/ 1359294 w 2058726"/>
              <a:gd name="connsiteY31" fmla="*/ 2154014 h 2263055"/>
              <a:gd name="connsiteX32" fmla="*/ 1141863 w 2058726"/>
              <a:gd name="connsiteY32" fmla="*/ 2263055 h 2263055"/>
              <a:gd name="connsiteX33" fmla="*/ 1238700 w 2058726"/>
              <a:gd name="connsiteY33" fmla="*/ 2135420 h 2263055"/>
              <a:gd name="connsiteX34" fmla="*/ 1163251 w 2058726"/>
              <a:gd name="connsiteY34" fmla="*/ 1955888 h 2263055"/>
              <a:gd name="connsiteX35" fmla="*/ 970029 w 2058726"/>
              <a:gd name="connsiteY35" fmla="*/ 1931462 h 2263055"/>
              <a:gd name="connsiteX36" fmla="*/ 873136 w 2058726"/>
              <a:gd name="connsiteY36" fmla="*/ 2059098 h 2263055"/>
              <a:gd name="connsiteX37" fmla="*/ 919692 w 2058726"/>
              <a:gd name="connsiteY37" fmla="*/ 1820348 h 2263055"/>
              <a:gd name="connsiteX38" fmla="*/ 1191015 w 2058726"/>
              <a:gd name="connsiteY38" fmla="*/ 1716102 h 2263055"/>
              <a:gd name="connsiteX39" fmla="*/ 1314544 w 2058726"/>
              <a:gd name="connsiteY39" fmla="*/ 1606348 h 2263055"/>
              <a:gd name="connsiteX40" fmla="*/ 1448682 w 2058726"/>
              <a:gd name="connsiteY40" fmla="*/ 1429602 h 2263055"/>
              <a:gd name="connsiteX41" fmla="*/ 1530395 w 2058726"/>
              <a:gd name="connsiteY41" fmla="*/ 1250912 h 2263055"/>
              <a:gd name="connsiteX42" fmla="*/ 1563012 w 2058726"/>
              <a:gd name="connsiteY42" fmla="*/ 972641 h 2263055"/>
              <a:gd name="connsiteX43" fmla="*/ 1780443 w 2058726"/>
              <a:gd name="connsiteY43" fmla="*/ 863600 h 2263055"/>
              <a:gd name="connsiteX44" fmla="*/ 584810 w 2058726"/>
              <a:gd name="connsiteY44" fmla="*/ 762000 h 2263055"/>
              <a:gd name="connsiteX45" fmla="*/ 1113763 w 2058726"/>
              <a:gd name="connsiteY45" fmla="*/ 762000 h 2263055"/>
              <a:gd name="connsiteX46" fmla="*/ 1139772 w 2058726"/>
              <a:gd name="connsiteY46" fmla="*/ 788014 h 2263055"/>
              <a:gd name="connsiteX47" fmla="*/ 1113763 w 2058726"/>
              <a:gd name="connsiteY47" fmla="*/ 814027 h 2263055"/>
              <a:gd name="connsiteX48" fmla="*/ 584810 w 2058726"/>
              <a:gd name="connsiteY48" fmla="*/ 814027 h 2263055"/>
              <a:gd name="connsiteX49" fmla="*/ 558800 w 2058726"/>
              <a:gd name="connsiteY49" fmla="*/ 788014 h 2263055"/>
              <a:gd name="connsiteX50" fmla="*/ 584810 w 2058726"/>
              <a:gd name="connsiteY50" fmla="*/ 762000 h 2263055"/>
              <a:gd name="connsiteX51" fmla="*/ 584810 w 2058726"/>
              <a:gd name="connsiteY51" fmla="*/ 584200 h 2263055"/>
              <a:gd name="connsiteX52" fmla="*/ 1113763 w 2058726"/>
              <a:gd name="connsiteY52" fmla="*/ 584200 h 2263055"/>
              <a:gd name="connsiteX53" fmla="*/ 1139772 w 2058726"/>
              <a:gd name="connsiteY53" fmla="*/ 610214 h 2263055"/>
              <a:gd name="connsiteX54" fmla="*/ 1113763 w 2058726"/>
              <a:gd name="connsiteY54" fmla="*/ 636227 h 2263055"/>
              <a:gd name="connsiteX55" fmla="*/ 584810 w 2058726"/>
              <a:gd name="connsiteY55" fmla="*/ 636227 h 2263055"/>
              <a:gd name="connsiteX56" fmla="*/ 558800 w 2058726"/>
              <a:gd name="connsiteY56" fmla="*/ 610214 h 2263055"/>
              <a:gd name="connsiteX57" fmla="*/ 584810 w 2058726"/>
              <a:gd name="connsiteY57" fmla="*/ 584200 h 2263055"/>
              <a:gd name="connsiteX58" fmla="*/ 584810 w 2058726"/>
              <a:gd name="connsiteY58" fmla="*/ 406400 h 2263055"/>
              <a:gd name="connsiteX59" fmla="*/ 1113763 w 2058726"/>
              <a:gd name="connsiteY59" fmla="*/ 406400 h 2263055"/>
              <a:gd name="connsiteX60" fmla="*/ 1139772 w 2058726"/>
              <a:gd name="connsiteY60" fmla="*/ 432414 h 2263055"/>
              <a:gd name="connsiteX61" fmla="*/ 1113763 w 2058726"/>
              <a:gd name="connsiteY61" fmla="*/ 458427 h 2263055"/>
              <a:gd name="connsiteX62" fmla="*/ 584810 w 2058726"/>
              <a:gd name="connsiteY62" fmla="*/ 458427 h 2263055"/>
              <a:gd name="connsiteX63" fmla="*/ 558800 w 2058726"/>
              <a:gd name="connsiteY63" fmla="*/ 432414 h 2263055"/>
              <a:gd name="connsiteX64" fmla="*/ 584810 w 2058726"/>
              <a:gd name="connsiteY64" fmla="*/ 406400 h 2263055"/>
              <a:gd name="connsiteX65" fmla="*/ 242984 w 2058726"/>
              <a:gd name="connsiteY65" fmla="*/ 0 h 2263055"/>
              <a:gd name="connsiteX66" fmla="*/ 1395375 w 2058726"/>
              <a:gd name="connsiteY66" fmla="*/ 0 h 2263055"/>
              <a:gd name="connsiteX67" fmla="*/ 1556019 w 2058726"/>
              <a:gd name="connsiteY67" fmla="*/ 160600 h 2263055"/>
              <a:gd name="connsiteX68" fmla="*/ 1556019 w 2058726"/>
              <a:gd name="connsiteY68" fmla="*/ 856871 h 2263055"/>
              <a:gd name="connsiteX69" fmla="*/ 1451996 w 2058726"/>
              <a:gd name="connsiteY69" fmla="*/ 984521 h 2263055"/>
              <a:gd name="connsiteX70" fmla="*/ 1451996 w 2058726"/>
              <a:gd name="connsiteY70" fmla="*/ 160600 h 2263055"/>
              <a:gd name="connsiteX71" fmla="*/ 1395375 w 2058726"/>
              <a:gd name="connsiteY71" fmla="*/ 104017 h 2263055"/>
              <a:gd name="connsiteX72" fmla="*/ 242984 w 2058726"/>
              <a:gd name="connsiteY72" fmla="*/ 104017 h 2263055"/>
              <a:gd name="connsiteX73" fmla="*/ 186434 w 2058726"/>
              <a:gd name="connsiteY73" fmla="*/ 160600 h 2263055"/>
              <a:gd name="connsiteX74" fmla="*/ 186434 w 2058726"/>
              <a:gd name="connsiteY74" fmla="*/ 342545 h 2263055"/>
              <a:gd name="connsiteX75" fmla="*/ 294851 w 2058726"/>
              <a:gd name="connsiteY75" fmla="*/ 342545 h 2263055"/>
              <a:gd name="connsiteX76" fmla="*/ 372868 w 2058726"/>
              <a:gd name="connsiteY76" fmla="*/ 420558 h 2263055"/>
              <a:gd name="connsiteX77" fmla="*/ 294851 w 2058726"/>
              <a:gd name="connsiteY77" fmla="*/ 498571 h 2263055"/>
              <a:gd name="connsiteX78" fmla="*/ 186434 w 2058726"/>
              <a:gd name="connsiteY78" fmla="*/ 498571 h 2263055"/>
              <a:gd name="connsiteX79" fmla="*/ 186434 w 2058726"/>
              <a:gd name="connsiteY79" fmla="*/ 585308 h 2263055"/>
              <a:gd name="connsiteX80" fmla="*/ 294851 w 2058726"/>
              <a:gd name="connsiteY80" fmla="*/ 585308 h 2263055"/>
              <a:gd name="connsiteX81" fmla="*/ 372868 w 2058726"/>
              <a:gd name="connsiteY81" fmla="*/ 663321 h 2263055"/>
              <a:gd name="connsiteX82" fmla="*/ 294851 w 2058726"/>
              <a:gd name="connsiteY82" fmla="*/ 741419 h 2263055"/>
              <a:gd name="connsiteX83" fmla="*/ 186434 w 2058726"/>
              <a:gd name="connsiteY83" fmla="*/ 741419 h 2263055"/>
              <a:gd name="connsiteX84" fmla="*/ 186434 w 2058726"/>
              <a:gd name="connsiteY84" fmla="*/ 828071 h 2263055"/>
              <a:gd name="connsiteX85" fmla="*/ 294851 w 2058726"/>
              <a:gd name="connsiteY85" fmla="*/ 828071 h 2263055"/>
              <a:gd name="connsiteX86" fmla="*/ 372868 w 2058726"/>
              <a:gd name="connsiteY86" fmla="*/ 906169 h 2263055"/>
              <a:gd name="connsiteX87" fmla="*/ 294851 w 2058726"/>
              <a:gd name="connsiteY87" fmla="*/ 984182 h 2263055"/>
              <a:gd name="connsiteX88" fmla="*/ 186434 w 2058726"/>
              <a:gd name="connsiteY88" fmla="*/ 984182 h 2263055"/>
              <a:gd name="connsiteX89" fmla="*/ 186434 w 2058726"/>
              <a:gd name="connsiteY89" fmla="*/ 1070919 h 2263055"/>
              <a:gd name="connsiteX90" fmla="*/ 294851 w 2058726"/>
              <a:gd name="connsiteY90" fmla="*/ 1070919 h 2263055"/>
              <a:gd name="connsiteX91" fmla="*/ 372868 w 2058726"/>
              <a:gd name="connsiteY91" fmla="*/ 1148932 h 2263055"/>
              <a:gd name="connsiteX92" fmla="*/ 294851 w 2058726"/>
              <a:gd name="connsiteY92" fmla="*/ 1226945 h 2263055"/>
              <a:gd name="connsiteX93" fmla="*/ 186434 w 2058726"/>
              <a:gd name="connsiteY93" fmla="*/ 1226945 h 2263055"/>
              <a:gd name="connsiteX94" fmla="*/ 186434 w 2058726"/>
              <a:gd name="connsiteY94" fmla="*/ 1313682 h 2263055"/>
              <a:gd name="connsiteX95" fmla="*/ 294851 w 2058726"/>
              <a:gd name="connsiteY95" fmla="*/ 1313682 h 2263055"/>
              <a:gd name="connsiteX96" fmla="*/ 372868 w 2058726"/>
              <a:gd name="connsiteY96" fmla="*/ 1391695 h 2263055"/>
              <a:gd name="connsiteX97" fmla="*/ 294851 w 2058726"/>
              <a:gd name="connsiteY97" fmla="*/ 1469793 h 2263055"/>
              <a:gd name="connsiteX98" fmla="*/ 186434 w 2058726"/>
              <a:gd name="connsiteY98" fmla="*/ 1469793 h 2263055"/>
              <a:gd name="connsiteX99" fmla="*/ 186434 w 2058726"/>
              <a:gd name="connsiteY99" fmla="*/ 1669017 h 2263055"/>
              <a:gd name="connsiteX100" fmla="*/ 242984 w 2058726"/>
              <a:gd name="connsiteY100" fmla="*/ 1725600 h 2263055"/>
              <a:gd name="connsiteX101" fmla="*/ 925471 w 2058726"/>
              <a:gd name="connsiteY101" fmla="*/ 1725600 h 2263055"/>
              <a:gd name="connsiteX102" fmla="*/ 839386 w 2058726"/>
              <a:gd name="connsiteY102" fmla="*/ 1829617 h 2263055"/>
              <a:gd name="connsiteX103" fmla="*/ 242984 w 2058726"/>
              <a:gd name="connsiteY103" fmla="*/ 1829617 h 2263055"/>
              <a:gd name="connsiteX104" fmla="*/ 82412 w 2058726"/>
              <a:gd name="connsiteY104" fmla="*/ 1669017 h 2263055"/>
              <a:gd name="connsiteX105" fmla="*/ 82412 w 2058726"/>
              <a:gd name="connsiteY105" fmla="*/ 1469793 h 2263055"/>
              <a:gd name="connsiteX106" fmla="*/ 78017 w 2058726"/>
              <a:gd name="connsiteY106" fmla="*/ 1469793 h 2263055"/>
              <a:gd name="connsiteX107" fmla="*/ 0 w 2058726"/>
              <a:gd name="connsiteY107" fmla="*/ 1391695 h 2263055"/>
              <a:gd name="connsiteX108" fmla="*/ 78017 w 2058726"/>
              <a:gd name="connsiteY108" fmla="*/ 1313682 h 2263055"/>
              <a:gd name="connsiteX109" fmla="*/ 82412 w 2058726"/>
              <a:gd name="connsiteY109" fmla="*/ 1313682 h 2263055"/>
              <a:gd name="connsiteX110" fmla="*/ 82412 w 2058726"/>
              <a:gd name="connsiteY110" fmla="*/ 1226945 h 2263055"/>
              <a:gd name="connsiteX111" fmla="*/ 78017 w 2058726"/>
              <a:gd name="connsiteY111" fmla="*/ 1226945 h 2263055"/>
              <a:gd name="connsiteX112" fmla="*/ 0 w 2058726"/>
              <a:gd name="connsiteY112" fmla="*/ 1148932 h 2263055"/>
              <a:gd name="connsiteX113" fmla="*/ 78017 w 2058726"/>
              <a:gd name="connsiteY113" fmla="*/ 1070919 h 2263055"/>
              <a:gd name="connsiteX114" fmla="*/ 82412 w 2058726"/>
              <a:gd name="connsiteY114" fmla="*/ 1070919 h 2263055"/>
              <a:gd name="connsiteX115" fmla="*/ 82412 w 2058726"/>
              <a:gd name="connsiteY115" fmla="*/ 984182 h 2263055"/>
              <a:gd name="connsiteX116" fmla="*/ 78017 w 2058726"/>
              <a:gd name="connsiteY116" fmla="*/ 984182 h 2263055"/>
              <a:gd name="connsiteX117" fmla="*/ 0 w 2058726"/>
              <a:gd name="connsiteY117" fmla="*/ 906169 h 2263055"/>
              <a:gd name="connsiteX118" fmla="*/ 78017 w 2058726"/>
              <a:gd name="connsiteY118" fmla="*/ 828071 h 2263055"/>
              <a:gd name="connsiteX119" fmla="*/ 82412 w 2058726"/>
              <a:gd name="connsiteY119" fmla="*/ 828071 h 2263055"/>
              <a:gd name="connsiteX120" fmla="*/ 82412 w 2058726"/>
              <a:gd name="connsiteY120" fmla="*/ 741419 h 2263055"/>
              <a:gd name="connsiteX121" fmla="*/ 78017 w 2058726"/>
              <a:gd name="connsiteY121" fmla="*/ 741419 h 2263055"/>
              <a:gd name="connsiteX122" fmla="*/ 0 w 2058726"/>
              <a:gd name="connsiteY122" fmla="*/ 663321 h 2263055"/>
              <a:gd name="connsiteX123" fmla="*/ 78017 w 2058726"/>
              <a:gd name="connsiteY123" fmla="*/ 585308 h 2263055"/>
              <a:gd name="connsiteX124" fmla="*/ 82412 w 2058726"/>
              <a:gd name="connsiteY124" fmla="*/ 585308 h 2263055"/>
              <a:gd name="connsiteX125" fmla="*/ 82412 w 2058726"/>
              <a:gd name="connsiteY125" fmla="*/ 498571 h 2263055"/>
              <a:gd name="connsiteX126" fmla="*/ 78017 w 2058726"/>
              <a:gd name="connsiteY126" fmla="*/ 498571 h 2263055"/>
              <a:gd name="connsiteX127" fmla="*/ 0 w 2058726"/>
              <a:gd name="connsiteY127" fmla="*/ 420558 h 2263055"/>
              <a:gd name="connsiteX128" fmla="*/ 78017 w 2058726"/>
              <a:gd name="connsiteY128" fmla="*/ 342545 h 2263055"/>
              <a:gd name="connsiteX129" fmla="*/ 82412 w 2058726"/>
              <a:gd name="connsiteY129" fmla="*/ 342545 h 2263055"/>
              <a:gd name="connsiteX130" fmla="*/ 82412 w 2058726"/>
              <a:gd name="connsiteY130" fmla="*/ 160600 h 2263055"/>
              <a:gd name="connsiteX131" fmla="*/ 242984 w 2058726"/>
              <a:gd name="connsiteY131" fmla="*/ 0 h 22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058726" h="2263055">
                <a:moveTo>
                  <a:pt x="584810" y="1308100"/>
                </a:moveTo>
                <a:lnTo>
                  <a:pt x="1113763" y="1308100"/>
                </a:lnTo>
                <a:cubicBezTo>
                  <a:pt x="1128126" y="1308100"/>
                  <a:pt x="1139772" y="1319749"/>
                  <a:pt x="1139772" y="1334114"/>
                </a:cubicBezTo>
                <a:cubicBezTo>
                  <a:pt x="1139772" y="1348479"/>
                  <a:pt x="1128126" y="1360127"/>
                  <a:pt x="1113763" y="1360127"/>
                </a:cubicBezTo>
                <a:lnTo>
                  <a:pt x="584810" y="1360127"/>
                </a:lnTo>
                <a:cubicBezTo>
                  <a:pt x="570447" y="1360127"/>
                  <a:pt x="558800" y="1348479"/>
                  <a:pt x="558800" y="1334114"/>
                </a:cubicBezTo>
                <a:cubicBezTo>
                  <a:pt x="558800" y="1319749"/>
                  <a:pt x="570447" y="1308100"/>
                  <a:pt x="584810" y="1308100"/>
                </a:cubicBezTo>
                <a:close/>
                <a:moveTo>
                  <a:pt x="584810" y="1130300"/>
                </a:moveTo>
                <a:lnTo>
                  <a:pt x="1113763" y="1130300"/>
                </a:lnTo>
                <a:cubicBezTo>
                  <a:pt x="1128126" y="1130300"/>
                  <a:pt x="1139772" y="1141949"/>
                  <a:pt x="1139772" y="1156314"/>
                </a:cubicBezTo>
                <a:cubicBezTo>
                  <a:pt x="1139772" y="1170679"/>
                  <a:pt x="1128126" y="1182327"/>
                  <a:pt x="1113763" y="1182327"/>
                </a:cubicBezTo>
                <a:lnTo>
                  <a:pt x="584810" y="1182327"/>
                </a:lnTo>
                <a:cubicBezTo>
                  <a:pt x="570447" y="1182327"/>
                  <a:pt x="558800" y="1170679"/>
                  <a:pt x="558800" y="1156314"/>
                </a:cubicBezTo>
                <a:cubicBezTo>
                  <a:pt x="558800" y="1141949"/>
                  <a:pt x="570447" y="1130300"/>
                  <a:pt x="584810" y="1130300"/>
                </a:cubicBezTo>
                <a:close/>
                <a:moveTo>
                  <a:pt x="584810" y="952500"/>
                </a:moveTo>
                <a:lnTo>
                  <a:pt x="1113763" y="952500"/>
                </a:lnTo>
                <a:cubicBezTo>
                  <a:pt x="1128126" y="952500"/>
                  <a:pt x="1139772" y="964149"/>
                  <a:pt x="1139772" y="978514"/>
                </a:cubicBezTo>
                <a:cubicBezTo>
                  <a:pt x="1139772" y="992879"/>
                  <a:pt x="1128126" y="1004527"/>
                  <a:pt x="1113763" y="1004527"/>
                </a:cubicBezTo>
                <a:lnTo>
                  <a:pt x="584810" y="1004527"/>
                </a:lnTo>
                <a:cubicBezTo>
                  <a:pt x="570447" y="1004527"/>
                  <a:pt x="558800" y="992879"/>
                  <a:pt x="558800" y="978514"/>
                </a:cubicBezTo>
                <a:cubicBezTo>
                  <a:pt x="558800" y="964149"/>
                  <a:pt x="570447" y="952500"/>
                  <a:pt x="584810" y="952500"/>
                </a:cubicBezTo>
                <a:close/>
                <a:moveTo>
                  <a:pt x="1780443" y="863600"/>
                </a:moveTo>
                <a:lnTo>
                  <a:pt x="1683606" y="991236"/>
                </a:lnTo>
                <a:lnTo>
                  <a:pt x="1759055" y="1170768"/>
                </a:lnTo>
                <a:lnTo>
                  <a:pt x="1952277" y="1195193"/>
                </a:lnTo>
                <a:lnTo>
                  <a:pt x="2049170" y="1067558"/>
                </a:lnTo>
                <a:cubicBezTo>
                  <a:pt x="2070614" y="1147184"/>
                  <a:pt x="2056337" y="1235492"/>
                  <a:pt x="2002614" y="1306307"/>
                </a:cubicBezTo>
                <a:cubicBezTo>
                  <a:pt x="1936307" y="1393644"/>
                  <a:pt x="1828071" y="1430444"/>
                  <a:pt x="1727341" y="1409841"/>
                </a:cubicBezTo>
                <a:cubicBezTo>
                  <a:pt x="1680390" y="1438413"/>
                  <a:pt x="1624127" y="1479814"/>
                  <a:pt x="1584174" y="1532423"/>
                </a:cubicBezTo>
                <a:lnTo>
                  <a:pt x="1450036" y="1709169"/>
                </a:lnTo>
                <a:cubicBezTo>
                  <a:pt x="1409857" y="1762102"/>
                  <a:pt x="1391404" y="1804669"/>
                  <a:pt x="1379327" y="1850670"/>
                </a:cubicBezTo>
                <a:cubicBezTo>
                  <a:pt x="1432260" y="1943772"/>
                  <a:pt x="1428084" y="2063309"/>
                  <a:pt x="1359294" y="2154014"/>
                </a:cubicBezTo>
                <a:cubicBezTo>
                  <a:pt x="1305571" y="2224765"/>
                  <a:pt x="1224310" y="2262278"/>
                  <a:pt x="1141863" y="2263055"/>
                </a:cubicBezTo>
                <a:lnTo>
                  <a:pt x="1238700" y="2135420"/>
                </a:lnTo>
                <a:lnTo>
                  <a:pt x="1163251" y="1955888"/>
                </a:lnTo>
                <a:lnTo>
                  <a:pt x="970029" y="1931462"/>
                </a:lnTo>
                <a:lnTo>
                  <a:pt x="873136" y="2059098"/>
                </a:lnTo>
                <a:cubicBezTo>
                  <a:pt x="851692" y="1979471"/>
                  <a:pt x="865969" y="1891163"/>
                  <a:pt x="919692" y="1820348"/>
                </a:cubicBezTo>
                <a:cubicBezTo>
                  <a:pt x="985096" y="1734113"/>
                  <a:pt x="1091413" y="1697248"/>
                  <a:pt x="1191015" y="1716102"/>
                </a:cubicBezTo>
                <a:cubicBezTo>
                  <a:pt x="1234750" y="1691417"/>
                  <a:pt x="1272333" y="1661937"/>
                  <a:pt x="1314544" y="1606348"/>
                </a:cubicBezTo>
                <a:lnTo>
                  <a:pt x="1448682" y="1429602"/>
                </a:lnTo>
                <a:cubicBezTo>
                  <a:pt x="1490610" y="1374337"/>
                  <a:pt x="1515779" y="1305141"/>
                  <a:pt x="1530395" y="1250912"/>
                </a:cubicBezTo>
                <a:cubicBezTo>
                  <a:pt x="1491287" y="1162151"/>
                  <a:pt x="1500260" y="1055377"/>
                  <a:pt x="1563012" y="972641"/>
                </a:cubicBezTo>
                <a:cubicBezTo>
                  <a:pt x="1616735" y="901891"/>
                  <a:pt x="1697996" y="864378"/>
                  <a:pt x="1780443" y="863600"/>
                </a:cubicBezTo>
                <a:close/>
                <a:moveTo>
                  <a:pt x="584810" y="762000"/>
                </a:moveTo>
                <a:lnTo>
                  <a:pt x="1113763" y="762000"/>
                </a:lnTo>
                <a:cubicBezTo>
                  <a:pt x="1128126" y="762000"/>
                  <a:pt x="1139772" y="773649"/>
                  <a:pt x="1139772" y="788014"/>
                </a:cubicBezTo>
                <a:cubicBezTo>
                  <a:pt x="1139772" y="802379"/>
                  <a:pt x="1128126" y="814027"/>
                  <a:pt x="1113763" y="814027"/>
                </a:cubicBezTo>
                <a:lnTo>
                  <a:pt x="584810" y="814027"/>
                </a:lnTo>
                <a:cubicBezTo>
                  <a:pt x="570447" y="814027"/>
                  <a:pt x="558800" y="802379"/>
                  <a:pt x="558800" y="788014"/>
                </a:cubicBezTo>
                <a:cubicBezTo>
                  <a:pt x="558800" y="773649"/>
                  <a:pt x="570447" y="762000"/>
                  <a:pt x="584810" y="762000"/>
                </a:cubicBezTo>
                <a:close/>
                <a:moveTo>
                  <a:pt x="584810" y="584200"/>
                </a:moveTo>
                <a:lnTo>
                  <a:pt x="1113763" y="584200"/>
                </a:lnTo>
                <a:cubicBezTo>
                  <a:pt x="1128126" y="584200"/>
                  <a:pt x="1139772" y="595849"/>
                  <a:pt x="1139772" y="610214"/>
                </a:cubicBezTo>
                <a:cubicBezTo>
                  <a:pt x="1139772" y="624579"/>
                  <a:pt x="1128126" y="636227"/>
                  <a:pt x="1113763" y="636227"/>
                </a:cubicBezTo>
                <a:lnTo>
                  <a:pt x="584810" y="636227"/>
                </a:lnTo>
                <a:cubicBezTo>
                  <a:pt x="570447" y="636227"/>
                  <a:pt x="558800" y="624579"/>
                  <a:pt x="558800" y="610214"/>
                </a:cubicBezTo>
                <a:cubicBezTo>
                  <a:pt x="558800" y="595849"/>
                  <a:pt x="570447" y="584200"/>
                  <a:pt x="584810" y="584200"/>
                </a:cubicBezTo>
                <a:close/>
                <a:moveTo>
                  <a:pt x="584810" y="406400"/>
                </a:moveTo>
                <a:lnTo>
                  <a:pt x="1113763" y="406400"/>
                </a:lnTo>
                <a:cubicBezTo>
                  <a:pt x="1128126" y="406400"/>
                  <a:pt x="1139772" y="418049"/>
                  <a:pt x="1139772" y="432414"/>
                </a:cubicBezTo>
                <a:cubicBezTo>
                  <a:pt x="1139772" y="446779"/>
                  <a:pt x="1128126" y="458427"/>
                  <a:pt x="1113763" y="458427"/>
                </a:cubicBezTo>
                <a:lnTo>
                  <a:pt x="584810" y="458427"/>
                </a:lnTo>
                <a:cubicBezTo>
                  <a:pt x="570447" y="458427"/>
                  <a:pt x="558800" y="446779"/>
                  <a:pt x="558800" y="432414"/>
                </a:cubicBezTo>
                <a:cubicBezTo>
                  <a:pt x="558800" y="418049"/>
                  <a:pt x="570447" y="406400"/>
                  <a:pt x="584810" y="406400"/>
                </a:cubicBezTo>
                <a:close/>
                <a:moveTo>
                  <a:pt x="242984" y="0"/>
                </a:moveTo>
                <a:lnTo>
                  <a:pt x="1395375" y="0"/>
                </a:lnTo>
                <a:cubicBezTo>
                  <a:pt x="1483981" y="0"/>
                  <a:pt x="1556019" y="72084"/>
                  <a:pt x="1556019" y="160600"/>
                </a:cubicBezTo>
                <a:lnTo>
                  <a:pt x="1556019" y="856871"/>
                </a:lnTo>
                <a:cubicBezTo>
                  <a:pt x="1515534" y="885416"/>
                  <a:pt x="1480884" y="931919"/>
                  <a:pt x="1451996" y="984521"/>
                </a:cubicBezTo>
                <a:lnTo>
                  <a:pt x="1451996" y="160600"/>
                </a:lnTo>
                <a:cubicBezTo>
                  <a:pt x="1451996" y="129429"/>
                  <a:pt x="1426567" y="104017"/>
                  <a:pt x="1395375" y="104017"/>
                </a:cubicBezTo>
                <a:lnTo>
                  <a:pt x="242984" y="104017"/>
                </a:lnTo>
                <a:cubicBezTo>
                  <a:pt x="211792" y="104017"/>
                  <a:pt x="186434" y="129429"/>
                  <a:pt x="186434" y="160600"/>
                </a:cubicBezTo>
                <a:lnTo>
                  <a:pt x="186434" y="342545"/>
                </a:lnTo>
                <a:lnTo>
                  <a:pt x="294851" y="342545"/>
                </a:lnTo>
                <a:cubicBezTo>
                  <a:pt x="337858" y="342545"/>
                  <a:pt x="372868" y="377528"/>
                  <a:pt x="372868" y="420558"/>
                </a:cubicBezTo>
                <a:cubicBezTo>
                  <a:pt x="372868" y="463588"/>
                  <a:pt x="337858" y="498571"/>
                  <a:pt x="294851" y="498571"/>
                </a:cubicBezTo>
                <a:lnTo>
                  <a:pt x="186434" y="498571"/>
                </a:lnTo>
                <a:lnTo>
                  <a:pt x="186434" y="585308"/>
                </a:lnTo>
                <a:lnTo>
                  <a:pt x="294851" y="585308"/>
                </a:lnTo>
                <a:cubicBezTo>
                  <a:pt x="337858" y="585308"/>
                  <a:pt x="372868" y="620291"/>
                  <a:pt x="372868" y="663321"/>
                </a:cubicBezTo>
                <a:cubicBezTo>
                  <a:pt x="372868" y="706351"/>
                  <a:pt x="337858" y="741419"/>
                  <a:pt x="294851" y="741419"/>
                </a:cubicBezTo>
                <a:lnTo>
                  <a:pt x="186434" y="741419"/>
                </a:lnTo>
                <a:lnTo>
                  <a:pt x="186434" y="828071"/>
                </a:lnTo>
                <a:lnTo>
                  <a:pt x="294851" y="828071"/>
                </a:lnTo>
                <a:cubicBezTo>
                  <a:pt x="337858" y="828071"/>
                  <a:pt x="372868" y="863139"/>
                  <a:pt x="372868" y="906169"/>
                </a:cubicBezTo>
                <a:cubicBezTo>
                  <a:pt x="372868" y="949199"/>
                  <a:pt x="337858" y="984182"/>
                  <a:pt x="294851" y="984182"/>
                </a:cubicBezTo>
                <a:lnTo>
                  <a:pt x="186434" y="984182"/>
                </a:lnTo>
                <a:lnTo>
                  <a:pt x="186434" y="1070919"/>
                </a:lnTo>
                <a:lnTo>
                  <a:pt x="294851" y="1070919"/>
                </a:lnTo>
                <a:cubicBezTo>
                  <a:pt x="337858" y="1070919"/>
                  <a:pt x="372868" y="1105902"/>
                  <a:pt x="372868" y="1148932"/>
                </a:cubicBezTo>
                <a:cubicBezTo>
                  <a:pt x="372868" y="1191962"/>
                  <a:pt x="337858" y="1226945"/>
                  <a:pt x="294851" y="1226945"/>
                </a:cubicBezTo>
                <a:lnTo>
                  <a:pt x="186434" y="1226945"/>
                </a:lnTo>
                <a:lnTo>
                  <a:pt x="186434" y="1313682"/>
                </a:lnTo>
                <a:lnTo>
                  <a:pt x="294851" y="1313682"/>
                </a:lnTo>
                <a:cubicBezTo>
                  <a:pt x="337858" y="1313682"/>
                  <a:pt x="372868" y="1348665"/>
                  <a:pt x="372868" y="1391695"/>
                </a:cubicBezTo>
                <a:cubicBezTo>
                  <a:pt x="372868" y="1434725"/>
                  <a:pt x="337858" y="1469793"/>
                  <a:pt x="294851" y="1469793"/>
                </a:cubicBezTo>
                <a:lnTo>
                  <a:pt x="186434" y="1469793"/>
                </a:lnTo>
                <a:lnTo>
                  <a:pt x="186434" y="1669017"/>
                </a:lnTo>
                <a:cubicBezTo>
                  <a:pt x="186434" y="1700189"/>
                  <a:pt x="211792" y="1725600"/>
                  <a:pt x="242984" y="1725600"/>
                </a:cubicBezTo>
                <a:cubicBezTo>
                  <a:pt x="242984" y="1725600"/>
                  <a:pt x="925471" y="1725600"/>
                  <a:pt x="925471" y="1725600"/>
                </a:cubicBezTo>
                <a:cubicBezTo>
                  <a:pt x="893198" y="1756263"/>
                  <a:pt x="864239" y="1792855"/>
                  <a:pt x="839386" y="1829617"/>
                </a:cubicBezTo>
                <a:lnTo>
                  <a:pt x="242984" y="1829617"/>
                </a:lnTo>
                <a:cubicBezTo>
                  <a:pt x="154450" y="1829617"/>
                  <a:pt x="82412" y="1757534"/>
                  <a:pt x="82412" y="1669017"/>
                </a:cubicBezTo>
                <a:lnTo>
                  <a:pt x="82412" y="1469793"/>
                </a:lnTo>
                <a:lnTo>
                  <a:pt x="78017" y="1469793"/>
                </a:lnTo>
                <a:cubicBezTo>
                  <a:pt x="35011" y="1469793"/>
                  <a:pt x="0" y="1434725"/>
                  <a:pt x="0" y="1391695"/>
                </a:cubicBezTo>
                <a:cubicBezTo>
                  <a:pt x="0" y="1348665"/>
                  <a:pt x="35011" y="1313682"/>
                  <a:pt x="78017" y="1313682"/>
                </a:cubicBezTo>
                <a:lnTo>
                  <a:pt x="82412" y="1313682"/>
                </a:lnTo>
                <a:lnTo>
                  <a:pt x="82412" y="1226945"/>
                </a:lnTo>
                <a:lnTo>
                  <a:pt x="78017" y="1226945"/>
                </a:lnTo>
                <a:cubicBezTo>
                  <a:pt x="35011" y="1226945"/>
                  <a:pt x="0" y="1191962"/>
                  <a:pt x="0" y="1148932"/>
                </a:cubicBezTo>
                <a:cubicBezTo>
                  <a:pt x="0" y="1105902"/>
                  <a:pt x="35011" y="1070919"/>
                  <a:pt x="78017" y="1070919"/>
                </a:cubicBezTo>
                <a:lnTo>
                  <a:pt x="82412" y="1070919"/>
                </a:lnTo>
                <a:lnTo>
                  <a:pt x="82412" y="984182"/>
                </a:lnTo>
                <a:lnTo>
                  <a:pt x="78017" y="984182"/>
                </a:lnTo>
                <a:cubicBezTo>
                  <a:pt x="35011" y="984182"/>
                  <a:pt x="0" y="949199"/>
                  <a:pt x="0" y="906169"/>
                </a:cubicBezTo>
                <a:cubicBezTo>
                  <a:pt x="0" y="863139"/>
                  <a:pt x="35011" y="828071"/>
                  <a:pt x="78017" y="828071"/>
                </a:cubicBezTo>
                <a:lnTo>
                  <a:pt x="82412" y="828071"/>
                </a:lnTo>
                <a:lnTo>
                  <a:pt x="82412" y="741419"/>
                </a:lnTo>
                <a:lnTo>
                  <a:pt x="78017" y="741419"/>
                </a:lnTo>
                <a:cubicBezTo>
                  <a:pt x="35011" y="741419"/>
                  <a:pt x="0" y="706351"/>
                  <a:pt x="0" y="663321"/>
                </a:cubicBezTo>
                <a:cubicBezTo>
                  <a:pt x="0" y="620291"/>
                  <a:pt x="35011" y="585308"/>
                  <a:pt x="78017" y="585308"/>
                </a:cubicBezTo>
                <a:lnTo>
                  <a:pt x="82412" y="585308"/>
                </a:lnTo>
                <a:lnTo>
                  <a:pt x="82412" y="498571"/>
                </a:lnTo>
                <a:lnTo>
                  <a:pt x="78017" y="498571"/>
                </a:lnTo>
                <a:cubicBezTo>
                  <a:pt x="35011" y="498571"/>
                  <a:pt x="0" y="463588"/>
                  <a:pt x="0" y="420558"/>
                </a:cubicBezTo>
                <a:cubicBezTo>
                  <a:pt x="0" y="377528"/>
                  <a:pt x="35011" y="342545"/>
                  <a:pt x="78017" y="342545"/>
                </a:cubicBezTo>
                <a:lnTo>
                  <a:pt x="82412" y="342545"/>
                </a:lnTo>
                <a:lnTo>
                  <a:pt x="82412" y="160600"/>
                </a:lnTo>
                <a:cubicBezTo>
                  <a:pt x="82412" y="72084"/>
                  <a:pt x="154450" y="0"/>
                  <a:pt x="242984"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0" name="Freeform 50">
            <a:extLst>
              <a:ext uri="{FF2B5EF4-FFF2-40B4-BE49-F238E27FC236}">
                <a16:creationId xmlns:a16="http://schemas.microsoft.com/office/drawing/2014/main" id="{F14797E1-09B9-4143-B586-0E5E0994253A}"/>
              </a:ext>
            </a:extLst>
          </p:cNvPr>
          <p:cNvSpPr/>
          <p:nvPr/>
        </p:nvSpPr>
        <p:spPr>
          <a:xfrm>
            <a:off x="4769244" y="929214"/>
            <a:ext cx="464545" cy="678174"/>
          </a:xfrm>
          <a:custGeom>
            <a:avLst/>
            <a:gdLst>
              <a:gd name="connsiteX0" fmla="*/ 648700 w 1770074"/>
              <a:gd name="connsiteY0" fmla="*/ 2006351 h 2478251"/>
              <a:gd name="connsiteX1" fmla="*/ 648700 w 1770074"/>
              <a:gd name="connsiteY1" fmla="*/ 2123838 h 2478251"/>
              <a:gd name="connsiteX2" fmla="*/ 1121375 w 1770074"/>
              <a:gd name="connsiteY2" fmla="*/ 2123838 h 2478251"/>
              <a:gd name="connsiteX3" fmla="*/ 1121375 w 1770074"/>
              <a:gd name="connsiteY3" fmla="*/ 2006351 h 2478251"/>
              <a:gd name="connsiteX4" fmla="*/ 884214 w 1770074"/>
              <a:gd name="connsiteY4" fmla="*/ 533400 h 2478251"/>
              <a:gd name="connsiteX5" fmla="*/ 1233943 w 1770074"/>
              <a:gd name="connsiteY5" fmla="*/ 883132 h 2478251"/>
              <a:gd name="connsiteX6" fmla="*/ 1175230 w 1770074"/>
              <a:gd name="connsiteY6" fmla="*/ 941846 h 2478251"/>
              <a:gd name="connsiteX7" fmla="*/ 1115797 w 1770074"/>
              <a:gd name="connsiteY7" fmla="*/ 883132 h 2478251"/>
              <a:gd name="connsiteX8" fmla="*/ 884214 w 1770074"/>
              <a:gd name="connsiteY8" fmla="*/ 650809 h 2478251"/>
              <a:gd name="connsiteX9" fmla="*/ 825500 w 1770074"/>
              <a:gd name="connsiteY9" fmla="*/ 592114 h 2478251"/>
              <a:gd name="connsiteX10" fmla="*/ 884214 w 1770074"/>
              <a:gd name="connsiteY10" fmla="*/ 533400 h 2478251"/>
              <a:gd name="connsiteX11" fmla="*/ 885037 w 1770074"/>
              <a:gd name="connsiteY11" fmla="*/ 236352 h 2478251"/>
              <a:gd name="connsiteX12" fmla="*/ 236338 w 1770074"/>
              <a:gd name="connsiteY12" fmla="*/ 885057 h 2478251"/>
              <a:gd name="connsiteX13" fmla="*/ 354343 w 1770074"/>
              <a:gd name="connsiteY13" fmla="*/ 1256794 h 2478251"/>
              <a:gd name="connsiteX14" fmla="*/ 363603 w 1770074"/>
              <a:gd name="connsiteY14" fmla="*/ 1272284 h 2478251"/>
              <a:gd name="connsiteX15" fmla="*/ 635588 w 1770074"/>
              <a:gd name="connsiteY15" fmla="*/ 1770114 h 2478251"/>
              <a:gd name="connsiteX16" fmla="*/ 766868 w 1770074"/>
              <a:gd name="connsiteY16" fmla="*/ 1770114 h 2478251"/>
              <a:gd name="connsiteX17" fmla="*/ 766868 w 1770074"/>
              <a:gd name="connsiteY17" fmla="*/ 1533762 h 2478251"/>
              <a:gd name="connsiteX18" fmla="*/ 885037 w 1770074"/>
              <a:gd name="connsiteY18" fmla="*/ 1416389 h 2478251"/>
              <a:gd name="connsiteX19" fmla="*/ 1003206 w 1770074"/>
              <a:gd name="connsiteY19" fmla="*/ 1533762 h 2478251"/>
              <a:gd name="connsiteX20" fmla="*/ 1003206 w 1770074"/>
              <a:gd name="connsiteY20" fmla="*/ 1770114 h 2478251"/>
              <a:gd name="connsiteX21" fmla="*/ 1133995 w 1770074"/>
              <a:gd name="connsiteY21" fmla="*/ 1770114 h 2478251"/>
              <a:gd name="connsiteX22" fmla="*/ 1415732 w 1770074"/>
              <a:gd name="connsiteY22" fmla="*/ 1257139 h 2478251"/>
              <a:gd name="connsiteX23" fmla="*/ 1533736 w 1770074"/>
              <a:gd name="connsiteY23" fmla="*/ 885057 h 2478251"/>
              <a:gd name="connsiteX24" fmla="*/ 885037 w 1770074"/>
              <a:gd name="connsiteY24" fmla="*/ 236352 h 2478251"/>
              <a:gd name="connsiteX25" fmla="*/ 885037 w 1770074"/>
              <a:gd name="connsiteY25" fmla="*/ 0 h 2478251"/>
              <a:gd name="connsiteX26" fmla="*/ 1770074 w 1770074"/>
              <a:gd name="connsiteY26" fmla="*/ 885057 h 2478251"/>
              <a:gd name="connsiteX27" fmla="*/ 1608719 w 1770074"/>
              <a:gd name="connsiteY27" fmla="*/ 1392639 h 2478251"/>
              <a:gd name="connsiteX28" fmla="*/ 1356893 w 1770074"/>
              <a:gd name="connsiteY28" fmla="*/ 1888175 h 2478251"/>
              <a:gd name="connsiteX29" fmla="*/ 1356893 w 1770074"/>
              <a:gd name="connsiteY29" fmla="*/ 2241899 h 2478251"/>
              <a:gd name="connsiteX30" fmla="*/ 1238724 w 1770074"/>
              <a:gd name="connsiteY30" fmla="*/ 2360075 h 2478251"/>
              <a:gd name="connsiteX31" fmla="*/ 1003206 w 1770074"/>
              <a:gd name="connsiteY31" fmla="*/ 2360075 h 2478251"/>
              <a:gd name="connsiteX32" fmla="*/ 968542 w 1770074"/>
              <a:gd name="connsiteY32" fmla="*/ 2443602 h 2478251"/>
              <a:gd name="connsiteX33" fmla="*/ 885037 w 1770074"/>
              <a:gd name="connsiteY33" fmla="*/ 2478251 h 2478251"/>
              <a:gd name="connsiteX34" fmla="*/ 801532 w 1770074"/>
              <a:gd name="connsiteY34" fmla="*/ 2443602 h 2478251"/>
              <a:gd name="connsiteX35" fmla="*/ 766868 w 1770074"/>
              <a:gd name="connsiteY35" fmla="*/ 2360075 h 2478251"/>
              <a:gd name="connsiteX36" fmla="*/ 531350 w 1770074"/>
              <a:gd name="connsiteY36" fmla="*/ 2360075 h 2478251"/>
              <a:gd name="connsiteX37" fmla="*/ 413181 w 1770074"/>
              <a:gd name="connsiteY37" fmla="*/ 2241899 h 2478251"/>
              <a:gd name="connsiteX38" fmla="*/ 413181 w 1770074"/>
              <a:gd name="connsiteY38" fmla="*/ 1888175 h 2478251"/>
              <a:gd name="connsiteX39" fmla="*/ 159635 w 1770074"/>
              <a:gd name="connsiteY39" fmla="*/ 1392639 h 2478251"/>
              <a:gd name="connsiteX40" fmla="*/ 150457 w 1770074"/>
              <a:gd name="connsiteY40" fmla="*/ 1376577 h 2478251"/>
              <a:gd name="connsiteX41" fmla="*/ 0 w 1770074"/>
              <a:gd name="connsiteY41" fmla="*/ 885057 h 2478251"/>
              <a:gd name="connsiteX42" fmla="*/ 885037 w 1770074"/>
              <a:gd name="connsiteY42" fmla="*/ 0 h 247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770074" h="2478251">
                <a:moveTo>
                  <a:pt x="648700" y="2006351"/>
                </a:moveTo>
                <a:lnTo>
                  <a:pt x="648700" y="2123838"/>
                </a:lnTo>
                <a:lnTo>
                  <a:pt x="1121375" y="2123838"/>
                </a:lnTo>
                <a:cubicBezTo>
                  <a:pt x="1121375" y="2123838"/>
                  <a:pt x="1121375" y="2006351"/>
                  <a:pt x="1121375" y="2006351"/>
                </a:cubicBezTo>
                <a:close/>
                <a:moveTo>
                  <a:pt x="884214" y="533400"/>
                </a:moveTo>
                <a:cubicBezTo>
                  <a:pt x="1077298" y="533400"/>
                  <a:pt x="1233943" y="690047"/>
                  <a:pt x="1233943" y="883132"/>
                </a:cubicBezTo>
                <a:cubicBezTo>
                  <a:pt x="1233943" y="915297"/>
                  <a:pt x="1207394" y="941846"/>
                  <a:pt x="1175230" y="941846"/>
                </a:cubicBezTo>
                <a:cubicBezTo>
                  <a:pt x="1142346" y="941846"/>
                  <a:pt x="1115797" y="915297"/>
                  <a:pt x="1115797" y="883132"/>
                </a:cubicBezTo>
                <a:cubicBezTo>
                  <a:pt x="1115797" y="755095"/>
                  <a:pt x="1012098" y="650809"/>
                  <a:pt x="884214" y="650809"/>
                </a:cubicBezTo>
                <a:cubicBezTo>
                  <a:pt x="851312" y="650809"/>
                  <a:pt x="825500" y="624998"/>
                  <a:pt x="825500" y="592114"/>
                </a:cubicBezTo>
                <a:cubicBezTo>
                  <a:pt x="825500" y="559212"/>
                  <a:pt x="851312" y="533400"/>
                  <a:pt x="884214" y="533400"/>
                </a:cubicBezTo>
                <a:close/>
                <a:moveTo>
                  <a:pt x="885037" y="236352"/>
                </a:moveTo>
                <a:cubicBezTo>
                  <a:pt x="527171" y="236352"/>
                  <a:pt x="236338" y="527202"/>
                  <a:pt x="236338" y="885057"/>
                </a:cubicBezTo>
                <a:cubicBezTo>
                  <a:pt x="236338" y="1018033"/>
                  <a:pt x="277148" y="1146535"/>
                  <a:pt x="354343" y="1256794"/>
                </a:cubicBezTo>
                <a:cubicBezTo>
                  <a:pt x="357867" y="1261958"/>
                  <a:pt x="360653" y="1267120"/>
                  <a:pt x="363603" y="1272284"/>
                </a:cubicBezTo>
                <a:cubicBezTo>
                  <a:pt x="529547" y="1510127"/>
                  <a:pt x="607316" y="1648496"/>
                  <a:pt x="635588" y="1770114"/>
                </a:cubicBezTo>
                <a:lnTo>
                  <a:pt x="766868" y="1770114"/>
                </a:lnTo>
                <a:lnTo>
                  <a:pt x="766868" y="1533762"/>
                </a:lnTo>
                <a:cubicBezTo>
                  <a:pt x="766868" y="1468708"/>
                  <a:pt x="819971" y="1416389"/>
                  <a:pt x="885037" y="1416389"/>
                </a:cubicBezTo>
                <a:cubicBezTo>
                  <a:pt x="950104" y="1416389"/>
                  <a:pt x="1003206" y="1468708"/>
                  <a:pt x="1003206" y="1533762"/>
                </a:cubicBezTo>
                <a:lnTo>
                  <a:pt x="1003206" y="1770114"/>
                </a:lnTo>
                <a:lnTo>
                  <a:pt x="1133995" y="1770114"/>
                </a:lnTo>
                <a:cubicBezTo>
                  <a:pt x="1162759" y="1644939"/>
                  <a:pt x="1242330" y="1503816"/>
                  <a:pt x="1415732" y="1257139"/>
                </a:cubicBezTo>
                <a:cubicBezTo>
                  <a:pt x="1492926" y="1146535"/>
                  <a:pt x="1533736" y="1018033"/>
                  <a:pt x="1533736" y="885057"/>
                </a:cubicBezTo>
                <a:cubicBezTo>
                  <a:pt x="1533736" y="527202"/>
                  <a:pt x="1242904" y="236352"/>
                  <a:pt x="885037" y="236352"/>
                </a:cubicBezTo>
                <a:close/>
                <a:moveTo>
                  <a:pt x="885037" y="0"/>
                </a:moveTo>
                <a:cubicBezTo>
                  <a:pt x="1373119" y="0"/>
                  <a:pt x="1770074" y="396979"/>
                  <a:pt x="1770074" y="885057"/>
                </a:cubicBezTo>
                <a:cubicBezTo>
                  <a:pt x="1770074" y="1066451"/>
                  <a:pt x="1714186" y="1242338"/>
                  <a:pt x="1608719" y="1392639"/>
                </a:cubicBezTo>
                <a:cubicBezTo>
                  <a:pt x="1394999" y="1698061"/>
                  <a:pt x="1356893" y="1796044"/>
                  <a:pt x="1356893" y="1888175"/>
                </a:cubicBezTo>
                <a:lnTo>
                  <a:pt x="1356893" y="2241899"/>
                </a:lnTo>
                <a:cubicBezTo>
                  <a:pt x="1356893" y="2307183"/>
                  <a:pt x="1303955" y="2360075"/>
                  <a:pt x="1238724" y="2360075"/>
                </a:cubicBezTo>
                <a:lnTo>
                  <a:pt x="1003206" y="2360075"/>
                </a:lnTo>
                <a:cubicBezTo>
                  <a:pt x="1003206" y="2390594"/>
                  <a:pt x="989930" y="2421228"/>
                  <a:pt x="968542" y="2443602"/>
                </a:cubicBezTo>
                <a:cubicBezTo>
                  <a:pt x="946088" y="2464942"/>
                  <a:pt x="915604" y="2478251"/>
                  <a:pt x="885037" y="2478251"/>
                </a:cubicBezTo>
                <a:cubicBezTo>
                  <a:pt x="854471" y="2478251"/>
                  <a:pt x="823986" y="2464942"/>
                  <a:pt x="801532" y="2443602"/>
                </a:cubicBezTo>
                <a:cubicBezTo>
                  <a:pt x="780144" y="2421228"/>
                  <a:pt x="766868" y="2390594"/>
                  <a:pt x="766868" y="2360075"/>
                </a:cubicBezTo>
                <a:lnTo>
                  <a:pt x="531350" y="2360075"/>
                </a:lnTo>
                <a:cubicBezTo>
                  <a:pt x="466120" y="2360075"/>
                  <a:pt x="413181" y="2307183"/>
                  <a:pt x="413181" y="2241899"/>
                </a:cubicBezTo>
                <a:lnTo>
                  <a:pt x="413181" y="1888175"/>
                </a:lnTo>
                <a:cubicBezTo>
                  <a:pt x="413181" y="1797191"/>
                  <a:pt x="375076" y="1699667"/>
                  <a:pt x="159635" y="1392639"/>
                </a:cubicBezTo>
                <a:cubicBezTo>
                  <a:pt x="156193" y="1387476"/>
                  <a:pt x="153243" y="1382313"/>
                  <a:pt x="150457" y="1376577"/>
                </a:cubicBezTo>
                <a:cubicBezTo>
                  <a:pt x="51955" y="1229603"/>
                  <a:pt x="0" y="1060256"/>
                  <a:pt x="0" y="885057"/>
                </a:cubicBezTo>
                <a:cubicBezTo>
                  <a:pt x="0" y="396979"/>
                  <a:pt x="396956" y="0"/>
                  <a:pt x="885037"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1" name="Freeform 51">
            <a:extLst>
              <a:ext uri="{FF2B5EF4-FFF2-40B4-BE49-F238E27FC236}">
                <a16:creationId xmlns:a16="http://schemas.microsoft.com/office/drawing/2014/main" id="{2EE63484-3503-4DA8-83D8-33B21EEC1C85}"/>
              </a:ext>
            </a:extLst>
          </p:cNvPr>
          <p:cNvSpPr/>
          <p:nvPr/>
        </p:nvSpPr>
        <p:spPr>
          <a:xfrm>
            <a:off x="5238828" y="2816756"/>
            <a:ext cx="310591" cy="312341"/>
          </a:xfrm>
          <a:custGeom>
            <a:avLst/>
            <a:gdLst>
              <a:gd name="connsiteX0" fmla="*/ 1100243 w 2222275"/>
              <a:gd name="connsiteY0" fmla="*/ 749292 h 2143270"/>
              <a:gd name="connsiteX1" fmla="*/ 1174099 w 2222275"/>
              <a:gd name="connsiteY1" fmla="*/ 822910 h 2143270"/>
              <a:gd name="connsiteX2" fmla="*/ 1174099 w 2222275"/>
              <a:gd name="connsiteY2" fmla="*/ 1131972 h 2143270"/>
              <a:gd name="connsiteX3" fmla="*/ 1147260 w 2222275"/>
              <a:gd name="connsiteY3" fmla="*/ 1188360 h 2143270"/>
              <a:gd name="connsiteX4" fmla="*/ 841092 w 2222275"/>
              <a:gd name="connsiteY4" fmla="*/ 1548577 h 2143270"/>
              <a:gd name="connsiteX5" fmla="*/ 784881 w 2222275"/>
              <a:gd name="connsiteY5" fmla="*/ 1574478 h 2143270"/>
              <a:gd name="connsiteX6" fmla="*/ 737165 w 2222275"/>
              <a:gd name="connsiteY6" fmla="*/ 1557019 h 2143270"/>
              <a:gd name="connsiteX7" fmla="*/ 728670 w 2222275"/>
              <a:gd name="connsiteY7" fmla="*/ 1452916 h 2143270"/>
              <a:gd name="connsiteX8" fmla="*/ 1026562 w 2222275"/>
              <a:gd name="connsiteY8" fmla="*/ 1102632 h 2143270"/>
              <a:gd name="connsiteX9" fmla="*/ 1026562 w 2222275"/>
              <a:gd name="connsiteY9" fmla="*/ 822910 h 2143270"/>
              <a:gd name="connsiteX10" fmla="*/ 1100243 w 2222275"/>
              <a:gd name="connsiteY10" fmla="*/ 749292 h 2143270"/>
              <a:gd name="connsiteX11" fmla="*/ 1104926 w 2222275"/>
              <a:gd name="connsiteY11" fmla="*/ 397931 h 2143270"/>
              <a:gd name="connsiteX12" fmla="*/ 404144 w 2222275"/>
              <a:gd name="connsiteY12" fmla="*/ 1098720 h 2143270"/>
              <a:gd name="connsiteX13" fmla="*/ 1104926 w 2222275"/>
              <a:gd name="connsiteY13" fmla="*/ 1799508 h 2143270"/>
              <a:gd name="connsiteX14" fmla="*/ 1805707 w 2222275"/>
              <a:gd name="connsiteY14" fmla="*/ 1098720 h 2143270"/>
              <a:gd name="connsiteX15" fmla="*/ 1104926 w 2222275"/>
              <a:gd name="connsiteY15" fmla="*/ 397931 h 2143270"/>
              <a:gd name="connsiteX16" fmla="*/ 1104926 w 2222275"/>
              <a:gd name="connsiteY16" fmla="*/ 139692 h 2143270"/>
              <a:gd name="connsiteX17" fmla="*/ 2063928 w 2222275"/>
              <a:gd name="connsiteY17" fmla="*/ 1098720 h 2143270"/>
              <a:gd name="connsiteX18" fmla="*/ 1883119 w 2222275"/>
              <a:gd name="connsiteY18" fmla="*/ 1658237 h 2143270"/>
              <a:gd name="connsiteX19" fmla="*/ 2032601 w 2222275"/>
              <a:gd name="connsiteY19" fmla="*/ 1956270 h 2143270"/>
              <a:gd name="connsiteX20" fmla="*/ 1975017 w 2222275"/>
              <a:gd name="connsiteY20" fmla="*/ 2129542 h 2143270"/>
              <a:gd name="connsiteX21" fmla="*/ 1917343 w 2222275"/>
              <a:gd name="connsiteY21" fmla="*/ 2143270 h 2143270"/>
              <a:gd name="connsiteX22" fmla="*/ 1801723 w 2222275"/>
              <a:gd name="connsiteY22" fmla="*/ 2071939 h 2143270"/>
              <a:gd name="connsiteX23" fmla="*/ 1693166 w 2222275"/>
              <a:gd name="connsiteY23" fmla="*/ 1855256 h 2143270"/>
              <a:gd name="connsiteX24" fmla="*/ 1104926 w 2222275"/>
              <a:gd name="connsiteY24" fmla="*/ 2057562 h 2143270"/>
              <a:gd name="connsiteX25" fmla="*/ 490791 w 2222275"/>
              <a:gd name="connsiteY25" fmla="*/ 1834385 h 2143270"/>
              <a:gd name="connsiteX26" fmla="*/ 371550 w 2222275"/>
              <a:gd name="connsiteY26" fmla="*/ 2071939 h 2143270"/>
              <a:gd name="connsiteX27" fmla="*/ 255930 w 2222275"/>
              <a:gd name="connsiteY27" fmla="*/ 2143270 h 2143270"/>
              <a:gd name="connsiteX28" fmla="*/ 198256 w 2222275"/>
              <a:gd name="connsiteY28" fmla="*/ 2129542 h 2143270"/>
              <a:gd name="connsiteX29" fmla="*/ 140672 w 2222275"/>
              <a:gd name="connsiteY29" fmla="*/ 1956270 h 2143270"/>
              <a:gd name="connsiteX30" fmla="*/ 305637 w 2222275"/>
              <a:gd name="connsiteY30" fmla="*/ 1627627 h 2143270"/>
              <a:gd name="connsiteX31" fmla="*/ 145833 w 2222275"/>
              <a:gd name="connsiteY31" fmla="*/ 1098720 h 2143270"/>
              <a:gd name="connsiteX32" fmla="*/ 1104926 w 2222275"/>
              <a:gd name="connsiteY32" fmla="*/ 139692 h 2143270"/>
              <a:gd name="connsiteX33" fmla="*/ 1850388 w 2222275"/>
              <a:gd name="connsiteY33" fmla="*/ 0 h 2143270"/>
              <a:gd name="connsiteX34" fmla="*/ 2113414 w 2222275"/>
              <a:gd name="connsiteY34" fmla="*/ 108998 h 2143270"/>
              <a:gd name="connsiteX35" fmla="*/ 2113414 w 2222275"/>
              <a:gd name="connsiteY35" fmla="*/ 634856 h 2143270"/>
              <a:gd name="connsiteX36" fmla="*/ 1587501 w 2222275"/>
              <a:gd name="connsiteY36" fmla="*/ 108998 h 2143270"/>
              <a:gd name="connsiteX37" fmla="*/ 1850388 w 2222275"/>
              <a:gd name="connsiteY37" fmla="*/ 0 h 2143270"/>
              <a:gd name="connsiteX38" fmla="*/ 371947 w 2222275"/>
              <a:gd name="connsiteY38" fmla="*/ 0 h 2143270"/>
              <a:gd name="connsiteX39" fmla="*/ 634912 w 2222275"/>
              <a:gd name="connsiteY39" fmla="*/ 108998 h 2143270"/>
              <a:gd name="connsiteX40" fmla="*/ 108983 w 2222275"/>
              <a:gd name="connsiteY40" fmla="*/ 634856 h 2143270"/>
              <a:gd name="connsiteX41" fmla="*/ 108983 w 2222275"/>
              <a:gd name="connsiteY41" fmla="*/ 108998 h 2143270"/>
              <a:gd name="connsiteX42" fmla="*/ 371947 w 2222275"/>
              <a:gd name="connsiteY42" fmla="*/ 0 h 214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22275" h="2143270">
                <a:moveTo>
                  <a:pt x="1100243" y="749292"/>
                </a:moveTo>
                <a:cubicBezTo>
                  <a:pt x="1140949" y="749292"/>
                  <a:pt x="1174099" y="782223"/>
                  <a:pt x="1174099" y="822910"/>
                </a:cubicBezTo>
                <a:lnTo>
                  <a:pt x="1174099" y="1131972"/>
                </a:lnTo>
                <a:cubicBezTo>
                  <a:pt x="1174099" y="1154703"/>
                  <a:pt x="1163442" y="1174836"/>
                  <a:pt x="1147260" y="1188360"/>
                </a:cubicBezTo>
                <a:lnTo>
                  <a:pt x="841092" y="1548577"/>
                </a:lnTo>
                <a:cubicBezTo>
                  <a:pt x="826460" y="1565692"/>
                  <a:pt x="805758" y="1574478"/>
                  <a:pt x="784881" y="1574478"/>
                </a:cubicBezTo>
                <a:cubicBezTo>
                  <a:pt x="767957" y="1574478"/>
                  <a:pt x="751032" y="1568710"/>
                  <a:pt x="737165" y="1557019"/>
                </a:cubicBezTo>
                <a:cubicBezTo>
                  <a:pt x="706177" y="1530545"/>
                  <a:pt x="702399" y="1484052"/>
                  <a:pt x="728670" y="1452916"/>
                </a:cubicBezTo>
                <a:lnTo>
                  <a:pt x="1026562" y="1102632"/>
                </a:lnTo>
                <a:lnTo>
                  <a:pt x="1026562" y="822910"/>
                </a:lnTo>
                <a:cubicBezTo>
                  <a:pt x="1026562" y="782223"/>
                  <a:pt x="1059537" y="749292"/>
                  <a:pt x="1100243" y="749292"/>
                </a:cubicBezTo>
                <a:close/>
                <a:moveTo>
                  <a:pt x="1104926" y="397931"/>
                </a:moveTo>
                <a:cubicBezTo>
                  <a:pt x="718410" y="397931"/>
                  <a:pt x="404144" y="712196"/>
                  <a:pt x="404144" y="1098720"/>
                </a:cubicBezTo>
                <a:cubicBezTo>
                  <a:pt x="404144" y="1485150"/>
                  <a:pt x="718410" y="1799508"/>
                  <a:pt x="1104926" y="1799508"/>
                </a:cubicBezTo>
                <a:cubicBezTo>
                  <a:pt x="1491442" y="1799508"/>
                  <a:pt x="1805707" y="1485150"/>
                  <a:pt x="1805707" y="1098720"/>
                </a:cubicBezTo>
                <a:cubicBezTo>
                  <a:pt x="1805707" y="712196"/>
                  <a:pt x="1491442" y="397931"/>
                  <a:pt x="1104926" y="397931"/>
                </a:cubicBezTo>
                <a:close/>
                <a:moveTo>
                  <a:pt x="1104926" y="139692"/>
                </a:moveTo>
                <a:cubicBezTo>
                  <a:pt x="1633681" y="139692"/>
                  <a:pt x="2063928" y="569905"/>
                  <a:pt x="2063928" y="1098720"/>
                </a:cubicBezTo>
                <a:cubicBezTo>
                  <a:pt x="2063928" y="1307426"/>
                  <a:pt x="1996747" y="1500641"/>
                  <a:pt x="1883119" y="1658237"/>
                </a:cubicBezTo>
                <a:lnTo>
                  <a:pt x="2032601" y="1956270"/>
                </a:lnTo>
                <a:cubicBezTo>
                  <a:pt x="2064471" y="2019902"/>
                  <a:pt x="2038758" y="2097540"/>
                  <a:pt x="1975017" y="2129542"/>
                </a:cubicBezTo>
                <a:cubicBezTo>
                  <a:pt x="1956457" y="2138725"/>
                  <a:pt x="1936809" y="2143270"/>
                  <a:pt x="1917343" y="2143270"/>
                </a:cubicBezTo>
                <a:cubicBezTo>
                  <a:pt x="1869991" y="2143270"/>
                  <a:pt x="1824359" y="2117112"/>
                  <a:pt x="1801723" y="2071939"/>
                </a:cubicBezTo>
                <a:lnTo>
                  <a:pt x="1693166" y="1855256"/>
                </a:lnTo>
                <a:cubicBezTo>
                  <a:pt x="1530465" y="1981871"/>
                  <a:pt x="1326478" y="2057562"/>
                  <a:pt x="1104926" y="2057562"/>
                </a:cubicBezTo>
                <a:cubicBezTo>
                  <a:pt x="871513" y="2057562"/>
                  <a:pt x="657204" y="1973615"/>
                  <a:pt x="490791" y="1834385"/>
                </a:cubicBezTo>
                <a:lnTo>
                  <a:pt x="371550" y="2071939"/>
                </a:lnTo>
                <a:cubicBezTo>
                  <a:pt x="348915" y="2117112"/>
                  <a:pt x="303283" y="2143270"/>
                  <a:pt x="255930" y="2143270"/>
                </a:cubicBezTo>
                <a:cubicBezTo>
                  <a:pt x="236464" y="2143270"/>
                  <a:pt x="216817" y="2138725"/>
                  <a:pt x="198256" y="2129542"/>
                </a:cubicBezTo>
                <a:cubicBezTo>
                  <a:pt x="134516" y="2097540"/>
                  <a:pt x="108802" y="2020087"/>
                  <a:pt x="140672" y="1956270"/>
                </a:cubicBezTo>
                <a:lnTo>
                  <a:pt x="305637" y="1627627"/>
                </a:lnTo>
                <a:cubicBezTo>
                  <a:pt x="204775" y="1475967"/>
                  <a:pt x="145833" y="1294068"/>
                  <a:pt x="145833" y="1098720"/>
                </a:cubicBezTo>
                <a:cubicBezTo>
                  <a:pt x="145833" y="569905"/>
                  <a:pt x="576171" y="139692"/>
                  <a:pt x="1104926" y="139692"/>
                </a:cubicBezTo>
                <a:close/>
                <a:moveTo>
                  <a:pt x="1850388" y="0"/>
                </a:moveTo>
                <a:cubicBezTo>
                  <a:pt x="1945548" y="0"/>
                  <a:pt x="2040732" y="36333"/>
                  <a:pt x="2113414" y="108998"/>
                </a:cubicBezTo>
                <a:cubicBezTo>
                  <a:pt x="2258562" y="254112"/>
                  <a:pt x="2258562" y="489712"/>
                  <a:pt x="2113414" y="634856"/>
                </a:cubicBezTo>
                <a:lnTo>
                  <a:pt x="1587501" y="108998"/>
                </a:lnTo>
                <a:cubicBezTo>
                  <a:pt x="1660090" y="36333"/>
                  <a:pt x="1755227" y="0"/>
                  <a:pt x="1850388" y="0"/>
                </a:cubicBezTo>
                <a:close/>
                <a:moveTo>
                  <a:pt x="371947" y="0"/>
                </a:moveTo>
                <a:cubicBezTo>
                  <a:pt x="467133" y="0"/>
                  <a:pt x="562319" y="36333"/>
                  <a:pt x="634912" y="108998"/>
                </a:cubicBezTo>
                <a:lnTo>
                  <a:pt x="108983" y="634856"/>
                </a:lnTo>
                <a:cubicBezTo>
                  <a:pt x="-36328" y="489712"/>
                  <a:pt x="-36328" y="254112"/>
                  <a:pt x="108983" y="108998"/>
                </a:cubicBezTo>
                <a:cubicBezTo>
                  <a:pt x="181576" y="36333"/>
                  <a:pt x="276762" y="0"/>
                  <a:pt x="371947"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2" name="Freeform 52">
            <a:extLst>
              <a:ext uri="{FF2B5EF4-FFF2-40B4-BE49-F238E27FC236}">
                <a16:creationId xmlns:a16="http://schemas.microsoft.com/office/drawing/2014/main" id="{1E22DFB1-0156-4E87-80EA-9848B6C80B79}"/>
              </a:ext>
            </a:extLst>
          </p:cNvPr>
          <p:cNvSpPr/>
          <p:nvPr/>
        </p:nvSpPr>
        <p:spPr>
          <a:xfrm>
            <a:off x="4490627" y="1544737"/>
            <a:ext cx="278317" cy="200000"/>
          </a:xfrm>
          <a:custGeom>
            <a:avLst/>
            <a:gdLst>
              <a:gd name="connsiteX0" fmla="*/ 821984 w 2234280"/>
              <a:gd name="connsiteY0" fmla="*/ 267127 h 1539811"/>
              <a:gd name="connsiteX1" fmla="*/ 908546 w 2234280"/>
              <a:gd name="connsiteY1" fmla="*/ 340034 h 1539811"/>
              <a:gd name="connsiteX2" fmla="*/ 835641 w 2234280"/>
              <a:gd name="connsiteY2" fmla="*/ 426577 h 1539811"/>
              <a:gd name="connsiteX3" fmla="*/ 744537 w 2234280"/>
              <a:gd name="connsiteY3" fmla="*/ 517691 h 1539811"/>
              <a:gd name="connsiteX4" fmla="*/ 662547 w 2234280"/>
              <a:gd name="connsiteY4" fmla="*/ 604249 h 1539811"/>
              <a:gd name="connsiteX5" fmla="*/ 585085 w 2234280"/>
              <a:gd name="connsiteY5" fmla="*/ 531358 h 1539811"/>
              <a:gd name="connsiteX6" fmla="*/ 821984 w 2234280"/>
              <a:gd name="connsiteY6" fmla="*/ 267127 h 1539811"/>
              <a:gd name="connsiteX7" fmla="*/ 843622 w 2234280"/>
              <a:gd name="connsiteY7" fmla="*/ 182211 h 1539811"/>
              <a:gd name="connsiteX8" fmla="*/ 524741 w 2234280"/>
              <a:gd name="connsiteY8" fmla="*/ 660550 h 1539811"/>
              <a:gd name="connsiteX9" fmla="*/ 465502 w 2234280"/>
              <a:gd name="connsiteY9" fmla="*/ 783593 h 1539811"/>
              <a:gd name="connsiteX10" fmla="*/ 183067 w 2234280"/>
              <a:gd name="connsiteY10" fmla="*/ 1129765 h 1539811"/>
              <a:gd name="connsiteX11" fmla="*/ 424539 w 2234280"/>
              <a:gd name="connsiteY11" fmla="*/ 1353038 h 1539811"/>
              <a:gd name="connsiteX12" fmla="*/ 1731994 w 2234280"/>
              <a:gd name="connsiteY12" fmla="*/ 1357600 h 1539811"/>
              <a:gd name="connsiteX13" fmla="*/ 2050875 w 2234280"/>
              <a:gd name="connsiteY13" fmla="*/ 1088775 h 1539811"/>
              <a:gd name="connsiteX14" fmla="*/ 1759302 w 2234280"/>
              <a:gd name="connsiteY14" fmla="*/ 769906 h 1539811"/>
              <a:gd name="connsiteX15" fmla="*/ 1686409 w 2234280"/>
              <a:gd name="connsiteY15" fmla="*/ 660550 h 1539811"/>
              <a:gd name="connsiteX16" fmla="*/ 1513314 w 2234280"/>
              <a:gd name="connsiteY16" fmla="*/ 382672 h 1539811"/>
              <a:gd name="connsiteX17" fmla="*/ 1349252 w 2234280"/>
              <a:gd name="connsiteY17" fmla="*/ 455599 h 1539811"/>
              <a:gd name="connsiteX18" fmla="*/ 1203466 w 2234280"/>
              <a:gd name="connsiteY18" fmla="*/ 432787 h 1539811"/>
              <a:gd name="connsiteX19" fmla="*/ 843622 w 2234280"/>
              <a:gd name="connsiteY19" fmla="*/ 182211 h 1539811"/>
              <a:gd name="connsiteX20" fmla="*/ 843622 w 2234280"/>
              <a:gd name="connsiteY20" fmla="*/ 0 h 1539811"/>
              <a:gd name="connsiteX21" fmla="*/ 1308289 w 2234280"/>
              <a:gd name="connsiteY21" fmla="*/ 255138 h 1539811"/>
              <a:gd name="connsiteX22" fmla="*/ 1513314 w 2234280"/>
              <a:gd name="connsiteY22" fmla="*/ 200460 h 1539811"/>
              <a:gd name="connsiteX23" fmla="*/ 1877780 w 2234280"/>
              <a:gd name="connsiteY23" fmla="*/ 610435 h 1539811"/>
              <a:gd name="connsiteX24" fmla="*/ 2233108 w 2234280"/>
              <a:gd name="connsiteY24" fmla="*/ 1102462 h 1539811"/>
              <a:gd name="connsiteX25" fmla="*/ 1731994 w 2234280"/>
              <a:gd name="connsiteY25" fmla="*/ 1539811 h 1539811"/>
              <a:gd name="connsiteX26" fmla="*/ 424539 w 2234280"/>
              <a:gd name="connsiteY26" fmla="*/ 1535249 h 1539811"/>
              <a:gd name="connsiteX27" fmla="*/ 5351 w 2234280"/>
              <a:gd name="connsiteY27" fmla="*/ 1157140 h 1539811"/>
              <a:gd name="connsiteX28" fmla="*/ 324232 w 2234280"/>
              <a:gd name="connsiteY28" fmla="*/ 642372 h 1539811"/>
              <a:gd name="connsiteX29" fmla="*/ 392609 w 2234280"/>
              <a:gd name="connsiteY29" fmla="*/ 241451 h 1539811"/>
              <a:gd name="connsiteX30" fmla="*/ 843622 w 2234280"/>
              <a:gd name="connsiteY30" fmla="*/ 0 h 153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34280" h="1539811">
                <a:moveTo>
                  <a:pt x="821984" y="267127"/>
                </a:moveTo>
                <a:cubicBezTo>
                  <a:pt x="867544" y="262571"/>
                  <a:pt x="903973" y="294477"/>
                  <a:pt x="908546" y="340034"/>
                </a:cubicBezTo>
                <a:cubicBezTo>
                  <a:pt x="913104" y="385591"/>
                  <a:pt x="881201" y="422021"/>
                  <a:pt x="835641" y="426577"/>
                </a:cubicBezTo>
                <a:cubicBezTo>
                  <a:pt x="744537" y="435704"/>
                  <a:pt x="744537" y="499484"/>
                  <a:pt x="744537" y="517691"/>
                </a:cubicBezTo>
                <a:cubicBezTo>
                  <a:pt x="749094" y="563248"/>
                  <a:pt x="712634" y="604249"/>
                  <a:pt x="662547" y="604249"/>
                </a:cubicBezTo>
                <a:cubicBezTo>
                  <a:pt x="621529" y="604249"/>
                  <a:pt x="589642" y="572375"/>
                  <a:pt x="585085" y="531358"/>
                </a:cubicBezTo>
                <a:cubicBezTo>
                  <a:pt x="575970" y="435704"/>
                  <a:pt x="635202" y="285350"/>
                  <a:pt x="821984" y="267127"/>
                </a:cubicBezTo>
                <a:close/>
                <a:moveTo>
                  <a:pt x="843622" y="182211"/>
                </a:moveTo>
                <a:cubicBezTo>
                  <a:pt x="624942" y="182211"/>
                  <a:pt x="415401" y="396359"/>
                  <a:pt x="524741" y="660550"/>
                </a:cubicBezTo>
                <a:cubicBezTo>
                  <a:pt x="547533" y="719790"/>
                  <a:pt x="506465" y="769906"/>
                  <a:pt x="465502" y="783593"/>
                </a:cubicBezTo>
                <a:cubicBezTo>
                  <a:pt x="265098" y="842833"/>
                  <a:pt x="160275" y="974928"/>
                  <a:pt x="183067" y="1129765"/>
                </a:cubicBezTo>
                <a:cubicBezTo>
                  <a:pt x="201238" y="1239191"/>
                  <a:pt x="287785" y="1353038"/>
                  <a:pt x="424539" y="1353038"/>
                </a:cubicBezTo>
                <a:cubicBezTo>
                  <a:pt x="433572" y="1353038"/>
                  <a:pt x="1244534" y="1357600"/>
                  <a:pt x="1731994" y="1357600"/>
                </a:cubicBezTo>
                <a:cubicBezTo>
                  <a:pt x="1937019" y="1357600"/>
                  <a:pt x="2041737" y="1220942"/>
                  <a:pt x="2050875" y="1088775"/>
                </a:cubicBezTo>
                <a:cubicBezTo>
                  <a:pt x="2060013" y="952116"/>
                  <a:pt x="1973465" y="801842"/>
                  <a:pt x="1759302" y="769906"/>
                </a:cubicBezTo>
                <a:cubicBezTo>
                  <a:pt x="1713718" y="765343"/>
                  <a:pt x="1672755" y="715228"/>
                  <a:pt x="1686409" y="660550"/>
                </a:cubicBezTo>
                <a:cubicBezTo>
                  <a:pt x="1722856" y="510276"/>
                  <a:pt x="1654479" y="382672"/>
                  <a:pt x="1513314" y="382672"/>
                </a:cubicBezTo>
                <a:cubicBezTo>
                  <a:pt x="1454075" y="382672"/>
                  <a:pt x="1394837" y="410046"/>
                  <a:pt x="1349252" y="455599"/>
                </a:cubicBezTo>
                <a:cubicBezTo>
                  <a:pt x="1303773" y="501151"/>
                  <a:pt x="1230880" y="482902"/>
                  <a:pt x="1203466" y="432787"/>
                </a:cubicBezTo>
                <a:cubicBezTo>
                  <a:pt x="1116918" y="273317"/>
                  <a:pt x="989408" y="182211"/>
                  <a:pt x="843622" y="182211"/>
                </a:cubicBezTo>
                <a:close/>
                <a:moveTo>
                  <a:pt x="843622" y="0"/>
                </a:moveTo>
                <a:cubicBezTo>
                  <a:pt x="1025855" y="0"/>
                  <a:pt x="1189812" y="91105"/>
                  <a:pt x="1308289" y="255138"/>
                </a:cubicBezTo>
                <a:cubicBezTo>
                  <a:pt x="1372044" y="218639"/>
                  <a:pt x="1440421" y="200460"/>
                  <a:pt x="1513314" y="200460"/>
                </a:cubicBezTo>
                <a:cubicBezTo>
                  <a:pt x="1731994" y="200460"/>
                  <a:pt x="1891434" y="378109"/>
                  <a:pt x="1877780" y="610435"/>
                </a:cubicBezTo>
                <a:cubicBezTo>
                  <a:pt x="2141939" y="687925"/>
                  <a:pt x="2246762" y="911126"/>
                  <a:pt x="2233108" y="1102462"/>
                </a:cubicBezTo>
                <a:cubicBezTo>
                  <a:pt x="2219453" y="1312047"/>
                  <a:pt x="2055391" y="1539811"/>
                  <a:pt x="1731994" y="1539811"/>
                </a:cubicBezTo>
                <a:cubicBezTo>
                  <a:pt x="1239913" y="1539811"/>
                  <a:pt x="433572" y="1535249"/>
                  <a:pt x="424539" y="1535249"/>
                </a:cubicBezTo>
                <a:cubicBezTo>
                  <a:pt x="214892" y="1535249"/>
                  <a:pt x="37281" y="1375850"/>
                  <a:pt x="5351" y="1157140"/>
                </a:cubicBezTo>
                <a:cubicBezTo>
                  <a:pt x="-21958" y="988616"/>
                  <a:pt x="50935" y="760781"/>
                  <a:pt x="324232" y="642372"/>
                </a:cubicBezTo>
                <a:cubicBezTo>
                  <a:pt x="287785" y="501151"/>
                  <a:pt x="315199" y="359860"/>
                  <a:pt x="392609" y="241451"/>
                </a:cubicBezTo>
                <a:cubicBezTo>
                  <a:pt x="492810" y="91105"/>
                  <a:pt x="661389" y="0"/>
                  <a:pt x="843622"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3" name="Shape 35">
            <a:extLst>
              <a:ext uri="{FF2B5EF4-FFF2-40B4-BE49-F238E27FC236}">
                <a16:creationId xmlns:a16="http://schemas.microsoft.com/office/drawing/2014/main" id="{74248CB4-47CD-449E-BC4F-555A18B210B5}"/>
              </a:ext>
            </a:extLst>
          </p:cNvPr>
          <p:cNvSpPr/>
          <p:nvPr/>
        </p:nvSpPr>
        <p:spPr>
          <a:xfrm>
            <a:off x="5351647" y="1216497"/>
            <a:ext cx="149561" cy="140403"/>
          </a:xfrm>
          <a:custGeom>
            <a:avLst/>
            <a:gdLst/>
            <a:ahLst/>
            <a:cxnLst>
              <a:cxn ang="0">
                <a:pos x="wd2" y="hd2"/>
              </a:cxn>
              <a:cxn ang="5400000">
                <a:pos x="wd2" y="hd2"/>
              </a:cxn>
              <a:cxn ang="10800000">
                <a:pos x="wd2" y="hd2"/>
              </a:cxn>
              <a:cxn ang="16200000">
                <a:pos x="wd2" y="hd2"/>
              </a:cxn>
            </a:cxnLst>
            <a:rect l="0" t="0" r="r" b="b"/>
            <a:pathLst>
              <a:path w="21441" h="21600" extrusionOk="0">
                <a:moveTo>
                  <a:pt x="18750" y="10903"/>
                </a:moveTo>
                <a:cubicBezTo>
                  <a:pt x="18089" y="12183"/>
                  <a:pt x="16889" y="12789"/>
                  <a:pt x="16060" y="12253"/>
                </a:cubicBezTo>
                <a:cubicBezTo>
                  <a:pt x="15231" y="11722"/>
                  <a:pt x="15099" y="10250"/>
                  <a:pt x="15759" y="8970"/>
                </a:cubicBezTo>
                <a:cubicBezTo>
                  <a:pt x="16419" y="7690"/>
                  <a:pt x="17624" y="7086"/>
                  <a:pt x="18453" y="7622"/>
                </a:cubicBezTo>
                <a:cubicBezTo>
                  <a:pt x="19277" y="8151"/>
                  <a:pt x="19410" y="9625"/>
                  <a:pt x="18750" y="10903"/>
                </a:cubicBezTo>
                <a:cubicBezTo>
                  <a:pt x="18750" y="10903"/>
                  <a:pt x="18750" y="10903"/>
                  <a:pt x="18750" y="10903"/>
                </a:cubicBezTo>
                <a:close/>
                <a:moveTo>
                  <a:pt x="10719" y="18000"/>
                </a:moveTo>
                <a:cubicBezTo>
                  <a:pt x="7639" y="18000"/>
                  <a:pt x="5144" y="20975"/>
                  <a:pt x="5144" y="16954"/>
                </a:cubicBezTo>
                <a:cubicBezTo>
                  <a:pt x="5144" y="12932"/>
                  <a:pt x="8722" y="9670"/>
                  <a:pt x="10719" y="9675"/>
                </a:cubicBezTo>
                <a:cubicBezTo>
                  <a:pt x="12718" y="9675"/>
                  <a:pt x="16294" y="12932"/>
                  <a:pt x="16294" y="16954"/>
                </a:cubicBezTo>
                <a:cubicBezTo>
                  <a:pt x="16294" y="20975"/>
                  <a:pt x="13800" y="18000"/>
                  <a:pt x="10719" y="18000"/>
                </a:cubicBezTo>
                <a:cubicBezTo>
                  <a:pt x="10719" y="18000"/>
                  <a:pt x="10719" y="18000"/>
                  <a:pt x="10719" y="18000"/>
                </a:cubicBezTo>
                <a:close/>
                <a:moveTo>
                  <a:pt x="2685" y="10903"/>
                </a:moveTo>
                <a:cubicBezTo>
                  <a:pt x="2024" y="9625"/>
                  <a:pt x="2157" y="8151"/>
                  <a:pt x="2987" y="7622"/>
                </a:cubicBezTo>
                <a:cubicBezTo>
                  <a:pt x="3815" y="7086"/>
                  <a:pt x="5016" y="7690"/>
                  <a:pt x="5676" y="8970"/>
                </a:cubicBezTo>
                <a:cubicBezTo>
                  <a:pt x="6341" y="10250"/>
                  <a:pt x="6204" y="11722"/>
                  <a:pt x="5379" y="12253"/>
                </a:cubicBezTo>
                <a:cubicBezTo>
                  <a:pt x="4551" y="12789"/>
                  <a:pt x="3345" y="12183"/>
                  <a:pt x="2685" y="10903"/>
                </a:cubicBezTo>
                <a:cubicBezTo>
                  <a:pt x="2685" y="10903"/>
                  <a:pt x="2685" y="10903"/>
                  <a:pt x="2685" y="10903"/>
                </a:cubicBezTo>
                <a:close/>
                <a:moveTo>
                  <a:pt x="7232" y="2594"/>
                </a:moveTo>
                <a:cubicBezTo>
                  <a:pt x="8273" y="2280"/>
                  <a:pt x="9429" y="3337"/>
                  <a:pt x="9815" y="4948"/>
                </a:cubicBezTo>
                <a:cubicBezTo>
                  <a:pt x="10201" y="6561"/>
                  <a:pt x="9673" y="8117"/>
                  <a:pt x="8632" y="8429"/>
                </a:cubicBezTo>
                <a:cubicBezTo>
                  <a:pt x="7590" y="8742"/>
                  <a:pt x="6434" y="7690"/>
                  <a:pt x="6049" y="6079"/>
                </a:cubicBezTo>
                <a:cubicBezTo>
                  <a:pt x="5663" y="4467"/>
                  <a:pt x="6190" y="2906"/>
                  <a:pt x="7232" y="2594"/>
                </a:cubicBezTo>
                <a:cubicBezTo>
                  <a:pt x="7232" y="2594"/>
                  <a:pt x="7232" y="2594"/>
                  <a:pt x="7232" y="2594"/>
                </a:cubicBezTo>
                <a:close/>
                <a:moveTo>
                  <a:pt x="11624" y="4948"/>
                </a:moveTo>
                <a:cubicBezTo>
                  <a:pt x="12009" y="3337"/>
                  <a:pt x="13165" y="2280"/>
                  <a:pt x="14204" y="2594"/>
                </a:cubicBezTo>
                <a:cubicBezTo>
                  <a:pt x="15245" y="2906"/>
                  <a:pt x="15776" y="4467"/>
                  <a:pt x="15390" y="6079"/>
                </a:cubicBezTo>
                <a:cubicBezTo>
                  <a:pt x="15006" y="7690"/>
                  <a:pt x="13848" y="8747"/>
                  <a:pt x="12807" y="8429"/>
                </a:cubicBezTo>
                <a:cubicBezTo>
                  <a:pt x="11765" y="8122"/>
                  <a:pt x="11238" y="6561"/>
                  <a:pt x="11624" y="4948"/>
                </a:cubicBezTo>
                <a:cubicBezTo>
                  <a:pt x="11624" y="4948"/>
                  <a:pt x="11624" y="4948"/>
                  <a:pt x="11624" y="4948"/>
                </a:cubicBezTo>
                <a:close/>
                <a:moveTo>
                  <a:pt x="21418" y="8723"/>
                </a:moveTo>
                <a:cubicBezTo>
                  <a:pt x="21285" y="7289"/>
                  <a:pt x="20616" y="6085"/>
                  <a:pt x="19588" y="5419"/>
                </a:cubicBezTo>
                <a:cubicBezTo>
                  <a:pt x="19042" y="5073"/>
                  <a:pt x="18422" y="4884"/>
                  <a:pt x="17784" y="4884"/>
                </a:cubicBezTo>
                <a:cubicBezTo>
                  <a:pt x="17780" y="4884"/>
                  <a:pt x="17775" y="4889"/>
                  <a:pt x="17770" y="4889"/>
                </a:cubicBezTo>
                <a:cubicBezTo>
                  <a:pt x="17726" y="2618"/>
                  <a:pt x="16601" y="684"/>
                  <a:pt x="14792" y="138"/>
                </a:cubicBezTo>
                <a:cubicBezTo>
                  <a:pt x="14478" y="50"/>
                  <a:pt x="14158" y="0"/>
                  <a:pt x="13830" y="0"/>
                </a:cubicBezTo>
                <a:cubicBezTo>
                  <a:pt x="12661" y="0"/>
                  <a:pt x="11558" y="625"/>
                  <a:pt x="10719" y="1645"/>
                </a:cubicBezTo>
                <a:cubicBezTo>
                  <a:pt x="9882" y="625"/>
                  <a:pt x="8778" y="0"/>
                  <a:pt x="7609" y="0"/>
                </a:cubicBezTo>
                <a:cubicBezTo>
                  <a:pt x="7281" y="0"/>
                  <a:pt x="6962" y="50"/>
                  <a:pt x="6647" y="138"/>
                </a:cubicBezTo>
                <a:cubicBezTo>
                  <a:pt x="4839" y="684"/>
                  <a:pt x="3713" y="2618"/>
                  <a:pt x="3668" y="4889"/>
                </a:cubicBezTo>
                <a:cubicBezTo>
                  <a:pt x="3664" y="4889"/>
                  <a:pt x="3660" y="4884"/>
                  <a:pt x="3656" y="4884"/>
                </a:cubicBezTo>
                <a:cubicBezTo>
                  <a:pt x="3017" y="4884"/>
                  <a:pt x="2392" y="5073"/>
                  <a:pt x="1857" y="5419"/>
                </a:cubicBezTo>
                <a:cubicBezTo>
                  <a:pt x="820" y="6085"/>
                  <a:pt x="155" y="7289"/>
                  <a:pt x="22" y="8723"/>
                </a:cubicBezTo>
                <a:cubicBezTo>
                  <a:pt x="-80" y="9868"/>
                  <a:pt x="167" y="11093"/>
                  <a:pt x="722" y="12169"/>
                </a:cubicBezTo>
                <a:cubicBezTo>
                  <a:pt x="1315" y="13324"/>
                  <a:pt x="2194" y="14181"/>
                  <a:pt x="3177" y="14633"/>
                </a:cubicBezTo>
                <a:cubicBezTo>
                  <a:pt x="2991" y="15382"/>
                  <a:pt x="2875" y="16160"/>
                  <a:pt x="2875" y="16954"/>
                </a:cubicBezTo>
                <a:cubicBezTo>
                  <a:pt x="2875" y="21264"/>
                  <a:pt x="5451" y="21600"/>
                  <a:pt x="6239" y="21600"/>
                </a:cubicBezTo>
                <a:cubicBezTo>
                  <a:pt x="7020" y="21600"/>
                  <a:pt x="7750" y="21342"/>
                  <a:pt x="8526" y="21069"/>
                </a:cubicBezTo>
                <a:cubicBezTo>
                  <a:pt x="9257" y="20807"/>
                  <a:pt x="10015" y="20539"/>
                  <a:pt x="10719" y="20539"/>
                </a:cubicBezTo>
                <a:cubicBezTo>
                  <a:pt x="11424" y="20539"/>
                  <a:pt x="12182" y="20807"/>
                  <a:pt x="12914" y="21069"/>
                </a:cubicBezTo>
                <a:cubicBezTo>
                  <a:pt x="13688" y="21342"/>
                  <a:pt x="14420" y="21600"/>
                  <a:pt x="15204" y="21600"/>
                </a:cubicBezTo>
                <a:cubicBezTo>
                  <a:pt x="16352" y="21600"/>
                  <a:pt x="17314" y="21030"/>
                  <a:pt x="17912" y="19994"/>
                </a:cubicBezTo>
                <a:cubicBezTo>
                  <a:pt x="18356" y="19225"/>
                  <a:pt x="18563" y="18257"/>
                  <a:pt x="18563" y="16954"/>
                </a:cubicBezTo>
                <a:cubicBezTo>
                  <a:pt x="18563" y="16160"/>
                  <a:pt x="18453" y="15382"/>
                  <a:pt x="18267" y="14633"/>
                </a:cubicBezTo>
                <a:cubicBezTo>
                  <a:pt x="19246" y="14181"/>
                  <a:pt x="20123" y="13329"/>
                  <a:pt x="20718" y="12173"/>
                </a:cubicBezTo>
                <a:cubicBezTo>
                  <a:pt x="21272" y="11093"/>
                  <a:pt x="21520" y="9868"/>
                  <a:pt x="21418" y="8723"/>
                </a:cubicBezTo>
                <a:cubicBezTo>
                  <a:pt x="21418" y="8723"/>
                  <a:pt x="21418" y="8723"/>
                  <a:pt x="21418" y="8723"/>
                </a:cubicBezTo>
                <a:close/>
              </a:path>
            </a:pathLst>
          </a:custGeom>
          <a:solidFill>
            <a:srgbClr val="E3DED1"/>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4" name="Freeform 54">
            <a:extLst>
              <a:ext uri="{FF2B5EF4-FFF2-40B4-BE49-F238E27FC236}">
                <a16:creationId xmlns:a16="http://schemas.microsoft.com/office/drawing/2014/main" id="{D3C7E3A5-E161-4E79-A3E6-01E282C5ED1F}"/>
              </a:ext>
            </a:extLst>
          </p:cNvPr>
          <p:cNvSpPr/>
          <p:nvPr/>
        </p:nvSpPr>
        <p:spPr>
          <a:xfrm>
            <a:off x="5523863" y="1019470"/>
            <a:ext cx="268317" cy="278506"/>
          </a:xfrm>
          <a:custGeom>
            <a:avLst/>
            <a:gdLst>
              <a:gd name="connsiteX0" fmla="*/ 1049857 w 2090579"/>
              <a:gd name="connsiteY0" fmla="*/ 847945 h 2081100"/>
              <a:gd name="connsiteX1" fmla="*/ 860645 w 2090579"/>
              <a:gd name="connsiteY1" fmla="*/ 1037157 h 2081100"/>
              <a:gd name="connsiteX2" fmla="*/ 1049857 w 2090579"/>
              <a:gd name="connsiteY2" fmla="*/ 1226369 h 2081100"/>
              <a:gd name="connsiteX3" fmla="*/ 1239036 w 2090579"/>
              <a:gd name="connsiteY3" fmla="*/ 1037157 h 2081100"/>
              <a:gd name="connsiteX4" fmla="*/ 1049857 w 2090579"/>
              <a:gd name="connsiteY4" fmla="*/ 847945 h 2081100"/>
              <a:gd name="connsiteX5" fmla="*/ 1049857 w 2090579"/>
              <a:gd name="connsiteY5" fmla="*/ 685800 h 2081100"/>
              <a:gd name="connsiteX6" fmla="*/ 1401213 w 2090579"/>
              <a:gd name="connsiteY6" fmla="*/ 1037157 h 2081100"/>
              <a:gd name="connsiteX7" fmla="*/ 1049857 w 2090579"/>
              <a:gd name="connsiteY7" fmla="*/ 1388513 h 2081100"/>
              <a:gd name="connsiteX8" fmla="*/ 698500 w 2090579"/>
              <a:gd name="connsiteY8" fmla="*/ 1037157 h 2081100"/>
              <a:gd name="connsiteX9" fmla="*/ 1049857 w 2090579"/>
              <a:gd name="connsiteY9" fmla="*/ 685800 h 2081100"/>
              <a:gd name="connsiteX10" fmla="*/ 1044612 w 2090579"/>
              <a:gd name="connsiteY10" fmla="*/ 162152 h 2081100"/>
              <a:gd name="connsiteX11" fmla="*/ 967571 w 2090579"/>
              <a:gd name="connsiteY11" fmla="*/ 212156 h 2081100"/>
              <a:gd name="connsiteX12" fmla="*/ 922952 w 2090579"/>
              <a:gd name="connsiteY12" fmla="*/ 309467 h 2081100"/>
              <a:gd name="connsiteX13" fmla="*/ 698699 w 2090579"/>
              <a:gd name="connsiteY13" fmla="*/ 454084 h 2081100"/>
              <a:gd name="connsiteX14" fmla="*/ 612172 w 2090579"/>
              <a:gd name="connsiteY14" fmla="*/ 437802 h 2081100"/>
              <a:gd name="connsiteX15" fmla="*/ 512192 w 2090579"/>
              <a:gd name="connsiteY15" fmla="*/ 400033 h 2081100"/>
              <a:gd name="connsiteX16" fmla="*/ 412212 w 2090579"/>
              <a:gd name="connsiteY16" fmla="*/ 431057 h 2081100"/>
              <a:gd name="connsiteX17" fmla="*/ 402727 w 2090579"/>
              <a:gd name="connsiteY17" fmla="*/ 508135 h 2081100"/>
              <a:gd name="connsiteX18" fmla="*/ 440570 w 2090579"/>
              <a:gd name="connsiteY18" fmla="*/ 608143 h 2081100"/>
              <a:gd name="connsiteX19" fmla="*/ 312135 w 2090579"/>
              <a:gd name="connsiteY19" fmla="*/ 918960 h 2081100"/>
              <a:gd name="connsiteX20" fmla="*/ 214865 w 2090579"/>
              <a:gd name="connsiteY20" fmla="*/ 963569 h 2081100"/>
              <a:gd name="connsiteX21" fmla="*/ 164826 w 2090579"/>
              <a:gd name="connsiteY21" fmla="*/ 1040550 h 2081100"/>
              <a:gd name="connsiteX22" fmla="*/ 214865 w 2090579"/>
              <a:gd name="connsiteY22" fmla="*/ 1117532 h 2081100"/>
              <a:gd name="connsiteX23" fmla="*/ 312135 w 2090579"/>
              <a:gd name="connsiteY23" fmla="*/ 1162140 h 2081100"/>
              <a:gd name="connsiteX24" fmla="*/ 440570 w 2090579"/>
              <a:gd name="connsiteY24" fmla="*/ 1472957 h 2081100"/>
              <a:gd name="connsiteX25" fmla="*/ 402727 w 2090579"/>
              <a:gd name="connsiteY25" fmla="*/ 1572965 h 2081100"/>
              <a:gd name="connsiteX26" fmla="*/ 412212 w 2090579"/>
              <a:gd name="connsiteY26" fmla="*/ 1650043 h 2081100"/>
              <a:gd name="connsiteX27" fmla="*/ 512192 w 2090579"/>
              <a:gd name="connsiteY27" fmla="*/ 1681067 h 2081100"/>
              <a:gd name="connsiteX28" fmla="*/ 612172 w 2090579"/>
              <a:gd name="connsiteY28" fmla="*/ 1643298 h 2081100"/>
              <a:gd name="connsiteX29" fmla="*/ 698699 w 2090579"/>
              <a:gd name="connsiteY29" fmla="*/ 1627016 h 2081100"/>
              <a:gd name="connsiteX30" fmla="*/ 922952 w 2090579"/>
              <a:gd name="connsiteY30" fmla="*/ 1771633 h 2081100"/>
              <a:gd name="connsiteX31" fmla="*/ 967571 w 2090579"/>
              <a:gd name="connsiteY31" fmla="*/ 1868944 h 2081100"/>
              <a:gd name="connsiteX32" fmla="*/ 1044612 w 2090579"/>
              <a:gd name="connsiteY32" fmla="*/ 1918948 h 2081100"/>
              <a:gd name="connsiteX33" fmla="*/ 1121654 w 2090579"/>
              <a:gd name="connsiteY33" fmla="*/ 1868944 h 2081100"/>
              <a:gd name="connsiteX34" fmla="*/ 1166272 w 2090579"/>
              <a:gd name="connsiteY34" fmla="*/ 1771633 h 2081100"/>
              <a:gd name="connsiteX35" fmla="*/ 1390525 w 2090579"/>
              <a:gd name="connsiteY35" fmla="*/ 1627016 h 2081100"/>
              <a:gd name="connsiteX36" fmla="*/ 1477052 w 2090579"/>
              <a:gd name="connsiteY36" fmla="*/ 1643298 h 2081100"/>
              <a:gd name="connsiteX37" fmla="*/ 1577032 w 2090579"/>
              <a:gd name="connsiteY37" fmla="*/ 1681067 h 2081100"/>
              <a:gd name="connsiteX38" fmla="*/ 1677012 w 2090579"/>
              <a:gd name="connsiteY38" fmla="*/ 1650043 h 2081100"/>
              <a:gd name="connsiteX39" fmla="*/ 1686497 w 2090579"/>
              <a:gd name="connsiteY39" fmla="*/ 1572965 h 2081100"/>
              <a:gd name="connsiteX40" fmla="*/ 1648654 w 2090579"/>
              <a:gd name="connsiteY40" fmla="*/ 1472957 h 2081100"/>
              <a:gd name="connsiteX41" fmla="*/ 1777089 w 2090579"/>
              <a:gd name="connsiteY41" fmla="*/ 1162140 h 2081100"/>
              <a:gd name="connsiteX42" fmla="*/ 1874359 w 2090579"/>
              <a:gd name="connsiteY42" fmla="*/ 1117532 h 2081100"/>
              <a:gd name="connsiteX43" fmla="*/ 1924300 w 2090579"/>
              <a:gd name="connsiteY43" fmla="*/ 1040550 h 2081100"/>
              <a:gd name="connsiteX44" fmla="*/ 1874359 w 2090579"/>
              <a:gd name="connsiteY44" fmla="*/ 963569 h 2081100"/>
              <a:gd name="connsiteX45" fmla="*/ 1777089 w 2090579"/>
              <a:gd name="connsiteY45" fmla="*/ 918960 h 2081100"/>
              <a:gd name="connsiteX46" fmla="*/ 1648654 w 2090579"/>
              <a:gd name="connsiteY46" fmla="*/ 608143 h 2081100"/>
              <a:gd name="connsiteX47" fmla="*/ 1686497 w 2090579"/>
              <a:gd name="connsiteY47" fmla="*/ 508135 h 2081100"/>
              <a:gd name="connsiteX48" fmla="*/ 1677012 w 2090579"/>
              <a:gd name="connsiteY48" fmla="*/ 431057 h 2081100"/>
              <a:gd name="connsiteX49" fmla="*/ 1577032 w 2090579"/>
              <a:gd name="connsiteY49" fmla="*/ 400033 h 2081100"/>
              <a:gd name="connsiteX50" fmla="*/ 1477052 w 2090579"/>
              <a:gd name="connsiteY50" fmla="*/ 437802 h 2081100"/>
              <a:gd name="connsiteX51" fmla="*/ 1390525 w 2090579"/>
              <a:gd name="connsiteY51" fmla="*/ 454084 h 2081100"/>
              <a:gd name="connsiteX52" fmla="*/ 1166272 w 2090579"/>
              <a:gd name="connsiteY52" fmla="*/ 309467 h 2081100"/>
              <a:gd name="connsiteX53" fmla="*/ 1121654 w 2090579"/>
              <a:gd name="connsiteY53" fmla="*/ 212156 h 2081100"/>
              <a:gd name="connsiteX54" fmla="*/ 1044612 w 2090579"/>
              <a:gd name="connsiteY54" fmla="*/ 162152 h 2081100"/>
              <a:gd name="connsiteX55" fmla="*/ 1047322 w 2090579"/>
              <a:gd name="connsiteY55" fmla="*/ 0 h 2081100"/>
              <a:gd name="connsiteX56" fmla="*/ 1271672 w 2090579"/>
              <a:gd name="connsiteY56" fmla="*/ 144617 h 2081100"/>
              <a:gd name="connsiteX57" fmla="*/ 1316194 w 2090579"/>
              <a:gd name="connsiteY57" fmla="*/ 241928 h 2081100"/>
              <a:gd name="connsiteX58" fmla="*/ 1393235 w 2090579"/>
              <a:gd name="connsiteY58" fmla="*/ 291932 h 2081100"/>
              <a:gd name="connsiteX59" fmla="*/ 1422949 w 2090579"/>
              <a:gd name="connsiteY59" fmla="*/ 286536 h 2081100"/>
              <a:gd name="connsiteX60" fmla="*/ 1523026 w 2090579"/>
              <a:gd name="connsiteY60" fmla="*/ 248672 h 2081100"/>
              <a:gd name="connsiteX61" fmla="*/ 1610810 w 2090579"/>
              <a:gd name="connsiteY61" fmla="*/ 232486 h 2081100"/>
              <a:gd name="connsiteX62" fmla="*/ 1813577 w 2090579"/>
              <a:gd name="connsiteY62" fmla="*/ 339238 h 2081100"/>
              <a:gd name="connsiteX63" fmla="*/ 1841936 w 2090579"/>
              <a:gd name="connsiteY63" fmla="*/ 564884 h 2081100"/>
              <a:gd name="connsiteX64" fmla="*/ 1804092 w 2090579"/>
              <a:gd name="connsiteY64" fmla="*/ 664892 h 2081100"/>
              <a:gd name="connsiteX65" fmla="*/ 1848614 w 2090579"/>
              <a:gd name="connsiteY65" fmla="*/ 771645 h 2081100"/>
              <a:gd name="connsiteX66" fmla="*/ 1945981 w 2090579"/>
              <a:gd name="connsiteY66" fmla="*/ 816254 h 2081100"/>
              <a:gd name="connsiteX67" fmla="*/ 2090579 w 2090579"/>
              <a:gd name="connsiteY67" fmla="*/ 1040550 h 2081100"/>
              <a:gd name="connsiteX68" fmla="*/ 1945981 w 2090579"/>
              <a:gd name="connsiteY68" fmla="*/ 1264847 h 2081100"/>
              <a:gd name="connsiteX69" fmla="*/ 1848711 w 2090579"/>
              <a:gd name="connsiteY69" fmla="*/ 1309455 h 2081100"/>
              <a:gd name="connsiteX70" fmla="*/ 1804092 w 2090579"/>
              <a:gd name="connsiteY70" fmla="*/ 1416208 h 2081100"/>
              <a:gd name="connsiteX71" fmla="*/ 1841936 w 2090579"/>
              <a:gd name="connsiteY71" fmla="*/ 1516216 h 2081100"/>
              <a:gd name="connsiteX72" fmla="*/ 1813577 w 2090579"/>
              <a:gd name="connsiteY72" fmla="*/ 1743307 h 2081100"/>
              <a:gd name="connsiteX73" fmla="*/ 1610810 w 2090579"/>
              <a:gd name="connsiteY73" fmla="*/ 1851408 h 2081100"/>
              <a:gd name="connsiteX74" fmla="*/ 1523026 w 2090579"/>
              <a:gd name="connsiteY74" fmla="*/ 1833777 h 2081100"/>
              <a:gd name="connsiteX75" fmla="*/ 1422949 w 2090579"/>
              <a:gd name="connsiteY75" fmla="*/ 1794660 h 2081100"/>
              <a:gd name="connsiteX76" fmla="*/ 1393235 w 2090579"/>
              <a:gd name="connsiteY76" fmla="*/ 1789264 h 2081100"/>
              <a:gd name="connsiteX77" fmla="*/ 1316194 w 2090579"/>
              <a:gd name="connsiteY77" fmla="*/ 1839269 h 2081100"/>
              <a:gd name="connsiteX78" fmla="*/ 1271672 w 2090579"/>
              <a:gd name="connsiteY78" fmla="*/ 1936483 h 2081100"/>
              <a:gd name="connsiteX79" fmla="*/ 1047322 w 2090579"/>
              <a:gd name="connsiteY79" fmla="*/ 2081100 h 2081100"/>
              <a:gd name="connsiteX80" fmla="*/ 822972 w 2090579"/>
              <a:gd name="connsiteY80" fmla="*/ 1936483 h 2081100"/>
              <a:gd name="connsiteX81" fmla="*/ 778354 w 2090579"/>
              <a:gd name="connsiteY81" fmla="*/ 1839269 h 2081100"/>
              <a:gd name="connsiteX82" fmla="*/ 701409 w 2090579"/>
              <a:gd name="connsiteY82" fmla="*/ 1789264 h 2081100"/>
              <a:gd name="connsiteX83" fmla="*/ 671598 w 2090579"/>
              <a:gd name="connsiteY83" fmla="*/ 1794660 h 2081100"/>
              <a:gd name="connsiteX84" fmla="*/ 571618 w 2090579"/>
              <a:gd name="connsiteY84" fmla="*/ 1832428 h 2081100"/>
              <a:gd name="connsiteX85" fmla="*/ 483833 w 2090579"/>
              <a:gd name="connsiteY85" fmla="*/ 1848711 h 2081100"/>
              <a:gd name="connsiteX86" fmla="*/ 281066 w 2090579"/>
              <a:gd name="connsiteY86" fmla="*/ 1741958 h 2081100"/>
              <a:gd name="connsiteX87" fmla="*/ 252708 w 2090579"/>
              <a:gd name="connsiteY87" fmla="*/ 1516216 h 2081100"/>
              <a:gd name="connsiteX88" fmla="*/ 290552 w 2090579"/>
              <a:gd name="connsiteY88" fmla="*/ 1416208 h 2081100"/>
              <a:gd name="connsiteX89" fmla="*/ 245933 w 2090579"/>
              <a:gd name="connsiteY89" fmla="*/ 1309455 h 2081100"/>
              <a:gd name="connsiteX90" fmla="*/ 148663 w 2090579"/>
              <a:gd name="connsiteY90" fmla="*/ 1264847 h 2081100"/>
              <a:gd name="connsiteX91" fmla="*/ 0 w 2090579"/>
              <a:gd name="connsiteY91" fmla="*/ 1041899 h 2081100"/>
              <a:gd name="connsiteX92" fmla="*/ 144598 w 2090579"/>
              <a:gd name="connsiteY92" fmla="*/ 817603 h 2081100"/>
              <a:gd name="connsiteX93" fmla="*/ 241868 w 2090579"/>
              <a:gd name="connsiteY93" fmla="*/ 772994 h 2081100"/>
              <a:gd name="connsiteX94" fmla="*/ 286487 w 2090579"/>
              <a:gd name="connsiteY94" fmla="*/ 666241 h 2081100"/>
              <a:gd name="connsiteX95" fmla="*/ 248643 w 2090579"/>
              <a:gd name="connsiteY95" fmla="*/ 566232 h 2081100"/>
              <a:gd name="connsiteX96" fmla="*/ 277001 w 2090579"/>
              <a:gd name="connsiteY96" fmla="*/ 340587 h 2081100"/>
              <a:gd name="connsiteX97" fmla="*/ 479768 w 2090579"/>
              <a:gd name="connsiteY97" fmla="*/ 233834 h 2081100"/>
              <a:gd name="connsiteX98" fmla="*/ 567553 w 2090579"/>
              <a:gd name="connsiteY98" fmla="*/ 250021 h 2081100"/>
              <a:gd name="connsiteX99" fmla="*/ 667533 w 2090579"/>
              <a:gd name="connsiteY99" fmla="*/ 287885 h 2081100"/>
              <a:gd name="connsiteX100" fmla="*/ 697343 w 2090579"/>
              <a:gd name="connsiteY100" fmla="*/ 293281 h 2081100"/>
              <a:gd name="connsiteX101" fmla="*/ 774289 w 2090579"/>
              <a:gd name="connsiteY101" fmla="*/ 243276 h 2081100"/>
              <a:gd name="connsiteX102" fmla="*/ 818907 w 2090579"/>
              <a:gd name="connsiteY102" fmla="*/ 145966 h 2081100"/>
              <a:gd name="connsiteX103" fmla="*/ 1047322 w 2090579"/>
              <a:gd name="connsiteY103" fmla="*/ 0 h 20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090579" h="2081100">
                <a:moveTo>
                  <a:pt x="1049857" y="847945"/>
                </a:moveTo>
                <a:cubicBezTo>
                  <a:pt x="945816" y="847945"/>
                  <a:pt x="860645" y="933116"/>
                  <a:pt x="860645" y="1037157"/>
                </a:cubicBezTo>
                <a:cubicBezTo>
                  <a:pt x="860645" y="1141197"/>
                  <a:pt x="945784" y="1226369"/>
                  <a:pt x="1049857" y="1226369"/>
                </a:cubicBezTo>
                <a:cubicBezTo>
                  <a:pt x="1153897" y="1226369"/>
                  <a:pt x="1239036" y="1141197"/>
                  <a:pt x="1239036" y="1037157"/>
                </a:cubicBezTo>
                <a:cubicBezTo>
                  <a:pt x="1239036" y="933116"/>
                  <a:pt x="1153897" y="847945"/>
                  <a:pt x="1049857" y="847945"/>
                </a:cubicBezTo>
                <a:close/>
                <a:moveTo>
                  <a:pt x="1049857" y="685800"/>
                </a:moveTo>
                <a:cubicBezTo>
                  <a:pt x="1243070" y="685800"/>
                  <a:pt x="1401213" y="843911"/>
                  <a:pt x="1401213" y="1037157"/>
                </a:cubicBezTo>
                <a:cubicBezTo>
                  <a:pt x="1401213" y="1230370"/>
                  <a:pt x="1243070" y="1388513"/>
                  <a:pt x="1049857" y="1388513"/>
                </a:cubicBezTo>
                <a:cubicBezTo>
                  <a:pt x="855244" y="1388513"/>
                  <a:pt x="698500" y="1230370"/>
                  <a:pt x="698500" y="1037157"/>
                </a:cubicBezTo>
                <a:cubicBezTo>
                  <a:pt x="698500" y="843911"/>
                  <a:pt x="856611" y="685800"/>
                  <a:pt x="1049857" y="685800"/>
                </a:cubicBezTo>
                <a:close/>
                <a:moveTo>
                  <a:pt x="1044612" y="162152"/>
                </a:moveTo>
                <a:cubicBezTo>
                  <a:pt x="1031062" y="162152"/>
                  <a:pt x="987896" y="166199"/>
                  <a:pt x="967571" y="212156"/>
                </a:cubicBezTo>
                <a:lnTo>
                  <a:pt x="922952" y="309467"/>
                </a:lnTo>
                <a:cubicBezTo>
                  <a:pt x="882399" y="397336"/>
                  <a:pt x="794614" y="454084"/>
                  <a:pt x="698699" y="454084"/>
                </a:cubicBezTo>
                <a:cubicBezTo>
                  <a:pt x="668888" y="454084"/>
                  <a:pt x="640530" y="448689"/>
                  <a:pt x="612172" y="437802"/>
                </a:cubicBezTo>
                <a:lnTo>
                  <a:pt x="512192" y="400033"/>
                </a:lnTo>
                <a:cubicBezTo>
                  <a:pt x="474348" y="385196"/>
                  <a:pt x="433795" y="398685"/>
                  <a:pt x="412212" y="431057"/>
                </a:cubicBezTo>
                <a:cubicBezTo>
                  <a:pt x="402727" y="444642"/>
                  <a:pt x="389177" y="471619"/>
                  <a:pt x="402727" y="508135"/>
                </a:cubicBezTo>
                <a:lnTo>
                  <a:pt x="440570" y="608143"/>
                </a:lnTo>
                <a:cubicBezTo>
                  <a:pt x="486543" y="728385"/>
                  <a:pt x="429730" y="864909"/>
                  <a:pt x="312135" y="918960"/>
                </a:cubicBezTo>
                <a:lnTo>
                  <a:pt x="214865" y="963569"/>
                </a:lnTo>
                <a:cubicBezTo>
                  <a:pt x="168891" y="985151"/>
                  <a:pt x="164826" y="1027062"/>
                  <a:pt x="164826" y="1040550"/>
                </a:cubicBezTo>
                <a:cubicBezTo>
                  <a:pt x="164826" y="1054039"/>
                  <a:pt x="168891" y="1097299"/>
                  <a:pt x="214865" y="1117532"/>
                </a:cubicBezTo>
                <a:lnTo>
                  <a:pt x="312135" y="1162140"/>
                </a:lnTo>
                <a:cubicBezTo>
                  <a:pt x="429730" y="1216191"/>
                  <a:pt x="485188" y="1352715"/>
                  <a:pt x="440570" y="1472957"/>
                </a:cubicBezTo>
                <a:lnTo>
                  <a:pt x="402727" y="1572965"/>
                </a:lnTo>
                <a:cubicBezTo>
                  <a:pt x="389177" y="1609481"/>
                  <a:pt x="402727" y="1636554"/>
                  <a:pt x="412212" y="1650043"/>
                </a:cubicBezTo>
                <a:cubicBezTo>
                  <a:pt x="435150" y="1681067"/>
                  <a:pt x="474348" y="1694651"/>
                  <a:pt x="512192" y="1681067"/>
                </a:cubicBezTo>
                <a:lnTo>
                  <a:pt x="612172" y="1643298"/>
                </a:lnTo>
                <a:cubicBezTo>
                  <a:pt x="640530" y="1632411"/>
                  <a:pt x="668888" y="1627016"/>
                  <a:pt x="698699" y="1627016"/>
                </a:cubicBezTo>
                <a:cubicBezTo>
                  <a:pt x="794614" y="1627016"/>
                  <a:pt x="882399" y="1683861"/>
                  <a:pt x="922952" y="1771633"/>
                </a:cubicBezTo>
                <a:lnTo>
                  <a:pt x="967571" y="1868944"/>
                </a:lnTo>
                <a:cubicBezTo>
                  <a:pt x="989251" y="1914901"/>
                  <a:pt x="1031062" y="1918948"/>
                  <a:pt x="1044612" y="1918948"/>
                </a:cubicBezTo>
                <a:cubicBezTo>
                  <a:pt x="1058162" y="1918948"/>
                  <a:pt x="1101329" y="1914901"/>
                  <a:pt x="1121654" y="1868944"/>
                </a:cubicBezTo>
                <a:lnTo>
                  <a:pt x="1166272" y="1771633"/>
                </a:lnTo>
                <a:cubicBezTo>
                  <a:pt x="1206729" y="1683861"/>
                  <a:pt x="1294611" y="1627016"/>
                  <a:pt x="1390525" y="1627016"/>
                </a:cubicBezTo>
                <a:cubicBezTo>
                  <a:pt x="1420336" y="1627016"/>
                  <a:pt x="1448694" y="1632411"/>
                  <a:pt x="1477052" y="1643298"/>
                </a:cubicBezTo>
                <a:lnTo>
                  <a:pt x="1577032" y="1681067"/>
                </a:lnTo>
                <a:cubicBezTo>
                  <a:pt x="1614876" y="1696000"/>
                  <a:pt x="1655429" y="1682415"/>
                  <a:pt x="1677012" y="1650043"/>
                </a:cubicBezTo>
                <a:cubicBezTo>
                  <a:pt x="1686497" y="1636554"/>
                  <a:pt x="1700047" y="1609481"/>
                  <a:pt x="1686497" y="1572965"/>
                </a:cubicBezTo>
                <a:lnTo>
                  <a:pt x="1648654" y="1472957"/>
                </a:lnTo>
                <a:cubicBezTo>
                  <a:pt x="1602680" y="1352715"/>
                  <a:pt x="1659494" y="1216191"/>
                  <a:pt x="1777089" y="1162140"/>
                </a:cubicBezTo>
                <a:lnTo>
                  <a:pt x="1874359" y="1117532"/>
                </a:lnTo>
                <a:cubicBezTo>
                  <a:pt x="1920332" y="1095950"/>
                  <a:pt x="1924300" y="1054039"/>
                  <a:pt x="1924300" y="1040550"/>
                </a:cubicBezTo>
                <a:cubicBezTo>
                  <a:pt x="1924300" y="1027062"/>
                  <a:pt x="1920332" y="983802"/>
                  <a:pt x="1874359" y="963569"/>
                </a:cubicBezTo>
                <a:lnTo>
                  <a:pt x="1777089" y="918960"/>
                </a:lnTo>
                <a:cubicBezTo>
                  <a:pt x="1659494" y="864909"/>
                  <a:pt x="1604036" y="728385"/>
                  <a:pt x="1648654" y="608143"/>
                </a:cubicBezTo>
                <a:lnTo>
                  <a:pt x="1686497" y="508135"/>
                </a:lnTo>
                <a:cubicBezTo>
                  <a:pt x="1700047" y="471619"/>
                  <a:pt x="1686497" y="444642"/>
                  <a:pt x="1677012" y="431057"/>
                </a:cubicBezTo>
                <a:cubicBezTo>
                  <a:pt x="1654074" y="400033"/>
                  <a:pt x="1614876" y="386545"/>
                  <a:pt x="1577032" y="400033"/>
                </a:cubicBezTo>
                <a:lnTo>
                  <a:pt x="1477052" y="437802"/>
                </a:lnTo>
                <a:cubicBezTo>
                  <a:pt x="1448694" y="448689"/>
                  <a:pt x="1420336" y="454084"/>
                  <a:pt x="1390525" y="454084"/>
                </a:cubicBezTo>
                <a:cubicBezTo>
                  <a:pt x="1294611" y="454084"/>
                  <a:pt x="1206729" y="397336"/>
                  <a:pt x="1166272" y="309467"/>
                </a:cubicBezTo>
                <a:lnTo>
                  <a:pt x="1121654" y="212156"/>
                </a:lnTo>
                <a:cubicBezTo>
                  <a:pt x="1099974" y="166199"/>
                  <a:pt x="1058162" y="162152"/>
                  <a:pt x="1044612" y="162152"/>
                </a:cubicBezTo>
                <a:close/>
                <a:moveTo>
                  <a:pt x="1047322" y="0"/>
                </a:moveTo>
                <a:cubicBezTo>
                  <a:pt x="1144592" y="0"/>
                  <a:pt x="1231119" y="55399"/>
                  <a:pt x="1271672" y="144617"/>
                </a:cubicBezTo>
                <a:lnTo>
                  <a:pt x="1316194" y="241928"/>
                </a:lnTo>
                <a:cubicBezTo>
                  <a:pt x="1329744" y="272951"/>
                  <a:pt x="1360812" y="291932"/>
                  <a:pt x="1393235" y="291932"/>
                </a:cubicBezTo>
                <a:cubicBezTo>
                  <a:pt x="1404076" y="291932"/>
                  <a:pt x="1413560" y="290583"/>
                  <a:pt x="1422949" y="286536"/>
                </a:cubicBezTo>
                <a:lnTo>
                  <a:pt x="1523026" y="248672"/>
                </a:lnTo>
                <a:cubicBezTo>
                  <a:pt x="1551384" y="237881"/>
                  <a:pt x="1581097" y="232486"/>
                  <a:pt x="1610810" y="232486"/>
                </a:cubicBezTo>
                <a:cubicBezTo>
                  <a:pt x="1691917" y="232486"/>
                  <a:pt x="1767604" y="271603"/>
                  <a:pt x="1813577" y="339238"/>
                </a:cubicBezTo>
                <a:cubicBezTo>
                  <a:pt x="1860809" y="405429"/>
                  <a:pt x="1870294" y="487806"/>
                  <a:pt x="1841936" y="564884"/>
                </a:cubicBezTo>
                <a:lnTo>
                  <a:pt x="1804092" y="664892"/>
                </a:lnTo>
                <a:cubicBezTo>
                  <a:pt x="1789187" y="706803"/>
                  <a:pt x="1808157" y="752761"/>
                  <a:pt x="1848614" y="771645"/>
                </a:cubicBezTo>
                <a:lnTo>
                  <a:pt x="1945981" y="816254"/>
                </a:lnTo>
                <a:cubicBezTo>
                  <a:pt x="2035121" y="856816"/>
                  <a:pt x="2090579" y="943240"/>
                  <a:pt x="2090579" y="1040550"/>
                </a:cubicBezTo>
                <a:cubicBezTo>
                  <a:pt x="2090579" y="1137861"/>
                  <a:pt x="2035121" y="1224284"/>
                  <a:pt x="1945981" y="1264847"/>
                </a:cubicBezTo>
                <a:lnTo>
                  <a:pt x="1848711" y="1309455"/>
                </a:lnTo>
                <a:cubicBezTo>
                  <a:pt x="1808157" y="1328436"/>
                  <a:pt x="1789187" y="1374297"/>
                  <a:pt x="1804092" y="1416208"/>
                </a:cubicBezTo>
                <a:lnTo>
                  <a:pt x="1841936" y="1516216"/>
                </a:lnTo>
                <a:cubicBezTo>
                  <a:pt x="1870294" y="1593294"/>
                  <a:pt x="1859454" y="1675671"/>
                  <a:pt x="1813577" y="1743307"/>
                </a:cubicBezTo>
                <a:cubicBezTo>
                  <a:pt x="1766249" y="1809497"/>
                  <a:pt x="1690562" y="1851408"/>
                  <a:pt x="1610810" y="1851408"/>
                </a:cubicBezTo>
                <a:cubicBezTo>
                  <a:pt x="1581097" y="1851408"/>
                  <a:pt x="1551384" y="1844664"/>
                  <a:pt x="1523026" y="1833777"/>
                </a:cubicBezTo>
                <a:lnTo>
                  <a:pt x="1422949" y="1794660"/>
                </a:lnTo>
                <a:cubicBezTo>
                  <a:pt x="1413560" y="1790613"/>
                  <a:pt x="1402720" y="1789264"/>
                  <a:pt x="1393235" y="1789264"/>
                </a:cubicBezTo>
                <a:cubicBezTo>
                  <a:pt x="1359457" y="1789264"/>
                  <a:pt x="1329744" y="1809497"/>
                  <a:pt x="1316194" y="1839269"/>
                </a:cubicBezTo>
                <a:lnTo>
                  <a:pt x="1271672" y="1936483"/>
                </a:lnTo>
                <a:cubicBezTo>
                  <a:pt x="1231119" y="2025701"/>
                  <a:pt x="1144592" y="2081100"/>
                  <a:pt x="1047322" y="2081100"/>
                </a:cubicBezTo>
                <a:cubicBezTo>
                  <a:pt x="950052" y="2081100"/>
                  <a:pt x="863525" y="2025701"/>
                  <a:pt x="822972" y="1936483"/>
                </a:cubicBezTo>
                <a:lnTo>
                  <a:pt x="778354" y="1839269"/>
                </a:lnTo>
                <a:cubicBezTo>
                  <a:pt x="764900" y="1808149"/>
                  <a:pt x="733832" y="1789264"/>
                  <a:pt x="701409" y="1789264"/>
                </a:cubicBezTo>
                <a:cubicBezTo>
                  <a:pt x="690568" y="1789264"/>
                  <a:pt x="681083" y="1790613"/>
                  <a:pt x="671598" y="1794660"/>
                </a:cubicBezTo>
                <a:lnTo>
                  <a:pt x="571618" y="1832428"/>
                </a:lnTo>
                <a:cubicBezTo>
                  <a:pt x="543260" y="1843315"/>
                  <a:pt x="513547" y="1848711"/>
                  <a:pt x="483833" y="1848711"/>
                </a:cubicBezTo>
                <a:cubicBezTo>
                  <a:pt x="402727" y="1848711"/>
                  <a:pt x="327040" y="1809497"/>
                  <a:pt x="281066" y="1741958"/>
                </a:cubicBezTo>
                <a:cubicBezTo>
                  <a:pt x="233835" y="1675671"/>
                  <a:pt x="224350" y="1593294"/>
                  <a:pt x="252708" y="1516216"/>
                </a:cubicBezTo>
                <a:lnTo>
                  <a:pt x="290552" y="1416208"/>
                </a:lnTo>
                <a:cubicBezTo>
                  <a:pt x="305457" y="1374297"/>
                  <a:pt x="286487" y="1328436"/>
                  <a:pt x="245933" y="1309455"/>
                </a:cubicBezTo>
                <a:lnTo>
                  <a:pt x="148663" y="1264847"/>
                </a:lnTo>
                <a:cubicBezTo>
                  <a:pt x="59426" y="1224284"/>
                  <a:pt x="0" y="1139210"/>
                  <a:pt x="0" y="1041899"/>
                </a:cubicBezTo>
                <a:cubicBezTo>
                  <a:pt x="0" y="944588"/>
                  <a:pt x="55361" y="858165"/>
                  <a:pt x="144598" y="817603"/>
                </a:cubicBezTo>
                <a:lnTo>
                  <a:pt x="241868" y="772994"/>
                </a:lnTo>
                <a:cubicBezTo>
                  <a:pt x="282422" y="754110"/>
                  <a:pt x="301392" y="708152"/>
                  <a:pt x="286487" y="666241"/>
                </a:cubicBezTo>
                <a:lnTo>
                  <a:pt x="248643" y="566232"/>
                </a:lnTo>
                <a:cubicBezTo>
                  <a:pt x="220285" y="490600"/>
                  <a:pt x="231125" y="408127"/>
                  <a:pt x="277001" y="340587"/>
                </a:cubicBezTo>
                <a:cubicBezTo>
                  <a:pt x="324330" y="274300"/>
                  <a:pt x="400017" y="233834"/>
                  <a:pt x="479768" y="233834"/>
                </a:cubicBezTo>
                <a:cubicBezTo>
                  <a:pt x="509482" y="233834"/>
                  <a:pt x="539195" y="239230"/>
                  <a:pt x="567553" y="250021"/>
                </a:cubicBezTo>
                <a:lnTo>
                  <a:pt x="667533" y="287885"/>
                </a:lnTo>
                <a:cubicBezTo>
                  <a:pt x="677018" y="291932"/>
                  <a:pt x="687858" y="293281"/>
                  <a:pt x="697343" y="293281"/>
                </a:cubicBezTo>
                <a:cubicBezTo>
                  <a:pt x="731122" y="293281"/>
                  <a:pt x="760835" y="272951"/>
                  <a:pt x="774289" y="243276"/>
                </a:cubicBezTo>
                <a:lnTo>
                  <a:pt x="818907" y="145966"/>
                </a:lnTo>
                <a:cubicBezTo>
                  <a:pt x="859460" y="56748"/>
                  <a:pt x="950052" y="0"/>
                  <a:pt x="1047322"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5" name="Freeform 57">
            <a:extLst>
              <a:ext uri="{FF2B5EF4-FFF2-40B4-BE49-F238E27FC236}">
                <a16:creationId xmlns:a16="http://schemas.microsoft.com/office/drawing/2014/main" id="{E5AA4630-34B6-4009-85CF-3557BECA758E}"/>
              </a:ext>
            </a:extLst>
          </p:cNvPr>
          <p:cNvSpPr/>
          <p:nvPr/>
        </p:nvSpPr>
        <p:spPr>
          <a:xfrm>
            <a:off x="4881285" y="1643833"/>
            <a:ext cx="239631" cy="233634"/>
          </a:xfrm>
          <a:custGeom>
            <a:avLst/>
            <a:gdLst>
              <a:gd name="connsiteX0" fmla="*/ 1474913 w 1808862"/>
              <a:gd name="connsiteY0" fmla="*/ 1409700 h 1691367"/>
              <a:gd name="connsiteX1" fmla="*/ 1615752 w 1808862"/>
              <a:gd name="connsiteY1" fmla="*/ 1550534 h 1691367"/>
              <a:gd name="connsiteX2" fmla="*/ 1474913 w 1808862"/>
              <a:gd name="connsiteY2" fmla="*/ 1691367 h 1691367"/>
              <a:gd name="connsiteX3" fmla="*/ 1333500 w 1808862"/>
              <a:gd name="connsiteY3" fmla="*/ 1550534 h 1691367"/>
              <a:gd name="connsiteX4" fmla="*/ 1474913 w 1808862"/>
              <a:gd name="connsiteY4" fmla="*/ 1409700 h 1691367"/>
              <a:gd name="connsiteX5" fmla="*/ 623439 w 1808862"/>
              <a:gd name="connsiteY5" fmla="*/ 1409700 h 1691367"/>
              <a:gd name="connsiteX6" fmla="*/ 764852 w 1808862"/>
              <a:gd name="connsiteY6" fmla="*/ 1550534 h 1691367"/>
              <a:gd name="connsiteX7" fmla="*/ 623439 w 1808862"/>
              <a:gd name="connsiteY7" fmla="*/ 1691367 h 1691367"/>
              <a:gd name="connsiteX8" fmla="*/ 482600 w 1808862"/>
              <a:gd name="connsiteY8" fmla="*/ 1550534 h 1691367"/>
              <a:gd name="connsiteX9" fmla="*/ 623439 w 1808862"/>
              <a:gd name="connsiteY9" fmla="*/ 1409700 h 1691367"/>
              <a:gd name="connsiteX10" fmla="*/ 1245288 w 1808862"/>
              <a:gd name="connsiteY10" fmla="*/ 658014 h 1691367"/>
              <a:gd name="connsiteX11" fmla="*/ 1245288 w 1808862"/>
              <a:gd name="connsiteY11" fmla="*/ 845583 h 1691367"/>
              <a:gd name="connsiteX12" fmla="*/ 1539309 w 1808862"/>
              <a:gd name="connsiteY12" fmla="*/ 845583 h 1691367"/>
              <a:gd name="connsiteX13" fmla="*/ 1566488 w 1808862"/>
              <a:gd name="connsiteY13" fmla="*/ 658014 h 1691367"/>
              <a:gd name="connsiteX14" fmla="*/ 868976 w 1808862"/>
              <a:gd name="connsiteY14" fmla="*/ 658014 h 1691367"/>
              <a:gd name="connsiteX15" fmla="*/ 868976 w 1808862"/>
              <a:gd name="connsiteY15" fmla="*/ 845583 h 1691367"/>
              <a:gd name="connsiteX16" fmla="*/ 1151252 w 1808862"/>
              <a:gd name="connsiteY16" fmla="*/ 845583 h 1691367"/>
              <a:gd name="connsiteX17" fmla="*/ 1151252 w 1808862"/>
              <a:gd name="connsiteY17" fmla="*/ 658014 h 1691367"/>
              <a:gd name="connsiteX18" fmla="*/ 868976 w 1808862"/>
              <a:gd name="connsiteY18" fmla="*/ 658014 h 1691367"/>
              <a:gd name="connsiteX19" fmla="*/ 494592 w 1808862"/>
              <a:gd name="connsiteY19" fmla="*/ 658014 h 1691367"/>
              <a:gd name="connsiteX20" fmla="*/ 525882 w 1808862"/>
              <a:gd name="connsiteY20" fmla="*/ 845583 h 1691367"/>
              <a:gd name="connsiteX21" fmla="*/ 775443 w 1808862"/>
              <a:gd name="connsiteY21" fmla="*/ 845583 h 1691367"/>
              <a:gd name="connsiteX22" fmla="*/ 775443 w 1808862"/>
              <a:gd name="connsiteY22" fmla="*/ 658014 h 1691367"/>
              <a:gd name="connsiteX23" fmla="*/ 1245288 w 1808862"/>
              <a:gd name="connsiteY23" fmla="*/ 375747 h 1691367"/>
              <a:gd name="connsiteX24" fmla="*/ 1245288 w 1808862"/>
              <a:gd name="connsiteY24" fmla="*/ 563925 h 1691367"/>
              <a:gd name="connsiteX25" fmla="*/ 1579742 w 1808862"/>
              <a:gd name="connsiteY25" fmla="*/ 563925 h 1691367"/>
              <a:gd name="connsiteX26" fmla="*/ 1606418 w 1808862"/>
              <a:gd name="connsiteY26" fmla="*/ 375747 h 1691367"/>
              <a:gd name="connsiteX27" fmla="*/ 1245288 w 1808862"/>
              <a:gd name="connsiteY27" fmla="*/ 375747 h 1691367"/>
              <a:gd name="connsiteX28" fmla="*/ 868976 w 1808862"/>
              <a:gd name="connsiteY28" fmla="*/ 375747 h 1691367"/>
              <a:gd name="connsiteX29" fmla="*/ 868976 w 1808862"/>
              <a:gd name="connsiteY29" fmla="*/ 563925 h 1691367"/>
              <a:gd name="connsiteX30" fmla="*/ 1151252 w 1808862"/>
              <a:gd name="connsiteY30" fmla="*/ 563925 h 1691367"/>
              <a:gd name="connsiteX31" fmla="*/ 1151252 w 1808862"/>
              <a:gd name="connsiteY31" fmla="*/ 375747 h 1691367"/>
              <a:gd name="connsiteX32" fmla="*/ 868976 w 1808862"/>
              <a:gd name="connsiteY32" fmla="*/ 375747 h 1691367"/>
              <a:gd name="connsiteX33" fmla="*/ 447784 w 1808862"/>
              <a:gd name="connsiteY33" fmla="*/ 375747 h 1691367"/>
              <a:gd name="connsiteX34" fmla="*/ 479493 w 1808862"/>
              <a:gd name="connsiteY34" fmla="*/ 566605 h 1691367"/>
              <a:gd name="connsiteX35" fmla="*/ 493250 w 1808862"/>
              <a:gd name="connsiteY35" fmla="*/ 563925 h 1691367"/>
              <a:gd name="connsiteX36" fmla="*/ 775443 w 1808862"/>
              <a:gd name="connsiteY36" fmla="*/ 563925 h 1691367"/>
              <a:gd name="connsiteX37" fmla="*/ 775443 w 1808862"/>
              <a:gd name="connsiteY37" fmla="*/ 375747 h 1691367"/>
              <a:gd name="connsiteX38" fmla="*/ 447784 w 1808862"/>
              <a:gd name="connsiteY38" fmla="*/ 375747 h 1691367"/>
              <a:gd name="connsiteX39" fmla="*/ 94120 w 1808862"/>
              <a:gd name="connsiteY39" fmla="*/ 0 h 1691367"/>
              <a:gd name="connsiteX40" fmla="*/ 305597 w 1808862"/>
              <a:gd name="connsiteY40" fmla="*/ 0 h 1691367"/>
              <a:gd name="connsiteX41" fmla="*/ 398291 w 1808862"/>
              <a:gd name="connsiteY41" fmla="*/ 78438 h 1691367"/>
              <a:gd name="connsiteX42" fmla="*/ 416159 w 1808862"/>
              <a:gd name="connsiteY42" fmla="*/ 188178 h 1691367"/>
              <a:gd name="connsiteX43" fmla="*/ 1715134 w 1808862"/>
              <a:gd name="connsiteY43" fmla="*/ 188178 h 1691367"/>
              <a:gd name="connsiteX44" fmla="*/ 1785766 w 1808862"/>
              <a:gd name="connsiteY44" fmla="*/ 220211 h 1691367"/>
              <a:gd name="connsiteX45" fmla="*/ 1807828 w 1808862"/>
              <a:gd name="connsiteY45" fmla="*/ 295056 h 1691367"/>
              <a:gd name="connsiteX46" fmla="*/ 1714212 w 1808862"/>
              <a:gd name="connsiteY46" fmla="*/ 952948 h 1691367"/>
              <a:gd name="connsiteX47" fmla="*/ 1621098 w 1808862"/>
              <a:gd name="connsiteY47" fmla="*/ 1033762 h 1691367"/>
              <a:gd name="connsiteX48" fmla="*/ 557507 w 1808862"/>
              <a:gd name="connsiteY48" fmla="*/ 1033762 h 1691367"/>
              <a:gd name="connsiteX49" fmla="*/ 573110 w 1808862"/>
              <a:gd name="connsiteY49" fmla="*/ 1127851 h 1691367"/>
              <a:gd name="connsiteX50" fmla="*/ 1526978 w 1808862"/>
              <a:gd name="connsiteY50" fmla="*/ 1127851 h 1691367"/>
              <a:gd name="connsiteX51" fmla="*/ 1621098 w 1808862"/>
              <a:gd name="connsiteY51" fmla="*/ 1221331 h 1691367"/>
              <a:gd name="connsiteX52" fmla="*/ 1526978 w 1808862"/>
              <a:gd name="connsiteY52" fmla="*/ 1315420 h 1691367"/>
              <a:gd name="connsiteX53" fmla="*/ 493250 w 1808862"/>
              <a:gd name="connsiteY53" fmla="*/ 1315420 h 1691367"/>
              <a:gd name="connsiteX54" fmla="*/ 458773 w 1808862"/>
              <a:gd name="connsiteY54" fmla="*/ 1308599 h 1691367"/>
              <a:gd name="connsiteX55" fmla="*/ 448203 w 1808862"/>
              <a:gd name="connsiteY55" fmla="*/ 1302631 h 1691367"/>
              <a:gd name="connsiteX56" fmla="*/ 429916 w 1808862"/>
              <a:gd name="connsiteY56" fmla="*/ 1290147 h 1691367"/>
              <a:gd name="connsiteX57" fmla="*/ 421192 w 1808862"/>
              <a:gd name="connsiteY57" fmla="*/ 1279733 h 1691367"/>
              <a:gd name="connsiteX58" fmla="*/ 409700 w 1808862"/>
              <a:gd name="connsiteY58" fmla="*/ 1262681 h 1691367"/>
              <a:gd name="connsiteX59" fmla="*/ 404666 w 1808862"/>
              <a:gd name="connsiteY59" fmla="*/ 1248492 h 1691367"/>
              <a:gd name="connsiteX60" fmla="*/ 400556 w 1808862"/>
              <a:gd name="connsiteY60" fmla="*/ 1236982 h 1691367"/>
              <a:gd name="connsiteX61" fmla="*/ 225737 w 1808862"/>
              <a:gd name="connsiteY61" fmla="*/ 188178 h 1691367"/>
              <a:gd name="connsiteX62" fmla="*/ 94120 w 1808862"/>
              <a:gd name="connsiteY62" fmla="*/ 188178 h 1691367"/>
              <a:gd name="connsiteX63" fmla="*/ 0 w 1808862"/>
              <a:gd name="connsiteY63" fmla="*/ 94089 h 1691367"/>
              <a:gd name="connsiteX64" fmla="*/ 94120 w 1808862"/>
              <a:gd name="connsiteY64" fmla="*/ 0 h 169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808862" h="1691367">
                <a:moveTo>
                  <a:pt x="1474913" y="1409700"/>
                </a:moveTo>
                <a:cubicBezTo>
                  <a:pt x="1552441" y="1409700"/>
                  <a:pt x="1615752" y="1473010"/>
                  <a:pt x="1615752" y="1550534"/>
                </a:cubicBezTo>
                <a:cubicBezTo>
                  <a:pt x="1615752" y="1628527"/>
                  <a:pt x="1552441" y="1691367"/>
                  <a:pt x="1474913" y="1691367"/>
                </a:cubicBezTo>
                <a:cubicBezTo>
                  <a:pt x="1396928" y="1691367"/>
                  <a:pt x="1333500" y="1628527"/>
                  <a:pt x="1333500" y="1550534"/>
                </a:cubicBezTo>
                <a:cubicBezTo>
                  <a:pt x="1333500" y="1473010"/>
                  <a:pt x="1396928" y="1409700"/>
                  <a:pt x="1474913" y="1409700"/>
                </a:cubicBezTo>
                <a:close/>
                <a:moveTo>
                  <a:pt x="623439" y="1409700"/>
                </a:moveTo>
                <a:cubicBezTo>
                  <a:pt x="701424" y="1409700"/>
                  <a:pt x="764852" y="1473010"/>
                  <a:pt x="764852" y="1550534"/>
                </a:cubicBezTo>
                <a:cubicBezTo>
                  <a:pt x="764852" y="1628527"/>
                  <a:pt x="701424" y="1691367"/>
                  <a:pt x="623439" y="1691367"/>
                </a:cubicBezTo>
                <a:cubicBezTo>
                  <a:pt x="545911" y="1691367"/>
                  <a:pt x="482600" y="1628527"/>
                  <a:pt x="482600" y="1550534"/>
                </a:cubicBezTo>
                <a:cubicBezTo>
                  <a:pt x="482600" y="1473010"/>
                  <a:pt x="545911" y="1409700"/>
                  <a:pt x="623439" y="1409700"/>
                </a:cubicBezTo>
                <a:close/>
                <a:moveTo>
                  <a:pt x="1245288" y="658014"/>
                </a:moveTo>
                <a:lnTo>
                  <a:pt x="1245288" y="845583"/>
                </a:lnTo>
                <a:cubicBezTo>
                  <a:pt x="1245288" y="845583"/>
                  <a:pt x="1539309" y="845583"/>
                  <a:pt x="1539309" y="845583"/>
                </a:cubicBezTo>
                <a:lnTo>
                  <a:pt x="1566488" y="658014"/>
                </a:lnTo>
                <a:close/>
                <a:moveTo>
                  <a:pt x="868976" y="658014"/>
                </a:moveTo>
                <a:lnTo>
                  <a:pt x="868976" y="845583"/>
                </a:lnTo>
                <a:lnTo>
                  <a:pt x="1151252" y="845583"/>
                </a:lnTo>
                <a:lnTo>
                  <a:pt x="1151252" y="658014"/>
                </a:lnTo>
                <a:cubicBezTo>
                  <a:pt x="1151252" y="658014"/>
                  <a:pt x="868976" y="658014"/>
                  <a:pt x="868976" y="658014"/>
                </a:cubicBezTo>
                <a:close/>
                <a:moveTo>
                  <a:pt x="494592" y="658014"/>
                </a:moveTo>
                <a:cubicBezTo>
                  <a:pt x="494592" y="658014"/>
                  <a:pt x="525882" y="845583"/>
                  <a:pt x="525882" y="845583"/>
                </a:cubicBezTo>
                <a:lnTo>
                  <a:pt x="775443" y="845583"/>
                </a:lnTo>
                <a:lnTo>
                  <a:pt x="775443" y="658014"/>
                </a:lnTo>
                <a:close/>
                <a:moveTo>
                  <a:pt x="1245288" y="375747"/>
                </a:moveTo>
                <a:lnTo>
                  <a:pt x="1245288" y="563925"/>
                </a:lnTo>
                <a:lnTo>
                  <a:pt x="1579742" y="563925"/>
                </a:lnTo>
                <a:lnTo>
                  <a:pt x="1606418" y="375747"/>
                </a:lnTo>
                <a:cubicBezTo>
                  <a:pt x="1606418" y="375747"/>
                  <a:pt x="1245288" y="375747"/>
                  <a:pt x="1245288" y="375747"/>
                </a:cubicBezTo>
                <a:close/>
                <a:moveTo>
                  <a:pt x="868976" y="375747"/>
                </a:moveTo>
                <a:lnTo>
                  <a:pt x="868976" y="563925"/>
                </a:lnTo>
                <a:lnTo>
                  <a:pt x="1151252" y="563925"/>
                </a:lnTo>
                <a:lnTo>
                  <a:pt x="1151252" y="375747"/>
                </a:lnTo>
                <a:cubicBezTo>
                  <a:pt x="1151252" y="375747"/>
                  <a:pt x="868976" y="375747"/>
                  <a:pt x="868976" y="375747"/>
                </a:cubicBezTo>
                <a:close/>
                <a:moveTo>
                  <a:pt x="447784" y="375747"/>
                </a:moveTo>
                <a:lnTo>
                  <a:pt x="479493" y="566605"/>
                </a:lnTo>
                <a:cubicBezTo>
                  <a:pt x="484023" y="565326"/>
                  <a:pt x="488133" y="563925"/>
                  <a:pt x="493250" y="563925"/>
                </a:cubicBezTo>
                <a:lnTo>
                  <a:pt x="775443" y="563925"/>
                </a:lnTo>
                <a:lnTo>
                  <a:pt x="775443" y="375747"/>
                </a:lnTo>
                <a:cubicBezTo>
                  <a:pt x="775443" y="375747"/>
                  <a:pt x="447784" y="375747"/>
                  <a:pt x="447784" y="375747"/>
                </a:cubicBezTo>
                <a:close/>
                <a:moveTo>
                  <a:pt x="94120" y="0"/>
                </a:moveTo>
                <a:lnTo>
                  <a:pt x="305597" y="0"/>
                </a:lnTo>
                <a:cubicBezTo>
                  <a:pt x="351483" y="0"/>
                  <a:pt x="390406" y="33007"/>
                  <a:pt x="398291" y="78438"/>
                </a:cubicBezTo>
                <a:lnTo>
                  <a:pt x="416159" y="188178"/>
                </a:lnTo>
                <a:lnTo>
                  <a:pt x="1715134" y="188178"/>
                </a:lnTo>
                <a:cubicBezTo>
                  <a:pt x="1742146" y="188178"/>
                  <a:pt x="1767899" y="199566"/>
                  <a:pt x="1785766" y="220211"/>
                </a:cubicBezTo>
                <a:cubicBezTo>
                  <a:pt x="1803634" y="240916"/>
                  <a:pt x="1811939" y="267895"/>
                  <a:pt x="1807828" y="295056"/>
                </a:cubicBezTo>
                <a:lnTo>
                  <a:pt x="1714212" y="952948"/>
                </a:lnTo>
                <a:cubicBezTo>
                  <a:pt x="1707249" y="999354"/>
                  <a:pt x="1667822" y="1033762"/>
                  <a:pt x="1621098" y="1033762"/>
                </a:cubicBezTo>
                <a:lnTo>
                  <a:pt x="557507" y="1033762"/>
                </a:lnTo>
                <a:lnTo>
                  <a:pt x="573110" y="1127851"/>
                </a:lnTo>
                <a:lnTo>
                  <a:pt x="1526978" y="1127851"/>
                </a:lnTo>
                <a:cubicBezTo>
                  <a:pt x="1578820" y="1127851"/>
                  <a:pt x="1621098" y="1169567"/>
                  <a:pt x="1621098" y="1221331"/>
                </a:cubicBezTo>
                <a:cubicBezTo>
                  <a:pt x="1621098" y="1273704"/>
                  <a:pt x="1578820" y="1315420"/>
                  <a:pt x="1526978" y="1315420"/>
                </a:cubicBezTo>
                <a:lnTo>
                  <a:pt x="493250" y="1315420"/>
                </a:lnTo>
                <a:cubicBezTo>
                  <a:pt x="481338" y="1315420"/>
                  <a:pt x="469846" y="1312740"/>
                  <a:pt x="458773" y="1308599"/>
                </a:cubicBezTo>
                <a:cubicBezTo>
                  <a:pt x="454662" y="1307198"/>
                  <a:pt x="451978" y="1304397"/>
                  <a:pt x="448203" y="1302631"/>
                </a:cubicBezTo>
                <a:cubicBezTo>
                  <a:pt x="441912" y="1298977"/>
                  <a:pt x="435452" y="1295201"/>
                  <a:pt x="429916" y="1290147"/>
                </a:cubicBezTo>
                <a:cubicBezTo>
                  <a:pt x="426728" y="1286980"/>
                  <a:pt x="423876" y="1283326"/>
                  <a:pt x="421192" y="1279733"/>
                </a:cubicBezTo>
                <a:cubicBezTo>
                  <a:pt x="417081" y="1274191"/>
                  <a:pt x="412971" y="1269137"/>
                  <a:pt x="409700" y="1262681"/>
                </a:cubicBezTo>
                <a:cubicBezTo>
                  <a:pt x="407435" y="1258114"/>
                  <a:pt x="406512" y="1253546"/>
                  <a:pt x="404666" y="1248492"/>
                </a:cubicBezTo>
                <a:cubicBezTo>
                  <a:pt x="403324" y="1244838"/>
                  <a:pt x="401479" y="1241062"/>
                  <a:pt x="400556" y="1236982"/>
                </a:cubicBezTo>
                <a:lnTo>
                  <a:pt x="225737" y="188178"/>
                </a:lnTo>
                <a:lnTo>
                  <a:pt x="94120" y="188178"/>
                </a:lnTo>
                <a:cubicBezTo>
                  <a:pt x="42195" y="188178"/>
                  <a:pt x="0" y="145914"/>
                  <a:pt x="0" y="94089"/>
                </a:cubicBezTo>
                <a:cubicBezTo>
                  <a:pt x="0" y="42142"/>
                  <a:pt x="42195" y="0"/>
                  <a:pt x="94120"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6" name="Shape 46">
            <a:extLst>
              <a:ext uri="{FF2B5EF4-FFF2-40B4-BE49-F238E27FC236}">
                <a16:creationId xmlns:a16="http://schemas.microsoft.com/office/drawing/2014/main" id="{CE3F6F36-F2E8-4159-91F9-9192A628A27F}"/>
              </a:ext>
            </a:extLst>
          </p:cNvPr>
          <p:cNvSpPr/>
          <p:nvPr/>
        </p:nvSpPr>
        <p:spPr>
          <a:xfrm>
            <a:off x="5737333" y="1739475"/>
            <a:ext cx="471120" cy="501735"/>
          </a:xfrm>
          <a:custGeom>
            <a:avLst/>
            <a:gdLst/>
            <a:ahLst/>
            <a:cxnLst>
              <a:cxn ang="0">
                <a:pos x="wd2" y="hd2"/>
              </a:cxn>
              <a:cxn ang="5400000">
                <a:pos x="wd2" y="hd2"/>
              </a:cxn>
              <a:cxn ang="10800000">
                <a:pos x="wd2" y="hd2"/>
              </a:cxn>
              <a:cxn ang="16200000">
                <a:pos x="wd2" y="hd2"/>
              </a:cxn>
            </a:cxnLst>
            <a:rect l="0" t="0" r="r" b="b"/>
            <a:pathLst>
              <a:path w="21600" h="21600" extrusionOk="0">
                <a:moveTo>
                  <a:pt x="4830" y="15931"/>
                </a:moveTo>
                <a:cubicBezTo>
                  <a:pt x="2287" y="16741"/>
                  <a:pt x="0" y="16887"/>
                  <a:pt x="0" y="20181"/>
                </a:cubicBezTo>
                <a:cubicBezTo>
                  <a:pt x="0" y="20856"/>
                  <a:pt x="3509" y="21505"/>
                  <a:pt x="9295" y="21600"/>
                </a:cubicBezTo>
                <a:lnTo>
                  <a:pt x="10029" y="16977"/>
                </a:lnTo>
                <a:lnTo>
                  <a:pt x="9660" y="16399"/>
                </a:lnTo>
                <a:cubicBezTo>
                  <a:pt x="9608" y="16318"/>
                  <a:pt x="9614" y="16212"/>
                  <a:pt x="9681" y="16142"/>
                </a:cubicBezTo>
                <a:lnTo>
                  <a:pt x="10641" y="15121"/>
                </a:lnTo>
                <a:cubicBezTo>
                  <a:pt x="10729" y="15035"/>
                  <a:pt x="10878" y="15035"/>
                  <a:pt x="10959" y="15121"/>
                </a:cubicBezTo>
                <a:lnTo>
                  <a:pt x="11926" y="16142"/>
                </a:lnTo>
                <a:cubicBezTo>
                  <a:pt x="11988" y="16212"/>
                  <a:pt x="11997" y="16318"/>
                  <a:pt x="11946" y="16399"/>
                </a:cubicBezTo>
                <a:lnTo>
                  <a:pt x="11576" y="16977"/>
                </a:lnTo>
                <a:lnTo>
                  <a:pt x="12306" y="21600"/>
                </a:lnTo>
                <a:cubicBezTo>
                  <a:pt x="18096" y="21505"/>
                  <a:pt x="21600" y="20856"/>
                  <a:pt x="21600" y="20181"/>
                </a:cubicBezTo>
                <a:cubicBezTo>
                  <a:pt x="21600" y="16887"/>
                  <a:pt x="19314" y="16741"/>
                  <a:pt x="16770" y="15931"/>
                </a:cubicBezTo>
                <a:cubicBezTo>
                  <a:pt x="15204" y="15428"/>
                  <a:pt x="13266" y="15146"/>
                  <a:pt x="13678" y="12506"/>
                </a:cubicBezTo>
                <a:cubicBezTo>
                  <a:pt x="14710" y="11585"/>
                  <a:pt x="15069" y="9678"/>
                  <a:pt x="15069" y="9678"/>
                </a:cubicBezTo>
                <a:cubicBezTo>
                  <a:pt x="15069" y="9678"/>
                  <a:pt x="16447" y="9004"/>
                  <a:pt x="16601" y="7701"/>
                </a:cubicBezTo>
                <a:cubicBezTo>
                  <a:pt x="16719" y="6714"/>
                  <a:pt x="16190" y="6257"/>
                  <a:pt x="16190" y="6257"/>
                </a:cubicBezTo>
                <a:lnTo>
                  <a:pt x="16190" y="4994"/>
                </a:lnTo>
                <a:cubicBezTo>
                  <a:pt x="16190" y="2203"/>
                  <a:pt x="13745" y="0"/>
                  <a:pt x="10800" y="0"/>
                </a:cubicBezTo>
                <a:cubicBezTo>
                  <a:pt x="7856" y="0"/>
                  <a:pt x="5411" y="2203"/>
                  <a:pt x="5411" y="4994"/>
                </a:cubicBezTo>
                <a:lnTo>
                  <a:pt x="5411" y="6257"/>
                </a:lnTo>
                <a:cubicBezTo>
                  <a:pt x="5411" y="6257"/>
                  <a:pt x="4881" y="6714"/>
                  <a:pt x="5000" y="7701"/>
                </a:cubicBezTo>
                <a:cubicBezTo>
                  <a:pt x="5153" y="9004"/>
                  <a:pt x="6525" y="9678"/>
                  <a:pt x="6525" y="9678"/>
                </a:cubicBezTo>
                <a:cubicBezTo>
                  <a:pt x="6525" y="9678"/>
                  <a:pt x="6891" y="11585"/>
                  <a:pt x="7923" y="12506"/>
                </a:cubicBezTo>
                <a:cubicBezTo>
                  <a:pt x="8339" y="15146"/>
                  <a:pt x="6398" y="15428"/>
                  <a:pt x="4830" y="15931"/>
                </a:cubicBezTo>
                <a:cubicBezTo>
                  <a:pt x="4830" y="15931"/>
                  <a:pt x="4830" y="15931"/>
                  <a:pt x="4830" y="15931"/>
                </a:cubicBezTo>
                <a:close/>
              </a:path>
            </a:pathLst>
          </a:custGeom>
          <a:solidFill>
            <a:srgbClr val="E3DED1"/>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7" name="Shape 48">
            <a:extLst>
              <a:ext uri="{FF2B5EF4-FFF2-40B4-BE49-F238E27FC236}">
                <a16:creationId xmlns:a16="http://schemas.microsoft.com/office/drawing/2014/main" id="{A5BBD7C8-F416-4FB5-8E82-69020DD84BA3}"/>
              </a:ext>
            </a:extLst>
          </p:cNvPr>
          <p:cNvSpPr/>
          <p:nvPr/>
        </p:nvSpPr>
        <p:spPr>
          <a:xfrm>
            <a:off x="3642228" y="2724601"/>
            <a:ext cx="288584" cy="310394"/>
          </a:xfrm>
          <a:custGeom>
            <a:avLst/>
            <a:gdLst/>
            <a:ahLst/>
            <a:cxnLst>
              <a:cxn ang="0">
                <a:pos x="wd2" y="hd2"/>
              </a:cxn>
              <a:cxn ang="5400000">
                <a:pos x="wd2" y="hd2"/>
              </a:cxn>
              <a:cxn ang="10800000">
                <a:pos x="wd2" y="hd2"/>
              </a:cxn>
              <a:cxn ang="16200000">
                <a:pos x="wd2" y="hd2"/>
              </a:cxn>
            </a:cxnLst>
            <a:rect l="0" t="0" r="r" b="b"/>
            <a:pathLst>
              <a:path w="21600" h="21600" extrusionOk="0">
                <a:moveTo>
                  <a:pt x="11283" y="615"/>
                </a:moveTo>
                <a:lnTo>
                  <a:pt x="11283" y="469"/>
                </a:lnTo>
                <a:cubicBezTo>
                  <a:pt x="11283" y="210"/>
                  <a:pt x="11067" y="0"/>
                  <a:pt x="10800" y="0"/>
                </a:cubicBezTo>
                <a:cubicBezTo>
                  <a:pt x="10533" y="0"/>
                  <a:pt x="10317" y="210"/>
                  <a:pt x="10317" y="469"/>
                </a:cubicBezTo>
                <a:lnTo>
                  <a:pt x="10317" y="615"/>
                </a:lnTo>
                <a:cubicBezTo>
                  <a:pt x="4665" y="857"/>
                  <a:pt x="141" y="5308"/>
                  <a:pt x="0" y="10814"/>
                </a:cubicBezTo>
                <a:cubicBezTo>
                  <a:pt x="716" y="10130"/>
                  <a:pt x="1699" y="9709"/>
                  <a:pt x="2783" y="9709"/>
                </a:cubicBezTo>
                <a:cubicBezTo>
                  <a:pt x="3812" y="9709"/>
                  <a:pt x="4750" y="10088"/>
                  <a:pt x="5456" y="10711"/>
                </a:cubicBezTo>
                <a:cubicBezTo>
                  <a:pt x="6161" y="10088"/>
                  <a:pt x="7098" y="9709"/>
                  <a:pt x="8128" y="9709"/>
                </a:cubicBezTo>
                <a:cubicBezTo>
                  <a:pt x="8820" y="9709"/>
                  <a:pt x="9470" y="9881"/>
                  <a:pt x="10036" y="10183"/>
                </a:cubicBezTo>
                <a:lnTo>
                  <a:pt x="10036" y="18973"/>
                </a:lnTo>
                <a:cubicBezTo>
                  <a:pt x="10036" y="19605"/>
                  <a:pt x="9506" y="20120"/>
                  <a:pt x="8853" y="20120"/>
                </a:cubicBezTo>
                <a:cubicBezTo>
                  <a:pt x="8200" y="20120"/>
                  <a:pt x="7670" y="19605"/>
                  <a:pt x="7670" y="18973"/>
                </a:cubicBezTo>
                <a:lnTo>
                  <a:pt x="6142" y="18973"/>
                </a:lnTo>
                <a:cubicBezTo>
                  <a:pt x="6142" y="20421"/>
                  <a:pt x="7359" y="21600"/>
                  <a:pt x="8853" y="21600"/>
                </a:cubicBezTo>
                <a:cubicBezTo>
                  <a:pt x="10348" y="21600"/>
                  <a:pt x="11564" y="20421"/>
                  <a:pt x="11564" y="18973"/>
                </a:cubicBezTo>
                <a:lnTo>
                  <a:pt x="11564" y="10183"/>
                </a:lnTo>
                <a:cubicBezTo>
                  <a:pt x="12130" y="9881"/>
                  <a:pt x="12780" y="9709"/>
                  <a:pt x="13472" y="9709"/>
                </a:cubicBezTo>
                <a:cubicBezTo>
                  <a:pt x="14502" y="9709"/>
                  <a:pt x="15439" y="10088"/>
                  <a:pt x="16144" y="10711"/>
                </a:cubicBezTo>
                <a:cubicBezTo>
                  <a:pt x="16850" y="10088"/>
                  <a:pt x="17788" y="9709"/>
                  <a:pt x="18817" y="9709"/>
                </a:cubicBezTo>
                <a:cubicBezTo>
                  <a:pt x="19901" y="9709"/>
                  <a:pt x="20884" y="10130"/>
                  <a:pt x="21600" y="10814"/>
                </a:cubicBezTo>
                <a:cubicBezTo>
                  <a:pt x="21459" y="5308"/>
                  <a:pt x="16935" y="857"/>
                  <a:pt x="11283" y="615"/>
                </a:cubicBezTo>
                <a:cubicBezTo>
                  <a:pt x="11283" y="615"/>
                  <a:pt x="11283" y="615"/>
                  <a:pt x="11283" y="615"/>
                </a:cubicBezTo>
                <a:close/>
              </a:path>
            </a:pathLst>
          </a:custGeom>
          <a:solidFill>
            <a:srgbClr val="E3DED1"/>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8" name="Freeform 60">
            <a:extLst>
              <a:ext uri="{FF2B5EF4-FFF2-40B4-BE49-F238E27FC236}">
                <a16:creationId xmlns:a16="http://schemas.microsoft.com/office/drawing/2014/main" id="{74C05BF7-F93D-4F65-8C15-3F9B45A208FB}"/>
              </a:ext>
            </a:extLst>
          </p:cNvPr>
          <p:cNvSpPr/>
          <p:nvPr/>
        </p:nvSpPr>
        <p:spPr>
          <a:xfrm>
            <a:off x="3946957" y="2109339"/>
            <a:ext cx="256388" cy="267264"/>
          </a:xfrm>
          <a:custGeom>
            <a:avLst/>
            <a:gdLst>
              <a:gd name="connsiteX0" fmla="*/ 329718 w 1900326"/>
              <a:gd name="connsiteY0" fmla="*/ 1485900 h 1899804"/>
              <a:gd name="connsiteX1" fmla="*/ 401208 w 1900326"/>
              <a:gd name="connsiteY1" fmla="*/ 1515529 h 1899804"/>
              <a:gd name="connsiteX2" fmla="*/ 430798 w 1900326"/>
              <a:gd name="connsiteY2" fmla="*/ 1587012 h 1899804"/>
              <a:gd name="connsiteX3" fmla="*/ 401208 w 1900326"/>
              <a:gd name="connsiteY3" fmla="*/ 1658505 h 1899804"/>
              <a:gd name="connsiteX4" fmla="*/ 329718 w 1900326"/>
              <a:gd name="connsiteY4" fmla="*/ 1688106 h 1899804"/>
              <a:gd name="connsiteX5" fmla="*/ 258218 w 1900326"/>
              <a:gd name="connsiteY5" fmla="*/ 1658505 h 1899804"/>
              <a:gd name="connsiteX6" fmla="*/ 228600 w 1900326"/>
              <a:gd name="connsiteY6" fmla="*/ 1587012 h 1899804"/>
              <a:gd name="connsiteX7" fmla="*/ 258218 w 1900326"/>
              <a:gd name="connsiteY7" fmla="*/ 1515529 h 1899804"/>
              <a:gd name="connsiteX8" fmla="*/ 329718 w 1900326"/>
              <a:gd name="connsiteY8" fmla="*/ 1485900 h 1899804"/>
              <a:gd name="connsiteX9" fmla="*/ 1259998 w 1900326"/>
              <a:gd name="connsiteY9" fmla="*/ 129644 h 1899804"/>
              <a:gd name="connsiteX10" fmla="*/ 1015253 w 1900326"/>
              <a:gd name="connsiteY10" fmla="*/ 228328 h 1899804"/>
              <a:gd name="connsiteX11" fmla="*/ 936424 w 1900326"/>
              <a:gd name="connsiteY11" fmla="*/ 307135 h 1899804"/>
              <a:gd name="connsiteX12" fmla="*/ 872679 w 1900326"/>
              <a:gd name="connsiteY12" fmla="*/ 715153 h 1899804"/>
              <a:gd name="connsiteX13" fmla="*/ 855621 w 1900326"/>
              <a:gd name="connsiteY13" fmla="*/ 795631 h 1899804"/>
              <a:gd name="connsiteX14" fmla="*/ 181270 w 1900326"/>
              <a:gd name="connsiteY14" fmla="*/ 1469270 h 1899804"/>
              <a:gd name="connsiteX15" fmla="*/ 129645 w 1900326"/>
              <a:gd name="connsiteY15" fmla="*/ 1593900 h 1899804"/>
              <a:gd name="connsiteX16" fmla="*/ 181270 w 1900326"/>
              <a:gd name="connsiteY16" fmla="*/ 1718531 h 1899804"/>
              <a:gd name="connsiteX17" fmla="*/ 305887 w 1900326"/>
              <a:gd name="connsiteY17" fmla="*/ 1770160 h 1899804"/>
              <a:gd name="connsiteX18" fmla="*/ 430504 w 1900326"/>
              <a:gd name="connsiteY18" fmla="*/ 1718531 h 1899804"/>
              <a:gd name="connsiteX19" fmla="*/ 1104047 w 1900326"/>
              <a:gd name="connsiteY19" fmla="*/ 1044101 h 1899804"/>
              <a:gd name="connsiteX20" fmla="*/ 1184492 w 1900326"/>
              <a:gd name="connsiteY20" fmla="*/ 1027038 h 1899804"/>
              <a:gd name="connsiteX21" fmla="*/ 1345201 w 1900326"/>
              <a:gd name="connsiteY21" fmla="*/ 1065825 h 1899804"/>
              <a:gd name="connsiteX22" fmla="*/ 1592640 w 1900326"/>
              <a:gd name="connsiteY22" fmla="*/ 963359 h 1899804"/>
              <a:gd name="connsiteX23" fmla="*/ 1671468 w 1900326"/>
              <a:gd name="connsiteY23" fmla="*/ 884552 h 1899804"/>
              <a:gd name="connsiteX24" fmla="*/ 1767265 w 1900326"/>
              <a:gd name="connsiteY24" fmla="*/ 587796 h 1899804"/>
              <a:gd name="connsiteX25" fmla="*/ 1605389 w 1900326"/>
              <a:gd name="connsiteY25" fmla="*/ 749015 h 1899804"/>
              <a:gd name="connsiteX26" fmla="*/ 1378241 w 1900326"/>
              <a:gd name="connsiteY26" fmla="*/ 843038 h 1899804"/>
              <a:gd name="connsiteX27" fmla="*/ 1150913 w 1900326"/>
              <a:gd name="connsiteY27" fmla="*/ 748927 h 1899804"/>
              <a:gd name="connsiteX28" fmla="*/ 1056732 w 1900326"/>
              <a:gd name="connsiteY28" fmla="*/ 521567 h 1899804"/>
              <a:gd name="connsiteX29" fmla="*/ 1150913 w 1900326"/>
              <a:gd name="connsiteY29" fmla="*/ 294294 h 1899804"/>
              <a:gd name="connsiteX30" fmla="*/ 1312341 w 1900326"/>
              <a:gd name="connsiteY30" fmla="*/ 133338 h 1899804"/>
              <a:gd name="connsiteX31" fmla="*/ 1259998 w 1900326"/>
              <a:gd name="connsiteY31" fmla="*/ 129644 h 1899804"/>
              <a:gd name="connsiteX32" fmla="*/ 1259998 w 1900326"/>
              <a:gd name="connsiteY32" fmla="*/ 0 h 1899804"/>
              <a:gd name="connsiteX33" fmla="*/ 1462007 w 1900326"/>
              <a:gd name="connsiteY33" fmla="*/ 42482 h 1899804"/>
              <a:gd name="connsiteX34" fmla="*/ 1499536 w 1900326"/>
              <a:gd name="connsiteY34" fmla="*/ 89889 h 1899804"/>
              <a:gd name="connsiteX35" fmla="*/ 1481490 w 1900326"/>
              <a:gd name="connsiteY35" fmla="*/ 147675 h 1899804"/>
              <a:gd name="connsiteX36" fmla="*/ 1242491 w 1900326"/>
              <a:gd name="connsiteY36" fmla="*/ 386030 h 1899804"/>
              <a:gd name="connsiteX37" fmla="*/ 1186377 w 1900326"/>
              <a:gd name="connsiteY37" fmla="*/ 521567 h 1899804"/>
              <a:gd name="connsiteX38" fmla="*/ 1242580 w 1900326"/>
              <a:gd name="connsiteY38" fmla="*/ 657191 h 1899804"/>
              <a:gd name="connsiteX39" fmla="*/ 1378151 w 1900326"/>
              <a:gd name="connsiteY39" fmla="*/ 713394 h 1899804"/>
              <a:gd name="connsiteX40" fmla="*/ 1513811 w 1900326"/>
              <a:gd name="connsiteY40" fmla="*/ 657191 h 1899804"/>
              <a:gd name="connsiteX41" fmla="*/ 1753080 w 1900326"/>
              <a:gd name="connsiteY41" fmla="*/ 418924 h 1899804"/>
              <a:gd name="connsiteX42" fmla="*/ 1810810 w 1900326"/>
              <a:gd name="connsiteY42" fmla="*/ 401158 h 1899804"/>
              <a:gd name="connsiteX43" fmla="*/ 1858124 w 1900326"/>
              <a:gd name="connsiteY43" fmla="*/ 438626 h 1899804"/>
              <a:gd name="connsiteX44" fmla="*/ 1763046 w 1900326"/>
              <a:gd name="connsiteY44" fmla="*/ 976200 h 1899804"/>
              <a:gd name="connsiteX45" fmla="*/ 1684307 w 1900326"/>
              <a:gd name="connsiteY45" fmla="*/ 1055007 h 1899804"/>
              <a:gd name="connsiteX46" fmla="*/ 1345201 w 1900326"/>
              <a:gd name="connsiteY46" fmla="*/ 1195469 h 1899804"/>
              <a:gd name="connsiteX47" fmla="*/ 1170037 w 1900326"/>
              <a:gd name="connsiteY47" fmla="*/ 1162399 h 1899804"/>
              <a:gd name="connsiteX48" fmla="*/ 522171 w 1900326"/>
              <a:gd name="connsiteY48" fmla="*/ 1810179 h 1899804"/>
              <a:gd name="connsiteX49" fmla="*/ 305887 w 1900326"/>
              <a:gd name="connsiteY49" fmla="*/ 1899804 h 1899804"/>
              <a:gd name="connsiteX50" fmla="*/ 89602 w 1900326"/>
              <a:gd name="connsiteY50" fmla="*/ 1810179 h 1899804"/>
              <a:gd name="connsiteX51" fmla="*/ 0 w 1900326"/>
              <a:gd name="connsiteY51" fmla="*/ 1593900 h 1899804"/>
              <a:gd name="connsiteX52" fmla="*/ 89602 w 1900326"/>
              <a:gd name="connsiteY52" fmla="*/ 1377622 h 1899804"/>
              <a:gd name="connsiteX53" fmla="*/ 737378 w 1900326"/>
              <a:gd name="connsiteY53" fmla="*/ 729841 h 1899804"/>
              <a:gd name="connsiteX54" fmla="*/ 844757 w 1900326"/>
              <a:gd name="connsiteY54" fmla="*/ 215487 h 1899804"/>
              <a:gd name="connsiteX55" fmla="*/ 923586 w 1900326"/>
              <a:gd name="connsiteY55" fmla="*/ 136680 h 1899804"/>
              <a:gd name="connsiteX56" fmla="*/ 1259998 w 1900326"/>
              <a:gd name="connsiteY56" fmla="*/ 0 h 189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900326" h="1899804">
                <a:moveTo>
                  <a:pt x="329718" y="1485900"/>
                </a:moveTo>
                <a:cubicBezTo>
                  <a:pt x="356724" y="1485900"/>
                  <a:pt x="382093" y="1496403"/>
                  <a:pt x="401208" y="1515529"/>
                </a:cubicBezTo>
                <a:cubicBezTo>
                  <a:pt x="420295" y="1534607"/>
                  <a:pt x="430798" y="1560005"/>
                  <a:pt x="430798" y="1587012"/>
                </a:cubicBezTo>
                <a:cubicBezTo>
                  <a:pt x="430798" y="1614001"/>
                  <a:pt x="420295" y="1639399"/>
                  <a:pt x="401208" y="1658505"/>
                </a:cubicBezTo>
                <a:cubicBezTo>
                  <a:pt x="382093" y="1677593"/>
                  <a:pt x="356724" y="1688106"/>
                  <a:pt x="329718" y="1688106"/>
                </a:cubicBezTo>
                <a:cubicBezTo>
                  <a:pt x="302702" y="1688106"/>
                  <a:pt x="277315" y="1677593"/>
                  <a:pt x="258218" y="1658505"/>
                </a:cubicBezTo>
                <a:cubicBezTo>
                  <a:pt x="239131" y="1639399"/>
                  <a:pt x="228600" y="1614029"/>
                  <a:pt x="228600" y="1587012"/>
                </a:cubicBezTo>
                <a:cubicBezTo>
                  <a:pt x="228600" y="1560005"/>
                  <a:pt x="239131" y="1534607"/>
                  <a:pt x="258218" y="1515529"/>
                </a:cubicBezTo>
                <a:cubicBezTo>
                  <a:pt x="277315" y="1496403"/>
                  <a:pt x="302702" y="1485900"/>
                  <a:pt x="329718" y="1485900"/>
                </a:cubicBezTo>
                <a:close/>
                <a:moveTo>
                  <a:pt x="1259998" y="129644"/>
                </a:moveTo>
                <a:cubicBezTo>
                  <a:pt x="1165817" y="129644"/>
                  <a:pt x="1078908" y="164650"/>
                  <a:pt x="1015253" y="228328"/>
                </a:cubicBezTo>
                <a:lnTo>
                  <a:pt x="936424" y="307135"/>
                </a:lnTo>
                <a:cubicBezTo>
                  <a:pt x="828058" y="415494"/>
                  <a:pt x="802201" y="579176"/>
                  <a:pt x="872679" y="715153"/>
                </a:cubicBezTo>
                <a:cubicBezTo>
                  <a:pt x="886865" y="742595"/>
                  <a:pt x="878784" y="773554"/>
                  <a:pt x="855621" y="795631"/>
                </a:cubicBezTo>
                <a:lnTo>
                  <a:pt x="181270" y="1469270"/>
                </a:lnTo>
                <a:cubicBezTo>
                  <a:pt x="147960" y="1502516"/>
                  <a:pt x="129645" y="1546845"/>
                  <a:pt x="129645" y="1593900"/>
                </a:cubicBezTo>
                <a:cubicBezTo>
                  <a:pt x="129645" y="1640956"/>
                  <a:pt x="147960" y="1685284"/>
                  <a:pt x="181270" y="1718531"/>
                </a:cubicBezTo>
                <a:cubicBezTo>
                  <a:pt x="214489" y="1751866"/>
                  <a:pt x="258841" y="1770160"/>
                  <a:pt x="305887" y="1770160"/>
                </a:cubicBezTo>
                <a:cubicBezTo>
                  <a:pt x="352932" y="1770160"/>
                  <a:pt x="397195" y="1751866"/>
                  <a:pt x="430504" y="1718531"/>
                </a:cubicBezTo>
                <a:lnTo>
                  <a:pt x="1104047" y="1044101"/>
                </a:lnTo>
                <a:cubicBezTo>
                  <a:pt x="1125415" y="1021408"/>
                  <a:pt x="1157108" y="1012789"/>
                  <a:pt x="1184492" y="1027038"/>
                </a:cubicBezTo>
                <a:cubicBezTo>
                  <a:pt x="1233872" y="1052632"/>
                  <a:pt x="1289267" y="1065825"/>
                  <a:pt x="1345201" y="1065825"/>
                </a:cubicBezTo>
                <a:cubicBezTo>
                  <a:pt x="1438754" y="1065825"/>
                  <a:pt x="1526560" y="1029412"/>
                  <a:pt x="1592640" y="963359"/>
                </a:cubicBezTo>
                <a:lnTo>
                  <a:pt x="1671468" y="884552"/>
                </a:lnTo>
                <a:cubicBezTo>
                  <a:pt x="1748591" y="807417"/>
                  <a:pt x="1782618" y="696331"/>
                  <a:pt x="1767265" y="587796"/>
                </a:cubicBezTo>
                <a:lnTo>
                  <a:pt x="1605389" y="749015"/>
                </a:lnTo>
                <a:cubicBezTo>
                  <a:pt x="1544786" y="809616"/>
                  <a:pt x="1464072" y="843038"/>
                  <a:pt x="1378241" y="843038"/>
                </a:cubicBezTo>
                <a:cubicBezTo>
                  <a:pt x="1292320" y="843038"/>
                  <a:pt x="1211606" y="809616"/>
                  <a:pt x="1150913" y="748927"/>
                </a:cubicBezTo>
                <a:cubicBezTo>
                  <a:pt x="1090221" y="688151"/>
                  <a:pt x="1056732" y="607498"/>
                  <a:pt x="1056732" y="521567"/>
                </a:cubicBezTo>
                <a:cubicBezTo>
                  <a:pt x="1056732" y="435724"/>
                  <a:pt x="1090131" y="354982"/>
                  <a:pt x="1150913" y="294294"/>
                </a:cubicBezTo>
                <a:lnTo>
                  <a:pt x="1312341" y="133338"/>
                </a:lnTo>
                <a:cubicBezTo>
                  <a:pt x="1294923" y="130875"/>
                  <a:pt x="1277416" y="129644"/>
                  <a:pt x="1259998" y="129644"/>
                </a:cubicBezTo>
                <a:close/>
                <a:moveTo>
                  <a:pt x="1259998" y="0"/>
                </a:moveTo>
                <a:cubicBezTo>
                  <a:pt x="1329310" y="0"/>
                  <a:pt x="1399160" y="14688"/>
                  <a:pt x="1462007" y="42482"/>
                </a:cubicBezTo>
                <a:cubicBezTo>
                  <a:pt x="1481580" y="51189"/>
                  <a:pt x="1495586" y="68956"/>
                  <a:pt x="1499536" y="89889"/>
                </a:cubicBezTo>
                <a:cubicBezTo>
                  <a:pt x="1503397" y="110998"/>
                  <a:pt x="1496663" y="132547"/>
                  <a:pt x="1481490" y="147675"/>
                </a:cubicBezTo>
                <a:lnTo>
                  <a:pt x="1242491" y="386030"/>
                </a:lnTo>
                <a:cubicBezTo>
                  <a:pt x="1206308" y="422179"/>
                  <a:pt x="1186377" y="470377"/>
                  <a:pt x="1186377" y="521567"/>
                </a:cubicBezTo>
                <a:cubicBezTo>
                  <a:pt x="1186377" y="572844"/>
                  <a:pt x="1206308" y="621042"/>
                  <a:pt x="1242580" y="657191"/>
                </a:cubicBezTo>
                <a:cubicBezTo>
                  <a:pt x="1278762" y="693428"/>
                  <a:pt x="1326975" y="713394"/>
                  <a:pt x="1378151" y="713394"/>
                </a:cubicBezTo>
                <a:cubicBezTo>
                  <a:pt x="1429416" y="713394"/>
                  <a:pt x="1477629" y="693428"/>
                  <a:pt x="1513811" y="657191"/>
                </a:cubicBezTo>
                <a:lnTo>
                  <a:pt x="1753080" y="418924"/>
                </a:lnTo>
                <a:cubicBezTo>
                  <a:pt x="1768253" y="403884"/>
                  <a:pt x="1789801" y="397200"/>
                  <a:pt x="1810810" y="401158"/>
                </a:cubicBezTo>
                <a:cubicBezTo>
                  <a:pt x="1831818" y="405116"/>
                  <a:pt x="1849506" y="419100"/>
                  <a:pt x="1858124" y="438626"/>
                </a:cubicBezTo>
                <a:cubicBezTo>
                  <a:pt x="1939287" y="622186"/>
                  <a:pt x="1901130" y="838201"/>
                  <a:pt x="1763046" y="976200"/>
                </a:cubicBezTo>
                <a:lnTo>
                  <a:pt x="1684307" y="1055007"/>
                </a:lnTo>
                <a:cubicBezTo>
                  <a:pt x="1593717" y="1145599"/>
                  <a:pt x="1473320" y="1195469"/>
                  <a:pt x="1345201" y="1195469"/>
                </a:cubicBezTo>
                <a:cubicBezTo>
                  <a:pt x="1285316" y="1195469"/>
                  <a:pt x="1225612" y="1184123"/>
                  <a:pt x="1170037" y="1162399"/>
                </a:cubicBezTo>
                <a:lnTo>
                  <a:pt x="522171" y="1810179"/>
                </a:lnTo>
                <a:cubicBezTo>
                  <a:pt x="464441" y="1867965"/>
                  <a:pt x="387588" y="1899804"/>
                  <a:pt x="305887" y="1899804"/>
                </a:cubicBezTo>
                <a:cubicBezTo>
                  <a:pt x="224185" y="1899804"/>
                  <a:pt x="147332" y="1867965"/>
                  <a:pt x="89602" y="1810179"/>
                </a:cubicBezTo>
                <a:cubicBezTo>
                  <a:pt x="31783" y="1752393"/>
                  <a:pt x="0" y="1675610"/>
                  <a:pt x="0" y="1593900"/>
                </a:cubicBezTo>
                <a:cubicBezTo>
                  <a:pt x="0" y="1512191"/>
                  <a:pt x="31783" y="1435408"/>
                  <a:pt x="89602" y="1377622"/>
                </a:cubicBezTo>
                <a:lnTo>
                  <a:pt x="737378" y="729841"/>
                </a:lnTo>
                <a:cubicBezTo>
                  <a:pt x="667797" y="553406"/>
                  <a:pt x="708199" y="352079"/>
                  <a:pt x="844757" y="215487"/>
                </a:cubicBezTo>
                <a:lnTo>
                  <a:pt x="923586" y="136680"/>
                </a:lnTo>
                <a:cubicBezTo>
                  <a:pt x="1011751" y="48551"/>
                  <a:pt x="1131161" y="0"/>
                  <a:pt x="1259998" y="0"/>
                </a:cubicBezTo>
                <a:close/>
              </a:path>
            </a:pathLst>
          </a:custGeom>
          <a:solidFill>
            <a:srgbClr val="E3DED1"/>
          </a:solidFill>
          <a:ln w="12700">
            <a:miter lim="400000"/>
          </a:ln>
        </p:spPr>
        <p:txBody>
          <a:bodyPr wrap="square" lIns="0" tIns="0" rIns="0" bIns="0" anchor="ctr">
            <a:noAutofit/>
          </a:bodyP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79" name="Shape 51">
            <a:extLst>
              <a:ext uri="{FF2B5EF4-FFF2-40B4-BE49-F238E27FC236}">
                <a16:creationId xmlns:a16="http://schemas.microsoft.com/office/drawing/2014/main" id="{A4438EFB-F4A1-4E78-ACFD-1124EE91B7C5}"/>
              </a:ext>
            </a:extLst>
          </p:cNvPr>
          <p:cNvSpPr/>
          <p:nvPr/>
        </p:nvSpPr>
        <p:spPr>
          <a:xfrm>
            <a:off x="6216826" y="3608534"/>
            <a:ext cx="333567" cy="343899"/>
          </a:xfrm>
          <a:custGeom>
            <a:avLst/>
            <a:gdLst/>
            <a:ahLst/>
            <a:cxnLst>
              <a:cxn ang="0">
                <a:pos x="wd2" y="hd2"/>
              </a:cxn>
              <a:cxn ang="5400000">
                <a:pos x="wd2" y="hd2"/>
              </a:cxn>
              <a:cxn ang="10800000">
                <a:pos x="wd2" y="hd2"/>
              </a:cxn>
              <a:cxn ang="16200000">
                <a:pos x="wd2" y="hd2"/>
              </a:cxn>
            </a:cxnLst>
            <a:rect l="0" t="0" r="r" b="b"/>
            <a:pathLst>
              <a:path w="16698" h="16907" extrusionOk="0">
                <a:moveTo>
                  <a:pt x="10633" y="6621"/>
                </a:moveTo>
                <a:lnTo>
                  <a:pt x="11856" y="7871"/>
                </a:lnTo>
                <a:lnTo>
                  <a:pt x="11347" y="8395"/>
                </a:lnTo>
                <a:lnTo>
                  <a:pt x="10122" y="7145"/>
                </a:lnTo>
                <a:lnTo>
                  <a:pt x="9468" y="7817"/>
                </a:lnTo>
                <a:lnTo>
                  <a:pt x="10686" y="9067"/>
                </a:lnTo>
                <a:lnTo>
                  <a:pt x="10177" y="9593"/>
                </a:lnTo>
                <a:lnTo>
                  <a:pt x="8954" y="8341"/>
                </a:lnTo>
                <a:lnTo>
                  <a:pt x="8245" y="9064"/>
                </a:lnTo>
                <a:lnTo>
                  <a:pt x="9412" y="10258"/>
                </a:lnTo>
                <a:lnTo>
                  <a:pt x="8901" y="10784"/>
                </a:lnTo>
                <a:lnTo>
                  <a:pt x="7736" y="9588"/>
                </a:lnTo>
                <a:lnTo>
                  <a:pt x="6995" y="10346"/>
                </a:lnTo>
                <a:lnTo>
                  <a:pt x="8161" y="11539"/>
                </a:lnTo>
                <a:lnTo>
                  <a:pt x="7649" y="12063"/>
                </a:lnTo>
                <a:lnTo>
                  <a:pt x="6481" y="10870"/>
                </a:lnTo>
                <a:lnTo>
                  <a:pt x="1483" y="15991"/>
                </a:lnTo>
                <a:lnTo>
                  <a:pt x="969" y="15467"/>
                </a:lnTo>
                <a:lnTo>
                  <a:pt x="5973" y="10346"/>
                </a:lnTo>
                <a:lnTo>
                  <a:pt x="4581" y="8919"/>
                </a:lnTo>
                <a:lnTo>
                  <a:pt x="5092" y="8395"/>
                </a:lnTo>
                <a:lnTo>
                  <a:pt x="6481" y="9820"/>
                </a:lnTo>
                <a:lnTo>
                  <a:pt x="7224" y="9064"/>
                </a:lnTo>
                <a:lnTo>
                  <a:pt x="5830" y="7639"/>
                </a:lnTo>
                <a:lnTo>
                  <a:pt x="6342" y="7115"/>
                </a:lnTo>
                <a:lnTo>
                  <a:pt x="7736" y="8541"/>
                </a:lnTo>
                <a:lnTo>
                  <a:pt x="8440" y="7817"/>
                </a:lnTo>
                <a:lnTo>
                  <a:pt x="7106" y="6448"/>
                </a:lnTo>
                <a:lnTo>
                  <a:pt x="7618" y="5924"/>
                </a:lnTo>
                <a:lnTo>
                  <a:pt x="8954" y="7293"/>
                </a:lnTo>
                <a:lnTo>
                  <a:pt x="9610" y="6619"/>
                </a:lnTo>
                <a:lnTo>
                  <a:pt x="8276" y="5250"/>
                </a:lnTo>
                <a:lnTo>
                  <a:pt x="8787" y="4727"/>
                </a:lnTo>
                <a:lnTo>
                  <a:pt x="10122" y="6095"/>
                </a:lnTo>
                <a:lnTo>
                  <a:pt x="15125" y="974"/>
                </a:lnTo>
                <a:lnTo>
                  <a:pt x="15638" y="1498"/>
                </a:lnTo>
                <a:cubicBezTo>
                  <a:pt x="15638" y="1498"/>
                  <a:pt x="10633" y="6621"/>
                  <a:pt x="10633" y="6621"/>
                </a:cubicBezTo>
                <a:close/>
                <a:moveTo>
                  <a:pt x="15805" y="739"/>
                </a:moveTo>
                <a:cubicBezTo>
                  <a:pt x="15805" y="739"/>
                  <a:pt x="10293" y="-2346"/>
                  <a:pt x="4011" y="4087"/>
                </a:cubicBezTo>
                <a:cubicBezTo>
                  <a:pt x="-2326" y="10579"/>
                  <a:pt x="743" y="16167"/>
                  <a:pt x="743" y="16167"/>
                </a:cubicBezTo>
                <a:cubicBezTo>
                  <a:pt x="743" y="16167"/>
                  <a:pt x="6257" y="19254"/>
                  <a:pt x="12539" y="12821"/>
                </a:cubicBezTo>
                <a:cubicBezTo>
                  <a:pt x="19274" y="5922"/>
                  <a:pt x="15805" y="739"/>
                  <a:pt x="15805" y="739"/>
                </a:cubicBezTo>
                <a:cubicBezTo>
                  <a:pt x="15805" y="739"/>
                  <a:pt x="15805" y="739"/>
                  <a:pt x="15805" y="739"/>
                </a:cubicBezTo>
                <a:close/>
              </a:path>
            </a:pathLst>
          </a:custGeom>
          <a:solidFill>
            <a:srgbClr val="E3DED1"/>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180" name="Freeform 63">
            <a:extLst>
              <a:ext uri="{FF2B5EF4-FFF2-40B4-BE49-F238E27FC236}">
                <a16:creationId xmlns:a16="http://schemas.microsoft.com/office/drawing/2014/main" id="{D306E9C2-A4A6-4580-9963-06D012CB9345}"/>
              </a:ext>
            </a:extLst>
          </p:cNvPr>
          <p:cNvSpPr/>
          <p:nvPr/>
        </p:nvSpPr>
        <p:spPr>
          <a:xfrm>
            <a:off x="5504149" y="3857394"/>
            <a:ext cx="184229" cy="192097"/>
          </a:xfrm>
          <a:custGeom>
            <a:avLst/>
            <a:gdLst>
              <a:gd name="connsiteX0" fmla="*/ 295276 w 730250"/>
              <a:gd name="connsiteY0" fmla="*/ 153988 h 730250"/>
              <a:gd name="connsiteX1" fmla="*/ 295276 w 730250"/>
              <a:gd name="connsiteY1" fmla="*/ 295276 h 730250"/>
              <a:gd name="connsiteX2" fmla="*/ 153988 w 730250"/>
              <a:gd name="connsiteY2" fmla="*/ 295276 h 730250"/>
              <a:gd name="connsiteX3" fmla="*/ 153988 w 730250"/>
              <a:gd name="connsiteY3" fmla="*/ 434976 h 730250"/>
              <a:gd name="connsiteX4" fmla="*/ 295276 w 730250"/>
              <a:gd name="connsiteY4" fmla="*/ 434976 h 730250"/>
              <a:gd name="connsiteX5" fmla="*/ 295276 w 730250"/>
              <a:gd name="connsiteY5" fmla="*/ 576264 h 730250"/>
              <a:gd name="connsiteX6" fmla="*/ 434976 w 730250"/>
              <a:gd name="connsiteY6" fmla="*/ 576264 h 730250"/>
              <a:gd name="connsiteX7" fmla="*/ 434976 w 730250"/>
              <a:gd name="connsiteY7" fmla="*/ 434976 h 730250"/>
              <a:gd name="connsiteX8" fmla="*/ 576263 w 730250"/>
              <a:gd name="connsiteY8" fmla="*/ 434976 h 730250"/>
              <a:gd name="connsiteX9" fmla="*/ 576263 w 730250"/>
              <a:gd name="connsiteY9" fmla="*/ 295276 h 730250"/>
              <a:gd name="connsiteX10" fmla="*/ 434976 w 730250"/>
              <a:gd name="connsiteY10" fmla="*/ 295276 h 730250"/>
              <a:gd name="connsiteX11" fmla="*/ 434976 w 730250"/>
              <a:gd name="connsiteY11" fmla="*/ 153988 h 730250"/>
              <a:gd name="connsiteX12" fmla="*/ 365125 w 730250"/>
              <a:gd name="connsiteY12" fmla="*/ 0 h 730250"/>
              <a:gd name="connsiteX13" fmla="*/ 730250 w 730250"/>
              <a:gd name="connsiteY13" fmla="*/ 365125 h 730250"/>
              <a:gd name="connsiteX14" fmla="*/ 365125 w 730250"/>
              <a:gd name="connsiteY14" fmla="*/ 730250 h 730250"/>
              <a:gd name="connsiteX15" fmla="*/ 0 w 730250"/>
              <a:gd name="connsiteY15" fmla="*/ 365125 h 730250"/>
              <a:gd name="connsiteX16" fmla="*/ 365125 w 730250"/>
              <a:gd name="connsiteY16" fmla="*/ 0 h 73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250" h="730250">
                <a:moveTo>
                  <a:pt x="295276" y="153988"/>
                </a:moveTo>
                <a:lnTo>
                  <a:pt x="295276" y="295276"/>
                </a:lnTo>
                <a:lnTo>
                  <a:pt x="153988" y="295276"/>
                </a:lnTo>
                <a:lnTo>
                  <a:pt x="153988" y="434976"/>
                </a:lnTo>
                <a:lnTo>
                  <a:pt x="295276" y="434976"/>
                </a:lnTo>
                <a:lnTo>
                  <a:pt x="295276" y="576264"/>
                </a:lnTo>
                <a:lnTo>
                  <a:pt x="434976" y="576264"/>
                </a:lnTo>
                <a:lnTo>
                  <a:pt x="434976" y="434976"/>
                </a:lnTo>
                <a:lnTo>
                  <a:pt x="576263" y="434976"/>
                </a:lnTo>
                <a:lnTo>
                  <a:pt x="576263" y="295276"/>
                </a:lnTo>
                <a:lnTo>
                  <a:pt x="434976" y="295276"/>
                </a:lnTo>
                <a:lnTo>
                  <a:pt x="434976" y="153988"/>
                </a:lnTo>
                <a:close/>
                <a:moveTo>
                  <a:pt x="365125" y="0"/>
                </a:moveTo>
                <a:cubicBezTo>
                  <a:pt x="566778" y="0"/>
                  <a:pt x="730250" y="163472"/>
                  <a:pt x="730250" y="365125"/>
                </a:cubicBezTo>
                <a:cubicBezTo>
                  <a:pt x="730250" y="566778"/>
                  <a:pt x="566778" y="730250"/>
                  <a:pt x="365125" y="730250"/>
                </a:cubicBezTo>
                <a:cubicBezTo>
                  <a:pt x="163472" y="730250"/>
                  <a:pt x="0" y="566778"/>
                  <a:pt x="0" y="365125"/>
                </a:cubicBezTo>
                <a:cubicBezTo>
                  <a:pt x="0" y="163472"/>
                  <a:pt x="163472" y="0"/>
                  <a:pt x="365125" y="0"/>
                </a:cubicBezTo>
                <a:close/>
              </a:path>
            </a:pathLst>
          </a:custGeom>
          <a:solidFill>
            <a:srgbClr val="4AB5C4"/>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2" name="Oval 65">
            <a:extLst>
              <a:ext uri="{FF2B5EF4-FFF2-40B4-BE49-F238E27FC236}">
                <a16:creationId xmlns:a16="http://schemas.microsoft.com/office/drawing/2014/main" id="{62B82B83-9C31-4CA7-B2C3-AE3BF5B3F009}"/>
              </a:ext>
            </a:extLst>
          </p:cNvPr>
          <p:cNvSpPr/>
          <p:nvPr/>
        </p:nvSpPr>
        <p:spPr>
          <a:xfrm>
            <a:off x="4637867" y="3422141"/>
            <a:ext cx="130845" cy="136433"/>
          </a:xfrm>
          <a:prstGeom prst="ellipse">
            <a:avLst/>
          </a:prstGeom>
          <a:solidFill>
            <a:srgbClr val="E3DED1"/>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3" name="Oval 66">
            <a:extLst>
              <a:ext uri="{FF2B5EF4-FFF2-40B4-BE49-F238E27FC236}">
                <a16:creationId xmlns:a16="http://schemas.microsoft.com/office/drawing/2014/main" id="{A2C67D95-D9D5-4FA8-8806-5BE9BF3226C7}"/>
              </a:ext>
            </a:extLst>
          </p:cNvPr>
          <p:cNvSpPr/>
          <p:nvPr/>
        </p:nvSpPr>
        <p:spPr>
          <a:xfrm>
            <a:off x="4350458" y="3309483"/>
            <a:ext cx="174974" cy="182446"/>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4" name="Oval 67">
            <a:extLst>
              <a:ext uri="{FF2B5EF4-FFF2-40B4-BE49-F238E27FC236}">
                <a16:creationId xmlns:a16="http://schemas.microsoft.com/office/drawing/2014/main" id="{572C3906-08E9-490C-BCA5-10CE6F0F74FE}"/>
              </a:ext>
            </a:extLst>
          </p:cNvPr>
          <p:cNvSpPr/>
          <p:nvPr/>
        </p:nvSpPr>
        <p:spPr>
          <a:xfrm>
            <a:off x="3933505" y="2936425"/>
            <a:ext cx="257956" cy="268971"/>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5" name="Oval 68">
            <a:extLst>
              <a:ext uri="{FF2B5EF4-FFF2-40B4-BE49-F238E27FC236}">
                <a16:creationId xmlns:a16="http://schemas.microsoft.com/office/drawing/2014/main" id="{7E483D64-44B5-4755-9DBC-10B9523F6C25}"/>
              </a:ext>
            </a:extLst>
          </p:cNvPr>
          <p:cNvSpPr/>
          <p:nvPr/>
        </p:nvSpPr>
        <p:spPr>
          <a:xfrm>
            <a:off x="3947835" y="3759556"/>
            <a:ext cx="202134" cy="210766"/>
          </a:xfrm>
          <a:prstGeom prst="ellipse">
            <a:avLst/>
          </a:prstGeom>
          <a:solidFill>
            <a:srgbClr val="E3DED1"/>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6" name="Oval 69">
            <a:extLst>
              <a:ext uri="{FF2B5EF4-FFF2-40B4-BE49-F238E27FC236}">
                <a16:creationId xmlns:a16="http://schemas.microsoft.com/office/drawing/2014/main" id="{1D0DAB8A-D108-4DF6-94B1-17161B4FC256}"/>
              </a:ext>
            </a:extLst>
          </p:cNvPr>
          <p:cNvSpPr/>
          <p:nvPr/>
        </p:nvSpPr>
        <p:spPr>
          <a:xfrm>
            <a:off x="3947836" y="2412304"/>
            <a:ext cx="300665" cy="313505"/>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7" name="Oval 70">
            <a:extLst>
              <a:ext uri="{FF2B5EF4-FFF2-40B4-BE49-F238E27FC236}">
                <a16:creationId xmlns:a16="http://schemas.microsoft.com/office/drawing/2014/main" id="{827CEB62-B7B1-49B6-9452-C4E341FF9E9F}"/>
              </a:ext>
            </a:extLst>
          </p:cNvPr>
          <p:cNvSpPr/>
          <p:nvPr/>
        </p:nvSpPr>
        <p:spPr>
          <a:xfrm>
            <a:off x="3285545" y="2509822"/>
            <a:ext cx="300665" cy="313505"/>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8" name="Oval 71">
            <a:extLst>
              <a:ext uri="{FF2B5EF4-FFF2-40B4-BE49-F238E27FC236}">
                <a16:creationId xmlns:a16="http://schemas.microsoft.com/office/drawing/2014/main" id="{3BA59234-AEA8-46AA-AB69-5769735B9976}"/>
              </a:ext>
            </a:extLst>
          </p:cNvPr>
          <p:cNvSpPr/>
          <p:nvPr/>
        </p:nvSpPr>
        <p:spPr>
          <a:xfrm>
            <a:off x="4673202" y="1861481"/>
            <a:ext cx="218662" cy="227999"/>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89" name="Freeform 72">
            <a:extLst>
              <a:ext uri="{FF2B5EF4-FFF2-40B4-BE49-F238E27FC236}">
                <a16:creationId xmlns:a16="http://schemas.microsoft.com/office/drawing/2014/main" id="{BC7F9B40-6C41-4262-AD43-12A38AFA5198}"/>
              </a:ext>
            </a:extLst>
          </p:cNvPr>
          <p:cNvSpPr/>
          <p:nvPr/>
        </p:nvSpPr>
        <p:spPr>
          <a:xfrm>
            <a:off x="3089675" y="1283289"/>
            <a:ext cx="184229" cy="192097"/>
          </a:xfrm>
          <a:custGeom>
            <a:avLst/>
            <a:gdLst>
              <a:gd name="connsiteX0" fmla="*/ 295276 w 730250"/>
              <a:gd name="connsiteY0" fmla="*/ 153988 h 730250"/>
              <a:gd name="connsiteX1" fmla="*/ 295276 w 730250"/>
              <a:gd name="connsiteY1" fmla="*/ 295276 h 730250"/>
              <a:gd name="connsiteX2" fmla="*/ 153988 w 730250"/>
              <a:gd name="connsiteY2" fmla="*/ 295276 h 730250"/>
              <a:gd name="connsiteX3" fmla="*/ 153988 w 730250"/>
              <a:gd name="connsiteY3" fmla="*/ 434976 h 730250"/>
              <a:gd name="connsiteX4" fmla="*/ 295276 w 730250"/>
              <a:gd name="connsiteY4" fmla="*/ 434976 h 730250"/>
              <a:gd name="connsiteX5" fmla="*/ 295276 w 730250"/>
              <a:gd name="connsiteY5" fmla="*/ 576264 h 730250"/>
              <a:gd name="connsiteX6" fmla="*/ 434976 w 730250"/>
              <a:gd name="connsiteY6" fmla="*/ 576264 h 730250"/>
              <a:gd name="connsiteX7" fmla="*/ 434976 w 730250"/>
              <a:gd name="connsiteY7" fmla="*/ 434976 h 730250"/>
              <a:gd name="connsiteX8" fmla="*/ 576263 w 730250"/>
              <a:gd name="connsiteY8" fmla="*/ 434976 h 730250"/>
              <a:gd name="connsiteX9" fmla="*/ 576263 w 730250"/>
              <a:gd name="connsiteY9" fmla="*/ 295276 h 730250"/>
              <a:gd name="connsiteX10" fmla="*/ 434976 w 730250"/>
              <a:gd name="connsiteY10" fmla="*/ 295276 h 730250"/>
              <a:gd name="connsiteX11" fmla="*/ 434976 w 730250"/>
              <a:gd name="connsiteY11" fmla="*/ 153988 h 730250"/>
              <a:gd name="connsiteX12" fmla="*/ 365125 w 730250"/>
              <a:gd name="connsiteY12" fmla="*/ 0 h 730250"/>
              <a:gd name="connsiteX13" fmla="*/ 730250 w 730250"/>
              <a:gd name="connsiteY13" fmla="*/ 365125 h 730250"/>
              <a:gd name="connsiteX14" fmla="*/ 365125 w 730250"/>
              <a:gd name="connsiteY14" fmla="*/ 730250 h 730250"/>
              <a:gd name="connsiteX15" fmla="*/ 0 w 730250"/>
              <a:gd name="connsiteY15" fmla="*/ 365125 h 730250"/>
              <a:gd name="connsiteX16" fmla="*/ 365125 w 730250"/>
              <a:gd name="connsiteY16" fmla="*/ 0 h 73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250" h="730250">
                <a:moveTo>
                  <a:pt x="295276" y="153988"/>
                </a:moveTo>
                <a:lnTo>
                  <a:pt x="295276" y="295276"/>
                </a:lnTo>
                <a:lnTo>
                  <a:pt x="153988" y="295276"/>
                </a:lnTo>
                <a:lnTo>
                  <a:pt x="153988" y="434976"/>
                </a:lnTo>
                <a:lnTo>
                  <a:pt x="295276" y="434976"/>
                </a:lnTo>
                <a:lnTo>
                  <a:pt x="295276" y="576264"/>
                </a:lnTo>
                <a:lnTo>
                  <a:pt x="434976" y="576264"/>
                </a:lnTo>
                <a:lnTo>
                  <a:pt x="434976" y="434976"/>
                </a:lnTo>
                <a:lnTo>
                  <a:pt x="576263" y="434976"/>
                </a:lnTo>
                <a:lnTo>
                  <a:pt x="576263" y="295276"/>
                </a:lnTo>
                <a:lnTo>
                  <a:pt x="434976" y="295276"/>
                </a:lnTo>
                <a:lnTo>
                  <a:pt x="434976" y="153988"/>
                </a:lnTo>
                <a:close/>
                <a:moveTo>
                  <a:pt x="365125" y="0"/>
                </a:moveTo>
                <a:cubicBezTo>
                  <a:pt x="566778" y="0"/>
                  <a:pt x="730250" y="163472"/>
                  <a:pt x="730250" y="365125"/>
                </a:cubicBezTo>
                <a:cubicBezTo>
                  <a:pt x="730250" y="566778"/>
                  <a:pt x="566778" y="730250"/>
                  <a:pt x="365125" y="730250"/>
                </a:cubicBezTo>
                <a:cubicBezTo>
                  <a:pt x="163472" y="730250"/>
                  <a:pt x="0" y="566778"/>
                  <a:pt x="0" y="365125"/>
                </a:cubicBezTo>
                <a:cubicBezTo>
                  <a:pt x="0" y="163472"/>
                  <a:pt x="163472" y="0"/>
                  <a:pt x="365125" y="0"/>
                </a:cubicBezTo>
                <a:close/>
              </a:path>
            </a:pathLst>
          </a:custGeom>
          <a:solidFill>
            <a:srgbClr val="4AB5C4"/>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90" name="Freeform 73">
            <a:extLst>
              <a:ext uri="{FF2B5EF4-FFF2-40B4-BE49-F238E27FC236}">
                <a16:creationId xmlns:a16="http://schemas.microsoft.com/office/drawing/2014/main" id="{FCAFB4D0-E4F7-4EC2-835A-414526F03A8D}"/>
              </a:ext>
            </a:extLst>
          </p:cNvPr>
          <p:cNvSpPr/>
          <p:nvPr/>
        </p:nvSpPr>
        <p:spPr>
          <a:xfrm>
            <a:off x="3154267" y="1608535"/>
            <a:ext cx="219831" cy="229222"/>
          </a:xfrm>
          <a:custGeom>
            <a:avLst/>
            <a:gdLst>
              <a:gd name="connsiteX0" fmla="*/ 1451051 w 2886292"/>
              <a:gd name="connsiteY0" fmla="*/ 908765 h 2886348"/>
              <a:gd name="connsiteX1" fmla="*/ 913069 w 2886292"/>
              <a:gd name="connsiteY1" fmla="*/ 1446747 h 2886348"/>
              <a:gd name="connsiteX2" fmla="*/ 1451051 w 2886292"/>
              <a:gd name="connsiteY2" fmla="*/ 1984729 h 2886348"/>
              <a:gd name="connsiteX3" fmla="*/ 1989033 w 2886292"/>
              <a:gd name="connsiteY3" fmla="*/ 1446747 h 2886348"/>
              <a:gd name="connsiteX4" fmla="*/ 1451051 w 2886292"/>
              <a:gd name="connsiteY4" fmla="*/ 908765 h 2886348"/>
              <a:gd name="connsiteX5" fmla="*/ 1434460 w 2886292"/>
              <a:gd name="connsiteY5" fmla="*/ 0 h 2886348"/>
              <a:gd name="connsiteX6" fmla="*/ 1515036 w 2886292"/>
              <a:gd name="connsiteY6" fmla="*/ 239192 h 2886348"/>
              <a:gd name="connsiteX7" fmla="*/ 1683136 w 2886292"/>
              <a:gd name="connsiteY7" fmla="*/ 261375 h 2886348"/>
              <a:gd name="connsiteX8" fmla="*/ 1822506 w 2886292"/>
              <a:gd name="connsiteY8" fmla="*/ 50778 h 2886348"/>
              <a:gd name="connsiteX9" fmla="*/ 1996085 w 2886292"/>
              <a:gd name="connsiteY9" fmla="*/ 110109 h 2886348"/>
              <a:gd name="connsiteX10" fmla="*/ 1977244 w 2886292"/>
              <a:gd name="connsiteY10" fmla="*/ 361996 h 2886348"/>
              <a:gd name="connsiteX11" fmla="*/ 2110735 w 2886292"/>
              <a:gd name="connsiteY11" fmla="*/ 438832 h 2886348"/>
              <a:gd name="connsiteX12" fmla="*/ 2319056 w 2886292"/>
              <a:gd name="connsiteY12" fmla="*/ 296251 h 2886348"/>
              <a:gd name="connsiteX13" fmla="*/ 2457491 w 2886292"/>
              <a:gd name="connsiteY13" fmla="*/ 416649 h 2886348"/>
              <a:gd name="connsiteX14" fmla="*/ 2345246 w 2886292"/>
              <a:gd name="connsiteY14" fmla="*/ 642614 h 2886348"/>
              <a:gd name="connsiteX15" fmla="*/ 2448671 w 2886292"/>
              <a:gd name="connsiteY15" fmla="*/ 777310 h 2886348"/>
              <a:gd name="connsiteX16" fmla="*/ 2698683 w 2886292"/>
              <a:gd name="connsiteY16" fmla="*/ 725596 h 2886348"/>
              <a:gd name="connsiteX17" fmla="*/ 2779392 w 2886292"/>
              <a:gd name="connsiteY17" fmla="*/ 890225 h 2886348"/>
              <a:gd name="connsiteX18" fmla="*/ 2585369 w 2886292"/>
              <a:gd name="connsiteY18" fmla="*/ 1056190 h 2886348"/>
              <a:gd name="connsiteX19" fmla="*/ 2625590 w 2886292"/>
              <a:gd name="connsiteY19" fmla="*/ 1205050 h 2886348"/>
              <a:gd name="connsiteX20" fmla="*/ 2873598 w 2886292"/>
              <a:gd name="connsiteY20" fmla="*/ 1251553 h 2886348"/>
              <a:gd name="connsiteX21" fmla="*/ 2886292 w 2886292"/>
              <a:gd name="connsiteY21" fmla="*/ 1434622 h 2886348"/>
              <a:gd name="connsiteX22" fmla="*/ 2647104 w 2886292"/>
              <a:gd name="connsiteY22" fmla="*/ 1514932 h 2886348"/>
              <a:gd name="connsiteX23" fmla="*/ 2624922 w 2886292"/>
              <a:gd name="connsiteY23" fmla="*/ 1683169 h 2886348"/>
              <a:gd name="connsiteX24" fmla="*/ 2835515 w 2886292"/>
              <a:gd name="connsiteY24" fmla="*/ 1822542 h 2886348"/>
              <a:gd name="connsiteX25" fmla="*/ 2776185 w 2886292"/>
              <a:gd name="connsiteY25" fmla="*/ 1996124 h 2886348"/>
              <a:gd name="connsiteX26" fmla="*/ 2524303 w 2886292"/>
              <a:gd name="connsiteY26" fmla="*/ 1977282 h 2886348"/>
              <a:gd name="connsiteX27" fmla="*/ 2447469 w 2886292"/>
              <a:gd name="connsiteY27" fmla="*/ 2110776 h 2886348"/>
              <a:gd name="connsiteX28" fmla="*/ 2590046 w 2886292"/>
              <a:gd name="connsiteY28" fmla="*/ 2319101 h 2886348"/>
              <a:gd name="connsiteX29" fmla="*/ 2469784 w 2886292"/>
              <a:gd name="connsiteY29" fmla="*/ 2457538 h 2886348"/>
              <a:gd name="connsiteX30" fmla="*/ 2243691 w 2886292"/>
              <a:gd name="connsiteY30" fmla="*/ 2345292 h 2886348"/>
              <a:gd name="connsiteX31" fmla="*/ 2108998 w 2886292"/>
              <a:gd name="connsiteY31" fmla="*/ 2448719 h 2886348"/>
              <a:gd name="connsiteX32" fmla="*/ 2160844 w 2886292"/>
              <a:gd name="connsiteY32" fmla="*/ 2698736 h 2886348"/>
              <a:gd name="connsiteX33" fmla="*/ 1996085 w 2886292"/>
              <a:gd name="connsiteY33" fmla="*/ 2779446 h 2886348"/>
              <a:gd name="connsiteX34" fmla="*/ 1830257 w 2886292"/>
              <a:gd name="connsiteY34" fmla="*/ 2585420 h 2886348"/>
              <a:gd name="connsiteX35" fmla="*/ 1681265 w 2886292"/>
              <a:gd name="connsiteY35" fmla="*/ 2625641 h 2886348"/>
              <a:gd name="connsiteX36" fmla="*/ 1634764 w 2886292"/>
              <a:gd name="connsiteY36" fmla="*/ 2873654 h 2886348"/>
              <a:gd name="connsiteX37" fmla="*/ 1451832 w 2886292"/>
              <a:gd name="connsiteY37" fmla="*/ 2886348 h 2886348"/>
              <a:gd name="connsiteX38" fmla="*/ 1371256 w 2886292"/>
              <a:gd name="connsiteY38" fmla="*/ 2647155 h 2886348"/>
              <a:gd name="connsiteX39" fmla="*/ 1203156 w 2886292"/>
              <a:gd name="connsiteY39" fmla="*/ 2624973 h 2886348"/>
              <a:gd name="connsiteX40" fmla="*/ 1063786 w 2886292"/>
              <a:gd name="connsiteY40" fmla="*/ 2835570 h 2886348"/>
              <a:gd name="connsiteX41" fmla="*/ 890207 w 2886292"/>
              <a:gd name="connsiteY41" fmla="*/ 2776239 h 2886348"/>
              <a:gd name="connsiteX42" fmla="*/ 909048 w 2886292"/>
              <a:gd name="connsiteY42" fmla="*/ 2524352 h 2886348"/>
              <a:gd name="connsiteX43" fmla="*/ 775557 w 2886292"/>
              <a:gd name="connsiteY43" fmla="*/ 2447650 h 2886348"/>
              <a:gd name="connsiteX44" fmla="*/ 567237 w 2886292"/>
              <a:gd name="connsiteY44" fmla="*/ 2590097 h 2886348"/>
              <a:gd name="connsiteX45" fmla="*/ 428801 w 2886292"/>
              <a:gd name="connsiteY45" fmla="*/ 2469698 h 2886348"/>
              <a:gd name="connsiteX46" fmla="*/ 541046 w 2886292"/>
              <a:gd name="connsiteY46" fmla="*/ 2243735 h 2886348"/>
              <a:gd name="connsiteX47" fmla="*/ 437621 w 2886292"/>
              <a:gd name="connsiteY47" fmla="*/ 2109039 h 2886348"/>
              <a:gd name="connsiteX48" fmla="*/ 187609 w 2886292"/>
              <a:gd name="connsiteY48" fmla="*/ 2160886 h 2886348"/>
              <a:gd name="connsiteX49" fmla="*/ 106900 w 2886292"/>
              <a:gd name="connsiteY49" fmla="*/ 1996124 h 2886348"/>
              <a:gd name="connsiteX50" fmla="*/ 300923 w 2886292"/>
              <a:gd name="connsiteY50" fmla="*/ 1830292 h 2886348"/>
              <a:gd name="connsiteX51" fmla="*/ 260702 w 2886292"/>
              <a:gd name="connsiteY51" fmla="*/ 1681298 h 2886348"/>
              <a:gd name="connsiteX52" fmla="*/ 12694 w 2886292"/>
              <a:gd name="connsiteY52" fmla="*/ 1634796 h 2886348"/>
              <a:gd name="connsiteX53" fmla="*/ 0 w 2886292"/>
              <a:gd name="connsiteY53" fmla="*/ 1451860 h 2886348"/>
              <a:gd name="connsiteX54" fmla="*/ 239188 w 2886292"/>
              <a:gd name="connsiteY54" fmla="*/ 1371283 h 2886348"/>
              <a:gd name="connsiteX55" fmla="*/ 261370 w 2886292"/>
              <a:gd name="connsiteY55" fmla="*/ 1203180 h 2886348"/>
              <a:gd name="connsiteX56" fmla="*/ 50644 w 2886292"/>
              <a:gd name="connsiteY56" fmla="*/ 1063807 h 2886348"/>
              <a:gd name="connsiteX57" fmla="*/ 110107 w 2886292"/>
              <a:gd name="connsiteY57" fmla="*/ 890225 h 2886348"/>
              <a:gd name="connsiteX58" fmla="*/ 361989 w 2886292"/>
              <a:gd name="connsiteY58" fmla="*/ 909066 h 2886348"/>
              <a:gd name="connsiteX59" fmla="*/ 438823 w 2886292"/>
              <a:gd name="connsiteY59" fmla="*/ 775573 h 2886348"/>
              <a:gd name="connsiteX60" fmla="*/ 296112 w 2886292"/>
              <a:gd name="connsiteY60" fmla="*/ 567248 h 2886348"/>
              <a:gd name="connsiteX61" fmla="*/ 416642 w 2886292"/>
              <a:gd name="connsiteY61" fmla="*/ 428810 h 2886348"/>
              <a:gd name="connsiteX62" fmla="*/ 642601 w 2886292"/>
              <a:gd name="connsiteY62" fmla="*/ 541057 h 2886348"/>
              <a:gd name="connsiteX63" fmla="*/ 777295 w 2886292"/>
              <a:gd name="connsiteY63" fmla="*/ 437629 h 2886348"/>
              <a:gd name="connsiteX64" fmla="*/ 725448 w 2886292"/>
              <a:gd name="connsiteY64" fmla="*/ 187612 h 2886348"/>
              <a:gd name="connsiteX65" fmla="*/ 890207 w 2886292"/>
              <a:gd name="connsiteY65" fmla="*/ 106902 h 2886348"/>
              <a:gd name="connsiteX66" fmla="*/ 1056036 w 2886292"/>
              <a:gd name="connsiteY66" fmla="*/ 300928 h 2886348"/>
              <a:gd name="connsiteX67" fmla="*/ 1205027 w 2886292"/>
              <a:gd name="connsiteY67" fmla="*/ 260706 h 2886348"/>
              <a:gd name="connsiteX68" fmla="*/ 1251528 w 2886292"/>
              <a:gd name="connsiteY68" fmla="*/ 12828 h 288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886292" h="2886348">
                <a:moveTo>
                  <a:pt x="1451051" y="908765"/>
                </a:moveTo>
                <a:cubicBezTo>
                  <a:pt x="1153932" y="908765"/>
                  <a:pt x="913069" y="1149628"/>
                  <a:pt x="913069" y="1446747"/>
                </a:cubicBezTo>
                <a:cubicBezTo>
                  <a:pt x="913069" y="1743866"/>
                  <a:pt x="1153932" y="1984729"/>
                  <a:pt x="1451051" y="1984729"/>
                </a:cubicBezTo>
                <a:cubicBezTo>
                  <a:pt x="1748170" y="1984729"/>
                  <a:pt x="1989033" y="1743866"/>
                  <a:pt x="1989033" y="1446747"/>
                </a:cubicBezTo>
                <a:cubicBezTo>
                  <a:pt x="1989033" y="1149628"/>
                  <a:pt x="1748170" y="908765"/>
                  <a:pt x="1451051" y="908765"/>
                </a:cubicBezTo>
                <a:close/>
                <a:moveTo>
                  <a:pt x="1434460" y="0"/>
                </a:moveTo>
                <a:lnTo>
                  <a:pt x="1515036" y="239192"/>
                </a:lnTo>
                <a:cubicBezTo>
                  <a:pt x="1571559" y="242667"/>
                  <a:pt x="1627815" y="250150"/>
                  <a:pt x="1683136" y="261375"/>
                </a:cubicBezTo>
                <a:lnTo>
                  <a:pt x="1822506" y="50778"/>
                </a:lnTo>
                <a:lnTo>
                  <a:pt x="1996085" y="110109"/>
                </a:lnTo>
                <a:lnTo>
                  <a:pt x="1977244" y="361996"/>
                </a:lnTo>
                <a:cubicBezTo>
                  <a:pt x="2023211" y="384713"/>
                  <a:pt x="2067841" y="410235"/>
                  <a:pt x="2110735" y="438832"/>
                </a:cubicBezTo>
                <a:lnTo>
                  <a:pt x="2319056" y="296251"/>
                </a:lnTo>
                <a:lnTo>
                  <a:pt x="2457491" y="416649"/>
                </a:lnTo>
                <a:lnTo>
                  <a:pt x="2345246" y="642614"/>
                </a:lnTo>
                <a:cubicBezTo>
                  <a:pt x="2382527" y="684572"/>
                  <a:pt x="2417136" y="729471"/>
                  <a:pt x="2448671" y="777310"/>
                </a:cubicBezTo>
                <a:lnTo>
                  <a:pt x="2698683" y="725596"/>
                </a:lnTo>
                <a:lnTo>
                  <a:pt x="2779392" y="890225"/>
                </a:lnTo>
                <a:lnTo>
                  <a:pt x="2585369" y="1056190"/>
                </a:lnTo>
                <a:cubicBezTo>
                  <a:pt x="2602073" y="1105365"/>
                  <a:pt x="2615435" y="1155074"/>
                  <a:pt x="2625590" y="1205050"/>
                </a:cubicBezTo>
                <a:lnTo>
                  <a:pt x="2873598" y="1251553"/>
                </a:lnTo>
                <a:lnTo>
                  <a:pt x="2886292" y="1434622"/>
                </a:lnTo>
                <a:lnTo>
                  <a:pt x="2647104" y="1514932"/>
                </a:lnTo>
                <a:cubicBezTo>
                  <a:pt x="2643630" y="1571724"/>
                  <a:pt x="2636147" y="1627847"/>
                  <a:pt x="2624922" y="1683169"/>
                </a:cubicBezTo>
                <a:lnTo>
                  <a:pt x="2835515" y="1822542"/>
                </a:lnTo>
                <a:lnTo>
                  <a:pt x="2776185" y="1996124"/>
                </a:lnTo>
                <a:lnTo>
                  <a:pt x="2524303" y="1977282"/>
                </a:lnTo>
                <a:cubicBezTo>
                  <a:pt x="2501720" y="2023250"/>
                  <a:pt x="2476065" y="2067881"/>
                  <a:pt x="2447469" y="2110776"/>
                </a:cubicBezTo>
                <a:lnTo>
                  <a:pt x="2590046" y="2319101"/>
                </a:lnTo>
                <a:lnTo>
                  <a:pt x="2469784" y="2457538"/>
                </a:lnTo>
                <a:lnTo>
                  <a:pt x="2243691" y="2345292"/>
                </a:lnTo>
                <a:cubicBezTo>
                  <a:pt x="2201733" y="2382573"/>
                  <a:pt x="2156835" y="2417183"/>
                  <a:pt x="2108998" y="2448719"/>
                </a:cubicBezTo>
                <a:lnTo>
                  <a:pt x="2160844" y="2698736"/>
                </a:lnTo>
                <a:lnTo>
                  <a:pt x="1996085" y="2779446"/>
                </a:lnTo>
                <a:lnTo>
                  <a:pt x="1830257" y="2585420"/>
                </a:lnTo>
                <a:cubicBezTo>
                  <a:pt x="1780949" y="2602123"/>
                  <a:pt x="1731241" y="2615486"/>
                  <a:pt x="1681265" y="2625641"/>
                </a:cubicBezTo>
                <a:lnTo>
                  <a:pt x="1634764" y="2873654"/>
                </a:lnTo>
                <a:lnTo>
                  <a:pt x="1451832" y="2886348"/>
                </a:lnTo>
                <a:lnTo>
                  <a:pt x="1371256" y="2647155"/>
                </a:lnTo>
                <a:cubicBezTo>
                  <a:pt x="1314733" y="2643681"/>
                  <a:pt x="1258477" y="2636198"/>
                  <a:pt x="1203156" y="2624973"/>
                </a:cubicBezTo>
                <a:lnTo>
                  <a:pt x="1063786" y="2835570"/>
                </a:lnTo>
                <a:lnTo>
                  <a:pt x="890207" y="2776239"/>
                </a:lnTo>
                <a:lnTo>
                  <a:pt x="909048" y="2524352"/>
                </a:lnTo>
                <a:cubicBezTo>
                  <a:pt x="863082" y="2501635"/>
                  <a:pt x="818451" y="2476113"/>
                  <a:pt x="775557" y="2447650"/>
                </a:cubicBezTo>
                <a:lnTo>
                  <a:pt x="567237" y="2590097"/>
                </a:lnTo>
                <a:lnTo>
                  <a:pt x="428801" y="2469698"/>
                </a:lnTo>
                <a:lnTo>
                  <a:pt x="541046" y="2243735"/>
                </a:lnTo>
                <a:cubicBezTo>
                  <a:pt x="503765" y="2201776"/>
                  <a:pt x="469156" y="2156877"/>
                  <a:pt x="437621" y="2109039"/>
                </a:cubicBezTo>
                <a:lnTo>
                  <a:pt x="187609" y="2160886"/>
                </a:lnTo>
                <a:lnTo>
                  <a:pt x="106900" y="1996124"/>
                </a:lnTo>
                <a:lnTo>
                  <a:pt x="300923" y="1830292"/>
                </a:lnTo>
                <a:cubicBezTo>
                  <a:pt x="284220" y="1780984"/>
                  <a:pt x="270857" y="1731274"/>
                  <a:pt x="260702" y="1681298"/>
                </a:cubicBezTo>
                <a:lnTo>
                  <a:pt x="12694" y="1634796"/>
                </a:lnTo>
                <a:lnTo>
                  <a:pt x="0" y="1451860"/>
                </a:lnTo>
                <a:lnTo>
                  <a:pt x="239188" y="1371283"/>
                </a:lnTo>
                <a:cubicBezTo>
                  <a:pt x="242662" y="1314758"/>
                  <a:pt x="250145" y="1258501"/>
                  <a:pt x="261370" y="1203180"/>
                </a:cubicBezTo>
                <a:lnTo>
                  <a:pt x="50644" y="1063807"/>
                </a:lnTo>
                <a:lnTo>
                  <a:pt x="110107" y="890225"/>
                </a:lnTo>
                <a:lnTo>
                  <a:pt x="361989" y="909066"/>
                </a:lnTo>
                <a:cubicBezTo>
                  <a:pt x="384705" y="863098"/>
                  <a:pt x="410228" y="818601"/>
                  <a:pt x="438823" y="775573"/>
                </a:cubicBezTo>
                <a:lnTo>
                  <a:pt x="296112" y="567248"/>
                </a:lnTo>
                <a:lnTo>
                  <a:pt x="416642" y="428810"/>
                </a:lnTo>
                <a:lnTo>
                  <a:pt x="642601" y="541057"/>
                </a:lnTo>
                <a:cubicBezTo>
                  <a:pt x="684559" y="503908"/>
                  <a:pt x="729457" y="469299"/>
                  <a:pt x="777295" y="437629"/>
                </a:cubicBezTo>
                <a:lnTo>
                  <a:pt x="725448" y="187612"/>
                </a:lnTo>
                <a:lnTo>
                  <a:pt x="890207" y="106902"/>
                </a:lnTo>
                <a:lnTo>
                  <a:pt x="1056036" y="300928"/>
                </a:lnTo>
                <a:cubicBezTo>
                  <a:pt x="1105343" y="284225"/>
                  <a:pt x="1155051" y="270862"/>
                  <a:pt x="1205027" y="260706"/>
                </a:cubicBezTo>
                <a:lnTo>
                  <a:pt x="1251528" y="12828"/>
                </a:lnTo>
                <a:close/>
              </a:path>
            </a:pathLst>
          </a:custGeom>
          <a:solidFill>
            <a:srgbClr val="E3DED1"/>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91" name="Oval 74">
            <a:extLst>
              <a:ext uri="{FF2B5EF4-FFF2-40B4-BE49-F238E27FC236}">
                <a16:creationId xmlns:a16="http://schemas.microsoft.com/office/drawing/2014/main" id="{6B67AD25-F499-4B68-BFD7-14499B9E7DA4}"/>
              </a:ext>
            </a:extLst>
          </p:cNvPr>
          <p:cNvSpPr/>
          <p:nvPr/>
        </p:nvSpPr>
        <p:spPr>
          <a:xfrm>
            <a:off x="6018022" y="2973735"/>
            <a:ext cx="130845" cy="136433"/>
          </a:xfrm>
          <a:prstGeom prst="ellipse">
            <a:avLst/>
          </a:prstGeom>
          <a:solidFill>
            <a:srgbClr val="E3DED1"/>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92" name="Oval 75">
            <a:extLst>
              <a:ext uri="{FF2B5EF4-FFF2-40B4-BE49-F238E27FC236}">
                <a16:creationId xmlns:a16="http://schemas.microsoft.com/office/drawing/2014/main" id="{D7CB7288-7EA7-419C-9E64-7E1585451FEF}"/>
              </a:ext>
            </a:extLst>
          </p:cNvPr>
          <p:cNvSpPr/>
          <p:nvPr/>
        </p:nvSpPr>
        <p:spPr>
          <a:xfrm>
            <a:off x="5322707" y="3433713"/>
            <a:ext cx="88708" cy="92496"/>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93" name="Oval 76">
            <a:extLst>
              <a:ext uri="{FF2B5EF4-FFF2-40B4-BE49-F238E27FC236}">
                <a16:creationId xmlns:a16="http://schemas.microsoft.com/office/drawing/2014/main" id="{63793BE0-62A4-40FC-A872-57593AFA61FF}"/>
              </a:ext>
            </a:extLst>
          </p:cNvPr>
          <p:cNvSpPr/>
          <p:nvPr/>
        </p:nvSpPr>
        <p:spPr>
          <a:xfrm>
            <a:off x="6297242" y="3426613"/>
            <a:ext cx="95519" cy="99597"/>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94" name="Oval 77">
            <a:extLst>
              <a:ext uri="{FF2B5EF4-FFF2-40B4-BE49-F238E27FC236}">
                <a16:creationId xmlns:a16="http://schemas.microsoft.com/office/drawing/2014/main" id="{7CFA69DD-7AED-4DAC-A8C2-8FD878DFFCB1}"/>
              </a:ext>
            </a:extLst>
          </p:cNvPr>
          <p:cNvSpPr/>
          <p:nvPr/>
        </p:nvSpPr>
        <p:spPr>
          <a:xfrm>
            <a:off x="6077396" y="1516086"/>
            <a:ext cx="149412" cy="155793"/>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grpSp>
        <p:nvGrpSpPr>
          <p:cNvPr id="195" name="Group 85">
            <a:extLst>
              <a:ext uri="{FF2B5EF4-FFF2-40B4-BE49-F238E27FC236}">
                <a16:creationId xmlns:a16="http://schemas.microsoft.com/office/drawing/2014/main" id="{860D0850-6D19-4AFC-BD1D-E0F63048597E}"/>
              </a:ext>
            </a:extLst>
          </p:cNvPr>
          <p:cNvGrpSpPr/>
          <p:nvPr/>
        </p:nvGrpSpPr>
        <p:grpSpPr>
          <a:xfrm>
            <a:off x="3735322" y="1146908"/>
            <a:ext cx="667316" cy="630894"/>
            <a:chOff x="5787655" y="3697767"/>
            <a:chExt cx="2909778" cy="2909778"/>
          </a:xfrm>
          <a:effectLst/>
        </p:grpSpPr>
        <p:sp>
          <p:nvSpPr>
            <p:cNvPr id="196" name="Oval 86">
              <a:extLst>
                <a:ext uri="{FF2B5EF4-FFF2-40B4-BE49-F238E27FC236}">
                  <a16:creationId xmlns:a16="http://schemas.microsoft.com/office/drawing/2014/main" id="{BF5FF911-5256-48AC-B320-2648AB11B125}"/>
                </a:ext>
              </a:extLst>
            </p:cNvPr>
            <p:cNvSpPr/>
            <p:nvPr/>
          </p:nvSpPr>
          <p:spPr>
            <a:xfrm>
              <a:off x="5787655" y="3697767"/>
              <a:ext cx="2909778" cy="2909778"/>
            </a:xfrm>
            <a:prstGeom prst="ellipse">
              <a:avLst/>
            </a:prstGeom>
            <a:gradFill flip="none" rotWithShape="1">
              <a:gsLst>
                <a:gs pos="0">
                  <a:sysClr val="window" lastClr="FFFFFF"/>
                </a:gs>
                <a:gs pos="67000">
                  <a:srgbClr val="E3DED1">
                    <a:lumMod val="60000"/>
                    <a:lumOff val="40000"/>
                  </a:srgbClr>
                </a:gs>
                <a:gs pos="100000">
                  <a:srgbClr val="E3DED1"/>
                </a:gs>
              </a:gsLst>
              <a:path path="circle">
                <a:fillToRect l="50000" t="130000" r="50000" b="-30000"/>
              </a:path>
              <a:tileRect/>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97" name="Oval 87">
              <a:extLst>
                <a:ext uri="{FF2B5EF4-FFF2-40B4-BE49-F238E27FC236}">
                  <a16:creationId xmlns:a16="http://schemas.microsoft.com/office/drawing/2014/main" id="{4F5C3F12-AA33-4A9C-8968-6324326A71A0}"/>
                </a:ext>
              </a:extLst>
            </p:cNvPr>
            <p:cNvSpPr/>
            <p:nvPr/>
          </p:nvSpPr>
          <p:spPr>
            <a:xfrm>
              <a:off x="6241313" y="3733203"/>
              <a:ext cx="2030818" cy="1446029"/>
            </a:xfrm>
            <a:prstGeom prst="ellipse">
              <a:avLst/>
            </a:prstGeom>
            <a:gradFill>
              <a:gsLst>
                <a:gs pos="0">
                  <a:srgbClr val="FEFEFE">
                    <a:alpha val="0"/>
                  </a:srgbClr>
                </a:gs>
                <a:gs pos="100000">
                  <a:srgbClr val="FEFEFE"/>
                </a:gs>
                <a:gs pos="62000">
                  <a:srgbClr val="E3DED1">
                    <a:lumMod val="60000"/>
                    <a:lumOff val="40000"/>
                  </a:srgbClr>
                </a:gs>
              </a:gsLst>
              <a:lin ang="16200000" scaled="0"/>
            </a:gra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grpSp>
      <p:sp>
        <p:nvSpPr>
          <p:cNvPr id="198" name="Oval 201">
            <a:extLst>
              <a:ext uri="{FF2B5EF4-FFF2-40B4-BE49-F238E27FC236}">
                <a16:creationId xmlns:a16="http://schemas.microsoft.com/office/drawing/2014/main" id="{EDBD6D6A-2E86-4528-A49B-E3ED26DB6544}"/>
              </a:ext>
            </a:extLst>
          </p:cNvPr>
          <p:cNvSpPr/>
          <p:nvPr/>
        </p:nvSpPr>
        <p:spPr>
          <a:xfrm>
            <a:off x="4846856" y="3460782"/>
            <a:ext cx="95519" cy="99597"/>
          </a:xfrm>
          <a:prstGeom prst="ellipse">
            <a:avLst/>
          </a:prstGeom>
          <a:solidFill>
            <a:srgbClr val="8AB833"/>
          </a:solidFill>
          <a:ln w="12700" cap="flat" cmpd="sng" algn="ctr">
            <a:noFill/>
            <a:prstDash val="solid"/>
            <a:miter lim="800000"/>
          </a:ln>
          <a:effectLst/>
        </p:spPr>
        <p:txBody>
          <a:bodyPr rtlCol="0" anchor="ctr"/>
          <a:lstStyle/>
          <a:p>
            <a:pPr algn="ctr" defTabSz="720090">
              <a:defRPr/>
            </a:pPr>
            <a:endParaRPr lang="en-US" sz="1418" kern="0">
              <a:solidFill>
                <a:prstClr val="white"/>
              </a:solidFill>
              <a:latin typeface="等线" panose="020F0502020204030204"/>
            </a:endParaRPr>
          </a:p>
        </p:txBody>
      </p:sp>
      <p:sp>
        <p:nvSpPr>
          <p:cNvPr id="199" name="Rectangle 203">
            <a:extLst>
              <a:ext uri="{FF2B5EF4-FFF2-40B4-BE49-F238E27FC236}">
                <a16:creationId xmlns:a16="http://schemas.microsoft.com/office/drawing/2014/main" id="{6D9974C9-D1D2-4517-9C62-DEAA4EB29F51}"/>
              </a:ext>
            </a:extLst>
          </p:cNvPr>
          <p:cNvSpPr/>
          <p:nvPr/>
        </p:nvSpPr>
        <p:spPr>
          <a:xfrm>
            <a:off x="5255448" y="1506517"/>
            <a:ext cx="502061" cy="455959"/>
          </a:xfrm>
          <a:prstGeom prst="rect">
            <a:avLst/>
          </a:prstGeom>
        </p:spPr>
        <p:txBody>
          <a:bodyPr wrap="none" anchor="ctr">
            <a:spAutoFit/>
          </a:bodyPr>
          <a:lstStyle/>
          <a:p>
            <a:pPr algn="ctr"/>
            <a:r>
              <a:rPr lang="en-US" sz="2363" dirty="0">
                <a:solidFill>
                  <a:srgbClr val="FEFEFE"/>
                </a:solidFill>
                <a:latin typeface="FontAwesome" pitchFamily="2" charset="0"/>
              </a:rPr>
              <a:t></a:t>
            </a:r>
          </a:p>
        </p:txBody>
      </p:sp>
      <p:sp>
        <p:nvSpPr>
          <p:cNvPr id="200" name="Rectangle 204">
            <a:extLst>
              <a:ext uri="{FF2B5EF4-FFF2-40B4-BE49-F238E27FC236}">
                <a16:creationId xmlns:a16="http://schemas.microsoft.com/office/drawing/2014/main" id="{0057B169-BC89-40AB-B291-E137539D2CF5}"/>
              </a:ext>
            </a:extLst>
          </p:cNvPr>
          <p:cNvSpPr/>
          <p:nvPr/>
        </p:nvSpPr>
        <p:spPr>
          <a:xfrm>
            <a:off x="5688123" y="3244062"/>
            <a:ext cx="502061" cy="455959"/>
          </a:xfrm>
          <a:prstGeom prst="rect">
            <a:avLst/>
          </a:prstGeom>
        </p:spPr>
        <p:txBody>
          <a:bodyPr wrap="none" anchor="ctr">
            <a:spAutoFit/>
          </a:bodyPr>
          <a:lstStyle/>
          <a:p>
            <a:pPr algn="ctr"/>
            <a:r>
              <a:rPr lang="en-US" sz="2363" dirty="0">
                <a:solidFill>
                  <a:srgbClr val="FEFEFE"/>
                </a:solidFill>
                <a:latin typeface="FontAwesome" pitchFamily="2" charset="0"/>
              </a:rPr>
              <a:t></a:t>
            </a:r>
          </a:p>
        </p:txBody>
      </p:sp>
      <p:sp>
        <p:nvSpPr>
          <p:cNvPr id="201" name="Rectangle 205">
            <a:extLst>
              <a:ext uri="{FF2B5EF4-FFF2-40B4-BE49-F238E27FC236}">
                <a16:creationId xmlns:a16="http://schemas.microsoft.com/office/drawing/2014/main" id="{04AEED7B-412B-41AC-BB96-21DC877D7AFE}"/>
              </a:ext>
            </a:extLst>
          </p:cNvPr>
          <p:cNvSpPr/>
          <p:nvPr/>
        </p:nvSpPr>
        <p:spPr>
          <a:xfrm>
            <a:off x="3421068" y="1722874"/>
            <a:ext cx="348172" cy="395365"/>
          </a:xfrm>
          <a:prstGeom prst="rect">
            <a:avLst/>
          </a:prstGeom>
        </p:spPr>
        <p:txBody>
          <a:bodyPr wrap="none" anchor="ctr">
            <a:spAutoFit/>
          </a:bodyPr>
          <a:lstStyle/>
          <a:p>
            <a:pPr algn="ctr"/>
            <a:r>
              <a:rPr lang="en-US" sz="1969" dirty="0">
                <a:solidFill>
                  <a:srgbClr val="FEFEFE"/>
                </a:solidFill>
                <a:latin typeface="FontAwesome" pitchFamily="2" charset="0"/>
              </a:rPr>
              <a:t></a:t>
            </a:r>
          </a:p>
        </p:txBody>
      </p:sp>
      <p:sp>
        <p:nvSpPr>
          <p:cNvPr id="202" name="Rectangle 206">
            <a:extLst>
              <a:ext uri="{FF2B5EF4-FFF2-40B4-BE49-F238E27FC236}">
                <a16:creationId xmlns:a16="http://schemas.microsoft.com/office/drawing/2014/main" id="{42BAD9E3-B566-46AA-8456-A3C7DD9D94D3}"/>
              </a:ext>
            </a:extLst>
          </p:cNvPr>
          <p:cNvSpPr/>
          <p:nvPr/>
        </p:nvSpPr>
        <p:spPr>
          <a:xfrm>
            <a:off x="3881077" y="1185090"/>
            <a:ext cx="554960" cy="516423"/>
          </a:xfrm>
          <a:prstGeom prst="rect">
            <a:avLst/>
          </a:prstGeom>
        </p:spPr>
        <p:txBody>
          <a:bodyPr wrap="none" anchor="ctr">
            <a:spAutoFit/>
          </a:bodyPr>
          <a:lstStyle/>
          <a:p>
            <a:pPr algn="ctr"/>
            <a:r>
              <a:rPr lang="en-US" sz="2756" dirty="0">
                <a:solidFill>
                  <a:srgbClr val="FEFEFE"/>
                </a:solidFill>
                <a:latin typeface="FontAwesome" pitchFamily="2" charset="0"/>
              </a:rPr>
              <a:t></a:t>
            </a:r>
          </a:p>
        </p:txBody>
      </p:sp>
      <p:sp>
        <p:nvSpPr>
          <p:cNvPr id="203" name="Rectangle 210">
            <a:extLst>
              <a:ext uri="{FF2B5EF4-FFF2-40B4-BE49-F238E27FC236}">
                <a16:creationId xmlns:a16="http://schemas.microsoft.com/office/drawing/2014/main" id="{401ABE2B-F1E1-4B1C-AE7A-4369B4926C14}"/>
              </a:ext>
            </a:extLst>
          </p:cNvPr>
          <p:cNvSpPr/>
          <p:nvPr/>
        </p:nvSpPr>
        <p:spPr>
          <a:xfrm>
            <a:off x="5296626" y="2416970"/>
            <a:ext cx="343364" cy="274049"/>
          </a:xfrm>
          <a:prstGeom prst="rect">
            <a:avLst/>
          </a:prstGeom>
        </p:spPr>
        <p:txBody>
          <a:bodyPr wrap="none" anchor="ctr">
            <a:spAutoFit/>
          </a:bodyPr>
          <a:lstStyle/>
          <a:p>
            <a:pPr algn="ctr"/>
            <a:r>
              <a:rPr lang="en-US" sz="1181" dirty="0">
                <a:solidFill>
                  <a:srgbClr val="FEFEFE"/>
                </a:solidFill>
                <a:latin typeface="FontAwesome" pitchFamily="2" charset="0"/>
              </a:rPr>
              <a:t></a:t>
            </a:r>
          </a:p>
        </p:txBody>
      </p:sp>
      <p:sp>
        <p:nvSpPr>
          <p:cNvPr id="205" name="矩形 204">
            <a:extLst>
              <a:ext uri="{FF2B5EF4-FFF2-40B4-BE49-F238E27FC236}">
                <a16:creationId xmlns:a16="http://schemas.microsoft.com/office/drawing/2014/main" id="{66FD4476-EF26-4C9D-A4CB-C60C731492B5}"/>
              </a:ext>
            </a:extLst>
          </p:cNvPr>
          <p:cNvSpPr/>
          <p:nvPr/>
        </p:nvSpPr>
        <p:spPr>
          <a:xfrm>
            <a:off x="6077396" y="2220729"/>
            <a:ext cx="1701061" cy="43178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defTabSz="955804">
              <a:defRPr/>
            </a:pPr>
            <a:r>
              <a:rPr lang="zh-CN" altLang="en-US" sz="1103"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智慧护理养老产</a:t>
            </a:r>
            <a:endParaRPr lang="en-US" altLang="zh-CN" sz="1103" b="1" dirty="0">
              <a:solidFill>
                <a:schemeClr val="tx1"/>
              </a:solidFill>
              <a:latin typeface="微软雅黑" panose="020B0503020204020204" pitchFamily="34" charset="-122"/>
              <a:ea typeface="微软雅黑" panose="020B0503020204020204" pitchFamily="34" charset="-122"/>
              <a:sym typeface="Arial" panose="020B0604020202020204" pitchFamily="34" charset="0"/>
            </a:endParaRPr>
          </a:p>
          <a:p>
            <a:pPr defTabSz="955804">
              <a:defRPr/>
            </a:pPr>
            <a:r>
              <a:rPr lang="zh-CN" altLang="en-US" sz="1103" b="1"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品了解程度分布</a:t>
            </a:r>
          </a:p>
        </p:txBody>
      </p:sp>
      <p:grpSp>
        <p:nvGrpSpPr>
          <p:cNvPr id="215" name="Group 15">
            <a:extLst>
              <a:ext uri="{FF2B5EF4-FFF2-40B4-BE49-F238E27FC236}">
                <a16:creationId xmlns:a16="http://schemas.microsoft.com/office/drawing/2014/main" id="{E06D08F9-9726-44C9-BC5A-19AD6833B13E}"/>
              </a:ext>
            </a:extLst>
          </p:cNvPr>
          <p:cNvGrpSpPr/>
          <p:nvPr/>
        </p:nvGrpSpPr>
        <p:grpSpPr>
          <a:xfrm rot="7400631">
            <a:off x="4305899" y="2309975"/>
            <a:ext cx="1124411" cy="904890"/>
            <a:chOff x="432963" y="461903"/>
            <a:chExt cx="6861918" cy="5934194"/>
          </a:xfrm>
          <a:effectLst>
            <a:outerShdw dist="127000" dir="720000" algn="l" rotWithShape="0">
              <a:prstClr val="black">
                <a:alpha val="8000"/>
              </a:prstClr>
            </a:outerShdw>
          </a:effectLst>
        </p:grpSpPr>
        <p:sp>
          <p:nvSpPr>
            <p:cNvPr id="216" name="Shape 6">
              <a:extLst>
                <a:ext uri="{FF2B5EF4-FFF2-40B4-BE49-F238E27FC236}">
                  <a16:creationId xmlns:a16="http://schemas.microsoft.com/office/drawing/2014/main" id="{48092C37-DB36-4BBD-9125-5A3140477ED6}"/>
                </a:ext>
              </a:extLst>
            </p:cNvPr>
            <p:cNvSpPr/>
            <p:nvPr/>
          </p:nvSpPr>
          <p:spPr>
            <a:xfrm>
              <a:off x="3542700" y="461903"/>
              <a:ext cx="3752181" cy="5826889"/>
            </a:xfrm>
            <a:custGeom>
              <a:avLst/>
              <a:gdLst/>
              <a:ahLst/>
              <a:cxnLst>
                <a:cxn ang="0">
                  <a:pos x="wd2" y="hd2"/>
                </a:cxn>
                <a:cxn ang="5400000">
                  <a:pos x="wd2" y="hd2"/>
                </a:cxn>
                <a:cxn ang="10800000">
                  <a:pos x="wd2" y="hd2"/>
                </a:cxn>
                <a:cxn ang="16200000">
                  <a:pos x="wd2" y="hd2"/>
                </a:cxn>
              </a:cxnLst>
              <a:rect l="0" t="0" r="r" b="b"/>
              <a:pathLst>
                <a:path w="21517" h="21572" extrusionOk="0">
                  <a:moveTo>
                    <a:pt x="21350" y="21572"/>
                  </a:moveTo>
                  <a:cubicBezTo>
                    <a:pt x="21600" y="21307"/>
                    <a:pt x="21578" y="20938"/>
                    <a:pt x="21222" y="20531"/>
                  </a:cubicBezTo>
                  <a:lnTo>
                    <a:pt x="4503" y="1436"/>
                  </a:lnTo>
                  <a:cubicBezTo>
                    <a:pt x="4278" y="1178"/>
                    <a:pt x="4006" y="1004"/>
                    <a:pt x="3718" y="912"/>
                  </a:cubicBezTo>
                  <a:lnTo>
                    <a:pt x="960" y="86"/>
                  </a:lnTo>
                  <a:cubicBezTo>
                    <a:pt x="648" y="-20"/>
                    <a:pt x="315" y="-28"/>
                    <a:pt x="0" y="61"/>
                  </a:cubicBezTo>
                  <a:lnTo>
                    <a:pt x="959" y="14239"/>
                  </a:lnTo>
                  <a:cubicBezTo>
                    <a:pt x="959" y="14239"/>
                    <a:pt x="21350" y="21572"/>
                    <a:pt x="21350" y="21572"/>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sp>
          <p:nvSpPr>
            <p:cNvPr id="217" name="Shape 7">
              <a:extLst>
                <a:ext uri="{FF2B5EF4-FFF2-40B4-BE49-F238E27FC236}">
                  <a16:creationId xmlns:a16="http://schemas.microsoft.com/office/drawing/2014/main" id="{803DD21E-0A45-462D-BA59-5EDACE5F3D07}"/>
                </a:ext>
              </a:extLst>
            </p:cNvPr>
            <p:cNvSpPr/>
            <p:nvPr/>
          </p:nvSpPr>
          <p:spPr>
            <a:xfrm>
              <a:off x="432963" y="472738"/>
              <a:ext cx="6836354" cy="5923359"/>
            </a:xfrm>
            <a:custGeom>
              <a:avLst/>
              <a:gdLst/>
              <a:ahLst/>
              <a:cxnLst>
                <a:cxn ang="0">
                  <a:pos x="wd2" y="hd2"/>
                </a:cxn>
                <a:cxn ang="5400000">
                  <a:pos x="wd2" y="hd2"/>
                </a:cxn>
                <a:cxn ang="10800000">
                  <a:pos x="wd2" y="hd2"/>
                </a:cxn>
                <a:cxn ang="16200000">
                  <a:pos x="wd2" y="hd2"/>
                </a:cxn>
              </a:cxnLst>
              <a:rect l="0" t="0" r="r" b="b"/>
              <a:pathLst>
                <a:path w="21471" h="21600" extrusionOk="0">
                  <a:moveTo>
                    <a:pt x="10303" y="13965"/>
                  </a:moveTo>
                  <a:lnTo>
                    <a:pt x="9777" y="0"/>
                  </a:lnTo>
                  <a:cubicBezTo>
                    <a:pt x="9609" y="86"/>
                    <a:pt x="9449" y="263"/>
                    <a:pt x="9318" y="532"/>
                  </a:cubicBezTo>
                  <a:lnTo>
                    <a:pt x="162" y="19340"/>
                  </a:lnTo>
                  <a:cubicBezTo>
                    <a:pt x="-129" y="19937"/>
                    <a:pt x="-15" y="20452"/>
                    <a:pt x="395" y="20668"/>
                  </a:cubicBezTo>
                  <a:lnTo>
                    <a:pt x="1906" y="21482"/>
                  </a:lnTo>
                  <a:cubicBezTo>
                    <a:pt x="2042" y="21558"/>
                    <a:pt x="2211" y="21600"/>
                    <a:pt x="2410" y="21600"/>
                  </a:cubicBezTo>
                  <a:lnTo>
                    <a:pt x="20678" y="21600"/>
                  </a:lnTo>
                  <a:cubicBezTo>
                    <a:pt x="21064" y="21600"/>
                    <a:pt x="21338" y="21442"/>
                    <a:pt x="21471" y="21188"/>
                  </a:cubicBezTo>
                  <a:cubicBezTo>
                    <a:pt x="21471" y="21188"/>
                    <a:pt x="10303" y="13965"/>
                    <a:pt x="10303" y="13965"/>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sp>
          <p:nvSpPr>
            <p:cNvPr id="218" name="Shape 8">
              <a:extLst>
                <a:ext uri="{FF2B5EF4-FFF2-40B4-BE49-F238E27FC236}">
                  <a16:creationId xmlns:a16="http://schemas.microsoft.com/office/drawing/2014/main" id="{35BAB4AA-4918-406B-A1C3-D3E63718579A}"/>
                </a:ext>
              </a:extLst>
            </p:cNvPr>
            <p:cNvSpPr/>
            <p:nvPr/>
          </p:nvSpPr>
          <p:spPr>
            <a:xfrm>
              <a:off x="432963" y="461903"/>
              <a:ext cx="6379693" cy="5714740"/>
            </a:xfrm>
            <a:custGeom>
              <a:avLst/>
              <a:gdLst/>
              <a:ahLst/>
              <a:cxnLst>
                <a:cxn ang="0">
                  <a:pos x="wd2" y="hd2"/>
                </a:cxn>
                <a:cxn ang="5400000">
                  <a:pos x="wd2" y="hd2"/>
                </a:cxn>
                <a:cxn ang="10800000">
                  <a:pos x="wd2" y="hd2"/>
                </a:cxn>
                <a:cxn ang="16200000">
                  <a:pos x="wd2" y="hd2"/>
                </a:cxn>
              </a:cxnLst>
              <a:rect l="0" t="0" r="r" b="b"/>
              <a:pathLst>
                <a:path w="21130" h="21397" extrusionOk="0">
                  <a:moveTo>
                    <a:pt x="11303" y="609"/>
                  </a:moveTo>
                  <a:cubicBezTo>
                    <a:pt x="10897" y="-203"/>
                    <a:pt x="10233" y="-203"/>
                    <a:pt x="9827" y="609"/>
                  </a:cubicBezTo>
                  <a:lnTo>
                    <a:pt x="171" y="19921"/>
                  </a:lnTo>
                  <a:cubicBezTo>
                    <a:pt x="-235" y="20733"/>
                    <a:pt x="108" y="21397"/>
                    <a:pt x="933" y="21397"/>
                  </a:cubicBezTo>
                  <a:lnTo>
                    <a:pt x="20197" y="21397"/>
                  </a:lnTo>
                  <a:cubicBezTo>
                    <a:pt x="21022" y="21397"/>
                    <a:pt x="21365" y="20733"/>
                    <a:pt x="20959" y="19921"/>
                  </a:cubicBezTo>
                  <a:cubicBezTo>
                    <a:pt x="20959" y="19921"/>
                    <a:pt x="11303" y="609"/>
                    <a:pt x="11303" y="609"/>
                  </a:cubicBezTo>
                  <a:close/>
                </a:path>
              </a:pathLst>
            </a:custGeom>
            <a:solidFill>
              <a:schemeClr val="accent3">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grpSp>
      <p:sp>
        <p:nvSpPr>
          <p:cNvPr id="204" name="文本框 203">
            <a:extLst>
              <a:ext uri="{FF2B5EF4-FFF2-40B4-BE49-F238E27FC236}">
                <a16:creationId xmlns:a16="http://schemas.microsoft.com/office/drawing/2014/main" id="{5998EBEC-1511-4050-B500-EEC1CBD28A14}"/>
              </a:ext>
            </a:extLst>
          </p:cNvPr>
          <p:cNvSpPr txBox="1"/>
          <p:nvPr/>
        </p:nvSpPr>
        <p:spPr>
          <a:xfrm>
            <a:off x="4322739" y="2571753"/>
            <a:ext cx="1013004" cy="601511"/>
          </a:xfrm>
          <a:prstGeom prst="rect">
            <a:avLst/>
          </a:prstGeom>
          <a:noFill/>
        </p:spPr>
        <p:txBody>
          <a:bodyPr wrap="square">
            <a:spAutoFit/>
          </a:bodyPr>
          <a:lstStyle/>
          <a:p>
            <a:r>
              <a:rPr lang="zh-CN" altLang="en-US" sz="1103" b="1" dirty="0">
                <a:latin typeface="微软雅黑" panose="020B0503020204020204" pitchFamily="34" charset="-122"/>
                <a:ea typeface="微软雅黑" panose="020B0503020204020204" pitchFamily="34" charset="-122"/>
              </a:rPr>
              <a:t>新兴技术了解</a:t>
            </a:r>
            <a:endParaRPr lang="en-US" altLang="zh-CN" sz="1103" b="1" dirty="0">
              <a:latin typeface="微软雅黑" panose="020B0503020204020204" pitchFamily="34" charset="-122"/>
              <a:ea typeface="微软雅黑" panose="020B0503020204020204" pitchFamily="34" charset="-122"/>
            </a:endParaRPr>
          </a:p>
          <a:p>
            <a:r>
              <a:rPr lang="zh-CN" altLang="en-US" sz="1103" b="1" dirty="0">
                <a:latin typeface="微软雅黑" panose="020B0503020204020204" pitchFamily="34" charset="-122"/>
                <a:ea typeface="微软雅黑" panose="020B0503020204020204" pitchFamily="34" charset="-122"/>
              </a:rPr>
              <a:t>程度分布</a:t>
            </a:r>
          </a:p>
        </p:txBody>
      </p:sp>
      <p:grpSp>
        <p:nvGrpSpPr>
          <p:cNvPr id="223" name="Group 19">
            <a:extLst>
              <a:ext uri="{FF2B5EF4-FFF2-40B4-BE49-F238E27FC236}">
                <a16:creationId xmlns:a16="http://schemas.microsoft.com/office/drawing/2014/main" id="{7AC66FA2-90AB-4E9A-AC3D-422F6716CC5A}"/>
              </a:ext>
            </a:extLst>
          </p:cNvPr>
          <p:cNvGrpSpPr/>
          <p:nvPr/>
        </p:nvGrpSpPr>
        <p:grpSpPr>
          <a:xfrm rot="606780">
            <a:off x="2581834" y="2947615"/>
            <a:ext cx="1356703" cy="807966"/>
            <a:chOff x="432963" y="461903"/>
            <a:chExt cx="6861918" cy="5934194"/>
          </a:xfrm>
          <a:effectLst>
            <a:outerShdw dist="127000" dir="720000" algn="l" rotWithShape="0">
              <a:prstClr val="black">
                <a:alpha val="8000"/>
              </a:prstClr>
            </a:outerShdw>
          </a:effectLst>
        </p:grpSpPr>
        <p:sp>
          <p:nvSpPr>
            <p:cNvPr id="224" name="Shape 6">
              <a:extLst>
                <a:ext uri="{FF2B5EF4-FFF2-40B4-BE49-F238E27FC236}">
                  <a16:creationId xmlns:a16="http://schemas.microsoft.com/office/drawing/2014/main" id="{8101F57B-9D0C-4EB7-9CEA-54D481521ABC}"/>
                </a:ext>
              </a:extLst>
            </p:cNvPr>
            <p:cNvSpPr/>
            <p:nvPr/>
          </p:nvSpPr>
          <p:spPr>
            <a:xfrm>
              <a:off x="3542700" y="461903"/>
              <a:ext cx="3752181" cy="5826889"/>
            </a:xfrm>
            <a:custGeom>
              <a:avLst/>
              <a:gdLst/>
              <a:ahLst/>
              <a:cxnLst>
                <a:cxn ang="0">
                  <a:pos x="wd2" y="hd2"/>
                </a:cxn>
                <a:cxn ang="5400000">
                  <a:pos x="wd2" y="hd2"/>
                </a:cxn>
                <a:cxn ang="10800000">
                  <a:pos x="wd2" y="hd2"/>
                </a:cxn>
                <a:cxn ang="16200000">
                  <a:pos x="wd2" y="hd2"/>
                </a:cxn>
              </a:cxnLst>
              <a:rect l="0" t="0" r="r" b="b"/>
              <a:pathLst>
                <a:path w="21517" h="21572" extrusionOk="0">
                  <a:moveTo>
                    <a:pt x="21350" y="21572"/>
                  </a:moveTo>
                  <a:cubicBezTo>
                    <a:pt x="21600" y="21307"/>
                    <a:pt x="21578" y="20938"/>
                    <a:pt x="21222" y="20531"/>
                  </a:cubicBezTo>
                  <a:lnTo>
                    <a:pt x="4503" y="1436"/>
                  </a:lnTo>
                  <a:cubicBezTo>
                    <a:pt x="4278" y="1178"/>
                    <a:pt x="4006" y="1004"/>
                    <a:pt x="3718" y="912"/>
                  </a:cubicBezTo>
                  <a:lnTo>
                    <a:pt x="960" y="86"/>
                  </a:lnTo>
                  <a:cubicBezTo>
                    <a:pt x="648" y="-20"/>
                    <a:pt x="315" y="-28"/>
                    <a:pt x="0" y="61"/>
                  </a:cubicBezTo>
                  <a:lnTo>
                    <a:pt x="959" y="14239"/>
                  </a:lnTo>
                  <a:cubicBezTo>
                    <a:pt x="959" y="14239"/>
                    <a:pt x="21350" y="21572"/>
                    <a:pt x="21350" y="21572"/>
                  </a:cubicBezTo>
                  <a:close/>
                </a:path>
              </a:pathLst>
            </a:custGeom>
            <a:solidFill>
              <a:srgbClr val="8AB833"/>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225" name="Shape 7">
              <a:extLst>
                <a:ext uri="{FF2B5EF4-FFF2-40B4-BE49-F238E27FC236}">
                  <a16:creationId xmlns:a16="http://schemas.microsoft.com/office/drawing/2014/main" id="{564F49B4-0797-4556-8175-FD94399F4A26}"/>
                </a:ext>
              </a:extLst>
            </p:cNvPr>
            <p:cNvSpPr/>
            <p:nvPr/>
          </p:nvSpPr>
          <p:spPr>
            <a:xfrm>
              <a:off x="432963" y="472738"/>
              <a:ext cx="6836354" cy="5923359"/>
            </a:xfrm>
            <a:custGeom>
              <a:avLst/>
              <a:gdLst/>
              <a:ahLst/>
              <a:cxnLst>
                <a:cxn ang="0">
                  <a:pos x="wd2" y="hd2"/>
                </a:cxn>
                <a:cxn ang="5400000">
                  <a:pos x="wd2" y="hd2"/>
                </a:cxn>
                <a:cxn ang="10800000">
                  <a:pos x="wd2" y="hd2"/>
                </a:cxn>
                <a:cxn ang="16200000">
                  <a:pos x="wd2" y="hd2"/>
                </a:cxn>
              </a:cxnLst>
              <a:rect l="0" t="0" r="r" b="b"/>
              <a:pathLst>
                <a:path w="21471" h="21600" extrusionOk="0">
                  <a:moveTo>
                    <a:pt x="10303" y="13965"/>
                  </a:moveTo>
                  <a:lnTo>
                    <a:pt x="9777" y="0"/>
                  </a:lnTo>
                  <a:cubicBezTo>
                    <a:pt x="9609" y="86"/>
                    <a:pt x="9449" y="263"/>
                    <a:pt x="9318" y="532"/>
                  </a:cubicBezTo>
                  <a:lnTo>
                    <a:pt x="162" y="19340"/>
                  </a:lnTo>
                  <a:cubicBezTo>
                    <a:pt x="-129" y="19937"/>
                    <a:pt x="-15" y="20452"/>
                    <a:pt x="395" y="20668"/>
                  </a:cubicBezTo>
                  <a:lnTo>
                    <a:pt x="1906" y="21482"/>
                  </a:lnTo>
                  <a:cubicBezTo>
                    <a:pt x="2042" y="21558"/>
                    <a:pt x="2211" y="21600"/>
                    <a:pt x="2410" y="21600"/>
                  </a:cubicBezTo>
                  <a:lnTo>
                    <a:pt x="20678" y="21600"/>
                  </a:lnTo>
                  <a:cubicBezTo>
                    <a:pt x="21064" y="21600"/>
                    <a:pt x="21338" y="21442"/>
                    <a:pt x="21471" y="21188"/>
                  </a:cubicBezTo>
                  <a:cubicBezTo>
                    <a:pt x="21471" y="21188"/>
                    <a:pt x="10303" y="13965"/>
                    <a:pt x="10303" y="13965"/>
                  </a:cubicBezTo>
                  <a:close/>
                </a:path>
              </a:pathLst>
            </a:custGeom>
            <a:solidFill>
              <a:srgbClr val="8AB833">
                <a:lumMod val="75000"/>
              </a:srgbClr>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sp>
          <p:nvSpPr>
            <p:cNvPr id="226" name="Shape 8">
              <a:extLst>
                <a:ext uri="{FF2B5EF4-FFF2-40B4-BE49-F238E27FC236}">
                  <a16:creationId xmlns:a16="http://schemas.microsoft.com/office/drawing/2014/main" id="{6FD61CA7-64B7-4F4C-9984-11F7AB492632}"/>
                </a:ext>
              </a:extLst>
            </p:cNvPr>
            <p:cNvSpPr/>
            <p:nvPr/>
          </p:nvSpPr>
          <p:spPr>
            <a:xfrm>
              <a:off x="432963" y="461903"/>
              <a:ext cx="6379693" cy="5714740"/>
            </a:xfrm>
            <a:custGeom>
              <a:avLst/>
              <a:gdLst/>
              <a:ahLst/>
              <a:cxnLst>
                <a:cxn ang="0">
                  <a:pos x="wd2" y="hd2"/>
                </a:cxn>
                <a:cxn ang="5400000">
                  <a:pos x="wd2" y="hd2"/>
                </a:cxn>
                <a:cxn ang="10800000">
                  <a:pos x="wd2" y="hd2"/>
                </a:cxn>
                <a:cxn ang="16200000">
                  <a:pos x="wd2" y="hd2"/>
                </a:cxn>
              </a:cxnLst>
              <a:rect l="0" t="0" r="r" b="b"/>
              <a:pathLst>
                <a:path w="21130" h="21397" extrusionOk="0">
                  <a:moveTo>
                    <a:pt x="11303" y="609"/>
                  </a:moveTo>
                  <a:cubicBezTo>
                    <a:pt x="10897" y="-203"/>
                    <a:pt x="10233" y="-203"/>
                    <a:pt x="9827" y="609"/>
                  </a:cubicBezTo>
                  <a:lnTo>
                    <a:pt x="171" y="19921"/>
                  </a:lnTo>
                  <a:cubicBezTo>
                    <a:pt x="-235" y="20733"/>
                    <a:pt x="108" y="21397"/>
                    <a:pt x="933" y="21397"/>
                  </a:cubicBezTo>
                  <a:lnTo>
                    <a:pt x="20197" y="21397"/>
                  </a:lnTo>
                  <a:cubicBezTo>
                    <a:pt x="21022" y="21397"/>
                    <a:pt x="21365" y="20733"/>
                    <a:pt x="20959" y="19921"/>
                  </a:cubicBezTo>
                  <a:cubicBezTo>
                    <a:pt x="20959" y="19921"/>
                    <a:pt x="11303" y="609"/>
                    <a:pt x="11303" y="609"/>
                  </a:cubicBezTo>
                  <a:close/>
                </a:path>
              </a:pathLst>
            </a:custGeom>
            <a:solidFill>
              <a:srgbClr val="8AB833">
                <a:lumMod val="60000"/>
                <a:lumOff val="40000"/>
              </a:srgbClr>
            </a:solidFill>
            <a:ln w="12700">
              <a:miter lim="400000"/>
            </a:ln>
          </p:spPr>
          <p:txBody>
            <a:bodyPr lIns="0" tIns="0" rIns="0" bIns="0" anchor="ctr"/>
            <a:lstStyle/>
            <a:p>
              <a:pPr defTabSz="720090">
                <a:defRPr sz="3000">
                  <a:solidFill>
                    <a:srgbClr val="FFFFFF"/>
                  </a:solidFill>
                  <a:effectLst>
                    <a:outerShdw blurRad="38100" dist="12700" dir="5400000" rotWithShape="0">
                      <a:srgbClr val="000000">
                        <a:alpha val="50000"/>
                      </a:srgbClr>
                    </a:outerShdw>
                  </a:effectLst>
                </a:defRPr>
              </a:pPr>
              <a:endParaRPr sz="2363" kern="0">
                <a:solidFill>
                  <a:srgbClr val="FFFFFF"/>
                </a:solidFill>
                <a:effectLst>
                  <a:outerShdw blurRad="38100" dist="12700" dir="5400000" rotWithShape="0">
                    <a:srgbClr val="000000">
                      <a:alpha val="50000"/>
                    </a:srgbClr>
                  </a:outerShdw>
                </a:effectLst>
                <a:latin typeface="等线" panose="020F0502020204030204"/>
              </a:endParaRPr>
            </a:p>
          </p:txBody>
        </p:sp>
      </p:grpSp>
      <p:sp>
        <p:nvSpPr>
          <p:cNvPr id="207" name="文本框 206">
            <a:extLst>
              <a:ext uri="{FF2B5EF4-FFF2-40B4-BE49-F238E27FC236}">
                <a16:creationId xmlns:a16="http://schemas.microsoft.com/office/drawing/2014/main" id="{22240873-C6BE-43FC-A12E-E75A014ACFE5}"/>
              </a:ext>
            </a:extLst>
          </p:cNvPr>
          <p:cNvSpPr txBox="1"/>
          <p:nvPr/>
        </p:nvSpPr>
        <p:spPr>
          <a:xfrm>
            <a:off x="2713841" y="3237163"/>
            <a:ext cx="4916865" cy="431785"/>
          </a:xfrm>
          <a:prstGeom prst="rect">
            <a:avLst/>
          </a:prstGeom>
          <a:noFill/>
        </p:spPr>
        <p:txBody>
          <a:bodyPr wrap="square">
            <a:spAutoFit/>
          </a:bodyPr>
          <a:lstStyle/>
          <a:p>
            <a:r>
              <a:rPr lang="zh-CN" altLang="en-US" sz="1103" b="1" dirty="0">
                <a:latin typeface="微软雅黑" panose="020B0503020204020204" pitchFamily="34" charset="-122"/>
                <a:ea typeface="微软雅黑" panose="020B0503020204020204" pitchFamily="34" charset="-122"/>
              </a:rPr>
              <a:t>对老年智慧</a:t>
            </a:r>
            <a:endParaRPr lang="en-US" altLang="zh-CN" sz="1103" b="1" dirty="0">
              <a:latin typeface="微软雅黑" panose="020B0503020204020204" pitchFamily="34" charset="-122"/>
              <a:ea typeface="微软雅黑" panose="020B0503020204020204" pitchFamily="34" charset="-122"/>
            </a:endParaRPr>
          </a:p>
          <a:p>
            <a:r>
              <a:rPr lang="zh-CN" altLang="en-US" sz="1103" b="1" dirty="0">
                <a:latin typeface="微软雅黑" panose="020B0503020204020204" pitchFamily="34" charset="-122"/>
                <a:ea typeface="微软雅黑" panose="020B0503020204020204" pitchFamily="34" charset="-122"/>
              </a:rPr>
              <a:t>护理产品的看法</a:t>
            </a:r>
          </a:p>
        </p:txBody>
      </p:sp>
      <p:grpSp>
        <p:nvGrpSpPr>
          <p:cNvPr id="238" name="Group 10">
            <a:extLst>
              <a:ext uri="{FF2B5EF4-FFF2-40B4-BE49-F238E27FC236}">
                <a16:creationId xmlns:a16="http://schemas.microsoft.com/office/drawing/2014/main" id="{D9D53B12-0E9E-4F65-A114-8D2CE00ED7D4}"/>
              </a:ext>
            </a:extLst>
          </p:cNvPr>
          <p:cNvGrpSpPr/>
          <p:nvPr/>
        </p:nvGrpSpPr>
        <p:grpSpPr>
          <a:xfrm rot="19394504">
            <a:off x="1632892" y="922632"/>
            <a:ext cx="1496817" cy="1265830"/>
            <a:chOff x="277827" y="461903"/>
            <a:chExt cx="7017054" cy="5934194"/>
          </a:xfrm>
          <a:solidFill>
            <a:schemeClr val="tx2">
              <a:lumMod val="20000"/>
              <a:lumOff val="80000"/>
            </a:schemeClr>
          </a:solidFill>
          <a:effectLst>
            <a:outerShdw dist="127000" dir="720000" algn="l" rotWithShape="0">
              <a:prstClr val="black">
                <a:alpha val="8000"/>
              </a:prstClr>
            </a:outerShdw>
          </a:effectLst>
        </p:grpSpPr>
        <p:sp>
          <p:nvSpPr>
            <p:cNvPr id="239" name="Shape 6">
              <a:extLst>
                <a:ext uri="{FF2B5EF4-FFF2-40B4-BE49-F238E27FC236}">
                  <a16:creationId xmlns:a16="http://schemas.microsoft.com/office/drawing/2014/main" id="{9BE75F77-5FCD-4758-A397-1FF4E5C28D22}"/>
                </a:ext>
              </a:extLst>
            </p:cNvPr>
            <p:cNvSpPr/>
            <p:nvPr/>
          </p:nvSpPr>
          <p:spPr>
            <a:xfrm>
              <a:off x="3542700" y="461903"/>
              <a:ext cx="3752181" cy="5826889"/>
            </a:xfrm>
            <a:custGeom>
              <a:avLst/>
              <a:gdLst/>
              <a:ahLst/>
              <a:cxnLst>
                <a:cxn ang="0">
                  <a:pos x="wd2" y="hd2"/>
                </a:cxn>
                <a:cxn ang="5400000">
                  <a:pos x="wd2" y="hd2"/>
                </a:cxn>
                <a:cxn ang="10800000">
                  <a:pos x="wd2" y="hd2"/>
                </a:cxn>
                <a:cxn ang="16200000">
                  <a:pos x="wd2" y="hd2"/>
                </a:cxn>
              </a:cxnLst>
              <a:rect l="0" t="0" r="r" b="b"/>
              <a:pathLst>
                <a:path w="21517" h="21572" extrusionOk="0">
                  <a:moveTo>
                    <a:pt x="21350" y="21572"/>
                  </a:moveTo>
                  <a:cubicBezTo>
                    <a:pt x="21600" y="21307"/>
                    <a:pt x="21578" y="20938"/>
                    <a:pt x="21222" y="20531"/>
                  </a:cubicBezTo>
                  <a:lnTo>
                    <a:pt x="4503" y="1436"/>
                  </a:lnTo>
                  <a:cubicBezTo>
                    <a:pt x="4278" y="1178"/>
                    <a:pt x="4006" y="1004"/>
                    <a:pt x="3718" y="912"/>
                  </a:cubicBezTo>
                  <a:lnTo>
                    <a:pt x="960" y="86"/>
                  </a:lnTo>
                  <a:cubicBezTo>
                    <a:pt x="648" y="-20"/>
                    <a:pt x="315" y="-28"/>
                    <a:pt x="0" y="61"/>
                  </a:cubicBezTo>
                  <a:lnTo>
                    <a:pt x="959" y="14239"/>
                  </a:lnTo>
                  <a:cubicBezTo>
                    <a:pt x="959" y="14239"/>
                    <a:pt x="21350" y="21572"/>
                    <a:pt x="21350" y="21572"/>
                  </a:cubicBezTo>
                  <a:close/>
                </a:path>
              </a:pathLst>
            </a:custGeom>
            <a:grp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sp>
          <p:nvSpPr>
            <p:cNvPr id="240" name="Shape 7">
              <a:extLst>
                <a:ext uri="{FF2B5EF4-FFF2-40B4-BE49-F238E27FC236}">
                  <a16:creationId xmlns:a16="http://schemas.microsoft.com/office/drawing/2014/main" id="{07ECC85F-031F-43DB-9142-EAB46BDEE87D}"/>
                </a:ext>
              </a:extLst>
            </p:cNvPr>
            <p:cNvSpPr/>
            <p:nvPr/>
          </p:nvSpPr>
          <p:spPr>
            <a:xfrm>
              <a:off x="432963" y="472738"/>
              <a:ext cx="6836354" cy="5923359"/>
            </a:xfrm>
            <a:custGeom>
              <a:avLst/>
              <a:gdLst/>
              <a:ahLst/>
              <a:cxnLst>
                <a:cxn ang="0">
                  <a:pos x="wd2" y="hd2"/>
                </a:cxn>
                <a:cxn ang="5400000">
                  <a:pos x="wd2" y="hd2"/>
                </a:cxn>
                <a:cxn ang="10800000">
                  <a:pos x="wd2" y="hd2"/>
                </a:cxn>
                <a:cxn ang="16200000">
                  <a:pos x="wd2" y="hd2"/>
                </a:cxn>
              </a:cxnLst>
              <a:rect l="0" t="0" r="r" b="b"/>
              <a:pathLst>
                <a:path w="21471" h="21600" extrusionOk="0">
                  <a:moveTo>
                    <a:pt x="10303" y="13965"/>
                  </a:moveTo>
                  <a:lnTo>
                    <a:pt x="9777" y="0"/>
                  </a:lnTo>
                  <a:cubicBezTo>
                    <a:pt x="9609" y="86"/>
                    <a:pt x="9449" y="263"/>
                    <a:pt x="9318" y="532"/>
                  </a:cubicBezTo>
                  <a:lnTo>
                    <a:pt x="162" y="19340"/>
                  </a:lnTo>
                  <a:cubicBezTo>
                    <a:pt x="-129" y="19937"/>
                    <a:pt x="-15" y="20452"/>
                    <a:pt x="395" y="20668"/>
                  </a:cubicBezTo>
                  <a:lnTo>
                    <a:pt x="1906" y="21482"/>
                  </a:lnTo>
                  <a:cubicBezTo>
                    <a:pt x="2042" y="21558"/>
                    <a:pt x="2211" y="21600"/>
                    <a:pt x="2410" y="21600"/>
                  </a:cubicBezTo>
                  <a:lnTo>
                    <a:pt x="20678" y="21600"/>
                  </a:lnTo>
                  <a:cubicBezTo>
                    <a:pt x="21064" y="21600"/>
                    <a:pt x="21338" y="21442"/>
                    <a:pt x="21471" y="21188"/>
                  </a:cubicBezTo>
                  <a:cubicBezTo>
                    <a:pt x="21471" y="21188"/>
                    <a:pt x="10303" y="13965"/>
                    <a:pt x="10303" y="13965"/>
                  </a:cubicBezTo>
                  <a:close/>
                </a:path>
              </a:pathLst>
            </a:custGeom>
            <a:grp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sp>
          <p:nvSpPr>
            <p:cNvPr id="241" name="Shape 8">
              <a:extLst>
                <a:ext uri="{FF2B5EF4-FFF2-40B4-BE49-F238E27FC236}">
                  <a16:creationId xmlns:a16="http://schemas.microsoft.com/office/drawing/2014/main" id="{02D2140C-2664-4A34-8A59-0631B4B7A4B8}"/>
                </a:ext>
              </a:extLst>
            </p:cNvPr>
            <p:cNvSpPr/>
            <p:nvPr/>
          </p:nvSpPr>
          <p:spPr>
            <a:xfrm>
              <a:off x="277827" y="627705"/>
              <a:ext cx="6379693" cy="5714739"/>
            </a:xfrm>
            <a:custGeom>
              <a:avLst/>
              <a:gdLst/>
              <a:ahLst/>
              <a:cxnLst>
                <a:cxn ang="0">
                  <a:pos x="wd2" y="hd2"/>
                </a:cxn>
                <a:cxn ang="5400000">
                  <a:pos x="wd2" y="hd2"/>
                </a:cxn>
                <a:cxn ang="10800000">
                  <a:pos x="wd2" y="hd2"/>
                </a:cxn>
                <a:cxn ang="16200000">
                  <a:pos x="wd2" y="hd2"/>
                </a:cxn>
              </a:cxnLst>
              <a:rect l="0" t="0" r="r" b="b"/>
              <a:pathLst>
                <a:path w="21130" h="21397" extrusionOk="0">
                  <a:moveTo>
                    <a:pt x="11303" y="609"/>
                  </a:moveTo>
                  <a:cubicBezTo>
                    <a:pt x="10897" y="-203"/>
                    <a:pt x="10233" y="-203"/>
                    <a:pt x="9827" y="609"/>
                  </a:cubicBezTo>
                  <a:lnTo>
                    <a:pt x="171" y="19921"/>
                  </a:lnTo>
                  <a:cubicBezTo>
                    <a:pt x="-235" y="20733"/>
                    <a:pt x="108" y="21397"/>
                    <a:pt x="933" y="21397"/>
                  </a:cubicBezTo>
                  <a:lnTo>
                    <a:pt x="20197" y="21397"/>
                  </a:lnTo>
                  <a:cubicBezTo>
                    <a:pt x="21022" y="21397"/>
                    <a:pt x="21365" y="20733"/>
                    <a:pt x="20959" y="19921"/>
                  </a:cubicBezTo>
                  <a:cubicBezTo>
                    <a:pt x="20959" y="19921"/>
                    <a:pt x="11303" y="609"/>
                    <a:pt x="11303" y="609"/>
                  </a:cubicBezTo>
                  <a:close/>
                </a:path>
              </a:pathLst>
            </a:custGeom>
            <a:grp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363"/>
            </a:p>
          </p:txBody>
        </p:sp>
      </p:grpSp>
      <p:sp>
        <p:nvSpPr>
          <p:cNvPr id="206" name="文本框 205">
            <a:extLst>
              <a:ext uri="{FF2B5EF4-FFF2-40B4-BE49-F238E27FC236}">
                <a16:creationId xmlns:a16="http://schemas.microsoft.com/office/drawing/2014/main" id="{79979D62-39C0-4E84-B02F-6F5D667D187E}"/>
              </a:ext>
            </a:extLst>
          </p:cNvPr>
          <p:cNvSpPr txBox="1"/>
          <p:nvPr/>
        </p:nvSpPr>
        <p:spPr>
          <a:xfrm>
            <a:off x="2129500" y="1567041"/>
            <a:ext cx="4916865" cy="262059"/>
          </a:xfrm>
          <a:prstGeom prst="rect">
            <a:avLst/>
          </a:prstGeom>
          <a:noFill/>
        </p:spPr>
        <p:txBody>
          <a:bodyPr wrap="square">
            <a:spAutoFit/>
          </a:bodyPr>
          <a:lstStyle/>
          <a:p>
            <a:r>
              <a:rPr lang="zh-CN" altLang="en-US" sz="1103" b="1" dirty="0">
                <a:latin typeface="微软雅黑" panose="020B0503020204020204" pitchFamily="34" charset="-122"/>
                <a:ea typeface="微软雅黑" panose="020B0503020204020204" pitchFamily="34" charset="-122"/>
              </a:rPr>
              <a:t>智慧康养经历</a:t>
            </a:r>
          </a:p>
        </p:txBody>
      </p:sp>
      <p:sp>
        <p:nvSpPr>
          <p:cNvPr id="242" name="文本框 2">
            <a:extLst>
              <a:ext uri="{FF2B5EF4-FFF2-40B4-BE49-F238E27FC236}">
                <a16:creationId xmlns:a16="http://schemas.microsoft.com/office/drawing/2014/main" id="{25E68E2F-8FE5-42A9-8821-E1275AEAD3C3}"/>
              </a:ext>
            </a:extLst>
          </p:cNvPr>
          <p:cNvSpPr txBox="1"/>
          <p:nvPr/>
        </p:nvSpPr>
        <p:spPr>
          <a:xfrm>
            <a:off x="1395253" y="1667212"/>
            <a:ext cx="2424519" cy="1915909"/>
          </a:xfrm>
          <a:prstGeom prst="rect">
            <a:avLst/>
          </a:prstGeom>
          <a:noFill/>
          <a:ln w="12700">
            <a:solidFill>
              <a:srgbClr val="FF0000"/>
            </a:solidFill>
          </a:ln>
          <a:effectLst>
            <a:glow rad="63500">
              <a:srgbClr val="D6AE7E">
                <a:satMod val="175000"/>
                <a:alpha val="40000"/>
              </a:srgbClr>
            </a:glow>
            <a:outerShdw blurRad="50800" dist="38100" dir="2700000" algn="tl" rotWithShape="0">
              <a:prstClr val="black">
                <a:alpha val="40000"/>
              </a:prstClr>
            </a:outerShdw>
          </a:effectLst>
        </p:spPr>
        <p:txBody>
          <a:bodyPr wrap="square" rtlCol="0">
            <a:spAutoFit/>
          </a:bodyPr>
          <a:lstStyle/>
          <a:p>
            <a:pPr algn="ctr" defTabSz="903065">
              <a:lnSpc>
                <a:spcPct val="150000"/>
              </a:lnSpc>
              <a:defRPr/>
            </a:pPr>
            <a:r>
              <a:rPr lang="zh-CN" altLang="en-US" sz="1975" b="1" kern="0" dirty="0">
                <a:solidFill>
                  <a:prstClr val="black"/>
                </a:solidFill>
                <a:latin typeface="微软雅黑" panose="020B0503020204020204" pitchFamily="34" charset="-122"/>
                <a:ea typeface="微软雅黑" panose="020B0503020204020204" pitchFamily="34" charset="-122"/>
              </a:rPr>
              <a:t>大部分老年人</a:t>
            </a:r>
            <a:endParaRPr lang="en-US" altLang="zh-CN" sz="1975" b="1" kern="0" dirty="0">
              <a:solidFill>
                <a:prstClr val="black"/>
              </a:solidFill>
              <a:latin typeface="微软雅黑" panose="020B0503020204020204" pitchFamily="34" charset="-122"/>
              <a:ea typeface="微软雅黑" panose="020B0503020204020204" pitchFamily="34" charset="-122"/>
            </a:endParaRPr>
          </a:p>
          <a:p>
            <a:pPr algn="ctr" defTabSz="903065">
              <a:lnSpc>
                <a:spcPct val="150000"/>
              </a:lnSpc>
              <a:defRPr/>
            </a:pPr>
            <a:r>
              <a:rPr lang="zh-CN" altLang="en-US" sz="1975" b="1" kern="0" dirty="0">
                <a:solidFill>
                  <a:srgbClr val="FF0000"/>
                </a:solidFill>
                <a:latin typeface="微软雅黑" panose="020B0503020204020204" pitchFamily="34" charset="-122"/>
                <a:ea typeface="微软雅黑" panose="020B0503020204020204" pitchFamily="34" charset="-122"/>
              </a:rPr>
              <a:t>不了解</a:t>
            </a:r>
            <a:endParaRPr lang="en-US" altLang="zh-CN" sz="1975" b="1" kern="0" dirty="0">
              <a:solidFill>
                <a:srgbClr val="FF0000"/>
              </a:solidFill>
              <a:latin typeface="微软雅黑" panose="020B0503020204020204" pitchFamily="34" charset="-122"/>
              <a:ea typeface="微软雅黑" panose="020B0503020204020204" pitchFamily="34" charset="-122"/>
            </a:endParaRPr>
          </a:p>
          <a:p>
            <a:pPr algn="ctr" defTabSz="903065">
              <a:lnSpc>
                <a:spcPct val="150000"/>
              </a:lnSpc>
              <a:defRPr/>
            </a:pPr>
            <a:r>
              <a:rPr lang="zh-CN" altLang="en-US" sz="1975" b="1" kern="0" dirty="0">
                <a:solidFill>
                  <a:prstClr val="black"/>
                </a:solidFill>
                <a:latin typeface="微软雅黑" panose="020B0503020204020204" pitchFamily="34" charset="-122"/>
                <a:ea typeface="微软雅黑" panose="020B0503020204020204" pitchFamily="34" charset="-122"/>
              </a:rPr>
              <a:t>新兴技术、</a:t>
            </a:r>
            <a:endParaRPr lang="en-US" altLang="zh-CN" sz="1975" b="1" kern="0" dirty="0">
              <a:solidFill>
                <a:prstClr val="black"/>
              </a:solidFill>
              <a:latin typeface="微软雅黑" panose="020B0503020204020204" pitchFamily="34" charset="-122"/>
              <a:ea typeface="微软雅黑" panose="020B0503020204020204" pitchFamily="34" charset="-122"/>
            </a:endParaRPr>
          </a:p>
          <a:p>
            <a:pPr algn="ctr" defTabSz="903065">
              <a:lnSpc>
                <a:spcPct val="150000"/>
              </a:lnSpc>
              <a:defRPr/>
            </a:pPr>
            <a:r>
              <a:rPr lang="zh-CN" altLang="en-US" sz="1975" b="1" kern="0" dirty="0">
                <a:solidFill>
                  <a:prstClr val="black"/>
                </a:solidFill>
                <a:latin typeface="微软雅黑" panose="020B0503020204020204" pitchFamily="34" charset="-122"/>
                <a:ea typeface="微软雅黑" panose="020B0503020204020204" pitchFamily="34" charset="-122"/>
                <a:sym typeface="Arial" panose="020B0604020202020204" pitchFamily="34" charset="0"/>
              </a:rPr>
              <a:t>智慧护理养老</a:t>
            </a:r>
            <a:endParaRPr lang="zh-CN" altLang="en-US" sz="1975" b="1" kern="0" dirty="0">
              <a:solidFill>
                <a:prstClr val="black"/>
              </a:solidFill>
              <a:latin typeface="微软雅黑" panose="020B0503020204020204" pitchFamily="34" charset="-122"/>
              <a:ea typeface="微软雅黑" panose="020B0503020204020204" pitchFamily="34" charset="-122"/>
            </a:endParaRPr>
          </a:p>
        </p:txBody>
      </p:sp>
      <p:sp>
        <p:nvSpPr>
          <p:cNvPr id="243" name="文本框 34">
            <a:extLst>
              <a:ext uri="{FF2B5EF4-FFF2-40B4-BE49-F238E27FC236}">
                <a16:creationId xmlns:a16="http://schemas.microsoft.com/office/drawing/2014/main" id="{ED0593EB-945C-4985-B6A6-E6327CF5D4E7}"/>
              </a:ext>
            </a:extLst>
          </p:cNvPr>
          <p:cNvSpPr txBox="1"/>
          <p:nvPr/>
        </p:nvSpPr>
        <p:spPr>
          <a:xfrm>
            <a:off x="5872352" y="1716204"/>
            <a:ext cx="2442417" cy="1915909"/>
          </a:xfrm>
          <a:prstGeom prst="rect">
            <a:avLst/>
          </a:prstGeom>
          <a:noFill/>
          <a:ln w="19050">
            <a:solidFill>
              <a:srgbClr val="FF0000"/>
            </a:solidFill>
          </a:ln>
          <a:effectLst>
            <a:glow rad="63500">
              <a:srgbClr val="D6AE7E">
                <a:satMod val="175000"/>
                <a:alpha val="40000"/>
              </a:srgbClr>
            </a:glow>
            <a:outerShdw blurRad="50800" dist="38100" dir="2700000" algn="tl" rotWithShape="0">
              <a:prstClr val="black">
                <a:alpha val="40000"/>
              </a:prstClr>
            </a:outerShdw>
          </a:effectLst>
        </p:spPr>
        <p:txBody>
          <a:bodyPr wrap="square" rtlCol="0">
            <a:spAutoFit/>
          </a:bodyPr>
          <a:lstStyle>
            <a:defPPr>
              <a:defRPr lang="zh-CN"/>
            </a:defPPr>
            <a:lvl1pPr algn="ctr">
              <a:lnSpc>
                <a:spcPct val="150000"/>
              </a:lnSpc>
              <a:defRPr sz="2400" b="1">
                <a:solidFill>
                  <a:schemeClr val="tx1">
                    <a:lumMod val="95000"/>
                    <a:lumOff val="5000"/>
                  </a:schemeClr>
                </a:solidFill>
                <a:latin typeface="微软雅黑" panose="020B0503020204020204" pitchFamily="34" charset="-122"/>
                <a:ea typeface="微软雅黑" panose="020B0503020204020204" pitchFamily="34" charset="-122"/>
              </a:defRPr>
            </a:lvl1pPr>
          </a:lstStyle>
          <a:p>
            <a:pPr defTabSz="903065">
              <a:defRPr/>
            </a:pPr>
            <a:r>
              <a:rPr lang="zh-CN" altLang="en-US" sz="1975" kern="0" dirty="0">
                <a:solidFill>
                  <a:prstClr val="black"/>
                </a:solidFill>
              </a:rPr>
              <a:t>大部分老年人</a:t>
            </a:r>
            <a:endParaRPr lang="en-US" altLang="zh-CN" sz="1975" kern="0" dirty="0">
              <a:solidFill>
                <a:prstClr val="black"/>
              </a:solidFill>
            </a:endParaRPr>
          </a:p>
          <a:p>
            <a:pPr defTabSz="903065">
              <a:defRPr/>
            </a:pPr>
            <a:r>
              <a:rPr lang="zh-CN" altLang="en-US" sz="1975" kern="0" dirty="0">
                <a:solidFill>
                  <a:prstClr val="black"/>
                </a:solidFill>
              </a:rPr>
              <a:t>产品使用</a:t>
            </a:r>
            <a:r>
              <a:rPr lang="zh-CN" altLang="en-US" sz="1975" kern="0" dirty="0">
                <a:solidFill>
                  <a:srgbClr val="FF0000"/>
                </a:solidFill>
              </a:rPr>
              <a:t>经历不足</a:t>
            </a:r>
            <a:endParaRPr lang="en-US" altLang="zh-CN" sz="1975" kern="0" dirty="0">
              <a:solidFill>
                <a:srgbClr val="FF0000"/>
              </a:solidFill>
            </a:endParaRPr>
          </a:p>
          <a:p>
            <a:pPr defTabSz="903065">
              <a:defRPr/>
            </a:pPr>
            <a:r>
              <a:rPr lang="zh-CN" altLang="en-US" sz="1975" kern="0" dirty="0">
                <a:solidFill>
                  <a:srgbClr val="FF0000"/>
                </a:solidFill>
              </a:rPr>
              <a:t>还在适应中</a:t>
            </a:r>
            <a:r>
              <a:rPr lang="zh-CN" altLang="en-US" sz="1975" kern="0" dirty="0">
                <a:solidFill>
                  <a:srgbClr val="7F7F7F">
                    <a:lumMod val="95000"/>
                    <a:lumOff val="5000"/>
                  </a:srgbClr>
                </a:solidFill>
              </a:rPr>
              <a:t>，</a:t>
            </a:r>
            <a:endParaRPr lang="en-US" altLang="zh-CN" sz="1975" kern="0" dirty="0">
              <a:solidFill>
                <a:srgbClr val="7F7F7F">
                  <a:lumMod val="95000"/>
                  <a:lumOff val="5000"/>
                </a:srgbClr>
              </a:solidFill>
            </a:endParaRPr>
          </a:p>
          <a:p>
            <a:pPr defTabSz="903065">
              <a:defRPr/>
            </a:pPr>
            <a:r>
              <a:rPr lang="zh-CN" altLang="en-US" sz="1975" kern="0" dirty="0">
                <a:solidFill>
                  <a:prstClr val="black"/>
                </a:solidFill>
              </a:rPr>
              <a:t>但</a:t>
            </a:r>
            <a:r>
              <a:rPr lang="zh-CN" altLang="en-US" sz="1975" kern="0" dirty="0">
                <a:solidFill>
                  <a:srgbClr val="FF0000"/>
                </a:solidFill>
              </a:rPr>
              <a:t>不排斥</a:t>
            </a:r>
            <a:r>
              <a:rPr lang="zh-CN" altLang="en-US" sz="1975" kern="0" dirty="0">
                <a:solidFill>
                  <a:prstClr val="black"/>
                </a:solidFill>
              </a:rPr>
              <a:t>使用</a:t>
            </a:r>
            <a:endParaRPr lang="en-US" altLang="zh-CN" sz="1975" kern="0" dirty="0">
              <a:solidFill>
                <a:prstClr val="black"/>
              </a:solidFill>
            </a:endParaRPr>
          </a:p>
        </p:txBody>
      </p:sp>
    </p:spTree>
    <p:extLst>
      <p:ext uri="{BB962C8B-B14F-4D97-AF65-F5344CB8AC3E}">
        <p14:creationId xmlns:p14="http://schemas.microsoft.com/office/powerpoint/2010/main" val="3473673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2" presetClass="entr" presetSubtype="2"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right)">
                                      <p:cBhvr>
                                        <p:cTn id="10" dur="500"/>
                                        <p:tgtEl>
                                          <p:spTgt spid="35"/>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nodeType="withEffect">
                                  <p:stCondLst>
                                    <p:cond delay="0"/>
                                  </p:stCondLst>
                                  <p:childTnLst>
                                    <p:set>
                                      <p:cBhvr>
                                        <p:cTn id="15" dur="1" fill="hold">
                                          <p:stCondLst>
                                            <p:cond delay="0"/>
                                          </p:stCondLst>
                                        </p:cTn>
                                        <p:tgtEl>
                                          <p:spTgt spid="211"/>
                                        </p:tgtEl>
                                        <p:attrNameLst>
                                          <p:attrName>style.visibility</p:attrName>
                                        </p:attrNameLst>
                                      </p:cBhvr>
                                      <p:to>
                                        <p:strVal val="visible"/>
                                      </p:to>
                                    </p:set>
                                    <p:anim calcmode="lin" valueType="num">
                                      <p:cBhvr>
                                        <p:cTn id="16" dur="500" fill="hold"/>
                                        <p:tgtEl>
                                          <p:spTgt spid="211"/>
                                        </p:tgtEl>
                                        <p:attrNameLst>
                                          <p:attrName>ppt_w</p:attrName>
                                        </p:attrNameLst>
                                      </p:cBhvr>
                                      <p:tavLst>
                                        <p:tav tm="0">
                                          <p:val>
                                            <p:fltVal val="0"/>
                                          </p:val>
                                        </p:tav>
                                        <p:tav tm="100000">
                                          <p:val>
                                            <p:strVal val="#ppt_w"/>
                                          </p:val>
                                        </p:tav>
                                      </p:tavLst>
                                    </p:anim>
                                    <p:anim calcmode="lin" valueType="num">
                                      <p:cBhvr>
                                        <p:cTn id="17" dur="500" fill="hold"/>
                                        <p:tgtEl>
                                          <p:spTgt spid="211"/>
                                        </p:tgtEl>
                                        <p:attrNameLst>
                                          <p:attrName>ppt_h</p:attrName>
                                        </p:attrNameLst>
                                      </p:cBhvr>
                                      <p:tavLst>
                                        <p:tav tm="0">
                                          <p:val>
                                            <p:fltVal val="0"/>
                                          </p:val>
                                        </p:tav>
                                        <p:tav tm="100000">
                                          <p:val>
                                            <p:strVal val="#ppt_h"/>
                                          </p:val>
                                        </p:tav>
                                      </p:tavLst>
                                    </p:anim>
                                    <p:animEffect transition="in" filter="fade">
                                      <p:cBhvr>
                                        <p:cTn id="18" dur="500"/>
                                        <p:tgtEl>
                                          <p:spTgt spid="211"/>
                                        </p:tgtEl>
                                      </p:cBhvr>
                                    </p:animEffect>
                                  </p:childTnLst>
                                </p:cTn>
                              </p:par>
                              <p:par>
                                <p:cTn id="19" presetID="53" presetClass="entr" presetSubtype="16" fill="hold" nodeType="withEffect">
                                  <p:stCondLst>
                                    <p:cond delay="0"/>
                                  </p:stCondLst>
                                  <p:childTnLst>
                                    <p:set>
                                      <p:cBhvr>
                                        <p:cTn id="20" dur="1" fill="hold">
                                          <p:stCondLst>
                                            <p:cond delay="0"/>
                                          </p:stCondLst>
                                        </p:cTn>
                                        <p:tgtEl>
                                          <p:spTgt spid="238"/>
                                        </p:tgtEl>
                                        <p:attrNameLst>
                                          <p:attrName>style.visibility</p:attrName>
                                        </p:attrNameLst>
                                      </p:cBhvr>
                                      <p:to>
                                        <p:strVal val="visible"/>
                                      </p:to>
                                    </p:set>
                                    <p:anim calcmode="lin" valueType="num">
                                      <p:cBhvr>
                                        <p:cTn id="21" dur="500" fill="hold"/>
                                        <p:tgtEl>
                                          <p:spTgt spid="238"/>
                                        </p:tgtEl>
                                        <p:attrNameLst>
                                          <p:attrName>ppt_w</p:attrName>
                                        </p:attrNameLst>
                                      </p:cBhvr>
                                      <p:tavLst>
                                        <p:tav tm="0">
                                          <p:val>
                                            <p:fltVal val="0"/>
                                          </p:val>
                                        </p:tav>
                                        <p:tav tm="100000">
                                          <p:val>
                                            <p:strVal val="#ppt_w"/>
                                          </p:val>
                                        </p:tav>
                                      </p:tavLst>
                                    </p:anim>
                                    <p:anim calcmode="lin" valueType="num">
                                      <p:cBhvr>
                                        <p:cTn id="22" dur="500" fill="hold"/>
                                        <p:tgtEl>
                                          <p:spTgt spid="238"/>
                                        </p:tgtEl>
                                        <p:attrNameLst>
                                          <p:attrName>ppt_h</p:attrName>
                                        </p:attrNameLst>
                                      </p:cBhvr>
                                      <p:tavLst>
                                        <p:tav tm="0">
                                          <p:val>
                                            <p:fltVal val="0"/>
                                          </p:val>
                                        </p:tav>
                                        <p:tav tm="100000">
                                          <p:val>
                                            <p:strVal val="#ppt_h"/>
                                          </p:val>
                                        </p:tav>
                                      </p:tavLst>
                                    </p:anim>
                                    <p:animEffect transition="in" filter="fade">
                                      <p:cBhvr>
                                        <p:cTn id="23" dur="500"/>
                                        <p:tgtEl>
                                          <p:spTgt spid="238"/>
                                        </p:tgtEl>
                                      </p:cBhvr>
                                    </p:animEffect>
                                  </p:childTnLst>
                                </p:cTn>
                              </p:par>
                              <p:par>
                                <p:cTn id="24" presetID="12" presetClass="entr" presetSubtype="2" fill="hold" nodeType="withEffect">
                                  <p:stCondLst>
                                    <p:cond delay="0"/>
                                  </p:stCondLst>
                                  <p:childTnLst>
                                    <p:set>
                                      <p:cBhvr>
                                        <p:cTn id="25" dur="1" fill="hold">
                                          <p:stCondLst>
                                            <p:cond delay="0"/>
                                          </p:stCondLst>
                                        </p:cTn>
                                        <p:tgtEl>
                                          <p:spTgt spid="215"/>
                                        </p:tgtEl>
                                        <p:attrNameLst>
                                          <p:attrName>style.visibility</p:attrName>
                                        </p:attrNameLst>
                                      </p:cBhvr>
                                      <p:to>
                                        <p:strVal val="visible"/>
                                      </p:to>
                                    </p:set>
                                    <p:anim calcmode="lin" valueType="num">
                                      <p:cBhvr additive="base">
                                        <p:cTn id="26" dur="500"/>
                                        <p:tgtEl>
                                          <p:spTgt spid="215"/>
                                        </p:tgtEl>
                                        <p:attrNameLst>
                                          <p:attrName>ppt_x</p:attrName>
                                        </p:attrNameLst>
                                      </p:cBhvr>
                                      <p:tavLst>
                                        <p:tav tm="0">
                                          <p:val>
                                            <p:strVal val="#ppt_x+#ppt_w*1.125000"/>
                                          </p:val>
                                        </p:tav>
                                        <p:tav tm="100000">
                                          <p:val>
                                            <p:strVal val="#ppt_x"/>
                                          </p:val>
                                        </p:tav>
                                      </p:tavLst>
                                    </p:anim>
                                    <p:animEffect transition="in" filter="wipe(left)">
                                      <p:cBhvr>
                                        <p:cTn id="27" dur="500"/>
                                        <p:tgtEl>
                                          <p:spTgt spid="215"/>
                                        </p:tgtEl>
                                      </p:cBhvr>
                                    </p:animEffect>
                                  </p:childTnLst>
                                </p:cTn>
                              </p:par>
                              <p:par>
                                <p:cTn id="28" presetID="10" presetClass="entr" presetSubtype="0" fill="hold" nodeType="withEffect">
                                  <p:stCondLst>
                                    <p:cond delay="0"/>
                                  </p:stCondLst>
                                  <p:childTnLst>
                                    <p:set>
                                      <p:cBhvr>
                                        <p:cTn id="29" dur="1" fill="hold">
                                          <p:stCondLst>
                                            <p:cond delay="0"/>
                                          </p:stCondLst>
                                        </p:cTn>
                                        <p:tgtEl>
                                          <p:spTgt spid="223"/>
                                        </p:tgtEl>
                                        <p:attrNameLst>
                                          <p:attrName>style.visibility</p:attrName>
                                        </p:attrNameLst>
                                      </p:cBhvr>
                                      <p:to>
                                        <p:strVal val="visible"/>
                                      </p:to>
                                    </p:set>
                                    <p:animEffect transition="in" filter="fade">
                                      <p:cBhvr>
                                        <p:cTn id="30" dur="500"/>
                                        <p:tgtEl>
                                          <p:spTgt spid="22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95"/>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202"/>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47"/>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200"/>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9"/>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41"/>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03"/>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28"/>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205"/>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204"/>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207"/>
                                        </p:tgtEl>
                                        <p:attrNameLst>
                                          <p:attrName>style.visibility</p:attrName>
                                        </p:attrNameLst>
                                      </p:cBhvr>
                                      <p:to>
                                        <p:strVal val="hidden"/>
                                      </p:to>
                                    </p:set>
                                  </p:childTnLst>
                                </p:cTn>
                              </p:par>
                              <p:par>
                                <p:cTn id="55" presetID="1" presetClass="exit" presetSubtype="0" fill="hold" grpId="0" nodeType="withEffect">
                                  <p:stCondLst>
                                    <p:cond delay="0"/>
                                  </p:stCondLst>
                                  <p:childTnLst>
                                    <p:set>
                                      <p:cBhvr>
                                        <p:cTn id="56" dur="1" fill="hold">
                                          <p:stCondLst>
                                            <p:cond delay="0"/>
                                          </p:stCondLst>
                                        </p:cTn>
                                        <p:tgtEl>
                                          <p:spTgt spid="206"/>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126"/>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127"/>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56"/>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62"/>
                                        </p:tgtEl>
                                        <p:attrNameLst>
                                          <p:attrName>style.visibility</p:attrName>
                                        </p:attrNameLst>
                                      </p:cBhvr>
                                      <p:to>
                                        <p:strVal val="hidden"/>
                                      </p:to>
                                    </p:set>
                                  </p:childTnLst>
                                </p:cTn>
                              </p:par>
                              <p:par>
                                <p:cTn id="65" presetID="1" presetClass="exit" presetSubtype="0" fill="hold" grpId="0" nodeType="withEffect">
                                  <p:stCondLst>
                                    <p:cond delay="0"/>
                                  </p:stCondLst>
                                  <p:childTnLst>
                                    <p:set>
                                      <p:cBhvr>
                                        <p:cTn id="66" dur="1" fill="hold">
                                          <p:stCondLst>
                                            <p:cond delay="0"/>
                                          </p:stCondLst>
                                        </p:cTn>
                                        <p:tgtEl>
                                          <p:spTgt spid="165"/>
                                        </p:tgtEl>
                                        <p:attrNameLst>
                                          <p:attrName>style.visibility</p:attrName>
                                        </p:attrNameLst>
                                      </p:cBhvr>
                                      <p:to>
                                        <p:strVal val="hidden"/>
                                      </p:to>
                                    </p:set>
                                  </p:childTnLst>
                                </p:cTn>
                              </p:par>
                              <p:par>
                                <p:cTn id="67" presetID="1" presetClass="exit" presetSubtype="0" fill="hold" grpId="0" nodeType="withEffect">
                                  <p:stCondLst>
                                    <p:cond delay="0"/>
                                  </p:stCondLst>
                                  <p:childTnLst>
                                    <p:set>
                                      <p:cBhvr>
                                        <p:cTn id="68" dur="1" fill="hold">
                                          <p:stCondLst>
                                            <p:cond delay="0"/>
                                          </p:stCondLst>
                                        </p:cTn>
                                        <p:tgtEl>
                                          <p:spTgt spid="166"/>
                                        </p:tgtEl>
                                        <p:attrNameLst>
                                          <p:attrName>style.visibility</p:attrName>
                                        </p:attrNameLst>
                                      </p:cBhvr>
                                      <p:to>
                                        <p:strVal val="hidden"/>
                                      </p:to>
                                    </p:set>
                                  </p:childTnLst>
                                </p:cTn>
                              </p:par>
                              <p:par>
                                <p:cTn id="69" presetID="1" presetClass="exit" presetSubtype="0" fill="hold" grpId="0" nodeType="withEffect">
                                  <p:stCondLst>
                                    <p:cond delay="0"/>
                                  </p:stCondLst>
                                  <p:childTnLst>
                                    <p:set>
                                      <p:cBhvr>
                                        <p:cTn id="70" dur="1" fill="hold">
                                          <p:stCondLst>
                                            <p:cond delay="0"/>
                                          </p:stCondLst>
                                        </p:cTn>
                                        <p:tgtEl>
                                          <p:spTgt spid="167"/>
                                        </p:tgtEl>
                                        <p:attrNameLst>
                                          <p:attrName>style.visibility</p:attrName>
                                        </p:attrNameLst>
                                      </p:cBhvr>
                                      <p:to>
                                        <p:strVal val="hidden"/>
                                      </p:to>
                                    </p:set>
                                  </p:childTnLst>
                                </p:cTn>
                              </p:par>
                              <p:par>
                                <p:cTn id="71" presetID="1" presetClass="exit" presetSubtype="0" fill="hold" grpId="0" nodeType="withEffect">
                                  <p:stCondLst>
                                    <p:cond delay="0"/>
                                  </p:stCondLst>
                                  <p:childTnLst>
                                    <p:set>
                                      <p:cBhvr>
                                        <p:cTn id="72" dur="1" fill="hold">
                                          <p:stCondLst>
                                            <p:cond delay="0"/>
                                          </p:stCondLst>
                                        </p:cTn>
                                        <p:tgtEl>
                                          <p:spTgt spid="168"/>
                                        </p:tgtEl>
                                        <p:attrNameLst>
                                          <p:attrName>style.visibility</p:attrName>
                                        </p:attrNameLst>
                                      </p:cBhvr>
                                      <p:to>
                                        <p:strVal val="hidden"/>
                                      </p:to>
                                    </p:set>
                                  </p:childTnLst>
                                </p:cTn>
                              </p:par>
                              <p:par>
                                <p:cTn id="73" presetID="1" presetClass="exit" presetSubtype="0" fill="hold" grpId="0" nodeType="withEffect">
                                  <p:stCondLst>
                                    <p:cond delay="0"/>
                                  </p:stCondLst>
                                  <p:childTnLst>
                                    <p:set>
                                      <p:cBhvr>
                                        <p:cTn id="74" dur="1" fill="hold">
                                          <p:stCondLst>
                                            <p:cond delay="0"/>
                                          </p:stCondLst>
                                        </p:cTn>
                                        <p:tgtEl>
                                          <p:spTgt spid="169"/>
                                        </p:tgtEl>
                                        <p:attrNameLst>
                                          <p:attrName>style.visibility</p:attrName>
                                        </p:attrNameLst>
                                      </p:cBhvr>
                                      <p:to>
                                        <p:strVal val="hidden"/>
                                      </p:to>
                                    </p:set>
                                  </p:childTnLst>
                                </p:cTn>
                              </p:par>
                              <p:par>
                                <p:cTn id="75" presetID="1" presetClass="exit" presetSubtype="0" fill="hold" grpId="0" nodeType="withEffect">
                                  <p:stCondLst>
                                    <p:cond delay="0"/>
                                  </p:stCondLst>
                                  <p:childTnLst>
                                    <p:set>
                                      <p:cBhvr>
                                        <p:cTn id="76" dur="1" fill="hold">
                                          <p:stCondLst>
                                            <p:cond delay="0"/>
                                          </p:stCondLst>
                                        </p:cTn>
                                        <p:tgtEl>
                                          <p:spTgt spid="170"/>
                                        </p:tgtEl>
                                        <p:attrNameLst>
                                          <p:attrName>style.visibility</p:attrName>
                                        </p:attrNameLst>
                                      </p:cBhvr>
                                      <p:to>
                                        <p:strVal val="hidden"/>
                                      </p:to>
                                    </p:set>
                                  </p:childTnLst>
                                </p:cTn>
                              </p:par>
                              <p:par>
                                <p:cTn id="77" presetID="1" presetClass="exit" presetSubtype="0" fill="hold" grpId="0" nodeType="withEffect">
                                  <p:stCondLst>
                                    <p:cond delay="0"/>
                                  </p:stCondLst>
                                  <p:childTnLst>
                                    <p:set>
                                      <p:cBhvr>
                                        <p:cTn id="78" dur="1" fill="hold">
                                          <p:stCondLst>
                                            <p:cond delay="0"/>
                                          </p:stCondLst>
                                        </p:cTn>
                                        <p:tgtEl>
                                          <p:spTgt spid="171"/>
                                        </p:tgtEl>
                                        <p:attrNameLst>
                                          <p:attrName>style.visibility</p:attrName>
                                        </p:attrNameLst>
                                      </p:cBhvr>
                                      <p:to>
                                        <p:strVal val="hidden"/>
                                      </p:to>
                                    </p:set>
                                  </p:childTnLst>
                                </p:cTn>
                              </p:par>
                              <p:par>
                                <p:cTn id="79" presetID="1" presetClass="exit" presetSubtype="0" fill="hold" grpId="0" nodeType="withEffect">
                                  <p:stCondLst>
                                    <p:cond delay="0"/>
                                  </p:stCondLst>
                                  <p:childTnLst>
                                    <p:set>
                                      <p:cBhvr>
                                        <p:cTn id="80" dur="1" fill="hold">
                                          <p:stCondLst>
                                            <p:cond delay="0"/>
                                          </p:stCondLst>
                                        </p:cTn>
                                        <p:tgtEl>
                                          <p:spTgt spid="172"/>
                                        </p:tgtEl>
                                        <p:attrNameLst>
                                          <p:attrName>style.visibility</p:attrName>
                                        </p:attrNameLst>
                                      </p:cBhvr>
                                      <p:to>
                                        <p:strVal val="hidden"/>
                                      </p:to>
                                    </p:set>
                                  </p:childTnLst>
                                </p:cTn>
                              </p:par>
                              <p:par>
                                <p:cTn id="81" presetID="1" presetClass="exit" presetSubtype="0" fill="hold" grpId="0" nodeType="withEffect">
                                  <p:stCondLst>
                                    <p:cond delay="0"/>
                                  </p:stCondLst>
                                  <p:childTnLst>
                                    <p:set>
                                      <p:cBhvr>
                                        <p:cTn id="82" dur="1" fill="hold">
                                          <p:stCondLst>
                                            <p:cond delay="0"/>
                                          </p:stCondLst>
                                        </p:cTn>
                                        <p:tgtEl>
                                          <p:spTgt spid="173"/>
                                        </p:tgtEl>
                                        <p:attrNameLst>
                                          <p:attrName>style.visibility</p:attrName>
                                        </p:attrNameLst>
                                      </p:cBhvr>
                                      <p:to>
                                        <p:strVal val="hidden"/>
                                      </p:to>
                                    </p:set>
                                  </p:childTnLst>
                                </p:cTn>
                              </p:par>
                              <p:par>
                                <p:cTn id="83" presetID="1" presetClass="exit" presetSubtype="0" fill="hold" grpId="0" nodeType="withEffect">
                                  <p:stCondLst>
                                    <p:cond delay="0"/>
                                  </p:stCondLst>
                                  <p:childTnLst>
                                    <p:set>
                                      <p:cBhvr>
                                        <p:cTn id="84" dur="1" fill="hold">
                                          <p:stCondLst>
                                            <p:cond delay="0"/>
                                          </p:stCondLst>
                                        </p:cTn>
                                        <p:tgtEl>
                                          <p:spTgt spid="174"/>
                                        </p:tgtEl>
                                        <p:attrNameLst>
                                          <p:attrName>style.visibility</p:attrName>
                                        </p:attrNameLst>
                                      </p:cBhvr>
                                      <p:to>
                                        <p:strVal val="hidden"/>
                                      </p:to>
                                    </p:set>
                                  </p:childTnLst>
                                </p:cTn>
                              </p:par>
                              <p:par>
                                <p:cTn id="85" presetID="1" presetClass="exit" presetSubtype="0" fill="hold" grpId="0" nodeType="withEffect">
                                  <p:stCondLst>
                                    <p:cond delay="0"/>
                                  </p:stCondLst>
                                  <p:childTnLst>
                                    <p:set>
                                      <p:cBhvr>
                                        <p:cTn id="86" dur="1" fill="hold">
                                          <p:stCondLst>
                                            <p:cond delay="0"/>
                                          </p:stCondLst>
                                        </p:cTn>
                                        <p:tgtEl>
                                          <p:spTgt spid="175"/>
                                        </p:tgtEl>
                                        <p:attrNameLst>
                                          <p:attrName>style.visibility</p:attrName>
                                        </p:attrNameLst>
                                      </p:cBhvr>
                                      <p:to>
                                        <p:strVal val="hidden"/>
                                      </p:to>
                                    </p:set>
                                  </p:childTnLst>
                                </p:cTn>
                              </p:par>
                              <p:par>
                                <p:cTn id="87" presetID="1" presetClass="exit" presetSubtype="0" fill="hold" grpId="0"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xit" presetSubtype="0" fill="hold" grpId="0" nodeType="withEffect">
                                  <p:stCondLst>
                                    <p:cond delay="0"/>
                                  </p:stCondLst>
                                  <p:childTnLst>
                                    <p:set>
                                      <p:cBhvr>
                                        <p:cTn id="90" dur="1" fill="hold">
                                          <p:stCondLst>
                                            <p:cond delay="0"/>
                                          </p:stCondLst>
                                        </p:cTn>
                                        <p:tgtEl>
                                          <p:spTgt spid="177"/>
                                        </p:tgtEl>
                                        <p:attrNameLst>
                                          <p:attrName>style.visibility</p:attrName>
                                        </p:attrNameLst>
                                      </p:cBhvr>
                                      <p:to>
                                        <p:strVal val="hidden"/>
                                      </p:to>
                                    </p:set>
                                  </p:childTnLst>
                                </p:cTn>
                              </p:par>
                              <p:par>
                                <p:cTn id="91" presetID="1" presetClass="exit" presetSubtype="0" fill="hold" grpId="0" nodeType="withEffect">
                                  <p:stCondLst>
                                    <p:cond delay="0"/>
                                  </p:stCondLst>
                                  <p:childTnLst>
                                    <p:set>
                                      <p:cBhvr>
                                        <p:cTn id="92" dur="1" fill="hold">
                                          <p:stCondLst>
                                            <p:cond delay="0"/>
                                          </p:stCondLst>
                                        </p:cTn>
                                        <p:tgtEl>
                                          <p:spTgt spid="178"/>
                                        </p:tgtEl>
                                        <p:attrNameLst>
                                          <p:attrName>style.visibility</p:attrName>
                                        </p:attrNameLst>
                                      </p:cBhvr>
                                      <p:to>
                                        <p:strVal val="hidden"/>
                                      </p:to>
                                    </p:set>
                                  </p:childTnLst>
                                </p:cTn>
                              </p:par>
                              <p:par>
                                <p:cTn id="93" presetID="1" presetClass="exit" presetSubtype="0" fill="hold" grpId="0" nodeType="withEffect">
                                  <p:stCondLst>
                                    <p:cond delay="0"/>
                                  </p:stCondLst>
                                  <p:childTnLst>
                                    <p:set>
                                      <p:cBhvr>
                                        <p:cTn id="94" dur="1" fill="hold">
                                          <p:stCondLst>
                                            <p:cond delay="0"/>
                                          </p:stCondLst>
                                        </p:cTn>
                                        <p:tgtEl>
                                          <p:spTgt spid="179"/>
                                        </p:tgtEl>
                                        <p:attrNameLst>
                                          <p:attrName>style.visibility</p:attrName>
                                        </p:attrNameLst>
                                      </p:cBhvr>
                                      <p:to>
                                        <p:strVal val="hidden"/>
                                      </p:to>
                                    </p:set>
                                  </p:childTnLst>
                                </p:cTn>
                              </p:par>
                              <p:par>
                                <p:cTn id="95" presetID="1" presetClass="exit" presetSubtype="0" fill="hold" grpId="0" nodeType="withEffect">
                                  <p:stCondLst>
                                    <p:cond delay="0"/>
                                  </p:stCondLst>
                                  <p:childTnLst>
                                    <p:set>
                                      <p:cBhvr>
                                        <p:cTn id="96" dur="1" fill="hold">
                                          <p:stCondLst>
                                            <p:cond delay="0"/>
                                          </p:stCondLst>
                                        </p:cTn>
                                        <p:tgtEl>
                                          <p:spTgt spid="180"/>
                                        </p:tgtEl>
                                        <p:attrNameLst>
                                          <p:attrName>style.visibility</p:attrName>
                                        </p:attrNameLst>
                                      </p:cBhvr>
                                      <p:to>
                                        <p:strVal val="hidden"/>
                                      </p:to>
                                    </p:set>
                                  </p:childTnLst>
                                </p:cTn>
                              </p:par>
                              <p:par>
                                <p:cTn id="97" presetID="1" presetClass="exit" presetSubtype="0" fill="hold" grpId="0" nodeType="withEffect">
                                  <p:stCondLst>
                                    <p:cond delay="0"/>
                                  </p:stCondLst>
                                  <p:childTnLst>
                                    <p:set>
                                      <p:cBhvr>
                                        <p:cTn id="98" dur="1" fill="hold">
                                          <p:stCondLst>
                                            <p:cond delay="0"/>
                                          </p:stCondLst>
                                        </p:cTn>
                                        <p:tgtEl>
                                          <p:spTgt spid="182"/>
                                        </p:tgtEl>
                                        <p:attrNameLst>
                                          <p:attrName>style.visibility</p:attrName>
                                        </p:attrNameLst>
                                      </p:cBhvr>
                                      <p:to>
                                        <p:strVal val="hidden"/>
                                      </p:to>
                                    </p:set>
                                  </p:childTnLst>
                                </p:cTn>
                              </p:par>
                              <p:par>
                                <p:cTn id="99" presetID="1" presetClass="exit" presetSubtype="0" fill="hold" grpId="0" nodeType="withEffect">
                                  <p:stCondLst>
                                    <p:cond delay="0"/>
                                  </p:stCondLst>
                                  <p:childTnLst>
                                    <p:set>
                                      <p:cBhvr>
                                        <p:cTn id="100" dur="1" fill="hold">
                                          <p:stCondLst>
                                            <p:cond delay="0"/>
                                          </p:stCondLst>
                                        </p:cTn>
                                        <p:tgtEl>
                                          <p:spTgt spid="183"/>
                                        </p:tgtEl>
                                        <p:attrNameLst>
                                          <p:attrName>style.visibility</p:attrName>
                                        </p:attrNameLst>
                                      </p:cBhvr>
                                      <p:to>
                                        <p:strVal val="hidden"/>
                                      </p:to>
                                    </p:set>
                                  </p:childTnLst>
                                </p:cTn>
                              </p:par>
                              <p:par>
                                <p:cTn id="101" presetID="1" presetClass="exit" presetSubtype="0" fill="hold" grpId="0" nodeType="withEffect">
                                  <p:stCondLst>
                                    <p:cond delay="0"/>
                                  </p:stCondLst>
                                  <p:childTnLst>
                                    <p:set>
                                      <p:cBhvr>
                                        <p:cTn id="102" dur="1" fill="hold">
                                          <p:stCondLst>
                                            <p:cond delay="0"/>
                                          </p:stCondLst>
                                        </p:cTn>
                                        <p:tgtEl>
                                          <p:spTgt spid="184"/>
                                        </p:tgtEl>
                                        <p:attrNameLst>
                                          <p:attrName>style.visibility</p:attrName>
                                        </p:attrNameLst>
                                      </p:cBhvr>
                                      <p:to>
                                        <p:strVal val="hidden"/>
                                      </p:to>
                                    </p:set>
                                  </p:childTnLst>
                                </p:cTn>
                              </p:par>
                              <p:par>
                                <p:cTn id="103" presetID="1" presetClass="exit" presetSubtype="0" fill="hold" grpId="0" nodeType="withEffect">
                                  <p:stCondLst>
                                    <p:cond delay="0"/>
                                  </p:stCondLst>
                                  <p:childTnLst>
                                    <p:set>
                                      <p:cBhvr>
                                        <p:cTn id="104" dur="1" fill="hold">
                                          <p:stCondLst>
                                            <p:cond delay="0"/>
                                          </p:stCondLst>
                                        </p:cTn>
                                        <p:tgtEl>
                                          <p:spTgt spid="185"/>
                                        </p:tgtEl>
                                        <p:attrNameLst>
                                          <p:attrName>style.visibility</p:attrName>
                                        </p:attrNameLst>
                                      </p:cBhvr>
                                      <p:to>
                                        <p:strVal val="hidden"/>
                                      </p:to>
                                    </p:set>
                                  </p:childTnLst>
                                </p:cTn>
                              </p:par>
                              <p:par>
                                <p:cTn id="105" presetID="1" presetClass="exit" presetSubtype="0" fill="hold" grpId="0" nodeType="withEffect">
                                  <p:stCondLst>
                                    <p:cond delay="0"/>
                                  </p:stCondLst>
                                  <p:childTnLst>
                                    <p:set>
                                      <p:cBhvr>
                                        <p:cTn id="106" dur="1" fill="hold">
                                          <p:stCondLst>
                                            <p:cond delay="0"/>
                                          </p:stCondLst>
                                        </p:cTn>
                                        <p:tgtEl>
                                          <p:spTgt spid="186"/>
                                        </p:tgtEl>
                                        <p:attrNameLst>
                                          <p:attrName>style.visibility</p:attrName>
                                        </p:attrNameLst>
                                      </p:cBhvr>
                                      <p:to>
                                        <p:strVal val="hidden"/>
                                      </p:to>
                                    </p:set>
                                  </p:childTnLst>
                                </p:cTn>
                              </p:par>
                              <p:par>
                                <p:cTn id="107" presetID="1" presetClass="exit" presetSubtype="0" fill="hold" grpId="0" nodeType="withEffect">
                                  <p:stCondLst>
                                    <p:cond delay="0"/>
                                  </p:stCondLst>
                                  <p:childTnLst>
                                    <p:set>
                                      <p:cBhvr>
                                        <p:cTn id="108" dur="1" fill="hold">
                                          <p:stCondLst>
                                            <p:cond delay="0"/>
                                          </p:stCondLst>
                                        </p:cTn>
                                        <p:tgtEl>
                                          <p:spTgt spid="187"/>
                                        </p:tgtEl>
                                        <p:attrNameLst>
                                          <p:attrName>style.visibility</p:attrName>
                                        </p:attrNameLst>
                                      </p:cBhvr>
                                      <p:to>
                                        <p:strVal val="hidden"/>
                                      </p:to>
                                    </p:set>
                                  </p:childTnLst>
                                </p:cTn>
                              </p:par>
                              <p:par>
                                <p:cTn id="109" presetID="1" presetClass="exit" presetSubtype="0" fill="hold" grpId="0" nodeType="withEffect">
                                  <p:stCondLst>
                                    <p:cond delay="0"/>
                                  </p:stCondLst>
                                  <p:childTnLst>
                                    <p:set>
                                      <p:cBhvr>
                                        <p:cTn id="110" dur="1" fill="hold">
                                          <p:stCondLst>
                                            <p:cond delay="0"/>
                                          </p:stCondLst>
                                        </p:cTn>
                                        <p:tgtEl>
                                          <p:spTgt spid="188"/>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189"/>
                                        </p:tgtEl>
                                        <p:attrNameLst>
                                          <p:attrName>style.visibility</p:attrName>
                                        </p:attrNameLst>
                                      </p:cBhvr>
                                      <p:to>
                                        <p:strVal val="hidden"/>
                                      </p:to>
                                    </p:set>
                                  </p:childTnLst>
                                </p:cTn>
                              </p:par>
                              <p:par>
                                <p:cTn id="113" presetID="1" presetClass="exit" presetSubtype="0" fill="hold" grpId="0" nodeType="withEffect">
                                  <p:stCondLst>
                                    <p:cond delay="0"/>
                                  </p:stCondLst>
                                  <p:childTnLst>
                                    <p:set>
                                      <p:cBhvr>
                                        <p:cTn id="114" dur="1" fill="hold">
                                          <p:stCondLst>
                                            <p:cond delay="0"/>
                                          </p:stCondLst>
                                        </p:cTn>
                                        <p:tgtEl>
                                          <p:spTgt spid="190"/>
                                        </p:tgtEl>
                                        <p:attrNameLst>
                                          <p:attrName>style.visibility</p:attrName>
                                        </p:attrNameLst>
                                      </p:cBhvr>
                                      <p:to>
                                        <p:strVal val="hidden"/>
                                      </p:to>
                                    </p:set>
                                  </p:childTnLst>
                                </p:cTn>
                              </p:par>
                              <p:par>
                                <p:cTn id="115" presetID="1" presetClass="exit" presetSubtype="0" fill="hold" grpId="0" nodeType="withEffect">
                                  <p:stCondLst>
                                    <p:cond delay="0"/>
                                  </p:stCondLst>
                                  <p:childTnLst>
                                    <p:set>
                                      <p:cBhvr>
                                        <p:cTn id="116" dur="1" fill="hold">
                                          <p:stCondLst>
                                            <p:cond delay="0"/>
                                          </p:stCondLst>
                                        </p:cTn>
                                        <p:tgtEl>
                                          <p:spTgt spid="191"/>
                                        </p:tgtEl>
                                        <p:attrNameLst>
                                          <p:attrName>style.visibility</p:attrName>
                                        </p:attrNameLst>
                                      </p:cBhvr>
                                      <p:to>
                                        <p:strVal val="hidden"/>
                                      </p:to>
                                    </p:set>
                                  </p:childTnLst>
                                </p:cTn>
                              </p:par>
                              <p:par>
                                <p:cTn id="117" presetID="1" presetClass="exit" presetSubtype="0" fill="hold" grpId="0" nodeType="withEffect">
                                  <p:stCondLst>
                                    <p:cond delay="0"/>
                                  </p:stCondLst>
                                  <p:childTnLst>
                                    <p:set>
                                      <p:cBhvr>
                                        <p:cTn id="118" dur="1" fill="hold">
                                          <p:stCondLst>
                                            <p:cond delay="0"/>
                                          </p:stCondLst>
                                        </p:cTn>
                                        <p:tgtEl>
                                          <p:spTgt spid="192"/>
                                        </p:tgtEl>
                                        <p:attrNameLst>
                                          <p:attrName>style.visibility</p:attrName>
                                        </p:attrNameLst>
                                      </p:cBhvr>
                                      <p:to>
                                        <p:strVal val="hidden"/>
                                      </p:to>
                                    </p:set>
                                  </p:childTnLst>
                                </p:cTn>
                              </p:par>
                              <p:par>
                                <p:cTn id="119" presetID="1" presetClass="exit" presetSubtype="0" fill="hold" grpId="0" nodeType="withEffect">
                                  <p:stCondLst>
                                    <p:cond delay="0"/>
                                  </p:stCondLst>
                                  <p:childTnLst>
                                    <p:set>
                                      <p:cBhvr>
                                        <p:cTn id="120" dur="1" fill="hold">
                                          <p:stCondLst>
                                            <p:cond delay="0"/>
                                          </p:stCondLst>
                                        </p:cTn>
                                        <p:tgtEl>
                                          <p:spTgt spid="193"/>
                                        </p:tgtEl>
                                        <p:attrNameLst>
                                          <p:attrName>style.visibility</p:attrName>
                                        </p:attrNameLst>
                                      </p:cBhvr>
                                      <p:to>
                                        <p:strVal val="hidden"/>
                                      </p:to>
                                    </p:set>
                                  </p:childTnLst>
                                </p:cTn>
                              </p:par>
                              <p:par>
                                <p:cTn id="121" presetID="1" presetClass="exit" presetSubtype="0" fill="hold" grpId="0" nodeType="withEffect">
                                  <p:stCondLst>
                                    <p:cond delay="0"/>
                                  </p:stCondLst>
                                  <p:childTnLst>
                                    <p:set>
                                      <p:cBhvr>
                                        <p:cTn id="122" dur="1" fill="hold">
                                          <p:stCondLst>
                                            <p:cond delay="0"/>
                                          </p:stCondLst>
                                        </p:cTn>
                                        <p:tgtEl>
                                          <p:spTgt spid="194"/>
                                        </p:tgtEl>
                                        <p:attrNameLst>
                                          <p:attrName>style.visibility</p:attrName>
                                        </p:attrNameLst>
                                      </p:cBhvr>
                                      <p:to>
                                        <p:strVal val="hidden"/>
                                      </p:to>
                                    </p:set>
                                  </p:childTnLst>
                                </p:cTn>
                              </p:par>
                              <p:par>
                                <p:cTn id="123" presetID="1" presetClass="exit" presetSubtype="0" fill="hold" grpId="0" nodeType="withEffect">
                                  <p:stCondLst>
                                    <p:cond delay="0"/>
                                  </p:stCondLst>
                                  <p:childTnLst>
                                    <p:set>
                                      <p:cBhvr>
                                        <p:cTn id="124" dur="1" fill="hold">
                                          <p:stCondLst>
                                            <p:cond delay="0"/>
                                          </p:stCondLst>
                                        </p:cTn>
                                        <p:tgtEl>
                                          <p:spTgt spid="198"/>
                                        </p:tgtEl>
                                        <p:attrNameLst>
                                          <p:attrName>style.visibility</p:attrName>
                                        </p:attrNameLst>
                                      </p:cBhvr>
                                      <p:to>
                                        <p:strVal val="hidden"/>
                                      </p:to>
                                    </p:set>
                                  </p:childTnLst>
                                </p:cTn>
                              </p:par>
                              <p:par>
                                <p:cTn id="125" presetID="1" presetClass="exit" presetSubtype="0" fill="hold" grpId="0" nodeType="withEffect">
                                  <p:stCondLst>
                                    <p:cond delay="0"/>
                                  </p:stCondLst>
                                  <p:childTnLst>
                                    <p:set>
                                      <p:cBhvr>
                                        <p:cTn id="126" dur="1" fill="hold">
                                          <p:stCondLst>
                                            <p:cond delay="0"/>
                                          </p:stCondLst>
                                        </p:cTn>
                                        <p:tgtEl>
                                          <p:spTgt spid="201"/>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211"/>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215"/>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223"/>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238"/>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242"/>
                                        </p:tgtEl>
                                        <p:attrNameLst>
                                          <p:attrName>style.visibility</p:attrName>
                                        </p:attrNameLst>
                                      </p:cBhvr>
                                      <p:to>
                                        <p:strVal val="visible"/>
                                      </p:to>
                                    </p:set>
                                    <p:animEffect transition="in" filter="fade">
                                      <p:cBhvr>
                                        <p:cTn id="139" dur="500"/>
                                        <p:tgtEl>
                                          <p:spTgt spid="242"/>
                                        </p:tgtEl>
                                      </p:cBhvr>
                                    </p:animEffect>
                                  </p:childTnLst>
                                </p:cTn>
                              </p:par>
                              <p:par>
                                <p:cTn id="140" presetID="10" presetClass="entr" presetSubtype="0" fill="hold" grpId="0" nodeType="withEffect">
                                  <p:stCondLst>
                                    <p:cond delay="750"/>
                                  </p:stCondLst>
                                  <p:childTnLst>
                                    <p:set>
                                      <p:cBhvr>
                                        <p:cTn id="141" dur="1" fill="hold">
                                          <p:stCondLst>
                                            <p:cond delay="0"/>
                                          </p:stCondLst>
                                        </p:cTn>
                                        <p:tgtEl>
                                          <p:spTgt spid="243"/>
                                        </p:tgtEl>
                                        <p:attrNameLst>
                                          <p:attrName>style.visibility</p:attrName>
                                        </p:attrNameLst>
                                      </p:cBhvr>
                                      <p:to>
                                        <p:strVal val="visible"/>
                                      </p:to>
                                    </p:set>
                                    <p:animEffect transition="in" filter="fade">
                                      <p:cBhvr>
                                        <p:cTn id="142"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126" grpId="0" animBg="1"/>
      <p:bldP spid="127"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8" grpId="0" animBg="1"/>
      <p:bldP spid="199" grpId="0"/>
      <p:bldP spid="200" grpId="0"/>
      <p:bldP spid="201" grpId="0"/>
      <p:bldP spid="202" grpId="0"/>
      <p:bldP spid="203" grpId="0"/>
      <p:bldP spid="205" grpId="0"/>
      <p:bldP spid="204" grpId="0"/>
      <p:bldP spid="207" grpId="0"/>
      <p:bldP spid="206" grpId="0"/>
      <p:bldP spid="242" grpId="0" bldLvl="0" animBg="1"/>
      <p:bldP spid="243"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54445" y="852312"/>
            <a:ext cx="3170229" cy="411588"/>
          </a:xfrm>
          <a:prstGeom prst="rect">
            <a:avLst/>
          </a:prstGeom>
          <a:noFill/>
          <a:ln w="38100">
            <a:solidFill>
              <a:schemeClr val="tx2"/>
            </a:solidFill>
            <a:miter lim="800000"/>
          </a:ln>
        </p:spPr>
        <p:txBody>
          <a:bodyPr wrap="square" rtlCol="0">
            <a:spAutoFit/>
          </a:bodyPr>
          <a:lstStyle/>
          <a:p>
            <a:pPr algn="ctr" defTabSz="955804">
              <a:lnSpc>
                <a:spcPct val="150000"/>
              </a:lnSpc>
            </a:pPr>
            <a:r>
              <a:rPr lang="zh-CN" altLang="en-US" sz="1383" dirty="0">
                <a:solidFill>
                  <a:prstClr val="black"/>
                </a:solidFill>
                <a:latin typeface="微软雅黑" panose="020B0503020204020204" pitchFamily="34" charset="-122"/>
                <a:ea typeface="微软雅黑" panose="020B0503020204020204" pitchFamily="34" charset="-122"/>
                <a:sym typeface="Arial" panose="020B0604020202020204" pitchFamily="34" charset="0"/>
              </a:rPr>
              <a:t>智慧护理养老产品了解渠道分布</a:t>
            </a:r>
          </a:p>
        </p:txBody>
      </p:sp>
      <p:graphicFrame>
        <p:nvGraphicFramePr>
          <p:cNvPr id="3" name="图表 9"/>
          <p:cNvGraphicFramePr/>
          <p:nvPr/>
        </p:nvGraphicFramePr>
        <p:xfrm>
          <a:off x="1020750" y="2060308"/>
          <a:ext cx="6637199" cy="2614328"/>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标注 3"/>
          <p:cNvSpPr/>
          <p:nvPr/>
        </p:nvSpPr>
        <p:spPr>
          <a:xfrm rot="844654">
            <a:off x="6217307" y="1531122"/>
            <a:ext cx="3232758" cy="1655917"/>
          </a:xfrm>
          <a:prstGeom prst="wedgeRectCallout">
            <a:avLst/>
          </a:prstGeom>
          <a:noFill/>
          <a:ln w="28575">
            <a:solidFill>
              <a:srgbClr val="FF0000"/>
            </a:solidFill>
          </a:ln>
          <a:effectLst>
            <a:glow rad="63500">
              <a:srgbClr val="FF0000">
                <a:alpha val="40000"/>
              </a:srgb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lnSpc>
                <a:spcPct val="150000"/>
              </a:lnSpc>
            </a:pPr>
            <a:r>
              <a:rPr lang="zh-CN" altLang="en-US" sz="2370" b="1" dirty="0">
                <a:solidFill>
                  <a:prstClr val="black"/>
                </a:solidFill>
                <a:latin typeface="微软雅黑" panose="020B0503020204020204" pitchFamily="34" charset="-122"/>
                <a:ea typeface="微软雅黑" panose="020B0503020204020204" pitchFamily="34" charset="-122"/>
                <a:sym typeface="+mn-ea"/>
              </a:rPr>
              <a:t>通过</a:t>
            </a:r>
            <a:r>
              <a:rPr lang="zh-CN" altLang="en-US" sz="2370" b="1" dirty="0">
                <a:solidFill>
                  <a:srgbClr val="FF0000"/>
                </a:solidFill>
                <a:latin typeface="微软雅黑" panose="020B0503020204020204" pitchFamily="34" charset="-122"/>
                <a:ea typeface="微软雅黑" panose="020B0503020204020204" pitchFamily="34" charset="-122"/>
                <a:sym typeface="+mn-ea"/>
              </a:rPr>
              <a:t>传统媒体、社交软件、口头推荐</a:t>
            </a:r>
            <a:r>
              <a:rPr lang="zh-CN" altLang="en-US" sz="2370" b="1" dirty="0">
                <a:solidFill>
                  <a:prstClr val="black"/>
                </a:solidFill>
                <a:latin typeface="微软雅黑" panose="020B0503020204020204" pitchFamily="34" charset="-122"/>
                <a:ea typeface="微软雅黑" panose="020B0503020204020204" pitchFamily="34" charset="-122"/>
                <a:sym typeface="+mn-ea"/>
              </a:rPr>
              <a:t>了解智慧护理养老</a:t>
            </a:r>
            <a:endParaRPr lang="zh-CN" altLang="en-US" sz="2370" b="1" dirty="0">
              <a:solidFill>
                <a:srgbClr val="FF0000"/>
              </a:solidFill>
              <a:latin typeface="微软雅黑" panose="020B0503020204020204" pitchFamily="34" charset="-122"/>
              <a:ea typeface="微软雅黑" panose="020B0503020204020204" pitchFamily="34" charset="-122"/>
            </a:endParaRPr>
          </a:p>
        </p:txBody>
      </p:sp>
      <p:sp>
        <p:nvSpPr>
          <p:cNvPr id="5" name="矩形 4"/>
          <p:cNvSpPr/>
          <p:nvPr/>
        </p:nvSpPr>
        <p:spPr>
          <a:xfrm>
            <a:off x="3854" y="33512"/>
            <a:ext cx="9707491" cy="4622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endParaRPr lang="zh-CN" altLang="en-US" sz="1877">
              <a:solidFill>
                <a:prstClr val="white"/>
              </a:solidFill>
              <a:latin typeface="Calibri"/>
              <a:ea typeface="宋体" panose="02010600030101010101" pitchFamily="2" charset="-122"/>
            </a:endParaRPr>
          </a:p>
        </p:txBody>
      </p:sp>
      <p:sp>
        <p:nvSpPr>
          <p:cNvPr id="6" name="下箭头标注 5"/>
          <p:cNvSpPr/>
          <p:nvPr/>
        </p:nvSpPr>
        <p:spPr>
          <a:xfrm>
            <a:off x="6031660" y="33512"/>
            <a:ext cx="2029412" cy="746737"/>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endParaRPr lang="zh-CN" altLang="en-US" sz="1877">
              <a:solidFill>
                <a:prstClr val="white"/>
              </a:solidFill>
              <a:latin typeface="Calibri"/>
              <a:ea typeface="宋体" panose="02010600030101010101" pitchFamily="2" charset="-122"/>
            </a:endParaRPr>
          </a:p>
        </p:txBody>
      </p:sp>
      <p:sp>
        <p:nvSpPr>
          <p:cNvPr id="7" name="TextBox 6"/>
          <p:cNvSpPr txBox="1"/>
          <p:nvPr/>
        </p:nvSpPr>
        <p:spPr>
          <a:xfrm>
            <a:off x="167377" y="97475"/>
            <a:ext cx="10009794" cy="335605"/>
          </a:xfrm>
          <a:prstGeom prst="rect">
            <a:avLst/>
          </a:prstGeom>
          <a:noFill/>
        </p:spPr>
        <p:txBody>
          <a:bodyPr wrap="square" rtlCol="0">
            <a:spAutoFit/>
          </a:bodyPr>
          <a:lstStyle/>
          <a:p>
            <a:pPr defTabSz="955804"/>
            <a:r>
              <a:rPr lang="zh-CN" altLang="en-US" sz="1581" b="1" dirty="0">
                <a:solidFill>
                  <a:prstClr val="black"/>
                </a:solidFill>
                <a:latin typeface="微软雅黑" pitchFamily="34" charset="-122"/>
                <a:ea typeface="微软雅黑" pitchFamily="34" charset="-122"/>
              </a:rPr>
              <a:t>研究背景和研究内容     理论研究与模型假设     调查方案与实施     </a:t>
            </a:r>
            <a:r>
              <a:rPr lang="zh-CN" altLang="en-US" sz="1581" b="1" dirty="0">
                <a:solidFill>
                  <a:prstClr val="white"/>
                </a:solidFill>
                <a:latin typeface="微软雅黑" pitchFamily="34" charset="-122"/>
                <a:ea typeface="微软雅黑" pitchFamily="34" charset="-122"/>
              </a:rPr>
              <a:t>数据处理与数据分析</a:t>
            </a:r>
            <a:r>
              <a:rPr lang="zh-CN" altLang="en-US" sz="1581" b="1" dirty="0">
                <a:solidFill>
                  <a:prstClr val="black"/>
                </a:solidFill>
                <a:latin typeface="微软雅黑" pitchFamily="34" charset="-122"/>
                <a:ea typeface="微软雅黑" pitchFamily="34" charset="-122"/>
              </a:rPr>
              <a:t>     结论与建议</a:t>
            </a:r>
          </a:p>
        </p:txBody>
      </p:sp>
      <p:sp>
        <p:nvSpPr>
          <p:cNvPr id="8" name="TextBox 18"/>
          <p:cNvSpPr txBox="1"/>
          <p:nvPr/>
        </p:nvSpPr>
        <p:spPr>
          <a:xfrm>
            <a:off x="61452" y="689443"/>
            <a:ext cx="3409968" cy="335605"/>
          </a:xfrm>
          <a:prstGeom prst="rect">
            <a:avLst/>
          </a:prstGeom>
          <a:noFill/>
        </p:spPr>
        <p:txBody>
          <a:bodyPr wrap="square" rtlCol="0">
            <a:spAutoFit/>
          </a:bodyPr>
          <a:lstStyle/>
          <a:p>
            <a:pPr algn="ctr" defTabSz="903065">
              <a:defRPr/>
            </a:pPr>
            <a:r>
              <a:rPr lang="zh-CN" altLang="en-US" sz="1581" b="1" kern="0" dirty="0">
                <a:solidFill>
                  <a:srgbClr val="92D050">
                    <a:lumMod val="75000"/>
                  </a:srgbClr>
                </a:solidFill>
                <a:latin typeface="微软雅黑" panose="020B0503020204020204" pitchFamily="34" charset="-122"/>
                <a:ea typeface="微软雅黑" panose="020B0503020204020204" pitchFamily="34" charset="-122"/>
              </a:rPr>
              <a:t>产品了解情况分析</a:t>
            </a:r>
            <a:endParaRPr lang="en-US" altLang="zh-CN" sz="1581" b="1" kern="0" dirty="0">
              <a:solidFill>
                <a:srgbClr val="92D050">
                  <a:lumMod val="75000"/>
                </a:srgbClr>
              </a:solidFill>
              <a:latin typeface="微软雅黑" panose="020B0503020204020204" pitchFamily="34" charset="-122"/>
              <a:ea typeface="微软雅黑" panose="020B0503020204020204" pitchFamily="34" charset="-122"/>
            </a:endParaRPr>
          </a:p>
        </p:txBody>
      </p:sp>
      <p:sp>
        <p:nvSpPr>
          <p:cNvPr id="9" name="矩形 8"/>
          <p:cNvSpPr/>
          <p:nvPr/>
        </p:nvSpPr>
        <p:spPr>
          <a:xfrm>
            <a:off x="251591" y="727442"/>
            <a:ext cx="2346774" cy="237341"/>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endParaRPr lang="zh-CN" altLang="en-US" sz="1877">
              <a:solidFill>
                <a:prstClr val="white"/>
              </a:solidFill>
              <a:latin typeface="Calibri"/>
              <a:ea typeface="宋体" panose="02010600030101010101" pitchFamily="2" charset="-122"/>
            </a:endParaRPr>
          </a:p>
        </p:txBody>
      </p:sp>
      <p:grpSp>
        <p:nvGrpSpPr>
          <p:cNvPr id="10" name="组合 9"/>
          <p:cNvGrpSpPr/>
          <p:nvPr/>
        </p:nvGrpSpPr>
        <p:grpSpPr>
          <a:xfrm>
            <a:off x="352458" y="736002"/>
            <a:ext cx="568914" cy="220220"/>
            <a:chOff x="36389" y="-179983"/>
            <a:chExt cx="2259770" cy="792088"/>
          </a:xfrm>
          <a:solidFill>
            <a:schemeClr val="accent1">
              <a:lumMod val="75000"/>
            </a:schemeClr>
          </a:solidFill>
        </p:grpSpPr>
        <p:sp>
          <p:nvSpPr>
            <p:cNvPr id="11" name="燕尾形 10"/>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endParaRPr lang="zh-CN" altLang="en-US" sz="1877">
                <a:solidFill>
                  <a:prstClr val="black"/>
                </a:solidFill>
                <a:latin typeface="Calibri"/>
                <a:ea typeface="宋体" panose="02010600030101010101" pitchFamily="2" charset="-122"/>
              </a:endParaRPr>
            </a:p>
          </p:txBody>
        </p:sp>
        <p:sp>
          <p:nvSpPr>
            <p:cNvPr id="12" name="燕尾形 11"/>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endParaRPr lang="zh-CN" altLang="en-US" sz="1877">
                <a:solidFill>
                  <a:prstClr val="black"/>
                </a:solidFill>
                <a:latin typeface="Calibri"/>
                <a:ea typeface="宋体" panose="02010600030101010101" pitchFamily="2" charset="-122"/>
              </a:endParaRPr>
            </a:p>
          </p:txBody>
        </p:sp>
        <p:sp>
          <p:nvSpPr>
            <p:cNvPr id="13" name="燕尾形 12"/>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5804"/>
              <a:endParaRPr lang="zh-CN" altLang="en-US" sz="1877">
                <a:solidFill>
                  <a:prstClr val="black"/>
                </a:solidFill>
                <a:latin typeface="Calibri"/>
                <a:ea typeface="宋体" panose="02010600030101010101" pitchFamily="2" charset="-122"/>
              </a:endParaRPr>
            </a:p>
          </p:txBody>
        </p:sp>
      </p:grpSp>
    </p:spTree>
    <p:extLst>
      <p:ext uri="{BB962C8B-B14F-4D97-AF65-F5344CB8AC3E}">
        <p14:creationId xmlns:p14="http://schemas.microsoft.com/office/powerpoint/2010/main" val="35799708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2"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8" grpId="0"/>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下箭头标注 2"/>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5" name="TextBox 18"/>
          <p:cNvSpPr txBox="1"/>
          <p:nvPr/>
        </p:nvSpPr>
        <p:spPr>
          <a:xfrm>
            <a:off x="367790" y="553392"/>
            <a:ext cx="215403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800" b="1" kern="0" dirty="0">
                <a:solidFill>
                  <a:schemeClr val="accent1">
                    <a:lumMod val="75000"/>
                  </a:schemeClr>
                </a:solidFill>
                <a:latin typeface="微软雅黑" panose="020B0503020204020204" pitchFamily="34" charset="-122"/>
                <a:ea typeface="微软雅黑" panose="020B0503020204020204" pitchFamily="34" charset="-122"/>
              </a:rPr>
              <a:t>对应</a:t>
            </a:r>
            <a:r>
              <a:rPr kumimoji="0" lang="zh-CN" altLang="en-US" sz="1800" b="1" i="0" u="none" strike="noStrike" kern="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分析</a:t>
            </a:r>
            <a:endParaRPr kumimoji="0" lang="en-US" altLang="zh-CN" sz="1800" b="1" i="0" u="none" strike="noStrike" kern="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endParaRPr>
          </a:p>
        </p:txBody>
      </p:sp>
      <p:sp>
        <p:nvSpPr>
          <p:cNvPr id="6" name="矩形 5"/>
          <p:cNvSpPr/>
          <p:nvPr/>
        </p:nvSpPr>
        <p:spPr>
          <a:xfrm>
            <a:off x="69531" y="600247"/>
            <a:ext cx="2160240" cy="264480"/>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lumOff val="25000"/>
                </a:schemeClr>
              </a:solidFill>
            </a:endParaRPr>
          </a:p>
        </p:txBody>
      </p:sp>
      <p:grpSp>
        <p:nvGrpSpPr>
          <p:cNvPr id="7" name="组合 6"/>
          <p:cNvGrpSpPr/>
          <p:nvPr/>
        </p:nvGrpSpPr>
        <p:grpSpPr>
          <a:xfrm>
            <a:off x="141710" y="612621"/>
            <a:ext cx="576063" cy="222987"/>
            <a:chOff x="36389" y="-179983"/>
            <a:chExt cx="2259770" cy="792088"/>
          </a:xfrm>
          <a:solidFill>
            <a:schemeClr val="accent1">
              <a:lumMod val="75000"/>
            </a:schemeClr>
          </a:solidFill>
        </p:grpSpPr>
        <p:sp>
          <p:nvSpPr>
            <p:cNvPr id="8" name="燕尾形 7"/>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燕尾形 8"/>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燕尾形 9"/>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805" y="1863075"/>
            <a:ext cx="2953657" cy="2045178"/>
          </a:xfrm>
          <a:prstGeom prst="rect">
            <a:avLst/>
          </a:prstGeom>
          <a:noFill/>
          <a:ln>
            <a:solidFill>
              <a:schemeClr val="tx1"/>
            </a:solidFill>
          </a:ln>
        </p:spPr>
      </p:pic>
      <p:sp>
        <p:nvSpPr>
          <p:cNvPr id="12" name="流程图: 可选过程 11"/>
          <p:cNvSpPr/>
          <p:nvPr/>
        </p:nvSpPr>
        <p:spPr>
          <a:xfrm>
            <a:off x="856952" y="1228420"/>
            <a:ext cx="1584176" cy="360040"/>
          </a:xfrm>
          <a:prstGeom prst="flowChartAlternateProcess">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职业</a:t>
            </a:r>
          </a:p>
        </p:txBody>
      </p:sp>
      <p:pic>
        <p:nvPicPr>
          <p:cNvPr id="13" name="图片 12"/>
          <p:cNvPicPr/>
          <p:nvPr/>
        </p:nvPicPr>
        <p:blipFill rotWithShape="1">
          <a:blip r:embed="rId3" cstate="print">
            <a:extLst>
              <a:ext uri="{28A0092B-C50C-407E-A947-70E740481C1C}">
                <a14:useLocalDpi xmlns:a14="http://schemas.microsoft.com/office/drawing/2010/main" val="0"/>
              </a:ext>
            </a:extLst>
          </a:blip>
          <a:srcRect l="6781"/>
          <a:stretch/>
        </p:blipFill>
        <p:spPr bwMode="auto">
          <a:xfrm>
            <a:off x="3507189" y="1863075"/>
            <a:ext cx="3005128" cy="2045178"/>
          </a:xfrm>
          <a:prstGeom prst="rect">
            <a:avLst/>
          </a:prstGeom>
          <a:noFill/>
          <a:ln>
            <a:solidFill>
              <a:schemeClr val="tx1"/>
            </a:solidFill>
          </a:ln>
          <a:extLst>
            <a:ext uri="{53640926-AAD7-44D8-BBD7-CCE9431645EC}">
              <a14:shadowObscured xmlns:a14="http://schemas.microsoft.com/office/drawing/2010/main"/>
            </a:ext>
          </a:extLst>
        </p:spPr>
      </p:pic>
      <p:sp>
        <p:nvSpPr>
          <p:cNvPr id="14" name="流程图: 可选过程 13"/>
          <p:cNvSpPr/>
          <p:nvPr/>
        </p:nvSpPr>
        <p:spPr>
          <a:xfrm>
            <a:off x="4176464" y="1220908"/>
            <a:ext cx="1584176" cy="360040"/>
          </a:xfrm>
          <a:prstGeom prst="flowChartAlternateProcess">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学历</a:t>
            </a:r>
          </a:p>
        </p:txBody>
      </p:sp>
      <p:pic>
        <p:nvPicPr>
          <p:cNvPr id="15" name="图片 14"/>
          <p:cNvPicPr/>
          <p:nvPr/>
        </p:nvPicPr>
        <p:blipFill rotWithShape="1">
          <a:blip r:embed="rId4" cstate="print">
            <a:extLst>
              <a:ext uri="{28A0092B-C50C-407E-A947-70E740481C1C}">
                <a14:useLocalDpi xmlns:a14="http://schemas.microsoft.com/office/drawing/2010/main" val="0"/>
              </a:ext>
            </a:extLst>
          </a:blip>
          <a:srcRect l="7005"/>
          <a:stretch/>
        </p:blipFill>
        <p:spPr bwMode="auto">
          <a:xfrm>
            <a:off x="6805526" y="1863075"/>
            <a:ext cx="2808312" cy="2045178"/>
          </a:xfrm>
          <a:prstGeom prst="rect">
            <a:avLst/>
          </a:prstGeom>
          <a:noFill/>
          <a:ln>
            <a:solidFill>
              <a:schemeClr val="tx1"/>
            </a:solidFill>
          </a:ln>
          <a:extLst>
            <a:ext uri="{53640926-AAD7-44D8-BBD7-CCE9431645EC}">
              <a14:shadowObscured xmlns:a14="http://schemas.microsoft.com/office/drawing/2010/main"/>
            </a:ext>
          </a:extLst>
        </p:spPr>
      </p:pic>
      <p:sp>
        <p:nvSpPr>
          <p:cNvPr id="16" name="流程图: 可选过程 15"/>
          <p:cNvSpPr/>
          <p:nvPr/>
        </p:nvSpPr>
        <p:spPr>
          <a:xfrm>
            <a:off x="7453213" y="1228420"/>
            <a:ext cx="1584176" cy="360040"/>
          </a:xfrm>
          <a:prstGeom prst="flowChartAlternateProcess">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家庭模式</a:t>
            </a:r>
          </a:p>
        </p:txBody>
      </p:sp>
      <p:sp>
        <p:nvSpPr>
          <p:cNvPr id="18" name="文本框 43"/>
          <p:cNvSpPr txBox="1"/>
          <p:nvPr/>
        </p:nvSpPr>
        <p:spPr>
          <a:xfrm rot="21150798">
            <a:off x="3318898" y="3441523"/>
            <a:ext cx="5809399" cy="1200329"/>
          </a:xfrm>
          <a:prstGeom prst="rect">
            <a:avLst/>
          </a:prstGeom>
          <a:noFill/>
          <a:ln w="28575">
            <a:solidFill>
              <a:srgbClr val="FF0000"/>
            </a:solidFill>
          </a:ln>
          <a:effectLst>
            <a:glow rad="63500">
              <a:srgbClr val="ED7D31">
                <a:satMod val="175000"/>
                <a:alpha val="40000"/>
              </a:srgbClr>
            </a:glow>
            <a:outerShdw blurRad="50800" dist="38100" dir="2700000" algn="tl" rotWithShape="0">
              <a:prstClr val="black">
                <a:alpha val="40000"/>
              </a:prstClr>
            </a:outerShdw>
          </a:effectLst>
        </p:spPr>
        <p:txBody>
          <a:bodyPr wrap="square" rtlCol="0">
            <a:spAutoFit/>
          </a:bodyPr>
          <a:lstStyle/>
          <a:p>
            <a:pPr lvl="0" algn="ctr" defTabSz="914400">
              <a:lnSpc>
                <a:spcPct val="150000"/>
              </a:lnSpc>
            </a:pPr>
            <a:r>
              <a:rPr kumimoji="0" lang="zh-CN" altLang="en-US" sz="2400" b="1"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对</a:t>
            </a:r>
            <a:r>
              <a:rPr lang="zh-CN" altLang="en-US" sz="2400"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智慧护理养老</a:t>
            </a:r>
            <a:r>
              <a:rPr kumimoji="0" lang="zh-CN" altLang="en-US" sz="2400" b="1"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的态度随着</a:t>
            </a:r>
            <a:r>
              <a:rPr kumimoji="0" lang="zh-CN" altLang="en-US" sz="24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职业</a:t>
            </a:r>
            <a:r>
              <a:rPr kumimoji="0" lang="zh-CN" altLang="en-US" sz="2400" b="1"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24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学历</a:t>
            </a:r>
            <a:r>
              <a:rPr kumimoji="0" lang="zh-CN" altLang="en-US" sz="2400" b="1"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的</a:t>
            </a:r>
            <a:r>
              <a:rPr lang="zh-CN" altLang="en-US" sz="2400"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提高以及</a:t>
            </a:r>
            <a:r>
              <a:rPr lang="zh-CN" altLang="en-US" sz="2400" b="1" kern="0" dirty="0">
                <a:solidFill>
                  <a:srgbClr val="FF0000"/>
                </a:solidFill>
                <a:latin typeface="微软雅黑" panose="020B0503020204020204" pitchFamily="34" charset="-122"/>
                <a:ea typeface="微软雅黑" panose="020B0503020204020204" pitchFamily="34" charset="-122"/>
              </a:rPr>
              <a:t>家庭模式</a:t>
            </a:r>
            <a:r>
              <a:rPr lang="zh-CN" altLang="en-US" sz="2400" b="1" kern="0" dirty="0">
                <a:latin typeface="微软雅黑" panose="020B0503020204020204" pitchFamily="34" charset="-122"/>
                <a:ea typeface="微软雅黑" panose="020B0503020204020204" pitchFamily="34" charset="-122"/>
              </a:rPr>
              <a:t>的丰富</a:t>
            </a:r>
            <a:r>
              <a:rPr kumimoji="0" lang="zh-CN" altLang="en-US" sz="2400" b="1"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而提高。</a:t>
            </a:r>
          </a:p>
        </p:txBody>
      </p:sp>
    </p:spTree>
    <p:extLst>
      <p:ext uri="{BB962C8B-B14F-4D97-AF65-F5344CB8AC3E}">
        <p14:creationId xmlns:p14="http://schemas.microsoft.com/office/powerpoint/2010/main" val="14630099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22" presetClass="entr" presetSubtype="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right)">
                                      <p:cBhvr>
                                        <p:cTn id="25" dur="500"/>
                                        <p:tgtEl>
                                          <p:spTgt spid="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par>
                          <p:cTn id="29" fill="hold">
                            <p:stCondLst>
                              <p:cond delay="500"/>
                            </p:stCondLst>
                            <p:childTnLst>
                              <p:par>
                                <p:cTn id="30" presetID="10" presetClass="entr" presetSubtype="0" fill="hold" grpId="0" nodeType="afterEffect">
                                  <p:stCondLst>
                                    <p:cond delay="20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2" grpId="0" animBg="1"/>
      <p:bldP spid="14" grpId="0" animBg="1"/>
      <p:bldP spid="16"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99350995"/>
              </p:ext>
            </p:extLst>
          </p:nvPr>
        </p:nvGraphicFramePr>
        <p:xfrm>
          <a:off x="265944" y="1946344"/>
          <a:ext cx="4896544" cy="643890"/>
        </p:xfrm>
        <a:graphic>
          <a:graphicData uri="http://schemas.openxmlformats.org/drawingml/2006/table">
            <a:tbl>
              <a:tblPr>
                <a:tableStyleId>{616DA210-FB5B-4158-B5E0-FEB733F419BA}</a:tableStyleId>
              </a:tblPr>
              <a:tblGrid>
                <a:gridCol w="648072">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tblGrid>
              <a:tr h="321945">
                <a:tc>
                  <a:txBody>
                    <a:bodyPr/>
                    <a:lstStyle/>
                    <a:p>
                      <a:pPr marL="39370" marR="39370" indent="0" algn="ctr">
                        <a:lnSpc>
                          <a:spcPct val="125000"/>
                        </a:lnSpc>
                        <a:spcBef>
                          <a:spcPts val="600"/>
                        </a:spcBef>
                        <a:spcAft>
                          <a:spcPts val="0"/>
                        </a:spcAft>
                      </a:pPr>
                      <a:r>
                        <a:rPr lang="zh-CN" sz="1200" dirty="0">
                          <a:effectLst/>
                          <a:latin typeface="微软雅黑" pitchFamily="34" charset="-122"/>
                          <a:ea typeface="微软雅黑" pitchFamily="34" charset="-122"/>
                        </a:rPr>
                        <a:t>模型</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R</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R </a:t>
                      </a:r>
                      <a:r>
                        <a:rPr lang="zh-CN" sz="1200" dirty="0">
                          <a:effectLst/>
                          <a:latin typeface="微软雅黑" pitchFamily="34" charset="-122"/>
                          <a:ea typeface="微软雅黑" pitchFamily="34" charset="-122"/>
                        </a:rPr>
                        <a:t>方</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zh-CN" sz="1200">
                          <a:effectLst/>
                          <a:latin typeface="微软雅黑" pitchFamily="34" charset="-122"/>
                          <a:ea typeface="微软雅黑" pitchFamily="34" charset="-122"/>
                        </a:rPr>
                        <a:t>调整后</a:t>
                      </a:r>
                      <a:r>
                        <a:rPr lang="en-US" sz="1200">
                          <a:effectLst/>
                          <a:latin typeface="微软雅黑" pitchFamily="34" charset="-122"/>
                          <a:ea typeface="微软雅黑" pitchFamily="34" charset="-122"/>
                        </a:rPr>
                        <a:t>R</a:t>
                      </a:r>
                      <a:r>
                        <a:rPr lang="zh-CN" sz="1200">
                          <a:effectLst/>
                          <a:latin typeface="微软雅黑" pitchFamily="34" charset="-122"/>
                          <a:ea typeface="微软雅黑" pitchFamily="34" charset="-122"/>
                        </a:rPr>
                        <a:t>方</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zh-CN" sz="1200" dirty="0">
                          <a:effectLst/>
                          <a:latin typeface="微软雅黑" pitchFamily="34" charset="-122"/>
                          <a:ea typeface="微软雅黑" pitchFamily="34" charset="-122"/>
                        </a:rPr>
                        <a:t>标准估算的错误</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0"/>
                  </a:ext>
                </a:extLst>
              </a:tr>
              <a:tr h="321945">
                <a:tc>
                  <a:txBody>
                    <a:bodyPr/>
                    <a:lstStyle/>
                    <a:p>
                      <a:pPr marL="39370" marR="39370" indent="0" algn="ctr">
                        <a:lnSpc>
                          <a:spcPct val="125000"/>
                        </a:lnSpc>
                        <a:spcBef>
                          <a:spcPts val="600"/>
                        </a:spcBef>
                        <a:spcAft>
                          <a:spcPts val="0"/>
                        </a:spcAft>
                      </a:pPr>
                      <a:r>
                        <a:rPr lang="en-US" sz="1200">
                          <a:effectLst/>
                          <a:latin typeface="微软雅黑" pitchFamily="34" charset="-122"/>
                          <a:ea typeface="微软雅黑" pitchFamily="34" charset="-122"/>
                        </a:rPr>
                        <a:t>1</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0.724a</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0.524</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0.513</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0.430</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1"/>
                  </a:ext>
                </a:extLst>
              </a:tr>
            </a:tbl>
          </a:graphicData>
        </a:graphic>
      </p:graphicFrame>
      <p:sp>
        <p:nvSpPr>
          <p:cNvPr id="3" name="矩形 2"/>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下箭头标注 3"/>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6" name="TextBox 18"/>
          <p:cNvSpPr txBox="1"/>
          <p:nvPr/>
        </p:nvSpPr>
        <p:spPr>
          <a:xfrm>
            <a:off x="-869454" y="597952"/>
            <a:ext cx="3113834"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800" b="1" kern="0" noProof="0" dirty="0">
                <a:solidFill>
                  <a:schemeClr val="accent1"/>
                </a:solidFill>
                <a:latin typeface="微软雅黑" panose="020B0503020204020204" pitchFamily="34" charset="-122"/>
                <a:ea typeface="微软雅黑" panose="020B0503020204020204" pitchFamily="34" charset="-122"/>
              </a:rPr>
              <a:t>回归</a:t>
            </a:r>
            <a:r>
              <a:rPr kumimoji="0" lang="zh-CN" altLang="en-US" sz="18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分析</a:t>
            </a:r>
            <a:endParaRPr kumimoji="0" lang="en-US" altLang="zh-CN" sz="18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aphicFrame>
        <p:nvGraphicFramePr>
          <p:cNvPr id="12" name="表格 11"/>
          <p:cNvGraphicFramePr>
            <a:graphicFrameLocks noGrp="1"/>
          </p:cNvGraphicFramePr>
          <p:nvPr>
            <p:extLst>
              <p:ext uri="{D42A27DB-BD31-4B8C-83A1-F6EECF244321}">
                <p14:modId xmlns:p14="http://schemas.microsoft.com/office/powerpoint/2010/main" val="3242921973"/>
              </p:ext>
            </p:extLst>
          </p:nvPr>
        </p:nvGraphicFramePr>
        <p:xfrm>
          <a:off x="323094" y="3564434"/>
          <a:ext cx="4607619" cy="967740"/>
        </p:xfrm>
        <a:graphic>
          <a:graphicData uri="http://schemas.openxmlformats.org/drawingml/2006/table">
            <a:tbl>
              <a:tblPr>
                <a:tableStyleId>{616DA210-FB5B-4158-B5E0-FEB733F419BA}</a:tableStyleId>
              </a:tblPr>
              <a:tblGrid>
                <a:gridCol w="791195">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gridCol w="648072">
                  <a:extLst>
                    <a:ext uri="{9D8B030D-6E8A-4147-A177-3AD203B41FA5}">
                      <a16:colId xmlns:a16="http://schemas.microsoft.com/office/drawing/2014/main" val="20004"/>
                    </a:ext>
                  </a:extLst>
                </a:gridCol>
                <a:gridCol w="864096">
                  <a:extLst>
                    <a:ext uri="{9D8B030D-6E8A-4147-A177-3AD203B41FA5}">
                      <a16:colId xmlns:a16="http://schemas.microsoft.com/office/drawing/2014/main" val="20005"/>
                    </a:ext>
                  </a:extLst>
                </a:gridCol>
              </a:tblGrid>
              <a:tr h="241935">
                <a:tc>
                  <a:txBody>
                    <a:bodyPr/>
                    <a:lstStyle/>
                    <a:p>
                      <a:pPr marL="39370" marR="39370" indent="0" algn="ctr">
                        <a:lnSpc>
                          <a:spcPct val="125000"/>
                        </a:lnSpc>
                        <a:spcBef>
                          <a:spcPts val="600"/>
                        </a:spcBef>
                        <a:spcAft>
                          <a:spcPts val="0"/>
                        </a:spcAft>
                      </a:pPr>
                      <a:r>
                        <a:rPr lang="zh-CN" sz="1200" dirty="0">
                          <a:effectLst/>
                          <a:latin typeface="微软雅黑" pitchFamily="34" charset="-122"/>
                          <a:ea typeface="微软雅黑" pitchFamily="34" charset="-122"/>
                        </a:rPr>
                        <a:t>模型</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zh-CN" sz="1200" dirty="0">
                          <a:effectLst/>
                          <a:latin typeface="微软雅黑" pitchFamily="34" charset="-122"/>
                          <a:ea typeface="微软雅黑" pitchFamily="34" charset="-122"/>
                        </a:rPr>
                        <a:t>平方和</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zh-CN" sz="1200">
                          <a:effectLst/>
                          <a:latin typeface="微软雅黑" pitchFamily="34" charset="-122"/>
                          <a:ea typeface="微软雅黑" pitchFamily="34" charset="-122"/>
                        </a:rPr>
                        <a:t>自由度</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zh-CN" sz="1200">
                          <a:effectLst/>
                          <a:latin typeface="微软雅黑" pitchFamily="34" charset="-122"/>
                          <a:ea typeface="微软雅黑" pitchFamily="34" charset="-122"/>
                        </a:rPr>
                        <a:t>均方</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F</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zh-CN" sz="1200">
                          <a:effectLst/>
                          <a:latin typeface="微软雅黑" pitchFamily="34" charset="-122"/>
                          <a:ea typeface="微软雅黑" pitchFamily="34" charset="-122"/>
                        </a:rPr>
                        <a:t>显著性</a:t>
                      </a:r>
                      <a:endParaRPr lang="zh-CN" sz="120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0"/>
                  </a:ext>
                </a:extLst>
              </a:tr>
              <a:tr h="241935">
                <a:tc>
                  <a:txBody>
                    <a:bodyPr/>
                    <a:lstStyle/>
                    <a:p>
                      <a:pPr marL="39370" marR="39370" indent="0" algn="ctr">
                        <a:lnSpc>
                          <a:spcPct val="125000"/>
                        </a:lnSpc>
                        <a:spcBef>
                          <a:spcPts val="600"/>
                        </a:spcBef>
                        <a:spcAft>
                          <a:spcPts val="0"/>
                        </a:spcAft>
                      </a:pPr>
                      <a:r>
                        <a:rPr lang="zh-CN" sz="1200" dirty="0">
                          <a:effectLst/>
                          <a:latin typeface="微软雅黑" pitchFamily="34" charset="-122"/>
                          <a:ea typeface="微软雅黑" pitchFamily="34" charset="-122"/>
                        </a:rPr>
                        <a:t>回归</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37.009</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4</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a:effectLst/>
                          <a:latin typeface="微软雅黑" pitchFamily="34" charset="-122"/>
                          <a:ea typeface="微软雅黑" pitchFamily="34" charset="-122"/>
                        </a:rPr>
                        <a:t>9.252</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a:effectLst/>
                          <a:latin typeface="微软雅黑" pitchFamily="34" charset="-122"/>
                          <a:ea typeface="微软雅黑" pitchFamily="34" charset="-122"/>
                        </a:rPr>
                        <a:t>50.004</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a:effectLst/>
                          <a:latin typeface="微软雅黑" pitchFamily="34" charset="-122"/>
                          <a:ea typeface="微软雅黑" pitchFamily="34" charset="-122"/>
                        </a:rPr>
                        <a:t>0.000</a:t>
                      </a:r>
                      <a:endParaRPr lang="zh-CN" sz="120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1"/>
                  </a:ext>
                </a:extLst>
              </a:tr>
              <a:tr h="241935">
                <a:tc>
                  <a:txBody>
                    <a:bodyPr/>
                    <a:lstStyle/>
                    <a:p>
                      <a:pPr marL="39370" marR="39370" indent="0" algn="ctr">
                        <a:lnSpc>
                          <a:spcPct val="125000"/>
                        </a:lnSpc>
                        <a:spcBef>
                          <a:spcPts val="600"/>
                        </a:spcBef>
                        <a:spcAft>
                          <a:spcPts val="0"/>
                        </a:spcAft>
                      </a:pPr>
                      <a:r>
                        <a:rPr lang="zh-CN" sz="1200">
                          <a:effectLst/>
                          <a:latin typeface="微软雅黑" pitchFamily="34" charset="-122"/>
                          <a:ea typeface="微软雅黑" pitchFamily="34" charset="-122"/>
                        </a:rPr>
                        <a:t>残差</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33.676</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182</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0.185</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 </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 </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2"/>
                  </a:ext>
                </a:extLst>
              </a:tr>
              <a:tr h="241935">
                <a:tc>
                  <a:txBody>
                    <a:bodyPr/>
                    <a:lstStyle/>
                    <a:p>
                      <a:pPr marL="39370" marR="39370" indent="0" algn="ctr">
                        <a:lnSpc>
                          <a:spcPct val="125000"/>
                        </a:lnSpc>
                        <a:spcBef>
                          <a:spcPts val="600"/>
                        </a:spcBef>
                        <a:spcAft>
                          <a:spcPts val="0"/>
                        </a:spcAft>
                      </a:pPr>
                      <a:r>
                        <a:rPr lang="zh-CN" sz="1200" dirty="0">
                          <a:effectLst/>
                          <a:latin typeface="微软雅黑" pitchFamily="34" charset="-122"/>
                          <a:ea typeface="微软雅黑" pitchFamily="34" charset="-122"/>
                        </a:rPr>
                        <a:t>合计</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a:effectLst/>
                          <a:latin typeface="微软雅黑" pitchFamily="34" charset="-122"/>
                          <a:ea typeface="微软雅黑" pitchFamily="34" charset="-122"/>
                        </a:rPr>
                        <a:t>70.684</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a:effectLst/>
                          <a:latin typeface="微软雅黑" pitchFamily="34" charset="-122"/>
                          <a:ea typeface="微软雅黑" pitchFamily="34" charset="-122"/>
                        </a:rPr>
                        <a:t>186</a:t>
                      </a:r>
                      <a:endParaRPr lang="zh-CN" sz="12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 </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 </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9370" marR="39370" indent="0" algn="ctr">
                        <a:lnSpc>
                          <a:spcPct val="125000"/>
                        </a:lnSpc>
                        <a:spcBef>
                          <a:spcPts val="600"/>
                        </a:spcBef>
                        <a:spcAft>
                          <a:spcPts val="0"/>
                        </a:spcAft>
                      </a:pPr>
                      <a:r>
                        <a:rPr lang="en-US" sz="1200" dirty="0">
                          <a:effectLst/>
                          <a:latin typeface="微软雅黑" pitchFamily="34" charset="-122"/>
                          <a:ea typeface="微软雅黑" pitchFamily="34" charset="-122"/>
                        </a:rPr>
                        <a:t> </a:t>
                      </a:r>
                      <a:endParaRPr lang="zh-CN" sz="12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3"/>
                  </a:ext>
                </a:extLst>
              </a:tr>
            </a:tbl>
          </a:graphicData>
        </a:graphic>
      </p:graphicFrame>
      <p:sp>
        <p:nvSpPr>
          <p:cNvPr id="14" name="文本框 42"/>
          <p:cNvSpPr txBox="1"/>
          <p:nvPr/>
        </p:nvSpPr>
        <p:spPr>
          <a:xfrm rot="20991514">
            <a:off x="3349404" y="2614607"/>
            <a:ext cx="1624711" cy="507831"/>
          </a:xfrm>
          <a:prstGeom prst="rect">
            <a:avLst/>
          </a:prstGeom>
          <a:noFill/>
          <a:ln w="28575">
            <a:solidFill>
              <a:srgbClr val="FF0000"/>
            </a:solidFill>
          </a:ln>
          <a:effectLst>
            <a:glow rad="63500">
              <a:srgbClr val="ED7D31">
                <a:satMod val="175000"/>
                <a:alpha val="40000"/>
              </a:srgbClr>
            </a:glow>
            <a:outerShdw blurRad="50800" dist="38100" dir="2700000" algn="tl" rotWithShape="0">
              <a:prstClr val="black">
                <a:alpha val="40000"/>
              </a:prstClr>
            </a:outerShdw>
          </a:effectLst>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拟合度较好</a:t>
            </a:r>
          </a:p>
        </p:txBody>
      </p:sp>
      <p:sp>
        <p:nvSpPr>
          <p:cNvPr id="15" name="文本框 42"/>
          <p:cNvSpPr txBox="1"/>
          <p:nvPr/>
        </p:nvSpPr>
        <p:spPr>
          <a:xfrm rot="20991514">
            <a:off x="2869620" y="4445212"/>
            <a:ext cx="2108273" cy="507831"/>
          </a:xfrm>
          <a:prstGeom prst="rect">
            <a:avLst/>
          </a:prstGeom>
          <a:noFill/>
          <a:ln w="28575">
            <a:solidFill>
              <a:srgbClr val="FF0000"/>
            </a:solidFill>
          </a:ln>
          <a:effectLst>
            <a:glow rad="63500">
              <a:srgbClr val="ED7D31">
                <a:satMod val="175000"/>
                <a:alpha val="40000"/>
              </a:srgbClr>
            </a:glow>
            <a:outerShdw blurRad="50800" dist="38100" dir="2700000" algn="tl" rotWithShape="0">
              <a:prstClr val="black">
                <a:alpha val="40000"/>
              </a:prstClr>
            </a:outerShdw>
          </a:effectLst>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线性回归方程显著</a:t>
            </a:r>
          </a:p>
        </p:txBody>
      </p:sp>
      <p:sp>
        <p:nvSpPr>
          <p:cNvPr id="13" name="TextBox 12"/>
          <p:cNvSpPr txBox="1"/>
          <p:nvPr/>
        </p:nvSpPr>
        <p:spPr>
          <a:xfrm>
            <a:off x="2168942" y="1476202"/>
            <a:ext cx="1465169" cy="338554"/>
          </a:xfrm>
          <a:prstGeom prst="rect">
            <a:avLst/>
          </a:prstGeom>
          <a:noFill/>
        </p:spPr>
        <p:txBody>
          <a:bodyPr wrap="square" rtlCol="0">
            <a:spAutoFit/>
          </a:bodyPr>
          <a:lstStyle/>
          <a:p>
            <a:r>
              <a:rPr lang="zh-CN" altLang="zh-CN" sz="1600" b="1" dirty="0">
                <a:latin typeface="微软雅黑" pitchFamily="34" charset="-122"/>
                <a:ea typeface="微软雅黑" pitchFamily="34" charset="-122"/>
              </a:rPr>
              <a:t>模型汇总表</a:t>
            </a:r>
            <a:endParaRPr lang="zh-CN" altLang="en-US" sz="1600" b="1" dirty="0">
              <a:latin typeface="微软雅黑" pitchFamily="34" charset="-122"/>
              <a:ea typeface="微软雅黑" pitchFamily="34" charset="-122"/>
            </a:endParaRPr>
          </a:p>
        </p:txBody>
      </p:sp>
      <p:sp>
        <p:nvSpPr>
          <p:cNvPr id="16" name="TextBox 15"/>
          <p:cNvSpPr txBox="1"/>
          <p:nvPr/>
        </p:nvSpPr>
        <p:spPr>
          <a:xfrm>
            <a:off x="2227701" y="3132386"/>
            <a:ext cx="1347654" cy="338554"/>
          </a:xfrm>
          <a:prstGeom prst="rect">
            <a:avLst/>
          </a:prstGeom>
          <a:noFill/>
        </p:spPr>
        <p:txBody>
          <a:bodyPr wrap="square" rtlCol="0">
            <a:spAutoFit/>
          </a:bodyPr>
          <a:lstStyle/>
          <a:p>
            <a:r>
              <a:rPr lang="en-US" altLang="zh-CN" sz="1600" b="1" dirty="0">
                <a:latin typeface="微软雅黑" pitchFamily="34" charset="-122"/>
                <a:ea typeface="微软雅黑" pitchFamily="34" charset="-122"/>
              </a:rPr>
              <a:t>ANOVA</a:t>
            </a:r>
            <a:r>
              <a:rPr lang="zh-CN" altLang="zh-CN" sz="1600" b="1" dirty="0">
                <a:latin typeface="微软雅黑" pitchFamily="34" charset="-122"/>
                <a:ea typeface="微软雅黑" pitchFamily="34" charset="-122"/>
              </a:rPr>
              <a:t>表</a:t>
            </a:r>
            <a:endParaRPr lang="zh-CN" altLang="en-US" sz="1600" b="1" dirty="0">
              <a:latin typeface="微软雅黑" pitchFamily="34" charset="-122"/>
              <a:ea typeface="微软雅黑" pitchFamily="34" charset="-122"/>
            </a:endParaRPr>
          </a:p>
        </p:txBody>
      </p:sp>
      <p:graphicFrame>
        <p:nvGraphicFramePr>
          <p:cNvPr id="17" name="表格 16"/>
          <p:cNvGraphicFramePr>
            <a:graphicFrameLocks noGrp="1"/>
          </p:cNvGraphicFramePr>
          <p:nvPr>
            <p:extLst>
              <p:ext uri="{D42A27DB-BD31-4B8C-83A1-F6EECF244321}">
                <p14:modId xmlns:p14="http://schemas.microsoft.com/office/powerpoint/2010/main" val="2025455887"/>
              </p:ext>
            </p:extLst>
          </p:nvPr>
        </p:nvGraphicFramePr>
        <p:xfrm>
          <a:off x="5508996" y="1231788"/>
          <a:ext cx="4094369" cy="1961389"/>
        </p:xfrm>
        <a:graphic>
          <a:graphicData uri="http://schemas.openxmlformats.org/drawingml/2006/table">
            <a:tbl>
              <a:tblPr>
                <a:tableStyleId>{5940675A-B579-460E-94D1-54222C63F5DA}</a:tableStyleId>
              </a:tblPr>
              <a:tblGrid>
                <a:gridCol w="873887">
                  <a:extLst>
                    <a:ext uri="{9D8B030D-6E8A-4147-A177-3AD203B41FA5}">
                      <a16:colId xmlns:a16="http://schemas.microsoft.com/office/drawing/2014/main" val="20000"/>
                    </a:ext>
                  </a:extLst>
                </a:gridCol>
                <a:gridCol w="684870">
                  <a:extLst>
                    <a:ext uri="{9D8B030D-6E8A-4147-A177-3AD203B41FA5}">
                      <a16:colId xmlns:a16="http://schemas.microsoft.com/office/drawing/2014/main" val="20001"/>
                    </a:ext>
                  </a:extLst>
                </a:gridCol>
                <a:gridCol w="625252">
                  <a:extLst>
                    <a:ext uri="{9D8B030D-6E8A-4147-A177-3AD203B41FA5}">
                      <a16:colId xmlns:a16="http://schemas.microsoft.com/office/drawing/2014/main" val="20002"/>
                    </a:ext>
                  </a:extLst>
                </a:gridCol>
                <a:gridCol w="640050">
                  <a:extLst>
                    <a:ext uri="{9D8B030D-6E8A-4147-A177-3AD203B41FA5}">
                      <a16:colId xmlns:a16="http://schemas.microsoft.com/office/drawing/2014/main" val="20003"/>
                    </a:ext>
                  </a:extLst>
                </a:gridCol>
                <a:gridCol w="665949">
                  <a:extLst>
                    <a:ext uri="{9D8B030D-6E8A-4147-A177-3AD203B41FA5}">
                      <a16:colId xmlns:a16="http://schemas.microsoft.com/office/drawing/2014/main" val="20004"/>
                    </a:ext>
                  </a:extLst>
                </a:gridCol>
                <a:gridCol w="604361">
                  <a:extLst>
                    <a:ext uri="{9D8B030D-6E8A-4147-A177-3AD203B41FA5}">
                      <a16:colId xmlns:a16="http://schemas.microsoft.com/office/drawing/2014/main" val="20005"/>
                    </a:ext>
                  </a:extLst>
                </a:gridCol>
              </a:tblGrid>
              <a:tr h="241935">
                <a:tc rowSpan="2">
                  <a:txBody>
                    <a:bodyPr/>
                    <a:lstStyle/>
                    <a:p>
                      <a:pPr marL="38100" marR="38100" indent="127000" algn="ctr">
                        <a:lnSpc>
                          <a:spcPct val="125000"/>
                        </a:lnSpc>
                        <a:spcBef>
                          <a:spcPts val="600"/>
                        </a:spcBef>
                        <a:spcAft>
                          <a:spcPts val="0"/>
                        </a:spcAft>
                      </a:pPr>
                      <a:r>
                        <a:rPr lang="zh-CN" sz="1100" dirty="0">
                          <a:effectLst/>
                          <a:latin typeface="微软雅黑" pitchFamily="34" charset="-122"/>
                          <a:ea typeface="微软雅黑" pitchFamily="34" charset="-122"/>
                        </a:rPr>
                        <a:t>模型</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gridSpan="2">
                  <a:txBody>
                    <a:bodyPr/>
                    <a:lstStyle/>
                    <a:p>
                      <a:pPr marL="38100" marR="38100" indent="127000" algn="ctr">
                        <a:lnSpc>
                          <a:spcPct val="125000"/>
                        </a:lnSpc>
                        <a:spcBef>
                          <a:spcPts val="600"/>
                        </a:spcBef>
                        <a:spcAft>
                          <a:spcPts val="0"/>
                        </a:spcAft>
                      </a:pPr>
                      <a:r>
                        <a:rPr lang="zh-CN" sz="1100" dirty="0">
                          <a:effectLst/>
                          <a:latin typeface="微软雅黑" pitchFamily="34" charset="-122"/>
                          <a:ea typeface="微软雅黑" pitchFamily="34" charset="-122"/>
                        </a:rPr>
                        <a:t>未标准化系数</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hMerge="1">
                  <a:txBody>
                    <a:bodyPr/>
                    <a:lstStyle/>
                    <a:p>
                      <a:endParaRPr lang="zh-CN" altLang="en-US"/>
                    </a:p>
                  </a:txBody>
                  <a:tcPr/>
                </a:tc>
                <a:tc>
                  <a:txBody>
                    <a:bodyPr/>
                    <a:lstStyle/>
                    <a:p>
                      <a:pPr marL="38100" marR="38100" indent="127000" algn="ctr">
                        <a:lnSpc>
                          <a:spcPct val="125000"/>
                        </a:lnSpc>
                        <a:spcBef>
                          <a:spcPts val="600"/>
                        </a:spcBef>
                        <a:spcAft>
                          <a:spcPts val="0"/>
                        </a:spcAft>
                      </a:pPr>
                      <a:r>
                        <a:rPr lang="zh-CN" sz="1100">
                          <a:effectLst/>
                          <a:latin typeface="微软雅黑" pitchFamily="34" charset="-122"/>
                          <a:ea typeface="微软雅黑" pitchFamily="34" charset="-122"/>
                        </a:rPr>
                        <a:t>标准化系数</a:t>
                      </a:r>
                      <a:endParaRPr lang="zh-CN" sz="1100">
                        <a:solidFill>
                          <a:srgbClr val="000000"/>
                        </a:solidFill>
                        <a:effectLst/>
                        <a:latin typeface="微软雅黑" pitchFamily="34" charset="-122"/>
                        <a:ea typeface="微软雅黑" pitchFamily="34" charset="-122"/>
                        <a:cs typeface="Arial"/>
                      </a:endParaRPr>
                    </a:p>
                  </a:txBody>
                  <a:tcPr marL="0" marR="0" marT="0" marB="0" anchor="ctr"/>
                </a:tc>
                <a:tc rowSpan="2">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t</a:t>
                      </a:r>
                      <a:endParaRPr lang="zh-CN" sz="1100">
                        <a:solidFill>
                          <a:srgbClr val="000000"/>
                        </a:solidFill>
                        <a:effectLst/>
                        <a:latin typeface="微软雅黑" pitchFamily="34" charset="-122"/>
                        <a:ea typeface="微软雅黑" pitchFamily="34" charset="-122"/>
                        <a:cs typeface="Arial"/>
                      </a:endParaRPr>
                    </a:p>
                  </a:txBody>
                  <a:tcPr marL="0" marR="0" marT="0" marB="0" anchor="ctr"/>
                </a:tc>
                <a:tc rowSpan="2">
                  <a:txBody>
                    <a:bodyPr/>
                    <a:lstStyle/>
                    <a:p>
                      <a:pPr marL="38100" marR="38100" indent="127000" algn="ctr">
                        <a:lnSpc>
                          <a:spcPct val="125000"/>
                        </a:lnSpc>
                        <a:spcBef>
                          <a:spcPts val="600"/>
                        </a:spcBef>
                        <a:spcAft>
                          <a:spcPts val="0"/>
                        </a:spcAft>
                      </a:pPr>
                      <a:r>
                        <a:rPr lang="zh-CN" sz="1100">
                          <a:effectLst/>
                          <a:latin typeface="微软雅黑" pitchFamily="34" charset="-122"/>
                          <a:ea typeface="微软雅黑" pitchFamily="34" charset="-122"/>
                        </a:rPr>
                        <a:t>显著性</a:t>
                      </a:r>
                      <a:endParaRPr lang="zh-CN" sz="110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0"/>
                  </a:ext>
                </a:extLst>
              </a:tr>
              <a:tr h="263525">
                <a:tc vMerge="1">
                  <a:txBody>
                    <a:bodyPr/>
                    <a:lstStyle/>
                    <a:p>
                      <a:endParaRPr lang="zh-CN" altLang="en-US"/>
                    </a:p>
                  </a:txBody>
                  <a:tcP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B</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zh-CN" sz="1100" dirty="0">
                          <a:effectLst/>
                          <a:latin typeface="微软雅黑" pitchFamily="34" charset="-122"/>
                          <a:ea typeface="微软雅黑" pitchFamily="34" charset="-122"/>
                        </a:rPr>
                        <a:t>标准误差</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Beta</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1"/>
                  </a:ext>
                </a:extLst>
              </a:tr>
              <a:tr h="245745">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a:t>
                      </a:r>
                      <a:r>
                        <a:rPr lang="zh-CN" sz="1100">
                          <a:effectLst/>
                          <a:latin typeface="微软雅黑" pitchFamily="34" charset="-122"/>
                          <a:ea typeface="微软雅黑" pitchFamily="34" charset="-122"/>
                        </a:rPr>
                        <a:t>常量</a:t>
                      </a:r>
                      <a:r>
                        <a:rPr lang="en-US" sz="1100">
                          <a:effectLst/>
                          <a:latin typeface="微软雅黑" pitchFamily="34" charset="-122"/>
                          <a:ea typeface="微软雅黑" pitchFamily="34" charset="-122"/>
                        </a:rPr>
                        <a:t>)</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3.180</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0.103</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indent="127000" algn="ctr">
                        <a:lnSpc>
                          <a:spcPct val="125000"/>
                        </a:lnSpc>
                        <a:spcBef>
                          <a:spcPts val="600"/>
                        </a:spcBef>
                        <a:spcAft>
                          <a:spcPts val="0"/>
                        </a:spcAft>
                      </a:pPr>
                      <a:r>
                        <a:rPr lang="en-US" sz="1100" dirty="0">
                          <a:effectLst/>
                          <a:latin typeface="微软雅黑" pitchFamily="34" charset="-122"/>
                          <a:ea typeface="微软雅黑" pitchFamily="34" charset="-122"/>
                        </a:rPr>
                        <a:t> </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30.873</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0.000</a:t>
                      </a:r>
                      <a:endParaRPr lang="zh-CN" sz="110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2"/>
                  </a:ext>
                </a:extLst>
              </a:tr>
              <a:tr h="233045">
                <a:tc>
                  <a:txBody>
                    <a:bodyPr/>
                    <a:lstStyle/>
                    <a:p>
                      <a:pPr marL="38100" marR="38100" indent="127000" algn="ctr">
                        <a:lnSpc>
                          <a:spcPct val="125000"/>
                        </a:lnSpc>
                        <a:spcBef>
                          <a:spcPts val="600"/>
                        </a:spcBef>
                        <a:spcAft>
                          <a:spcPts val="0"/>
                        </a:spcAft>
                      </a:pPr>
                      <a:r>
                        <a:rPr lang="zh-CN" sz="1100">
                          <a:effectLst/>
                          <a:latin typeface="微软雅黑" pitchFamily="34" charset="-122"/>
                          <a:ea typeface="微软雅黑" pitchFamily="34" charset="-122"/>
                        </a:rPr>
                        <a:t>职业</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-0.063</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0.098</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-0.070</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-0.643</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0.546</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3"/>
                  </a:ext>
                </a:extLst>
              </a:tr>
              <a:tr h="224790">
                <a:tc>
                  <a:txBody>
                    <a:bodyPr/>
                    <a:lstStyle/>
                    <a:p>
                      <a:pPr marL="38100" marR="38100" indent="127000" algn="ctr">
                        <a:lnSpc>
                          <a:spcPct val="125000"/>
                        </a:lnSpc>
                        <a:spcBef>
                          <a:spcPts val="600"/>
                        </a:spcBef>
                        <a:spcAft>
                          <a:spcPts val="0"/>
                        </a:spcAft>
                      </a:pPr>
                      <a:r>
                        <a:rPr lang="zh-CN" sz="1100">
                          <a:effectLst/>
                          <a:latin typeface="微软雅黑" pitchFamily="34" charset="-122"/>
                          <a:ea typeface="微软雅黑" pitchFamily="34" charset="-122"/>
                        </a:rPr>
                        <a:t>年龄</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0.398</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0.106</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0.444</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3.755</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0.000</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4"/>
                  </a:ext>
                </a:extLst>
              </a:tr>
              <a:tr h="224790">
                <a:tc>
                  <a:txBody>
                    <a:bodyPr/>
                    <a:lstStyle/>
                    <a:p>
                      <a:pPr marL="38100" marR="38100" indent="127000" algn="ctr">
                        <a:lnSpc>
                          <a:spcPct val="125000"/>
                        </a:lnSpc>
                        <a:spcBef>
                          <a:spcPts val="600"/>
                        </a:spcBef>
                        <a:spcAft>
                          <a:spcPts val="0"/>
                        </a:spcAft>
                      </a:pPr>
                      <a:r>
                        <a:rPr lang="zh-CN" sz="1100">
                          <a:effectLst/>
                          <a:latin typeface="微软雅黑" pitchFamily="34" charset="-122"/>
                          <a:ea typeface="微软雅黑" pitchFamily="34" charset="-122"/>
                        </a:rPr>
                        <a:t>学历</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0.167</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0.104</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0.186</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1.606</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0.115</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5"/>
                  </a:ext>
                </a:extLst>
              </a:tr>
              <a:tr h="233045">
                <a:tc>
                  <a:txBody>
                    <a:bodyPr/>
                    <a:lstStyle/>
                    <a:p>
                      <a:pPr marL="38100" marR="38100" indent="127000" algn="ctr">
                        <a:lnSpc>
                          <a:spcPct val="125000"/>
                        </a:lnSpc>
                        <a:spcBef>
                          <a:spcPts val="600"/>
                        </a:spcBef>
                        <a:spcAft>
                          <a:spcPts val="0"/>
                        </a:spcAft>
                      </a:pPr>
                      <a:r>
                        <a:rPr lang="zh-CN" sz="1100">
                          <a:effectLst/>
                          <a:latin typeface="微软雅黑" pitchFamily="34" charset="-122"/>
                          <a:ea typeface="微软雅黑" pitchFamily="34" charset="-122"/>
                        </a:rPr>
                        <a:t>家庭模式</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a:effectLst/>
                          <a:latin typeface="微软雅黑" pitchFamily="34" charset="-122"/>
                          <a:ea typeface="微软雅黑" pitchFamily="34" charset="-122"/>
                        </a:rPr>
                        <a:t>-0.366</a:t>
                      </a:r>
                      <a:endParaRPr lang="zh-CN" sz="110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0.084</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-0.409</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-4.357</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tc>
                  <a:txBody>
                    <a:bodyPr/>
                    <a:lstStyle/>
                    <a:p>
                      <a:pPr marL="38100" marR="38100" indent="127000" algn="ctr">
                        <a:lnSpc>
                          <a:spcPct val="125000"/>
                        </a:lnSpc>
                        <a:spcBef>
                          <a:spcPts val="600"/>
                        </a:spcBef>
                        <a:spcAft>
                          <a:spcPts val="0"/>
                        </a:spcAft>
                      </a:pPr>
                      <a:r>
                        <a:rPr lang="en-US" sz="1100" dirty="0">
                          <a:effectLst/>
                          <a:latin typeface="微软雅黑" pitchFamily="34" charset="-122"/>
                          <a:ea typeface="微软雅黑" pitchFamily="34" charset="-122"/>
                        </a:rPr>
                        <a:t>0.001</a:t>
                      </a:r>
                      <a:endParaRPr lang="zh-CN" sz="1100" dirty="0">
                        <a:solidFill>
                          <a:srgbClr val="000000"/>
                        </a:solidFill>
                        <a:effectLst/>
                        <a:latin typeface="微软雅黑" pitchFamily="34" charset="-122"/>
                        <a:ea typeface="微软雅黑" pitchFamily="34" charset="-122"/>
                        <a:cs typeface="Arial"/>
                      </a:endParaRPr>
                    </a:p>
                  </a:txBody>
                  <a:tcPr marL="0" marR="0" marT="0" marB="0" anchor="ctr"/>
                </a:tc>
                <a:extLst>
                  <a:ext uri="{0D108BD9-81ED-4DB2-BD59-A6C34878D82A}">
                    <a16:rowId xmlns:a16="http://schemas.microsoft.com/office/drawing/2014/main" val="10006"/>
                  </a:ext>
                </a:extLst>
              </a:tr>
            </a:tbl>
          </a:graphicData>
        </a:graphic>
      </p:graphicFrame>
      <p:sp>
        <p:nvSpPr>
          <p:cNvPr id="19" name="TextBox 18"/>
          <p:cNvSpPr txBox="1"/>
          <p:nvPr/>
        </p:nvSpPr>
        <p:spPr>
          <a:xfrm>
            <a:off x="6999677" y="813898"/>
            <a:ext cx="1612823" cy="338554"/>
          </a:xfrm>
          <a:prstGeom prst="rect">
            <a:avLst/>
          </a:prstGeom>
          <a:noFill/>
        </p:spPr>
        <p:txBody>
          <a:bodyPr wrap="square" rtlCol="0">
            <a:spAutoFit/>
          </a:bodyPr>
          <a:lstStyle/>
          <a:p>
            <a:r>
              <a:rPr lang="en-US" altLang="zh-CN" sz="1600" b="1" dirty="0">
                <a:latin typeface="微软雅黑" pitchFamily="34" charset="-122"/>
                <a:ea typeface="微软雅黑" pitchFamily="34" charset="-122"/>
              </a:rPr>
              <a:t>ANOVA</a:t>
            </a:r>
            <a:r>
              <a:rPr lang="zh-CN" altLang="zh-CN" sz="1600" b="1" dirty="0">
                <a:latin typeface="微软雅黑" pitchFamily="34" charset="-122"/>
                <a:ea typeface="微软雅黑" pitchFamily="34" charset="-122"/>
              </a:rPr>
              <a:t>系数表</a:t>
            </a:r>
            <a:endParaRPr lang="zh-CN" altLang="en-US" sz="1600" b="1" dirty="0">
              <a:latin typeface="微软雅黑" pitchFamily="34" charset="-122"/>
              <a:ea typeface="微软雅黑" pitchFamily="34" charset="-122"/>
            </a:endParaRPr>
          </a:p>
        </p:txBody>
      </p:sp>
      <mc:AlternateContent xmlns:mc="http://schemas.openxmlformats.org/markup-compatibility/2006" xmlns:a14="http://schemas.microsoft.com/office/drawing/2010/main">
        <mc:Choice Requires="a14">
          <p:sp>
            <p:nvSpPr>
              <p:cNvPr id="18" name="TextBox 17"/>
              <p:cNvSpPr txBox="1"/>
              <p:nvPr/>
            </p:nvSpPr>
            <p:spPr>
              <a:xfrm>
                <a:off x="5878064" y="3318319"/>
                <a:ext cx="3129957" cy="338554"/>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1600" i="1" kern="100">
                          <a:latin typeface="Cambria Math"/>
                          <a:cs typeface="Times New Roman"/>
                        </a:rPr>
                        <m:t>𝑌</m:t>
                      </m:r>
                      <m:r>
                        <a:rPr lang="en-US" altLang="zh-CN" sz="1600" i="1" kern="100">
                          <a:latin typeface="Cambria Math"/>
                          <a:cs typeface="Times New Roman"/>
                        </a:rPr>
                        <m:t>=3.180+0.398</m:t>
                      </m:r>
                      <m:sSub>
                        <m:sSubPr>
                          <m:ctrlPr>
                            <a:rPr lang="zh-CN" altLang="zh-CN" sz="1600" i="1" kern="100">
                              <a:effectLst/>
                              <a:latin typeface="Cambria Math" panose="02040503050406030204" pitchFamily="18" charset="0"/>
                              <a:ea typeface="Cambria Math"/>
                              <a:cs typeface="Times New Roman"/>
                            </a:rPr>
                          </m:ctrlPr>
                        </m:sSubPr>
                        <m:e>
                          <m:r>
                            <a:rPr lang="en-US" altLang="zh-CN" sz="1600" i="1" kern="100">
                              <a:latin typeface="Cambria Math"/>
                              <a:cs typeface="Times New Roman"/>
                            </a:rPr>
                            <m:t>𝑋</m:t>
                          </m:r>
                        </m:e>
                        <m:sub>
                          <m:r>
                            <a:rPr lang="en-US" altLang="zh-CN" sz="1600" i="1" kern="100">
                              <a:latin typeface="Cambria Math"/>
                              <a:cs typeface="Times New Roman"/>
                            </a:rPr>
                            <m:t>2</m:t>
                          </m:r>
                        </m:sub>
                      </m:sSub>
                      <m:r>
                        <a:rPr lang="zh-CN" altLang="en-US" sz="1600" i="1" kern="100">
                          <a:effectLst/>
                          <a:latin typeface="Cambria Math"/>
                          <a:ea typeface="微软雅黑"/>
                          <a:cs typeface="微软雅黑"/>
                        </a:rPr>
                        <m:t>−</m:t>
                      </m:r>
                      <m:r>
                        <a:rPr lang="en-US" altLang="zh-CN" sz="1600" i="1" kern="100">
                          <a:latin typeface="Cambria Math"/>
                          <a:cs typeface="Times New Roman"/>
                        </a:rPr>
                        <m:t>0.366</m:t>
                      </m:r>
                      <m:sSub>
                        <m:sSubPr>
                          <m:ctrlPr>
                            <a:rPr lang="zh-CN" altLang="zh-CN" sz="1600" i="1" kern="100">
                              <a:effectLst/>
                              <a:latin typeface="Cambria Math" panose="02040503050406030204" pitchFamily="18" charset="0"/>
                              <a:ea typeface="Cambria Math"/>
                              <a:cs typeface="Times New Roman"/>
                            </a:rPr>
                          </m:ctrlPr>
                        </m:sSubPr>
                        <m:e>
                          <m:r>
                            <a:rPr lang="en-US" altLang="zh-CN" sz="1600" i="1" kern="100">
                              <a:latin typeface="Cambria Math"/>
                              <a:cs typeface="Times New Roman"/>
                            </a:rPr>
                            <m:t>𝑋</m:t>
                          </m:r>
                        </m:e>
                        <m:sub>
                          <m:r>
                            <a:rPr lang="en-US" altLang="zh-CN" sz="1600" i="1" kern="100">
                              <a:latin typeface="Cambria Math"/>
                              <a:cs typeface="Times New Roman"/>
                            </a:rPr>
                            <m:t>4</m:t>
                          </m:r>
                        </m:sub>
                      </m:sSub>
                    </m:oMath>
                  </m:oMathPara>
                </a14:m>
                <a:endParaRPr lang="zh-CN" altLang="en-US"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878064" y="3318319"/>
                <a:ext cx="3129957" cy="338554"/>
              </a:xfrm>
              <a:prstGeom prst="rect">
                <a:avLst/>
              </a:prstGeom>
              <a:blipFill>
                <a:blip r:embed="rId2"/>
                <a:stretch>
                  <a:fillRect/>
                </a:stretch>
              </a:blipFill>
              <a:ln>
                <a:noFill/>
              </a:ln>
            </p:spPr>
            <p:txBody>
              <a:bodyPr/>
              <a:lstStyle/>
              <a:p>
                <a:r>
                  <a:rPr lang="zh-CN" altLang="en-US">
                    <a:noFill/>
                  </a:rPr>
                  <a:t> </a:t>
                </a:r>
              </a:p>
            </p:txBody>
          </p:sp>
        </mc:Fallback>
      </mc:AlternateContent>
      <p:sp>
        <p:nvSpPr>
          <p:cNvPr id="22" name="圆角矩形 21"/>
          <p:cNvSpPr/>
          <p:nvPr/>
        </p:nvSpPr>
        <p:spPr>
          <a:xfrm>
            <a:off x="6046371" y="3814591"/>
            <a:ext cx="3242241" cy="1232772"/>
          </a:xfrm>
          <a:prstGeom prst="roundRect">
            <a:avLst/>
          </a:prstGeom>
          <a:noFill/>
          <a:ln w="28575">
            <a:solidFill>
              <a:srgbClr val="FF0000"/>
            </a:solidFill>
          </a:ln>
          <a:effectLst>
            <a:glow rad="63500">
              <a:srgbClr val="FF0000">
                <a:alpha val="40000"/>
              </a:srgb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800" b="1" dirty="0">
                <a:solidFill>
                  <a:schemeClr val="tx1"/>
                </a:solidFill>
                <a:latin typeface="微软雅黑" panose="020B0503020204020204" pitchFamily="34" charset="-122"/>
                <a:ea typeface="微软雅黑" panose="020B0503020204020204" pitchFamily="34" charset="-122"/>
                <a:sym typeface="+mn-ea"/>
              </a:rPr>
              <a:t>子女推荐父母使用意愿与</a:t>
            </a:r>
            <a:r>
              <a:rPr lang="zh-CN" altLang="en-US" sz="1800" b="1" dirty="0">
                <a:solidFill>
                  <a:srgbClr val="FF0000"/>
                </a:solidFill>
                <a:latin typeface="微软雅黑" panose="020B0503020204020204" pitchFamily="34" charset="-122"/>
                <a:ea typeface="微软雅黑" panose="020B0503020204020204" pitchFamily="34" charset="-122"/>
                <a:sym typeface="+mn-ea"/>
              </a:rPr>
              <a:t>子女的年龄</a:t>
            </a:r>
            <a:r>
              <a:rPr lang="zh-CN" altLang="en-US" sz="1800" b="1" dirty="0">
                <a:solidFill>
                  <a:schemeClr val="tx1"/>
                </a:solidFill>
                <a:latin typeface="微软雅黑" panose="020B0503020204020204" pitchFamily="34" charset="-122"/>
                <a:ea typeface="微软雅黑" panose="020B0503020204020204" pitchFamily="34" charset="-122"/>
                <a:sym typeface="+mn-ea"/>
              </a:rPr>
              <a:t>呈</a:t>
            </a:r>
            <a:r>
              <a:rPr lang="zh-CN" altLang="en-US" sz="1800" b="1" dirty="0">
                <a:solidFill>
                  <a:srgbClr val="FF0000"/>
                </a:solidFill>
                <a:latin typeface="微软雅黑" panose="020B0503020204020204" pitchFamily="34" charset="-122"/>
                <a:ea typeface="微软雅黑" panose="020B0503020204020204" pitchFamily="34" charset="-122"/>
                <a:sym typeface="+mn-ea"/>
              </a:rPr>
              <a:t>正相关</a:t>
            </a:r>
            <a:r>
              <a:rPr lang="zh-CN" altLang="en-US" sz="1800" b="1" dirty="0">
                <a:solidFill>
                  <a:schemeClr val="tx1"/>
                </a:solidFill>
                <a:latin typeface="微软雅黑" panose="020B0503020204020204" pitchFamily="34" charset="-122"/>
                <a:ea typeface="微软雅黑" panose="020B0503020204020204" pitchFamily="34" charset="-122"/>
                <a:sym typeface="+mn-ea"/>
              </a:rPr>
              <a:t>，与</a:t>
            </a:r>
            <a:r>
              <a:rPr lang="zh-CN" altLang="en-US" sz="1800" b="1" dirty="0">
                <a:solidFill>
                  <a:srgbClr val="FF0000"/>
                </a:solidFill>
                <a:latin typeface="微软雅黑" panose="020B0503020204020204" pitchFamily="34" charset="-122"/>
                <a:ea typeface="微软雅黑" panose="020B0503020204020204" pitchFamily="34" charset="-122"/>
                <a:sym typeface="+mn-ea"/>
              </a:rPr>
              <a:t>家庭模式</a:t>
            </a:r>
            <a:r>
              <a:rPr lang="zh-CN" altLang="en-US" sz="1800" b="1" dirty="0">
                <a:solidFill>
                  <a:schemeClr val="tx1"/>
                </a:solidFill>
                <a:latin typeface="微软雅黑" panose="020B0503020204020204" pitchFamily="34" charset="-122"/>
                <a:ea typeface="微软雅黑" panose="020B0503020204020204" pitchFamily="34" charset="-122"/>
                <a:sym typeface="+mn-ea"/>
              </a:rPr>
              <a:t>呈</a:t>
            </a:r>
            <a:r>
              <a:rPr lang="zh-CN" altLang="en-US" sz="1800" b="1" dirty="0">
                <a:solidFill>
                  <a:srgbClr val="FF0000"/>
                </a:solidFill>
                <a:latin typeface="微软雅黑" panose="020B0503020204020204" pitchFamily="34" charset="-122"/>
                <a:ea typeface="微软雅黑" panose="020B0503020204020204" pitchFamily="34" charset="-122"/>
                <a:sym typeface="+mn-ea"/>
              </a:rPr>
              <a:t>负相关</a:t>
            </a:r>
            <a:r>
              <a:rPr lang="zh-CN" altLang="en-US" sz="1800" b="1" dirty="0">
                <a:solidFill>
                  <a:schemeClr val="tx1"/>
                </a:solidFill>
                <a:latin typeface="微软雅黑" panose="020B0503020204020204" pitchFamily="34" charset="-122"/>
                <a:ea typeface="微软雅黑" panose="020B0503020204020204" pitchFamily="34" charset="-122"/>
                <a:sym typeface="+mn-ea"/>
              </a:rPr>
              <a:t>。 </a:t>
            </a:r>
            <a:endParaRPr lang="zh-CN" altLang="en-US" sz="1800" b="1" dirty="0">
              <a:solidFill>
                <a:srgbClr val="FF0000"/>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1260525" y="612342"/>
            <a:ext cx="0" cy="3549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81195" y="497791"/>
            <a:ext cx="4860925" cy="584775"/>
          </a:xfrm>
          <a:prstGeom prst="rect">
            <a:avLst/>
          </a:prstGeom>
        </p:spPr>
        <p:txBody>
          <a:bodyPr>
            <a:spAutoFit/>
          </a:bodyPr>
          <a:lstStyle/>
          <a:p>
            <a:pPr lvl="0" algn="ctr" defTabSz="914400">
              <a:defRPr/>
            </a:pPr>
            <a:r>
              <a:rPr lang="zh-CN" altLang="en-US" sz="1600" b="1" kern="0" dirty="0">
                <a:solidFill>
                  <a:schemeClr val="accent1"/>
                </a:solidFill>
                <a:latin typeface="微软雅黑" panose="020B0503020204020204" pitchFamily="34" charset="-122"/>
                <a:ea typeface="微软雅黑" panose="020B0503020204020204" pitchFamily="34" charset="-122"/>
              </a:rPr>
              <a:t>子女推荐</a:t>
            </a:r>
            <a:endParaRPr lang="en-US" altLang="zh-CN" sz="1600" b="1" kern="0" dirty="0">
              <a:solidFill>
                <a:schemeClr val="accent1"/>
              </a:solidFill>
              <a:latin typeface="微软雅黑" panose="020B0503020204020204" pitchFamily="34" charset="-122"/>
              <a:ea typeface="微软雅黑" panose="020B0503020204020204" pitchFamily="34" charset="-122"/>
            </a:endParaRPr>
          </a:p>
          <a:p>
            <a:pPr lvl="0" algn="ctr" defTabSz="914400">
              <a:defRPr/>
            </a:pPr>
            <a:r>
              <a:rPr lang="zh-CN" altLang="en-US" sz="1600" b="1" kern="0" dirty="0">
                <a:solidFill>
                  <a:schemeClr val="accent1"/>
                </a:solidFill>
                <a:latin typeface="微软雅黑" panose="020B0503020204020204" pitchFamily="34" charset="-122"/>
                <a:ea typeface="微软雅黑" panose="020B0503020204020204" pitchFamily="34" charset="-122"/>
              </a:rPr>
              <a:t>父母使用意愿分析</a:t>
            </a:r>
            <a:endParaRPr lang="en-US" altLang="zh-CN" sz="1600" b="1" kern="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921074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75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1250"/>
                            </p:stCondLst>
                            <p:childTnLst>
                              <p:par>
                                <p:cTn id="12" presetID="1" presetClass="entr" presetSubtype="0" fill="hold" grpId="0" nodeType="afterEffect">
                                  <p:stCondLst>
                                    <p:cond delay="75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p:stCondLst>
                              <p:cond delay="2000"/>
                            </p:stCondLst>
                            <p:childTnLst>
                              <p:par>
                                <p:cTn id="15" presetID="10" presetClass="entr" presetSubtype="0" fill="hold" grpId="0" nodeType="afterEffect">
                                  <p:stCondLst>
                                    <p:cond delay="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P spid="15" grpId="0" animBg="1"/>
      <p:bldP spid="22"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标注 13"/>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graphicFrame>
        <p:nvGraphicFramePr>
          <p:cNvPr id="5" name="表格 4"/>
          <p:cNvGraphicFramePr>
            <a:graphicFrameLocks noGrp="1"/>
          </p:cNvGraphicFramePr>
          <p:nvPr>
            <p:extLst>
              <p:ext uri="{D42A27DB-BD31-4B8C-83A1-F6EECF244321}">
                <p14:modId xmlns:p14="http://schemas.microsoft.com/office/powerpoint/2010/main" val="3686697111"/>
              </p:ext>
            </p:extLst>
          </p:nvPr>
        </p:nvGraphicFramePr>
        <p:xfrm>
          <a:off x="4034174" y="691374"/>
          <a:ext cx="5448049" cy="4170634"/>
        </p:xfrm>
        <a:graphic>
          <a:graphicData uri="http://schemas.openxmlformats.org/drawingml/2006/table">
            <a:tbl>
              <a:tblPr firstRow="1" firstCol="1" bandRow="1"/>
              <a:tblGrid>
                <a:gridCol w="669916">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949099">
                  <a:extLst>
                    <a:ext uri="{9D8B030D-6E8A-4147-A177-3AD203B41FA5}">
                      <a16:colId xmlns:a16="http://schemas.microsoft.com/office/drawing/2014/main" val="20002"/>
                    </a:ext>
                  </a:extLst>
                </a:gridCol>
                <a:gridCol w="604708">
                  <a:extLst>
                    <a:ext uri="{9D8B030D-6E8A-4147-A177-3AD203B41FA5}">
                      <a16:colId xmlns:a16="http://schemas.microsoft.com/office/drawing/2014/main" val="20003"/>
                    </a:ext>
                  </a:extLst>
                </a:gridCol>
                <a:gridCol w="750449">
                  <a:extLst>
                    <a:ext uri="{9D8B030D-6E8A-4147-A177-3AD203B41FA5}">
                      <a16:colId xmlns:a16="http://schemas.microsoft.com/office/drawing/2014/main" val="20004"/>
                    </a:ext>
                  </a:extLst>
                </a:gridCol>
                <a:gridCol w="216024">
                  <a:extLst>
                    <a:ext uri="{9D8B030D-6E8A-4147-A177-3AD203B41FA5}">
                      <a16:colId xmlns:a16="http://schemas.microsoft.com/office/drawing/2014/main" val="20005"/>
                    </a:ext>
                  </a:extLst>
                </a:gridCol>
                <a:gridCol w="859222">
                  <a:extLst>
                    <a:ext uri="{9D8B030D-6E8A-4147-A177-3AD203B41FA5}">
                      <a16:colId xmlns:a16="http://schemas.microsoft.com/office/drawing/2014/main" val="20006"/>
                    </a:ext>
                  </a:extLst>
                </a:gridCol>
                <a:gridCol w="417470">
                  <a:extLst>
                    <a:ext uri="{9D8B030D-6E8A-4147-A177-3AD203B41FA5}">
                      <a16:colId xmlns:a16="http://schemas.microsoft.com/office/drawing/2014/main" val="20007"/>
                    </a:ext>
                  </a:extLst>
                </a:gridCol>
                <a:gridCol w="405097">
                  <a:extLst>
                    <a:ext uri="{9D8B030D-6E8A-4147-A177-3AD203B41FA5}">
                      <a16:colId xmlns:a16="http://schemas.microsoft.com/office/drawing/2014/main" val="20008"/>
                    </a:ext>
                  </a:extLst>
                </a:gridCol>
              </a:tblGrid>
              <a:tr h="237952">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dirty="0">
                          <a:solidFill>
                            <a:srgbClr val="000000"/>
                          </a:solidFill>
                          <a:effectLst/>
                          <a:latin typeface="微软雅黑" pitchFamily="34" charset="-122"/>
                          <a:ea typeface="微软雅黑" pitchFamily="34" charset="-122"/>
                          <a:cs typeface="宋体"/>
                        </a:rPr>
                        <a:t>构面</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dirty="0">
                          <a:solidFill>
                            <a:srgbClr val="000000"/>
                          </a:solidFill>
                          <a:effectLst/>
                          <a:latin typeface="微软雅黑" pitchFamily="34" charset="-122"/>
                          <a:ea typeface="微软雅黑" pitchFamily="34" charset="-122"/>
                          <a:cs typeface="宋体"/>
                        </a:rPr>
                        <a:t>题项</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非标准化因素负荷</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标准误</a:t>
                      </a:r>
                      <a:r>
                        <a:rPr lang="en-US" sz="750">
                          <a:solidFill>
                            <a:srgbClr val="000000"/>
                          </a:solidFill>
                          <a:effectLst/>
                          <a:latin typeface="微软雅黑" pitchFamily="34" charset="-122"/>
                          <a:ea typeface="微软雅黑" pitchFamily="34" charset="-122"/>
                          <a:cs typeface="Times New Roman"/>
                        </a:rPr>
                        <a:t>S.E.</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C.R.</a:t>
                      </a:r>
                      <a:r>
                        <a:rPr lang="zh-CN" sz="750" dirty="0">
                          <a:solidFill>
                            <a:srgbClr val="000000"/>
                          </a:solidFill>
                          <a:effectLst/>
                          <a:latin typeface="微软雅黑" pitchFamily="34" charset="-122"/>
                          <a:ea typeface="微软雅黑" pitchFamily="34" charset="-122"/>
                          <a:cs typeface="Times New Roman"/>
                        </a:rPr>
                        <a:t>（</a:t>
                      </a:r>
                      <a:r>
                        <a:rPr lang="en-US" sz="750" dirty="0">
                          <a:solidFill>
                            <a:srgbClr val="000000"/>
                          </a:solidFill>
                          <a:effectLst/>
                          <a:latin typeface="微软雅黑" pitchFamily="34" charset="-122"/>
                          <a:ea typeface="微软雅黑" pitchFamily="34" charset="-122"/>
                          <a:cs typeface="Times New Roman"/>
                        </a:rPr>
                        <a:t>t-value)</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P</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标准化因素负荷</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CR</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a:solidFill>
                            <a:schemeClr val="bg1"/>
                          </a:solidFill>
                          <a:effectLst/>
                          <a:latin typeface="微软雅黑" pitchFamily="34" charset="-122"/>
                          <a:ea typeface="微软雅黑" pitchFamily="34" charset="-122"/>
                          <a:cs typeface="宋体"/>
                        </a:rPr>
                        <a:t>AVE</a:t>
                      </a:r>
                      <a:endParaRPr lang="zh-CN" sz="750" b="1">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30306">
                <a:tc rowSpan="4">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dirty="0">
                          <a:solidFill>
                            <a:srgbClr val="000000"/>
                          </a:solidFill>
                          <a:effectLst/>
                          <a:latin typeface="微软雅黑" pitchFamily="34" charset="-122"/>
                          <a:ea typeface="微软雅黑" pitchFamily="34" charset="-122"/>
                          <a:cs typeface="宋体"/>
                        </a:rPr>
                        <a:t>消费者创新性</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CI1</a:t>
                      </a:r>
                      <a:endParaRPr lang="zh-CN" sz="750" dirty="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0.83</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0.886</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4">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0.662</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1"/>
                  </a:ext>
                </a:extLst>
              </a:tr>
              <a:tr h="9774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CI2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0.929</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0.045</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20.606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0.741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2"/>
                  </a:ext>
                </a:extLst>
              </a:tr>
              <a:tr h="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CI3</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1.056</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0.043</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24.65</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0.848</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3"/>
                  </a:ext>
                </a:extLst>
              </a:tr>
              <a:tr h="88592">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CI4</a:t>
                      </a:r>
                      <a:endParaRPr lang="zh-CN" sz="750" dirty="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1.02</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0.043</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23.981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0.83</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4"/>
                  </a:ext>
                </a:extLst>
              </a:tr>
              <a:tr h="82114">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感知风险</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PR1</a:t>
                      </a:r>
                      <a:endParaRPr lang="zh-CN" sz="750" dirty="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dirty="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dirty="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0.898</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0.927</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0.808</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5"/>
                  </a:ext>
                </a:extLst>
              </a:tr>
              <a:tr h="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PR2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1.014</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0.031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32.786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0.895</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6"/>
                  </a:ext>
                </a:extLst>
              </a:tr>
              <a:tr h="3601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PR3</a:t>
                      </a:r>
                      <a:endParaRPr lang="zh-CN" sz="750" dirty="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1.025</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0.031</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33.354</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0.904</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7"/>
                  </a:ext>
                </a:extLst>
              </a:tr>
              <a:tr h="48962">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dirty="0">
                          <a:solidFill>
                            <a:srgbClr val="000000"/>
                          </a:solidFill>
                          <a:effectLst/>
                          <a:latin typeface="微软雅黑" pitchFamily="34" charset="-122"/>
                          <a:ea typeface="微软雅黑" pitchFamily="34" charset="-122"/>
                          <a:cs typeface="宋体"/>
                        </a:rPr>
                        <a:t>绩效期望</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PE1</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0.887</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0.895</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0.739</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8"/>
                  </a:ext>
                </a:extLst>
              </a:tr>
              <a:tr h="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PE2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1.014</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0.037</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27.718</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0.868</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9"/>
                  </a:ext>
                </a:extLst>
              </a:tr>
              <a:tr h="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PE3</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0.984</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0.038</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25.777</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0.823</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10"/>
                  </a:ext>
                </a:extLst>
              </a:tr>
              <a:tr h="0">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努力期望</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EE1</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dirty="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dirty="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0.804</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a:solidFill>
                            <a:schemeClr val="bg1"/>
                          </a:solidFill>
                          <a:effectLst/>
                          <a:latin typeface="微软雅黑" pitchFamily="34" charset="-122"/>
                          <a:ea typeface="微软雅黑" pitchFamily="34" charset="-122"/>
                          <a:cs typeface="宋体"/>
                        </a:rPr>
                        <a:t>0.873</a:t>
                      </a:r>
                      <a:endParaRPr lang="zh-CN" sz="750" b="1">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0.696</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1"/>
                  </a:ext>
                </a:extLst>
              </a:tr>
              <a:tr h="28762">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EE2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1.055</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0.047</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22.54</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0.845</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12"/>
                  </a:ext>
                </a:extLst>
              </a:tr>
              <a:tr h="41714">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EE3</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1.111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0.049</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22.7</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0.853</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13"/>
                  </a:ext>
                </a:extLst>
              </a:tr>
              <a:tr h="54666">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便利条件</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FC1</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dirty="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0.778</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a:solidFill>
                            <a:schemeClr val="bg1"/>
                          </a:solidFill>
                          <a:effectLst/>
                          <a:latin typeface="微软雅黑" pitchFamily="34" charset="-122"/>
                          <a:ea typeface="微软雅黑" pitchFamily="34" charset="-122"/>
                          <a:cs typeface="宋体"/>
                        </a:rPr>
                        <a:t>0.836</a:t>
                      </a:r>
                      <a:endParaRPr lang="zh-CN" sz="750" b="1">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0.63</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4"/>
                  </a:ext>
                </a:extLst>
              </a:tr>
              <a:tr h="67618">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FC2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0.973</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0.052</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18.866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0.778</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15"/>
                  </a:ext>
                </a:extLst>
              </a:tr>
              <a:tr h="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FC3</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1.077</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0.055</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19.641</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0.824</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16"/>
                  </a:ext>
                </a:extLst>
              </a:tr>
              <a:tr h="0">
                <a:tc rowSpan="4">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社会影响</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SI1</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dirty="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0.834</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a:solidFill>
                            <a:schemeClr val="bg1"/>
                          </a:solidFill>
                          <a:effectLst/>
                          <a:latin typeface="微软雅黑" pitchFamily="34" charset="-122"/>
                          <a:ea typeface="微软雅黑" pitchFamily="34" charset="-122"/>
                          <a:cs typeface="宋体"/>
                        </a:rPr>
                        <a:t>0.884</a:t>
                      </a:r>
                      <a:endParaRPr lang="zh-CN" sz="750" b="1">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4">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0.655</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7"/>
                  </a:ext>
                </a:extLst>
              </a:tr>
              <a:tr h="34466">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SI2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0.041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21.879</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0.78</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18"/>
                  </a:ext>
                </a:extLst>
              </a:tr>
              <a:tr h="47418">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SI3</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0.964</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0.042</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23.074</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0.812</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19"/>
                  </a:ext>
                </a:extLst>
              </a:tr>
              <a:tr h="6037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SI4</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0.976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0.042</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23.046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0.811</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20"/>
                  </a:ext>
                </a:extLst>
              </a:tr>
              <a:tr h="0">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a:solidFill>
                            <a:srgbClr val="000000"/>
                          </a:solidFill>
                          <a:effectLst/>
                          <a:latin typeface="微软雅黑" pitchFamily="34" charset="-122"/>
                          <a:ea typeface="微软雅黑" pitchFamily="34" charset="-122"/>
                          <a:cs typeface="宋体"/>
                        </a:rPr>
                        <a:t>信任</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TR11</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0.812</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0.817</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0.598</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21"/>
                  </a:ext>
                </a:extLst>
              </a:tr>
              <a:tr h="0">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TR2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0.906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0.051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17.598</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0.756</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22"/>
                  </a:ext>
                </a:extLst>
              </a:tr>
              <a:tr h="27218">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TR3</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0.909</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0.052</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17.513</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0.75</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23"/>
                  </a:ext>
                </a:extLst>
              </a:tr>
              <a:tr h="40170">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750" dirty="0">
                          <a:solidFill>
                            <a:srgbClr val="000000"/>
                          </a:solidFill>
                          <a:effectLst/>
                          <a:latin typeface="微软雅黑" pitchFamily="34" charset="-122"/>
                          <a:ea typeface="微软雅黑" pitchFamily="34" charset="-122"/>
                          <a:cs typeface="宋体"/>
                        </a:rPr>
                        <a:t>使用意愿</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BI1</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1</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750">
                        <a:effectLst/>
                        <a:latin typeface="微软雅黑" pitchFamily="34" charset="-122"/>
                        <a:ea typeface="微软雅黑" pitchFamily="34" charset="-122"/>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0.891</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0.889</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b="1" dirty="0">
                          <a:solidFill>
                            <a:schemeClr val="bg1"/>
                          </a:solidFill>
                          <a:effectLst/>
                          <a:latin typeface="微软雅黑" pitchFamily="34" charset="-122"/>
                          <a:ea typeface="微软雅黑" pitchFamily="34" charset="-122"/>
                          <a:cs typeface="宋体"/>
                        </a:rPr>
                        <a:t>0.728</a:t>
                      </a:r>
                      <a:endParaRPr lang="zh-CN" sz="750" b="1" dirty="0">
                        <a:solidFill>
                          <a:schemeClr val="bg1"/>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24"/>
                  </a:ext>
                </a:extLst>
              </a:tr>
              <a:tr h="53122">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BI2</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0.925</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0.036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25.537</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0.81</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25"/>
                  </a:ext>
                </a:extLst>
              </a:tr>
              <a:tr h="66074">
                <a:tc vMerge="1">
                  <a:txBody>
                    <a:bodyPr/>
                    <a:lstStyle/>
                    <a:p>
                      <a:endParaRPr lang="zh-CN" altLang="en-US"/>
                    </a:p>
                  </a:txBody>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BI3</a:t>
                      </a:r>
                      <a:endParaRPr lang="zh-CN" sz="750">
                        <a:solidFill>
                          <a:srgbClr val="000000"/>
                        </a:solidFill>
                        <a:effectLst/>
                        <a:latin typeface="微软雅黑" pitchFamily="34" charset="-122"/>
                        <a:ea typeface="微软雅黑" pitchFamily="34" charset="-122"/>
                        <a:cs typeface="Arial"/>
                      </a:endParaRPr>
                    </a:p>
                  </a:txBody>
                  <a:tcPr marL="25901" marR="25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a:solidFill>
                            <a:srgbClr val="000000"/>
                          </a:solidFill>
                          <a:effectLst/>
                          <a:latin typeface="微软雅黑" pitchFamily="34" charset="-122"/>
                          <a:ea typeface="微软雅黑" pitchFamily="34" charset="-122"/>
                          <a:cs typeface="Times New Roman"/>
                        </a:rPr>
                        <a:t>0.996</a:t>
                      </a:r>
                      <a:endParaRPr lang="zh-CN" sz="75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0.036</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27.837</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750" dirty="0">
                          <a:solidFill>
                            <a:srgbClr val="000000"/>
                          </a:solidFill>
                          <a:effectLst/>
                          <a:latin typeface="微软雅黑" pitchFamily="34" charset="-122"/>
                          <a:ea typeface="微软雅黑" pitchFamily="34" charset="-122"/>
                          <a:cs typeface="Times New Roman"/>
                        </a:rPr>
                        <a:t>0.856</a:t>
                      </a:r>
                      <a:endParaRPr lang="zh-CN" sz="750" dirty="0">
                        <a:solidFill>
                          <a:srgbClr val="000000"/>
                        </a:solidFill>
                        <a:effectLst/>
                        <a:latin typeface="微软雅黑" pitchFamily="34" charset="-122"/>
                        <a:ea typeface="微软雅黑" pitchFamily="34" charset="-122"/>
                        <a:cs typeface="Arial"/>
                      </a:endParaRPr>
                    </a:p>
                  </a:txBody>
                  <a:tcPr marL="25901" marR="2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26"/>
                  </a:ext>
                </a:extLst>
              </a:tr>
            </a:tbl>
          </a:graphicData>
        </a:graphic>
      </p:graphicFrame>
      <p:sp>
        <p:nvSpPr>
          <p:cNvPr id="16" name="TextBox 18"/>
          <p:cNvSpPr txBox="1"/>
          <p:nvPr/>
        </p:nvSpPr>
        <p:spPr>
          <a:xfrm>
            <a:off x="611588" y="613867"/>
            <a:ext cx="2484661"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800" b="1" kern="0" dirty="0">
                <a:solidFill>
                  <a:schemeClr val="accent1">
                    <a:lumMod val="75000"/>
                  </a:schemeClr>
                </a:solidFill>
                <a:latin typeface="微软雅黑" panose="020B0503020204020204" pitchFamily="34" charset="-122"/>
                <a:ea typeface="微软雅黑" panose="020B0503020204020204" pitchFamily="34" charset="-122"/>
              </a:rPr>
              <a:t>量表验证性因素</a:t>
            </a:r>
            <a:r>
              <a:rPr kumimoji="0" lang="zh-CN" altLang="en-US" sz="1800" b="1" i="0" u="none" strike="noStrike" kern="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rPr>
              <a:t>分析</a:t>
            </a:r>
            <a:endParaRPr kumimoji="0" lang="en-US" altLang="zh-CN" sz="1800" b="1" i="0" u="none" strike="noStrike" kern="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endParaRPr>
          </a:p>
        </p:txBody>
      </p:sp>
      <p:sp>
        <p:nvSpPr>
          <p:cNvPr id="17" name="矩形 16"/>
          <p:cNvSpPr/>
          <p:nvPr/>
        </p:nvSpPr>
        <p:spPr>
          <a:xfrm>
            <a:off x="235174" y="642660"/>
            <a:ext cx="2787335" cy="300493"/>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227180" y="691374"/>
            <a:ext cx="576063" cy="222987"/>
            <a:chOff x="36389" y="-179983"/>
            <a:chExt cx="2259770" cy="792088"/>
          </a:xfrm>
          <a:solidFill>
            <a:schemeClr val="accent1">
              <a:lumMod val="75000"/>
            </a:schemeClr>
          </a:solidFill>
        </p:grpSpPr>
        <p:sp>
          <p:nvSpPr>
            <p:cNvPr id="19" name="燕尾形 18"/>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燕尾形 20"/>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圆角矩形 5"/>
          <p:cNvSpPr>
            <a:spLocks noChangeArrowheads="1"/>
          </p:cNvSpPr>
          <p:nvPr/>
        </p:nvSpPr>
        <p:spPr bwMode="auto">
          <a:xfrm>
            <a:off x="227180" y="1147343"/>
            <a:ext cx="1916486" cy="338239"/>
          </a:xfrm>
          <a:prstGeom prst="roundRect">
            <a:avLst>
              <a:gd name="adj" fmla="val 16667"/>
            </a:avLst>
          </a:prstGeom>
          <a:solidFill>
            <a:schemeClr val="tx2"/>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zh-CN" sz="14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验证性因素分析结果</a:t>
            </a:r>
            <a:endParaRPr kumimoji="0" lang="en-US" altLang="zh-CN"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文本框 42"/>
          <p:cNvSpPr txBox="1"/>
          <p:nvPr/>
        </p:nvSpPr>
        <p:spPr>
          <a:xfrm>
            <a:off x="224629" y="2560284"/>
            <a:ext cx="3472546" cy="507831"/>
          </a:xfrm>
          <a:prstGeom prst="rect">
            <a:avLst/>
          </a:prstGeom>
          <a:noFill/>
          <a:ln w="28575">
            <a:solidFill>
              <a:srgbClr val="FF0000"/>
            </a:solidFill>
          </a:ln>
          <a:effectLst>
            <a:glow rad="63500">
              <a:srgbClr val="ED7D31">
                <a:satMod val="175000"/>
                <a:alpha val="40000"/>
              </a:srgbClr>
            </a:glow>
            <a:outerShdw blurRad="50800" dist="38100" dir="2700000" algn="tl" rotWithShape="0">
              <a:prstClr val="black">
                <a:alpha val="40000"/>
              </a:prstClr>
            </a:outerShdw>
          </a:effectLst>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CR</a:t>
            </a:r>
            <a:r>
              <a:rPr kumimoji="0" lang="zh-CN" altLang="en-US" sz="1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a:t>
            </a:r>
            <a:r>
              <a:rPr kumimoji="0" lang="en-US" altLang="zh-CN" sz="1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AVE</a:t>
            </a:r>
            <a:r>
              <a:rPr kumimoji="0" lang="zh-CN" altLang="en-US" sz="1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均达到收敛效度标准</a:t>
            </a:r>
          </a:p>
        </p:txBody>
      </p:sp>
    </p:spTree>
    <p:extLst>
      <p:ext uri="{BB962C8B-B14F-4D97-AF65-F5344CB8AC3E}">
        <p14:creationId xmlns:p14="http://schemas.microsoft.com/office/powerpoint/2010/main" val="27400969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2"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right)">
                                      <p:cBhvr>
                                        <p:cTn id="10" dur="500"/>
                                        <p:tgtEl>
                                          <p:spTgt spid="1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500"/>
                                        <p:tgtEl>
                                          <p:spTgt spid="17"/>
                                        </p:tgtEl>
                                      </p:cBhvr>
                                    </p:animEffect>
                                  </p:childTnLst>
                                </p:cTn>
                              </p:par>
                            </p:childTnLst>
                          </p:cTn>
                        </p:par>
                        <p:par>
                          <p:cTn id="14" fill="hold">
                            <p:stCondLst>
                              <p:cond delay="500"/>
                            </p:stCondLst>
                            <p:childTnLst>
                              <p:par>
                                <p:cTn id="15" presetID="14" presetClass="entr" presetSubtype="1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par>
                          <p:cTn id="18" fill="hold">
                            <p:stCondLst>
                              <p:cond delay="1000"/>
                            </p:stCondLst>
                            <p:childTnLst>
                              <p:par>
                                <p:cTn id="19" presetID="14" presetClass="entr" presetSubtype="1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par>
                          <p:cTn id="22" fill="hold">
                            <p:stCondLst>
                              <p:cond delay="1500"/>
                            </p:stCondLst>
                            <p:childTnLst>
                              <p:par>
                                <p:cTn id="23" presetID="1"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9" grpId="0" animBg="1"/>
      <p:bldP spid="2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BEBA8EAE-BF5A-486C-A8C5-ECC9F3942E4B}">
                <a14:imgProps xmlns:a14="http://schemas.microsoft.com/office/drawing/2010/main">
                  <a14:imgLayer r:embed="rId3">
                    <a14:imgEffect>
                      <a14:artisticBlur radius="16"/>
                    </a14:imgEffect>
                  </a14:imgLayer>
                </a14:imgProps>
              </a:ext>
              <a:ext uri="{28A0092B-C50C-407E-A947-70E740481C1C}">
                <a14:useLocalDpi xmlns:a14="http://schemas.microsoft.com/office/drawing/2010/main" val="0"/>
              </a:ext>
            </a:extLst>
          </a:blip>
          <a:stretch>
            <a:fillRect/>
          </a:stretch>
        </p:blipFill>
        <p:spPr>
          <a:xfrm>
            <a:off x="0" y="-9327"/>
            <a:ext cx="9721850" cy="5400675"/>
          </a:xfrm>
          <a:prstGeom prst="rect">
            <a:avLst/>
          </a:prstGeom>
        </p:spPr>
      </p:pic>
      <p:sp>
        <p:nvSpPr>
          <p:cNvPr id="3" name="矩形 2"/>
          <p:cNvSpPr>
            <a:spLocks/>
          </p:cNvSpPr>
          <p:nvPr/>
        </p:nvSpPr>
        <p:spPr bwMode="auto">
          <a:xfrm>
            <a:off x="1" y="0"/>
            <a:ext cx="3436826" cy="5406926"/>
          </a:xfrm>
          <a:custGeom>
            <a:avLst/>
            <a:gdLst>
              <a:gd name="T0" fmla="*/ 0 w 4310743"/>
              <a:gd name="T1" fmla="*/ 0 h 6865257"/>
              <a:gd name="T2" fmla="*/ 3686629 w 4310743"/>
              <a:gd name="T3" fmla="*/ 1045029 h 6865257"/>
              <a:gd name="T4" fmla="*/ 4310743 w 4310743"/>
              <a:gd name="T5" fmla="*/ 6865257 h 6865257"/>
              <a:gd name="T6" fmla="*/ 0 w 4310743"/>
              <a:gd name="T7" fmla="*/ 6865257 h 6865257"/>
              <a:gd name="T8" fmla="*/ 0 w 4310743"/>
              <a:gd name="T9" fmla="*/ 0 h 6865257"/>
            </a:gdLst>
            <a:ahLst/>
            <a:cxnLst>
              <a:cxn ang="0">
                <a:pos x="T0" y="T1"/>
              </a:cxn>
              <a:cxn ang="0">
                <a:pos x="T2" y="T3"/>
              </a:cxn>
              <a:cxn ang="0">
                <a:pos x="T4" y="T5"/>
              </a:cxn>
              <a:cxn ang="0">
                <a:pos x="T6" y="T7"/>
              </a:cxn>
              <a:cxn ang="0">
                <a:pos x="T8" y="T9"/>
              </a:cxn>
            </a:cxnLst>
            <a:rect l="0" t="0" r="r" b="b"/>
            <a:pathLst>
              <a:path w="4310743" h="6865257">
                <a:moveTo>
                  <a:pt x="0" y="0"/>
                </a:moveTo>
                <a:lnTo>
                  <a:pt x="3686629" y="1045029"/>
                </a:lnTo>
                <a:lnTo>
                  <a:pt x="4310743" y="6865257"/>
                </a:lnTo>
                <a:lnTo>
                  <a:pt x="0" y="6865257"/>
                </a:lnTo>
                <a:lnTo>
                  <a:pt x="0" y="0"/>
                </a:lnTo>
                <a:close/>
              </a:path>
            </a:pathLst>
          </a:custGeom>
          <a:solidFill>
            <a:schemeClr val="tx1">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endParaRPr>
          </a:p>
        </p:txBody>
      </p:sp>
      <p:sp>
        <p:nvSpPr>
          <p:cNvPr id="4" name="文本框 4"/>
          <p:cNvSpPr txBox="1">
            <a:spLocks noChangeArrowheads="1"/>
          </p:cNvSpPr>
          <p:nvPr/>
        </p:nvSpPr>
        <p:spPr bwMode="auto">
          <a:xfrm>
            <a:off x="553623" y="3148557"/>
            <a:ext cx="2444774" cy="363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85" tIns="36293" rIns="72585" bIns="3629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b="1" dirty="0">
                <a:solidFill>
                  <a:srgbClr val="FFFFFF"/>
                </a:solidFill>
                <a:latin typeface="微软雅黑" panose="020B0503020204020204" pitchFamily="34" charset="-122"/>
                <a:ea typeface="微软雅黑" panose="020B0503020204020204" pitchFamily="34" charset="-122"/>
              </a:rPr>
              <a:t>验证性因素分析结果</a:t>
            </a:r>
          </a:p>
        </p:txBody>
      </p:sp>
      <p:pic>
        <p:nvPicPr>
          <p:cNvPr id="5" name="组合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0926" y="2304039"/>
            <a:ext cx="1093708" cy="667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8344" y="62556"/>
            <a:ext cx="3116562" cy="525690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0126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5230836"/>
              </p:ext>
            </p:extLst>
          </p:nvPr>
        </p:nvGraphicFramePr>
        <p:xfrm>
          <a:off x="1122352" y="1321327"/>
          <a:ext cx="7470406" cy="1843780"/>
        </p:xfrm>
        <a:graphic>
          <a:graphicData uri="http://schemas.openxmlformats.org/drawingml/2006/table">
            <a:tbl>
              <a:tblPr firstRow="1" firstCol="1" bandRow="1"/>
              <a:tblGrid>
                <a:gridCol w="944096">
                  <a:extLst>
                    <a:ext uri="{9D8B030D-6E8A-4147-A177-3AD203B41FA5}">
                      <a16:colId xmlns:a16="http://schemas.microsoft.com/office/drawing/2014/main" val="20000"/>
                    </a:ext>
                  </a:extLst>
                </a:gridCol>
                <a:gridCol w="928109">
                  <a:extLst>
                    <a:ext uri="{9D8B030D-6E8A-4147-A177-3AD203B41FA5}">
                      <a16:colId xmlns:a16="http://schemas.microsoft.com/office/drawing/2014/main" val="20001"/>
                    </a:ext>
                  </a:extLst>
                </a:gridCol>
                <a:gridCol w="670971">
                  <a:extLst>
                    <a:ext uri="{9D8B030D-6E8A-4147-A177-3AD203B41FA5}">
                      <a16:colId xmlns:a16="http://schemas.microsoft.com/office/drawing/2014/main" val="20002"/>
                    </a:ext>
                  </a:extLst>
                </a:gridCol>
                <a:gridCol w="808948">
                  <a:extLst>
                    <a:ext uri="{9D8B030D-6E8A-4147-A177-3AD203B41FA5}">
                      <a16:colId xmlns:a16="http://schemas.microsoft.com/office/drawing/2014/main" val="20003"/>
                    </a:ext>
                  </a:extLst>
                </a:gridCol>
                <a:gridCol w="808948">
                  <a:extLst>
                    <a:ext uri="{9D8B030D-6E8A-4147-A177-3AD203B41FA5}">
                      <a16:colId xmlns:a16="http://schemas.microsoft.com/office/drawing/2014/main" val="20004"/>
                    </a:ext>
                  </a:extLst>
                </a:gridCol>
                <a:gridCol w="735408">
                  <a:extLst>
                    <a:ext uri="{9D8B030D-6E8A-4147-A177-3AD203B41FA5}">
                      <a16:colId xmlns:a16="http://schemas.microsoft.com/office/drawing/2014/main" val="20005"/>
                    </a:ext>
                  </a:extLst>
                </a:gridCol>
                <a:gridCol w="956030">
                  <a:extLst>
                    <a:ext uri="{9D8B030D-6E8A-4147-A177-3AD203B41FA5}">
                      <a16:colId xmlns:a16="http://schemas.microsoft.com/office/drawing/2014/main" val="20006"/>
                    </a:ext>
                  </a:extLst>
                </a:gridCol>
                <a:gridCol w="808948">
                  <a:extLst>
                    <a:ext uri="{9D8B030D-6E8A-4147-A177-3AD203B41FA5}">
                      <a16:colId xmlns:a16="http://schemas.microsoft.com/office/drawing/2014/main" val="20007"/>
                    </a:ext>
                  </a:extLst>
                </a:gridCol>
                <a:gridCol w="808948">
                  <a:extLst>
                    <a:ext uri="{9D8B030D-6E8A-4147-A177-3AD203B41FA5}">
                      <a16:colId xmlns:a16="http://schemas.microsoft.com/office/drawing/2014/main" val="20008"/>
                    </a:ext>
                  </a:extLst>
                </a:gridCol>
              </a:tblGrid>
              <a:tr h="216024">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dirty="0">
                          <a:solidFill>
                            <a:srgbClr val="000000"/>
                          </a:solidFill>
                          <a:effectLst/>
                          <a:latin typeface="微软雅黑" pitchFamily="34" charset="-122"/>
                          <a:ea typeface="微软雅黑" pitchFamily="34" charset="-122"/>
                          <a:cs typeface="宋体"/>
                        </a:rPr>
                        <a:t>　</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1000" dirty="0">
                          <a:solidFill>
                            <a:srgbClr val="000000"/>
                          </a:solidFill>
                          <a:effectLst/>
                          <a:latin typeface="微软雅黑" pitchFamily="34" charset="-122"/>
                          <a:ea typeface="微软雅黑" pitchFamily="34" charset="-122"/>
                          <a:cs typeface="宋体"/>
                        </a:rPr>
                        <a:t>消费者创新性</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感知风险</a:t>
                      </a:r>
                      <a:endParaRPr lang="zh-CN" sz="100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绩效期望</a:t>
                      </a:r>
                      <a:endParaRPr lang="zh-CN" sz="100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努力期望</a:t>
                      </a:r>
                      <a:endParaRPr lang="zh-CN" sz="100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1000" dirty="0">
                          <a:solidFill>
                            <a:srgbClr val="000000"/>
                          </a:solidFill>
                          <a:effectLst/>
                          <a:latin typeface="微软雅黑" pitchFamily="34" charset="-122"/>
                          <a:ea typeface="微软雅黑" pitchFamily="34" charset="-122"/>
                          <a:cs typeface="宋体"/>
                        </a:rPr>
                        <a:t>便利条件</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社会影响</a:t>
                      </a:r>
                      <a:endParaRPr lang="zh-CN" sz="100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altLang="en-US" sz="1000" dirty="0">
                          <a:solidFill>
                            <a:srgbClr val="000000"/>
                          </a:solidFill>
                          <a:effectLst/>
                          <a:latin typeface="微软雅黑" pitchFamily="34" charset="-122"/>
                          <a:ea typeface="微软雅黑" pitchFamily="34" charset="-122"/>
                          <a:cs typeface="宋体"/>
                        </a:rPr>
                        <a:t>感知</a:t>
                      </a:r>
                      <a:r>
                        <a:rPr lang="zh-CN" sz="1000" dirty="0">
                          <a:solidFill>
                            <a:srgbClr val="000000"/>
                          </a:solidFill>
                          <a:effectLst/>
                          <a:latin typeface="微软雅黑" pitchFamily="34" charset="-122"/>
                          <a:ea typeface="微软雅黑" pitchFamily="34" charset="-122"/>
                          <a:cs typeface="宋体"/>
                        </a:rPr>
                        <a:t>信任</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使用意愿</a:t>
                      </a:r>
                      <a:endParaRPr lang="zh-CN" sz="1000">
                        <a:solidFill>
                          <a:srgbClr val="000000"/>
                        </a:solidFill>
                        <a:effectLst/>
                        <a:latin typeface="微软雅黑" pitchFamily="34" charset="-122"/>
                        <a:ea typeface="微软雅黑" pitchFamily="34" charset="-122"/>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16024">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dirty="0">
                          <a:solidFill>
                            <a:srgbClr val="000000"/>
                          </a:solidFill>
                          <a:effectLst/>
                          <a:latin typeface="微软雅黑" pitchFamily="34" charset="-122"/>
                          <a:ea typeface="微软雅黑" pitchFamily="34" charset="-122"/>
                          <a:cs typeface="宋体"/>
                        </a:rPr>
                        <a:t>消费者创新性</a:t>
                      </a:r>
                      <a:endParaRPr lang="zh-CN" sz="1000" dirty="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dirty="0">
                          <a:solidFill>
                            <a:srgbClr val="000000"/>
                          </a:solidFill>
                          <a:effectLst/>
                          <a:latin typeface="微软雅黑" pitchFamily="34" charset="-122"/>
                          <a:ea typeface="微软雅黑" pitchFamily="34" charset="-122"/>
                          <a:cs typeface="Times New Roman"/>
                        </a:rPr>
                        <a:t>0.813</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dirty="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dirty="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dirty="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dirty="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4016">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dirty="0">
                          <a:solidFill>
                            <a:srgbClr val="000000"/>
                          </a:solidFill>
                          <a:effectLst/>
                          <a:latin typeface="微软雅黑" pitchFamily="34" charset="-122"/>
                          <a:ea typeface="微软雅黑" pitchFamily="34" charset="-122"/>
                          <a:cs typeface="宋体"/>
                        </a:rPr>
                        <a:t>感知风险</a:t>
                      </a:r>
                      <a:endParaRPr lang="zh-CN" sz="1000" dirty="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-.277</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dirty="0">
                          <a:solidFill>
                            <a:srgbClr val="000000"/>
                          </a:solidFill>
                          <a:effectLst/>
                          <a:latin typeface="微软雅黑" pitchFamily="34" charset="-122"/>
                          <a:ea typeface="微软雅黑" pitchFamily="34" charset="-122"/>
                          <a:cs typeface="Times New Roman"/>
                        </a:rPr>
                        <a:t>0.898</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dirty="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6549">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绩效期望</a:t>
                      </a:r>
                      <a:endParaRPr lang="zh-CN" sz="100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.380</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-.370</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dirty="0">
                          <a:solidFill>
                            <a:srgbClr val="000000"/>
                          </a:solidFill>
                          <a:effectLst/>
                          <a:latin typeface="微软雅黑" pitchFamily="34" charset="-122"/>
                          <a:ea typeface="微软雅黑" pitchFamily="34" charset="-122"/>
                          <a:cs typeface="Times New Roman"/>
                        </a:rPr>
                        <a:t>0.859</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dirty="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dirty="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41090">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努力期望</a:t>
                      </a:r>
                      <a:endParaRPr lang="zh-CN" sz="100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.373</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-.316</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.247</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dirty="0">
                          <a:solidFill>
                            <a:srgbClr val="000000"/>
                          </a:solidFill>
                          <a:effectLst/>
                          <a:latin typeface="微软雅黑" pitchFamily="34" charset="-122"/>
                          <a:ea typeface="微软雅黑" pitchFamily="34" charset="-122"/>
                          <a:cs typeface="Times New Roman"/>
                        </a:rPr>
                        <a:t>0.834</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5631">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便利条件</a:t>
                      </a:r>
                      <a:endParaRPr lang="zh-CN" sz="100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.420</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-.325</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.362</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.362</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a:solidFill>
                            <a:srgbClr val="000000"/>
                          </a:solidFill>
                          <a:effectLst/>
                          <a:latin typeface="微软雅黑" pitchFamily="34" charset="-122"/>
                          <a:ea typeface="微软雅黑" pitchFamily="34" charset="-122"/>
                          <a:cs typeface="Times New Roman"/>
                        </a:rPr>
                        <a:t>0.793</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66156">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a:solidFill>
                            <a:srgbClr val="000000"/>
                          </a:solidFill>
                          <a:effectLst/>
                          <a:latin typeface="微软雅黑" pitchFamily="34" charset="-122"/>
                          <a:ea typeface="微软雅黑" pitchFamily="34" charset="-122"/>
                          <a:cs typeface="宋体"/>
                        </a:rPr>
                        <a:t>社会影响</a:t>
                      </a:r>
                      <a:endParaRPr lang="zh-CN" sz="100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.433</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-.244</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.369</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.387</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.341</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a:solidFill>
                            <a:srgbClr val="000000"/>
                          </a:solidFill>
                          <a:effectLst/>
                          <a:latin typeface="微软雅黑" pitchFamily="34" charset="-122"/>
                          <a:ea typeface="微软雅黑" pitchFamily="34" charset="-122"/>
                          <a:cs typeface="Times New Roman"/>
                        </a:rPr>
                        <a:t>0.809</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72705">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altLang="en-US" sz="1000" dirty="0">
                          <a:solidFill>
                            <a:srgbClr val="000000"/>
                          </a:solidFill>
                          <a:effectLst/>
                          <a:latin typeface="微软雅黑" pitchFamily="34" charset="-122"/>
                          <a:ea typeface="微软雅黑" pitchFamily="34" charset="-122"/>
                          <a:cs typeface="宋体"/>
                        </a:rPr>
                        <a:t>感知</a:t>
                      </a:r>
                      <a:r>
                        <a:rPr lang="zh-CN" sz="1000" dirty="0">
                          <a:solidFill>
                            <a:srgbClr val="000000"/>
                          </a:solidFill>
                          <a:effectLst/>
                          <a:latin typeface="微软雅黑" pitchFamily="34" charset="-122"/>
                          <a:ea typeface="微软雅黑" pitchFamily="34" charset="-122"/>
                          <a:cs typeface="宋体"/>
                        </a:rPr>
                        <a:t>信任</a:t>
                      </a:r>
                      <a:endParaRPr lang="zh-CN" sz="1000" dirty="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a:solidFill>
                            <a:srgbClr val="000000"/>
                          </a:solidFill>
                          <a:effectLst/>
                          <a:latin typeface="微软雅黑" pitchFamily="34" charset="-122"/>
                          <a:ea typeface="微软雅黑" pitchFamily="34" charset="-122"/>
                          <a:cs typeface="Times New Roman"/>
                        </a:rPr>
                        <a:t>.297</a:t>
                      </a:r>
                      <a:r>
                        <a:rPr lang="en-US" sz="1000" baseline="30000">
                          <a:solidFill>
                            <a:srgbClr val="000000"/>
                          </a:solidFill>
                          <a:effectLst/>
                          <a:latin typeface="微软雅黑" pitchFamily="34" charset="-122"/>
                          <a:ea typeface="微软雅黑" pitchFamily="34" charset="-122"/>
                          <a:cs typeface="Times New Roman"/>
                        </a:rPr>
                        <a:t>**</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-.212</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.251</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.278</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.298</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.194</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a:solidFill>
                            <a:srgbClr val="000000"/>
                          </a:solidFill>
                          <a:effectLst/>
                          <a:latin typeface="微软雅黑" pitchFamily="34" charset="-122"/>
                          <a:ea typeface="微软雅黑" pitchFamily="34" charset="-122"/>
                          <a:cs typeface="Times New Roman"/>
                        </a:rPr>
                        <a:t>0.773</a:t>
                      </a:r>
                      <a:endParaRPr lang="zh-CN" sz="100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endParaRPr lang="zh-CN" sz="10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35238">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l" eaLnBrk="1" fontAlgn="auto">
                        <a:lnSpc>
                          <a:spcPct val="150000"/>
                        </a:lnSpc>
                        <a:spcAft>
                          <a:spcPts val="0"/>
                        </a:spcAft>
                      </a:pPr>
                      <a:r>
                        <a:rPr lang="zh-CN" sz="1000" dirty="0">
                          <a:solidFill>
                            <a:srgbClr val="000000"/>
                          </a:solidFill>
                          <a:effectLst/>
                          <a:latin typeface="微软雅黑" pitchFamily="34" charset="-122"/>
                          <a:ea typeface="微软雅黑" pitchFamily="34" charset="-122"/>
                          <a:cs typeface="宋体"/>
                        </a:rPr>
                        <a:t>使用意愿</a:t>
                      </a:r>
                      <a:endParaRPr lang="zh-CN" sz="1000" dirty="0">
                        <a:solidFill>
                          <a:srgbClr val="000000"/>
                        </a:solidFill>
                        <a:effectLst/>
                        <a:latin typeface="微软雅黑" pitchFamily="34" charset="-122"/>
                        <a:ea typeface="微软雅黑" pitchFamily="34" charset="-122"/>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.504</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-.429</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.473</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.387</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.480</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.461</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dirty="0">
                          <a:solidFill>
                            <a:srgbClr val="000000"/>
                          </a:solidFill>
                          <a:effectLst/>
                          <a:latin typeface="微软雅黑" pitchFamily="34" charset="-122"/>
                          <a:ea typeface="微软雅黑" pitchFamily="34" charset="-122"/>
                          <a:cs typeface="Times New Roman"/>
                        </a:rPr>
                        <a:t>.408</a:t>
                      </a:r>
                      <a:r>
                        <a:rPr lang="en-US" sz="1000" baseline="30000" dirty="0">
                          <a:solidFill>
                            <a:srgbClr val="000000"/>
                          </a:solidFill>
                          <a:effectLst/>
                          <a:latin typeface="微软雅黑" pitchFamily="34" charset="-122"/>
                          <a:ea typeface="微软雅黑" pitchFamily="34" charset="-122"/>
                          <a:cs typeface="Times New Roman"/>
                        </a:rPr>
                        <a:t>**</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3765" rtl="0" eaLnBrk="1" latinLnBrk="0" hangingPunct="1">
                        <a:defRPr sz="1800" kern="1200">
                          <a:solidFill>
                            <a:schemeClr val="tx1"/>
                          </a:solidFill>
                          <a:latin typeface="Calibri"/>
                          <a:ea typeface="宋体"/>
                        </a:defRPr>
                      </a:lvl1pPr>
                      <a:lvl2pPr marL="457200" algn="l" defTabSz="913765" rtl="0" eaLnBrk="1" latinLnBrk="0" hangingPunct="1">
                        <a:defRPr sz="1800" kern="1200">
                          <a:solidFill>
                            <a:schemeClr val="tx1"/>
                          </a:solidFill>
                          <a:latin typeface="Calibri"/>
                          <a:ea typeface="宋体"/>
                        </a:defRPr>
                      </a:lvl2pPr>
                      <a:lvl3pPr marL="914400" algn="l" defTabSz="913765" rtl="0" eaLnBrk="1" latinLnBrk="0" hangingPunct="1">
                        <a:defRPr sz="1800" kern="1200">
                          <a:solidFill>
                            <a:schemeClr val="tx1"/>
                          </a:solidFill>
                          <a:latin typeface="Calibri"/>
                          <a:ea typeface="宋体"/>
                        </a:defRPr>
                      </a:lvl3pPr>
                      <a:lvl4pPr marL="1371600" algn="l" defTabSz="913765" rtl="0" eaLnBrk="1" latinLnBrk="0" hangingPunct="1">
                        <a:defRPr sz="1800" kern="1200">
                          <a:solidFill>
                            <a:schemeClr val="tx1"/>
                          </a:solidFill>
                          <a:latin typeface="Calibri"/>
                          <a:ea typeface="宋体"/>
                        </a:defRPr>
                      </a:lvl4pPr>
                      <a:lvl5pPr marL="1828165" algn="l" defTabSz="913765" rtl="0" eaLnBrk="1" latinLnBrk="0" hangingPunct="1">
                        <a:defRPr sz="1800" kern="1200">
                          <a:solidFill>
                            <a:schemeClr val="tx1"/>
                          </a:solidFill>
                          <a:latin typeface="Calibri"/>
                          <a:ea typeface="宋体"/>
                        </a:defRPr>
                      </a:lvl5pPr>
                      <a:lvl6pPr marL="2285365" algn="l" defTabSz="913765" rtl="0" eaLnBrk="1" latinLnBrk="0" hangingPunct="1">
                        <a:defRPr sz="1800" kern="1200">
                          <a:solidFill>
                            <a:schemeClr val="tx1"/>
                          </a:solidFill>
                          <a:latin typeface="Calibri"/>
                          <a:ea typeface="宋体"/>
                        </a:defRPr>
                      </a:lvl6pPr>
                      <a:lvl7pPr marL="2742565" algn="l" defTabSz="913765" rtl="0" eaLnBrk="1" latinLnBrk="0" hangingPunct="1">
                        <a:defRPr sz="1800" kern="1200">
                          <a:solidFill>
                            <a:schemeClr val="tx1"/>
                          </a:solidFill>
                          <a:latin typeface="Calibri"/>
                          <a:ea typeface="宋体"/>
                        </a:defRPr>
                      </a:lvl7pPr>
                      <a:lvl8pPr marL="3199765" algn="l" defTabSz="913765" rtl="0" eaLnBrk="1" latinLnBrk="0" hangingPunct="1">
                        <a:defRPr sz="1800" kern="1200">
                          <a:solidFill>
                            <a:schemeClr val="tx1"/>
                          </a:solidFill>
                          <a:latin typeface="Calibri"/>
                          <a:ea typeface="宋体"/>
                        </a:defRPr>
                      </a:lvl8pPr>
                      <a:lvl9pPr marL="3656965" algn="l" defTabSz="913765" rtl="0" eaLnBrk="1" latinLnBrk="0" hangingPunct="1">
                        <a:defRPr sz="1800" kern="1200">
                          <a:solidFill>
                            <a:schemeClr val="tx1"/>
                          </a:solidFill>
                          <a:latin typeface="Calibri"/>
                          <a:ea typeface="宋体"/>
                        </a:defRPr>
                      </a:lvl9pPr>
                    </a:lstStyle>
                    <a:p>
                      <a:pPr indent="0" algn="ctr" eaLnBrk="1" fontAlgn="auto">
                        <a:lnSpc>
                          <a:spcPct val="150000"/>
                        </a:lnSpc>
                        <a:spcAft>
                          <a:spcPts val="0"/>
                        </a:spcAft>
                      </a:pPr>
                      <a:r>
                        <a:rPr lang="en-US" sz="1000" b="1" dirty="0">
                          <a:solidFill>
                            <a:srgbClr val="000000"/>
                          </a:solidFill>
                          <a:effectLst/>
                          <a:latin typeface="微软雅黑" pitchFamily="34" charset="-122"/>
                          <a:ea typeface="微软雅黑" pitchFamily="34" charset="-122"/>
                          <a:cs typeface="Times New Roman"/>
                        </a:rPr>
                        <a:t>0.853</a:t>
                      </a:r>
                      <a:endParaRPr lang="zh-CN" sz="1000" dirty="0">
                        <a:solidFill>
                          <a:srgbClr val="000000"/>
                        </a:solidFill>
                        <a:effectLst/>
                        <a:latin typeface="微软雅黑" pitchFamily="34" charset="-122"/>
                        <a:ea typeface="微软雅黑" pitchFamily="34" charset="-122"/>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grpSp>
        <p:nvGrpSpPr>
          <p:cNvPr id="5" name="组合 4"/>
          <p:cNvGrpSpPr/>
          <p:nvPr/>
        </p:nvGrpSpPr>
        <p:grpSpPr>
          <a:xfrm>
            <a:off x="121246" y="605294"/>
            <a:ext cx="3498866" cy="417143"/>
            <a:chOff x="5166830" y="2905493"/>
            <a:chExt cx="3581400" cy="423863"/>
          </a:xfrm>
        </p:grpSpPr>
        <p:sp>
          <p:nvSpPr>
            <p:cNvPr id="6" name="Rectangle 12"/>
            <p:cNvSpPr>
              <a:spLocks noChangeArrowheads="1"/>
            </p:cNvSpPr>
            <p:nvPr/>
          </p:nvSpPr>
          <p:spPr bwMode="auto">
            <a:xfrm>
              <a:off x="5166830" y="2905493"/>
              <a:ext cx="3581400" cy="423863"/>
            </a:xfrm>
            <a:prstGeom prst="rect">
              <a:avLst/>
            </a:prstGeom>
            <a:solidFill>
              <a:srgbClr val="EBEAE2"/>
            </a:solidFill>
            <a:ln w="19050" cap="flat">
              <a:solidFill>
                <a:schemeClr val="tx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 name="TextBox 6"/>
            <p:cNvSpPr txBox="1"/>
            <p:nvPr/>
          </p:nvSpPr>
          <p:spPr>
            <a:xfrm>
              <a:off x="5403507" y="2914275"/>
              <a:ext cx="3108046" cy="400110"/>
            </a:xfrm>
            <a:prstGeom prst="rect">
              <a:avLst/>
            </a:prstGeom>
            <a:noFill/>
            <a:ln>
              <a:noFill/>
            </a:ln>
          </p:spPr>
          <p:txBody>
            <a:bodyPr wrap="square" rtlCol="0">
              <a:spAutoFit/>
            </a:bodyPr>
            <a:lstStyle/>
            <a:p>
              <a:pPr algn="ctr"/>
              <a:r>
                <a:rPr lang="zh-CN" altLang="en-US" sz="2000" b="1" dirty="0">
                  <a:solidFill>
                    <a:schemeClr val="tx2"/>
                  </a:solidFill>
                  <a:latin typeface="微软雅黑" panose="020B0503020204020204" pitchFamily="34" charset="-122"/>
                  <a:ea typeface="微软雅黑" panose="020B0503020204020204" pitchFamily="34" charset="-122"/>
                </a:rPr>
                <a:t>相关分析及区别效度分析</a:t>
              </a:r>
              <a:endParaRPr lang="en-US" altLang="zh-CN" sz="2000" b="1" dirty="0">
                <a:solidFill>
                  <a:schemeClr val="tx2"/>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下箭头标注 9"/>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11" name="文本框 2"/>
          <p:cNvSpPr txBox="1"/>
          <p:nvPr/>
        </p:nvSpPr>
        <p:spPr>
          <a:xfrm>
            <a:off x="1080056" y="3677666"/>
            <a:ext cx="7554997" cy="1338828"/>
          </a:xfrm>
          <a:prstGeom prst="rect">
            <a:avLst/>
          </a:prstGeom>
          <a:noFill/>
          <a:ln w="12700">
            <a:solidFill>
              <a:srgbClr val="FF0000"/>
            </a:solidFill>
          </a:ln>
          <a:effectLst>
            <a:glow rad="63500">
              <a:srgbClr val="D6AE7E">
                <a:satMod val="175000"/>
                <a:alpha val="40000"/>
              </a:srgbClr>
            </a:glow>
            <a:outerShdw blurRad="50800" dist="38100" dir="2700000" algn="tl" rotWithShape="0">
              <a:prstClr val="black">
                <a:alpha val="40000"/>
              </a:prstClr>
            </a:outerShdw>
          </a:effectLst>
        </p:spPr>
        <p:txBody>
          <a:bodyPr wrap="square" rtlCol="0">
            <a:spAutoFit/>
          </a:bodyPr>
          <a:lstStyle/>
          <a:p>
            <a:pPr marL="0" marR="0" lvl="0" indent="457200"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本研究具</a:t>
            </a:r>
            <a:r>
              <a:rPr kumimoji="0" lang="zh-CN" altLang="en-US" sz="1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区别效度</a:t>
            </a:r>
            <a:r>
              <a:rPr lang="zh-CN" altLang="en-US" sz="1800" b="1" kern="0" dirty="0">
                <a:solidFill>
                  <a:srgbClr val="FF0000"/>
                </a:solidFill>
                <a:latin typeface="微软雅黑" panose="020B0503020204020204" pitchFamily="34" charset="-122"/>
                <a:ea typeface="微软雅黑" panose="020B0503020204020204" pitchFamily="34" charset="-122"/>
              </a:rPr>
              <a:t>，</a:t>
            </a:r>
            <a:r>
              <a:rPr lang="zh-CN" altLang="en-US" sz="1800" b="1" kern="0" dirty="0">
                <a:latin typeface="微软雅黑" panose="020B0503020204020204" pitchFamily="34" charset="-122"/>
                <a:ea typeface="微软雅黑" panose="020B0503020204020204" pitchFamily="34" charset="-122"/>
              </a:rPr>
              <a:t>消费者创新性、绩效期望、努力期望、便利条件、社会影响、信任与使用意愿具有</a:t>
            </a:r>
            <a:r>
              <a:rPr lang="zh-CN" altLang="en-US" sz="1800" b="1" kern="0" dirty="0">
                <a:solidFill>
                  <a:srgbClr val="FF0000"/>
                </a:solidFill>
                <a:latin typeface="微软雅黑" panose="020B0503020204020204" pitchFamily="34" charset="-122"/>
                <a:ea typeface="微软雅黑" panose="020B0503020204020204" pitchFamily="34" charset="-122"/>
              </a:rPr>
              <a:t>显著的正向相关关系</a:t>
            </a:r>
            <a:r>
              <a:rPr lang="zh-CN" altLang="en-US" sz="1800" b="1" kern="0" dirty="0">
                <a:latin typeface="微软雅黑" panose="020B0503020204020204" pitchFamily="34" charset="-122"/>
                <a:ea typeface="微软雅黑" panose="020B0503020204020204" pitchFamily="34" charset="-122"/>
              </a:rPr>
              <a:t>，感知风险与使用意愿存在</a:t>
            </a:r>
            <a:r>
              <a:rPr lang="zh-CN" altLang="en-US" sz="1800" b="1" kern="0" dirty="0">
                <a:solidFill>
                  <a:srgbClr val="FF0000"/>
                </a:solidFill>
                <a:latin typeface="微软雅黑" panose="020B0503020204020204" pitchFamily="34" charset="-122"/>
                <a:ea typeface="微软雅黑" panose="020B0503020204020204" pitchFamily="34" charset="-122"/>
              </a:rPr>
              <a:t>显著的负向相关关系</a:t>
            </a:r>
            <a:r>
              <a:rPr lang="zh-CN" altLang="en-US" sz="1800" b="1" kern="0"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8248931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2107670482"/>
              </p:ext>
            </p:extLst>
          </p:nvPr>
        </p:nvGraphicFramePr>
        <p:xfrm>
          <a:off x="435698" y="1409956"/>
          <a:ext cx="3096344" cy="1996313"/>
        </p:xfrm>
        <a:graphic>
          <a:graphicData uri="http://schemas.openxmlformats.org/drawingml/2006/table">
            <a:tbl>
              <a:tblPr firstRow="1" firstCol="1" bandRow="1">
                <a:tableStyleId>{5940675A-B579-460E-94D1-54222C63F5DA}</a:tableStyleId>
              </a:tblPr>
              <a:tblGrid>
                <a:gridCol w="896549">
                  <a:extLst>
                    <a:ext uri="{9D8B030D-6E8A-4147-A177-3AD203B41FA5}">
                      <a16:colId xmlns:a16="http://schemas.microsoft.com/office/drawing/2014/main" val="20000"/>
                    </a:ext>
                  </a:extLst>
                </a:gridCol>
                <a:gridCol w="1016089">
                  <a:extLst>
                    <a:ext uri="{9D8B030D-6E8A-4147-A177-3AD203B41FA5}">
                      <a16:colId xmlns:a16="http://schemas.microsoft.com/office/drawing/2014/main" val="20001"/>
                    </a:ext>
                  </a:extLst>
                </a:gridCol>
                <a:gridCol w="1183706">
                  <a:extLst>
                    <a:ext uri="{9D8B030D-6E8A-4147-A177-3AD203B41FA5}">
                      <a16:colId xmlns:a16="http://schemas.microsoft.com/office/drawing/2014/main" val="20002"/>
                    </a:ext>
                  </a:extLst>
                </a:gridCol>
              </a:tblGrid>
              <a:tr h="165615">
                <a:tc>
                  <a:txBody>
                    <a:bodyPr/>
                    <a:lstStyle/>
                    <a:p>
                      <a:pPr indent="0" algn="ctr" eaLnBrk="1" fontAlgn="auto">
                        <a:lnSpc>
                          <a:spcPct val="150000"/>
                        </a:lnSpc>
                        <a:spcAft>
                          <a:spcPts val="0"/>
                        </a:spcAft>
                      </a:pPr>
                      <a:r>
                        <a:rPr lang="zh-CN" sz="900" dirty="0">
                          <a:effectLst/>
                          <a:latin typeface="微软雅黑" pitchFamily="34" charset="-122"/>
                          <a:ea typeface="微软雅黑" pitchFamily="34" charset="-122"/>
                        </a:rPr>
                        <a:t>拟合指标</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zh-CN" sz="900" dirty="0">
                          <a:effectLst/>
                          <a:latin typeface="微软雅黑" pitchFamily="34" charset="-122"/>
                          <a:ea typeface="微软雅黑" pitchFamily="34" charset="-122"/>
                        </a:rPr>
                        <a:t>可接受范围</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zh-CN" sz="900" dirty="0">
                          <a:effectLst/>
                          <a:latin typeface="微软雅黑" pitchFamily="34" charset="-122"/>
                          <a:ea typeface="微软雅黑" pitchFamily="34" charset="-122"/>
                        </a:rPr>
                        <a:t>测量值</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0"/>
                  </a:ext>
                </a:extLst>
              </a:tr>
              <a:tr h="167789">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CMIN</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endParaRPr lang="zh-CN" sz="900" dirty="0">
                        <a:effectLst/>
                        <a:latin typeface="微软雅黑" pitchFamily="34" charset="-122"/>
                        <a:ea typeface="微软雅黑" pitchFamily="34" charset="-122"/>
                      </a:endParaRPr>
                    </a:p>
                  </a:txBody>
                  <a:tcPr marL="68580" marR="68580" marT="0" marB="0" anchor="ctr"/>
                </a:tc>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711.145</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1"/>
                  </a:ext>
                </a:extLst>
              </a:tr>
              <a:tr h="167789">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DF</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endParaRPr lang="zh-CN" sz="900" dirty="0">
                        <a:effectLst/>
                        <a:latin typeface="微软雅黑" pitchFamily="34" charset="-122"/>
                        <a:ea typeface="微软雅黑" pitchFamily="34" charset="-122"/>
                      </a:endParaRPr>
                    </a:p>
                  </a:txBody>
                  <a:tcPr marL="68580" marR="68580" marT="0" marB="0" anchor="ctr"/>
                </a:tc>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276</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2"/>
                  </a:ext>
                </a:extLst>
              </a:tr>
              <a:tr h="167789">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CMIN/DF</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&lt;3</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2.577</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3"/>
                  </a:ext>
                </a:extLst>
              </a:tr>
              <a:tr h="167789">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GFI</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&gt;0.9</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0.922</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4"/>
                  </a:ext>
                </a:extLst>
              </a:tr>
              <a:tr h="167789">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AGFI</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&gt;0.9</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0.901</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5"/>
                  </a:ext>
                </a:extLst>
              </a:tr>
              <a:tr h="167789">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RMSEA</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&lt;0.08</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0.050</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6"/>
                  </a:ext>
                </a:extLst>
              </a:tr>
              <a:tr h="167789">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IFI</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&gt;0.9</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0.958</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7"/>
                  </a:ext>
                </a:extLst>
              </a:tr>
              <a:tr h="167789">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NFI</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&gt;0.9</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0.934</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8"/>
                  </a:ext>
                </a:extLst>
              </a:tr>
              <a:tr h="167789">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TLI(NNFI)</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&gt;0.9</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0.951</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09"/>
                  </a:ext>
                </a:extLst>
              </a:tr>
              <a:tr h="167789">
                <a:tc>
                  <a:txBody>
                    <a:bodyPr/>
                    <a:lstStyle/>
                    <a:p>
                      <a:pPr indent="0" algn="ctr" eaLnBrk="1" fontAlgn="auto">
                        <a:lnSpc>
                          <a:spcPct val="150000"/>
                        </a:lnSpc>
                        <a:spcAft>
                          <a:spcPts val="0"/>
                        </a:spcAft>
                      </a:pPr>
                      <a:r>
                        <a:rPr lang="en-US" sz="900">
                          <a:effectLst/>
                          <a:latin typeface="微软雅黑" pitchFamily="34" charset="-122"/>
                          <a:ea typeface="微软雅黑" pitchFamily="34" charset="-122"/>
                        </a:rPr>
                        <a:t>CFI</a:t>
                      </a:r>
                      <a:endParaRPr lang="zh-CN" sz="90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&gt;0.9</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tc>
                  <a:txBody>
                    <a:bodyPr/>
                    <a:lstStyle/>
                    <a:p>
                      <a:pPr indent="0" algn="ctr" eaLnBrk="1" fontAlgn="auto">
                        <a:lnSpc>
                          <a:spcPct val="150000"/>
                        </a:lnSpc>
                        <a:spcAft>
                          <a:spcPts val="0"/>
                        </a:spcAft>
                      </a:pPr>
                      <a:r>
                        <a:rPr lang="en-US" sz="900" dirty="0">
                          <a:effectLst/>
                          <a:latin typeface="微软雅黑" pitchFamily="34" charset="-122"/>
                          <a:ea typeface="微软雅黑" pitchFamily="34" charset="-122"/>
                        </a:rPr>
                        <a:t>0.958</a:t>
                      </a:r>
                      <a:endParaRPr lang="zh-CN" sz="900" dirty="0">
                        <a:solidFill>
                          <a:srgbClr val="000000"/>
                        </a:solidFill>
                        <a:effectLst/>
                        <a:latin typeface="微软雅黑" pitchFamily="34" charset="-122"/>
                        <a:ea typeface="微软雅黑" pitchFamily="34" charset="-122"/>
                        <a:cs typeface="Arial"/>
                      </a:endParaRPr>
                    </a:p>
                  </a:txBody>
                  <a:tcPr marL="68580" marR="68580" marT="0" marB="0" anchor="ctr"/>
                </a:tc>
                <a:extLst>
                  <a:ext uri="{0D108BD9-81ED-4DB2-BD59-A6C34878D82A}">
                    <a16:rowId xmlns:a16="http://schemas.microsoft.com/office/drawing/2014/main" val="10010"/>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1719051681"/>
              </p:ext>
            </p:extLst>
          </p:nvPr>
        </p:nvGraphicFramePr>
        <p:xfrm>
          <a:off x="4212853" y="756120"/>
          <a:ext cx="5350311" cy="4525976"/>
        </p:xfrm>
        <a:graphic>
          <a:graphicData uri="http://schemas.openxmlformats.org/drawingml/2006/table">
            <a:tbl>
              <a:tblPr firstRow="1" firstCol="1" bandRow="1">
                <a:tableStyleId>{5940675A-B579-460E-94D1-54222C63F5DA}</a:tableStyleId>
              </a:tblPr>
              <a:tblGrid>
                <a:gridCol w="1014756">
                  <a:extLst>
                    <a:ext uri="{9D8B030D-6E8A-4147-A177-3AD203B41FA5}">
                      <a16:colId xmlns:a16="http://schemas.microsoft.com/office/drawing/2014/main" val="20000"/>
                    </a:ext>
                  </a:extLst>
                </a:gridCol>
                <a:gridCol w="525828">
                  <a:extLst>
                    <a:ext uri="{9D8B030D-6E8A-4147-A177-3AD203B41FA5}">
                      <a16:colId xmlns:a16="http://schemas.microsoft.com/office/drawing/2014/main" val="20001"/>
                    </a:ext>
                  </a:extLst>
                </a:gridCol>
                <a:gridCol w="476496">
                  <a:extLst>
                    <a:ext uri="{9D8B030D-6E8A-4147-A177-3AD203B41FA5}">
                      <a16:colId xmlns:a16="http://schemas.microsoft.com/office/drawing/2014/main" val="20002"/>
                    </a:ext>
                  </a:extLst>
                </a:gridCol>
                <a:gridCol w="476496">
                  <a:extLst>
                    <a:ext uri="{9D8B030D-6E8A-4147-A177-3AD203B41FA5}">
                      <a16:colId xmlns:a16="http://schemas.microsoft.com/office/drawing/2014/main" val="20003"/>
                    </a:ext>
                  </a:extLst>
                </a:gridCol>
                <a:gridCol w="476496">
                  <a:extLst>
                    <a:ext uri="{9D8B030D-6E8A-4147-A177-3AD203B41FA5}">
                      <a16:colId xmlns:a16="http://schemas.microsoft.com/office/drawing/2014/main" val="20004"/>
                    </a:ext>
                  </a:extLst>
                </a:gridCol>
                <a:gridCol w="476496">
                  <a:extLst>
                    <a:ext uri="{9D8B030D-6E8A-4147-A177-3AD203B41FA5}">
                      <a16:colId xmlns:a16="http://schemas.microsoft.com/office/drawing/2014/main" val="20005"/>
                    </a:ext>
                  </a:extLst>
                </a:gridCol>
                <a:gridCol w="476496">
                  <a:extLst>
                    <a:ext uri="{9D8B030D-6E8A-4147-A177-3AD203B41FA5}">
                      <a16:colId xmlns:a16="http://schemas.microsoft.com/office/drawing/2014/main" val="20006"/>
                    </a:ext>
                  </a:extLst>
                </a:gridCol>
                <a:gridCol w="476496">
                  <a:extLst>
                    <a:ext uri="{9D8B030D-6E8A-4147-A177-3AD203B41FA5}">
                      <a16:colId xmlns:a16="http://schemas.microsoft.com/office/drawing/2014/main" val="20007"/>
                    </a:ext>
                  </a:extLst>
                </a:gridCol>
                <a:gridCol w="476496">
                  <a:extLst>
                    <a:ext uri="{9D8B030D-6E8A-4147-A177-3AD203B41FA5}">
                      <a16:colId xmlns:a16="http://schemas.microsoft.com/office/drawing/2014/main" val="20008"/>
                    </a:ext>
                  </a:extLst>
                </a:gridCol>
                <a:gridCol w="474255">
                  <a:extLst>
                    <a:ext uri="{9D8B030D-6E8A-4147-A177-3AD203B41FA5}">
                      <a16:colId xmlns:a16="http://schemas.microsoft.com/office/drawing/2014/main" val="20009"/>
                    </a:ext>
                  </a:extLst>
                </a:gridCol>
              </a:tblGrid>
              <a:tr h="161642">
                <a:tc rowSpan="2">
                  <a:txBody>
                    <a:bodyPr/>
                    <a:lstStyle/>
                    <a:p>
                      <a:pPr indent="0" algn="ctr" eaLnBrk="1" fontAlgn="auto">
                        <a:lnSpc>
                          <a:spcPct val="150000"/>
                        </a:lnSpc>
                        <a:spcAft>
                          <a:spcPts val="0"/>
                        </a:spcAft>
                      </a:pPr>
                      <a:r>
                        <a:rPr lang="zh-CN" sz="800" dirty="0">
                          <a:effectLst/>
                          <a:latin typeface="微软雅黑" pitchFamily="34" charset="-122"/>
                          <a:ea typeface="微软雅黑" pitchFamily="34" charset="-122"/>
                        </a:rPr>
                        <a:t>变量</a:t>
                      </a:r>
                      <a:endParaRPr lang="zh-CN" sz="900" dirty="0">
                        <a:solidFill>
                          <a:srgbClr val="000000"/>
                        </a:solidFill>
                        <a:effectLst/>
                        <a:latin typeface="微软雅黑" pitchFamily="34" charset="-122"/>
                        <a:ea typeface="微软雅黑" pitchFamily="34" charset="-122"/>
                        <a:cs typeface="Arial"/>
                      </a:endParaRPr>
                    </a:p>
                  </a:txBody>
                  <a:tcPr marL="53881" marR="53881" marT="0" marB="0" anchor="ctr"/>
                </a:tc>
                <a:tc rowSpan="2">
                  <a:txBody>
                    <a:bodyPr/>
                    <a:lstStyle/>
                    <a:p>
                      <a:pPr indent="0" algn="ctr" eaLnBrk="1" fontAlgn="auto">
                        <a:lnSpc>
                          <a:spcPct val="150000"/>
                        </a:lnSpc>
                        <a:spcAft>
                          <a:spcPts val="0"/>
                        </a:spcAft>
                      </a:pPr>
                      <a:r>
                        <a:rPr lang="zh-CN" sz="700" dirty="0">
                          <a:effectLst/>
                          <a:latin typeface="微软雅黑" pitchFamily="34" charset="-122"/>
                          <a:ea typeface="微软雅黑" pitchFamily="34" charset="-122"/>
                        </a:rPr>
                        <a:t>题项</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gridSpan="8">
                  <a:txBody>
                    <a:bodyPr/>
                    <a:lstStyle/>
                    <a:p>
                      <a:pPr indent="0" algn="ctr" eaLnBrk="1" fontAlgn="auto">
                        <a:lnSpc>
                          <a:spcPct val="150000"/>
                        </a:lnSpc>
                        <a:spcAft>
                          <a:spcPts val="0"/>
                        </a:spcAft>
                      </a:pPr>
                      <a:r>
                        <a:rPr lang="zh-CN" sz="700" dirty="0">
                          <a:effectLst/>
                          <a:latin typeface="微软雅黑" pitchFamily="34" charset="-122"/>
                          <a:ea typeface="微软雅黑" pitchFamily="34" charset="-122"/>
                        </a:rPr>
                        <a:t>组件</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b"/>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161642">
                <a:tc vMerge="1">
                  <a:txBody>
                    <a:bodyPr/>
                    <a:lstStyle/>
                    <a:p>
                      <a:endParaRPr lang="zh-CN" altLang="en-US"/>
                    </a:p>
                  </a:txBody>
                  <a:tcPr/>
                </a:tc>
                <a:tc vMerge="1">
                  <a:txBody>
                    <a:bodyPr/>
                    <a:lstStyle/>
                    <a:p>
                      <a:endParaRPr lang="zh-CN" altLang="en-US"/>
                    </a:p>
                  </a:txBody>
                  <a:tcP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1</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b"/>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2</a:t>
                      </a:r>
                      <a:endParaRPr lang="zh-CN" sz="700">
                        <a:solidFill>
                          <a:srgbClr val="000000"/>
                        </a:solidFill>
                        <a:effectLst/>
                        <a:latin typeface="微软雅黑" pitchFamily="34" charset="-122"/>
                        <a:ea typeface="微软雅黑" pitchFamily="34" charset="-122"/>
                        <a:cs typeface="Arial"/>
                      </a:endParaRPr>
                    </a:p>
                  </a:txBody>
                  <a:tcPr marL="53881" marR="53881" marT="0" marB="0" anchor="b"/>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3</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b"/>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4</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b"/>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5</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b"/>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6</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b"/>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7</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b"/>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a:t>
                      </a:r>
                      <a:endParaRPr lang="zh-CN" sz="700">
                        <a:solidFill>
                          <a:srgbClr val="000000"/>
                        </a:solidFill>
                        <a:effectLst/>
                        <a:latin typeface="微软雅黑" pitchFamily="34" charset="-122"/>
                        <a:ea typeface="微软雅黑" pitchFamily="34" charset="-122"/>
                        <a:cs typeface="Arial"/>
                      </a:endParaRPr>
                    </a:p>
                  </a:txBody>
                  <a:tcPr marL="53881" marR="53881" marT="0" marB="0" anchor="b"/>
                </a:tc>
                <a:extLst>
                  <a:ext uri="{0D108BD9-81ED-4DB2-BD59-A6C34878D82A}">
                    <a16:rowId xmlns:a16="http://schemas.microsoft.com/office/drawing/2014/main" val="10001"/>
                  </a:ext>
                </a:extLst>
              </a:tr>
              <a:tr h="161642">
                <a:tc rowSpan="4">
                  <a:txBody>
                    <a:bodyPr/>
                    <a:lstStyle/>
                    <a:p>
                      <a:pPr indent="0" algn="ctr" eaLnBrk="1" fontAlgn="auto">
                        <a:lnSpc>
                          <a:spcPct val="150000"/>
                        </a:lnSpc>
                        <a:spcAft>
                          <a:spcPts val="0"/>
                        </a:spcAft>
                      </a:pPr>
                      <a:r>
                        <a:rPr lang="zh-CN" sz="900" dirty="0">
                          <a:effectLst/>
                          <a:latin typeface="微软雅黑" pitchFamily="34" charset="-122"/>
                          <a:ea typeface="微软雅黑" pitchFamily="34" charset="-122"/>
                        </a:rPr>
                        <a:t>消费者创新性</a:t>
                      </a:r>
                      <a:endParaRPr lang="zh-CN" sz="9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CI1</a:t>
                      </a:r>
                      <a:endParaRPr lang="zh-CN" sz="700" dirty="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.787</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2"/>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CI2</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.748</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3"/>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CI3</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.830</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4"/>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CI4</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.830</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5"/>
                  </a:ext>
                </a:extLst>
              </a:tr>
              <a:tr h="161642">
                <a:tc rowSpan="3">
                  <a:txBody>
                    <a:bodyPr/>
                    <a:lstStyle/>
                    <a:p>
                      <a:pPr indent="0" algn="ctr" eaLnBrk="1" fontAlgn="auto">
                        <a:lnSpc>
                          <a:spcPct val="150000"/>
                        </a:lnSpc>
                        <a:spcAft>
                          <a:spcPts val="0"/>
                        </a:spcAft>
                      </a:pPr>
                      <a:r>
                        <a:rPr lang="zh-CN" sz="900">
                          <a:effectLst/>
                          <a:latin typeface="微软雅黑" pitchFamily="34" charset="-122"/>
                          <a:ea typeface="微软雅黑" pitchFamily="34" charset="-122"/>
                        </a:rPr>
                        <a:t>感知风险</a:t>
                      </a:r>
                      <a:endParaRPr lang="zh-CN" sz="9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PR1</a:t>
                      </a:r>
                      <a:endParaRPr lang="zh-CN" sz="700" dirty="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.890</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6"/>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PR2</a:t>
                      </a:r>
                      <a:endParaRPr lang="zh-CN" sz="700" dirty="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.905</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7"/>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PR3</a:t>
                      </a:r>
                      <a:endParaRPr lang="zh-CN" sz="700" dirty="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.872</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8"/>
                  </a:ext>
                </a:extLst>
              </a:tr>
              <a:tr h="161642">
                <a:tc rowSpan="3">
                  <a:txBody>
                    <a:bodyPr/>
                    <a:lstStyle/>
                    <a:p>
                      <a:pPr indent="0" algn="ctr" eaLnBrk="1" fontAlgn="auto">
                        <a:lnSpc>
                          <a:spcPct val="150000"/>
                        </a:lnSpc>
                        <a:spcAft>
                          <a:spcPts val="0"/>
                        </a:spcAft>
                      </a:pPr>
                      <a:r>
                        <a:rPr lang="zh-CN" sz="900" dirty="0">
                          <a:effectLst/>
                          <a:latin typeface="微软雅黑" pitchFamily="34" charset="-122"/>
                          <a:ea typeface="微软雅黑" pitchFamily="34" charset="-122"/>
                        </a:rPr>
                        <a:t>绩效期望</a:t>
                      </a:r>
                      <a:endParaRPr lang="zh-CN" sz="9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PE1</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.843</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09"/>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PE2</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.849</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0"/>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PE3</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.845</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1"/>
                  </a:ext>
                </a:extLst>
              </a:tr>
              <a:tr h="161642">
                <a:tc rowSpan="3">
                  <a:txBody>
                    <a:bodyPr/>
                    <a:lstStyle/>
                    <a:p>
                      <a:pPr indent="0" algn="ctr" eaLnBrk="1" fontAlgn="auto">
                        <a:lnSpc>
                          <a:spcPct val="150000"/>
                        </a:lnSpc>
                        <a:spcAft>
                          <a:spcPts val="0"/>
                        </a:spcAft>
                      </a:pPr>
                      <a:r>
                        <a:rPr lang="zh-CN" sz="900">
                          <a:effectLst/>
                          <a:latin typeface="微软雅黑" pitchFamily="34" charset="-122"/>
                          <a:ea typeface="微软雅黑" pitchFamily="34" charset="-122"/>
                        </a:rPr>
                        <a:t>努力期望</a:t>
                      </a:r>
                      <a:endParaRPr lang="zh-CN" sz="9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EE1</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.827</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2"/>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EE2</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.832</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3"/>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EE3</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.853</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4"/>
                  </a:ext>
                </a:extLst>
              </a:tr>
              <a:tr h="161642">
                <a:tc rowSpan="3">
                  <a:txBody>
                    <a:bodyPr/>
                    <a:lstStyle/>
                    <a:p>
                      <a:pPr indent="0" algn="ctr" eaLnBrk="1" fontAlgn="auto">
                        <a:lnSpc>
                          <a:spcPct val="150000"/>
                        </a:lnSpc>
                        <a:spcAft>
                          <a:spcPts val="0"/>
                        </a:spcAft>
                      </a:pPr>
                      <a:r>
                        <a:rPr lang="zh-CN" sz="900">
                          <a:effectLst/>
                          <a:latin typeface="微软雅黑" pitchFamily="34" charset="-122"/>
                          <a:ea typeface="微软雅黑" pitchFamily="34" charset="-122"/>
                        </a:rPr>
                        <a:t>便利条件</a:t>
                      </a:r>
                      <a:endParaRPr lang="zh-CN" sz="9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FC1</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.792</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5"/>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FC2</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.773</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6"/>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FC3</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.833</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7"/>
                  </a:ext>
                </a:extLst>
              </a:tr>
              <a:tr h="161642">
                <a:tc rowSpan="4">
                  <a:txBody>
                    <a:bodyPr/>
                    <a:lstStyle/>
                    <a:p>
                      <a:pPr indent="0" algn="ctr" eaLnBrk="1" fontAlgn="auto">
                        <a:lnSpc>
                          <a:spcPct val="150000"/>
                        </a:lnSpc>
                        <a:spcAft>
                          <a:spcPts val="0"/>
                        </a:spcAft>
                      </a:pPr>
                      <a:r>
                        <a:rPr lang="zh-CN" sz="900">
                          <a:effectLst/>
                          <a:latin typeface="微软雅黑" pitchFamily="34" charset="-122"/>
                          <a:ea typeface="微软雅黑" pitchFamily="34" charset="-122"/>
                        </a:rPr>
                        <a:t>社会影响</a:t>
                      </a:r>
                      <a:endParaRPr lang="zh-CN" sz="9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SI1</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.812</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8"/>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SI2</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.807</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19"/>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SI3</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.826</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20"/>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SI4</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.796</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21"/>
                  </a:ext>
                </a:extLst>
              </a:tr>
              <a:tr h="161642">
                <a:tc rowSpan="3">
                  <a:txBody>
                    <a:bodyPr/>
                    <a:lstStyle/>
                    <a:p>
                      <a:pPr indent="0" algn="ctr" eaLnBrk="1" fontAlgn="auto">
                        <a:lnSpc>
                          <a:spcPct val="150000"/>
                        </a:lnSpc>
                        <a:spcAft>
                          <a:spcPts val="0"/>
                        </a:spcAft>
                      </a:pPr>
                      <a:r>
                        <a:rPr lang="zh-CN" sz="900">
                          <a:effectLst/>
                          <a:latin typeface="微软雅黑" pitchFamily="34" charset="-122"/>
                          <a:ea typeface="微软雅黑" pitchFamily="34" charset="-122"/>
                        </a:rPr>
                        <a:t>信任</a:t>
                      </a:r>
                      <a:endParaRPr lang="zh-CN" sz="9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TR11</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.816</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22"/>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TR2</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.821</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23"/>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TR3</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.834</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extLst>
                  <a:ext uri="{0D108BD9-81ED-4DB2-BD59-A6C34878D82A}">
                    <a16:rowId xmlns:a16="http://schemas.microsoft.com/office/drawing/2014/main" val="10024"/>
                  </a:ext>
                </a:extLst>
              </a:tr>
              <a:tr h="161642">
                <a:tc rowSpan="3">
                  <a:txBody>
                    <a:bodyPr/>
                    <a:lstStyle/>
                    <a:p>
                      <a:pPr indent="0" algn="ctr" eaLnBrk="1" fontAlgn="auto">
                        <a:lnSpc>
                          <a:spcPct val="150000"/>
                        </a:lnSpc>
                        <a:spcAft>
                          <a:spcPts val="0"/>
                        </a:spcAft>
                      </a:pPr>
                      <a:r>
                        <a:rPr lang="zh-CN" sz="900" dirty="0">
                          <a:effectLst/>
                          <a:latin typeface="微软雅黑" pitchFamily="34" charset="-122"/>
                          <a:ea typeface="微软雅黑" pitchFamily="34" charset="-122"/>
                        </a:rPr>
                        <a:t>使用意愿</a:t>
                      </a:r>
                      <a:endParaRPr lang="zh-CN" sz="900" dirty="0">
                        <a:solidFill>
                          <a:srgbClr val="000000"/>
                        </a:solidFill>
                        <a:effectLst/>
                        <a:latin typeface="微软雅黑" pitchFamily="34" charset="-122"/>
                        <a:ea typeface="微软雅黑" pitchFamily="34" charset="-122"/>
                        <a:cs typeface="Arial"/>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BI1</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.741</a:t>
                      </a:r>
                      <a:endParaRPr lang="zh-CN" sz="700">
                        <a:solidFill>
                          <a:srgbClr val="000000"/>
                        </a:solidFill>
                        <a:effectLst/>
                        <a:latin typeface="微软雅黑" pitchFamily="34" charset="-122"/>
                        <a:ea typeface="微软雅黑" pitchFamily="34" charset="-122"/>
                        <a:cs typeface="Arial"/>
                      </a:endParaRPr>
                    </a:p>
                  </a:txBody>
                  <a:tcPr marL="53881" marR="53881" marT="0" marB="0" anchor="ctr"/>
                </a:tc>
                <a:extLst>
                  <a:ext uri="{0D108BD9-81ED-4DB2-BD59-A6C34878D82A}">
                    <a16:rowId xmlns:a16="http://schemas.microsoft.com/office/drawing/2014/main" val="10025"/>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BI2</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.784</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extLst>
                  <a:ext uri="{0D108BD9-81ED-4DB2-BD59-A6C34878D82A}">
                    <a16:rowId xmlns:a16="http://schemas.microsoft.com/office/drawing/2014/main" val="10026"/>
                  </a:ext>
                </a:extLst>
              </a:tr>
              <a:tr h="161642">
                <a:tc vMerge="1">
                  <a:txBody>
                    <a:bodyPr/>
                    <a:lstStyle/>
                    <a:p>
                      <a:endParaRPr lang="zh-CN" altLang="en-US"/>
                    </a:p>
                  </a:txBody>
                  <a:tcPr/>
                </a:tc>
                <a:tc>
                  <a:txBody>
                    <a:bodyPr/>
                    <a:lstStyle/>
                    <a:p>
                      <a:pPr indent="0" algn="ctr" eaLnBrk="1" fontAlgn="auto">
                        <a:lnSpc>
                          <a:spcPct val="150000"/>
                        </a:lnSpc>
                        <a:spcAft>
                          <a:spcPts val="0"/>
                        </a:spcAft>
                      </a:pPr>
                      <a:r>
                        <a:rPr lang="en-US" sz="700">
                          <a:effectLst/>
                          <a:latin typeface="微软雅黑" pitchFamily="34" charset="-122"/>
                          <a:ea typeface="微软雅黑" pitchFamily="34" charset="-122"/>
                        </a:rPr>
                        <a:t>BI3</a:t>
                      </a:r>
                      <a:endParaRPr lang="zh-CN" sz="700">
                        <a:solidFill>
                          <a:srgbClr val="000000"/>
                        </a:solidFill>
                        <a:effectLst/>
                        <a:latin typeface="微软雅黑" pitchFamily="34" charset="-122"/>
                        <a:ea typeface="微软雅黑" pitchFamily="34" charset="-122"/>
                        <a:cs typeface="Arial"/>
                      </a:endParaRPr>
                    </a:p>
                  </a:txBody>
                  <a:tcPr marL="53881" marR="53881" marT="0" marB="0"/>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endParaRPr lang="zh-CN" sz="700" dirty="0">
                        <a:effectLst/>
                        <a:latin typeface="微软雅黑" pitchFamily="34" charset="-122"/>
                        <a:ea typeface="微软雅黑" pitchFamily="34" charset="-122"/>
                      </a:endParaRPr>
                    </a:p>
                  </a:txBody>
                  <a:tcPr marL="53881" marR="53881" marT="0" marB="0" anchor="ctr"/>
                </a:tc>
                <a:tc>
                  <a:txBody>
                    <a:bodyPr/>
                    <a:lstStyle/>
                    <a:p>
                      <a:pPr indent="0" algn="ctr" eaLnBrk="1" fontAlgn="auto">
                        <a:lnSpc>
                          <a:spcPct val="150000"/>
                        </a:lnSpc>
                        <a:spcAft>
                          <a:spcPts val="0"/>
                        </a:spcAft>
                      </a:pPr>
                      <a:r>
                        <a:rPr lang="en-US" sz="700" dirty="0">
                          <a:effectLst/>
                          <a:latin typeface="微软雅黑" pitchFamily="34" charset="-122"/>
                          <a:ea typeface="微软雅黑" pitchFamily="34" charset="-122"/>
                        </a:rPr>
                        <a:t>.775</a:t>
                      </a:r>
                      <a:endParaRPr lang="zh-CN" sz="700" dirty="0">
                        <a:solidFill>
                          <a:srgbClr val="000000"/>
                        </a:solidFill>
                        <a:effectLst/>
                        <a:latin typeface="微软雅黑" pitchFamily="34" charset="-122"/>
                        <a:ea typeface="微软雅黑" pitchFamily="34" charset="-122"/>
                        <a:cs typeface="Arial"/>
                      </a:endParaRPr>
                    </a:p>
                  </a:txBody>
                  <a:tcPr marL="53881" marR="53881" marT="0" marB="0" anchor="ctr"/>
                </a:tc>
                <a:extLst>
                  <a:ext uri="{0D108BD9-81ED-4DB2-BD59-A6C34878D82A}">
                    <a16:rowId xmlns:a16="http://schemas.microsoft.com/office/drawing/2014/main" val="10027"/>
                  </a:ext>
                </a:extLst>
              </a:tr>
            </a:tbl>
          </a:graphicData>
        </a:graphic>
      </p:graphicFrame>
      <p:sp>
        <p:nvSpPr>
          <p:cNvPr id="4" name="文本框 36"/>
          <p:cNvSpPr txBox="1"/>
          <p:nvPr/>
        </p:nvSpPr>
        <p:spPr>
          <a:xfrm>
            <a:off x="413619" y="4046240"/>
            <a:ext cx="3126832" cy="961289"/>
          </a:xfrm>
          <a:prstGeom prst="rect">
            <a:avLst/>
          </a:prstGeom>
          <a:noFill/>
          <a:ln w="28575">
            <a:solidFill>
              <a:srgbClr val="FF0000"/>
            </a:solidFill>
          </a:ln>
          <a:effectLst>
            <a:glow rad="63500">
              <a:srgbClr val="ED7D31">
                <a:satMod val="175000"/>
                <a:alpha val="40000"/>
              </a:srgbClr>
            </a:glow>
            <a:outerShdw blurRad="50800" dist="38100" dir="2700000" algn="tl" rotWithShape="0">
              <a:prstClr val="black">
                <a:alpha val="40000"/>
              </a:prstClr>
            </a:outerShdw>
          </a:effectLst>
        </p:spPr>
        <p:txBody>
          <a:bodyPr wrap="square" rtlCol="0">
            <a:spAutoFit/>
          </a:bodyPr>
          <a:lstStyle/>
          <a:p>
            <a:pPr marL="0" marR="0" lvl="0" algn="ctr" defTabSz="914400" eaLnBrk="1" fontAlgn="auto" latinLnBrk="0" hangingPunct="1">
              <a:lnSpc>
                <a:spcPct val="15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模型适配度</a:t>
            </a:r>
            <a:r>
              <a:rPr kumimoji="0" lang="zh-CN" altLang="en-US"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良好，</a:t>
            </a:r>
            <a:endParaRPr kumimoji="0" lang="en-US" altLang="zh-CN"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0" marR="0" lvl="0" algn="ctr" defTabSz="914400" eaLnBrk="1" fontAlgn="auto" latinLnBrk="0" hangingPunct="1">
              <a:lnSpc>
                <a:spcPct val="15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rPr>
              <a:t>结构效度</a:t>
            </a:r>
            <a:r>
              <a:rPr kumimoji="0" lang="zh-CN" altLang="en-US"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良好</a:t>
            </a:r>
          </a:p>
        </p:txBody>
      </p:sp>
      <p:sp>
        <p:nvSpPr>
          <p:cNvPr id="5" name="矩形 4"/>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下箭头标注 5"/>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8" name="TextBox 7"/>
          <p:cNvSpPr txBox="1"/>
          <p:nvPr/>
        </p:nvSpPr>
        <p:spPr>
          <a:xfrm>
            <a:off x="8299759" y="494510"/>
            <a:ext cx="1944216" cy="261610"/>
          </a:xfrm>
          <a:prstGeom prst="rect">
            <a:avLst/>
          </a:prstGeom>
          <a:noFill/>
        </p:spPr>
        <p:txBody>
          <a:bodyPr wrap="square" rtlCol="0">
            <a:spAutoFit/>
          </a:bodyPr>
          <a:lstStyle/>
          <a:p>
            <a:r>
              <a:rPr lang="zh-CN" altLang="en-US" sz="1100" dirty="0">
                <a:latin typeface="微软雅黑" pitchFamily="34" charset="-122"/>
                <a:ea typeface="微软雅黑" pitchFamily="34" charset="-122"/>
              </a:rPr>
              <a:t>旋转后的成分矩阵</a:t>
            </a:r>
          </a:p>
        </p:txBody>
      </p:sp>
      <p:sp>
        <p:nvSpPr>
          <p:cNvPr id="9" name="TextBox 8"/>
          <p:cNvSpPr txBox="1"/>
          <p:nvPr/>
        </p:nvSpPr>
        <p:spPr>
          <a:xfrm>
            <a:off x="921409" y="680691"/>
            <a:ext cx="2304256" cy="384721"/>
          </a:xfrm>
          <a:prstGeom prst="rect">
            <a:avLst/>
          </a:prstGeom>
          <a:noFill/>
        </p:spPr>
        <p:txBody>
          <a:bodyPr wrap="square" rtlCol="0">
            <a:spAutoFit/>
          </a:bodyPr>
          <a:lstStyle/>
          <a:p>
            <a:r>
              <a:rPr lang="zh-CN" altLang="en-US" b="1" dirty="0">
                <a:solidFill>
                  <a:schemeClr val="tx2"/>
                </a:solidFill>
                <a:latin typeface="微软雅黑" pitchFamily="34" charset="-122"/>
                <a:ea typeface="微软雅黑" pitchFamily="34" charset="-122"/>
              </a:rPr>
              <a:t>结构方程模型检验</a:t>
            </a:r>
          </a:p>
        </p:txBody>
      </p:sp>
      <p:sp>
        <p:nvSpPr>
          <p:cNvPr id="13" name="矩形 12"/>
          <p:cNvSpPr/>
          <p:nvPr/>
        </p:nvSpPr>
        <p:spPr>
          <a:xfrm>
            <a:off x="176075" y="709293"/>
            <a:ext cx="2901309" cy="327519"/>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14" name="组合 13"/>
          <p:cNvGrpSpPr/>
          <p:nvPr/>
        </p:nvGrpSpPr>
        <p:grpSpPr>
          <a:xfrm>
            <a:off x="221925" y="737703"/>
            <a:ext cx="683699" cy="270698"/>
            <a:chOff x="36389" y="-179983"/>
            <a:chExt cx="2259770" cy="792088"/>
          </a:xfrm>
          <a:solidFill>
            <a:schemeClr val="accent1">
              <a:lumMod val="75000"/>
            </a:schemeClr>
          </a:solidFill>
        </p:grpSpPr>
        <p:sp>
          <p:nvSpPr>
            <p:cNvPr id="15" name="燕尾形 14"/>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0867187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73973" y="1980257"/>
            <a:ext cx="9881474" cy="3606715"/>
          </a:xfrm>
          <a:custGeom>
            <a:avLst/>
            <a:gdLst>
              <a:gd name="connsiteX0" fmla="*/ 8671822 w 12192000"/>
              <a:gd name="connsiteY0" fmla="*/ 91 h 6127181"/>
              <a:gd name="connsiteX1" fmla="*/ 12045746 w 12192000"/>
              <a:gd name="connsiteY1" fmla="*/ 747672 h 6127181"/>
              <a:gd name="connsiteX2" fmla="*/ 12192000 w 12192000"/>
              <a:gd name="connsiteY2" fmla="*/ 769504 h 6127181"/>
              <a:gd name="connsiteX3" fmla="*/ 12192000 w 12192000"/>
              <a:gd name="connsiteY3" fmla="*/ 6127181 h 6127181"/>
              <a:gd name="connsiteX4" fmla="*/ 0 w 12192000"/>
              <a:gd name="connsiteY4" fmla="*/ 6127181 h 6127181"/>
              <a:gd name="connsiteX5" fmla="*/ 0 w 12192000"/>
              <a:gd name="connsiteY5" fmla="*/ 406947 h 6127181"/>
              <a:gd name="connsiteX6" fmla="*/ 1561486 w 12192000"/>
              <a:gd name="connsiteY6" fmla="*/ 401 h 6127181"/>
              <a:gd name="connsiteX7" fmla="*/ 7138220 w 12192000"/>
              <a:gd name="connsiteY7" fmla="*/ 406947 h 6127181"/>
              <a:gd name="connsiteX8" fmla="*/ 8671822 w 12192000"/>
              <a:gd name="connsiteY8" fmla="*/ 91 h 6127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127181">
                <a:moveTo>
                  <a:pt x="8671822" y="91"/>
                </a:moveTo>
                <a:cubicBezTo>
                  <a:pt x="9796463" y="8163"/>
                  <a:pt x="10921105" y="555068"/>
                  <a:pt x="12045746" y="747672"/>
                </a:cubicBezTo>
                <a:lnTo>
                  <a:pt x="12192000" y="769504"/>
                </a:lnTo>
                <a:lnTo>
                  <a:pt x="12192000" y="6127181"/>
                </a:lnTo>
                <a:lnTo>
                  <a:pt x="0" y="6127181"/>
                </a:lnTo>
                <a:lnTo>
                  <a:pt x="0" y="406947"/>
                </a:lnTo>
                <a:cubicBezTo>
                  <a:pt x="520496" y="98574"/>
                  <a:pt x="1040991" y="-7429"/>
                  <a:pt x="1561486" y="401"/>
                </a:cubicBezTo>
                <a:cubicBezTo>
                  <a:pt x="3420398" y="28364"/>
                  <a:pt x="5279310" y="1508280"/>
                  <a:pt x="7138220" y="406947"/>
                </a:cubicBezTo>
                <a:cubicBezTo>
                  <a:pt x="7649421" y="104081"/>
                  <a:pt x="8160622" y="-3579"/>
                  <a:pt x="8671822" y="91"/>
                </a:cubicBezTo>
                <a:close/>
              </a:path>
            </a:pathLst>
          </a:custGeom>
          <a:solidFill>
            <a:schemeClr val="accent1">
              <a:alpha val="58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等线"/>
              <a:cs typeface="+mn-cs"/>
            </a:endParaRPr>
          </a:p>
        </p:txBody>
      </p:sp>
      <p:sp>
        <p:nvSpPr>
          <p:cNvPr id="2" name="矩形 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下箭头标注 2"/>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graphicFrame>
        <p:nvGraphicFramePr>
          <p:cNvPr id="6" name="表格 5"/>
          <p:cNvGraphicFramePr>
            <a:graphicFrameLocks noGrp="1"/>
          </p:cNvGraphicFramePr>
          <p:nvPr>
            <p:extLst>
              <p:ext uri="{D42A27DB-BD31-4B8C-83A1-F6EECF244321}">
                <p14:modId xmlns:p14="http://schemas.microsoft.com/office/powerpoint/2010/main" val="3347348996"/>
              </p:ext>
            </p:extLst>
          </p:nvPr>
        </p:nvGraphicFramePr>
        <p:xfrm>
          <a:off x="1260525" y="2030047"/>
          <a:ext cx="6984776" cy="2551950"/>
        </p:xfrm>
        <a:graphic>
          <a:graphicData uri="http://schemas.openxmlformats.org/drawingml/2006/table">
            <a:tbl>
              <a:tblPr firstRow="1" firstCol="1" bandRow="1">
                <a:tableStyleId>{5940675A-B579-460E-94D1-54222C63F5DA}</a:tableStyleId>
              </a:tblPr>
              <a:tblGrid>
                <a:gridCol w="864096">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720080">
                  <a:extLst>
                    <a:ext uri="{9D8B030D-6E8A-4147-A177-3AD203B41FA5}">
                      <a16:colId xmlns:a16="http://schemas.microsoft.com/office/drawing/2014/main" val="20005"/>
                    </a:ext>
                  </a:extLst>
                </a:gridCol>
                <a:gridCol w="595491">
                  <a:extLst>
                    <a:ext uri="{9D8B030D-6E8A-4147-A177-3AD203B41FA5}">
                      <a16:colId xmlns:a16="http://schemas.microsoft.com/office/drawing/2014/main" val="20006"/>
                    </a:ext>
                  </a:extLst>
                </a:gridCol>
                <a:gridCol w="412621">
                  <a:extLst>
                    <a:ext uri="{9D8B030D-6E8A-4147-A177-3AD203B41FA5}">
                      <a16:colId xmlns:a16="http://schemas.microsoft.com/office/drawing/2014/main" val="20007"/>
                    </a:ext>
                  </a:extLst>
                </a:gridCol>
                <a:gridCol w="1080120">
                  <a:extLst>
                    <a:ext uri="{9D8B030D-6E8A-4147-A177-3AD203B41FA5}">
                      <a16:colId xmlns:a16="http://schemas.microsoft.com/office/drawing/2014/main" val="20008"/>
                    </a:ext>
                  </a:extLst>
                </a:gridCol>
              </a:tblGrid>
              <a:tr h="281309">
                <a:tc gridSpan="3">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路径关系</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hMerge="1">
                  <a:txBody>
                    <a:bodyPr/>
                    <a:lstStyle/>
                    <a:p>
                      <a:endParaRPr lang="zh-CN" altLang="en-US"/>
                    </a:p>
                  </a:txBody>
                  <a:tcPr/>
                </a:tc>
                <a:tc hMerge="1">
                  <a:txBody>
                    <a:bodyPr/>
                    <a:lstStyle/>
                    <a:p>
                      <a:endParaRPr lang="zh-CN" altLang="en-US"/>
                    </a:p>
                  </a:txBody>
                  <a:tcPr/>
                </a:tc>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标准化系数</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非标准化系数</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标准误差</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T</a:t>
                      </a:r>
                      <a:r>
                        <a:rPr lang="zh-CN" sz="1000">
                          <a:effectLst/>
                          <a:latin typeface="微软雅黑" pitchFamily="34" charset="-122"/>
                          <a:ea typeface="微软雅黑" pitchFamily="34" charset="-122"/>
                        </a:rPr>
                        <a:t>值</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P</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假设成立支持</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0"/>
                  </a:ext>
                </a:extLst>
              </a:tr>
              <a:tr h="281309">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信任</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&lt;---</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社会影响</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0.262</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0.238</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0.042</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5.644</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支持</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1"/>
                  </a:ext>
                </a:extLst>
              </a:tr>
              <a:tr h="301478">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使用意愿</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&lt;---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消费者创新性</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0.201</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0.219</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0.048</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4.548</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支持</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2"/>
                  </a:ext>
                </a:extLst>
              </a:tr>
              <a:tr h="281309">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使用意愿</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&lt;---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感知风险</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-0.192</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-0.163</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0.032</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-5.052</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支持</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3"/>
                  </a:ext>
                </a:extLst>
              </a:tr>
              <a:tr h="281309">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使用意愿</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&lt;---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绩效期望</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0.171</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0.155</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0.038</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4.13</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支持</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4"/>
                  </a:ext>
                </a:extLst>
              </a:tr>
              <a:tr h="281309">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使用意愿</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&lt;---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努力期望</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0.034</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0.033</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0.04</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0.824</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0.41</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不支持</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5"/>
                  </a:ext>
                </a:extLst>
              </a:tr>
              <a:tr h="281309">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使用意愿</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&lt;---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便利条件</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0.173</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0.193</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0.05</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3.886</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支持</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6"/>
                  </a:ext>
                </a:extLst>
              </a:tr>
              <a:tr h="281309">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使用意愿</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&lt;---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社会影响</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0.163</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0.171</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0.046</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3.679</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支持</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7"/>
                  </a:ext>
                </a:extLst>
              </a:tr>
              <a:tr h="281309">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使用意愿</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&lt;---</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a:effectLst/>
                          <a:latin typeface="微软雅黑" pitchFamily="34" charset="-122"/>
                          <a:ea typeface="微软雅黑" pitchFamily="34" charset="-122"/>
                        </a:rPr>
                        <a:t>信任</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0.227</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a:effectLst/>
                          <a:latin typeface="微软雅黑" pitchFamily="34" charset="-122"/>
                          <a:ea typeface="微软雅黑" pitchFamily="34" charset="-122"/>
                        </a:rPr>
                        <a:t>0.262</a:t>
                      </a:r>
                      <a:endParaRPr lang="zh-CN" sz="100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0.042</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6.209</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en-US" sz="1000" dirty="0">
                          <a:effectLst/>
                          <a:latin typeface="微软雅黑" pitchFamily="34" charset="-122"/>
                          <a:ea typeface="微软雅黑" pitchFamily="34" charset="-122"/>
                        </a:rPr>
                        <a:t>***</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tc>
                  <a:txBody>
                    <a:bodyPr/>
                    <a:lstStyle/>
                    <a:p>
                      <a:pPr indent="0" algn="ctr" eaLnBrk="1" fontAlgn="auto">
                        <a:lnSpc>
                          <a:spcPct val="150000"/>
                        </a:lnSpc>
                        <a:spcAft>
                          <a:spcPts val="0"/>
                        </a:spcAft>
                      </a:pPr>
                      <a:r>
                        <a:rPr lang="zh-CN" sz="1000" dirty="0">
                          <a:effectLst/>
                          <a:latin typeface="微软雅黑" pitchFamily="34" charset="-122"/>
                          <a:ea typeface="微软雅黑" pitchFamily="34" charset="-122"/>
                        </a:rPr>
                        <a:t>支持</a:t>
                      </a:r>
                      <a:endParaRPr lang="zh-CN" sz="1000" dirty="0">
                        <a:solidFill>
                          <a:srgbClr val="000000"/>
                        </a:solidFill>
                        <a:effectLst/>
                        <a:latin typeface="微软雅黑" pitchFamily="34" charset="-122"/>
                        <a:ea typeface="微软雅黑" pitchFamily="34" charset="-122"/>
                        <a:cs typeface="Arial"/>
                      </a:endParaRPr>
                    </a:p>
                  </a:txBody>
                  <a:tcPr marL="66274" marR="66274" marT="0" marB="0" anchor="ctr"/>
                </a:tc>
                <a:extLst>
                  <a:ext uri="{0D108BD9-81ED-4DB2-BD59-A6C34878D82A}">
                    <a16:rowId xmlns:a16="http://schemas.microsoft.com/office/drawing/2014/main" val="10008"/>
                  </a:ext>
                </a:extLst>
              </a:tr>
            </a:tbl>
          </a:graphicData>
        </a:graphic>
      </p:graphicFrame>
      <p:sp>
        <p:nvSpPr>
          <p:cNvPr id="10" name="椭圆 9"/>
          <p:cNvSpPr/>
          <p:nvPr/>
        </p:nvSpPr>
        <p:spPr>
          <a:xfrm flipH="1">
            <a:off x="7331653" y="3439504"/>
            <a:ext cx="725528" cy="266964"/>
          </a:xfrm>
          <a:prstGeom prst="ellipse">
            <a:avLst/>
          </a:prstGeom>
          <a:noFill/>
          <a:ln w="28575" cap="flat" cmpd="sng" algn="ctr">
            <a:solidFill>
              <a:srgbClr val="C00000"/>
            </a:solidFill>
            <a:prstDash val="solid"/>
            <a:miter lim="800000"/>
          </a:ln>
          <a:effectLst>
            <a:outerShdw blurRad="50800" dist="381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7" name="TextBox 16"/>
          <p:cNvSpPr txBox="1"/>
          <p:nvPr/>
        </p:nvSpPr>
        <p:spPr>
          <a:xfrm>
            <a:off x="7290993" y="793293"/>
            <a:ext cx="2304256" cy="384721"/>
          </a:xfrm>
          <a:prstGeom prst="rect">
            <a:avLst/>
          </a:prstGeom>
          <a:noFill/>
        </p:spPr>
        <p:txBody>
          <a:bodyPr wrap="square" rtlCol="0">
            <a:spAutoFit/>
          </a:bodyPr>
          <a:lstStyle/>
          <a:p>
            <a:r>
              <a:rPr lang="zh-CN" altLang="en-US" b="1" dirty="0">
                <a:solidFill>
                  <a:schemeClr val="tx2"/>
                </a:solidFill>
                <a:latin typeface="微软雅黑" pitchFamily="34" charset="-122"/>
                <a:ea typeface="微软雅黑" pitchFamily="34" charset="-122"/>
              </a:rPr>
              <a:t>结构方程模型检验</a:t>
            </a:r>
          </a:p>
        </p:txBody>
      </p:sp>
      <p:sp>
        <p:nvSpPr>
          <p:cNvPr id="18" name="矩形 17"/>
          <p:cNvSpPr/>
          <p:nvPr/>
        </p:nvSpPr>
        <p:spPr>
          <a:xfrm>
            <a:off x="6517109" y="793292"/>
            <a:ext cx="2901309" cy="330110"/>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19" name="组合 18"/>
          <p:cNvGrpSpPr/>
          <p:nvPr/>
        </p:nvGrpSpPr>
        <p:grpSpPr>
          <a:xfrm rot="10800000">
            <a:off x="6529719" y="787455"/>
            <a:ext cx="761274" cy="328525"/>
            <a:chOff x="36389" y="-179983"/>
            <a:chExt cx="2259770" cy="792088"/>
          </a:xfrm>
          <a:solidFill>
            <a:schemeClr val="accent1">
              <a:lumMod val="75000"/>
            </a:schemeClr>
          </a:solidFill>
        </p:grpSpPr>
        <p:sp>
          <p:nvSpPr>
            <p:cNvPr id="20" name="燕尾形 19"/>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燕尾形 20"/>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燕尾形 21"/>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3" name="TextBox 22"/>
          <p:cNvSpPr txBox="1"/>
          <p:nvPr/>
        </p:nvSpPr>
        <p:spPr>
          <a:xfrm>
            <a:off x="3780805" y="1539864"/>
            <a:ext cx="2286427" cy="307777"/>
          </a:xfrm>
          <a:prstGeom prst="rect">
            <a:avLst/>
          </a:prstGeom>
          <a:noFill/>
          <a:ln>
            <a:solidFill>
              <a:schemeClr val="accent1">
                <a:lumMod val="75000"/>
              </a:schemeClr>
            </a:solidFill>
          </a:ln>
        </p:spPr>
        <p:txBody>
          <a:bodyPr wrap="square" rtlCol="0">
            <a:spAutoFit/>
          </a:bodyPr>
          <a:lstStyle/>
          <a:p>
            <a:r>
              <a:rPr lang="zh-CN" altLang="en-US" sz="1400" b="1" dirty="0">
                <a:latin typeface="微软雅黑" pitchFamily="34" charset="-122"/>
                <a:ea typeface="微软雅黑" pitchFamily="34" charset="-122"/>
              </a:rPr>
              <a:t>结构方程模型路径系数表</a:t>
            </a:r>
          </a:p>
        </p:txBody>
      </p:sp>
    </p:spTree>
    <p:extLst>
      <p:ext uri="{BB962C8B-B14F-4D97-AF65-F5344CB8AC3E}">
        <p14:creationId xmlns:p14="http://schemas.microsoft.com/office/powerpoint/2010/main" val="35698962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rotWithShape="1">
          <a:blip r:embed="rId2"/>
          <a:srcRect l="3258" b="19122"/>
          <a:stretch/>
        </p:blipFill>
        <p:spPr bwMode="auto">
          <a:xfrm>
            <a:off x="561585" y="1821711"/>
            <a:ext cx="3851808" cy="2806746"/>
          </a:xfrm>
          <a:prstGeom prst="rect">
            <a:avLst/>
          </a:prstGeom>
          <a:ln>
            <a:solidFill>
              <a:schemeClr val="tx1"/>
            </a:solidFill>
          </a:ln>
          <a:extLst>
            <a:ext uri="{53640926-AAD7-44D8-BBD7-CCE9431645EC}">
              <a14:shadowObscured xmlns:a14="http://schemas.microsoft.com/office/drawing/2010/main"/>
            </a:ext>
          </a:extLst>
        </p:spPr>
      </p:pic>
      <p:sp>
        <p:nvSpPr>
          <p:cNvPr id="8" name="矩形 7"/>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下箭头标注 8"/>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11" name="TextBox 10"/>
          <p:cNvSpPr txBox="1"/>
          <p:nvPr/>
        </p:nvSpPr>
        <p:spPr>
          <a:xfrm>
            <a:off x="922134" y="610979"/>
            <a:ext cx="2304256" cy="369332"/>
          </a:xfrm>
          <a:prstGeom prst="rect">
            <a:avLst/>
          </a:prstGeom>
          <a:noFill/>
        </p:spPr>
        <p:txBody>
          <a:bodyPr wrap="square" rtlCol="0">
            <a:spAutoFit/>
          </a:bodyPr>
          <a:lstStyle/>
          <a:p>
            <a:r>
              <a:rPr lang="zh-CN" altLang="en-US" sz="1800" b="1" dirty="0">
                <a:solidFill>
                  <a:schemeClr val="tx2"/>
                </a:solidFill>
                <a:latin typeface="微软雅黑" pitchFamily="34" charset="-122"/>
                <a:ea typeface="微软雅黑" pitchFamily="34" charset="-122"/>
              </a:rPr>
              <a:t>结构方程模型分析</a:t>
            </a:r>
          </a:p>
        </p:txBody>
      </p:sp>
      <p:sp>
        <p:nvSpPr>
          <p:cNvPr id="12" name="矩形 11"/>
          <p:cNvSpPr/>
          <p:nvPr/>
        </p:nvSpPr>
        <p:spPr>
          <a:xfrm>
            <a:off x="131932" y="607277"/>
            <a:ext cx="2901309" cy="393051"/>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13" name="组合 12"/>
          <p:cNvGrpSpPr/>
          <p:nvPr/>
        </p:nvGrpSpPr>
        <p:grpSpPr>
          <a:xfrm>
            <a:off x="185184" y="665122"/>
            <a:ext cx="683699" cy="297781"/>
            <a:chOff x="36389" y="-179983"/>
            <a:chExt cx="2259770" cy="792088"/>
          </a:xfrm>
          <a:solidFill>
            <a:schemeClr val="accent1">
              <a:lumMod val="75000"/>
            </a:schemeClr>
          </a:solidFill>
        </p:grpSpPr>
        <p:sp>
          <p:nvSpPr>
            <p:cNvPr id="14" name="燕尾形 13"/>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5" name="燕尾形 14"/>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6" name="燕尾形 15"/>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
        <p:nvSpPr>
          <p:cNvPr id="17" name="TextBox 16"/>
          <p:cNvSpPr txBox="1"/>
          <p:nvPr/>
        </p:nvSpPr>
        <p:spPr>
          <a:xfrm>
            <a:off x="1875420" y="1341471"/>
            <a:ext cx="1224137" cy="307777"/>
          </a:xfrm>
          <a:prstGeom prst="rect">
            <a:avLst/>
          </a:prstGeom>
          <a:noFill/>
        </p:spPr>
        <p:txBody>
          <a:bodyPr wrap="square" rtlCol="0">
            <a:spAutoFit/>
          </a:bodyPr>
          <a:lstStyle/>
          <a:p>
            <a:r>
              <a:rPr lang="zh-CN" altLang="en-US" sz="1400" dirty="0">
                <a:latin typeface="微软雅黑" pitchFamily="34" charset="-122"/>
                <a:ea typeface="微软雅黑" pitchFamily="34" charset="-122"/>
              </a:rPr>
              <a:t>路径系数图</a:t>
            </a:r>
          </a:p>
        </p:txBody>
      </p:sp>
      <p:sp>
        <p:nvSpPr>
          <p:cNvPr id="18" name="AutoShape 2"/>
          <p:cNvSpPr>
            <a:spLocks noChangeArrowheads="1"/>
          </p:cNvSpPr>
          <p:nvPr/>
        </p:nvSpPr>
        <p:spPr bwMode="gray">
          <a:xfrm>
            <a:off x="5508997" y="1706927"/>
            <a:ext cx="3632745" cy="2707274"/>
          </a:xfrm>
          <a:prstGeom prst="roundRect">
            <a:avLst>
              <a:gd name="adj" fmla="val 2259"/>
            </a:avLst>
          </a:prstGeom>
          <a:solidFill>
            <a:schemeClr val="tx2">
              <a:lumMod val="75000"/>
            </a:schemeClr>
          </a:solidFill>
          <a:ln w="3175" cap="flat" cmpd="sng" algn="ctr">
            <a:solidFill>
              <a:srgbClr val="D7D7D7"/>
            </a:solidFill>
            <a:prstDash val="solid"/>
          </a:ln>
          <a:effectLst/>
        </p:spPr>
        <p:txBody>
          <a:bodyPr lIns="180000" anchor="ctr"/>
          <a:lstStyle/>
          <a:p>
            <a:pPr lvl="0">
              <a:lnSpc>
                <a:spcPct val="150000"/>
              </a:lnSpc>
              <a:defRPr/>
            </a:pPr>
            <a:r>
              <a:rPr lang="zh-CN" altLang="en-US" sz="1600" kern="0" dirty="0">
                <a:solidFill>
                  <a:schemeClr val="bg1"/>
                </a:solidFill>
                <a:latin typeface="微软雅黑" panose="020B0503020204020204" pitchFamily="34" charset="-122"/>
                <a:ea typeface="微软雅黑" panose="020B0503020204020204" pitchFamily="34" charset="-122"/>
              </a:rPr>
              <a:t>消费者创新性、社会影响、感知信任、绩效期望、便利条件对使用意愿有</a:t>
            </a:r>
            <a:r>
              <a:rPr lang="zh-CN" altLang="en-US" sz="1600" b="1" kern="0" dirty="0">
                <a:solidFill>
                  <a:schemeClr val="accent3"/>
                </a:solidFill>
                <a:latin typeface="微软雅黑" panose="020B0503020204020204" pitchFamily="34" charset="-122"/>
                <a:ea typeface="微软雅黑" panose="020B0503020204020204" pitchFamily="34" charset="-122"/>
              </a:rPr>
              <a:t>显著的正向影响</a:t>
            </a:r>
            <a:r>
              <a:rPr lang="zh-CN" altLang="en-US" sz="1600" kern="0" dirty="0">
                <a:solidFill>
                  <a:schemeClr val="bg1"/>
                </a:solidFill>
                <a:latin typeface="微软雅黑" panose="020B0503020204020204" pitchFamily="34" charset="-122"/>
                <a:ea typeface="微软雅黑" panose="020B0503020204020204" pitchFamily="34" charset="-122"/>
              </a:rPr>
              <a:t>，</a:t>
            </a:r>
            <a:r>
              <a:rPr lang="zh-CN" altLang="zh-CN" sz="1600" kern="0" dirty="0">
                <a:solidFill>
                  <a:schemeClr val="bg1"/>
                </a:solidFill>
                <a:latin typeface="微软雅黑" panose="020B0503020204020204" pitchFamily="34" charset="-122"/>
                <a:ea typeface="微软雅黑" panose="020B0503020204020204" pitchFamily="34" charset="-122"/>
              </a:rPr>
              <a:t>努力期望对使用意愿</a:t>
            </a:r>
            <a:r>
              <a:rPr lang="zh-CN" altLang="zh-CN" sz="1600" b="1" kern="0" dirty="0">
                <a:solidFill>
                  <a:schemeClr val="accent3"/>
                </a:solidFill>
                <a:latin typeface="微软雅黑" panose="020B0503020204020204" pitchFamily="34" charset="-122"/>
                <a:ea typeface="微软雅黑" panose="020B0503020204020204" pitchFamily="34" charset="-122"/>
              </a:rPr>
              <a:t>不具有显著的影响</a:t>
            </a:r>
            <a:r>
              <a:rPr lang="zh-CN" altLang="en-US" sz="1600" kern="0" dirty="0">
                <a:solidFill>
                  <a:schemeClr val="bg1"/>
                </a:solidFill>
                <a:latin typeface="微软雅黑" panose="020B0503020204020204" pitchFamily="34" charset="-122"/>
                <a:ea typeface="微软雅黑" panose="020B0503020204020204" pitchFamily="34" charset="-122"/>
              </a:rPr>
              <a:t>，感知风险对使用意愿具有</a:t>
            </a:r>
            <a:r>
              <a:rPr lang="zh-CN" altLang="en-US" sz="1600" b="1" kern="0" dirty="0">
                <a:solidFill>
                  <a:schemeClr val="accent3"/>
                </a:solidFill>
                <a:latin typeface="微软雅黑" panose="020B0503020204020204" pitchFamily="34" charset="-122"/>
                <a:ea typeface="微软雅黑" panose="020B0503020204020204" pitchFamily="34" charset="-122"/>
              </a:rPr>
              <a:t>显著的反向影响</a:t>
            </a:r>
          </a:p>
          <a:p>
            <a:pPr fontAlgn="auto">
              <a:lnSpc>
                <a:spcPct val="150000"/>
              </a:lnSpc>
              <a:spcBef>
                <a:spcPts val="0"/>
              </a:spcBef>
              <a:spcAft>
                <a:spcPts val="0"/>
              </a:spcAft>
              <a:defRPr/>
            </a:pPr>
            <a:endParaRPr lang="zh-CN" altLang="en-US" sz="1600" kern="0" dirty="0">
              <a:solidFill>
                <a:schemeClr val="bg1"/>
              </a:solidFill>
              <a:latin typeface="微软雅黑" pitchFamily="34" charset="-122"/>
              <a:ea typeface="微软雅黑" pitchFamily="34" charset="-122"/>
            </a:endParaRPr>
          </a:p>
        </p:txBody>
      </p:sp>
      <p:sp>
        <p:nvSpPr>
          <p:cNvPr id="19" name="AutoShape 22"/>
          <p:cNvSpPr>
            <a:spLocks noChangeArrowheads="1"/>
          </p:cNvSpPr>
          <p:nvPr/>
        </p:nvSpPr>
        <p:spPr bwMode="gray">
          <a:xfrm>
            <a:off x="5671033" y="1461872"/>
            <a:ext cx="3197002" cy="442496"/>
          </a:xfrm>
          <a:prstGeom prst="roundRect">
            <a:avLst>
              <a:gd name="adj" fmla="val 0"/>
            </a:avLst>
          </a:prstGeom>
          <a:solidFill>
            <a:schemeClr val="accent1">
              <a:lumMod val="75000"/>
            </a:schemeClr>
          </a:solidFill>
          <a:ln w="3175" cap="flat" cmpd="sng" algn="ctr">
            <a:solidFill>
              <a:srgbClr val="D7D7D7"/>
            </a:solidFill>
            <a:prstDash val="solid"/>
          </a:ln>
          <a:effectLst/>
        </p:spPr>
        <p:txBody>
          <a:bodyPr anchor="ctr"/>
          <a:lstStyle/>
          <a:p>
            <a:pPr algn="ctr" fontAlgn="auto">
              <a:lnSpc>
                <a:spcPct val="120000"/>
              </a:lnSpc>
              <a:spcBef>
                <a:spcPts val="0"/>
              </a:spcBef>
              <a:spcAft>
                <a:spcPts val="0"/>
              </a:spcAft>
              <a:defRPr/>
            </a:pPr>
            <a:r>
              <a:rPr lang="zh-CN" altLang="en-US" sz="1600" b="1" kern="0" dirty="0">
                <a:solidFill>
                  <a:srgbClr val="FFFFFF"/>
                </a:solidFill>
                <a:latin typeface="微软雅黑" pitchFamily="34" charset="-122"/>
                <a:ea typeface="微软雅黑" pitchFamily="34" charset="-122"/>
              </a:rPr>
              <a:t>分析结论</a:t>
            </a:r>
          </a:p>
        </p:txBody>
      </p:sp>
    </p:spTree>
    <p:extLst>
      <p:ext uri="{BB962C8B-B14F-4D97-AF65-F5344CB8AC3E}">
        <p14:creationId xmlns:p14="http://schemas.microsoft.com/office/powerpoint/2010/main" val="2296288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par>
                                <p:cTn id="12" presetID="22" presetClass="entr" presetSubtype="8"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500"/>
                            </p:stCondLst>
                            <p:childTnLst>
                              <p:par>
                                <p:cTn id="16" presetID="22" presetClass="entr" presetSubtype="8" fill="hold" grpId="0" nodeType="afterEffect">
                                  <p:stCondLst>
                                    <p:cond delay="30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par>
                          <p:cTn id="19" fill="hold">
                            <p:stCondLst>
                              <p:cond delay="1300"/>
                            </p:stCondLst>
                            <p:childTnLst>
                              <p:par>
                                <p:cTn id="20" presetID="4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300"/>
                            </p:stCondLst>
                            <p:childTnLst>
                              <p:par>
                                <p:cTn id="26" presetID="16" presetClass="entr" presetSubtype="21"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childTnLst>
                          </p:cTn>
                        </p:par>
                        <p:par>
                          <p:cTn id="29" fill="hold">
                            <p:stCondLst>
                              <p:cond delay="28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7" grpId="0"/>
      <p:bldP spid="18" grpId="0" animBg="1"/>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0B61EE-D553-49E2-8AE2-E3338C2B9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0" y="533297"/>
            <a:ext cx="3674752" cy="1977420"/>
          </a:xfrm>
          <a:prstGeom prst="rect">
            <a:avLst/>
          </a:prstGeom>
        </p:spPr>
      </p:pic>
      <p:sp>
        <p:nvSpPr>
          <p:cNvPr id="40" name="AutoShape 11"/>
          <p:cNvSpPr>
            <a:spLocks noChangeArrowheads="1"/>
          </p:cNvSpPr>
          <p:nvPr/>
        </p:nvSpPr>
        <p:spPr bwMode="auto">
          <a:xfrm>
            <a:off x="558390" y="1579151"/>
            <a:ext cx="1028859" cy="401106"/>
          </a:xfrm>
          <a:prstGeom prst="roundRect">
            <a:avLst>
              <a:gd name="adj" fmla="val 16667"/>
            </a:avLst>
          </a:prstGeom>
          <a:noFill/>
          <a:ln w="28575">
            <a:solidFill>
              <a:srgbClr val="B2B2B2"/>
            </a:solidFill>
            <a:round/>
            <a:headEnd/>
            <a:tailEnd/>
          </a:ln>
          <a:effectLst/>
          <a:extLst>
            <a:ext uri="{909E8E84-426E-40DD-AFC4-6F175D3DCCD1}">
              <a14:hiddenFill xmlns:a14="http://schemas.microsoft.com/office/drawing/2010/main">
                <a:solidFill>
                  <a:srgbClr val="7067A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latinLnBrk="1"/>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知网</a:t>
            </a:r>
            <a:endParaRPr kumimoji="1" lang="en-US" altLang="ko-KR"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AutoShape 18"/>
          <p:cNvSpPr>
            <a:spLocks noChangeArrowheads="1"/>
          </p:cNvSpPr>
          <p:nvPr/>
        </p:nvSpPr>
        <p:spPr bwMode="auto">
          <a:xfrm>
            <a:off x="6014259" y="2552108"/>
            <a:ext cx="2083538" cy="668617"/>
          </a:xfrm>
          <a:prstGeom prst="roundRect">
            <a:avLst>
              <a:gd name="adj" fmla="val 16667"/>
            </a:avLst>
          </a:prstGeom>
          <a:noFill/>
          <a:ln w="28575">
            <a:solidFill>
              <a:srgbClr val="B2B2B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latinLnBrk="1">
              <a:spcBef>
                <a:spcPts val="600"/>
              </a:spcBef>
            </a:pPr>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养老：</a:t>
            </a:r>
            <a:endParaRPr kumimoji="1"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latinLnBrk="1">
              <a:spcBef>
                <a:spcPts val="600"/>
              </a:spcBef>
            </a:pPr>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最关注的问题</a:t>
            </a:r>
            <a:endParaRPr kumimoji="1" lang="en-US" altLang="ko-KR"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2" name="AutoShape 22"/>
          <p:cNvSpPr>
            <a:spLocks noChangeArrowheads="1"/>
          </p:cNvSpPr>
          <p:nvPr/>
        </p:nvSpPr>
        <p:spPr bwMode="auto">
          <a:xfrm>
            <a:off x="5622342" y="3507530"/>
            <a:ext cx="291915" cy="336275"/>
          </a:xfrm>
          <a:prstGeom prst="leftRightArrow">
            <a:avLst>
              <a:gd name="adj1" fmla="val 50000"/>
              <a:gd name="adj2" fmla="val 20000"/>
            </a:avLst>
          </a:prstGeom>
          <a:solidFill>
            <a:schemeClr val="accent1">
              <a:lumMod val="75000"/>
            </a:schemeClr>
          </a:solidFill>
          <a:ln>
            <a:noFill/>
          </a:ln>
          <a:effectLst/>
        </p:spPr>
        <p:txBody>
          <a:bodyPr wrap="none" anchor="ctr"/>
          <a:lstStyle/>
          <a:p>
            <a:pPr latinLnBrk="1"/>
            <a:endParaRPr kumimoji="1" lang="zh-CN" altLang="zh-CN">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3" name="AutoShape 23"/>
          <p:cNvSpPr>
            <a:spLocks noChangeArrowheads="1"/>
          </p:cNvSpPr>
          <p:nvPr/>
        </p:nvSpPr>
        <p:spPr bwMode="auto">
          <a:xfrm>
            <a:off x="1774319" y="1932819"/>
            <a:ext cx="291915" cy="336275"/>
          </a:xfrm>
          <a:prstGeom prst="leftRightArrow">
            <a:avLst>
              <a:gd name="adj1" fmla="val 50000"/>
              <a:gd name="adj2" fmla="val 20000"/>
            </a:avLst>
          </a:prstGeom>
          <a:solidFill>
            <a:schemeClr val="accent1">
              <a:lumMod val="75000"/>
            </a:schemeClr>
          </a:solidFill>
          <a:ln>
            <a:noFill/>
          </a:ln>
          <a:effectLst/>
        </p:spPr>
        <p:txBody>
          <a:bodyPr wrap="none" anchor="ctr"/>
          <a:lstStyle/>
          <a:p>
            <a:pPr latinLnBrk="1"/>
            <a:endParaRPr kumimoji="1" lang="zh-CN" altLang="zh-CN">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AutoShape 24"/>
          <p:cNvSpPr>
            <a:spLocks noChangeArrowheads="1"/>
          </p:cNvSpPr>
          <p:nvPr/>
        </p:nvSpPr>
        <p:spPr bwMode="auto">
          <a:xfrm>
            <a:off x="102947" y="2412232"/>
            <a:ext cx="1936713" cy="432121"/>
          </a:xfrm>
          <a:prstGeom prst="roundRect">
            <a:avLst>
              <a:gd name="adj" fmla="val 16667"/>
            </a:avLst>
          </a:prstGeom>
          <a:noFill/>
          <a:ln w="28575">
            <a:solidFill>
              <a:srgbClr val="B2B2B2"/>
            </a:solidFill>
            <a:round/>
            <a:headEnd/>
            <a:tailEnd/>
          </a:ln>
          <a:effectLst/>
          <a:extLst>
            <a:ext uri="{909E8E84-426E-40DD-AFC4-6F175D3DCCD1}">
              <a14:hiddenFill xmlns:a14="http://schemas.microsoft.com/office/drawing/2010/main">
                <a:solidFill>
                  <a:srgbClr val="7067A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latinLnBrk="1"/>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使用者的感受调查</a:t>
            </a:r>
            <a:endParaRPr kumimoji="1" lang="en-US" altLang="ko-KR"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5" name="AutoShape 34"/>
          <p:cNvSpPr>
            <a:spLocks noChangeArrowheads="1"/>
          </p:cNvSpPr>
          <p:nvPr/>
        </p:nvSpPr>
        <p:spPr bwMode="auto">
          <a:xfrm>
            <a:off x="5986033" y="3506680"/>
            <a:ext cx="2470799" cy="621179"/>
          </a:xfrm>
          <a:prstGeom prst="roundRect">
            <a:avLst>
              <a:gd name="adj" fmla="val 16667"/>
            </a:avLst>
          </a:prstGeom>
          <a:noFill/>
          <a:ln w="28575">
            <a:solidFill>
              <a:srgbClr val="B2B2B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latinLnBrk="1">
              <a:spcBef>
                <a:spcPts val="600"/>
              </a:spcBef>
            </a:pPr>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智慧：</a:t>
            </a:r>
            <a:endParaRPr kumimoji="1"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latinLnBrk="1">
              <a:spcBef>
                <a:spcPts val="600"/>
              </a:spcBef>
            </a:pPr>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对智慧养老有一定的了解</a:t>
            </a:r>
            <a:endParaRPr kumimoji="1" lang="en-US" altLang="ko-KR"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Freeform 44"/>
          <p:cNvSpPr>
            <a:spLocks/>
          </p:cNvSpPr>
          <p:nvPr/>
        </p:nvSpPr>
        <p:spPr bwMode="auto">
          <a:xfrm rot="1800000">
            <a:off x="3857666" y="2685369"/>
            <a:ext cx="622306" cy="719248"/>
          </a:xfrm>
          <a:custGeom>
            <a:avLst/>
            <a:gdLst>
              <a:gd name="T0" fmla="*/ 66 w 1475"/>
              <a:gd name="T1" fmla="*/ 127 h 1760"/>
              <a:gd name="T2" fmla="*/ 65 w 1475"/>
              <a:gd name="T3" fmla="*/ 120 h 1760"/>
              <a:gd name="T4" fmla="*/ 64 w 1475"/>
              <a:gd name="T5" fmla="*/ 114 h 1760"/>
              <a:gd name="T6" fmla="*/ 62 w 1475"/>
              <a:gd name="T7" fmla="*/ 108 h 1760"/>
              <a:gd name="T8" fmla="*/ 60 w 1475"/>
              <a:gd name="T9" fmla="*/ 102 h 1760"/>
              <a:gd name="T10" fmla="*/ 56 w 1475"/>
              <a:gd name="T11" fmla="*/ 96 h 1760"/>
              <a:gd name="T12" fmla="*/ 53 w 1475"/>
              <a:gd name="T13" fmla="*/ 91 h 1760"/>
              <a:gd name="T14" fmla="*/ 49 w 1475"/>
              <a:gd name="T15" fmla="*/ 86 h 1760"/>
              <a:gd name="T16" fmla="*/ 45 w 1475"/>
              <a:gd name="T17" fmla="*/ 82 h 1760"/>
              <a:gd name="T18" fmla="*/ 40 w 1475"/>
              <a:gd name="T19" fmla="*/ 78 h 1760"/>
              <a:gd name="T20" fmla="*/ 35 w 1475"/>
              <a:gd name="T21" fmla="*/ 74 h 1760"/>
              <a:gd name="T22" fmla="*/ 29 w 1475"/>
              <a:gd name="T23" fmla="*/ 71 h 1760"/>
              <a:gd name="T24" fmla="*/ 23 w 1475"/>
              <a:gd name="T25" fmla="*/ 69 h 1760"/>
              <a:gd name="T26" fmla="*/ 17 w 1475"/>
              <a:gd name="T27" fmla="*/ 67 h 1760"/>
              <a:gd name="T28" fmla="*/ 11 w 1475"/>
              <a:gd name="T29" fmla="*/ 66 h 1760"/>
              <a:gd name="T30" fmla="*/ 4 w 1475"/>
              <a:gd name="T31" fmla="*/ 65 h 1760"/>
              <a:gd name="T32" fmla="*/ 1 w 1475"/>
              <a:gd name="T33" fmla="*/ 65 h 1760"/>
              <a:gd name="T34" fmla="*/ 1 w 1475"/>
              <a:gd name="T35" fmla="*/ 0 h 1760"/>
              <a:gd name="T36" fmla="*/ 7 w 1475"/>
              <a:gd name="T37" fmla="*/ 0 h 1760"/>
              <a:gd name="T38" fmla="*/ 14 w 1475"/>
              <a:gd name="T39" fmla="*/ 0 h 1760"/>
              <a:gd name="T40" fmla="*/ 21 w 1475"/>
              <a:gd name="T41" fmla="*/ 1 h 1760"/>
              <a:gd name="T42" fmla="*/ 27 w 1475"/>
              <a:gd name="T43" fmla="*/ 2 h 1760"/>
              <a:gd name="T44" fmla="*/ 33 w 1475"/>
              <a:gd name="T45" fmla="*/ 4 h 1760"/>
              <a:gd name="T46" fmla="*/ 39 w 1475"/>
              <a:gd name="T47" fmla="*/ 6 h 1760"/>
              <a:gd name="T48" fmla="*/ 46 w 1475"/>
              <a:gd name="T49" fmla="*/ 8 h 1760"/>
              <a:gd name="T50" fmla="*/ 52 w 1475"/>
              <a:gd name="T51" fmla="*/ 10 h 1760"/>
              <a:gd name="T52" fmla="*/ 57 w 1475"/>
              <a:gd name="T53" fmla="*/ 13 h 1760"/>
              <a:gd name="T54" fmla="*/ 63 w 1475"/>
              <a:gd name="T55" fmla="*/ 16 h 1760"/>
              <a:gd name="T56" fmla="*/ 68 w 1475"/>
              <a:gd name="T57" fmla="*/ 19 h 1760"/>
              <a:gd name="T58" fmla="*/ 74 w 1475"/>
              <a:gd name="T59" fmla="*/ 22 h 1760"/>
              <a:gd name="T60" fmla="*/ 79 w 1475"/>
              <a:gd name="T61" fmla="*/ 26 h 1760"/>
              <a:gd name="T62" fmla="*/ 89 w 1475"/>
              <a:gd name="T63" fmla="*/ 34 h 1760"/>
              <a:gd name="T64" fmla="*/ 97 w 1475"/>
              <a:gd name="T65" fmla="*/ 42 h 1760"/>
              <a:gd name="T66" fmla="*/ 105 w 1475"/>
              <a:gd name="T67" fmla="*/ 52 h 1760"/>
              <a:gd name="T68" fmla="*/ 109 w 1475"/>
              <a:gd name="T69" fmla="*/ 57 h 1760"/>
              <a:gd name="T70" fmla="*/ 112 w 1475"/>
              <a:gd name="T71" fmla="*/ 63 h 1760"/>
              <a:gd name="T72" fmla="*/ 115 w 1475"/>
              <a:gd name="T73" fmla="*/ 68 h 1760"/>
              <a:gd name="T74" fmla="*/ 118 w 1475"/>
              <a:gd name="T75" fmla="*/ 74 h 1760"/>
              <a:gd name="T76" fmla="*/ 121 w 1475"/>
              <a:gd name="T77" fmla="*/ 80 h 1760"/>
              <a:gd name="T78" fmla="*/ 123 w 1475"/>
              <a:gd name="T79" fmla="*/ 85 h 1760"/>
              <a:gd name="T80" fmla="*/ 125 w 1475"/>
              <a:gd name="T81" fmla="*/ 91 h 1760"/>
              <a:gd name="T82" fmla="*/ 127 w 1475"/>
              <a:gd name="T83" fmla="*/ 98 h 1760"/>
              <a:gd name="T84" fmla="*/ 128 w 1475"/>
              <a:gd name="T85" fmla="*/ 104 h 1760"/>
              <a:gd name="T86" fmla="*/ 130 w 1475"/>
              <a:gd name="T87" fmla="*/ 111 h 1760"/>
              <a:gd name="T88" fmla="*/ 131 w 1475"/>
              <a:gd name="T89" fmla="*/ 117 h 1760"/>
              <a:gd name="T90" fmla="*/ 131 w 1475"/>
              <a:gd name="T91" fmla="*/ 124 h 1760"/>
              <a:gd name="T92" fmla="*/ 131 w 1475"/>
              <a:gd name="T93" fmla="*/ 130 h 1760"/>
              <a:gd name="T94" fmla="*/ 164 w 1475"/>
              <a:gd name="T95" fmla="*/ 130 h 1760"/>
              <a:gd name="T96" fmla="*/ 34 w 1475"/>
              <a:gd name="T97" fmla="*/ 130 h 17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75" h="1760">
                <a:moveTo>
                  <a:pt x="595" y="1173"/>
                </a:moveTo>
                <a:lnTo>
                  <a:pt x="593" y="1142"/>
                </a:lnTo>
                <a:lnTo>
                  <a:pt x="592" y="1112"/>
                </a:lnTo>
                <a:lnTo>
                  <a:pt x="585" y="1083"/>
                </a:lnTo>
                <a:lnTo>
                  <a:pt x="581" y="1054"/>
                </a:lnTo>
                <a:lnTo>
                  <a:pt x="575" y="1027"/>
                </a:lnTo>
                <a:lnTo>
                  <a:pt x="567" y="998"/>
                </a:lnTo>
                <a:lnTo>
                  <a:pt x="559" y="969"/>
                </a:lnTo>
                <a:lnTo>
                  <a:pt x="547" y="944"/>
                </a:lnTo>
                <a:lnTo>
                  <a:pt x="537" y="918"/>
                </a:lnTo>
                <a:lnTo>
                  <a:pt x="522" y="891"/>
                </a:lnTo>
                <a:lnTo>
                  <a:pt x="508" y="867"/>
                </a:lnTo>
                <a:lnTo>
                  <a:pt x="494" y="843"/>
                </a:lnTo>
                <a:lnTo>
                  <a:pt x="478" y="822"/>
                </a:lnTo>
                <a:lnTo>
                  <a:pt x="461" y="798"/>
                </a:lnTo>
                <a:lnTo>
                  <a:pt x="440" y="777"/>
                </a:lnTo>
                <a:lnTo>
                  <a:pt x="421" y="756"/>
                </a:lnTo>
                <a:lnTo>
                  <a:pt x="402" y="737"/>
                </a:lnTo>
                <a:lnTo>
                  <a:pt x="380" y="720"/>
                </a:lnTo>
                <a:lnTo>
                  <a:pt x="358" y="702"/>
                </a:lnTo>
                <a:lnTo>
                  <a:pt x="334" y="685"/>
                </a:lnTo>
                <a:lnTo>
                  <a:pt x="312" y="669"/>
                </a:lnTo>
                <a:lnTo>
                  <a:pt x="286" y="657"/>
                </a:lnTo>
                <a:lnTo>
                  <a:pt x="261" y="643"/>
                </a:lnTo>
                <a:lnTo>
                  <a:pt x="237" y="630"/>
                </a:lnTo>
                <a:lnTo>
                  <a:pt x="208" y="622"/>
                </a:lnTo>
                <a:lnTo>
                  <a:pt x="182" y="610"/>
                </a:lnTo>
                <a:lnTo>
                  <a:pt x="153" y="604"/>
                </a:lnTo>
                <a:lnTo>
                  <a:pt x="126" y="598"/>
                </a:lnTo>
                <a:lnTo>
                  <a:pt x="97" y="592"/>
                </a:lnTo>
                <a:lnTo>
                  <a:pt x="66" y="589"/>
                </a:lnTo>
                <a:lnTo>
                  <a:pt x="37" y="588"/>
                </a:lnTo>
                <a:lnTo>
                  <a:pt x="8" y="585"/>
                </a:lnTo>
                <a:lnTo>
                  <a:pt x="7" y="585"/>
                </a:lnTo>
                <a:lnTo>
                  <a:pt x="0" y="0"/>
                </a:lnTo>
                <a:lnTo>
                  <a:pt x="8" y="0"/>
                </a:lnTo>
                <a:lnTo>
                  <a:pt x="37" y="0"/>
                </a:lnTo>
                <a:lnTo>
                  <a:pt x="66" y="0"/>
                </a:lnTo>
                <a:lnTo>
                  <a:pt x="97" y="2"/>
                </a:lnTo>
                <a:lnTo>
                  <a:pt x="127" y="4"/>
                </a:lnTo>
                <a:lnTo>
                  <a:pt x="156" y="8"/>
                </a:lnTo>
                <a:lnTo>
                  <a:pt x="186" y="12"/>
                </a:lnTo>
                <a:lnTo>
                  <a:pt x="214" y="16"/>
                </a:lnTo>
                <a:lnTo>
                  <a:pt x="243" y="21"/>
                </a:lnTo>
                <a:lnTo>
                  <a:pt x="272" y="27"/>
                </a:lnTo>
                <a:lnTo>
                  <a:pt x="299" y="37"/>
                </a:lnTo>
                <a:lnTo>
                  <a:pt x="327" y="44"/>
                </a:lnTo>
                <a:lnTo>
                  <a:pt x="355" y="51"/>
                </a:lnTo>
                <a:lnTo>
                  <a:pt x="384" y="59"/>
                </a:lnTo>
                <a:lnTo>
                  <a:pt x="410" y="70"/>
                </a:lnTo>
                <a:lnTo>
                  <a:pt x="439" y="80"/>
                </a:lnTo>
                <a:lnTo>
                  <a:pt x="465" y="91"/>
                </a:lnTo>
                <a:lnTo>
                  <a:pt x="490" y="102"/>
                </a:lnTo>
                <a:lnTo>
                  <a:pt x="516" y="114"/>
                </a:lnTo>
                <a:lnTo>
                  <a:pt x="541" y="128"/>
                </a:lnTo>
                <a:lnTo>
                  <a:pt x="567" y="141"/>
                </a:lnTo>
                <a:lnTo>
                  <a:pt x="592" y="153"/>
                </a:lnTo>
                <a:lnTo>
                  <a:pt x="616" y="169"/>
                </a:lnTo>
                <a:lnTo>
                  <a:pt x="640" y="182"/>
                </a:lnTo>
                <a:lnTo>
                  <a:pt x="662" y="200"/>
                </a:lnTo>
                <a:lnTo>
                  <a:pt x="686" y="215"/>
                </a:lnTo>
                <a:lnTo>
                  <a:pt x="710" y="233"/>
                </a:lnTo>
                <a:lnTo>
                  <a:pt x="755" y="267"/>
                </a:lnTo>
                <a:lnTo>
                  <a:pt x="798" y="305"/>
                </a:lnTo>
                <a:lnTo>
                  <a:pt x="836" y="341"/>
                </a:lnTo>
                <a:lnTo>
                  <a:pt x="875" y="382"/>
                </a:lnTo>
                <a:lnTo>
                  <a:pt x="911" y="426"/>
                </a:lnTo>
                <a:lnTo>
                  <a:pt x="947" y="469"/>
                </a:lnTo>
                <a:lnTo>
                  <a:pt x="965" y="494"/>
                </a:lnTo>
                <a:lnTo>
                  <a:pt x="979" y="515"/>
                </a:lnTo>
                <a:lnTo>
                  <a:pt x="995" y="538"/>
                </a:lnTo>
                <a:lnTo>
                  <a:pt x="1009" y="563"/>
                </a:lnTo>
                <a:lnTo>
                  <a:pt x="1025" y="588"/>
                </a:lnTo>
                <a:lnTo>
                  <a:pt x="1038" y="613"/>
                </a:lnTo>
                <a:lnTo>
                  <a:pt x="1052" y="636"/>
                </a:lnTo>
                <a:lnTo>
                  <a:pt x="1064" y="662"/>
                </a:lnTo>
                <a:lnTo>
                  <a:pt x="1077" y="690"/>
                </a:lnTo>
                <a:lnTo>
                  <a:pt x="1089" y="716"/>
                </a:lnTo>
                <a:lnTo>
                  <a:pt x="1099" y="741"/>
                </a:lnTo>
                <a:lnTo>
                  <a:pt x="1110" y="767"/>
                </a:lnTo>
                <a:lnTo>
                  <a:pt x="1119" y="796"/>
                </a:lnTo>
                <a:lnTo>
                  <a:pt x="1128" y="822"/>
                </a:lnTo>
                <a:lnTo>
                  <a:pt x="1136" y="850"/>
                </a:lnTo>
                <a:lnTo>
                  <a:pt x="1142" y="879"/>
                </a:lnTo>
                <a:lnTo>
                  <a:pt x="1152" y="907"/>
                </a:lnTo>
                <a:lnTo>
                  <a:pt x="1155" y="934"/>
                </a:lnTo>
                <a:lnTo>
                  <a:pt x="1162" y="963"/>
                </a:lnTo>
                <a:lnTo>
                  <a:pt x="1166" y="994"/>
                </a:lnTo>
                <a:lnTo>
                  <a:pt x="1171" y="1021"/>
                </a:lnTo>
                <a:lnTo>
                  <a:pt x="1175" y="1053"/>
                </a:lnTo>
                <a:lnTo>
                  <a:pt x="1176" y="1082"/>
                </a:lnTo>
                <a:lnTo>
                  <a:pt x="1180" y="1112"/>
                </a:lnTo>
                <a:lnTo>
                  <a:pt x="1180" y="1142"/>
                </a:lnTo>
                <a:lnTo>
                  <a:pt x="1180" y="1173"/>
                </a:lnTo>
                <a:lnTo>
                  <a:pt x="1183" y="1173"/>
                </a:lnTo>
                <a:lnTo>
                  <a:pt x="1475" y="1173"/>
                </a:lnTo>
                <a:lnTo>
                  <a:pt x="889" y="1760"/>
                </a:lnTo>
                <a:lnTo>
                  <a:pt x="302" y="1173"/>
                </a:lnTo>
                <a:lnTo>
                  <a:pt x="595" y="1173"/>
                </a:lnTo>
                <a:close/>
              </a:path>
            </a:pathLst>
          </a:custGeom>
          <a:solidFill>
            <a:schemeClr val="accent1">
              <a:lumMod val="75000"/>
            </a:schemeClr>
          </a:solidFill>
          <a:ln>
            <a:noFill/>
          </a:ln>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 name="Freeform 45"/>
          <p:cNvSpPr>
            <a:spLocks/>
          </p:cNvSpPr>
          <p:nvPr/>
        </p:nvSpPr>
        <p:spPr bwMode="auto">
          <a:xfrm rot="1800000">
            <a:off x="3447368" y="2323711"/>
            <a:ext cx="810447" cy="674136"/>
          </a:xfrm>
          <a:custGeom>
            <a:avLst/>
            <a:gdLst>
              <a:gd name="T0" fmla="*/ 127 w 1760"/>
              <a:gd name="T1" fmla="*/ 98 h 1470"/>
              <a:gd name="T2" fmla="*/ 120 w 1760"/>
              <a:gd name="T3" fmla="*/ 98 h 1470"/>
              <a:gd name="T4" fmla="*/ 114 w 1760"/>
              <a:gd name="T5" fmla="*/ 100 h 1470"/>
              <a:gd name="T6" fmla="*/ 108 w 1760"/>
              <a:gd name="T7" fmla="*/ 102 h 1470"/>
              <a:gd name="T8" fmla="*/ 102 w 1760"/>
              <a:gd name="T9" fmla="*/ 104 h 1470"/>
              <a:gd name="T10" fmla="*/ 96 w 1760"/>
              <a:gd name="T11" fmla="*/ 107 h 1470"/>
              <a:gd name="T12" fmla="*/ 91 w 1760"/>
              <a:gd name="T13" fmla="*/ 111 h 1470"/>
              <a:gd name="T14" fmla="*/ 86 w 1760"/>
              <a:gd name="T15" fmla="*/ 115 h 1470"/>
              <a:gd name="T16" fmla="*/ 82 w 1760"/>
              <a:gd name="T17" fmla="*/ 119 h 1470"/>
              <a:gd name="T18" fmla="*/ 78 w 1760"/>
              <a:gd name="T19" fmla="*/ 124 h 1470"/>
              <a:gd name="T20" fmla="*/ 75 w 1760"/>
              <a:gd name="T21" fmla="*/ 129 h 1470"/>
              <a:gd name="T22" fmla="*/ 71 w 1760"/>
              <a:gd name="T23" fmla="*/ 135 h 1470"/>
              <a:gd name="T24" fmla="*/ 69 w 1760"/>
              <a:gd name="T25" fmla="*/ 140 h 1470"/>
              <a:gd name="T26" fmla="*/ 67 w 1760"/>
              <a:gd name="T27" fmla="*/ 146 h 1470"/>
              <a:gd name="T28" fmla="*/ 66 w 1760"/>
              <a:gd name="T29" fmla="*/ 153 h 1470"/>
              <a:gd name="T30" fmla="*/ 65 w 1760"/>
              <a:gd name="T31" fmla="*/ 160 h 1470"/>
              <a:gd name="T32" fmla="*/ 65 w 1760"/>
              <a:gd name="T33" fmla="*/ 163 h 1470"/>
              <a:gd name="T34" fmla="*/ 0 w 1760"/>
              <a:gd name="T35" fmla="*/ 163 h 1470"/>
              <a:gd name="T36" fmla="*/ 0 w 1760"/>
              <a:gd name="T37" fmla="*/ 156 h 1470"/>
              <a:gd name="T38" fmla="*/ 0 w 1760"/>
              <a:gd name="T39" fmla="*/ 150 h 1470"/>
              <a:gd name="T40" fmla="*/ 1 w 1760"/>
              <a:gd name="T41" fmla="*/ 143 h 1470"/>
              <a:gd name="T42" fmla="*/ 2 w 1760"/>
              <a:gd name="T43" fmla="*/ 137 h 1470"/>
              <a:gd name="T44" fmla="*/ 4 w 1760"/>
              <a:gd name="T45" fmla="*/ 130 h 1470"/>
              <a:gd name="T46" fmla="*/ 6 w 1760"/>
              <a:gd name="T47" fmla="*/ 124 h 1470"/>
              <a:gd name="T48" fmla="*/ 8 w 1760"/>
              <a:gd name="T49" fmla="*/ 118 h 1470"/>
              <a:gd name="T50" fmla="*/ 10 w 1760"/>
              <a:gd name="T51" fmla="*/ 112 h 1470"/>
              <a:gd name="T52" fmla="*/ 13 w 1760"/>
              <a:gd name="T53" fmla="*/ 106 h 1470"/>
              <a:gd name="T54" fmla="*/ 16 w 1760"/>
              <a:gd name="T55" fmla="*/ 101 h 1470"/>
              <a:gd name="T56" fmla="*/ 19 w 1760"/>
              <a:gd name="T57" fmla="*/ 95 h 1470"/>
              <a:gd name="T58" fmla="*/ 22 w 1760"/>
              <a:gd name="T59" fmla="*/ 90 h 1470"/>
              <a:gd name="T60" fmla="*/ 26 w 1760"/>
              <a:gd name="T61" fmla="*/ 85 h 1470"/>
              <a:gd name="T62" fmla="*/ 34 w 1760"/>
              <a:gd name="T63" fmla="*/ 75 h 1470"/>
              <a:gd name="T64" fmla="*/ 42 w 1760"/>
              <a:gd name="T65" fmla="*/ 66 h 1470"/>
              <a:gd name="T66" fmla="*/ 52 w 1760"/>
              <a:gd name="T67" fmla="*/ 58 h 1470"/>
              <a:gd name="T68" fmla="*/ 57 w 1760"/>
              <a:gd name="T69" fmla="*/ 55 h 1470"/>
              <a:gd name="T70" fmla="*/ 62 w 1760"/>
              <a:gd name="T71" fmla="*/ 52 h 1470"/>
              <a:gd name="T72" fmla="*/ 68 w 1760"/>
              <a:gd name="T73" fmla="*/ 48 h 1470"/>
              <a:gd name="T74" fmla="*/ 73 w 1760"/>
              <a:gd name="T75" fmla="*/ 46 h 1470"/>
              <a:gd name="T76" fmla="*/ 79 w 1760"/>
              <a:gd name="T77" fmla="*/ 43 h 1470"/>
              <a:gd name="T78" fmla="*/ 85 w 1760"/>
              <a:gd name="T79" fmla="*/ 40 h 1470"/>
              <a:gd name="T80" fmla="*/ 91 w 1760"/>
              <a:gd name="T81" fmla="*/ 38 h 1470"/>
              <a:gd name="T82" fmla="*/ 98 w 1760"/>
              <a:gd name="T83" fmla="*/ 36 h 1470"/>
              <a:gd name="T84" fmla="*/ 104 w 1760"/>
              <a:gd name="T85" fmla="*/ 35 h 1470"/>
              <a:gd name="T86" fmla="*/ 110 w 1760"/>
              <a:gd name="T87" fmla="*/ 34 h 1470"/>
              <a:gd name="T88" fmla="*/ 117 w 1760"/>
              <a:gd name="T89" fmla="*/ 33 h 1470"/>
              <a:gd name="T90" fmla="*/ 124 w 1760"/>
              <a:gd name="T91" fmla="*/ 33 h 1470"/>
              <a:gd name="T92" fmla="*/ 130 w 1760"/>
              <a:gd name="T93" fmla="*/ 32 h 1470"/>
              <a:gd name="T94" fmla="*/ 130 w 1760"/>
              <a:gd name="T95" fmla="*/ 0 h 1470"/>
              <a:gd name="T96" fmla="*/ 130 w 1760"/>
              <a:gd name="T97" fmla="*/ 130 h 14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60" h="1470">
                <a:moveTo>
                  <a:pt x="1173" y="879"/>
                </a:moveTo>
                <a:lnTo>
                  <a:pt x="1143" y="879"/>
                </a:lnTo>
                <a:lnTo>
                  <a:pt x="1112" y="883"/>
                </a:lnTo>
                <a:lnTo>
                  <a:pt x="1082" y="885"/>
                </a:lnTo>
                <a:lnTo>
                  <a:pt x="1053" y="892"/>
                </a:lnTo>
                <a:lnTo>
                  <a:pt x="1024" y="898"/>
                </a:lnTo>
                <a:lnTo>
                  <a:pt x="997" y="905"/>
                </a:lnTo>
                <a:lnTo>
                  <a:pt x="971" y="915"/>
                </a:lnTo>
                <a:lnTo>
                  <a:pt x="943" y="924"/>
                </a:lnTo>
                <a:lnTo>
                  <a:pt x="917" y="937"/>
                </a:lnTo>
                <a:lnTo>
                  <a:pt x="892" y="951"/>
                </a:lnTo>
                <a:lnTo>
                  <a:pt x="868" y="964"/>
                </a:lnTo>
                <a:lnTo>
                  <a:pt x="846" y="979"/>
                </a:lnTo>
                <a:lnTo>
                  <a:pt x="821" y="996"/>
                </a:lnTo>
                <a:lnTo>
                  <a:pt x="799" y="1013"/>
                </a:lnTo>
                <a:lnTo>
                  <a:pt x="778" y="1031"/>
                </a:lnTo>
                <a:lnTo>
                  <a:pt x="758" y="1050"/>
                </a:lnTo>
                <a:lnTo>
                  <a:pt x="737" y="1071"/>
                </a:lnTo>
                <a:lnTo>
                  <a:pt x="719" y="1093"/>
                </a:lnTo>
                <a:lnTo>
                  <a:pt x="701" y="1114"/>
                </a:lnTo>
                <a:lnTo>
                  <a:pt x="686" y="1137"/>
                </a:lnTo>
                <a:lnTo>
                  <a:pt x="671" y="1162"/>
                </a:lnTo>
                <a:lnTo>
                  <a:pt x="656" y="1186"/>
                </a:lnTo>
                <a:lnTo>
                  <a:pt x="642" y="1212"/>
                </a:lnTo>
                <a:lnTo>
                  <a:pt x="631" y="1238"/>
                </a:lnTo>
                <a:lnTo>
                  <a:pt x="621" y="1264"/>
                </a:lnTo>
                <a:lnTo>
                  <a:pt x="612" y="1293"/>
                </a:lnTo>
                <a:lnTo>
                  <a:pt x="603" y="1317"/>
                </a:lnTo>
                <a:lnTo>
                  <a:pt x="598" y="1346"/>
                </a:lnTo>
                <a:lnTo>
                  <a:pt x="592" y="1376"/>
                </a:lnTo>
                <a:lnTo>
                  <a:pt x="588" y="1405"/>
                </a:lnTo>
                <a:lnTo>
                  <a:pt x="587" y="1436"/>
                </a:lnTo>
                <a:lnTo>
                  <a:pt x="587" y="1466"/>
                </a:lnTo>
                <a:lnTo>
                  <a:pt x="587" y="1469"/>
                </a:lnTo>
                <a:lnTo>
                  <a:pt x="0" y="1470"/>
                </a:lnTo>
                <a:lnTo>
                  <a:pt x="0" y="1466"/>
                </a:lnTo>
                <a:lnTo>
                  <a:pt x="0" y="1436"/>
                </a:lnTo>
                <a:lnTo>
                  <a:pt x="0" y="1405"/>
                </a:lnTo>
                <a:lnTo>
                  <a:pt x="1" y="1375"/>
                </a:lnTo>
                <a:lnTo>
                  <a:pt x="4" y="1346"/>
                </a:lnTo>
                <a:lnTo>
                  <a:pt x="8" y="1316"/>
                </a:lnTo>
                <a:lnTo>
                  <a:pt x="11" y="1289"/>
                </a:lnTo>
                <a:lnTo>
                  <a:pt x="17" y="1257"/>
                </a:lnTo>
                <a:lnTo>
                  <a:pt x="21" y="1230"/>
                </a:lnTo>
                <a:lnTo>
                  <a:pt x="28" y="1201"/>
                </a:lnTo>
                <a:lnTo>
                  <a:pt x="36" y="1172"/>
                </a:lnTo>
                <a:lnTo>
                  <a:pt x="43" y="1144"/>
                </a:lnTo>
                <a:lnTo>
                  <a:pt x="51" y="1115"/>
                </a:lnTo>
                <a:lnTo>
                  <a:pt x="61" y="1089"/>
                </a:lnTo>
                <a:lnTo>
                  <a:pt x="69" y="1062"/>
                </a:lnTo>
                <a:lnTo>
                  <a:pt x="79" y="1035"/>
                </a:lnTo>
                <a:lnTo>
                  <a:pt x="90" y="1009"/>
                </a:lnTo>
                <a:lnTo>
                  <a:pt x="101" y="983"/>
                </a:lnTo>
                <a:lnTo>
                  <a:pt x="115" y="957"/>
                </a:lnTo>
                <a:lnTo>
                  <a:pt x="128" y="931"/>
                </a:lnTo>
                <a:lnTo>
                  <a:pt x="141" y="907"/>
                </a:lnTo>
                <a:lnTo>
                  <a:pt x="152" y="881"/>
                </a:lnTo>
                <a:lnTo>
                  <a:pt x="169" y="857"/>
                </a:lnTo>
                <a:lnTo>
                  <a:pt x="184" y="834"/>
                </a:lnTo>
                <a:lnTo>
                  <a:pt x="199" y="810"/>
                </a:lnTo>
                <a:lnTo>
                  <a:pt x="214" y="787"/>
                </a:lnTo>
                <a:lnTo>
                  <a:pt x="232" y="763"/>
                </a:lnTo>
                <a:lnTo>
                  <a:pt x="266" y="719"/>
                </a:lnTo>
                <a:lnTo>
                  <a:pt x="304" y="676"/>
                </a:lnTo>
                <a:lnTo>
                  <a:pt x="342" y="636"/>
                </a:lnTo>
                <a:lnTo>
                  <a:pt x="381" y="598"/>
                </a:lnTo>
                <a:lnTo>
                  <a:pt x="425" y="561"/>
                </a:lnTo>
                <a:lnTo>
                  <a:pt x="468" y="526"/>
                </a:lnTo>
                <a:lnTo>
                  <a:pt x="493" y="509"/>
                </a:lnTo>
                <a:lnTo>
                  <a:pt x="517" y="494"/>
                </a:lnTo>
                <a:lnTo>
                  <a:pt x="537" y="477"/>
                </a:lnTo>
                <a:lnTo>
                  <a:pt x="562" y="464"/>
                </a:lnTo>
                <a:lnTo>
                  <a:pt x="588" y="448"/>
                </a:lnTo>
                <a:lnTo>
                  <a:pt x="612" y="435"/>
                </a:lnTo>
                <a:lnTo>
                  <a:pt x="638" y="420"/>
                </a:lnTo>
                <a:lnTo>
                  <a:pt x="661" y="410"/>
                </a:lnTo>
                <a:lnTo>
                  <a:pt x="689" y="396"/>
                </a:lnTo>
                <a:lnTo>
                  <a:pt x="715" y="385"/>
                </a:lnTo>
                <a:lnTo>
                  <a:pt x="740" y="375"/>
                </a:lnTo>
                <a:lnTo>
                  <a:pt x="768" y="363"/>
                </a:lnTo>
                <a:lnTo>
                  <a:pt x="795" y="355"/>
                </a:lnTo>
                <a:lnTo>
                  <a:pt x="823" y="346"/>
                </a:lnTo>
                <a:lnTo>
                  <a:pt x="852" y="337"/>
                </a:lnTo>
                <a:lnTo>
                  <a:pt x="879" y="328"/>
                </a:lnTo>
                <a:lnTo>
                  <a:pt x="908" y="323"/>
                </a:lnTo>
                <a:lnTo>
                  <a:pt x="936" y="316"/>
                </a:lnTo>
                <a:lnTo>
                  <a:pt x="964" y="312"/>
                </a:lnTo>
                <a:lnTo>
                  <a:pt x="993" y="306"/>
                </a:lnTo>
                <a:lnTo>
                  <a:pt x="1023" y="302"/>
                </a:lnTo>
                <a:lnTo>
                  <a:pt x="1052" y="298"/>
                </a:lnTo>
                <a:lnTo>
                  <a:pt x="1082" y="295"/>
                </a:lnTo>
                <a:lnTo>
                  <a:pt x="1112" y="294"/>
                </a:lnTo>
                <a:lnTo>
                  <a:pt x="1143" y="294"/>
                </a:lnTo>
                <a:lnTo>
                  <a:pt x="1172" y="291"/>
                </a:lnTo>
                <a:lnTo>
                  <a:pt x="1173" y="291"/>
                </a:lnTo>
                <a:lnTo>
                  <a:pt x="1173" y="0"/>
                </a:lnTo>
                <a:lnTo>
                  <a:pt x="1760" y="585"/>
                </a:lnTo>
                <a:lnTo>
                  <a:pt x="1173" y="1172"/>
                </a:lnTo>
                <a:lnTo>
                  <a:pt x="1173" y="87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9" name="Freeform 46"/>
          <p:cNvSpPr>
            <a:spLocks/>
          </p:cNvSpPr>
          <p:nvPr/>
        </p:nvSpPr>
        <p:spPr bwMode="auto">
          <a:xfrm rot="1800000">
            <a:off x="3151863" y="2609335"/>
            <a:ext cx="605948" cy="668394"/>
          </a:xfrm>
          <a:custGeom>
            <a:avLst/>
            <a:gdLst>
              <a:gd name="T0" fmla="*/ 98 w 1471"/>
              <a:gd name="T1" fmla="*/ 69 h 1760"/>
              <a:gd name="T2" fmla="*/ 98 w 1471"/>
              <a:gd name="T3" fmla="*/ 75 h 1760"/>
              <a:gd name="T4" fmla="*/ 100 w 1471"/>
              <a:gd name="T5" fmla="*/ 81 h 1760"/>
              <a:gd name="T6" fmla="*/ 102 w 1471"/>
              <a:gd name="T7" fmla="*/ 88 h 1760"/>
              <a:gd name="T8" fmla="*/ 104 w 1471"/>
              <a:gd name="T9" fmla="*/ 94 h 1760"/>
              <a:gd name="T10" fmla="*/ 107 w 1471"/>
              <a:gd name="T11" fmla="*/ 99 h 1760"/>
              <a:gd name="T12" fmla="*/ 110 w 1471"/>
              <a:gd name="T13" fmla="*/ 104 h 1760"/>
              <a:gd name="T14" fmla="*/ 114 w 1471"/>
              <a:gd name="T15" fmla="*/ 109 h 1760"/>
              <a:gd name="T16" fmla="*/ 119 w 1471"/>
              <a:gd name="T17" fmla="*/ 113 h 1760"/>
              <a:gd name="T18" fmla="*/ 124 w 1471"/>
              <a:gd name="T19" fmla="*/ 117 h 1760"/>
              <a:gd name="T20" fmla="*/ 129 w 1471"/>
              <a:gd name="T21" fmla="*/ 121 h 1760"/>
              <a:gd name="T22" fmla="*/ 134 w 1471"/>
              <a:gd name="T23" fmla="*/ 124 h 1760"/>
              <a:gd name="T24" fmla="*/ 140 w 1471"/>
              <a:gd name="T25" fmla="*/ 127 h 1760"/>
              <a:gd name="T26" fmla="*/ 146 w 1471"/>
              <a:gd name="T27" fmla="*/ 128 h 1760"/>
              <a:gd name="T28" fmla="*/ 153 w 1471"/>
              <a:gd name="T29" fmla="*/ 130 h 1760"/>
              <a:gd name="T30" fmla="*/ 160 w 1471"/>
              <a:gd name="T31" fmla="*/ 130 h 1760"/>
              <a:gd name="T32" fmla="*/ 163 w 1471"/>
              <a:gd name="T33" fmla="*/ 130 h 1760"/>
              <a:gd name="T34" fmla="*/ 163 w 1471"/>
              <a:gd name="T35" fmla="*/ 196 h 1760"/>
              <a:gd name="T36" fmla="*/ 156 w 1471"/>
              <a:gd name="T37" fmla="*/ 195 h 1760"/>
              <a:gd name="T38" fmla="*/ 149 w 1471"/>
              <a:gd name="T39" fmla="*/ 195 h 1760"/>
              <a:gd name="T40" fmla="*/ 143 w 1471"/>
              <a:gd name="T41" fmla="*/ 194 h 1760"/>
              <a:gd name="T42" fmla="*/ 137 w 1471"/>
              <a:gd name="T43" fmla="*/ 193 h 1760"/>
              <a:gd name="T44" fmla="*/ 130 w 1471"/>
              <a:gd name="T45" fmla="*/ 192 h 1760"/>
              <a:gd name="T46" fmla="*/ 124 w 1471"/>
              <a:gd name="T47" fmla="*/ 190 h 1760"/>
              <a:gd name="T48" fmla="*/ 118 w 1471"/>
              <a:gd name="T49" fmla="*/ 188 h 1760"/>
              <a:gd name="T50" fmla="*/ 112 w 1471"/>
              <a:gd name="T51" fmla="*/ 185 h 1760"/>
              <a:gd name="T52" fmla="*/ 106 w 1471"/>
              <a:gd name="T53" fmla="*/ 183 h 1760"/>
              <a:gd name="T54" fmla="*/ 101 w 1471"/>
              <a:gd name="T55" fmla="*/ 180 h 1760"/>
              <a:gd name="T56" fmla="*/ 95 w 1471"/>
              <a:gd name="T57" fmla="*/ 177 h 1760"/>
              <a:gd name="T58" fmla="*/ 90 w 1471"/>
              <a:gd name="T59" fmla="*/ 173 h 1760"/>
              <a:gd name="T60" fmla="*/ 85 w 1471"/>
              <a:gd name="T61" fmla="*/ 170 h 1760"/>
              <a:gd name="T62" fmla="*/ 75 w 1471"/>
              <a:gd name="T63" fmla="*/ 162 h 1760"/>
              <a:gd name="T64" fmla="*/ 66 w 1471"/>
              <a:gd name="T65" fmla="*/ 153 h 1760"/>
              <a:gd name="T66" fmla="*/ 58 w 1471"/>
              <a:gd name="T67" fmla="*/ 143 h 1760"/>
              <a:gd name="T68" fmla="*/ 55 w 1471"/>
              <a:gd name="T69" fmla="*/ 138 h 1760"/>
              <a:gd name="T70" fmla="*/ 51 w 1471"/>
              <a:gd name="T71" fmla="*/ 133 h 1760"/>
              <a:gd name="T72" fmla="*/ 48 w 1471"/>
              <a:gd name="T73" fmla="*/ 127 h 1760"/>
              <a:gd name="T74" fmla="*/ 45 w 1471"/>
              <a:gd name="T75" fmla="*/ 122 h 1760"/>
              <a:gd name="T76" fmla="*/ 43 w 1471"/>
              <a:gd name="T77" fmla="*/ 116 h 1760"/>
              <a:gd name="T78" fmla="*/ 40 w 1471"/>
              <a:gd name="T79" fmla="*/ 110 h 1760"/>
              <a:gd name="T80" fmla="*/ 38 w 1471"/>
              <a:gd name="T81" fmla="*/ 104 h 1760"/>
              <a:gd name="T82" fmla="*/ 37 w 1471"/>
              <a:gd name="T83" fmla="*/ 98 h 1760"/>
              <a:gd name="T84" fmla="*/ 35 w 1471"/>
              <a:gd name="T85" fmla="*/ 92 h 1760"/>
              <a:gd name="T86" fmla="*/ 34 w 1471"/>
              <a:gd name="T87" fmla="*/ 85 h 1760"/>
              <a:gd name="T88" fmla="*/ 33 w 1471"/>
              <a:gd name="T89" fmla="*/ 79 h 1760"/>
              <a:gd name="T90" fmla="*/ 33 w 1471"/>
              <a:gd name="T91" fmla="*/ 72 h 1760"/>
              <a:gd name="T92" fmla="*/ 33 w 1471"/>
              <a:gd name="T93" fmla="*/ 65 h 1760"/>
              <a:gd name="T94" fmla="*/ 65 w 1471"/>
              <a:gd name="T95" fmla="*/ 0 h 1760"/>
              <a:gd name="T96" fmla="*/ 98 w 1471"/>
              <a:gd name="T97" fmla="*/ 65 h 17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71" h="1760">
                <a:moveTo>
                  <a:pt x="881" y="587"/>
                </a:moveTo>
                <a:lnTo>
                  <a:pt x="881" y="617"/>
                </a:lnTo>
                <a:lnTo>
                  <a:pt x="882" y="646"/>
                </a:lnTo>
                <a:lnTo>
                  <a:pt x="886" y="676"/>
                </a:lnTo>
                <a:lnTo>
                  <a:pt x="892" y="705"/>
                </a:lnTo>
                <a:lnTo>
                  <a:pt x="897" y="732"/>
                </a:lnTo>
                <a:lnTo>
                  <a:pt x="906" y="761"/>
                </a:lnTo>
                <a:lnTo>
                  <a:pt x="915" y="790"/>
                </a:lnTo>
                <a:lnTo>
                  <a:pt x="925" y="816"/>
                </a:lnTo>
                <a:lnTo>
                  <a:pt x="936" y="842"/>
                </a:lnTo>
                <a:lnTo>
                  <a:pt x="950" y="867"/>
                </a:lnTo>
                <a:lnTo>
                  <a:pt x="965" y="892"/>
                </a:lnTo>
                <a:lnTo>
                  <a:pt x="980" y="915"/>
                </a:lnTo>
                <a:lnTo>
                  <a:pt x="995" y="937"/>
                </a:lnTo>
                <a:lnTo>
                  <a:pt x="1013" y="958"/>
                </a:lnTo>
                <a:lnTo>
                  <a:pt x="1031" y="980"/>
                </a:lnTo>
                <a:lnTo>
                  <a:pt x="1052" y="1001"/>
                </a:lnTo>
                <a:lnTo>
                  <a:pt x="1072" y="1019"/>
                </a:lnTo>
                <a:lnTo>
                  <a:pt x="1093" y="1040"/>
                </a:lnTo>
                <a:lnTo>
                  <a:pt x="1115" y="1056"/>
                </a:lnTo>
                <a:lnTo>
                  <a:pt x="1140" y="1073"/>
                </a:lnTo>
                <a:lnTo>
                  <a:pt x="1162" y="1087"/>
                </a:lnTo>
                <a:lnTo>
                  <a:pt x="1186" y="1103"/>
                </a:lnTo>
                <a:lnTo>
                  <a:pt x="1211" y="1116"/>
                </a:lnTo>
                <a:lnTo>
                  <a:pt x="1237" y="1128"/>
                </a:lnTo>
                <a:lnTo>
                  <a:pt x="1265" y="1138"/>
                </a:lnTo>
                <a:lnTo>
                  <a:pt x="1291" y="1146"/>
                </a:lnTo>
                <a:lnTo>
                  <a:pt x="1318" y="1154"/>
                </a:lnTo>
                <a:lnTo>
                  <a:pt x="1347" y="1162"/>
                </a:lnTo>
                <a:lnTo>
                  <a:pt x="1376" y="1166"/>
                </a:lnTo>
                <a:lnTo>
                  <a:pt x="1406" y="1171"/>
                </a:lnTo>
                <a:lnTo>
                  <a:pt x="1437" y="1172"/>
                </a:lnTo>
                <a:lnTo>
                  <a:pt x="1467" y="1172"/>
                </a:lnTo>
                <a:lnTo>
                  <a:pt x="1470" y="1172"/>
                </a:lnTo>
                <a:lnTo>
                  <a:pt x="1471" y="1760"/>
                </a:lnTo>
                <a:lnTo>
                  <a:pt x="1467" y="1760"/>
                </a:lnTo>
                <a:lnTo>
                  <a:pt x="1437" y="1760"/>
                </a:lnTo>
                <a:lnTo>
                  <a:pt x="1406" y="1757"/>
                </a:lnTo>
                <a:lnTo>
                  <a:pt x="1376" y="1757"/>
                </a:lnTo>
                <a:lnTo>
                  <a:pt x="1346" y="1753"/>
                </a:lnTo>
                <a:lnTo>
                  <a:pt x="1317" y="1752"/>
                </a:lnTo>
                <a:lnTo>
                  <a:pt x="1287" y="1745"/>
                </a:lnTo>
                <a:lnTo>
                  <a:pt x="1258" y="1741"/>
                </a:lnTo>
                <a:lnTo>
                  <a:pt x="1230" y="1735"/>
                </a:lnTo>
                <a:lnTo>
                  <a:pt x="1202" y="1730"/>
                </a:lnTo>
                <a:lnTo>
                  <a:pt x="1173" y="1723"/>
                </a:lnTo>
                <a:lnTo>
                  <a:pt x="1146" y="1717"/>
                </a:lnTo>
                <a:lnTo>
                  <a:pt x="1117" y="1708"/>
                </a:lnTo>
                <a:lnTo>
                  <a:pt x="1089" y="1698"/>
                </a:lnTo>
                <a:lnTo>
                  <a:pt x="1062" y="1688"/>
                </a:lnTo>
                <a:lnTo>
                  <a:pt x="1036" y="1679"/>
                </a:lnTo>
                <a:lnTo>
                  <a:pt x="1009" y="1668"/>
                </a:lnTo>
                <a:lnTo>
                  <a:pt x="983" y="1658"/>
                </a:lnTo>
                <a:lnTo>
                  <a:pt x="955" y="1644"/>
                </a:lnTo>
                <a:lnTo>
                  <a:pt x="932" y="1632"/>
                </a:lnTo>
                <a:lnTo>
                  <a:pt x="906" y="1619"/>
                </a:lnTo>
                <a:lnTo>
                  <a:pt x="882" y="1604"/>
                </a:lnTo>
                <a:lnTo>
                  <a:pt x="859" y="1590"/>
                </a:lnTo>
                <a:lnTo>
                  <a:pt x="834" y="1574"/>
                </a:lnTo>
                <a:lnTo>
                  <a:pt x="811" y="1560"/>
                </a:lnTo>
                <a:lnTo>
                  <a:pt x="787" y="1544"/>
                </a:lnTo>
                <a:lnTo>
                  <a:pt x="762" y="1527"/>
                </a:lnTo>
                <a:lnTo>
                  <a:pt x="719" y="1492"/>
                </a:lnTo>
                <a:lnTo>
                  <a:pt x="677" y="1456"/>
                </a:lnTo>
                <a:lnTo>
                  <a:pt x="636" y="1415"/>
                </a:lnTo>
                <a:lnTo>
                  <a:pt x="598" y="1375"/>
                </a:lnTo>
                <a:lnTo>
                  <a:pt x="560" y="1333"/>
                </a:lnTo>
                <a:lnTo>
                  <a:pt x="526" y="1288"/>
                </a:lnTo>
                <a:lnTo>
                  <a:pt x="508" y="1266"/>
                </a:lnTo>
                <a:lnTo>
                  <a:pt x="493" y="1241"/>
                </a:lnTo>
                <a:lnTo>
                  <a:pt x="478" y="1219"/>
                </a:lnTo>
                <a:lnTo>
                  <a:pt x="463" y="1194"/>
                </a:lnTo>
                <a:lnTo>
                  <a:pt x="446" y="1171"/>
                </a:lnTo>
                <a:lnTo>
                  <a:pt x="435" y="1146"/>
                </a:lnTo>
                <a:lnTo>
                  <a:pt x="422" y="1120"/>
                </a:lnTo>
                <a:lnTo>
                  <a:pt x="409" y="1096"/>
                </a:lnTo>
                <a:lnTo>
                  <a:pt x="395" y="1070"/>
                </a:lnTo>
                <a:lnTo>
                  <a:pt x="384" y="1044"/>
                </a:lnTo>
                <a:lnTo>
                  <a:pt x="373" y="1018"/>
                </a:lnTo>
                <a:lnTo>
                  <a:pt x="363" y="989"/>
                </a:lnTo>
                <a:lnTo>
                  <a:pt x="355" y="965"/>
                </a:lnTo>
                <a:lnTo>
                  <a:pt x="345" y="936"/>
                </a:lnTo>
                <a:lnTo>
                  <a:pt x="337" y="907"/>
                </a:lnTo>
                <a:lnTo>
                  <a:pt x="330" y="881"/>
                </a:lnTo>
                <a:lnTo>
                  <a:pt x="322" y="852"/>
                </a:lnTo>
                <a:lnTo>
                  <a:pt x="316" y="824"/>
                </a:lnTo>
                <a:lnTo>
                  <a:pt x="311" y="794"/>
                </a:lnTo>
                <a:lnTo>
                  <a:pt x="305" y="765"/>
                </a:lnTo>
                <a:lnTo>
                  <a:pt x="302" y="736"/>
                </a:lnTo>
                <a:lnTo>
                  <a:pt x="298" y="707"/>
                </a:lnTo>
                <a:lnTo>
                  <a:pt x="295" y="676"/>
                </a:lnTo>
                <a:lnTo>
                  <a:pt x="294" y="649"/>
                </a:lnTo>
                <a:lnTo>
                  <a:pt x="294" y="617"/>
                </a:lnTo>
                <a:lnTo>
                  <a:pt x="294" y="587"/>
                </a:lnTo>
                <a:lnTo>
                  <a:pt x="0" y="587"/>
                </a:lnTo>
                <a:lnTo>
                  <a:pt x="587" y="0"/>
                </a:lnTo>
                <a:lnTo>
                  <a:pt x="1173" y="587"/>
                </a:lnTo>
                <a:lnTo>
                  <a:pt x="881" y="587"/>
                </a:lnTo>
                <a:close/>
              </a:path>
            </a:pathLst>
          </a:custGeom>
          <a:solidFill>
            <a:schemeClr val="bg2">
              <a:lumMod val="75000"/>
            </a:schemeClr>
          </a:solidFill>
          <a:ln>
            <a:noFill/>
          </a:ln>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0" name="Freeform 47"/>
          <p:cNvSpPr>
            <a:spLocks/>
          </p:cNvSpPr>
          <p:nvPr/>
        </p:nvSpPr>
        <p:spPr bwMode="auto">
          <a:xfrm rot="1438544">
            <a:off x="3261618" y="3102187"/>
            <a:ext cx="956200" cy="476662"/>
          </a:xfrm>
          <a:custGeom>
            <a:avLst/>
            <a:gdLst>
              <a:gd name="T0" fmla="*/ 206 w 1730"/>
              <a:gd name="T1" fmla="*/ 120 h 1238"/>
              <a:gd name="T2" fmla="*/ 226 w 1730"/>
              <a:gd name="T3" fmla="*/ 118 h 1238"/>
              <a:gd name="T4" fmla="*/ 245 w 1730"/>
              <a:gd name="T5" fmla="*/ 113 h 1238"/>
              <a:gd name="T6" fmla="*/ 263 w 1730"/>
              <a:gd name="T7" fmla="*/ 108 h 1238"/>
              <a:gd name="T8" fmla="*/ 281 w 1730"/>
              <a:gd name="T9" fmla="*/ 100 h 1238"/>
              <a:gd name="T10" fmla="*/ 298 w 1730"/>
              <a:gd name="T11" fmla="*/ 92 h 1238"/>
              <a:gd name="T12" fmla="*/ 314 w 1730"/>
              <a:gd name="T13" fmla="*/ 81 h 1238"/>
              <a:gd name="T14" fmla="*/ 328 w 1730"/>
              <a:gd name="T15" fmla="*/ 69 h 1238"/>
              <a:gd name="T16" fmla="*/ 341 w 1730"/>
              <a:gd name="T17" fmla="*/ 56 h 1238"/>
              <a:gd name="T18" fmla="*/ 353 w 1730"/>
              <a:gd name="T19" fmla="*/ 42 h 1238"/>
              <a:gd name="T20" fmla="*/ 363 w 1730"/>
              <a:gd name="T21" fmla="*/ 25 h 1238"/>
              <a:gd name="T22" fmla="*/ 376 w 1730"/>
              <a:gd name="T23" fmla="*/ 0 h 1238"/>
              <a:gd name="T24" fmla="*/ 577 w 1730"/>
              <a:gd name="T25" fmla="*/ 31 h 1238"/>
              <a:gd name="T26" fmla="*/ 564 w 1730"/>
              <a:gd name="T27" fmla="*/ 59 h 1238"/>
              <a:gd name="T28" fmla="*/ 557 w 1730"/>
              <a:gd name="T29" fmla="*/ 76 h 1238"/>
              <a:gd name="T30" fmla="*/ 549 w 1730"/>
              <a:gd name="T31" fmla="*/ 94 h 1238"/>
              <a:gd name="T32" fmla="*/ 540 w 1730"/>
              <a:gd name="T33" fmla="*/ 110 h 1238"/>
              <a:gd name="T34" fmla="*/ 530 w 1730"/>
              <a:gd name="T35" fmla="*/ 127 h 1238"/>
              <a:gd name="T36" fmla="*/ 521 w 1730"/>
              <a:gd name="T37" fmla="*/ 143 h 1238"/>
              <a:gd name="T38" fmla="*/ 510 w 1730"/>
              <a:gd name="T39" fmla="*/ 158 h 1238"/>
              <a:gd name="T40" fmla="*/ 486 w 1730"/>
              <a:gd name="T41" fmla="*/ 187 h 1238"/>
              <a:gd name="T42" fmla="*/ 460 w 1730"/>
              <a:gd name="T43" fmla="*/ 214 h 1238"/>
              <a:gd name="T44" fmla="*/ 431 w 1730"/>
              <a:gd name="T45" fmla="*/ 238 h 1238"/>
              <a:gd name="T46" fmla="*/ 415 w 1730"/>
              <a:gd name="T47" fmla="*/ 249 h 1238"/>
              <a:gd name="T48" fmla="*/ 399 w 1730"/>
              <a:gd name="T49" fmla="*/ 259 h 1238"/>
              <a:gd name="T50" fmla="*/ 383 w 1730"/>
              <a:gd name="T51" fmla="*/ 268 h 1238"/>
              <a:gd name="T52" fmla="*/ 366 w 1730"/>
              <a:gd name="T53" fmla="*/ 276 h 1238"/>
              <a:gd name="T54" fmla="*/ 349 w 1730"/>
              <a:gd name="T55" fmla="*/ 285 h 1238"/>
              <a:gd name="T56" fmla="*/ 331 w 1730"/>
              <a:gd name="T57" fmla="*/ 292 h 1238"/>
              <a:gd name="T58" fmla="*/ 312 w 1730"/>
              <a:gd name="T59" fmla="*/ 298 h 1238"/>
              <a:gd name="T60" fmla="*/ 294 w 1730"/>
              <a:gd name="T61" fmla="*/ 304 h 1238"/>
              <a:gd name="T62" fmla="*/ 275 w 1730"/>
              <a:gd name="T63" fmla="*/ 308 h 1238"/>
              <a:gd name="T64" fmla="*/ 256 w 1730"/>
              <a:gd name="T65" fmla="*/ 311 h 1238"/>
              <a:gd name="T66" fmla="*/ 236 w 1730"/>
              <a:gd name="T67" fmla="*/ 314 h 1238"/>
              <a:gd name="T68" fmla="*/ 216 w 1730"/>
              <a:gd name="T69" fmla="*/ 315 h 1238"/>
              <a:gd name="T70" fmla="*/ 196 w 1730"/>
              <a:gd name="T71" fmla="*/ 316 h 1238"/>
              <a:gd name="T72" fmla="*/ 196 w 1730"/>
              <a:gd name="T73" fmla="*/ 413 h 1238"/>
              <a:gd name="T74" fmla="*/ 196 w 1730"/>
              <a:gd name="T75" fmla="*/ 22 h 12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730" h="1238">
                <a:moveTo>
                  <a:pt x="588" y="360"/>
                </a:moveTo>
                <a:lnTo>
                  <a:pt x="618" y="360"/>
                </a:lnTo>
                <a:lnTo>
                  <a:pt x="649" y="356"/>
                </a:lnTo>
                <a:lnTo>
                  <a:pt x="679" y="353"/>
                </a:lnTo>
                <a:lnTo>
                  <a:pt x="707" y="346"/>
                </a:lnTo>
                <a:lnTo>
                  <a:pt x="735" y="340"/>
                </a:lnTo>
                <a:lnTo>
                  <a:pt x="763" y="333"/>
                </a:lnTo>
                <a:lnTo>
                  <a:pt x="789" y="323"/>
                </a:lnTo>
                <a:lnTo>
                  <a:pt x="817" y="314"/>
                </a:lnTo>
                <a:lnTo>
                  <a:pt x="844" y="301"/>
                </a:lnTo>
                <a:lnTo>
                  <a:pt x="867" y="288"/>
                </a:lnTo>
                <a:lnTo>
                  <a:pt x="892" y="275"/>
                </a:lnTo>
                <a:lnTo>
                  <a:pt x="915" y="259"/>
                </a:lnTo>
                <a:lnTo>
                  <a:pt x="940" y="242"/>
                </a:lnTo>
                <a:lnTo>
                  <a:pt x="961" y="225"/>
                </a:lnTo>
                <a:lnTo>
                  <a:pt x="983" y="207"/>
                </a:lnTo>
                <a:lnTo>
                  <a:pt x="1002" y="188"/>
                </a:lnTo>
                <a:lnTo>
                  <a:pt x="1022" y="168"/>
                </a:lnTo>
                <a:lnTo>
                  <a:pt x="1042" y="145"/>
                </a:lnTo>
                <a:lnTo>
                  <a:pt x="1059" y="125"/>
                </a:lnTo>
                <a:lnTo>
                  <a:pt x="1075" y="101"/>
                </a:lnTo>
                <a:lnTo>
                  <a:pt x="1089" y="76"/>
                </a:lnTo>
                <a:lnTo>
                  <a:pt x="1105" y="53"/>
                </a:lnTo>
                <a:lnTo>
                  <a:pt x="1128" y="0"/>
                </a:lnTo>
                <a:lnTo>
                  <a:pt x="1460" y="344"/>
                </a:lnTo>
                <a:lnTo>
                  <a:pt x="1730" y="92"/>
                </a:lnTo>
                <a:lnTo>
                  <a:pt x="1705" y="140"/>
                </a:lnTo>
                <a:lnTo>
                  <a:pt x="1692" y="177"/>
                </a:lnTo>
                <a:lnTo>
                  <a:pt x="1680" y="203"/>
                </a:lnTo>
                <a:lnTo>
                  <a:pt x="1670" y="229"/>
                </a:lnTo>
                <a:lnTo>
                  <a:pt x="1659" y="255"/>
                </a:lnTo>
                <a:lnTo>
                  <a:pt x="1645" y="281"/>
                </a:lnTo>
                <a:lnTo>
                  <a:pt x="1633" y="307"/>
                </a:lnTo>
                <a:lnTo>
                  <a:pt x="1619" y="331"/>
                </a:lnTo>
                <a:lnTo>
                  <a:pt x="1607" y="357"/>
                </a:lnTo>
                <a:lnTo>
                  <a:pt x="1590" y="382"/>
                </a:lnTo>
                <a:lnTo>
                  <a:pt x="1576" y="404"/>
                </a:lnTo>
                <a:lnTo>
                  <a:pt x="1561" y="429"/>
                </a:lnTo>
                <a:lnTo>
                  <a:pt x="1546" y="451"/>
                </a:lnTo>
                <a:lnTo>
                  <a:pt x="1529" y="474"/>
                </a:lnTo>
                <a:lnTo>
                  <a:pt x="1495" y="519"/>
                </a:lnTo>
                <a:lnTo>
                  <a:pt x="1456" y="562"/>
                </a:lnTo>
                <a:lnTo>
                  <a:pt x="1418" y="602"/>
                </a:lnTo>
                <a:lnTo>
                  <a:pt x="1379" y="640"/>
                </a:lnTo>
                <a:lnTo>
                  <a:pt x="1336" y="677"/>
                </a:lnTo>
                <a:lnTo>
                  <a:pt x="1291" y="712"/>
                </a:lnTo>
                <a:lnTo>
                  <a:pt x="1268" y="729"/>
                </a:lnTo>
                <a:lnTo>
                  <a:pt x="1244" y="745"/>
                </a:lnTo>
                <a:lnTo>
                  <a:pt x="1222" y="762"/>
                </a:lnTo>
                <a:lnTo>
                  <a:pt x="1197" y="775"/>
                </a:lnTo>
                <a:lnTo>
                  <a:pt x="1172" y="790"/>
                </a:lnTo>
                <a:lnTo>
                  <a:pt x="1148" y="803"/>
                </a:lnTo>
                <a:lnTo>
                  <a:pt x="1122" y="818"/>
                </a:lnTo>
                <a:lnTo>
                  <a:pt x="1098" y="828"/>
                </a:lnTo>
                <a:lnTo>
                  <a:pt x="1072" y="843"/>
                </a:lnTo>
                <a:lnTo>
                  <a:pt x="1046" y="853"/>
                </a:lnTo>
                <a:lnTo>
                  <a:pt x="1020" y="864"/>
                </a:lnTo>
                <a:lnTo>
                  <a:pt x="991" y="875"/>
                </a:lnTo>
                <a:lnTo>
                  <a:pt x="965" y="883"/>
                </a:lnTo>
                <a:lnTo>
                  <a:pt x="936" y="892"/>
                </a:lnTo>
                <a:lnTo>
                  <a:pt x="909" y="901"/>
                </a:lnTo>
                <a:lnTo>
                  <a:pt x="881" y="911"/>
                </a:lnTo>
                <a:lnTo>
                  <a:pt x="853" y="916"/>
                </a:lnTo>
                <a:lnTo>
                  <a:pt x="824" y="922"/>
                </a:lnTo>
                <a:lnTo>
                  <a:pt x="795" y="926"/>
                </a:lnTo>
                <a:lnTo>
                  <a:pt x="767" y="931"/>
                </a:lnTo>
                <a:lnTo>
                  <a:pt x="737" y="937"/>
                </a:lnTo>
                <a:lnTo>
                  <a:pt x="708" y="941"/>
                </a:lnTo>
                <a:lnTo>
                  <a:pt x="679" y="943"/>
                </a:lnTo>
                <a:lnTo>
                  <a:pt x="649" y="944"/>
                </a:lnTo>
                <a:lnTo>
                  <a:pt x="618" y="944"/>
                </a:lnTo>
                <a:lnTo>
                  <a:pt x="589" y="947"/>
                </a:lnTo>
                <a:lnTo>
                  <a:pt x="588" y="947"/>
                </a:lnTo>
                <a:lnTo>
                  <a:pt x="588" y="1238"/>
                </a:lnTo>
                <a:lnTo>
                  <a:pt x="0" y="653"/>
                </a:lnTo>
                <a:lnTo>
                  <a:pt x="588" y="66"/>
                </a:lnTo>
                <a:lnTo>
                  <a:pt x="588" y="36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 name="AutoShape 52"/>
          <p:cNvSpPr>
            <a:spLocks noChangeArrowheads="1"/>
          </p:cNvSpPr>
          <p:nvPr/>
        </p:nvSpPr>
        <p:spPr bwMode="auto">
          <a:xfrm rot="4245707">
            <a:off x="2304402" y="1426776"/>
            <a:ext cx="3128403" cy="3091363"/>
          </a:xfrm>
          <a:custGeom>
            <a:avLst/>
            <a:gdLst>
              <a:gd name="T0" fmla="*/ 1202 w 21600"/>
              <a:gd name="T1" fmla="*/ 0 h 21600"/>
              <a:gd name="T2" fmla="*/ 312 w 21600"/>
              <a:gd name="T3" fmla="*/ 848 h 21600"/>
              <a:gd name="T4" fmla="*/ 1202 w 21600"/>
              <a:gd name="T5" fmla="*/ 489 h 21600"/>
              <a:gd name="T6" fmla="*/ 2092 w 21600"/>
              <a:gd name="T7" fmla="*/ 848 h 21600"/>
              <a:gd name="T8" fmla="*/ 0 60000 65536"/>
              <a:gd name="T9" fmla="*/ 0 60000 65536"/>
              <a:gd name="T10" fmla="*/ 0 60000 65536"/>
              <a:gd name="T11" fmla="*/ 0 60000 65536"/>
              <a:gd name="T12" fmla="*/ 81 w 21600"/>
              <a:gd name="T13" fmla="*/ 0 h 21600"/>
              <a:gd name="T14" fmla="*/ 21519 w 21600"/>
              <a:gd name="T15" fmla="*/ 10009 h 21600"/>
            </a:gdLst>
            <a:ahLst/>
            <a:cxnLst>
              <a:cxn ang="T8">
                <a:pos x="T0" y="T1"/>
              </a:cxn>
              <a:cxn ang="T9">
                <a:pos x="T2" y="T3"/>
              </a:cxn>
              <a:cxn ang="T10">
                <a:pos x="T4" y="T5"/>
              </a:cxn>
              <a:cxn ang="T11">
                <a:pos x="T6" y="T7"/>
              </a:cxn>
            </a:cxnLst>
            <a:rect l="T12" t="T13" r="T14" b="T15"/>
            <a:pathLst>
              <a:path w="21600" h="21600">
                <a:moveTo>
                  <a:pt x="4849" y="8433"/>
                </a:moveTo>
                <a:cubicBezTo>
                  <a:pt x="5818" y="5995"/>
                  <a:pt x="8176" y="4395"/>
                  <a:pt x="10800" y="4396"/>
                </a:cubicBezTo>
                <a:cubicBezTo>
                  <a:pt x="13423" y="4396"/>
                  <a:pt x="15781" y="5995"/>
                  <a:pt x="16750" y="8433"/>
                </a:cubicBezTo>
                <a:lnTo>
                  <a:pt x="20835" y="6808"/>
                </a:lnTo>
                <a:cubicBezTo>
                  <a:pt x="19200" y="2697"/>
                  <a:pt x="15223" y="-1"/>
                  <a:pt x="10799" y="0"/>
                </a:cubicBezTo>
                <a:cubicBezTo>
                  <a:pt x="6376" y="0"/>
                  <a:pt x="2399" y="2697"/>
                  <a:pt x="764" y="6808"/>
                </a:cubicBezTo>
                <a:lnTo>
                  <a:pt x="4849" y="8433"/>
                </a:lnTo>
                <a:close/>
              </a:path>
            </a:pathLst>
          </a:custGeom>
          <a:solidFill>
            <a:schemeClr val="accent1">
              <a:lumMod val="75000"/>
            </a:schemeClr>
          </a:solidFill>
          <a:ln>
            <a:noFill/>
          </a:ln>
          <a:effectLst/>
        </p:spPr>
        <p:txBody>
          <a:bodyPr rot="10800000" vert="eaVert" wrap="none" anchor="ct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8" name="Text Box 54"/>
          <p:cNvSpPr txBox="1">
            <a:spLocks noChangeArrowheads="1"/>
          </p:cNvSpPr>
          <p:nvPr/>
        </p:nvSpPr>
        <p:spPr bwMode="auto">
          <a:xfrm rot="3600000">
            <a:off x="3733887" y="2300109"/>
            <a:ext cx="2402578"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高频特征词分析</a:t>
            </a:r>
            <a:endParaRPr lang="en-US" altLang="zh-CN"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 name="AutoShape 51"/>
          <p:cNvSpPr>
            <a:spLocks noChangeArrowheads="1"/>
          </p:cNvSpPr>
          <p:nvPr/>
        </p:nvSpPr>
        <p:spPr bwMode="auto">
          <a:xfrm rot="15065043">
            <a:off x="2259880" y="1463255"/>
            <a:ext cx="3146253" cy="3072228"/>
          </a:xfrm>
          <a:custGeom>
            <a:avLst/>
            <a:gdLst>
              <a:gd name="T0" fmla="*/ 1202 w 21600"/>
              <a:gd name="T1" fmla="*/ 0 h 21600"/>
              <a:gd name="T2" fmla="*/ 310 w 21600"/>
              <a:gd name="T3" fmla="*/ 1558 h 21600"/>
              <a:gd name="T4" fmla="*/ 1202 w 21600"/>
              <a:gd name="T5" fmla="*/ 483 h 21600"/>
              <a:gd name="T6" fmla="*/ 2094 w 21600"/>
              <a:gd name="T7" fmla="*/ 1558 h 21600"/>
              <a:gd name="T8" fmla="*/ 0 60000 65536"/>
              <a:gd name="T9" fmla="*/ 0 60000 65536"/>
              <a:gd name="T10" fmla="*/ 0 60000 65536"/>
              <a:gd name="T11" fmla="*/ 0 60000 65536"/>
              <a:gd name="T12" fmla="*/ 0 w 21600"/>
              <a:gd name="T13" fmla="*/ 0 h 21600"/>
              <a:gd name="T14" fmla="*/ 21600 w 21600"/>
              <a:gd name="T15" fmla="*/ 12148 h 21600"/>
            </a:gdLst>
            <a:ahLst/>
            <a:cxnLst>
              <a:cxn ang="T8">
                <a:pos x="T0" y="T1"/>
              </a:cxn>
              <a:cxn ang="T9">
                <a:pos x="T2" y="T3"/>
              </a:cxn>
              <a:cxn ang="T10">
                <a:pos x="T4" y="T5"/>
              </a:cxn>
              <a:cxn ang="T11">
                <a:pos x="T6" y="T7"/>
              </a:cxn>
            </a:cxnLst>
            <a:rect l="T12" t="T13" r="T14" b="T15"/>
            <a:pathLst>
              <a:path w="21600" h="21600">
                <a:moveTo>
                  <a:pt x="4802" y="13193"/>
                </a:moveTo>
                <a:cubicBezTo>
                  <a:pt x="4498" y="12432"/>
                  <a:pt x="4342" y="11619"/>
                  <a:pt x="4342" y="10800"/>
                </a:cubicBezTo>
                <a:cubicBezTo>
                  <a:pt x="4342" y="7233"/>
                  <a:pt x="7233" y="4342"/>
                  <a:pt x="10800" y="4342"/>
                </a:cubicBezTo>
                <a:cubicBezTo>
                  <a:pt x="14366" y="4342"/>
                  <a:pt x="17258" y="7233"/>
                  <a:pt x="17258" y="10800"/>
                </a:cubicBezTo>
                <a:cubicBezTo>
                  <a:pt x="17258" y="11619"/>
                  <a:pt x="17101" y="12432"/>
                  <a:pt x="16797" y="13193"/>
                </a:cubicBezTo>
                <a:lnTo>
                  <a:pt x="20830" y="14803"/>
                </a:lnTo>
                <a:cubicBezTo>
                  <a:pt x="21338" y="13529"/>
                  <a:pt x="21600" y="12171"/>
                  <a:pt x="21600" y="10800"/>
                </a:cubicBezTo>
                <a:cubicBezTo>
                  <a:pt x="21600" y="4835"/>
                  <a:pt x="16764" y="0"/>
                  <a:pt x="10800" y="0"/>
                </a:cubicBezTo>
                <a:cubicBezTo>
                  <a:pt x="4835" y="0"/>
                  <a:pt x="0" y="4835"/>
                  <a:pt x="0" y="10800"/>
                </a:cubicBezTo>
                <a:cubicBezTo>
                  <a:pt x="-1" y="12171"/>
                  <a:pt x="261" y="13529"/>
                  <a:pt x="769" y="14803"/>
                </a:cubicBezTo>
                <a:lnTo>
                  <a:pt x="4802" y="13193"/>
                </a:lnTo>
                <a:close/>
              </a:path>
            </a:pathLst>
          </a:custGeom>
          <a:solidFill>
            <a:schemeClr val="bg2">
              <a:lumMod val="50000"/>
            </a:schemeClr>
          </a:solidFill>
          <a:ln>
            <a:noFill/>
          </a:ln>
          <a:effectLst/>
        </p:spPr>
        <p:txBody>
          <a:bodyPr wrap="none" anchor="ct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6" name="Text Box 55"/>
          <p:cNvSpPr txBox="1">
            <a:spLocks noChangeArrowheads="1"/>
          </p:cNvSpPr>
          <p:nvPr/>
        </p:nvSpPr>
        <p:spPr bwMode="auto">
          <a:xfrm rot="3600000">
            <a:off x="1569617" y="3337421"/>
            <a:ext cx="2402578"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数据来源</a:t>
            </a:r>
            <a:endParaRPr lang="en-US" altLang="zh-CN"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AutoShape 18">
            <a:extLst>
              <a:ext uri="{FF2B5EF4-FFF2-40B4-BE49-F238E27FC236}">
                <a16:creationId xmlns:a16="http://schemas.microsoft.com/office/drawing/2014/main" id="{9B60ED41-5CF6-44CC-951F-8A599F965572}"/>
              </a:ext>
            </a:extLst>
          </p:cNvPr>
          <p:cNvSpPr>
            <a:spLocks noChangeArrowheads="1"/>
          </p:cNvSpPr>
          <p:nvPr/>
        </p:nvSpPr>
        <p:spPr bwMode="auto">
          <a:xfrm>
            <a:off x="5984722" y="4413814"/>
            <a:ext cx="2768998" cy="664100"/>
          </a:xfrm>
          <a:prstGeom prst="roundRect">
            <a:avLst>
              <a:gd name="adj" fmla="val 16667"/>
            </a:avLst>
          </a:prstGeom>
          <a:noFill/>
          <a:ln w="28575">
            <a:solidFill>
              <a:srgbClr val="B2B2B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latinLnBrk="1">
              <a:spcBef>
                <a:spcPts val="600"/>
              </a:spcBef>
            </a:pPr>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服务、社区、居家：</a:t>
            </a:r>
            <a:endParaRPr kumimoji="1"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latinLnBrk="1">
              <a:spcBef>
                <a:spcPts val="600"/>
              </a:spcBef>
            </a:pPr>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对养老模式有个性化的需求</a:t>
            </a:r>
            <a:endParaRPr kumimoji="1" lang="en-US" altLang="ko-KR"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7" name="矩形 26">
            <a:extLst>
              <a:ext uri="{FF2B5EF4-FFF2-40B4-BE49-F238E27FC236}">
                <a16:creationId xmlns:a16="http://schemas.microsoft.com/office/drawing/2014/main" id="{31F8ADE0-993C-4A4E-839D-4A1449B538E3}"/>
              </a:ext>
            </a:extLst>
          </p:cNvPr>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下箭头标注 27">
            <a:extLst>
              <a:ext uri="{FF2B5EF4-FFF2-40B4-BE49-F238E27FC236}">
                <a16:creationId xmlns:a16="http://schemas.microsoft.com/office/drawing/2014/main" id="{B62B1F8F-8311-4333-9469-FC09384CEE5E}"/>
              </a:ext>
            </a:extLst>
          </p:cNvPr>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8">
            <a:extLst>
              <a:ext uri="{FF2B5EF4-FFF2-40B4-BE49-F238E27FC236}">
                <a16:creationId xmlns:a16="http://schemas.microsoft.com/office/drawing/2014/main" id="{4F00F530-77AF-4658-A08B-D14E28B200A2}"/>
              </a:ext>
            </a:extLst>
          </p:cNvPr>
          <p:cNvSpPr txBox="1"/>
          <p:nvPr/>
        </p:nvSpPr>
        <p:spPr>
          <a:xfrm>
            <a:off x="76204" y="17429"/>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21" name="Arc 50"/>
          <p:cNvSpPr>
            <a:spLocks/>
          </p:cNvSpPr>
          <p:nvPr/>
        </p:nvSpPr>
        <p:spPr bwMode="auto">
          <a:xfrm rot="14152531">
            <a:off x="1829121" y="1502596"/>
            <a:ext cx="3658060" cy="3166873"/>
          </a:xfrm>
          <a:custGeom>
            <a:avLst/>
            <a:gdLst>
              <a:gd name="T0" fmla="*/ 22838543 w 43200"/>
              <a:gd name="T1" fmla="*/ 348615006 h 38853"/>
              <a:gd name="T2" fmla="*/ 392899797 w 43200"/>
              <a:gd name="T3" fmla="*/ 441182304 h 38853"/>
              <a:gd name="T4" fmla="*/ 245306876 w 43200"/>
              <a:gd name="T5" fmla="*/ 245271658 h 38853"/>
              <a:gd name="T6" fmla="*/ 0 60000 65536"/>
              <a:gd name="T7" fmla="*/ 0 60000 65536"/>
              <a:gd name="T8" fmla="*/ 0 60000 65536"/>
            </a:gdLst>
            <a:ahLst/>
            <a:cxnLst>
              <a:cxn ang="T6">
                <a:pos x="T0" y="T1"/>
              </a:cxn>
              <a:cxn ang="T7">
                <a:pos x="T2" y="T3"/>
              </a:cxn>
              <a:cxn ang="T8">
                <a:pos x="T4" y="T5"/>
              </a:cxn>
            </a:cxnLst>
            <a:rect l="0" t="0" r="r" b="b"/>
            <a:pathLst>
              <a:path w="43200" h="38853" fill="none" extrusionOk="0">
                <a:moveTo>
                  <a:pt x="2010" y="30701"/>
                </a:moveTo>
                <a:cubicBezTo>
                  <a:pt x="686" y="27849"/>
                  <a:pt x="0" y="24743"/>
                  <a:pt x="0" y="21600"/>
                </a:cubicBezTo>
                <a:cubicBezTo>
                  <a:pt x="0" y="9670"/>
                  <a:pt x="9670" y="0"/>
                  <a:pt x="21600" y="0"/>
                </a:cubicBezTo>
                <a:cubicBezTo>
                  <a:pt x="33529" y="0"/>
                  <a:pt x="43200" y="9670"/>
                  <a:pt x="43200" y="21600"/>
                </a:cubicBezTo>
                <a:cubicBezTo>
                  <a:pt x="43200" y="28382"/>
                  <a:pt x="40013" y="34771"/>
                  <a:pt x="34595" y="38852"/>
                </a:cubicBezTo>
              </a:path>
              <a:path w="43200" h="38853" stroke="0" extrusionOk="0">
                <a:moveTo>
                  <a:pt x="2010" y="30701"/>
                </a:moveTo>
                <a:cubicBezTo>
                  <a:pt x="686" y="27849"/>
                  <a:pt x="0" y="24743"/>
                  <a:pt x="0" y="21600"/>
                </a:cubicBezTo>
                <a:cubicBezTo>
                  <a:pt x="0" y="9670"/>
                  <a:pt x="9670" y="0"/>
                  <a:pt x="21600" y="0"/>
                </a:cubicBezTo>
                <a:cubicBezTo>
                  <a:pt x="33529" y="0"/>
                  <a:pt x="43200" y="9670"/>
                  <a:pt x="43200" y="21600"/>
                </a:cubicBezTo>
                <a:cubicBezTo>
                  <a:pt x="43200" y="28382"/>
                  <a:pt x="40013" y="34771"/>
                  <a:pt x="34595" y="38852"/>
                </a:cubicBezTo>
                <a:lnTo>
                  <a:pt x="21600" y="21600"/>
                </a:lnTo>
                <a:lnTo>
                  <a:pt x="2010" y="30701"/>
                </a:lnTo>
                <a:close/>
              </a:path>
            </a:pathLst>
          </a:custGeom>
          <a:noFill/>
          <a:ln w="28575">
            <a:solidFill>
              <a:schemeClr val="bg1">
                <a:lumMod val="50000"/>
              </a:schemeClr>
            </a:solidFill>
            <a:prstDash val="sysDot"/>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文本框 6"/>
          <p:cNvSpPr>
            <a:spLocks noChangeArrowheads="1"/>
          </p:cNvSpPr>
          <p:nvPr/>
        </p:nvSpPr>
        <p:spPr bwMode="auto">
          <a:xfrm>
            <a:off x="872292" y="672162"/>
            <a:ext cx="3295650" cy="315461"/>
          </a:xfrm>
          <a:prstGeom prst="rect">
            <a:avLst/>
          </a:prstGeom>
          <a:noFill/>
          <a:ln>
            <a:noFill/>
          </a:ln>
        </p:spPr>
        <p:txBody>
          <a:bodyPr lIns="68571" tIns="34285" rIns="68571" bIns="34285">
            <a:spAutoFit/>
          </a:bodyPr>
          <a:lstStyle/>
          <a:p>
            <a:pPr>
              <a:defRPr/>
            </a:pPr>
            <a:r>
              <a:rPr lang="zh-CN" altLang="en-US" sz="1600" b="1" dirty="0">
                <a:latin typeface="微软雅黑" pitchFamily="34" charset="-122"/>
                <a:ea typeface="微软雅黑" pitchFamily="34" charset="-122"/>
                <a:sym typeface="微软雅黑" pitchFamily="34" charset="-122"/>
              </a:rPr>
              <a:t>基本文本分析的产品现状分析</a:t>
            </a:r>
          </a:p>
        </p:txBody>
      </p:sp>
      <p:grpSp>
        <p:nvGrpSpPr>
          <p:cNvPr id="23" name="组合 22"/>
          <p:cNvGrpSpPr/>
          <p:nvPr/>
        </p:nvGrpSpPr>
        <p:grpSpPr>
          <a:xfrm>
            <a:off x="102948" y="672162"/>
            <a:ext cx="822647" cy="333753"/>
            <a:chOff x="36389" y="-179983"/>
            <a:chExt cx="2259770" cy="792088"/>
          </a:xfrm>
          <a:solidFill>
            <a:schemeClr val="accent1">
              <a:lumMod val="75000"/>
            </a:schemeClr>
          </a:solidFill>
        </p:grpSpPr>
        <p:sp>
          <p:nvSpPr>
            <p:cNvPr id="24" name="燕尾形 23"/>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燕尾形 25"/>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8228943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anim calcmode="lin" valueType="num">
                                      <p:cBhvr>
                                        <p:cTn id="13"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2"/>
                                        </p:tgtEl>
                                      </p:cBhvr>
                                    </p:animEffect>
                                  </p:childTnLst>
                                </p:cTn>
                              </p:par>
                            </p:childTnLst>
                          </p:cTn>
                        </p:par>
                        <p:par>
                          <p:cTn id="16" fill="hold">
                            <p:stCondLst>
                              <p:cond delay="1600"/>
                            </p:stCondLst>
                            <p:childTnLst>
                              <p:par>
                                <p:cTn id="17" presetID="1"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par>
                          <p:cTn id="19" fill="hold">
                            <p:stCondLst>
                              <p:cond delay="1600"/>
                            </p:stCondLst>
                            <p:childTnLst>
                              <p:par>
                                <p:cTn id="20" presetID="22" presetClass="entr" presetSubtype="4"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childTnLst>
                          </p:cTn>
                        </p:par>
                        <p:par>
                          <p:cTn id="37" fill="hold">
                            <p:stCondLst>
                              <p:cond delay="2100"/>
                            </p:stCondLst>
                            <p:childTnLst>
                              <p:par>
                                <p:cTn id="38" presetID="2" presetClass="entr" presetSubtype="4"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additive="base">
                                        <p:cTn id="40" dur="500" fill="hold"/>
                                        <p:tgtEl>
                                          <p:spTgt spid="43"/>
                                        </p:tgtEl>
                                        <p:attrNameLst>
                                          <p:attrName>ppt_x</p:attrName>
                                        </p:attrNameLst>
                                      </p:cBhvr>
                                      <p:tavLst>
                                        <p:tav tm="0">
                                          <p:val>
                                            <p:strVal val="#ppt_x"/>
                                          </p:val>
                                        </p:tav>
                                        <p:tav tm="100000">
                                          <p:val>
                                            <p:strVal val="#ppt_x"/>
                                          </p:val>
                                        </p:tav>
                                      </p:tavLst>
                                    </p:anim>
                                    <p:anim calcmode="lin" valueType="num">
                                      <p:cBhvr additive="base">
                                        <p:cTn id="41" dur="500" fill="hold"/>
                                        <p:tgtEl>
                                          <p:spTgt spid="4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ppt_x"/>
                                          </p:val>
                                        </p:tav>
                                        <p:tav tm="100000">
                                          <p:val>
                                            <p:strVal val="#ppt_x"/>
                                          </p:val>
                                        </p:tav>
                                      </p:tavLst>
                                    </p:anim>
                                    <p:anim calcmode="lin" valueType="num">
                                      <p:cBhvr additive="base">
                                        <p:cTn id="49" dur="500" fill="hold"/>
                                        <p:tgtEl>
                                          <p:spTgt spid="44"/>
                                        </p:tgtEl>
                                        <p:attrNameLst>
                                          <p:attrName>ppt_y</p:attrName>
                                        </p:attrNameLst>
                                      </p:cBhvr>
                                      <p:tavLst>
                                        <p:tav tm="0">
                                          <p:val>
                                            <p:strVal val="1+#ppt_h/2"/>
                                          </p:val>
                                        </p:tav>
                                        <p:tav tm="100000">
                                          <p:val>
                                            <p:strVal val="#ppt_y"/>
                                          </p:val>
                                        </p:tav>
                                      </p:tavLst>
                                    </p:anim>
                                  </p:childTnLst>
                                </p:cTn>
                              </p:par>
                            </p:childTnLst>
                          </p:cTn>
                        </p:par>
                        <p:par>
                          <p:cTn id="50" fill="hold">
                            <p:stCondLst>
                              <p:cond delay="2600"/>
                            </p:stCondLst>
                            <p:childTnLst>
                              <p:par>
                                <p:cTn id="51" presetID="2" presetClass="entr" presetSubtype="4"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ppt_x"/>
                                          </p:val>
                                        </p:tav>
                                        <p:tav tm="100000">
                                          <p:val>
                                            <p:strVal val="#ppt_x"/>
                                          </p:val>
                                        </p:tav>
                                      </p:tavLst>
                                    </p:anim>
                                    <p:anim calcmode="lin" valueType="num">
                                      <p:cBhvr additive="base">
                                        <p:cTn id="54" dur="500" fill="hold"/>
                                        <p:tgtEl>
                                          <p:spTgt spid="4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fill="hold"/>
                                        <p:tgtEl>
                                          <p:spTgt spid="41"/>
                                        </p:tgtEl>
                                        <p:attrNameLst>
                                          <p:attrName>ppt_x</p:attrName>
                                        </p:attrNameLst>
                                      </p:cBhvr>
                                      <p:tavLst>
                                        <p:tav tm="0">
                                          <p:val>
                                            <p:strVal val="#ppt_x"/>
                                          </p:val>
                                        </p:tav>
                                        <p:tav tm="100000">
                                          <p:val>
                                            <p:strVal val="#ppt_x"/>
                                          </p:val>
                                        </p:tav>
                                      </p:tavLst>
                                    </p:anim>
                                    <p:anim calcmode="lin" valueType="num">
                                      <p:cBhvr additive="base">
                                        <p:cTn id="62" dur="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ppt_x"/>
                                          </p:val>
                                        </p:tav>
                                        <p:tav tm="100000">
                                          <p:val>
                                            <p:strVal val="#ppt_x"/>
                                          </p:val>
                                        </p:tav>
                                      </p:tavLst>
                                    </p:anim>
                                    <p:anim calcmode="lin" valueType="num">
                                      <p:cBhvr additive="base">
                                        <p:cTn id="66" dur="500" fill="hold"/>
                                        <p:tgtEl>
                                          <p:spTgt spid="4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ppt_x"/>
                                          </p:val>
                                        </p:tav>
                                        <p:tav tm="100000">
                                          <p:val>
                                            <p:strVal val="#ppt_x"/>
                                          </p:val>
                                        </p:tav>
                                      </p:tavLst>
                                    </p:anim>
                                    <p:anim calcmode="lin" valueType="num">
                                      <p:cBhvr additive="base">
                                        <p:cTn id="7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7" grpId="0" animBg="1"/>
      <p:bldP spid="48" grpId="0" animBg="1"/>
      <p:bldP spid="49" grpId="0" animBg="1"/>
      <p:bldP spid="50" grpId="0" animBg="1"/>
      <p:bldP spid="57" grpId="0" animBg="1"/>
      <p:bldP spid="58" grpId="0"/>
      <p:bldP spid="55" grpId="0" animBg="1"/>
      <p:bldP spid="56" grpId="0"/>
      <p:bldP spid="29" grpId="0" animBg="1"/>
      <p:bldP spid="21" grpId="0" animBg="1"/>
      <p:bldP spid="22"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940337" y="1103910"/>
            <a:ext cx="4033982" cy="1723549"/>
          </a:xfrm>
          <a:prstGeom prst="rect">
            <a:avLst/>
          </a:prstGeom>
          <a:noFill/>
        </p:spPr>
        <p:txBody>
          <a:bodyPr wrap="square" lIns="0" tIns="0" rIns="0" bIns="0" rtlCol="0" anchor="t">
            <a:spAutoFit/>
          </a:bodyPr>
          <a:lstStyle/>
          <a:p>
            <a:pPr indent="537624" algn="just" defTabSz="682782"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mn-ea"/>
              </a:rPr>
              <a:t>目前大家对智慧护理养老产业还是非常看好的，有较好的使用反馈</a:t>
            </a:r>
            <a:endParaRPr lang="en-US" altLang="zh-CN" sz="1400" dirty="0">
              <a:latin typeface="微软雅黑" panose="020B0503020204020204" pitchFamily="34" charset="-122"/>
              <a:ea typeface="微软雅黑" panose="020B0503020204020204" pitchFamily="34" charset="-122"/>
              <a:cs typeface="+mn-ea"/>
            </a:endParaRPr>
          </a:p>
          <a:p>
            <a:pPr indent="537624" algn="just" defTabSz="682782"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mn-ea"/>
              </a:rPr>
              <a:t>也存在部分消极情感，应该引起重视，这说明现存的智慧护理养老产品还有一定的不足，应该及时改进，</a:t>
            </a:r>
            <a:endParaRPr lang="en-US" altLang="zh-CN" sz="1400" dirty="0">
              <a:latin typeface="微软雅黑" panose="020B0503020204020204" pitchFamily="34" charset="-122"/>
              <a:ea typeface="微软雅黑" panose="020B0503020204020204" pitchFamily="34" charset="-122"/>
              <a:cs typeface="+mn-ea"/>
            </a:endParaRPr>
          </a:p>
          <a:p>
            <a:pPr indent="537624" algn="just" defTabSz="682782"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mn-ea"/>
              </a:rPr>
              <a:t>总的来说，目前使用者对智慧护理养老产品的态度较为积极，评价总体较好，不过也存在一些问题需要改善。</a:t>
            </a:r>
            <a:endParaRPr lang="en-US" sz="1400" dirty="0">
              <a:latin typeface="微软雅黑" panose="020B0503020204020204" pitchFamily="34" charset="-122"/>
              <a:ea typeface="微软雅黑" panose="020B0503020204020204" pitchFamily="34" charset="-122"/>
              <a:cs typeface="+mn-ea"/>
            </a:endParaRPr>
          </a:p>
        </p:txBody>
      </p:sp>
      <p:sp>
        <p:nvSpPr>
          <p:cNvPr id="98" name="Content Placeholder 2"/>
          <p:cNvSpPr txBox="1">
            <a:spLocks/>
          </p:cNvSpPr>
          <p:nvPr/>
        </p:nvSpPr>
        <p:spPr>
          <a:xfrm>
            <a:off x="252413" y="828129"/>
            <a:ext cx="4516590" cy="275781"/>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341391" fontAlgn="base">
              <a:spcAft>
                <a:spcPts val="448"/>
              </a:spcAft>
              <a:buClr>
                <a:srgbClr val="00823B">
                  <a:lumMod val="75000"/>
                </a:srgbClr>
              </a:buClr>
            </a:pPr>
            <a:r>
              <a:rPr lang="zh-CN" altLang="en-US" sz="1792" b="1" dirty="0">
                <a:latin typeface="微软雅黑" panose="020B0503020204020204" pitchFamily="34" charset="-122"/>
                <a:ea typeface="微软雅黑" panose="020B0503020204020204" pitchFamily="34" charset="-122"/>
                <a:cs typeface="+mn-ea"/>
                <a:sym typeface="Arial" panose="020B0604020202020204" pitchFamily="34" charset="0"/>
              </a:rPr>
              <a:t>消费者对智慧护理养老产品的情感形象分析</a:t>
            </a:r>
            <a:endParaRPr lang="en-US" sz="1792" b="1" dirty="0">
              <a:latin typeface="微软雅黑" panose="020B0503020204020204" pitchFamily="34" charset="-122"/>
              <a:ea typeface="微软雅黑" panose="020B0503020204020204" pitchFamily="34" charset="-122"/>
              <a:cs typeface="+mn-ea"/>
              <a:sym typeface="Arial" panose="020B0604020202020204" pitchFamily="34" charset="0"/>
            </a:endParaRPr>
          </a:p>
        </p:txBody>
      </p:sp>
      <p:pic>
        <p:nvPicPr>
          <p:cNvPr id="3" name="图片 2">
            <a:extLst>
              <a:ext uri="{FF2B5EF4-FFF2-40B4-BE49-F238E27FC236}">
                <a16:creationId xmlns:a16="http://schemas.microsoft.com/office/drawing/2014/main" id="{97D6A580-1836-4248-B23F-5BB998324E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083" y="3032517"/>
            <a:ext cx="4149557" cy="1990523"/>
          </a:xfrm>
          <a:prstGeom prst="rect">
            <a:avLst/>
          </a:prstGeom>
        </p:spPr>
      </p:pic>
      <p:graphicFrame>
        <p:nvGraphicFramePr>
          <p:cNvPr id="103" name="图表 102">
            <a:extLst>
              <a:ext uri="{FF2B5EF4-FFF2-40B4-BE49-F238E27FC236}">
                <a16:creationId xmlns:a16="http://schemas.microsoft.com/office/drawing/2014/main" id="{C2895EE5-CFF6-4FC9-BCFE-7E2746AD7D3C}"/>
              </a:ext>
            </a:extLst>
          </p:cNvPr>
          <p:cNvGraphicFramePr/>
          <p:nvPr>
            <p:extLst>
              <p:ext uri="{D42A27DB-BD31-4B8C-83A1-F6EECF244321}">
                <p14:modId xmlns:p14="http://schemas.microsoft.com/office/powerpoint/2010/main" val="3315606590"/>
              </p:ext>
            </p:extLst>
          </p:nvPr>
        </p:nvGraphicFramePr>
        <p:xfrm>
          <a:off x="333562" y="1248575"/>
          <a:ext cx="4448205" cy="3539993"/>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57182" y="0"/>
            <a:ext cx="9829477" cy="468089"/>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0" name="下箭头标注 9"/>
          <p:cNvSpPr/>
          <p:nvPr/>
        </p:nvSpPr>
        <p:spPr>
          <a:xfrm>
            <a:off x="6046371" y="-1"/>
            <a:ext cx="2054914" cy="756121"/>
          </a:xfrm>
          <a:prstGeom prst="downArrowCallout">
            <a:avLst/>
          </a:prstGeom>
          <a:solidFill>
            <a:srgbClr val="92D050"/>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1" name="TextBox 9"/>
          <p:cNvSpPr txBox="1"/>
          <p:nvPr/>
        </p:nvSpPr>
        <p:spPr>
          <a:xfrm>
            <a:off x="108397" y="64767"/>
            <a:ext cx="10135578" cy="338554"/>
          </a:xfrm>
          <a:prstGeom prst="rect">
            <a:avLst/>
          </a:prstGeom>
          <a:noFill/>
        </p:spPr>
        <p:txBody>
          <a:bodyPr wrap="square" rtlCol="0">
            <a:spAutoFit/>
          </a:bodyPr>
          <a:lstStyle/>
          <a:p>
            <a:r>
              <a:rPr lang="zh-CN" altLang="en-US" sz="1600" b="1" dirty="0">
                <a:solidFill>
                  <a:prstClr val="black"/>
                </a:solidFill>
                <a:latin typeface="微软雅黑" pitchFamily="34" charset="-122"/>
                <a:ea typeface="微软雅黑" pitchFamily="34" charset="-122"/>
              </a:rPr>
              <a:t>研究背景和研究内容     理论研究与模型假设     调查方案与实施     </a:t>
            </a:r>
            <a:r>
              <a:rPr lang="zh-CN" altLang="en-US" sz="1600" b="1" dirty="0">
                <a:solidFill>
                  <a:prstClr val="white"/>
                </a:solidFill>
                <a:latin typeface="微软雅黑" pitchFamily="34" charset="-122"/>
                <a:ea typeface="微软雅黑" pitchFamily="34" charset="-122"/>
              </a:rPr>
              <a:t>数据处理与数据分析</a:t>
            </a:r>
            <a:r>
              <a:rPr lang="zh-CN" altLang="en-US" sz="1600" b="1" dirty="0">
                <a:solidFill>
                  <a:prstClr val="black"/>
                </a:solidFill>
                <a:latin typeface="微软雅黑" pitchFamily="34" charset="-122"/>
                <a:ea typeface="微软雅黑" pitchFamily="34" charset="-122"/>
              </a:rPr>
              <a:t>     结论与建议</a:t>
            </a:r>
          </a:p>
        </p:txBody>
      </p:sp>
    </p:spTree>
    <p:extLst>
      <p:ext uri="{BB962C8B-B14F-4D97-AF65-F5344CB8AC3E}">
        <p14:creationId xmlns:p14="http://schemas.microsoft.com/office/powerpoint/2010/main" val="2157567445"/>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6"/>
          <p:cNvSpPr>
            <a:spLocks noChangeArrowheads="1"/>
          </p:cNvSpPr>
          <p:nvPr/>
        </p:nvSpPr>
        <p:spPr bwMode="auto">
          <a:xfrm>
            <a:off x="1011230" y="658937"/>
            <a:ext cx="3295650" cy="315461"/>
          </a:xfrm>
          <a:prstGeom prst="rect">
            <a:avLst/>
          </a:prstGeom>
          <a:noFill/>
          <a:ln>
            <a:noFill/>
          </a:ln>
        </p:spPr>
        <p:txBody>
          <a:bodyPr lIns="68571" tIns="34285" rIns="68571" bIns="34285">
            <a:spAutoFit/>
          </a:bodyPr>
          <a:lstStyle/>
          <a:p>
            <a:pPr>
              <a:defRPr/>
            </a:pPr>
            <a:r>
              <a:rPr lang="zh-CN" altLang="en-US" sz="1600" b="1" dirty="0">
                <a:solidFill>
                  <a:prstClr val="black"/>
                </a:solidFill>
                <a:latin typeface="微软雅黑" pitchFamily="34" charset="-122"/>
                <a:ea typeface="微软雅黑" pitchFamily="34" charset="-122"/>
                <a:sym typeface="微软雅黑" pitchFamily="34" charset="-122"/>
              </a:rPr>
              <a:t>语义网络分析</a:t>
            </a:r>
          </a:p>
        </p:txBody>
      </p:sp>
      <p:grpSp>
        <p:nvGrpSpPr>
          <p:cNvPr id="11" name="组合 10"/>
          <p:cNvGrpSpPr/>
          <p:nvPr/>
        </p:nvGrpSpPr>
        <p:grpSpPr>
          <a:xfrm>
            <a:off x="249464" y="1056728"/>
            <a:ext cx="9231272" cy="67851"/>
            <a:chOff x="288133" y="483063"/>
            <a:chExt cx="8772740" cy="64666"/>
          </a:xfrm>
        </p:grpSpPr>
        <p:sp>
          <p:nvSpPr>
            <p:cNvPr id="12" name="任意多边形 11"/>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3" name="直接连接符 12"/>
            <p:cNvCxnSpPr>
              <a:stCxn id="12" idx="6"/>
            </p:cNvCxnSpPr>
            <p:nvPr/>
          </p:nvCxnSpPr>
          <p:spPr>
            <a:xfrm>
              <a:off x="1193007" y="497681"/>
              <a:ext cx="7867866" cy="4366"/>
            </a:xfrm>
            <a:prstGeom prst="line">
              <a:avLst/>
            </a:prstGeom>
            <a:noFill/>
            <a:ln w="12700">
              <a:solidFill>
                <a:schemeClr val="bg1">
                  <a:lumMod val="6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grpSp>
      <p:grpSp>
        <p:nvGrpSpPr>
          <p:cNvPr id="21" name="组合 20"/>
          <p:cNvGrpSpPr/>
          <p:nvPr/>
        </p:nvGrpSpPr>
        <p:grpSpPr>
          <a:xfrm>
            <a:off x="119696" y="685135"/>
            <a:ext cx="822647" cy="333753"/>
            <a:chOff x="36389" y="-179983"/>
            <a:chExt cx="2259770" cy="792088"/>
          </a:xfrm>
          <a:solidFill>
            <a:schemeClr val="accent1">
              <a:lumMod val="75000"/>
            </a:schemeClr>
          </a:solidFill>
        </p:grpSpPr>
        <p:sp>
          <p:nvSpPr>
            <p:cNvPr id="18" name="燕尾形 17"/>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9" name="燕尾形 18"/>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0" name="燕尾形 19"/>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cxnSp>
        <p:nvCxnSpPr>
          <p:cNvPr id="59" name="直接连接符 58"/>
          <p:cNvCxnSpPr/>
          <p:nvPr/>
        </p:nvCxnSpPr>
        <p:spPr>
          <a:xfrm>
            <a:off x="942343" y="3996481"/>
            <a:ext cx="7965741" cy="0"/>
          </a:xfrm>
          <a:prstGeom prst="line">
            <a:avLst/>
          </a:prstGeom>
          <a:ln w="44450" cmpd="sng">
            <a:solidFill>
              <a:schemeClr val="accent1">
                <a:lumMod val="50000"/>
              </a:schemeClr>
            </a:solidFill>
            <a:headEnd type="oval"/>
            <a:tailEnd type="stealth" w="med" len="lg"/>
          </a:ln>
        </p:spPr>
        <p:style>
          <a:lnRef idx="1">
            <a:schemeClr val="accent1"/>
          </a:lnRef>
          <a:fillRef idx="0">
            <a:schemeClr val="accent1"/>
          </a:fillRef>
          <a:effectRef idx="0">
            <a:schemeClr val="accent1"/>
          </a:effectRef>
          <a:fontRef idx="minor">
            <a:schemeClr val="tx1"/>
          </a:fontRef>
        </p:style>
      </p:cxnSp>
      <p:pic>
        <p:nvPicPr>
          <p:cNvPr id="85" name="图片 84">
            <a:extLst>
              <a:ext uri="{FF2B5EF4-FFF2-40B4-BE49-F238E27FC236}">
                <a16:creationId xmlns:a16="http://schemas.microsoft.com/office/drawing/2014/main" id="{482AB307-723A-4FC6-94E8-102E4BC14F29}"/>
              </a:ext>
            </a:extLst>
          </p:cNvPr>
          <p:cNvPicPr/>
          <p:nvPr/>
        </p:nvPicPr>
        <p:blipFill>
          <a:blip r:embed="rId3">
            <a:extLst>
              <a:ext uri="{28A0092B-C50C-407E-A947-70E740481C1C}">
                <a14:useLocalDpi xmlns:a14="http://schemas.microsoft.com/office/drawing/2010/main" val="0"/>
              </a:ext>
            </a:extLst>
          </a:blip>
          <a:stretch>
            <a:fillRect/>
          </a:stretch>
        </p:blipFill>
        <p:spPr>
          <a:xfrm>
            <a:off x="2121251" y="1165246"/>
            <a:ext cx="5472608" cy="2710926"/>
          </a:xfrm>
          <a:prstGeom prst="rect">
            <a:avLst/>
          </a:prstGeom>
        </p:spPr>
      </p:pic>
      <p:sp>
        <p:nvSpPr>
          <p:cNvPr id="3" name="文本框 2">
            <a:extLst>
              <a:ext uri="{FF2B5EF4-FFF2-40B4-BE49-F238E27FC236}">
                <a16:creationId xmlns:a16="http://schemas.microsoft.com/office/drawing/2014/main" id="{751D7128-78CE-4D94-A90A-71FD9CA6A644}"/>
              </a:ext>
            </a:extLst>
          </p:cNvPr>
          <p:cNvSpPr txBox="1"/>
          <p:nvPr/>
        </p:nvSpPr>
        <p:spPr>
          <a:xfrm>
            <a:off x="1272435" y="4164534"/>
            <a:ext cx="7170241" cy="1077218"/>
          </a:xfrm>
          <a:prstGeom prst="rect">
            <a:avLst/>
          </a:prstGeom>
          <a:noFill/>
        </p:spPr>
        <p:txBody>
          <a:bodyPr wrap="square" rtlCol="0">
            <a:spAutoFit/>
          </a:bodyPr>
          <a:lstStyle/>
          <a:p>
            <a:r>
              <a:rPr lang="zh-CN" altLang="zh-CN" sz="1600" dirty="0">
                <a:latin typeface="微软雅黑" panose="020B0503020204020204" pitchFamily="34" charset="-122"/>
                <a:ea typeface="微软雅黑" panose="020B0503020204020204" pitchFamily="34" charset="-122"/>
                <a:cs typeface="Arial" panose="020B0604020202020204" pitchFamily="34" charset="0"/>
              </a:rPr>
              <a:t>围绕养老、智慧、服务这三个意象为核心向四周进行辐射的圈层结构</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r>
              <a:rPr lang="zh-CN" altLang="zh-CN" sz="1600" dirty="0">
                <a:latin typeface="微软雅黑" panose="020B0503020204020204" pitchFamily="34" charset="-122"/>
                <a:ea typeface="微软雅黑" panose="020B0503020204020204" pitchFamily="34" charset="-122"/>
                <a:cs typeface="Arial" panose="020B0604020202020204" pitchFamily="34" charset="0"/>
              </a:rPr>
              <a:t>养老联系</a:t>
            </a:r>
            <a:r>
              <a:rPr lang="en-US" altLang="zh-CN" sz="1600" dirty="0">
                <a:latin typeface="微软雅黑" panose="020B0503020204020204" pitchFamily="34" charset="-122"/>
                <a:ea typeface="微软雅黑" panose="020B0503020204020204" pitchFamily="34" charset="-122"/>
                <a:cs typeface="Arial" panose="020B0604020202020204" pitchFamily="34" charset="0"/>
              </a:rPr>
              <a:t>---</a:t>
            </a:r>
            <a:r>
              <a:rPr lang="zh-CN" altLang="zh-CN" sz="1600" dirty="0">
                <a:latin typeface="微软雅黑" panose="020B0503020204020204" pitchFamily="34" charset="-122"/>
                <a:ea typeface="微软雅黑" panose="020B0503020204020204" pitchFamily="34" charset="-122"/>
                <a:cs typeface="Arial" panose="020B0604020202020204" pitchFamily="34" charset="0"/>
              </a:rPr>
              <a:t>老龄化、社区、信息化、设施</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r>
              <a:rPr lang="zh-CN" altLang="zh-CN" sz="1600" dirty="0">
                <a:latin typeface="微软雅黑" panose="020B0503020204020204" pitchFamily="34" charset="-122"/>
                <a:ea typeface="微软雅黑" panose="020B0503020204020204" pitchFamily="34" charset="-122"/>
                <a:cs typeface="Arial" panose="020B0604020202020204" pitchFamily="34" charset="0"/>
              </a:rPr>
              <a:t>服务联系</a:t>
            </a:r>
            <a:r>
              <a:rPr lang="en-US" altLang="zh-CN" sz="1600" dirty="0">
                <a:latin typeface="微软雅黑" panose="020B0503020204020204" pitchFamily="34" charset="-122"/>
                <a:ea typeface="微软雅黑" panose="020B0503020204020204" pitchFamily="34" charset="-122"/>
                <a:cs typeface="Arial" panose="020B0604020202020204" pitchFamily="34" charset="0"/>
              </a:rPr>
              <a:t>---</a:t>
            </a:r>
            <a:r>
              <a:rPr lang="zh-CN" altLang="zh-CN" sz="1600" dirty="0">
                <a:latin typeface="微软雅黑" panose="020B0503020204020204" pitchFamily="34" charset="-122"/>
                <a:ea typeface="微软雅黑" panose="020B0503020204020204" pitchFamily="34" charset="-122"/>
                <a:cs typeface="Arial" panose="020B0604020202020204" pitchFamily="34" charset="0"/>
              </a:rPr>
              <a:t>平台、社区、互联网</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r>
              <a:rPr lang="zh-CN" altLang="zh-CN" sz="1600" dirty="0">
                <a:latin typeface="微软雅黑" panose="020B0503020204020204" pitchFamily="34" charset="-122"/>
                <a:ea typeface="微软雅黑" panose="020B0503020204020204" pitchFamily="34" charset="-122"/>
                <a:cs typeface="Arial" panose="020B0604020202020204" pitchFamily="34" charset="0"/>
              </a:rPr>
              <a:t>智慧联系</a:t>
            </a:r>
            <a:r>
              <a:rPr lang="en-US" altLang="zh-CN" sz="1600" dirty="0">
                <a:latin typeface="微软雅黑" panose="020B0503020204020204" pitchFamily="34" charset="-122"/>
                <a:ea typeface="微软雅黑" panose="020B0503020204020204" pitchFamily="34" charset="-122"/>
                <a:cs typeface="Arial" panose="020B0604020202020204" pitchFamily="34" charset="0"/>
              </a:rPr>
              <a:t>---</a:t>
            </a:r>
            <a:r>
              <a:rPr lang="zh-CN" altLang="zh-CN" sz="1600" dirty="0">
                <a:latin typeface="微软雅黑" panose="020B0503020204020204" pitchFamily="34" charset="-122"/>
                <a:ea typeface="微软雅黑" panose="020B0503020204020204" pitchFamily="34" charset="-122"/>
                <a:cs typeface="Arial" panose="020B0604020202020204" pitchFamily="34" charset="0"/>
              </a:rPr>
              <a:t>社会、设计、医疗</a:t>
            </a:r>
            <a:endParaRPr lang="zh-CN" altLang="en-US" sz="1800" dirty="0">
              <a:latin typeface="微软雅黑" panose="020B0503020204020204" pitchFamily="34" charset="-122"/>
              <a:ea typeface="微软雅黑" panose="020B0503020204020204" pitchFamily="34" charset="-122"/>
            </a:endParaRPr>
          </a:p>
        </p:txBody>
      </p:sp>
      <p:sp>
        <p:nvSpPr>
          <p:cNvPr id="14" name="矩形 13"/>
          <p:cNvSpPr/>
          <p:nvPr/>
        </p:nvSpPr>
        <p:spPr>
          <a:xfrm>
            <a:off x="-57182" y="0"/>
            <a:ext cx="9829477" cy="468089"/>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5" name="下箭头标注 14"/>
          <p:cNvSpPr/>
          <p:nvPr/>
        </p:nvSpPr>
        <p:spPr>
          <a:xfrm>
            <a:off x="6046371" y="-1"/>
            <a:ext cx="2054914" cy="756121"/>
          </a:xfrm>
          <a:prstGeom prst="downArrowCallout">
            <a:avLst/>
          </a:prstGeom>
          <a:solidFill>
            <a:srgbClr val="92D050"/>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6" name="TextBox 9"/>
          <p:cNvSpPr txBox="1"/>
          <p:nvPr/>
        </p:nvSpPr>
        <p:spPr>
          <a:xfrm>
            <a:off x="108397" y="64767"/>
            <a:ext cx="10135578" cy="338554"/>
          </a:xfrm>
          <a:prstGeom prst="rect">
            <a:avLst/>
          </a:prstGeom>
          <a:noFill/>
        </p:spPr>
        <p:txBody>
          <a:bodyPr wrap="square" rtlCol="0">
            <a:spAutoFit/>
          </a:bodyPr>
          <a:lstStyle/>
          <a:p>
            <a:r>
              <a:rPr lang="zh-CN" altLang="en-US" sz="1600" b="1" dirty="0">
                <a:solidFill>
                  <a:prstClr val="black"/>
                </a:solidFill>
                <a:latin typeface="微软雅黑" pitchFamily="34" charset="-122"/>
                <a:ea typeface="微软雅黑" pitchFamily="34" charset="-122"/>
              </a:rPr>
              <a:t>研究背景和研究内容     理论研究与模型假设     调查方案与实施     </a:t>
            </a:r>
            <a:r>
              <a:rPr lang="zh-CN" altLang="en-US" sz="1600" b="1" dirty="0">
                <a:solidFill>
                  <a:prstClr val="white"/>
                </a:solidFill>
                <a:latin typeface="微软雅黑" pitchFamily="34" charset="-122"/>
                <a:ea typeface="微软雅黑" pitchFamily="34" charset="-122"/>
              </a:rPr>
              <a:t>数据处理与数据分析</a:t>
            </a:r>
            <a:r>
              <a:rPr lang="zh-CN" altLang="en-US" sz="1600" b="1" dirty="0">
                <a:solidFill>
                  <a:prstClr val="black"/>
                </a:solidFill>
                <a:latin typeface="微软雅黑" pitchFamily="34" charset="-122"/>
                <a:ea typeface="微软雅黑" pitchFamily="34" charset="-122"/>
              </a:rPr>
              <a:t>     结论与建议</a:t>
            </a:r>
          </a:p>
        </p:txBody>
      </p:sp>
    </p:spTree>
    <p:extLst>
      <p:ext uri="{BB962C8B-B14F-4D97-AF65-F5344CB8AC3E}">
        <p14:creationId xmlns:p14="http://schemas.microsoft.com/office/powerpoint/2010/main" val="69272642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0"/>
                                        </p:tgtEl>
                                        <p:attrNameLst>
                                          <p:attrName>ppt_y</p:attrName>
                                        </p:attrNameLst>
                                      </p:cBhvr>
                                      <p:tavLst>
                                        <p:tav tm="0">
                                          <p:val>
                                            <p:strVal val="#ppt_y"/>
                                          </p:val>
                                        </p:tav>
                                        <p:tav tm="100000">
                                          <p:val>
                                            <p:strVal val="#ppt_y"/>
                                          </p:val>
                                        </p:tav>
                                      </p:tavLst>
                                    </p:anim>
                                    <p:anim calcmode="lin" valueType="num">
                                      <p:cBhvr>
                                        <p:cTn id="1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left)">
                                      <p:cBhvr>
                                        <p:cTn id="2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a:extLst>
              <a:ext uri="{FF2B5EF4-FFF2-40B4-BE49-F238E27FC236}">
                <a16:creationId xmlns:a16="http://schemas.microsoft.com/office/drawing/2014/main" id="{86752090-2C75-42C7-A09A-BBF40D1DB7C6}"/>
              </a:ext>
            </a:extLst>
          </p:cNvPr>
          <p:cNvSpPr>
            <a:spLocks noChangeArrowheads="1"/>
          </p:cNvSpPr>
          <p:nvPr/>
        </p:nvSpPr>
        <p:spPr bwMode="auto">
          <a:xfrm>
            <a:off x="733496" y="869276"/>
            <a:ext cx="566330" cy="509459"/>
          </a:xfrm>
          <a:prstGeom prst="ellipse">
            <a:avLst/>
          </a:prstGeom>
          <a:solidFill>
            <a:schemeClr val="bg2">
              <a:lumMod val="75000"/>
            </a:schemeClr>
          </a:solidFill>
          <a:ln w="28575" cap="flat" cmpd="sng" algn="ctr">
            <a:solidFill>
              <a:schemeClr val="bg1"/>
            </a:solidFill>
            <a:prstDash val="solid"/>
          </a:ln>
          <a:effectLst>
            <a:outerShdw blurRad="101600" dist="38100" dir="2700000" algn="tl" rotWithShape="0">
              <a:prstClr val="black">
                <a:alpha val="30000"/>
              </a:prstClr>
            </a:outerShdw>
          </a:effectLst>
        </p:spPr>
        <p:txBody>
          <a:bodyPr rot="0" spcFirstLastPara="0" vertOverflow="overflow" horzOverflow="overflow" vert="horz" wrap="square" lIns="72585" tIns="36293" rIns="72585" bIns="36293" numCol="1" spcCol="0" rtlCol="0" fromWordArt="0" anchor="ctr" anchorCtr="0" forceAA="0" compatLnSpc="1">
            <a:noAutofit/>
          </a:bodyPr>
          <a:lstStyle/>
          <a:p>
            <a:pPr algn="ctr" defTabSz="725851" fontAlgn="base">
              <a:spcBef>
                <a:spcPct val="0"/>
              </a:spcBef>
              <a:spcAft>
                <a:spcPct val="0"/>
              </a:spcAft>
              <a:defRPr/>
            </a:pPr>
            <a:endParaRPr lang="zh-CN" altLang="en-US" sz="1100" b="1" ker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Light" panose="020B0502040204020203" pitchFamily="34" charset="-122"/>
              <a:ea typeface="微软雅黑 Light" panose="020B0502040204020203" pitchFamily="34" charset="-122"/>
              <a:cs typeface="+mn-ea"/>
              <a:sym typeface="微软雅黑 Light" panose="020B0502040204020203" pitchFamily="34" charset="-122"/>
            </a:endParaRPr>
          </a:p>
        </p:txBody>
      </p:sp>
      <p:sp>
        <p:nvSpPr>
          <p:cNvPr id="3" name="Oval 6">
            <a:extLst>
              <a:ext uri="{FF2B5EF4-FFF2-40B4-BE49-F238E27FC236}">
                <a16:creationId xmlns:a16="http://schemas.microsoft.com/office/drawing/2014/main" id="{968583A1-820C-4CA2-94A9-B4A981A4D5D4}"/>
              </a:ext>
            </a:extLst>
          </p:cNvPr>
          <p:cNvSpPr>
            <a:spLocks noChangeArrowheads="1"/>
          </p:cNvSpPr>
          <p:nvPr/>
        </p:nvSpPr>
        <p:spPr bwMode="auto">
          <a:xfrm>
            <a:off x="3438903" y="844741"/>
            <a:ext cx="553427" cy="538117"/>
          </a:xfrm>
          <a:prstGeom prst="ellipse">
            <a:avLst/>
          </a:prstGeom>
          <a:solidFill>
            <a:schemeClr val="bg2">
              <a:lumMod val="50000"/>
            </a:schemeClr>
          </a:solidFill>
          <a:ln w="28575" cap="flat" cmpd="sng" algn="ctr">
            <a:solidFill>
              <a:schemeClr val="bg1"/>
            </a:solidFill>
            <a:prstDash val="solid"/>
          </a:ln>
          <a:effectLst>
            <a:outerShdw blurRad="101600" dist="38100" dir="2700000" algn="tl" rotWithShape="0">
              <a:prstClr val="black">
                <a:alpha val="30000"/>
              </a:prstClr>
            </a:outerShdw>
          </a:effectLst>
        </p:spPr>
        <p:txBody>
          <a:bodyPr rot="0" spcFirstLastPara="0" vertOverflow="overflow" horzOverflow="overflow" vert="horz" wrap="square" lIns="72585" tIns="36293" rIns="72585" bIns="36293" numCol="1" spcCol="0" rtlCol="0" fromWordArt="0" anchor="ctr" anchorCtr="0" forceAA="0" compatLnSpc="1">
            <a:noAutofit/>
          </a:bodyPr>
          <a:lstStyle/>
          <a:p>
            <a:pPr algn="ctr" defTabSz="725851" fontAlgn="base">
              <a:spcBef>
                <a:spcPct val="0"/>
              </a:spcBef>
              <a:spcAft>
                <a:spcPct val="0"/>
              </a:spcAft>
              <a:defRPr/>
            </a:pPr>
            <a:endParaRPr lang="zh-CN" altLang="en-US" sz="1100" kern="0">
              <a:solidFill>
                <a:srgbClr val="1DB5CD"/>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endParaRPr>
          </a:p>
        </p:txBody>
      </p:sp>
      <p:sp>
        <p:nvSpPr>
          <p:cNvPr id="4" name="Oval 7">
            <a:extLst>
              <a:ext uri="{FF2B5EF4-FFF2-40B4-BE49-F238E27FC236}">
                <a16:creationId xmlns:a16="http://schemas.microsoft.com/office/drawing/2014/main" id="{E75B2CD5-8699-4E70-8203-9F457D4695D1}"/>
              </a:ext>
            </a:extLst>
          </p:cNvPr>
          <p:cNvSpPr>
            <a:spLocks noChangeArrowheads="1"/>
          </p:cNvSpPr>
          <p:nvPr/>
        </p:nvSpPr>
        <p:spPr bwMode="auto">
          <a:xfrm>
            <a:off x="6843169" y="820196"/>
            <a:ext cx="575432" cy="531882"/>
          </a:xfrm>
          <a:prstGeom prst="ellipse">
            <a:avLst/>
          </a:prstGeom>
          <a:solidFill>
            <a:schemeClr val="tx2">
              <a:lumMod val="50000"/>
            </a:schemeClr>
          </a:solidFill>
          <a:ln w="28575" cap="flat" cmpd="sng" algn="ctr">
            <a:solidFill>
              <a:schemeClr val="bg1"/>
            </a:solidFill>
            <a:prstDash val="solid"/>
          </a:ln>
          <a:effectLst>
            <a:outerShdw blurRad="101600" dist="38100" dir="2700000" algn="tl" rotWithShape="0">
              <a:prstClr val="black">
                <a:alpha val="30000"/>
              </a:prstClr>
            </a:outerShdw>
          </a:effectLst>
        </p:spPr>
        <p:txBody>
          <a:bodyPr rot="0" spcFirstLastPara="0" vertOverflow="overflow" horzOverflow="overflow" vert="horz" wrap="square" lIns="72585" tIns="36293" rIns="72585" bIns="36293" numCol="1" spcCol="0" rtlCol="0" fromWordArt="0" anchor="ctr" anchorCtr="0" forceAA="0" compatLnSpc="1">
            <a:noAutofit/>
          </a:bodyPr>
          <a:lstStyle/>
          <a:p>
            <a:pPr algn="ctr" defTabSz="725851" fontAlgn="base">
              <a:spcBef>
                <a:spcPct val="0"/>
              </a:spcBef>
              <a:spcAft>
                <a:spcPct val="0"/>
              </a:spcAft>
              <a:defRPr/>
            </a:pPr>
            <a:endParaRPr lang="zh-CN" altLang="en-US" sz="1100" kern="0">
              <a:solidFill>
                <a:srgbClr val="1DB5CD"/>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endParaRPr>
          </a:p>
        </p:txBody>
      </p:sp>
      <p:sp>
        <p:nvSpPr>
          <p:cNvPr id="12" name="TextBox 20">
            <a:extLst>
              <a:ext uri="{FF2B5EF4-FFF2-40B4-BE49-F238E27FC236}">
                <a16:creationId xmlns:a16="http://schemas.microsoft.com/office/drawing/2014/main" id="{BE0CE786-7A59-4D41-9203-2588C636496F}"/>
              </a:ext>
            </a:extLst>
          </p:cNvPr>
          <p:cNvSpPr txBox="1">
            <a:spLocks noChangeArrowheads="1"/>
          </p:cNvSpPr>
          <p:nvPr/>
        </p:nvSpPr>
        <p:spPr bwMode="auto">
          <a:xfrm flipH="1">
            <a:off x="756469" y="900137"/>
            <a:ext cx="510246" cy="44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85" tIns="36293" rIns="72585" bIns="362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2400" b="1" dirty="0">
                <a:solidFill>
                  <a:srgbClr val="FFFFFF"/>
                </a:solidFill>
                <a:latin typeface="微软雅黑" pitchFamily="34" charset="-122"/>
                <a:ea typeface="微软雅黑" pitchFamily="34" charset="-122"/>
                <a:sym typeface="微软雅黑 Light" panose="020B0502040204020203" pitchFamily="34" charset="-122"/>
              </a:rPr>
              <a:t>1</a:t>
            </a:r>
          </a:p>
        </p:txBody>
      </p:sp>
      <p:sp>
        <p:nvSpPr>
          <p:cNvPr id="13" name="TextBox 21">
            <a:extLst>
              <a:ext uri="{FF2B5EF4-FFF2-40B4-BE49-F238E27FC236}">
                <a16:creationId xmlns:a16="http://schemas.microsoft.com/office/drawing/2014/main" id="{7BA9DD95-E50B-4B8E-8FE3-89F6C933097A}"/>
              </a:ext>
            </a:extLst>
          </p:cNvPr>
          <p:cNvSpPr txBox="1">
            <a:spLocks noChangeArrowheads="1"/>
          </p:cNvSpPr>
          <p:nvPr/>
        </p:nvSpPr>
        <p:spPr bwMode="auto">
          <a:xfrm flipH="1">
            <a:off x="3441069" y="875570"/>
            <a:ext cx="511317" cy="44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85" tIns="36293" rIns="72585" bIns="362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2400" b="1" dirty="0">
                <a:solidFill>
                  <a:schemeClr val="bg1"/>
                </a:solidFill>
                <a:latin typeface="微软雅黑" pitchFamily="34" charset="-122"/>
                <a:ea typeface="微软雅黑" pitchFamily="34" charset="-122"/>
                <a:sym typeface="微软雅黑 Light" panose="020B0502040204020203" pitchFamily="34" charset="-122"/>
              </a:rPr>
              <a:t>2</a:t>
            </a:r>
          </a:p>
        </p:txBody>
      </p:sp>
      <p:sp>
        <p:nvSpPr>
          <p:cNvPr id="14" name="TextBox 22">
            <a:extLst>
              <a:ext uri="{FF2B5EF4-FFF2-40B4-BE49-F238E27FC236}">
                <a16:creationId xmlns:a16="http://schemas.microsoft.com/office/drawing/2014/main" id="{181E9A07-E894-4B6A-8A4D-60548528F757}"/>
              </a:ext>
            </a:extLst>
          </p:cNvPr>
          <p:cNvSpPr txBox="1">
            <a:spLocks noChangeArrowheads="1"/>
          </p:cNvSpPr>
          <p:nvPr/>
        </p:nvSpPr>
        <p:spPr bwMode="auto">
          <a:xfrm flipH="1">
            <a:off x="6878243" y="875570"/>
            <a:ext cx="511317" cy="44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85" tIns="36293" rIns="72585" bIns="362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2400" b="1" dirty="0">
                <a:solidFill>
                  <a:srgbClr val="FFFFFF"/>
                </a:solidFill>
                <a:latin typeface="微软雅黑" pitchFamily="34" charset="-122"/>
                <a:ea typeface="微软雅黑" pitchFamily="34" charset="-122"/>
                <a:sym typeface="微软雅黑 Light" panose="020B0502040204020203" pitchFamily="34" charset="-122"/>
              </a:rPr>
              <a:t>3</a:t>
            </a:r>
          </a:p>
        </p:txBody>
      </p:sp>
      <p:sp>
        <p:nvSpPr>
          <p:cNvPr id="18" name="矩形 17">
            <a:extLst>
              <a:ext uri="{FF2B5EF4-FFF2-40B4-BE49-F238E27FC236}">
                <a16:creationId xmlns:a16="http://schemas.microsoft.com/office/drawing/2014/main" id="{E16CA1C8-4CB7-4D8D-8551-8AA644824457}"/>
              </a:ext>
            </a:extLst>
          </p:cNvPr>
          <p:cNvSpPr/>
          <p:nvPr/>
        </p:nvSpPr>
        <p:spPr>
          <a:xfrm>
            <a:off x="1334900" y="961692"/>
            <a:ext cx="1257889" cy="319516"/>
          </a:xfrm>
          <a:prstGeom prst="rect">
            <a:avLst/>
          </a:prstGeom>
          <a:noFill/>
        </p:spPr>
        <p:txBody>
          <a:bodyPr wrap="square" lIns="72585" tIns="36293" rIns="72585" bIns="36293">
            <a:spAutoFit/>
          </a:bodyPr>
          <a:lstStyle/>
          <a:p>
            <a:pPr algn="ctr"/>
            <a:r>
              <a:rPr lang="zh-CN" altLang="en-US" sz="1600" dirty="0">
                <a:ln w="0"/>
                <a:effectLst>
                  <a:outerShdw blurRad="38100" dist="19050" dir="2700000" algn="tl" rotWithShape="0">
                    <a:schemeClr val="dk1">
                      <a:alpha val="40000"/>
                    </a:schemeClr>
                  </a:outerShdw>
                </a:effectLst>
                <a:latin typeface="微软雅黑" pitchFamily="34" charset="-122"/>
                <a:ea typeface="微软雅黑" pitchFamily="34" charset="-122"/>
              </a:rPr>
              <a:t>二阶聚类</a:t>
            </a:r>
          </a:p>
        </p:txBody>
      </p:sp>
      <p:sp>
        <p:nvSpPr>
          <p:cNvPr id="20" name="矩形 19">
            <a:extLst>
              <a:ext uri="{FF2B5EF4-FFF2-40B4-BE49-F238E27FC236}">
                <a16:creationId xmlns:a16="http://schemas.microsoft.com/office/drawing/2014/main" id="{430F5E87-023D-4253-BD89-92610D4C8AFF}"/>
              </a:ext>
            </a:extLst>
          </p:cNvPr>
          <p:cNvSpPr/>
          <p:nvPr/>
        </p:nvSpPr>
        <p:spPr>
          <a:xfrm>
            <a:off x="4239846" y="937125"/>
            <a:ext cx="1593318" cy="319516"/>
          </a:xfrm>
          <a:prstGeom prst="rect">
            <a:avLst/>
          </a:prstGeom>
          <a:noFill/>
        </p:spPr>
        <p:txBody>
          <a:bodyPr wrap="square" lIns="72585" tIns="36293" rIns="72585" bIns="36293">
            <a:spAutoFit/>
          </a:bodyPr>
          <a:lstStyle/>
          <a:p>
            <a:pPr algn="ctr"/>
            <a:r>
              <a:rPr lang="en-US" altLang="zh-CN" sz="1600" dirty="0">
                <a:ln w="0"/>
                <a:effectLst>
                  <a:outerShdw blurRad="38100" dist="19050" dir="2700000" algn="tl" rotWithShape="0">
                    <a:schemeClr val="dk1">
                      <a:alpha val="40000"/>
                    </a:schemeClr>
                  </a:outerShdw>
                </a:effectLst>
                <a:latin typeface="微软雅黑" pitchFamily="34" charset="-122"/>
                <a:ea typeface="微软雅黑" pitchFamily="34" charset="-122"/>
              </a:rPr>
              <a:t>K-Means </a:t>
            </a:r>
            <a:r>
              <a:rPr lang="zh-CN" altLang="en-US" sz="1600" dirty="0">
                <a:ln w="0"/>
                <a:effectLst>
                  <a:outerShdw blurRad="38100" dist="19050" dir="2700000" algn="tl" rotWithShape="0">
                    <a:schemeClr val="dk1">
                      <a:alpha val="40000"/>
                    </a:schemeClr>
                  </a:outerShdw>
                </a:effectLst>
                <a:latin typeface="微软雅黑" pitchFamily="34" charset="-122"/>
                <a:ea typeface="微软雅黑" pitchFamily="34" charset="-122"/>
              </a:rPr>
              <a:t>聚类</a:t>
            </a:r>
          </a:p>
        </p:txBody>
      </p:sp>
      <p:sp>
        <p:nvSpPr>
          <p:cNvPr id="21" name="矩形 20">
            <a:extLst>
              <a:ext uri="{FF2B5EF4-FFF2-40B4-BE49-F238E27FC236}">
                <a16:creationId xmlns:a16="http://schemas.microsoft.com/office/drawing/2014/main" id="{E971B615-957F-48B3-BC16-2D851BB41684}"/>
              </a:ext>
            </a:extLst>
          </p:cNvPr>
          <p:cNvSpPr/>
          <p:nvPr/>
        </p:nvSpPr>
        <p:spPr>
          <a:xfrm>
            <a:off x="7638774" y="954570"/>
            <a:ext cx="1579663" cy="319516"/>
          </a:xfrm>
          <a:prstGeom prst="rect">
            <a:avLst/>
          </a:prstGeom>
          <a:noFill/>
        </p:spPr>
        <p:txBody>
          <a:bodyPr wrap="square" lIns="72585" tIns="36293" rIns="72585" bIns="36293">
            <a:spAutoFit/>
          </a:bodyPr>
          <a:lstStyle/>
          <a:p>
            <a:pPr algn="ctr"/>
            <a:r>
              <a:rPr lang="zh-CN" altLang="en-US" sz="1600" dirty="0">
                <a:ln w="0"/>
                <a:effectLst>
                  <a:outerShdw blurRad="38100" dist="19050" dir="2700000" algn="tl" rotWithShape="0">
                    <a:schemeClr val="dk1">
                      <a:alpha val="40000"/>
                    </a:schemeClr>
                  </a:outerShdw>
                </a:effectLst>
                <a:latin typeface="微软雅黑" pitchFamily="34" charset="-122"/>
                <a:ea typeface="微软雅黑" pitchFamily="34" charset="-122"/>
              </a:rPr>
              <a:t>单因素方差分析</a:t>
            </a:r>
          </a:p>
        </p:txBody>
      </p:sp>
      <p:pic>
        <p:nvPicPr>
          <p:cNvPr id="22" name="图片 21">
            <a:extLst>
              <a:ext uri="{FF2B5EF4-FFF2-40B4-BE49-F238E27FC236}">
                <a16:creationId xmlns:a16="http://schemas.microsoft.com/office/drawing/2014/main" id="{E6D53F1A-83A4-4EFA-B8ED-F6EBF6CE3F90}"/>
              </a:ext>
            </a:extLst>
          </p:cNvPr>
          <p:cNvPicPr>
            <a:picLocks noChangeAspect="1"/>
          </p:cNvPicPr>
          <p:nvPr/>
        </p:nvPicPr>
        <p:blipFill rotWithShape="1">
          <a:blip r:embed="rId2"/>
          <a:srcRect l="4782" t="3195" r="5000" b="6688"/>
          <a:stretch/>
        </p:blipFill>
        <p:spPr>
          <a:xfrm>
            <a:off x="30661" y="1654701"/>
            <a:ext cx="3063667" cy="2485796"/>
          </a:xfrm>
          <a:prstGeom prst="rect">
            <a:avLst/>
          </a:prstGeom>
        </p:spPr>
      </p:pic>
      <p:sp>
        <p:nvSpPr>
          <p:cNvPr id="26" name="矩形 25"/>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下箭头标注 28"/>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2979"/>
          <a:stretch/>
        </p:blipFill>
        <p:spPr bwMode="auto">
          <a:xfrm>
            <a:off x="3236569" y="1472536"/>
            <a:ext cx="3182093" cy="3867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表格 4"/>
          <p:cNvGraphicFramePr>
            <a:graphicFrameLocks noGrp="1"/>
          </p:cNvGraphicFramePr>
          <p:nvPr>
            <p:extLst>
              <p:ext uri="{D42A27DB-BD31-4B8C-83A1-F6EECF244321}">
                <p14:modId xmlns:p14="http://schemas.microsoft.com/office/powerpoint/2010/main" val="1933962354"/>
              </p:ext>
            </p:extLst>
          </p:nvPr>
        </p:nvGraphicFramePr>
        <p:xfrm>
          <a:off x="6805141" y="1465318"/>
          <a:ext cx="2808311" cy="3724650"/>
        </p:xfrm>
        <a:graphic>
          <a:graphicData uri="http://schemas.openxmlformats.org/drawingml/2006/table">
            <a:tbl>
              <a:tblPr>
                <a:tableStyleId>{616DA210-FB5B-4158-B5E0-FEB733F419BA}</a:tableStyleId>
              </a:tblPr>
              <a:tblGrid>
                <a:gridCol w="360039">
                  <a:extLst>
                    <a:ext uri="{9D8B030D-6E8A-4147-A177-3AD203B41FA5}">
                      <a16:colId xmlns:a16="http://schemas.microsoft.com/office/drawing/2014/main" val="20000"/>
                    </a:ext>
                  </a:extLst>
                </a:gridCol>
                <a:gridCol w="398339">
                  <a:extLst>
                    <a:ext uri="{9D8B030D-6E8A-4147-A177-3AD203B41FA5}">
                      <a16:colId xmlns:a16="http://schemas.microsoft.com/office/drawing/2014/main" val="20001"/>
                    </a:ext>
                  </a:extLst>
                </a:gridCol>
                <a:gridCol w="321741">
                  <a:extLst>
                    <a:ext uri="{9D8B030D-6E8A-4147-A177-3AD203B41FA5}">
                      <a16:colId xmlns:a16="http://schemas.microsoft.com/office/drawing/2014/main" val="20002"/>
                    </a:ext>
                  </a:extLst>
                </a:gridCol>
                <a:gridCol w="288032">
                  <a:extLst>
                    <a:ext uri="{9D8B030D-6E8A-4147-A177-3AD203B41FA5}">
                      <a16:colId xmlns:a16="http://schemas.microsoft.com/office/drawing/2014/main" val="20003"/>
                    </a:ext>
                  </a:extLst>
                </a:gridCol>
                <a:gridCol w="360040">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648072">
                  <a:extLst>
                    <a:ext uri="{9D8B030D-6E8A-4147-A177-3AD203B41FA5}">
                      <a16:colId xmlns:a16="http://schemas.microsoft.com/office/drawing/2014/main" val="20006"/>
                    </a:ext>
                  </a:extLst>
                </a:gridCol>
              </a:tblGrid>
              <a:tr h="63642">
                <a:tc rowSpan="2">
                  <a:txBody>
                    <a:bodyPr/>
                    <a:lstStyle/>
                    <a:p>
                      <a:pPr indent="0" algn="just">
                        <a:lnSpc>
                          <a:spcPct val="125000"/>
                        </a:lnSpc>
                        <a:spcBef>
                          <a:spcPts val="600"/>
                        </a:spcBef>
                        <a:spcAft>
                          <a:spcPts val="0"/>
                        </a:spcAft>
                      </a:pPr>
                      <a:r>
                        <a:rPr lang="en-US" sz="600">
                          <a:effectLst/>
                          <a:latin typeface="微软雅黑" pitchFamily="34" charset="-122"/>
                          <a:ea typeface="微软雅黑" pitchFamily="34" charset="-122"/>
                        </a:rPr>
                        <a:t> </a:t>
                      </a:r>
                      <a:endParaRPr lang="zh-CN" sz="600">
                        <a:solidFill>
                          <a:srgbClr val="000000"/>
                        </a:solidFill>
                        <a:effectLst/>
                        <a:latin typeface="微软雅黑" pitchFamily="34" charset="-122"/>
                        <a:ea typeface="微软雅黑" pitchFamily="34" charset="-122"/>
                        <a:cs typeface="Arial"/>
                      </a:endParaRPr>
                    </a:p>
                  </a:txBody>
                  <a:tcPr marL="0" marR="0" marT="0" marB="0" anchor="b"/>
                </a:tc>
                <a:tc gridSpan="2">
                  <a:txBody>
                    <a:bodyPr/>
                    <a:lstStyle/>
                    <a:p>
                      <a:pPr marL="38100" marR="38100" indent="0" algn="ctr">
                        <a:lnSpc>
                          <a:spcPct val="125000"/>
                        </a:lnSpc>
                        <a:spcBef>
                          <a:spcPts val="600"/>
                        </a:spcBef>
                        <a:spcAft>
                          <a:spcPts val="0"/>
                        </a:spcAft>
                      </a:pPr>
                      <a:r>
                        <a:rPr lang="zh-CN" sz="600">
                          <a:effectLst/>
                          <a:latin typeface="微软雅黑" pitchFamily="34" charset="-122"/>
                          <a:ea typeface="微软雅黑" pitchFamily="34" charset="-122"/>
                        </a:rPr>
                        <a:t>聚类</a:t>
                      </a:r>
                      <a:endParaRPr lang="zh-CN" sz="600">
                        <a:solidFill>
                          <a:srgbClr val="000000"/>
                        </a:solidFill>
                        <a:effectLst/>
                        <a:latin typeface="微软雅黑" pitchFamily="34" charset="-122"/>
                        <a:ea typeface="微软雅黑" pitchFamily="34" charset="-122"/>
                        <a:cs typeface="Arial"/>
                      </a:endParaRPr>
                    </a:p>
                  </a:txBody>
                  <a:tcPr marL="0" marR="0" marT="0" marB="0" anchor="b"/>
                </a:tc>
                <a:tc hMerge="1">
                  <a:txBody>
                    <a:bodyPr/>
                    <a:lstStyle/>
                    <a:p>
                      <a:endParaRPr lang="zh-CN" altLang="en-US"/>
                    </a:p>
                  </a:txBody>
                  <a:tcPr/>
                </a:tc>
                <a:tc gridSpan="2">
                  <a:txBody>
                    <a:bodyPr/>
                    <a:lstStyle/>
                    <a:p>
                      <a:pPr marL="38100" marR="38100" indent="0" algn="ctr">
                        <a:lnSpc>
                          <a:spcPct val="125000"/>
                        </a:lnSpc>
                        <a:spcBef>
                          <a:spcPts val="600"/>
                        </a:spcBef>
                        <a:spcAft>
                          <a:spcPts val="0"/>
                        </a:spcAft>
                      </a:pPr>
                      <a:r>
                        <a:rPr lang="zh-CN" sz="600">
                          <a:effectLst/>
                          <a:latin typeface="微软雅黑" pitchFamily="34" charset="-122"/>
                          <a:ea typeface="微软雅黑" pitchFamily="34" charset="-122"/>
                        </a:rPr>
                        <a:t>误差</a:t>
                      </a:r>
                      <a:endParaRPr lang="zh-CN" sz="600">
                        <a:solidFill>
                          <a:srgbClr val="000000"/>
                        </a:solidFill>
                        <a:effectLst/>
                        <a:latin typeface="微软雅黑" pitchFamily="34" charset="-122"/>
                        <a:ea typeface="微软雅黑" pitchFamily="34" charset="-122"/>
                        <a:cs typeface="Arial"/>
                      </a:endParaRPr>
                    </a:p>
                  </a:txBody>
                  <a:tcPr marL="0" marR="0" marT="0" marB="0" anchor="b"/>
                </a:tc>
                <a:tc hMerge="1">
                  <a:txBody>
                    <a:bodyPr/>
                    <a:lstStyle/>
                    <a:p>
                      <a:endParaRPr lang="zh-CN" altLang="en-US"/>
                    </a:p>
                  </a:txBody>
                  <a:tcPr/>
                </a:tc>
                <a:tc rowSpan="2">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F</a:t>
                      </a:r>
                      <a:endParaRPr lang="zh-CN" sz="600">
                        <a:solidFill>
                          <a:srgbClr val="000000"/>
                        </a:solidFill>
                        <a:effectLst/>
                        <a:latin typeface="微软雅黑" pitchFamily="34" charset="-122"/>
                        <a:ea typeface="微软雅黑" pitchFamily="34" charset="-122"/>
                        <a:cs typeface="Arial"/>
                      </a:endParaRPr>
                    </a:p>
                  </a:txBody>
                  <a:tcPr marL="0" marR="0" marT="0" marB="0" anchor="b"/>
                </a:tc>
                <a:tc rowSpan="2">
                  <a:txBody>
                    <a:bodyPr/>
                    <a:lstStyle/>
                    <a:p>
                      <a:pPr marL="38100" marR="38100" indent="0" algn="ctr">
                        <a:lnSpc>
                          <a:spcPct val="125000"/>
                        </a:lnSpc>
                        <a:spcBef>
                          <a:spcPts val="600"/>
                        </a:spcBef>
                        <a:spcAft>
                          <a:spcPts val="0"/>
                        </a:spcAft>
                      </a:pPr>
                      <a:r>
                        <a:rPr lang="zh-CN" sz="600">
                          <a:effectLst/>
                          <a:latin typeface="微软雅黑" pitchFamily="34" charset="-122"/>
                          <a:ea typeface="微软雅黑" pitchFamily="34" charset="-122"/>
                        </a:rPr>
                        <a:t>显著性</a:t>
                      </a:r>
                      <a:endParaRPr lang="zh-CN" sz="600">
                        <a:solidFill>
                          <a:srgbClr val="000000"/>
                        </a:solidFill>
                        <a:effectLst/>
                        <a:latin typeface="微软雅黑" pitchFamily="34" charset="-122"/>
                        <a:ea typeface="微软雅黑" pitchFamily="34" charset="-122"/>
                        <a:cs typeface="Arial"/>
                      </a:endParaRPr>
                    </a:p>
                  </a:txBody>
                  <a:tcPr marL="0" marR="0" marT="0" marB="0" anchor="b"/>
                </a:tc>
                <a:extLst>
                  <a:ext uri="{0D108BD9-81ED-4DB2-BD59-A6C34878D82A}">
                    <a16:rowId xmlns:a16="http://schemas.microsoft.com/office/drawing/2014/main" val="10000"/>
                  </a:ext>
                </a:extLst>
              </a:tr>
              <a:tr h="127283">
                <a:tc vMerge="1">
                  <a:txBody>
                    <a:bodyPr/>
                    <a:lstStyle/>
                    <a:p>
                      <a:endParaRPr lang="zh-CN" altLang="en-US"/>
                    </a:p>
                  </a:txBody>
                  <a:tcPr/>
                </a:tc>
                <a:tc>
                  <a:txBody>
                    <a:bodyPr/>
                    <a:lstStyle/>
                    <a:p>
                      <a:pPr marL="38100" marR="38100" indent="0" algn="ctr">
                        <a:lnSpc>
                          <a:spcPct val="125000"/>
                        </a:lnSpc>
                        <a:spcBef>
                          <a:spcPts val="600"/>
                        </a:spcBef>
                        <a:spcAft>
                          <a:spcPts val="0"/>
                        </a:spcAft>
                      </a:pPr>
                      <a:r>
                        <a:rPr lang="zh-CN" sz="600">
                          <a:effectLst/>
                          <a:latin typeface="微软雅黑" pitchFamily="34" charset="-122"/>
                          <a:ea typeface="微软雅黑" pitchFamily="34" charset="-122"/>
                        </a:rPr>
                        <a:t>均方</a:t>
                      </a:r>
                      <a:endParaRPr lang="zh-CN" sz="600">
                        <a:solidFill>
                          <a:srgbClr val="000000"/>
                        </a:solidFill>
                        <a:effectLst/>
                        <a:latin typeface="微软雅黑" pitchFamily="34" charset="-122"/>
                        <a:ea typeface="微软雅黑" pitchFamily="34" charset="-122"/>
                        <a:cs typeface="Arial"/>
                      </a:endParaRPr>
                    </a:p>
                  </a:txBody>
                  <a:tcPr marL="0" marR="0" marT="0" marB="0" anchor="b"/>
                </a:tc>
                <a:tc>
                  <a:txBody>
                    <a:bodyPr/>
                    <a:lstStyle/>
                    <a:p>
                      <a:pPr marL="38100" marR="38100" indent="0" algn="ctr">
                        <a:lnSpc>
                          <a:spcPct val="125000"/>
                        </a:lnSpc>
                        <a:spcBef>
                          <a:spcPts val="600"/>
                        </a:spcBef>
                        <a:spcAft>
                          <a:spcPts val="0"/>
                        </a:spcAft>
                      </a:pPr>
                      <a:r>
                        <a:rPr lang="zh-CN" sz="600">
                          <a:effectLst/>
                          <a:latin typeface="微软雅黑" pitchFamily="34" charset="-122"/>
                          <a:ea typeface="微软雅黑" pitchFamily="34" charset="-122"/>
                        </a:rPr>
                        <a:t>自由度</a:t>
                      </a:r>
                      <a:endParaRPr lang="zh-CN" sz="600">
                        <a:solidFill>
                          <a:srgbClr val="000000"/>
                        </a:solidFill>
                        <a:effectLst/>
                        <a:latin typeface="微软雅黑" pitchFamily="34" charset="-122"/>
                        <a:ea typeface="微软雅黑" pitchFamily="34" charset="-122"/>
                        <a:cs typeface="Arial"/>
                      </a:endParaRPr>
                    </a:p>
                  </a:txBody>
                  <a:tcPr marL="0" marR="0" marT="0" marB="0" anchor="b"/>
                </a:tc>
                <a:tc>
                  <a:txBody>
                    <a:bodyPr/>
                    <a:lstStyle/>
                    <a:p>
                      <a:pPr marL="38100" marR="38100" indent="0" algn="ctr">
                        <a:lnSpc>
                          <a:spcPct val="125000"/>
                        </a:lnSpc>
                        <a:spcBef>
                          <a:spcPts val="600"/>
                        </a:spcBef>
                        <a:spcAft>
                          <a:spcPts val="0"/>
                        </a:spcAft>
                      </a:pPr>
                      <a:r>
                        <a:rPr lang="zh-CN" sz="600">
                          <a:effectLst/>
                          <a:latin typeface="微软雅黑" pitchFamily="34" charset="-122"/>
                          <a:ea typeface="微软雅黑" pitchFamily="34" charset="-122"/>
                        </a:rPr>
                        <a:t>均方</a:t>
                      </a:r>
                      <a:endParaRPr lang="zh-CN" sz="600">
                        <a:solidFill>
                          <a:srgbClr val="000000"/>
                        </a:solidFill>
                        <a:effectLst/>
                        <a:latin typeface="微软雅黑" pitchFamily="34" charset="-122"/>
                        <a:ea typeface="微软雅黑" pitchFamily="34" charset="-122"/>
                        <a:cs typeface="Arial"/>
                      </a:endParaRPr>
                    </a:p>
                  </a:txBody>
                  <a:tcPr marL="0" marR="0" marT="0" marB="0" anchor="b"/>
                </a:tc>
                <a:tc>
                  <a:txBody>
                    <a:bodyPr/>
                    <a:lstStyle/>
                    <a:p>
                      <a:pPr marL="38100" marR="38100" indent="0" algn="ctr">
                        <a:lnSpc>
                          <a:spcPct val="125000"/>
                        </a:lnSpc>
                        <a:spcBef>
                          <a:spcPts val="600"/>
                        </a:spcBef>
                        <a:spcAft>
                          <a:spcPts val="0"/>
                        </a:spcAft>
                      </a:pPr>
                      <a:r>
                        <a:rPr lang="zh-CN" sz="600">
                          <a:effectLst/>
                          <a:latin typeface="微软雅黑" pitchFamily="34" charset="-122"/>
                          <a:ea typeface="微软雅黑" pitchFamily="34" charset="-122"/>
                        </a:rPr>
                        <a:t>自由度</a:t>
                      </a:r>
                      <a:endParaRPr lang="zh-CN" sz="600">
                        <a:solidFill>
                          <a:srgbClr val="000000"/>
                        </a:solidFill>
                        <a:effectLst/>
                        <a:latin typeface="微软雅黑" pitchFamily="34" charset="-122"/>
                        <a:ea typeface="微软雅黑" pitchFamily="34" charset="-122"/>
                        <a:cs typeface="Arial"/>
                      </a:endParaRPr>
                    </a:p>
                  </a:txBody>
                  <a:tcPr marL="0" marR="0" marT="0" marB="0" anchor="b"/>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1"/>
                  </a:ext>
                </a:extLst>
              </a:tr>
              <a:tr h="63642">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5.379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.222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dirty="0">
                          <a:effectLst/>
                          <a:latin typeface="微软雅黑" pitchFamily="34" charset="-122"/>
                          <a:ea typeface="微软雅黑" pitchFamily="34" charset="-122"/>
                        </a:rPr>
                        <a:t>632</a:t>
                      </a:r>
                      <a:endParaRPr lang="zh-CN" sz="600" dirty="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24.262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2"/>
                  </a:ext>
                </a:extLst>
              </a:tr>
              <a:tr h="63642">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6.410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.410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15.620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dirty="0">
                          <a:effectLst/>
                          <a:latin typeface="微软雅黑" pitchFamily="34" charset="-122"/>
                          <a:ea typeface="微软雅黑" pitchFamily="34" charset="-122"/>
                        </a:rPr>
                        <a:t>.000</a:t>
                      </a:r>
                      <a:endParaRPr lang="zh-CN" sz="600" dirty="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3"/>
                  </a:ext>
                </a:extLst>
              </a:tr>
              <a:tr h="63642">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.980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.735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1.332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.263</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4"/>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162.835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.658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247.570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5"/>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171.744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.595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288.555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6"/>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151.736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.629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241.419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7"/>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139.235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.648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214.997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8"/>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175.440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.622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282.229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09"/>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Q19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153.843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.572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269.104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0"/>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153.098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.520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294.278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1"/>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180.405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.533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338.196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2"/>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137.852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.718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192.040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3"/>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192.185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.646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297.651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4"/>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257.953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.617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417.925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5"/>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262.851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412.522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6"/>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323.801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.518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624.829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7"/>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151.742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.718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211.378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8"/>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145.391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.584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249.116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19"/>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Q29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144.393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.686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210.503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0"/>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178.104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.650</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274.096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1"/>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148.807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.615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242.012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2"/>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154.845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.588</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263.204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3"/>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169.224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.604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280.355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4"/>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182.465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.601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303.787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5"/>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143.223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.626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228.639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6"/>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144.073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.616</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233.757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7"/>
                  </a:ext>
                </a:extLst>
              </a:tr>
              <a:tr h="127283">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Q37</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150.573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.625</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240.794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.000</a:t>
                      </a:r>
                      <a:endParaRPr lang="zh-CN" sz="60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8"/>
                  </a:ext>
                </a:extLst>
              </a:tr>
              <a:tr h="127283">
                <a:tc>
                  <a:txBody>
                    <a:bodyPr/>
                    <a:lstStyle/>
                    <a:p>
                      <a:pPr marL="38100" marR="38100" indent="0" algn="ctr">
                        <a:lnSpc>
                          <a:spcPct val="125000"/>
                        </a:lnSpc>
                        <a:spcBef>
                          <a:spcPts val="600"/>
                        </a:spcBef>
                        <a:spcAft>
                          <a:spcPts val="0"/>
                        </a:spcAft>
                      </a:pPr>
                      <a:r>
                        <a:rPr lang="en-US" sz="600" dirty="0">
                          <a:effectLst/>
                          <a:latin typeface="微软雅黑" pitchFamily="34" charset="-122"/>
                          <a:ea typeface="微软雅黑" pitchFamily="34" charset="-122"/>
                        </a:rPr>
                        <a:t>Q38</a:t>
                      </a:r>
                      <a:endParaRPr lang="zh-CN" sz="600" dirty="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137.441</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3</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.754</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632</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a:effectLst/>
                          <a:latin typeface="微软雅黑" pitchFamily="34" charset="-122"/>
                          <a:ea typeface="微软雅黑" pitchFamily="34" charset="-122"/>
                        </a:rPr>
                        <a:t>182.169</a:t>
                      </a:r>
                      <a:endParaRPr lang="zh-CN" sz="600">
                        <a:solidFill>
                          <a:srgbClr val="000000"/>
                        </a:solidFill>
                        <a:effectLst/>
                        <a:latin typeface="微软雅黑" pitchFamily="34" charset="-122"/>
                        <a:ea typeface="微软雅黑" pitchFamily="34" charset="-122"/>
                        <a:cs typeface="Arial"/>
                      </a:endParaRPr>
                    </a:p>
                  </a:txBody>
                  <a:tcPr marL="0" marR="0" marT="0" marB="0"/>
                </a:tc>
                <a:tc>
                  <a:txBody>
                    <a:bodyPr/>
                    <a:lstStyle/>
                    <a:p>
                      <a:pPr marL="38100" marR="38100" indent="0" algn="ctr">
                        <a:lnSpc>
                          <a:spcPct val="125000"/>
                        </a:lnSpc>
                        <a:spcBef>
                          <a:spcPts val="600"/>
                        </a:spcBef>
                        <a:spcAft>
                          <a:spcPts val="0"/>
                        </a:spcAft>
                      </a:pPr>
                      <a:r>
                        <a:rPr lang="en-US" sz="600" dirty="0">
                          <a:effectLst/>
                          <a:latin typeface="微软雅黑" pitchFamily="34" charset="-122"/>
                          <a:ea typeface="微软雅黑" pitchFamily="34" charset="-122"/>
                        </a:rPr>
                        <a:t>.000</a:t>
                      </a:r>
                      <a:endParaRPr lang="zh-CN" sz="600" dirty="0">
                        <a:solidFill>
                          <a:srgbClr val="000000"/>
                        </a:solidFill>
                        <a:effectLst/>
                        <a:latin typeface="微软雅黑" pitchFamily="34" charset="-122"/>
                        <a:ea typeface="微软雅黑" pitchFamily="34" charset="-122"/>
                        <a:cs typeface="Arial"/>
                      </a:endParaRPr>
                    </a:p>
                  </a:txBody>
                  <a:tcPr marL="0" marR="0" marT="0" marB="0"/>
                </a:tc>
                <a:extLst>
                  <a:ext uri="{0D108BD9-81ED-4DB2-BD59-A6C34878D82A}">
                    <a16:rowId xmlns:a16="http://schemas.microsoft.com/office/drawing/2014/main" val="10029"/>
                  </a:ext>
                </a:extLst>
              </a:tr>
            </a:tbl>
          </a:graphicData>
        </a:graphic>
      </p:graphicFrame>
    </p:spTree>
    <p:extLst>
      <p:ext uri="{BB962C8B-B14F-4D97-AF65-F5344CB8AC3E}">
        <p14:creationId xmlns:p14="http://schemas.microsoft.com/office/powerpoint/2010/main" val="36207124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16" presetClass="entr" presetSubtype="21" fill="hold" nodeType="afterEffect">
                                  <p:stCondLst>
                                    <p:cond delay="0"/>
                                  </p:stCondLst>
                                  <p:childTnLst>
                                    <p:set>
                                      <p:cBhvr>
                                        <p:cTn id="36" dur="1" fill="hold">
                                          <p:stCondLst>
                                            <p:cond delay="0"/>
                                          </p:stCondLst>
                                        </p:cTn>
                                        <p:tgtEl>
                                          <p:spTgt spid="1027"/>
                                        </p:tgtEl>
                                        <p:attrNameLst>
                                          <p:attrName>style.visibility</p:attrName>
                                        </p:attrNameLst>
                                      </p:cBhvr>
                                      <p:to>
                                        <p:strVal val="visible"/>
                                      </p:to>
                                    </p:set>
                                    <p:animEffect transition="in" filter="barn(inVertical)">
                                      <p:cBhvr>
                                        <p:cTn id="37" dur="500"/>
                                        <p:tgtEl>
                                          <p:spTgt spid="1027"/>
                                        </p:tgtEl>
                                      </p:cBhvr>
                                    </p:animEffect>
                                  </p:childTnLst>
                                </p:cTn>
                              </p:par>
                            </p:childTnLst>
                          </p:cTn>
                        </p:par>
                        <p:par>
                          <p:cTn id="38" fill="hold">
                            <p:stCondLst>
                              <p:cond delay="1500"/>
                            </p:stCondLst>
                            <p:childTnLst>
                              <p:par>
                                <p:cTn id="39" presetID="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0-#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0-#ppt_w/2"/>
                                          </p:val>
                                        </p:tav>
                                        <p:tav tm="100000">
                                          <p:val>
                                            <p:strVal val="#ppt_x"/>
                                          </p:val>
                                        </p:tav>
                                      </p:tavLst>
                                    </p:anim>
                                    <p:anim calcmode="lin" valueType="num">
                                      <p:cBhvr additive="base">
                                        <p:cTn id="50" dur="500" fill="hold"/>
                                        <p:tgtEl>
                                          <p:spTgt spid="21"/>
                                        </p:tgtEl>
                                        <p:attrNameLst>
                                          <p:attrName>ppt_y</p:attrName>
                                        </p:attrNameLst>
                                      </p:cBhvr>
                                      <p:tavLst>
                                        <p:tav tm="0">
                                          <p:val>
                                            <p:strVal val="#ppt_y"/>
                                          </p:val>
                                        </p:tav>
                                        <p:tav tm="100000">
                                          <p:val>
                                            <p:strVal val="#ppt_y"/>
                                          </p:val>
                                        </p:tav>
                                      </p:tavLst>
                                    </p:anim>
                                  </p:childTnLst>
                                </p:cTn>
                              </p:par>
                            </p:childTnLst>
                          </p:cTn>
                        </p:par>
                        <p:par>
                          <p:cTn id="51" fill="hold">
                            <p:stCondLst>
                              <p:cond delay="2000"/>
                            </p:stCondLst>
                            <p:childTnLst>
                              <p:par>
                                <p:cTn id="52" presetID="2" presetClass="entr" presetSubtype="8"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500" fill="hold"/>
                                        <p:tgtEl>
                                          <p:spTgt spid="5"/>
                                        </p:tgtEl>
                                        <p:attrNameLst>
                                          <p:attrName>ppt_x</p:attrName>
                                        </p:attrNameLst>
                                      </p:cBhvr>
                                      <p:tavLst>
                                        <p:tav tm="0">
                                          <p:val>
                                            <p:strVal val="0-#ppt_w/2"/>
                                          </p:val>
                                        </p:tav>
                                        <p:tav tm="100000">
                                          <p:val>
                                            <p:strVal val="#ppt_x"/>
                                          </p:val>
                                        </p:tav>
                                      </p:tavLst>
                                    </p:anim>
                                    <p:anim calcmode="lin" valueType="num">
                                      <p:cBhvr additive="base">
                                        <p:cTn id="5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2" grpId="0"/>
      <p:bldP spid="13" grpId="0"/>
      <p:bldP spid="14" grpId="0"/>
      <p:bldP spid="18" grpId="0"/>
      <p:bldP spid="20" grpId="0"/>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a:extLst>
              <a:ext uri="{FF2B5EF4-FFF2-40B4-BE49-F238E27FC236}">
                <a16:creationId xmlns:a16="http://schemas.microsoft.com/office/drawing/2014/main" id="{293B2152-EACF-478D-95D1-FD2C47C0D261}"/>
              </a:ext>
            </a:extLst>
          </p:cNvPr>
          <p:cNvPicPr>
            <a:picLocks noChangeAspect="1"/>
          </p:cNvPicPr>
          <p:nvPr/>
        </p:nvPicPr>
        <p:blipFill>
          <a:blip r:embed="rId2"/>
          <a:stretch>
            <a:fillRect/>
          </a:stretch>
        </p:blipFill>
        <p:spPr>
          <a:xfrm>
            <a:off x="6793950" y="1504686"/>
            <a:ext cx="1774989" cy="1728216"/>
          </a:xfrm>
          <a:prstGeom prst="rect">
            <a:avLst/>
          </a:prstGeom>
        </p:spPr>
      </p:pic>
      <p:pic>
        <p:nvPicPr>
          <p:cNvPr id="75" name="图片 74">
            <a:extLst>
              <a:ext uri="{FF2B5EF4-FFF2-40B4-BE49-F238E27FC236}">
                <a16:creationId xmlns:a16="http://schemas.microsoft.com/office/drawing/2014/main" id="{A85F41BE-F8E2-4E7D-ABF8-4F598D8E87C5}"/>
              </a:ext>
            </a:extLst>
          </p:cNvPr>
          <p:cNvPicPr>
            <a:picLocks noChangeAspect="1"/>
          </p:cNvPicPr>
          <p:nvPr/>
        </p:nvPicPr>
        <p:blipFill>
          <a:blip r:embed="rId3"/>
          <a:stretch>
            <a:fillRect/>
          </a:stretch>
        </p:blipFill>
        <p:spPr>
          <a:xfrm>
            <a:off x="4919857" y="1491708"/>
            <a:ext cx="1752701" cy="1748096"/>
          </a:xfrm>
          <a:prstGeom prst="rect">
            <a:avLst/>
          </a:prstGeom>
        </p:spPr>
      </p:pic>
      <p:pic>
        <p:nvPicPr>
          <p:cNvPr id="73" name="图片 72">
            <a:extLst>
              <a:ext uri="{FF2B5EF4-FFF2-40B4-BE49-F238E27FC236}">
                <a16:creationId xmlns:a16="http://schemas.microsoft.com/office/drawing/2014/main" id="{DEEB0BAE-E9B2-4BE3-956F-0B1CC2265DF3}"/>
              </a:ext>
            </a:extLst>
          </p:cNvPr>
          <p:cNvPicPr>
            <a:picLocks noChangeAspect="1"/>
          </p:cNvPicPr>
          <p:nvPr/>
        </p:nvPicPr>
        <p:blipFill>
          <a:blip r:embed="rId4"/>
          <a:stretch>
            <a:fillRect/>
          </a:stretch>
        </p:blipFill>
        <p:spPr>
          <a:xfrm>
            <a:off x="3055487" y="1506389"/>
            <a:ext cx="1775547" cy="1753512"/>
          </a:xfrm>
          <a:prstGeom prst="rect">
            <a:avLst/>
          </a:prstGeom>
        </p:spPr>
      </p:pic>
      <p:pic>
        <p:nvPicPr>
          <p:cNvPr id="72" name="图片 71">
            <a:extLst>
              <a:ext uri="{FF2B5EF4-FFF2-40B4-BE49-F238E27FC236}">
                <a16:creationId xmlns:a16="http://schemas.microsoft.com/office/drawing/2014/main" id="{93AF71AA-0390-4D82-8298-23D2FE2B8298}"/>
              </a:ext>
            </a:extLst>
          </p:cNvPr>
          <p:cNvPicPr>
            <a:picLocks noChangeAspect="1"/>
          </p:cNvPicPr>
          <p:nvPr/>
        </p:nvPicPr>
        <p:blipFill>
          <a:blip r:embed="rId5"/>
          <a:stretch>
            <a:fillRect/>
          </a:stretch>
        </p:blipFill>
        <p:spPr>
          <a:xfrm>
            <a:off x="1161394" y="1529241"/>
            <a:ext cx="1743673" cy="1722034"/>
          </a:xfrm>
          <a:prstGeom prst="rect">
            <a:avLst/>
          </a:prstGeom>
        </p:spPr>
      </p:pic>
      <p:sp>
        <p:nvSpPr>
          <p:cNvPr id="4" name="Rectangle 7">
            <a:extLst>
              <a:ext uri="{FF2B5EF4-FFF2-40B4-BE49-F238E27FC236}">
                <a16:creationId xmlns:a16="http://schemas.microsoft.com/office/drawing/2014/main" id="{5D3A2781-289B-44B7-9BE0-86C1BEC099A4}"/>
              </a:ext>
            </a:extLst>
          </p:cNvPr>
          <p:cNvSpPr/>
          <p:nvPr/>
        </p:nvSpPr>
        <p:spPr>
          <a:xfrm>
            <a:off x="1195481" y="3797293"/>
            <a:ext cx="1789022" cy="60978"/>
          </a:xfrm>
          <a:prstGeom prst="rect">
            <a:avLst/>
          </a:prstGeom>
          <a:solidFill>
            <a:srgbClr val="7EB4C9"/>
          </a:solidFill>
          <a:ln w="6350" cap="flat" cmpd="sng" algn="ctr">
            <a:noFill/>
            <a:prstDash val="solid"/>
            <a:miter lim="800000"/>
          </a:ln>
          <a:effectLst/>
        </p:spPr>
        <p:txBody>
          <a:bodyPr lIns="96749" tIns="48373" rIns="96749" bIns="48373" rtlCol="0" anchor="ctr"/>
          <a:lstStyle/>
          <a:p>
            <a:pPr algn="ctr" defTabSz="725851">
              <a:defRPr/>
            </a:pPr>
            <a:endParaRPr lang="en-US" sz="1400" kern="0">
              <a:solidFill>
                <a:prstClr val="white"/>
              </a:solidFill>
              <a:latin typeface="微软雅黑"/>
              <a:ea typeface="微软雅黑"/>
              <a:cs typeface="+mn-ea"/>
            </a:endParaRPr>
          </a:p>
        </p:txBody>
      </p:sp>
      <p:sp>
        <p:nvSpPr>
          <p:cNvPr id="5" name="Rectangle 8">
            <a:extLst>
              <a:ext uri="{FF2B5EF4-FFF2-40B4-BE49-F238E27FC236}">
                <a16:creationId xmlns:a16="http://schemas.microsoft.com/office/drawing/2014/main" id="{2E9E91BE-E04A-46C4-8902-B60E60810717}"/>
              </a:ext>
            </a:extLst>
          </p:cNvPr>
          <p:cNvSpPr/>
          <p:nvPr/>
        </p:nvSpPr>
        <p:spPr>
          <a:xfrm>
            <a:off x="3111221" y="3794983"/>
            <a:ext cx="1749704" cy="60978"/>
          </a:xfrm>
          <a:prstGeom prst="rect">
            <a:avLst/>
          </a:prstGeom>
          <a:solidFill>
            <a:srgbClr val="96A75B"/>
          </a:solidFill>
          <a:ln w="6350" cap="flat" cmpd="sng" algn="ctr">
            <a:noFill/>
            <a:prstDash val="solid"/>
            <a:miter lim="800000"/>
          </a:ln>
          <a:effectLst/>
        </p:spPr>
        <p:txBody>
          <a:bodyPr lIns="96749" tIns="48373" rIns="96749" bIns="48373" rtlCol="0" anchor="ctr"/>
          <a:lstStyle/>
          <a:p>
            <a:pPr algn="ctr" defTabSz="725851">
              <a:defRPr/>
            </a:pPr>
            <a:endParaRPr lang="en-US" sz="1400" kern="0">
              <a:solidFill>
                <a:prstClr val="white"/>
              </a:solidFill>
              <a:latin typeface="微软雅黑"/>
              <a:ea typeface="微软雅黑"/>
              <a:cs typeface="+mn-ea"/>
            </a:endParaRPr>
          </a:p>
        </p:txBody>
      </p:sp>
      <p:sp>
        <p:nvSpPr>
          <p:cNvPr id="6" name="Rectangle 9">
            <a:extLst>
              <a:ext uri="{FF2B5EF4-FFF2-40B4-BE49-F238E27FC236}">
                <a16:creationId xmlns:a16="http://schemas.microsoft.com/office/drawing/2014/main" id="{47F21154-BD35-42C7-AA76-2DB28F4ACFB2}"/>
              </a:ext>
            </a:extLst>
          </p:cNvPr>
          <p:cNvSpPr/>
          <p:nvPr/>
        </p:nvSpPr>
        <p:spPr>
          <a:xfrm>
            <a:off x="4990138" y="3790419"/>
            <a:ext cx="1747211" cy="63964"/>
          </a:xfrm>
          <a:prstGeom prst="rect">
            <a:avLst/>
          </a:prstGeom>
          <a:solidFill>
            <a:srgbClr val="7EB4C9"/>
          </a:solidFill>
          <a:ln w="6350" cap="flat" cmpd="sng" algn="ctr">
            <a:noFill/>
            <a:prstDash val="solid"/>
            <a:miter lim="800000"/>
          </a:ln>
          <a:effectLst/>
        </p:spPr>
        <p:txBody>
          <a:bodyPr lIns="96749" tIns="48373" rIns="96749" bIns="48373" rtlCol="0" anchor="ctr"/>
          <a:lstStyle/>
          <a:p>
            <a:pPr algn="ctr" defTabSz="725851">
              <a:defRPr/>
            </a:pPr>
            <a:endParaRPr lang="en-US" sz="1400" kern="0">
              <a:solidFill>
                <a:prstClr val="white"/>
              </a:solidFill>
              <a:latin typeface="微软雅黑"/>
              <a:ea typeface="微软雅黑"/>
              <a:cs typeface="+mn-ea"/>
            </a:endParaRPr>
          </a:p>
        </p:txBody>
      </p:sp>
      <p:sp>
        <p:nvSpPr>
          <p:cNvPr id="7" name="Rectangle 10">
            <a:extLst>
              <a:ext uri="{FF2B5EF4-FFF2-40B4-BE49-F238E27FC236}">
                <a16:creationId xmlns:a16="http://schemas.microsoft.com/office/drawing/2014/main" id="{4FE0C0C6-0263-45E9-898D-75234EC4FD2F}"/>
              </a:ext>
            </a:extLst>
          </p:cNvPr>
          <p:cNvSpPr/>
          <p:nvPr/>
        </p:nvSpPr>
        <p:spPr>
          <a:xfrm>
            <a:off x="6866559" y="3779572"/>
            <a:ext cx="1749707" cy="67208"/>
          </a:xfrm>
          <a:prstGeom prst="rect">
            <a:avLst/>
          </a:prstGeom>
          <a:solidFill>
            <a:srgbClr val="96A75B"/>
          </a:solidFill>
          <a:ln w="6350" cap="flat" cmpd="sng" algn="ctr">
            <a:noFill/>
            <a:prstDash val="solid"/>
            <a:miter lim="800000"/>
          </a:ln>
          <a:effectLst/>
        </p:spPr>
        <p:txBody>
          <a:bodyPr lIns="96749" tIns="48373" rIns="96749" bIns="48373" rtlCol="0" anchor="ctr"/>
          <a:lstStyle/>
          <a:p>
            <a:pPr algn="ctr" defTabSz="725851">
              <a:defRPr/>
            </a:pPr>
            <a:endParaRPr lang="en-US" sz="1400" kern="0">
              <a:solidFill>
                <a:prstClr val="white"/>
              </a:solidFill>
              <a:latin typeface="微软雅黑"/>
              <a:ea typeface="微软雅黑"/>
              <a:cs typeface="+mn-ea"/>
            </a:endParaRPr>
          </a:p>
        </p:txBody>
      </p:sp>
      <p:sp>
        <p:nvSpPr>
          <p:cNvPr id="8" name="TextBox 37">
            <a:extLst>
              <a:ext uri="{FF2B5EF4-FFF2-40B4-BE49-F238E27FC236}">
                <a16:creationId xmlns:a16="http://schemas.microsoft.com/office/drawing/2014/main" id="{0E8DA3D4-BCE0-4700-B905-DCF3654F173E}"/>
              </a:ext>
            </a:extLst>
          </p:cNvPr>
          <p:cNvSpPr txBox="1"/>
          <p:nvPr/>
        </p:nvSpPr>
        <p:spPr>
          <a:xfrm>
            <a:off x="1195481" y="3376576"/>
            <a:ext cx="1761459" cy="246221"/>
          </a:xfrm>
          <a:prstGeom prst="rect">
            <a:avLst/>
          </a:prstGeom>
          <a:noFill/>
        </p:spPr>
        <p:txBody>
          <a:bodyPr wrap="square" lIns="0" tIns="0" rIns="0" bIns="0" rtlCol="0">
            <a:spAutoFit/>
          </a:bodyPr>
          <a:lstStyle/>
          <a:p>
            <a:pPr algn="ctr"/>
            <a:r>
              <a:rPr lang="zh-CN" altLang="en-US" sz="1600" dirty="0">
                <a:solidFill>
                  <a:srgbClr val="7EB4C9"/>
                </a:solidFill>
                <a:latin typeface="微软雅黑"/>
                <a:ea typeface="微软雅黑"/>
                <a:cs typeface="+mn-ea"/>
              </a:rPr>
              <a:t>“未来可期”型</a:t>
            </a:r>
            <a:endParaRPr lang="en-US" sz="1600" dirty="0">
              <a:solidFill>
                <a:srgbClr val="7EB4C9"/>
              </a:solidFill>
              <a:latin typeface="微软雅黑"/>
              <a:ea typeface="微软雅黑"/>
              <a:cs typeface="+mn-ea"/>
            </a:endParaRPr>
          </a:p>
        </p:txBody>
      </p:sp>
      <p:sp>
        <p:nvSpPr>
          <p:cNvPr id="9" name="TextBox 38">
            <a:extLst>
              <a:ext uri="{FF2B5EF4-FFF2-40B4-BE49-F238E27FC236}">
                <a16:creationId xmlns:a16="http://schemas.microsoft.com/office/drawing/2014/main" id="{74B6D3B3-A7C8-4D6C-AB6D-84BA1825CA44}"/>
              </a:ext>
            </a:extLst>
          </p:cNvPr>
          <p:cNvSpPr txBox="1"/>
          <p:nvPr/>
        </p:nvSpPr>
        <p:spPr>
          <a:xfrm>
            <a:off x="3022723" y="3340610"/>
            <a:ext cx="1967415" cy="246221"/>
          </a:xfrm>
          <a:prstGeom prst="rect">
            <a:avLst/>
          </a:prstGeom>
          <a:noFill/>
        </p:spPr>
        <p:txBody>
          <a:bodyPr wrap="square" lIns="0" tIns="0" rIns="0" bIns="0" rtlCol="0">
            <a:spAutoFit/>
          </a:bodyPr>
          <a:lstStyle/>
          <a:p>
            <a:pPr algn="ctr"/>
            <a:r>
              <a:rPr lang="zh-CN" altLang="en-US" sz="1600" dirty="0">
                <a:solidFill>
                  <a:srgbClr val="96A75B"/>
                </a:solidFill>
                <a:latin typeface="微软雅黑"/>
                <a:ea typeface="微软雅黑"/>
                <a:cs typeface="+mn-ea"/>
              </a:rPr>
              <a:t>“随心海草团”型</a:t>
            </a:r>
            <a:endParaRPr lang="en-US" altLang="zh-CN" sz="1100" dirty="0">
              <a:solidFill>
                <a:prstClr val="white">
                  <a:lumMod val="50000"/>
                </a:prstClr>
              </a:solidFill>
              <a:latin typeface="微软雅黑"/>
              <a:ea typeface="微软雅黑"/>
              <a:cs typeface="+mn-ea"/>
            </a:endParaRPr>
          </a:p>
        </p:txBody>
      </p:sp>
      <p:sp>
        <p:nvSpPr>
          <p:cNvPr id="10" name="TextBox 39">
            <a:extLst>
              <a:ext uri="{FF2B5EF4-FFF2-40B4-BE49-F238E27FC236}">
                <a16:creationId xmlns:a16="http://schemas.microsoft.com/office/drawing/2014/main" id="{8AD7C49D-86BE-44D5-97C3-767C02F767CE}"/>
              </a:ext>
            </a:extLst>
          </p:cNvPr>
          <p:cNvSpPr txBox="1"/>
          <p:nvPr/>
        </p:nvSpPr>
        <p:spPr>
          <a:xfrm>
            <a:off x="4924356" y="3396793"/>
            <a:ext cx="1749705" cy="246221"/>
          </a:xfrm>
          <a:prstGeom prst="rect">
            <a:avLst/>
          </a:prstGeom>
          <a:noFill/>
        </p:spPr>
        <p:txBody>
          <a:bodyPr wrap="square" lIns="0" tIns="0" rIns="0" bIns="0" rtlCol="0">
            <a:spAutoFit/>
          </a:bodyPr>
          <a:lstStyle/>
          <a:p>
            <a:pPr algn="ctr"/>
            <a:r>
              <a:rPr lang="zh-CN" altLang="en-US" sz="1600" dirty="0">
                <a:solidFill>
                  <a:srgbClr val="7EB4C9"/>
                </a:solidFill>
                <a:latin typeface="微软雅黑"/>
                <a:ea typeface="微软雅黑"/>
                <a:cs typeface="+mn-ea"/>
              </a:rPr>
              <a:t>“老顽童爷爷”型</a:t>
            </a:r>
            <a:endParaRPr lang="en-US" sz="1600" dirty="0">
              <a:solidFill>
                <a:srgbClr val="7EB4C9"/>
              </a:solidFill>
              <a:latin typeface="微软雅黑"/>
              <a:ea typeface="微软雅黑"/>
              <a:cs typeface="+mn-ea"/>
            </a:endParaRPr>
          </a:p>
        </p:txBody>
      </p:sp>
      <p:sp>
        <p:nvSpPr>
          <p:cNvPr id="11" name="TextBox 40">
            <a:extLst>
              <a:ext uri="{FF2B5EF4-FFF2-40B4-BE49-F238E27FC236}">
                <a16:creationId xmlns:a16="http://schemas.microsoft.com/office/drawing/2014/main" id="{F1B4E552-8D3C-42A6-8640-03429E3A9A41}"/>
              </a:ext>
            </a:extLst>
          </p:cNvPr>
          <p:cNvSpPr txBox="1"/>
          <p:nvPr/>
        </p:nvSpPr>
        <p:spPr>
          <a:xfrm>
            <a:off x="6775398" y="3397169"/>
            <a:ext cx="1749705" cy="246221"/>
          </a:xfrm>
          <a:prstGeom prst="rect">
            <a:avLst/>
          </a:prstGeom>
          <a:noFill/>
        </p:spPr>
        <p:txBody>
          <a:bodyPr wrap="square" lIns="0" tIns="0" rIns="0" bIns="0" rtlCol="0">
            <a:spAutoFit/>
          </a:bodyPr>
          <a:lstStyle/>
          <a:p>
            <a:pPr algn="ctr"/>
            <a:r>
              <a:rPr lang="zh-CN" altLang="en-US" sz="1600" dirty="0">
                <a:solidFill>
                  <a:srgbClr val="96A75B"/>
                </a:solidFill>
                <a:latin typeface="微软雅黑"/>
                <a:ea typeface="微软雅黑"/>
                <a:cs typeface="+mn-ea"/>
              </a:rPr>
              <a:t>“数字发烧友”型</a:t>
            </a:r>
            <a:endParaRPr lang="en-US" altLang="zh-CN" sz="1100" dirty="0">
              <a:solidFill>
                <a:prstClr val="white">
                  <a:lumMod val="50000"/>
                </a:prstClr>
              </a:solidFill>
              <a:latin typeface="微软雅黑"/>
              <a:ea typeface="微软雅黑"/>
              <a:cs typeface="+mn-ea"/>
            </a:endParaRPr>
          </a:p>
        </p:txBody>
      </p:sp>
      <p:sp>
        <p:nvSpPr>
          <p:cNvPr id="76" name="矩形 75">
            <a:extLst>
              <a:ext uri="{FF2B5EF4-FFF2-40B4-BE49-F238E27FC236}">
                <a16:creationId xmlns:a16="http://schemas.microsoft.com/office/drawing/2014/main" id="{916AED88-B3F9-47E6-8FB9-6C2C674C5CEB}"/>
              </a:ext>
            </a:extLst>
          </p:cNvPr>
          <p:cNvSpPr/>
          <p:nvPr/>
        </p:nvSpPr>
        <p:spPr>
          <a:xfrm>
            <a:off x="1387363" y="4036613"/>
            <a:ext cx="1377694" cy="565737"/>
          </a:xfrm>
          <a:prstGeom prst="rect">
            <a:avLst/>
          </a:prstGeom>
          <a:noFill/>
        </p:spPr>
        <p:txBody>
          <a:bodyPr wrap="none" lIns="72585" tIns="36293" rIns="72585" bIns="36293">
            <a:spAutoFit/>
          </a:bodyPr>
          <a:lstStyle/>
          <a:p>
            <a:pPr algn="ctr"/>
            <a:r>
              <a:rPr lang="zh-CN" altLang="en-US" sz="1600" dirty="0">
                <a:ln w="0"/>
                <a:latin typeface="微软雅黑" pitchFamily="34" charset="-122"/>
                <a:ea typeface="微软雅黑" pitchFamily="34" charset="-122"/>
              </a:rPr>
              <a:t>了解程度较低</a:t>
            </a:r>
            <a:endParaRPr lang="en-US" altLang="zh-CN" sz="1600" dirty="0">
              <a:ln w="0"/>
              <a:latin typeface="微软雅黑" pitchFamily="34" charset="-122"/>
              <a:ea typeface="微软雅黑" pitchFamily="34" charset="-122"/>
            </a:endParaRPr>
          </a:p>
          <a:p>
            <a:pPr algn="ctr"/>
            <a:r>
              <a:rPr lang="zh-CN" altLang="en-US" sz="1600" dirty="0">
                <a:ln w="0"/>
                <a:latin typeface="微软雅黑" pitchFamily="34" charset="-122"/>
                <a:ea typeface="微软雅黑" pitchFamily="34" charset="-122"/>
              </a:rPr>
              <a:t>持有乐观态度</a:t>
            </a:r>
          </a:p>
        </p:txBody>
      </p:sp>
      <p:sp>
        <p:nvSpPr>
          <p:cNvPr id="78" name="文本框 77">
            <a:extLst>
              <a:ext uri="{FF2B5EF4-FFF2-40B4-BE49-F238E27FC236}">
                <a16:creationId xmlns:a16="http://schemas.microsoft.com/office/drawing/2014/main" id="{8A719921-C423-4995-B49B-33F42639B342}"/>
              </a:ext>
            </a:extLst>
          </p:cNvPr>
          <p:cNvSpPr txBox="1"/>
          <p:nvPr/>
        </p:nvSpPr>
        <p:spPr>
          <a:xfrm>
            <a:off x="3082158" y="4038379"/>
            <a:ext cx="2018156" cy="565737"/>
          </a:xfrm>
          <a:prstGeom prst="rect">
            <a:avLst/>
          </a:prstGeom>
          <a:noFill/>
        </p:spPr>
        <p:txBody>
          <a:bodyPr wrap="square" lIns="72585" tIns="36293" rIns="72585" bIns="36293">
            <a:spAutoFit/>
          </a:bodyPr>
          <a:lstStyle/>
          <a:p>
            <a:r>
              <a:rPr lang="zh-CN" altLang="en-US" sz="1600" dirty="0">
                <a:latin typeface="微软雅黑" pitchFamily="34" charset="-122"/>
                <a:ea typeface="微软雅黑" pitchFamily="34" charset="-122"/>
              </a:rPr>
              <a:t>要求和偏好较少</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但容易受人影响</a:t>
            </a:r>
          </a:p>
        </p:txBody>
      </p:sp>
      <p:sp>
        <p:nvSpPr>
          <p:cNvPr id="80" name="文本框 79">
            <a:extLst>
              <a:ext uri="{FF2B5EF4-FFF2-40B4-BE49-F238E27FC236}">
                <a16:creationId xmlns:a16="http://schemas.microsoft.com/office/drawing/2014/main" id="{C2A1F1A6-EDFA-41D0-9E2C-3D3F50624BF3}"/>
              </a:ext>
            </a:extLst>
          </p:cNvPr>
          <p:cNvSpPr txBox="1"/>
          <p:nvPr/>
        </p:nvSpPr>
        <p:spPr>
          <a:xfrm>
            <a:off x="5100314" y="4038379"/>
            <a:ext cx="2095485" cy="565737"/>
          </a:xfrm>
          <a:prstGeom prst="rect">
            <a:avLst/>
          </a:prstGeom>
          <a:noFill/>
        </p:spPr>
        <p:txBody>
          <a:bodyPr wrap="square" lIns="72585" tIns="36293" rIns="72585" bIns="36293">
            <a:spAutoFit/>
          </a:bodyPr>
          <a:lstStyle/>
          <a:p>
            <a:r>
              <a:rPr lang="zh-CN" altLang="en-US" sz="1600" dirty="0">
                <a:latin typeface="微软雅黑" pitchFamily="34" charset="-122"/>
                <a:ea typeface="微软雅黑" pitchFamily="34" charset="-122"/>
              </a:rPr>
              <a:t>不了解无偏好</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且信任感较低</a:t>
            </a:r>
          </a:p>
        </p:txBody>
      </p:sp>
      <p:sp>
        <p:nvSpPr>
          <p:cNvPr id="82" name="文本框 81">
            <a:extLst>
              <a:ext uri="{FF2B5EF4-FFF2-40B4-BE49-F238E27FC236}">
                <a16:creationId xmlns:a16="http://schemas.microsoft.com/office/drawing/2014/main" id="{446E6BCC-A5F0-4D5A-BED8-79683BFB3299}"/>
              </a:ext>
            </a:extLst>
          </p:cNvPr>
          <p:cNvSpPr txBox="1"/>
          <p:nvPr/>
        </p:nvSpPr>
        <p:spPr>
          <a:xfrm>
            <a:off x="7030597" y="4029872"/>
            <a:ext cx="1585669" cy="565737"/>
          </a:xfrm>
          <a:prstGeom prst="rect">
            <a:avLst/>
          </a:prstGeom>
          <a:noFill/>
        </p:spPr>
        <p:txBody>
          <a:bodyPr wrap="square" lIns="72585" tIns="36293" rIns="72585" bIns="36293">
            <a:spAutoFit/>
          </a:bodyPr>
          <a:lstStyle/>
          <a:p>
            <a:r>
              <a:rPr lang="zh-CN" altLang="en-US" sz="1600" dirty="0">
                <a:latin typeface="微软雅黑" pitchFamily="34" charset="-122"/>
                <a:ea typeface="微软雅黑" pitchFamily="34" charset="-122"/>
              </a:rPr>
              <a:t>了解程度深</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且愿意尝试</a:t>
            </a:r>
          </a:p>
        </p:txBody>
      </p:sp>
      <p:grpSp>
        <p:nvGrpSpPr>
          <p:cNvPr id="99" name="Group 8">
            <a:extLst>
              <a:ext uri="{FF2B5EF4-FFF2-40B4-BE49-F238E27FC236}">
                <a16:creationId xmlns:a16="http://schemas.microsoft.com/office/drawing/2014/main" id="{8AD05D62-049E-4653-A765-F94FD2A07499}"/>
              </a:ext>
            </a:extLst>
          </p:cNvPr>
          <p:cNvGrpSpPr/>
          <p:nvPr/>
        </p:nvGrpSpPr>
        <p:grpSpPr>
          <a:xfrm>
            <a:off x="3288814" y="738304"/>
            <a:ext cx="1701324" cy="596471"/>
            <a:chOff x="6248400" y="1515774"/>
            <a:chExt cx="2133600" cy="757424"/>
          </a:xfrm>
        </p:grpSpPr>
        <p:sp>
          <p:nvSpPr>
            <p:cNvPr id="100" name="Rounded Rectangle 19">
              <a:extLst>
                <a:ext uri="{FF2B5EF4-FFF2-40B4-BE49-F238E27FC236}">
                  <a16:creationId xmlns:a16="http://schemas.microsoft.com/office/drawing/2014/main" id="{BCEC6E86-17A5-4CB1-97FE-6964C65B3C00}"/>
                </a:ext>
              </a:extLst>
            </p:cNvPr>
            <p:cNvSpPr/>
            <p:nvPr/>
          </p:nvSpPr>
          <p:spPr>
            <a:xfrm>
              <a:off x="6248400" y="1515774"/>
              <a:ext cx="2133600" cy="2286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01" name="Rounded Rectangle 20">
              <a:extLst>
                <a:ext uri="{FF2B5EF4-FFF2-40B4-BE49-F238E27FC236}">
                  <a16:creationId xmlns:a16="http://schemas.microsoft.com/office/drawing/2014/main" id="{3FE46685-6C39-42C4-817F-751946975D43}"/>
                </a:ext>
              </a:extLst>
            </p:cNvPr>
            <p:cNvSpPr/>
            <p:nvPr/>
          </p:nvSpPr>
          <p:spPr>
            <a:xfrm>
              <a:off x="6248400" y="1630074"/>
              <a:ext cx="1981200" cy="228600"/>
            </a:xfrm>
            <a:prstGeom prst="round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02" name="TextBox 35">
              <a:extLst>
                <a:ext uri="{FF2B5EF4-FFF2-40B4-BE49-F238E27FC236}">
                  <a16:creationId xmlns:a16="http://schemas.microsoft.com/office/drawing/2014/main" id="{EE159351-C7F0-4650-9121-E6C32B9FC652}"/>
                </a:ext>
              </a:extLst>
            </p:cNvPr>
            <p:cNvSpPr txBox="1"/>
            <p:nvPr/>
          </p:nvSpPr>
          <p:spPr>
            <a:xfrm>
              <a:off x="6248400" y="1921453"/>
              <a:ext cx="1558791" cy="351745"/>
            </a:xfrm>
            <a:prstGeom prst="rect">
              <a:avLst/>
            </a:prstGeom>
            <a:noFill/>
          </p:spPr>
          <p:txBody>
            <a:bodyPr wrap="square" rtlCol="0">
              <a:spAutoFit/>
            </a:bodyPr>
            <a:lstStyle/>
            <a:p>
              <a:pPr indent="-1451701" algn="just" defTabSz="725851">
                <a:defRPr/>
              </a:pPr>
              <a:r>
                <a:rPr lang="zh-CN" altLang="en-US" sz="1200" b="1" dirty="0">
                  <a:solidFill>
                    <a:prstClr val="black">
                      <a:lumMod val="50000"/>
                      <a:lumOff val="50000"/>
                    </a:prstClr>
                  </a:solidFill>
                  <a:latin typeface="微软雅黑" pitchFamily="34" charset="-122"/>
                  <a:ea typeface="微软雅黑" pitchFamily="34" charset="-122"/>
                  <a:cs typeface="Open Sans" pitchFamily="34" charset="0"/>
                </a:rPr>
                <a:t>占比最大</a:t>
              </a:r>
              <a:endParaRPr lang="en-US" sz="1200" b="1" dirty="0">
                <a:solidFill>
                  <a:prstClr val="black">
                    <a:lumMod val="50000"/>
                    <a:lumOff val="50000"/>
                  </a:prstClr>
                </a:solidFill>
                <a:latin typeface="微软雅黑" pitchFamily="34" charset="-122"/>
                <a:ea typeface="微软雅黑" pitchFamily="34" charset="-122"/>
                <a:cs typeface="Open Sans" pitchFamily="34" charset="0"/>
              </a:endParaRPr>
            </a:p>
          </p:txBody>
        </p:sp>
      </p:grpSp>
      <p:grpSp>
        <p:nvGrpSpPr>
          <p:cNvPr id="104" name="Group 10">
            <a:extLst>
              <a:ext uri="{FF2B5EF4-FFF2-40B4-BE49-F238E27FC236}">
                <a16:creationId xmlns:a16="http://schemas.microsoft.com/office/drawing/2014/main" id="{F8782B39-D19B-436F-9804-2142702E16C9}"/>
              </a:ext>
            </a:extLst>
          </p:cNvPr>
          <p:cNvGrpSpPr/>
          <p:nvPr/>
        </p:nvGrpSpPr>
        <p:grpSpPr>
          <a:xfrm>
            <a:off x="3313717" y="1520243"/>
            <a:ext cx="1701324" cy="534915"/>
            <a:chOff x="3581400" y="2335358"/>
            <a:chExt cx="2133600" cy="679258"/>
          </a:xfrm>
        </p:grpSpPr>
        <p:sp>
          <p:nvSpPr>
            <p:cNvPr id="105" name="Rounded Rectangle 22">
              <a:extLst>
                <a:ext uri="{FF2B5EF4-FFF2-40B4-BE49-F238E27FC236}">
                  <a16:creationId xmlns:a16="http://schemas.microsoft.com/office/drawing/2014/main" id="{F47C0749-83B4-4AC5-BA11-7D206E92591E}"/>
                </a:ext>
              </a:extLst>
            </p:cNvPr>
            <p:cNvSpPr/>
            <p:nvPr/>
          </p:nvSpPr>
          <p:spPr>
            <a:xfrm>
              <a:off x="3581400" y="2335358"/>
              <a:ext cx="2133600" cy="2286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06" name="Rounded Rectangle 23">
              <a:extLst>
                <a:ext uri="{FF2B5EF4-FFF2-40B4-BE49-F238E27FC236}">
                  <a16:creationId xmlns:a16="http://schemas.microsoft.com/office/drawing/2014/main" id="{062B32D4-7763-421C-9757-F5D54ADC1C8F}"/>
                </a:ext>
              </a:extLst>
            </p:cNvPr>
            <p:cNvSpPr/>
            <p:nvPr/>
          </p:nvSpPr>
          <p:spPr>
            <a:xfrm>
              <a:off x="3581400" y="2449658"/>
              <a:ext cx="1752600" cy="228600"/>
            </a:xfrm>
            <a:prstGeom prst="round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07" name="TextBox 32">
              <a:extLst>
                <a:ext uri="{FF2B5EF4-FFF2-40B4-BE49-F238E27FC236}">
                  <a16:creationId xmlns:a16="http://schemas.microsoft.com/office/drawing/2014/main" id="{02111806-864C-454D-8419-D720D580456B}"/>
                </a:ext>
              </a:extLst>
            </p:cNvPr>
            <p:cNvSpPr txBox="1"/>
            <p:nvPr/>
          </p:nvSpPr>
          <p:spPr>
            <a:xfrm>
              <a:off x="3581400" y="2741036"/>
              <a:ext cx="1558791" cy="273580"/>
            </a:xfrm>
            <a:prstGeom prst="rect">
              <a:avLst/>
            </a:prstGeom>
            <a:noFill/>
          </p:spPr>
          <p:txBody>
            <a:bodyPr wrap="square" rtlCol="0">
              <a:spAutoFit/>
            </a:bodyPr>
            <a:lstStyle/>
            <a:p>
              <a:pPr indent="-1451701" algn="just" defTabSz="725851">
                <a:defRPr/>
              </a:pPr>
              <a:endParaRPr lang="en-US" sz="800" dirty="0">
                <a:solidFill>
                  <a:prstClr val="black">
                    <a:lumMod val="50000"/>
                    <a:lumOff val="50000"/>
                  </a:prstClr>
                </a:solidFill>
                <a:latin typeface="Source Sans Pro" pitchFamily="34" charset="0"/>
                <a:ea typeface="Open Sans" pitchFamily="34" charset="0"/>
                <a:cs typeface="Open Sans" pitchFamily="34" charset="0"/>
              </a:endParaRPr>
            </a:p>
          </p:txBody>
        </p:sp>
      </p:grpSp>
      <p:grpSp>
        <p:nvGrpSpPr>
          <p:cNvPr id="108" name="Group 9">
            <a:extLst>
              <a:ext uri="{FF2B5EF4-FFF2-40B4-BE49-F238E27FC236}">
                <a16:creationId xmlns:a16="http://schemas.microsoft.com/office/drawing/2014/main" id="{C3B59AE1-0FB7-400E-8612-2335138ABDF3}"/>
              </a:ext>
            </a:extLst>
          </p:cNvPr>
          <p:cNvGrpSpPr/>
          <p:nvPr/>
        </p:nvGrpSpPr>
        <p:grpSpPr>
          <a:xfrm>
            <a:off x="3313717" y="2406125"/>
            <a:ext cx="1701325" cy="534915"/>
            <a:chOff x="6248399" y="2335358"/>
            <a:chExt cx="2133601" cy="679258"/>
          </a:xfrm>
        </p:grpSpPr>
        <p:sp>
          <p:nvSpPr>
            <p:cNvPr id="109" name="Rounded Rectangle 25">
              <a:extLst>
                <a:ext uri="{FF2B5EF4-FFF2-40B4-BE49-F238E27FC236}">
                  <a16:creationId xmlns:a16="http://schemas.microsoft.com/office/drawing/2014/main" id="{E6D3D648-515C-4A6B-8CE2-1A0F78D61C95}"/>
                </a:ext>
              </a:extLst>
            </p:cNvPr>
            <p:cNvSpPr/>
            <p:nvPr/>
          </p:nvSpPr>
          <p:spPr>
            <a:xfrm>
              <a:off x="6248400" y="2335358"/>
              <a:ext cx="2133600" cy="2286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10" name="Rounded Rectangle 26">
              <a:extLst>
                <a:ext uri="{FF2B5EF4-FFF2-40B4-BE49-F238E27FC236}">
                  <a16:creationId xmlns:a16="http://schemas.microsoft.com/office/drawing/2014/main" id="{B0154585-55CF-4EC1-BBB8-464D42173FA2}"/>
                </a:ext>
              </a:extLst>
            </p:cNvPr>
            <p:cNvSpPr/>
            <p:nvPr/>
          </p:nvSpPr>
          <p:spPr>
            <a:xfrm>
              <a:off x="6248399" y="2449658"/>
              <a:ext cx="1555613" cy="228600"/>
            </a:xfrm>
            <a:prstGeom prst="roundRect">
              <a:avLst/>
            </a:prstGeom>
            <a:solidFill>
              <a:srgbClr val="297F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11" name="TextBox 36">
              <a:extLst>
                <a:ext uri="{FF2B5EF4-FFF2-40B4-BE49-F238E27FC236}">
                  <a16:creationId xmlns:a16="http://schemas.microsoft.com/office/drawing/2014/main" id="{06428B7B-401C-4EE8-A62C-8B0A5DFF1441}"/>
                </a:ext>
              </a:extLst>
            </p:cNvPr>
            <p:cNvSpPr txBox="1"/>
            <p:nvPr/>
          </p:nvSpPr>
          <p:spPr>
            <a:xfrm>
              <a:off x="6248400" y="2741036"/>
              <a:ext cx="1558791" cy="273580"/>
            </a:xfrm>
            <a:prstGeom prst="rect">
              <a:avLst/>
            </a:prstGeom>
            <a:noFill/>
          </p:spPr>
          <p:txBody>
            <a:bodyPr wrap="square" rtlCol="0">
              <a:spAutoFit/>
            </a:bodyPr>
            <a:lstStyle/>
            <a:p>
              <a:pPr indent="-1451701" algn="just" defTabSz="725851">
                <a:defRPr/>
              </a:pPr>
              <a:endParaRPr lang="en-US" sz="800" dirty="0">
                <a:solidFill>
                  <a:prstClr val="black">
                    <a:lumMod val="50000"/>
                    <a:lumOff val="50000"/>
                  </a:prstClr>
                </a:solidFill>
                <a:latin typeface="Source Sans Pro" pitchFamily="34" charset="0"/>
                <a:ea typeface="Open Sans" pitchFamily="34" charset="0"/>
                <a:cs typeface="Open Sans" pitchFamily="34" charset="0"/>
              </a:endParaRPr>
            </a:p>
          </p:txBody>
        </p:sp>
      </p:grpSp>
      <p:grpSp>
        <p:nvGrpSpPr>
          <p:cNvPr id="112" name="Group 2">
            <a:extLst>
              <a:ext uri="{FF2B5EF4-FFF2-40B4-BE49-F238E27FC236}">
                <a16:creationId xmlns:a16="http://schemas.microsoft.com/office/drawing/2014/main" id="{5CA4DE70-DA32-4023-9444-28A244377334}"/>
              </a:ext>
            </a:extLst>
          </p:cNvPr>
          <p:cNvGrpSpPr/>
          <p:nvPr/>
        </p:nvGrpSpPr>
        <p:grpSpPr>
          <a:xfrm>
            <a:off x="3303839" y="3232901"/>
            <a:ext cx="1701324" cy="596471"/>
            <a:chOff x="3581400" y="1515774"/>
            <a:chExt cx="2133600" cy="757424"/>
          </a:xfrm>
        </p:grpSpPr>
        <p:sp>
          <p:nvSpPr>
            <p:cNvPr id="113" name="Rounded Rectangle 7">
              <a:extLst>
                <a:ext uri="{FF2B5EF4-FFF2-40B4-BE49-F238E27FC236}">
                  <a16:creationId xmlns:a16="http://schemas.microsoft.com/office/drawing/2014/main" id="{CBE2DEE6-ED40-4E4B-AB40-2C69D415627B}"/>
                </a:ext>
              </a:extLst>
            </p:cNvPr>
            <p:cNvSpPr/>
            <p:nvPr/>
          </p:nvSpPr>
          <p:spPr>
            <a:xfrm>
              <a:off x="3581400" y="1515774"/>
              <a:ext cx="2133600" cy="2286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14" name="Rounded Rectangle 6">
              <a:extLst>
                <a:ext uri="{FF2B5EF4-FFF2-40B4-BE49-F238E27FC236}">
                  <a16:creationId xmlns:a16="http://schemas.microsoft.com/office/drawing/2014/main" id="{AAA9B865-71E4-42D9-8AC0-71C3DF980F2C}"/>
                </a:ext>
              </a:extLst>
            </p:cNvPr>
            <p:cNvSpPr/>
            <p:nvPr/>
          </p:nvSpPr>
          <p:spPr>
            <a:xfrm>
              <a:off x="3581400" y="1630074"/>
              <a:ext cx="1371600" cy="228600"/>
            </a:xfrm>
            <a:prstGeom prst="roundRect">
              <a:avLst/>
            </a:prstGeom>
            <a:solidFill>
              <a:srgbClr val="15A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51">
                <a:defRPr/>
              </a:pPr>
              <a:endParaRPr lang="en-US" sz="1400">
                <a:solidFill>
                  <a:prstClr val="white"/>
                </a:solidFill>
                <a:latin typeface="Calibri"/>
              </a:endParaRPr>
            </a:p>
          </p:txBody>
        </p:sp>
        <p:sp>
          <p:nvSpPr>
            <p:cNvPr id="115" name="TextBox 34">
              <a:extLst>
                <a:ext uri="{FF2B5EF4-FFF2-40B4-BE49-F238E27FC236}">
                  <a16:creationId xmlns:a16="http://schemas.microsoft.com/office/drawing/2014/main" id="{383586FC-B404-4F64-8DA5-F1112E548922}"/>
                </a:ext>
              </a:extLst>
            </p:cNvPr>
            <p:cNvSpPr txBox="1"/>
            <p:nvPr/>
          </p:nvSpPr>
          <p:spPr>
            <a:xfrm>
              <a:off x="3581400" y="1921453"/>
              <a:ext cx="1558791" cy="351745"/>
            </a:xfrm>
            <a:prstGeom prst="rect">
              <a:avLst/>
            </a:prstGeom>
            <a:noFill/>
          </p:spPr>
          <p:txBody>
            <a:bodyPr wrap="square" rtlCol="0">
              <a:spAutoFit/>
            </a:bodyPr>
            <a:lstStyle/>
            <a:p>
              <a:pPr indent="-1451701" algn="just" defTabSz="725851">
                <a:defRPr/>
              </a:pPr>
              <a:r>
                <a:rPr lang="zh-CN" altLang="en-US" sz="1200" b="1" dirty="0">
                  <a:solidFill>
                    <a:prstClr val="black">
                      <a:lumMod val="50000"/>
                      <a:lumOff val="50000"/>
                    </a:prstClr>
                  </a:solidFill>
                  <a:latin typeface="微软雅黑" pitchFamily="34" charset="-122"/>
                  <a:ea typeface="微软雅黑" pitchFamily="34" charset="-122"/>
                  <a:cs typeface="Open Sans" pitchFamily="34" charset="0"/>
                </a:rPr>
                <a:t>占比最少</a:t>
              </a:r>
              <a:endParaRPr lang="en-US" sz="1200" b="1" dirty="0">
                <a:solidFill>
                  <a:prstClr val="black">
                    <a:lumMod val="50000"/>
                    <a:lumOff val="50000"/>
                  </a:prstClr>
                </a:solidFill>
                <a:latin typeface="微软雅黑" pitchFamily="34" charset="-122"/>
                <a:ea typeface="微软雅黑" pitchFamily="34" charset="-122"/>
                <a:cs typeface="Open Sans" pitchFamily="34" charset="0"/>
              </a:endParaRPr>
            </a:p>
          </p:txBody>
        </p:sp>
      </p:grpSp>
      <p:sp>
        <p:nvSpPr>
          <p:cNvPr id="34" name="矩形 33"/>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下箭头标注 34"/>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Tree>
    <p:extLst>
      <p:ext uri="{BB962C8B-B14F-4D97-AF65-F5344CB8AC3E}">
        <p14:creationId xmlns:p14="http://schemas.microsoft.com/office/powerpoint/2010/main" val="41785525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anim calcmode="lin" valueType="num">
                                      <p:cBhvr>
                                        <p:cTn id="8" dur="500" fill="hold"/>
                                        <p:tgtEl>
                                          <p:spTgt spid="72"/>
                                        </p:tgtEl>
                                        <p:attrNameLst>
                                          <p:attrName>ppt_x</p:attrName>
                                        </p:attrNameLst>
                                      </p:cBhvr>
                                      <p:tavLst>
                                        <p:tav tm="0">
                                          <p:val>
                                            <p:strVal val="#ppt_x"/>
                                          </p:val>
                                        </p:tav>
                                        <p:tav tm="100000">
                                          <p:val>
                                            <p:strVal val="#ppt_x"/>
                                          </p:val>
                                        </p:tav>
                                      </p:tavLst>
                                    </p:anim>
                                    <p:anim calcmode="lin" valueType="num">
                                      <p:cBhvr>
                                        <p:cTn id="9" dur="500" fill="hold"/>
                                        <p:tgtEl>
                                          <p:spTgt spid="7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10" presetClass="entr" presetSubtype="0" fill="hold" nodeType="withEffect">
                                  <p:stCondLst>
                                    <p:cond delay="0"/>
                                  </p:stCondLst>
                                  <p:childTnLst>
                                    <p:set>
                                      <p:cBhvr>
                                        <p:cTn id="23" dur="1" fill="hold">
                                          <p:stCondLst>
                                            <p:cond delay="0"/>
                                          </p:stCondLst>
                                        </p:cTn>
                                        <p:tgtEl>
                                          <p:spTgt spid="76">
                                            <p:txEl>
                                              <p:pRg st="0" end="0"/>
                                            </p:txEl>
                                          </p:spTgt>
                                        </p:tgtEl>
                                        <p:attrNameLst>
                                          <p:attrName>style.visibility</p:attrName>
                                        </p:attrNameLst>
                                      </p:cBhvr>
                                      <p:to>
                                        <p:strVal val="visible"/>
                                      </p:to>
                                    </p:set>
                                    <p:animEffect transition="in" filter="fade">
                                      <p:cBhvr>
                                        <p:cTn id="24" dur="500"/>
                                        <p:tgtEl>
                                          <p:spTgt spid="76">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6">
                                            <p:txEl>
                                              <p:pRg st="1" end="1"/>
                                            </p:txEl>
                                          </p:spTgt>
                                        </p:tgtEl>
                                        <p:attrNameLst>
                                          <p:attrName>style.visibility</p:attrName>
                                        </p:attrNameLst>
                                      </p:cBhvr>
                                      <p:to>
                                        <p:strVal val="visible"/>
                                      </p:to>
                                    </p:set>
                                    <p:animEffect transition="in" filter="fade">
                                      <p:cBhvr>
                                        <p:cTn id="27" dur="500"/>
                                        <p:tgtEl>
                                          <p:spTgt spid="76">
                                            <p:txEl>
                                              <p:pRg st="1" end="1"/>
                                            </p:txEl>
                                          </p:spTgt>
                                        </p:tgtEl>
                                      </p:cBhvr>
                                    </p:animEffect>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anim calcmode="lin" valueType="num">
                                      <p:cBhvr>
                                        <p:cTn id="32" dur="500" fill="hold"/>
                                        <p:tgtEl>
                                          <p:spTgt spid="73"/>
                                        </p:tgtEl>
                                        <p:attrNameLst>
                                          <p:attrName>ppt_x</p:attrName>
                                        </p:attrNameLst>
                                      </p:cBhvr>
                                      <p:tavLst>
                                        <p:tav tm="0">
                                          <p:val>
                                            <p:strVal val="#ppt_x"/>
                                          </p:val>
                                        </p:tav>
                                        <p:tav tm="100000">
                                          <p:val>
                                            <p:strVal val="#ppt_x"/>
                                          </p:val>
                                        </p:tav>
                                      </p:tavLst>
                                    </p:anim>
                                    <p:anim calcmode="lin" valueType="num">
                                      <p:cBhvr>
                                        <p:cTn id="33" dur="500" fill="hold"/>
                                        <p:tgtEl>
                                          <p:spTgt spid="73"/>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par>
                                <p:cTn id="46" presetID="10" presetClass="entr" presetSubtype="0" fill="hold" nodeType="withEffect">
                                  <p:stCondLst>
                                    <p:cond delay="0"/>
                                  </p:stCondLst>
                                  <p:childTnLst>
                                    <p:set>
                                      <p:cBhvr>
                                        <p:cTn id="47" dur="1" fill="hold">
                                          <p:stCondLst>
                                            <p:cond delay="0"/>
                                          </p:stCondLst>
                                        </p:cTn>
                                        <p:tgtEl>
                                          <p:spTgt spid="78">
                                            <p:txEl>
                                              <p:pRg st="0" end="0"/>
                                            </p:txEl>
                                          </p:spTgt>
                                        </p:tgtEl>
                                        <p:attrNameLst>
                                          <p:attrName>style.visibility</p:attrName>
                                        </p:attrNameLst>
                                      </p:cBhvr>
                                      <p:to>
                                        <p:strVal val="visible"/>
                                      </p:to>
                                    </p:set>
                                    <p:animEffect transition="in" filter="fade">
                                      <p:cBhvr>
                                        <p:cTn id="48" dur="500"/>
                                        <p:tgtEl>
                                          <p:spTgt spid="78">
                                            <p:txEl>
                                              <p:pRg st="0" end="0"/>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78">
                                            <p:txEl>
                                              <p:pRg st="1" end="1"/>
                                            </p:txEl>
                                          </p:spTgt>
                                        </p:tgtEl>
                                        <p:attrNameLst>
                                          <p:attrName>style.visibility</p:attrName>
                                        </p:attrNameLst>
                                      </p:cBhvr>
                                      <p:to>
                                        <p:strVal val="visible"/>
                                      </p:to>
                                    </p:set>
                                    <p:animEffect transition="in" filter="fade">
                                      <p:cBhvr>
                                        <p:cTn id="51" dur="500"/>
                                        <p:tgtEl>
                                          <p:spTgt spid="78">
                                            <p:txEl>
                                              <p:pRg st="1" end="1"/>
                                            </p:txEl>
                                          </p:spTgt>
                                        </p:tgtEl>
                                      </p:cBhvr>
                                    </p:animEffect>
                                  </p:childTnLst>
                                </p:cTn>
                              </p:par>
                            </p:childTnLst>
                          </p:cTn>
                        </p:par>
                        <p:par>
                          <p:cTn id="52" fill="hold">
                            <p:stCondLst>
                              <p:cond delay="3000"/>
                            </p:stCondLst>
                            <p:childTnLst>
                              <p:par>
                                <p:cTn id="53" presetID="42" presetClass="entr" presetSubtype="0" fill="hold" nodeType="after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fade">
                                      <p:cBhvr>
                                        <p:cTn id="55" dur="500"/>
                                        <p:tgtEl>
                                          <p:spTgt spid="75"/>
                                        </p:tgtEl>
                                      </p:cBhvr>
                                    </p:animEffect>
                                    <p:anim calcmode="lin" valueType="num">
                                      <p:cBhvr>
                                        <p:cTn id="56" dur="500" fill="hold"/>
                                        <p:tgtEl>
                                          <p:spTgt spid="75"/>
                                        </p:tgtEl>
                                        <p:attrNameLst>
                                          <p:attrName>ppt_x</p:attrName>
                                        </p:attrNameLst>
                                      </p:cBhvr>
                                      <p:tavLst>
                                        <p:tav tm="0">
                                          <p:val>
                                            <p:strVal val="#ppt_x"/>
                                          </p:val>
                                        </p:tav>
                                        <p:tav tm="100000">
                                          <p:val>
                                            <p:strVal val="#ppt_x"/>
                                          </p:val>
                                        </p:tav>
                                      </p:tavLst>
                                    </p:anim>
                                    <p:anim calcmode="lin" valueType="num">
                                      <p:cBhvr>
                                        <p:cTn id="57" dur="500" fill="hold"/>
                                        <p:tgtEl>
                                          <p:spTgt spid="75"/>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par>
                          <p:cTn id="64" fill="hold">
                            <p:stCondLst>
                              <p:cond delay="4000"/>
                            </p:stCondLst>
                            <p:childTnLst>
                              <p:par>
                                <p:cTn id="65" presetID="53" presetClass="entr" presetSubtype="16"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10" presetClass="entr" presetSubtype="0" fill="hold" nodeType="withEffect">
                                  <p:stCondLst>
                                    <p:cond delay="0"/>
                                  </p:stCondLst>
                                  <p:childTnLst>
                                    <p:set>
                                      <p:cBhvr>
                                        <p:cTn id="71" dur="1" fill="hold">
                                          <p:stCondLst>
                                            <p:cond delay="0"/>
                                          </p:stCondLst>
                                        </p:cTn>
                                        <p:tgtEl>
                                          <p:spTgt spid="80">
                                            <p:txEl>
                                              <p:pRg st="0" end="0"/>
                                            </p:txEl>
                                          </p:spTgt>
                                        </p:tgtEl>
                                        <p:attrNameLst>
                                          <p:attrName>style.visibility</p:attrName>
                                        </p:attrNameLst>
                                      </p:cBhvr>
                                      <p:to>
                                        <p:strVal val="visible"/>
                                      </p:to>
                                    </p:set>
                                    <p:animEffect transition="in" filter="fade">
                                      <p:cBhvr>
                                        <p:cTn id="72" dur="500"/>
                                        <p:tgtEl>
                                          <p:spTgt spid="80">
                                            <p:txEl>
                                              <p:pRg st="0" end="0"/>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80">
                                            <p:txEl>
                                              <p:pRg st="1" end="1"/>
                                            </p:txEl>
                                          </p:spTgt>
                                        </p:tgtEl>
                                        <p:attrNameLst>
                                          <p:attrName>style.visibility</p:attrName>
                                        </p:attrNameLst>
                                      </p:cBhvr>
                                      <p:to>
                                        <p:strVal val="visible"/>
                                      </p:to>
                                    </p:set>
                                    <p:animEffect transition="in" filter="fade">
                                      <p:cBhvr>
                                        <p:cTn id="75" dur="500"/>
                                        <p:tgtEl>
                                          <p:spTgt spid="80">
                                            <p:txEl>
                                              <p:pRg st="1" end="1"/>
                                            </p:txEl>
                                          </p:spTgt>
                                        </p:tgtEl>
                                      </p:cBhvr>
                                    </p:animEffect>
                                  </p:childTnLst>
                                </p:cTn>
                              </p:par>
                              <p:par>
                                <p:cTn id="76" presetID="42" presetClass="entr" presetSubtype="0" fill="hold" nodeType="withEffect">
                                  <p:stCondLst>
                                    <p:cond delay="0"/>
                                  </p:stCondLst>
                                  <p:childTnLst>
                                    <p:set>
                                      <p:cBhvr>
                                        <p:cTn id="77" dur="1" fill="hold">
                                          <p:stCondLst>
                                            <p:cond delay="0"/>
                                          </p:stCondLst>
                                        </p:cTn>
                                        <p:tgtEl>
                                          <p:spTgt spid="74"/>
                                        </p:tgtEl>
                                        <p:attrNameLst>
                                          <p:attrName>style.visibility</p:attrName>
                                        </p:attrNameLst>
                                      </p:cBhvr>
                                      <p:to>
                                        <p:strVal val="visible"/>
                                      </p:to>
                                    </p:set>
                                    <p:animEffect transition="in" filter="fade">
                                      <p:cBhvr>
                                        <p:cTn id="78" dur="500"/>
                                        <p:tgtEl>
                                          <p:spTgt spid="74"/>
                                        </p:tgtEl>
                                      </p:cBhvr>
                                    </p:animEffect>
                                    <p:anim calcmode="lin" valueType="num">
                                      <p:cBhvr>
                                        <p:cTn id="79" dur="500" fill="hold"/>
                                        <p:tgtEl>
                                          <p:spTgt spid="74"/>
                                        </p:tgtEl>
                                        <p:attrNameLst>
                                          <p:attrName>ppt_x</p:attrName>
                                        </p:attrNameLst>
                                      </p:cBhvr>
                                      <p:tavLst>
                                        <p:tav tm="0">
                                          <p:val>
                                            <p:strVal val="#ppt_x"/>
                                          </p:val>
                                        </p:tav>
                                        <p:tav tm="100000">
                                          <p:val>
                                            <p:strVal val="#ppt_x"/>
                                          </p:val>
                                        </p:tav>
                                      </p:tavLst>
                                    </p:anim>
                                    <p:anim calcmode="lin" valueType="num">
                                      <p:cBhvr>
                                        <p:cTn id="80" dur="500" fill="hold"/>
                                        <p:tgtEl>
                                          <p:spTgt spid="74"/>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53" presetClass="entr" presetSubtype="16"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fltVal val="0"/>
                                          </p:val>
                                        </p:tav>
                                        <p:tav tm="100000">
                                          <p:val>
                                            <p:strVal val="#ppt_w"/>
                                          </p:val>
                                        </p:tav>
                                      </p:tavLst>
                                    </p:anim>
                                    <p:anim calcmode="lin" valueType="num">
                                      <p:cBhvr>
                                        <p:cTn id="85" dur="500" fill="hold"/>
                                        <p:tgtEl>
                                          <p:spTgt spid="11"/>
                                        </p:tgtEl>
                                        <p:attrNameLst>
                                          <p:attrName>ppt_h</p:attrName>
                                        </p:attrNameLst>
                                      </p:cBhvr>
                                      <p:tavLst>
                                        <p:tav tm="0">
                                          <p:val>
                                            <p:fltVal val="0"/>
                                          </p:val>
                                        </p:tav>
                                        <p:tav tm="100000">
                                          <p:val>
                                            <p:strVal val="#ppt_h"/>
                                          </p:val>
                                        </p:tav>
                                      </p:tavLst>
                                    </p:anim>
                                    <p:animEffect transition="in" filter="fade">
                                      <p:cBhvr>
                                        <p:cTn id="86" dur="500"/>
                                        <p:tgtEl>
                                          <p:spTgt spid="11"/>
                                        </p:tgtEl>
                                      </p:cBhvr>
                                    </p:animEffect>
                                  </p:childTnLst>
                                </p:cTn>
                              </p:par>
                            </p:childTnLst>
                          </p:cTn>
                        </p:par>
                        <p:par>
                          <p:cTn id="87" fill="hold">
                            <p:stCondLst>
                              <p:cond delay="5000"/>
                            </p:stCondLst>
                            <p:childTnLst>
                              <p:par>
                                <p:cTn id="88" presetID="53" presetClass="entr" presetSubtype="16" fill="hold" grpId="0" nodeType="afterEffect">
                                  <p:stCondLst>
                                    <p:cond delay="0"/>
                                  </p:stCondLst>
                                  <p:childTnLst>
                                    <p:set>
                                      <p:cBhvr>
                                        <p:cTn id="89" dur="1" fill="hold">
                                          <p:stCondLst>
                                            <p:cond delay="0"/>
                                          </p:stCondLst>
                                        </p:cTn>
                                        <p:tgtEl>
                                          <p:spTgt spid="7"/>
                                        </p:tgtEl>
                                        <p:attrNameLst>
                                          <p:attrName>style.visibility</p:attrName>
                                        </p:attrNameLst>
                                      </p:cBhvr>
                                      <p:to>
                                        <p:strVal val="visible"/>
                                      </p:to>
                                    </p:set>
                                    <p:anim calcmode="lin" valueType="num">
                                      <p:cBhvr>
                                        <p:cTn id="90" dur="500" fill="hold"/>
                                        <p:tgtEl>
                                          <p:spTgt spid="7"/>
                                        </p:tgtEl>
                                        <p:attrNameLst>
                                          <p:attrName>ppt_w</p:attrName>
                                        </p:attrNameLst>
                                      </p:cBhvr>
                                      <p:tavLst>
                                        <p:tav tm="0">
                                          <p:val>
                                            <p:fltVal val="0"/>
                                          </p:val>
                                        </p:tav>
                                        <p:tav tm="100000">
                                          <p:val>
                                            <p:strVal val="#ppt_w"/>
                                          </p:val>
                                        </p:tav>
                                      </p:tavLst>
                                    </p:anim>
                                    <p:anim calcmode="lin" valueType="num">
                                      <p:cBhvr>
                                        <p:cTn id="91" dur="500" fill="hold"/>
                                        <p:tgtEl>
                                          <p:spTgt spid="7"/>
                                        </p:tgtEl>
                                        <p:attrNameLst>
                                          <p:attrName>ppt_h</p:attrName>
                                        </p:attrNameLst>
                                      </p:cBhvr>
                                      <p:tavLst>
                                        <p:tav tm="0">
                                          <p:val>
                                            <p:fltVal val="0"/>
                                          </p:val>
                                        </p:tav>
                                        <p:tav tm="100000">
                                          <p:val>
                                            <p:strVal val="#ppt_h"/>
                                          </p:val>
                                        </p:tav>
                                      </p:tavLst>
                                    </p:anim>
                                    <p:animEffect transition="in" filter="fade">
                                      <p:cBhvr>
                                        <p:cTn id="92" dur="500"/>
                                        <p:tgtEl>
                                          <p:spTgt spid="7"/>
                                        </p:tgtEl>
                                      </p:cBhvr>
                                    </p:animEffect>
                                  </p:childTnLst>
                                </p:cTn>
                              </p:par>
                              <p:par>
                                <p:cTn id="93" presetID="10" presetClass="entr" presetSubtype="0" fill="hold" nodeType="withEffect">
                                  <p:stCondLst>
                                    <p:cond delay="0"/>
                                  </p:stCondLst>
                                  <p:childTnLst>
                                    <p:set>
                                      <p:cBhvr>
                                        <p:cTn id="94" dur="1" fill="hold">
                                          <p:stCondLst>
                                            <p:cond delay="0"/>
                                          </p:stCondLst>
                                        </p:cTn>
                                        <p:tgtEl>
                                          <p:spTgt spid="82">
                                            <p:txEl>
                                              <p:pRg st="0" end="0"/>
                                            </p:txEl>
                                          </p:spTgt>
                                        </p:tgtEl>
                                        <p:attrNameLst>
                                          <p:attrName>style.visibility</p:attrName>
                                        </p:attrNameLst>
                                      </p:cBhvr>
                                      <p:to>
                                        <p:strVal val="visible"/>
                                      </p:to>
                                    </p:set>
                                    <p:animEffect transition="in" filter="fade">
                                      <p:cBhvr>
                                        <p:cTn id="95" dur="500"/>
                                        <p:tgtEl>
                                          <p:spTgt spid="82">
                                            <p:txEl>
                                              <p:pRg st="0" end="0"/>
                                            </p:txEl>
                                          </p:spTgt>
                                        </p:tgtEl>
                                      </p:cBhvr>
                                    </p:animEffect>
                                  </p:childTnLst>
                                </p:cTn>
                              </p:par>
                              <p:par>
                                <p:cTn id="96" presetID="10" presetClass="entr" presetSubtype="0" fill="hold" nodeType="withEffect">
                                  <p:stCondLst>
                                    <p:cond delay="0"/>
                                  </p:stCondLst>
                                  <p:childTnLst>
                                    <p:set>
                                      <p:cBhvr>
                                        <p:cTn id="97" dur="1" fill="hold">
                                          <p:stCondLst>
                                            <p:cond delay="0"/>
                                          </p:stCondLst>
                                        </p:cTn>
                                        <p:tgtEl>
                                          <p:spTgt spid="82">
                                            <p:txEl>
                                              <p:pRg st="1" end="1"/>
                                            </p:txEl>
                                          </p:spTgt>
                                        </p:tgtEl>
                                        <p:attrNameLst>
                                          <p:attrName>style.visibility</p:attrName>
                                        </p:attrNameLst>
                                      </p:cBhvr>
                                      <p:to>
                                        <p:strVal val="visible"/>
                                      </p:to>
                                    </p:set>
                                    <p:animEffect transition="in" filter="fade">
                                      <p:cBhvr>
                                        <p:cTn id="98" dur="500"/>
                                        <p:tgtEl>
                                          <p:spTgt spid="82">
                                            <p:txEl>
                                              <p:pRg st="1" end="1"/>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grpId="1" nodeType="clickEffect">
                                  <p:stCondLst>
                                    <p:cond delay="0"/>
                                  </p:stCondLst>
                                  <p:childTnLst>
                                    <p:set>
                                      <p:cBhvr>
                                        <p:cTn id="102" dur="1" fill="hold">
                                          <p:stCondLst>
                                            <p:cond delay="0"/>
                                          </p:stCondLst>
                                        </p:cTn>
                                        <p:tgtEl>
                                          <p:spTgt spid="4"/>
                                        </p:tgtEl>
                                        <p:attrNameLst>
                                          <p:attrName>style.visibility</p:attrName>
                                        </p:attrNameLst>
                                      </p:cBhvr>
                                      <p:to>
                                        <p:strVal val="hidden"/>
                                      </p:to>
                                    </p:set>
                                  </p:childTnLst>
                                </p:cTn>
                              </p:par>
                              <p:par>
                                <p:cTn id="103" presetID="1" presetClass="exit" presetSubtype="0" fill="hold" grpId="0" nodeType="withEffect">
                                  <p:stCondLst>
                                    <p:cond delay="0"/>
                                  </p:stCondLst>
                                  <p:childTnLst>
                                    <p:set>
                                      <p:cBhvr>
                                        <p:cTn id="104" dur="1" fill="hold">
                                          <p:stCondLst>
                                            <p:cond delay="0"/>
                                          </p:stCondLst>
                                        </p:cTn>
                                        <p:tgtEl>
                                          <p:spTgt spid="76">
                                            <p:txEl>
                                              <p:pRg st="0" end="0"/>
                                            </p:txEl>
                                          </p:spTgt>
                                        </p:tgtEl>
                                        <p:attrNameLst>
                                          <p:attrName>style.visibility</p:attrName>
                                        </p:attrNameLst>
                                      </p:cBhvr>
                                      <p:to>
                                        <p:strVal val="hidden"/>
                                      </p:to>
                                    </p:set>
                                  </p:childTnLst>
                                </p:cTn>
                              </p:par>
                              <p:par>
                                <p:cTn id="105" presetID="1" presetClass="exit" presetSubtype="0" fill="hold" grpId="0" nodeType="withEffect">
                                  <p:stCondLst>
                                    <p:cond delay="0"/>
                                  </p:stCondLst>
                                  <p:childTnLst>
                                    <p:set>
                                      <p:cBhvr>
                                        <p:cTn id="106" dur="1" fill="hold">
                                          <p:stCondLst>
                                            <p:cond delay="0"/>
                                          </p:stCondLst>
                                        </p:cTn>
                                        <p:tgtEl>
                                          <p:spTgt spid="76">
                                            <p:txEl>
                                              <p:pRg st="1" end="1"/>
                                            </p:txEl>
                                          </p:spTgt>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5"/>
                                        </p:tgtEl>
                                        <p:attrNameLst>
                                          <p:attrName>style.visibility</p:attrName>
                                        </p:attrNameLst>
                                      </p:cBhvr>
                                      <p:to>
                                        <p:strVal val="hidden"/>
                                      </p:to>
                                    </p:set>
                                  </p:childTnLst>
                                </p:cTn>
                              </p:par>
                              <p:par>
                                <p:cTn id="109" presetID="1" presetClass="exit" presetSubtype="0" fill="hold" grpId="0" nodeType="withEffect">
                                  <p:stCondLst>
                                    <p:cond delay="0"/>
                                  </p:stCondLst>
                                  <p:childTnLst>
                                    <p:set>
                                      <p:cBhvr>
                                        <p:cTn id="110" dur="1" fill="hold">
                                          <p:stCondLst>
                                            <p:cond delay="0"/>
                                          </p:stCondLst>
                                        </p:cTn>
                                        <p:tgtEl>
                                          <p:spTgt spid="78">
                                            <p:txEl>
                                              <p:pRg st="0" end="0"/>
                                            </p:txEl>
                                          </p:spTgt>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78">
                                            <p:txEl>
                                              <p:pRg st="1" end="1"/>
                                            </p:txEl>
                                          </p:spTgt>
                                        </p:tgtEl>
                                        <p:attrNameLst>
                                          <p:attrName>style.visibility</p:attrName>
                                        </p:attrNameLst>
                                      </p:cBhvr>
                                      <p:to>
                                        <p:strVal val="hidden"/>
                                      </p:to>
                                    </p:set>
                                  </p:childTnLst>
                                </p:cTn>
                              </p:par>
                              <p:par>
                                <p:cTn id="113" presetID="1" presetClass="exit" presetSubtype="0" fill="hold" grpId="0" nodeType="withEffect">
                                  <p:stCondLst>
                                    <p:cond delay="0"/>
                                  </p:stCondLst>
                                  <p:childTnLst>
                                    <p:set>
                                      <p:cBhvr>
                                        <p:cTn id="114" dur="1" fill="hold">
                                          <p:stCondLst>
                                            <p:cond delay="0"/>
                                          </p:stCondLst>
                                        </p:cTn>
                                        <p:tgtEl>
                                          <p:spTgt spid="80">
                                            <p:txEl>
                                              <p:pRg st="0" end="0"/>
                                            </p:txEl>
                                          </p:spTgt>
                                        </p:tgtEl>
                                        <p:attrNameLst>
                                          <p:attrName>style.visibility</p:attrName>
                                        </p:attrNameLst>
                                      </p:cBhvr>
                                      <p:to>
                                        <p:strVal val="hidden"/>
                                      </p:to>
                                    </p:set>
                                  </p:childTnLst>
                                </p:cTn>
                              </p:par>
                              <p:par>
                                <p:cTn id="115" presetID="1" presetClass="exit" presetSubtype="0" fill="hold" grpId="0" nodeType="withEffect">
                                  <p:stCondLst>
                                    <p:cond delay="0"/>
                                  </p:stCondLst>
                                  <p:childTnLst>
                                    <p:set>
                                      <p:cBhvr>
                                        <p:cTn id="116" dur="1" fill="hold">
                                          <p:stCondLst>
                                            <p:cond delay="0"/>
                                          </p:stCondLst>
                                        </p:cTn>
                                        <p:tgtEl>
                                          <p:spTgt spid="80">
                                            <p:txEl>
                                              <p:pRg st="1" end="1"/>
                                            </p:txEl>
                                          </p:spTgt>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7"/>
                                        </p:tgtEl>
                                        <p:attrNameLst>
                                          <p:attrName>style.visibility</p:attrName>
                                        </p:attrNameLst>
                                      </p:cBhvr>
                                      <p:to>
                                        <p:strVal val="hidden"/>
                                      </p:to>
                                    </p:set>
                                  </p:childTnLst>
                                </p:cTn>
                              </p:par>
                              <p:par>
                                <p:cTn id="119" presetID="1" presetClass="exit" presetSubtype="0" fill="hold" grpId="0" nodeType="withEffect">
                                  <p:stCondLst>
                                    <p:cond delay="0"/>
                                  </p:stCondLst>
                                  <p:childTnLst>
                                    <p:set>
                                      <p:cBhvr>
                                        <p:cTn id="120" dur="1" fill="hold">
                                          <p:stCondLst>
                                            <p:cond delay="0"/>
                                          </p:stCondLst>
                                        </p:cTn>
                                        <p:tgtEl>
                                          <p:spTgt spid="82">
                                            <p:txEl>
                                              <p:pRg st="0" end="0"/>
                                            </p:txEl>
                                          </p:spTgt>
                                        </p:tgtEl>
                                        <p:attrNameLst>
                                          <p:attrName>style.visibility</p:attrName>
                                        </p:attrNameLst>
                                      </p:cBhvr>
                                      <p:to>
                                        <p:strVal val="hidden"/>
                                      </p:to>
                                    </p:set>
                                  </p:childTnLst>
                                </p:cTn>
                              </p:par>
                              <p:par>
                                <p:cTn id="121" presetID="1" presetClass="exit" presetSubtype="0" fill="hold" grpId="0" nodeType="withEffect">
                                  <p:stCondLst>
                                    <p:cond delay="0"/>
                                  </p:stCondLst>
                                  <p:childTnLst>
                                    <p:set>
                                      <p:cBhvr>
                                        <p:cTn id="122" dur="1" fill="hold">
                                          <p:stCondLst>
                                            <p:cond delay="0"/>
                                          </p:stCondLst>
                                        </p:cTn>
                                        <p:tgtEl>
                                          <p:spTgt spid="82">
                                            <p:txEl>
                                              <p:pRg st="1" end="1"/>
                                            </p:txEl>
                                          </p:spTgt>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6"/>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72"/>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73"/>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75"/>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74"/>
                                        </p:tgtEl>
                                        <p:attrNameLst>
                                          <p:attrName>style.visibility</p:attrName>
                                        </p:attrNameLst>
                                      </p:cBhvr>
                                      <p:to>
                                        <p:strVal val="hidden"/>
                                      </p:to>
                                    </p:set>
                                  </p:childTnLst>
                                </p:cTn>
                              </p:par>
                              <p:par>
                                <p:cTn id="133" presetID="64" presetClass="path" presetSubtype="0" accel="50000" decel="50000" fill="hold" grpId="1" nodeType="withEffect">
                                  <p:stCondLst>
                                    <p:cond delay="0"/>
                                  </p:stCondLst>
                                  <p:childTnLst>
                                    <p:animMotion origin="layout" path="M -0.00016 0.00235 L -0.00261 -0.46561 " pathEditMode="relative" rAng="0" ptsTypes="AA">
                                      <p:cBhvr>
                                        <p:cTn id="134" dur="2000" fill="hold"/>
                                        <p:tgtEl>
                                          <p:spTgt spid="8"/>
                                        </p:tgtEl>
                                        <p:attrNameLst>
                                          <p:attrName>ppt_x</p:attrName>
                                          <p:attrName>ppt_y</p:attrName>
                                        </p:attrNameLst>
                                      </p:cBhvr>
                                      <p:rCtr x="-131" y="-23398"/>
                                    </p:animMotion>
                                  </p:childTnLst>
                                </p:cTn>
                              </p:par>
                              <p:par>
                                <p:cTn id="135" presetID="42" presetClass="path" presetSubtype="0" accel="50000" decel="50000" fill="hold" grpId="1" nodeType="withEffect">
                                  <p:stCondLst>
                                    <p:cond delay="0"/>
                                  </p:stCondLst>
                                  <p:childTnLst>
                                    <p:animMotion origin="layout" path="M 0.0018 0.0097 L -0.19344 -0.34097 " pathEditMode="relative" rAng="0" ptsTypes="AA">
                                      <p:cBhvr>
                                        <p:cTn id="136" dur="2000" fill="hold"/>
                                        <p:tgtEl>
                                          <p:spTgt spid="9"/>
                                        </p:tgtEl>
                                        <p:attrNameLst>
                                          <p:attrName>ppt_x</p:attrName>
                                          <p:attrName>ppt_y</p:attrName>
                                        </p:attrNameLst>
                                      </p:cBhvr>
                                      <p:rCtr x="-9762" y="-17549"/>
                                    </p:animMotion>
                                  </p:childTnLst>
                                </p:cTn>
                              </p:par>
                              <p:par>
                                <p:cTn id="137" presetID="42" presetClass="path" presetSubtype="0" accel="50000" decel="50000" fill="hold" grpId="1" nodeType="withEffect">
                                  <p:stCondLst>
                                    <p:cond delay="0"/>
                                  </p:stCondLst>
                                  <p:childTnLst>
                                    <p:animMotion origin="layout" path="M -4.375E-6 -4.07407E-6 L -0.38294 -0.00139 " pathEditMode="relative" rAng="0" ptsTypes="AA">
                                      <p:cBhvr>
                                        <p:cTn id="138" dur="2000" fill="hold"/>
                                        <p:tgtEl>
                                          <p:spTgt spid="10"/>
                                        </p:tgtEl>
                                        <p:attrNameLst>
                                          <p:attrName>ppt_x</p:attrName>
                                          <p:attrName>ppt_y</p:attrName>
                                        </p:attrNameLst>
                                      </p:cBhvr>
                                      <p:rCtr x="-19349" y="-116"/>
                                    </p:animMotion>
                                  </p:childTnLst>
                                </p:cTn>
                              </p:par>
                              <p:par>
                                <p:cTn id="139" presetID="42" presetClass="path" presetSubtype="0" accel="50000" decel="50000" fill="hold" grpId="1" nodeType="withEffect">
                                  <p:stCondLst>
                                    <p:cond delay="0"/>
                                  </p:stCondLst>
                                  <p:childTnLst>
                                    <p:animMotion origin="layout" path="M 2.92197E-6 4.51499E-6 L -0.56824 -0.17843 " pathEditMode="relative" rAng="0" ptsTypes="AA">
                                      <p:cBhvr>
                                        <p:cTn id="140" dur="2000" fill="hold"/>
                                        <p:tgtEl>
                                          <p:spTgt spid="11"/>
                                        </p:tgtEl>
                                        <p:attrNameLst>
                                          <p:attrName>ppt_x</p:attrName>
                                          <p:attrName>ppt_y</p:attrName>
                                        </p:attrNameLst>
                                      </p:cBhvr>
                                      <p:rCtr x="-28420" y="-8936"/>
                                    </p:animMotion>
                                  </p:childTnLst>
                                </p:cTn>
                              </p:par>
                            </p:childTnLst>
                          </p:cTn>
                        </p:par>
                        <p:par>
                          <p:cTn id="141" fill="hold">
                            <p:stCondLst>
                              <p:cond delay="2000"/>
                            </p:stCondLst>
                            <p:childTnLst>
                              <p:par>
                                <p:cTn id="142" presetID="22" presetClass="entr" presetSubtype="8" fill="hold" nodeType="afterEffect">
                                  <p:stCondLst>
                                    <p:cond delay="0"/>
                                  </p:stCondLst>
                                  <p:childTnLst>
                                    <p:set>
                                      <p:cBhvr>
                                        <p:cTn id="143" dur="1" fill="hold">
                                          <p:stCondLst>
                                            <p:cond delay="0"/>
                                          </p:stCondLst>
                                        </p:cTn>
                                        <p:tgtEl>
                                          <p:spTgt spid="99"/>
                                        </p:tgtEl>
                                        <p:attrNameLst>
                                          <p:attrName>style.visibility</p:attrName>
                                        </p:attrNameLst>
                                      </p:cBhvr>
                                      <p:to>
                                        <p:strVal val="visible"/>
                                      </p:to>
                                    </p:set>
                                    <p:animEffect transition="in" filter="wipe(left)">
                                      <p:cBhvr>
                                        <p:cTn id="144" dur="500"/>
                                        <p:tgtEl>
                                          <p:spTgt spid="99"/>
                                        </p:tgtEl>
                                      </p:cBhvr>
                                    </p:animEffect>
                                  </p:childTnLst>
                                </p:cTn>
                              </p:par>
                            </p:childTnLst>
                          </p:cTn>
                        </p:par>
                        <p:par>
                          <p:cTn id="145" fill="hold">
                            <p:stCondLst>
                              <p:cond delay="2500"/>
                            </p:stCondLst>
                            <p:childTnLst>
                              <p:par>
                                <p:cTn id="146" presetID="22" presetClass="entr" presetSubtype="8" fill="hold" nodeType="afterEffect">
                                  <p:stCondLst>
                                    <p:cond delay="0"/>
                                  </p:stCondLst>
                                  <p:childTnLst>
                                    <p:set>
                                      <p:cBhvr>
                                        <p:cTn id="147" dur="1" fill="hold">
                                          <p:stCondLst>
                                            <p:cond delay="0"/>
                                          </p:stCondLst>
                                        </p:cTn>
                                        <p:tgtEl>
                                          <p:spTgt spid="104"/>
                                        </p:tgtEl>
                                        <p:attrNameLst>
                                          <p:attrName>style.visibility</p:attrName>
                                        </p:attrNameLst>
                                      </p:cBhvr>
                                      <p:to>
                                        <p:strVal val="visible"/>
                                      </p:to>
                                    </p:set>
                                    <p:animEffect transition="in" filter="wipe(left)">
                                      <p:cBhvr>
                                        <p:cTn id="148" dur="500"/>
                                        <p:tgtEl>
                                          <p:spTgt spid="104"/>
                                        </p:tgtEl>
                                      </p:cBhvr>
                                    </p:animEffect>
                                  </p:childTnLst>
                                </p:cTn>
                              </p:par>
                            </p:childTnLst>
                          </p:cTn>
                        </p:par>
                        <p:par>
                          <p:cTn id="149" fill="hold">
                            <p:stCondLst>
                              <p:cond delay="3000"/>
                            </p:stCondLst>
                            <p:childTnLst>
                              <p:par>
                                <p:cTn id="150" presetID="22" presetClass="entr" presetSubtype="8" fill="hold" nodeType="afterEffect">
                                  <p:stCondLst>
                                    <p:cond delay="0"/>
                                  </p:stCondLst>
                                  <p:childTnLst>
                                    <p:set>
                                      <p:cBhvr>
                                        <p:cTn id="151" dur="1" fill="hold">
                                          <p:stCondLst>
                                            <p:cond delay="0"/>
                                          </p:stCondLst>
                                        </p:cTn>
                                        <p:tgtEl>
                                          <p:spTgt spid="108"/>
                                        </p:tgtEl>
                                        <p:attrNameLst>
                                          <p:attrName>style.visibility</p:attrName>
                                        </p:attrNameLst>
                                      </p:cBhvr>
                                      <p:to>
                                        <p:strVal val="visible"/>
                                      </p:to>
                                    </p:set>
                                    <p:animEffect transition="in" filter="wipe(left)">
                                      <p:cBhvr>
                                        <p:cTn id="152" dur="500"/>
                                        <p:tgtEl>
                                          <p:spTgt spid="108"/>
                                        </p:tgtEl>
                                      </p:cBhvr>
                                    </p:animEffect>
                                  </p:childTnLst>
                                </p:cTn>
                              </p:par>
                            </p:childTnLst>
                          </p:cTn>
                        </p:par>
                        <p:par>
                          <p:cTn id="153" fill="hold">
                            <p:stCondLst>
                              <p:cond delay="3500"/>
                            </p:stCondLst>
                            <p:childTnLst>
                              <p:par>
                                <p:cTn id="154" presetID="22" presetClass="entr" presetSubtype="8" fill="hold" nodeType="afterEffect">
                                  <p:stCondLst>
                                    <p:cond delay="0"/>
                                  </p:stCondLst>
                                  <p:childTnLst>
                                    <p:set>
                                      <p:cBhvr>
                                        <p:cTn id="155" dur="1" fill="hold">
                                          <p:stCondLst>
                                            <p:cond delay="0"/>
                                          </p:stCondLst>
                                        </p:cTn>
                                        <p:tgtEl>
                                          <p:spTgt spid="112"/>
                                        </p:tgtEl>
                                        <p:attrNameLst>
                                          <p:attrName>style.visibility</p:attrName>
                                        </p:attrNameLst>
                                      </p:cBhvr>
                                      <p:to>
                                        <p:strVal val="visible"/>
                                      </p:to>
                                    </p:set>
                                    <p:animEffect transition="in" filter="wipe(left)">
                                      <p:cBhvr>
                                        <p:cTn id="156"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p:bldP spid="8" grpId="1"/>
      <p:bldP spid="9" grpId="0"/>
      <p:bldP spid="9" grpId="1"/>
      <p:bldP spid="10" grpId="0"/>
      <p:bldP spid="10" grpId="1"/>
      <p:bldP spid="11" grpId="0"/>
      <p:bldP spid="11" grpId="1"/>
      <p:bldP spid="76" grpId="0" build="allAtOnce"/>
      <p:bldP spid="78" grpId="0" build="allAtOnce"/>
      <p:bldP spid="80" grpId="0" build="allAtOnce"/>
      <p:bldP spid="82" grpId="0"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3"/>
          <p:cNvSpPr>
            <a:spLocks noChangeArrowheads="1"/>
          </p:cNvSpPr>
          <p:nvPr/>
        </p:nvSpPr>
        <p:spPr bwMode="gray">
          <a:xfrm>
            <a:off x="5725021" y="1910554"/>
            <a:ext cx="2491289" cy="2475241"/>
          </a:xfrm>
          <a:prstGeom prst="ellipse">
            <a:avLst/>
          </a:prstGeom>
          <a:noFill/>
          <a:ln w="38100">
            <a:solidFill>
              <a:schemeClr val="accent1">
                <a:lumMod val="60000"/>
                <a:lumOff val="40000"/>
              </a:schemeClr>
            </a:solidFill>
            <a:round/>
            <a:headEnd/>
            <a:tailEnd/>
          </a:ln>
          <a:effectLst>
            <a:outerShdw dist="35921" dir="2700000" algn="ctr" rotWithShape="0">
              <a:srgbClr val="080808">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charset="0"/>
            </a:endParaRPr>
          </a:p>
        </p:txBody>
      </p:sp>
      <p:sp>
        <p:nvSpPr>
          <p:cNvPr id="15" name="Oval 4"/>
          <p:cNvSpPr>
            <a:spLocks noChangeArrowheads="1"/>
          </p:cNvSpPr>
          <p:nvPr/>
        </p:nvSpPr>
        <p:spPr bwMode="gray">
          <a:xfrm>
            <a:off x="1670327" y="1760300"/>
            <a:ext cx="2506286" cy="2553061"/>
          </a:xfrm>
          <a:prstGeom prst="ellipse">
            <a:avLst/>
          </a:prstGeom>
          <a:noFill/>
          <a:ln w="38100" algn="ctr">
            <a:solidFill>
              <a:schemeClr val="accent1">
                <a:lumMod val="60000"/>
                <a:lumOff val="40000"/>
              </a:schemeClr>
            </a:solidFill>
            <a:round/>
            <a:headEnd/>
            <a:tailEnd/>
          </a:ln>
          <a:effectLst>
            <a:outerShdw dist="35921" dir="2700000" algn="ctr" rotWithShape="0">
              <a:srgbClr val="080808">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charset="0"/>
            </a:endParaRPr>
          </a:p>
        </p:txBody>
      </p:sp>
      <p:sp>
        <p:nvSpPr>
          <p:cNvPr id="27" name="Text Box 9"/>
          <p:cNvSpPr txBox="1">
            <a:spLocks noChangeArrowheads="1"/>
          </p:cNvSpPr>
          <p:nvPr/>
        </p:nvSpPr>
        <p:spPr bwMode="auto">
          <a:xfrm>
            <a:off x="6370740" y="2657475"/>
            <a:ext cx="13800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000000"/>
                </a:solidFill>
                <a:latin typeface="微软雅黑" panose="020B0503020204020204" pitchFamily="34" charset="-122"/>
                <a:ea typeface="微软雅黑" panose="020B0503020204020204" pitchFamily="34" charset="-122"/>
              </a:rPr>
              <a:t>子女对智慧护理养老产品的担忧</a:t>
            </a:r>
            <a:endParaRPr lang="en-US" altLang="zh-CN" sz="1600" kern="0" dirty="0">
              <a:solidFill>
                <a:srgbClr val="000000"/>
              </a:solidFill>
              <a:latin typeface="微软雅黑" panose="020B0503020204020204" pitchFamily="34" charset="-122"/>
              <a:ea typeface="微软雅黑" panose="020B0503020204020204" pitchFamily="34" charset="-122"/>
            </a:endParaRPr>
          </a:p>
        </p:txBody>
      </p:sp>
      <p:sp>
        <p:nvSpPr>
          <p:cNvPr id="59" name="AutoShape 44"/>
          <p:cNvSpPr>
            <a:spLocks noChangeArrowheads="1"/>
          </p:cNvSpPr>
          <p:nvPr/>
        </p:nvSpPr>
        <p:spPr bwMode="gray">
          <a:xfrm>
            <a:off x="4471369" y="1999731"/>
            <a:ext cx="994868" cy="880020"/>
          </a:xfrm>
          <a:custGeom>
            <a:avLst/>
            <a:gdLst>
              <a:gd name="T0" fmla="*/ 35391093 w 21600"/>
              <a:gd name="T1" fmla="*/ 549929 h 21600"/>
              <a:gd name="T2" fmla="*/ 5491924 w 21600"/>
              <a:gd name="T3" fmla="*/ 29186018 h 21600"/>
              <a:gd name="T4" fmla="*/ 37407217 w 21600"/>
              <a:gd name="T5" fmla="*/ 8141613 h 21600"/>
              <a:gd name="T6" fmla="*/ 92507878 w 21600"/>
              <a:gd name="T7" fmla="*/ 14179110 h 21600"/>
              <a:gd name="T8" fmla="*/ 84983702 w 21600"/>
              <a:gd name="T9" fmla="*/ 29785173 h 21600"/>
              <a:gd name="T10" fmla="*/ 63237738 w 21600"/>
              <a:gd name="T11" fmla="*/ 2438728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112" y="7246"/>
                </a:moveTo>
                <a:cubicBezTo>
                  <a:pt x="16751" y="4446"/>
                  <a:pt x="13912" y="2670"/>
                  <a:pt x="10800" y="2670"/>
                </a:cubicBezTo>
                <a:cubicBezTo>
                  <a:pt x="6548" y="2669"/>
                  <a:pt x="3014" y="5945"/>
                  <a:pt x="2693" y="10185"/>
                </a:cubicBezTo>
                <a:lnTo>
                  <a:pt x="30" y="9983"/>
                </a:lnTo>
                <a:cubicBezTo>
                  <a:pt x="458" y="4351"/>
                  <a:pt x="5152" y="-1"/>
                  <a:pt x="10800" y="0"/>
                </a:cubicBezTo>
                <a:cubicBezTo>
                  <a:pt x="14934" y="0"/>
                  <a:pt x="18706" y="2360"/>
                  <a:pt x="20513" y="6079"/>
                </a:cubicBezTo>
                <a:lnTo>
                  <a:pt x="22942" y="4899"/>
                </a:lnTo>
                <a:lnTo>
                  <a:pt x="21076" y="10291"/>
                </a:lnTo>
                <a:lnTo>
                  <a:pt x="15683" y="8426"/>
                </a:lnTo>
                <a:lnTo>
                  <a:pt x="18112" y="7246"/>
                </a:lnTo>
                <a:close/>
              </a:path>
            </a:pathLst>
          </a:custGeom>
          <a:solidFill>
            <a:schemeClr val="accent1">
              <a:lumMod val="50000"/>
            </a:schemeClr>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0" name="Group 45"/>
          <p:cNvGrpSpPr>
            <a:grpSpLocks/>
          </p:cNvGrpSpPr>
          <p:nvPr/>
        </p:nvGrpSpPr>
        <p:grpSpPr bwMode="auto">
          <a:xfrm>
            <a:off x="5143262" y="2525937"/>
            <a:ext cx="1215950" cy="1062757"/>
            <a:chOff x="480" y="336"/>
            <a:chExt cx="1486" cy="884"/>
          </a:xfrm>
          <a:solidFill>
            <a:schemeClr val="accent1">
              <a:lumMod val="75000"/>
            </a:schemeClr>
          </a:solidFill>
        </p:grpSpPr>
        <p:sp>
          <p:nvSpPr>
            <p:cNvPr id="61" name="AutoShape 46"/>
            <p:cNvSpPr>
              <a:spLocks noChangeArrowheads="1"/>
            </p:cNvSpPr>
            <p:nvPr/>
          </p:nvSpPr>
          <p:spPr bwMode="gray">
            <a:xfrm>
              <a:off x="480" y="336"/>
              <a:ext cx="1486" cy="884"/>
            </a:xfrm>
            <a:prstGeom prst="homePlate">
              <a:avLst>
                <a:gd name="adj" fmla="val 42025"/>
              </a:avLst>
            </a:prstGeom>
            <a:grpFill/>
            <a:ln w="254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charset="0"/>
              </a:endParaRPr>
            </a:p>
          </p:txBody>
        </p:sp>
        <p:sp>
          <p:nvSpPr>
            <p:cNvPr id="62" name="AutoShape 47"/>
            <p:cNvSpPr>
              <a:spLocks noChangeArrowheads="1"/>
            </p:cNvSpPr>
            <p:nvPr/>
          </p:nvSpPr>
          <p:spPr bwMode="gray">
            <a:xfrm>
              <a:off x="529" y="371"/>
              <a:ext cx="1375" cy="811"/>
            </a:xfrm>
            <a:prstGeom prst="homePlate">
              <a:avLst>
                <a:gd name="adj" fmla="val 42386"/>
              </a:avLst>
            </a:prstGeom>
            <a:grpFill/>
            <a:ln w="127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担忧</a:t>
              </a:r>
            </a:p>
          </p:txBody>
        </p:sp>
      </p:grpSp>
      <p:grpSp>
        <p:nvGrpSpPr>
          <p:cNvPr id="63" name="Group 48"/>
          <p:cNvGrpSpPr>
            <a:grpSpLocks/>
          </p:cNvGrpSpPr>
          <p:nvPr/>
        </p:nvGrpSpPr>
        <p:grpSpPr bwMode="auto">
          <a:xfrm flipH="1">
            <a:off x="3637076" y="2529144"/>
            <a:ext cx="1215950" cy="1062757"/>
            <a:chOff x="480" y="336"/>
            <a:chExt cx="1486" cy="884"/>
          </a:xfrm>
          <a:solidFill>
            <a:schemeClr val="accent1">
              <a:lumMod val="75000"/>
            </a:schemeClr>
          </a:solidFill>
        </p:grpSpPr>
        <p:sp>
          <p:nvSpPr>
            <p:cNvPr id="64" name="AutoShape 49"/>
            <p:cNvSpPr>
              <a:spLocks noChangeArrowheads="1"/>
            </p:cNvSpPr>
            <p:nvPr/>
          </p:nvSpPr>
          <p:spPr bwMode="gray">
            <a:xfrm>
              <a:off x="480" y="336"/>
              <a:ext cx="1486" cy="884"/>
            </a:xfrm>
            <a:prstGeom prst="homePlate">
              <a:avLst>
                <a:gd name="adj" fmla="val 42025"/>
              </a:avLst>
            </a:prstGeom>
            <a:grpFill/>
            <a:ln w="254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charset="0"/>
              </a:endParaRPr>
            </a:p>
          </p:txBody>
        </p:sp>
        <p:sp>
          <p:nvSpPr>
            <p:cNvPr id="65" name="AutoShape 50"/>
            <p:cNvSpPr>
              <a:spLocks noChangeArrowheads="1"/>
            </p:cNvSpPr>
            <p:nvPr/>
          </p:nvSpPr>
          <p:spPr bwMode="gray">
            <a:xfrm>
              <a:off x="529" y="371"/>
              <a:ext cx="1375" cy="811"/>
            </a:xfrm>
            <a:prstGeom prst="homePlate">
              <a:avLst>
                <a:gd name="adj" fmla="val 42386"/>
              </a:avLst>
            </a:prstGeom>
            <a:grpFill/>
            <a:ln w="127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支持</a:t>
              </a:r>
            </a:p>
          </p:txBody>
        </p:sp>
      </p:grpSp>
      <p:sp>
        <p:nvSpPr>
          <p:cNvPr id="70" name="AutoShape 55"/>
          <p:cNvSpPr>
            <a:spLocks noChangeArrowheads="1"/>
          </p:cNvSpPr>
          <p:nvPr/>
        </p:nvSpPr>
        <p:spPr bwMode="gray">
          <a:xfrm flipH="1" flipV="1">
            <a:off x="4531118" y="3236842"/>
            <a:ext cx="994868" cy="880020"/>
          </a:xfrm>
          <a:custGeom>
            <a:avLst/>
            <a:gdLst>
              <a:gd name="T0" fmla="*/ 36967671 w 21600"/>
              <a:gd name="T1" fmla="*/ 355985 h 21600"/>
              <a:gd name="T2" fmla="*/ 5806440 w 21600"/>
              <a:gd name="T3" fmla="*/ 27186049 h 21600"/>
              <a:gd name="T4" fmla="*/ 38596699 w 21600"/>
              <a:gd name="T5" fmla="*/ 7996949 h 21600"/>
              <a:gd name="T6" fmla="*/ 92507878 w 21600"/>
              <a:gd name="T7" fmla="*/ 14179110 h 21600"/>
              <a:gd name="T8" fmla="*/ 84983702 w 21600"/>
              <a:gd name="T9" fmla="*/ 29785173 h 21600"/>
              <a:gd name="T10" fmla="*/ 63237738 w 21600"/>
              <a:gd name="T11" fmla="*/ 2438728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112" y="7246"/>
                </a:moveTo>
                <a:cubicBezTo>
                  <a:pt x="16751" y="4446"/>
                  <a:pt x="13912" y="2670"/>
                  <a:pt x="10800" y="2670"/>
                </a:cubicBezTo>
                <a:cubicBezTo>
                  <a:pt x="6776" y="2669"/>
                  <a:pt x="3358" y="5613"/>
                  <a:pt x="2760" y="9591"/>
                </a:cubicBezTo>
                <a:lnTo>
                  <a:pt x="119" y="9195"/>
                </a:lnTo>
                <a:cubicBezTo>
                  <a:pt x="914" y="3909"/>
                  <a:pt x="5455" y="-1"/>
                  <a:pt x="10800" y="0"/>
                </a:cubicBezTo>
                <a:cubicBezTo>
                  <a:pt x="14934" y="0"/>
                  <a:pt x="18706" y="2360"/>
                  <a:pt x="20513" y="6079"/>
                </a:cubicBezTo>
                <a:lnTo>
                  <a:pt x="22942" y="4899"/>
                </a:lnTo>
                <a:lnTo>
                  <a:pt x="21076" y="10291"/>
                </a:lnTo>
                <a:lnTo>
                  <a:pt x="15683" y="8426"/>
                </a:lnTo>
                <a:lnTo>
                  <a:pt x="18112" y="7246"/>
                </a:lnTo>
                <a:close/>
              </a:path>
            </a:pathLst>
          </a:custGeom>
          <a:solidFill>
            <a:schemeClr val="accent1">
              <a:lumMod val="50000"/>
            </a:schemeClr>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72" name="Text Box 9"/>
          <p:cNvSpPr txBox="1">
            <a:spLocks noChangeArrowheads="1"/>
          </p:cNvSpPr>
          <p:nvPr/>
        </p:nvSpPr>
        <p:spPr bwMode="auto">
          <a:xfrm>
            <a:off x="2271527" y="2636010"/>
            <a:ext cx="13883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000000"/>
                </a:solidFill>
                <a:latin typeface="微软雅黑" panose="020B0503020204020204" pitchFamily="34" charset="-122"/>
                <a:ea typeface="微软雅黑" panose="020B0503020204020204" pitchFamily="34" charset="-122"/>
              </a:rPr>
              <a:t>子女对智慧护理养老产品的支持</a:t>
            </a:r>
            <a:endParaRPr lang="en-US" altLang="zh-CN" sz="1600" kern="0" dirty="0">
              <a:solidFill>
                <a:srgbClr val="000000"/>
              </a:solidFill>
              <a:latin typeface="微软雅黑" panose="020B0503020204020204" pitchFamily="34" charset="-122"/>
              <a:ea typeface="微软雅黑" panose="020B0503020204020204" pitchFamily="34" charset="-122"/>
            </a:endParaRPr>
          </a:p>
        </p:txBody>
      </p:sp>
      <p:sp>
        <p:nvSpPr>
          <p:cNvPr id="75" name="椭圆 74"/>
          <p:cNvSpPr/>
          <p:nvPr/>
        </p:nvSpPr>
        <p:spPr>
          <a:xfrm>
            <a:off x="2689363" y="1281675"/>
            <a:ext cx="902989" cy="919842"/>
          </a:xfrm>
          <a:prstGeom prst="ellipse">
            <a:avLst/>
          </a:prstGeom>
          <a:solidFill>
            <a:schemeClr val="accent1">
              <a:lumMod val="75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 Box 30"/>
          <p:cNvSpPr txBox="1">
            <a:spLocks noChangeArrowheads="1"/>
          </p:cNvSpPr>
          <p:nvPr/>
        </p:nvSpPr>
        <p:spPr bwMode="white">
          <a:xfrm>
            <a:off x="2751846" y="1451668"/>
            <a:ext cx="7899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普遍支持</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85" name="椭圆 84"/>
          <p:cNvSpPr/>
          <p:nvPr/>
        </p:nvSpPr>
        <p:spPr>
          <a:xfrm>
            <a:off x="1276562" y="1841742"/>
            <a:ext cx="902989" cy="919842"/>
          </a:xfrm>
          <a:prstGeom prst="ellipse">
            <a:avLst/>
          </a:prstGeom>
          <a:solidFill>
            <a:schemeClr val="bg2">
              <a:lumMod val="75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Text Box 30"/>
          <p:cNvSpPr txBox="1">
            <a:spLocks noChangeArrowheads="1"/>
          </p:cNvSpPr>
          <p:nvPr/>
        </p:nvSpPr>
        <p:spPr bwMode="white">
          <a:xfrm>
            <a:off x="1297328" y="2009275"/>
            <a:ext cx="8879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促进身心健康</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87" name="椭圆 86"/>
          <p:cNvSpPr/>
          <p:nvPr/>
        </p:nvSpPr>
        <p:spPr>
          <a:xfrm>
            <a:off x="2709596" y="3882836"/>
            <a:ext cx="902989" cy="919842"/>
          </a:xfrm>
          <a:prstGeom prst="ellipse">
            <a:avLst/>
          </a:prstGeom>
          <a:solidFill>
            <a:schemeClr val="accent1">
              <a:lumMod val="50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Text Box 30"/>
          <p:cNvSpPr txBox="1">
            <a:spLocks noChangeArrowheads="1"/>
          </p:cNvSpPr>
          <p:nvPr/>
        </p:nvSpPr>
        <p:spPr bwMode="white">
          <a:xfrm>
            <a:off x="2773794" y="4050329"/>
            <a:ext cx="8387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提高生活质量</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89" name="椭圆 88"/>
          <p:cNvSpPr/>
          <p:nvPr/>
        </p:nvSpPr>
        <p:spPr>
          <a:xfrm>
            <a:off x="6428163" y="3855127"/>
            <a:ext cx="897586" cy="891804"/>
          </a:xfrm>
          <a:prstGeom prst="ellipse">
            <a:avLst/>
          </a:prstGeom>
          <a:solidFill>
            <a:schemeClr val="accent1">
              <a:lumMod val="50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 Box 30"/>
          <p:cNvSpPr txBox="1">
            <a:spLocks noChangeArrowheads="1"/>
          </p:cNvSpPr>
          <p:nvPr/>
        </p:nvSpPr>
        <p:spPr bwMode="white">
          <a:xfrm>
            <a:off x="6483595" y="4008641"/>
            <a:ext cx="8379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父母无法适应</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91" name="椭圆 90"/>
          <p:cNvSpPr/>
          <p:nvPr/>
        </p:nvSpPr>
        <p:spPr>
          <a:xfrm>
            <a:off x="6370740" y="1297061"/>
            <a:ext cx="897586" cy="891804"/>
          </a:xfrm>
          <a:prstGeom prst="ellipse">
            <a:avLst/>
          </a:prstGeom>
          <a:solidFill>
            <a:schemeClr val="accent1">
              <a:lumMod val="75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 Box 30"/>
          <p:cNvSpPr txBox="1">
            <a:spLocks noChangeArrowheads="1"/>
          </p:cNvSpPr>
          <p:nvPr/>
        </p:nvSpPr>
        <p:spPr bwMode="white">
          <a:xfrm>
            <a:off x="6411056" y="1489163"/>
            <a:ext cx="872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供需不平衡</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93" name="椭圆 92"/>
          <p:cNvSpPr/>
          <p:nvPr/>
        </p:nvSpPr>
        <p:spPr>
          <a:xfrm>
            <a:off x="7659850" y="3200053"/>
            <a:ext cx="897586" cy="891804"/>
          </a:xfrm>
          <a:prstGeom prst="ellipse">
            <a:avLst/>
          </a:prstGeom>
          <a:solidFill>
            <a:schemeClr val="bg2">
              <a:lumMod val="50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 Box 30"/>
          <p:cNvSpPr txBox="1">
            <a:spLocks noChangeArrowheads="1"/>
          </p:cNvSpPr>
          <p:nvPr/>
        </p:nvSpPr>
        <p:spPr bwMode="white">
          <a:xfrm>
            <a:off x="7673761" y="3351190"/>
            <a:ext cx="8976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设备支持不足</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36" name="椭圆 35">
            <a:extLst>
              <a:ext uri="{FF2B5EF4-FFF2-40B4-BE49-F238E27FC236}">
                <a16:creationId xmlns:a16="http://schemas.microsoft.com/office/drawing/2014/main" id="{1C4A7ED6-0E18-4A30-8C3F-45814257C2EE}"/>
              </a:ext>
            </a:extLst>
          </p:cNvPr>
          <p:cNvSpPr/>
          <p:nvPr/>
        </p:nvSpPr>
        <p:spPr>
          <a:xfrm>
            <a:off x="1255333" y="3197020"/>
            <a:ext cx="902989" cy="919842"/>
          </a:xfrm>
          <a:prstGeom prst="ellipse">
            <a:avLst/>
          </a:prstGeom>
          <a:solidFill>
            <a:schemeClr val="bg2">
              <a:lumMod val="50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 Box 30">
            <a:extLst>
              <a:ext uri="{FF2B5EF4-FFF2-40B4-BE49-F238E27FC236}">
                <a16:creationId xmlns:a16="http://schemas.microsoft.com/office/drawing/2014/main" id="{E232D8BD-CA2A-4980-9AFE-904BFD7988E7}"/>
              </a:ext>
            </a:extLst>
          </p:cNvPr>
          <p:cNvSpPr txBox="1">
            <a:spLocks noChangeArrowheads="1"/>
          </p:cNvSpPr>
          <p:nvPr/>
        </p:nvSpPr>
        <p:spPr bwMode="white">
          <a:xfrm>
            <a:off x="1315613" y="3335636"/>
            <a:ext cx="8282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拓宽社交渠道</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38" name="椭圆 37">
            <a:extLst>
              <a:ext uri="{FF2B5EF4-FFF2-40B4-BE49-F238E27FC236}">
                <a16:creationId xmlns:a16="http://schemas.microsoft.com/office/drawing/2014/main" id="{3781B9D4-3133-4C3A-9FAD-36C06F1B408F}"/>
              </a:ext>
            </a:extLst>
          </p:cNvPr>
          <p:cNvSpPr/>
          <p:nvPr/>
        </p:nvSpPr>
        <p:spPr>
          <a:xfrm>
            <a:off x="7639073" y="1902469"/>
            <a:ext cx="897586" cy="891804"/>
          </a:xfrm>
          <a:prstGeom prst="ellipse">
            <a:avLst/>
          </a:prstGeom>
          <a:solidFill>
            <a:schemeClr val="bg2">
              <a:lumMod val="75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 Box 30">
            <a:extLst>
              <a:ext uri="{FF2B5EF4-FFF2-40B4-BE49-F238E27FC236}">
                <a16:creationId xmlns:a16="http://schemas.microsoft.com/office/drawing/2014/main" id="{0CA8E468-57D1-455C-88A5-66C49867767B}"/>
              </a:ext>
            </a:extLst>
          </p:cNvPr>
          <p:cNvSpPr txBox="1">
            <a:spLocks noChangeArrowheads="1"/>
          </p:cNvSpPr>
          <p:nvPr/>
        </p:nvSpPr>
        <p:spPr bwMode="white">
          <a:xfrm>
            <a:off x="7659850" y="1964460"/>
            <a:ext cx="9139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0" algn="ctr" defTabSz="914400" eaLnBrk="1" hangingPunct="1">
              <a:spcBef>
                <a:spcPct val="50000"/>
              </a:spcBef>
              <a:defRPr/>
            </a:pPr>
            <a:r>
              <a:rPr lang="zh-CN" altLang="en-US" sz="1600" kern="0" dirty="0">
                <a:solidFill>
                  <a:srgbClr val="F8F8F8"/>
                </a:solidFill>
                <a:latin typeface="微软雅黑" panose="020B0503020204020204" pitchFamily="34" charset="-122"/>
                <a:ea typeface="微软雅黑" panose="020B0503020204020204" pitchFamily="34" charset="-122"/>
              </a:rPr>
              <a:t>产品安全性不足</a:t>
            </a:r>
            <a:endParaRPr lang="en-US" altLang="zh-CN" sz="1600" kern="0" dirty="0">
              <a:solidFill>
                <a:srgbClr val="F8F8F8"/>
              </a:solidFill>
              <a:latin typeface="微软雅黑" panose="020B0503020204020204" pitchFamily="34" charset="-122"/>
              <a:ea typeface="微软雅黑" panose="020B0503020204020204" pitchFamily="34" charset="-122"/>
            </a:endParaRPr>
          </a:p>
        </p:txBody>
      </p:sp>
      <p:sp>
        <p:nvSpPr>
          <p:cNvPr id="40" name="TextBox 27">
            <a:extLst>
              <a:ext uri="{FF2B5EF4-FFF2-40B4-BE49-F238E27FC236}">
                <a16:creationId xmlns:a16="http://schemas.microsoft.com/office/drawing/2014/main" id="{913E7489-7069-4CF5-97F3-8CE801126A09}"/>
              </a:ext>
            </a:extLst>
          </p:cNvPr>
          <p:cNvSpPr txBox="1"/>
          <p:nvPr/>
        </p:nvSpPr>
        <p:spPr>
          <a:xfrm>
            <a:off x="53066" y="745088"/>
            <a:ext cx="5148673" cy="384721"/>
          </a:xfrm>
          <a:prstGeom prst="rect">
            <a:avLst/>
          </a:prstGeom>
          <a:noFill/>
        </p:spPr>
        <p:txBody>
          <a:bodyPr wrap="square" rtlCol="0">
            <a:spAutoFit/>
          </a:bodyPr>
          <a:lstStyle/>
          <a:p>
            <a:r>
              <a:rPr lang="zh-CN" altLang="en-US" b="1" dirty="0">
                <a:solidFill>
                  <a:schemeClr val="accent2"/>
                </a:solidFill>
                <a:latin typeface="微软雅黑" pitchFamily="34" charset="-122"/>
                <a:ea typeface="微软雅黑" pitchFamily="34" charset="-122"/>
              </a:rPr>
              <a:t>子女对智慧护理养老产品的看法  </a:t>
            </a:r>
          </a:p>
        </p:txBody>
      </p:sp>
      <p:sp>
        <p:nvSpPr>
          <p:cNvPr id="41" name="矩形 40"/>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下箭头标注 41"/>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35"/>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Tree>
    <p:extLst>
      <p:ext uri="{BB962C8B-B14F-4D97-AF65-F5344CB8AC3E}">
        <p14:creationId xmlns:p14="http://schemas.microsoft.com/office/powerpoint/2010/main" val="10356478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right)">
                                      <p:cBhvr>
                                        <p:cTn id="7" dur="500"/>
                                        <p:tgtEl>
                                          <p:spTgt spid="6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500"/>
                                        <p:tgtEl>
                                          <p:spTgt spid="5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right)">
                                      <p:cBhvr>
                                        <p:cTn id="19" dur="500"/>
                                        <p:tgtEl>
                                          <p:spTgt spid="7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1000"/>
                                        <p:tgtEl>
                                          <p:spTgt spid="15"/>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randombar(horizontal)">
                                      <p:cBhvr>
                                        <p:cTn id="31" dur="500"/>
                                        <p:tgtEl>
                                          <p:spTgt spid="72"/>
                                        </p:tgtEl>
                                      </p:cBhvr>
                                    </p:animEffect>
                                  </p:childTnLst>
                                </p:cTn>
                              </p:par>
                            </p:childTnLst>
                          </p:cTn>
                        </p:par>
                        <p:par>
                          <p:cTn id="32" fill="hold">
                            <p:stCondLst>
                              <p:cond delay="4500"/>
                            </p:stCondLst>
                            <p:childTnLst>
                              <p:par>
                                <p:cTn id="33" presetID="14" presetClass="entr" presetSubtype="1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randombar(horizontal)">
                                      <p:cBhvr>
                                        <p:cTn id="35" dur="500"/>
                                        <p:tgtEl>
                                          <p:spTgt spid="27"/>
                                        </p:tgtEl>
                                      </p:cBhvr>
                                    </p:animEffect>
                                  </p:childTnLst>
                                </p:cTn>
                              </p:par>
                            </p:childTnLst>
                          </p:cTn>
                        </p:par>
                        <p:par>
                          <p:cTn id="36" fill="hold">
                            <p:stCondLst>
                              <p:cond delay="5000"/>
                            </p:stCondLst>
                            <p:childTnLst>
                              <p:par>
                                <p:cTn id="37" presetID="2" presetClass="entr" presetSubtype="4"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ppt_x"/>
                                          </p:val>
                                        </p:tav>
                                        <p:tav tm="100000">
                                          <p:val>
                                            <p:strVal val="#ppt_x"/>
                                          </p:val>
                                        </p:tav>
                                      </p:tavLst>
                                    </p:anim>
                                    <p:anim calcmode="lin" valueType="num">
                                      <p:cBhvr additive="base">
                                        <p:cTn id="40" dur="500" fill="hold"/>
                                        <p:tgtEl>
                                          <p:spTgt spid="75"/>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 presetClass="entr" presetSubtype="4" fill="hold" grpId="0" nodeType="after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additive="base">
                                        <p:cTn id="44" dur="500" fill="hold"/>
                                        <p:tgtEl>
                                          <p:spTgt spid="76"/>
                                        </p:tgtEl>
                                        <p:attrNameLst>
                                          <p:attrName>ppt_x</p:attrName>
                                        </p:attrNameLst>
                                      </p:cBhvr>
                                      <p:tavLst>
                                        <p:tav tm="0">
                                          <p:val>
                                            <p:strVal val="#ppt_x"/>
                                          </p:val>
                                        </p:tav>
                                        <p:tav tm="100000">
                                          <p:val>
                                            <p:strVal val="#ppt_x"/>
                                          </p:val>
                                        </p:tav>
                                      </p:tavLst>
                                    </p:anim>
                                    <p:anim calcmode="lin" valueType="num">
                                      <p:cBhvr additive="base">
                                        <p:cTn id="45" dur="500" fill="hold"/>
                                        <p:tgtEl>
                                          <p:spTgt spid="76"/>
                                        </p:tgtEl>
                                        <p:attrNameLst>
                                          <p:attrName>ppt_y</p:attrName>
                                        </p:attrNameLst>
                                      </p:cBhvr>
                                      <p:tavLst>
                                        <p:tav tm="0">
                                          <p:val>
                                            <p:strVal val="1+#ppt_h/2"/>
                                          </p:val>
                                        </p:tav>
                                        <p:tav tm="100000">
                                          <p:val>
                                            <p:strVal val="#ppt_y"/>
                                          </p:val>
                                        </p:tav>
                                      </p:tavLst>
                                    </p:anim>
                                  </p:childTnLst>
                                </p:cTn>
                              </p:par>
                            </p:childTnLst>
                          </p:cTn>
                        </p:par>
                        <p:par>
                          <p:cTn id="46" fill="hold">
                            <p:stCondLst>
                              <p:cond delay="6000"/>
                            </p:stCondLst>
                            <p:childTnLst>
                              <p:par>
                                <p:cTn id="47" presetID="2" presetClass="entr" presetSubtype="4"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500" fill="hold"/>
                                        <p:tgtEl>
                                          <p:spTgt spid="85"/>
                                        </p:tgtEl>
                                        <p:attrNameLst>
                                          <p:attrName>ppt_x</p:attrName>
                                        </p:attrNameLst>
                                      </p:cBhvr>
                                      <p:tavLst>
                                        <p:tav tm="0">
                                          <p:val>
                                            <p:strVal val="#ppt_x"/>
                                          </p:val>
                                        </p:tav>
                                        <p:tav tm="100000">
                                          <p:val>
                                            <p:strVal val="#ppt_x"/>
                                          </p:val>
                                        </p:tav>
                                      </p:tavLst>
                                    </p:anim>
                                    <p:anim calcmode="lin" valueType="num">
                                      <p:cBhvr additive="base">
                                        <p:cTn id="50" dur="500" fill="hold"/>
                                        <p:tgtEl>
                                          <p:spTgt spid="85"/>
                                        </p:tgtEl>
                                        <p:attrNameLst>
                                          <p:attrName>ppt_y</p:attrName>
                                        </p:attrNameLst>
                                      </p:cBhvr>
                                      <p:tavLst>
                                        <p:tav tm="0">
                                          <p:val>
                                            <p:strVal val="1+#ppt_h/2"/>
                                          </p:val>
                                        </p:tav>
                                        <p:tav tm="100000">
                                          <p:val>
                                            <p:strVal val="#ppt_y"/>
                                          </p:val>
                                        </p:tav>
                                      </p:tavLst>
                                    </p:anim>
                                  </p:childTnLst>
                                </p:cTn>
                              </p:par>
                            </p:childTnLst>
                          </p:cTn>
                        </p:par>
                        <p:par>
                          <p:cTn id="51" fill="hold">
                            <p:stCondLst>
                              <p:cond delay="6500"/>
                            </p:stCondLst>
                            <p:childTnLst>
                              <p:par>
                                <p:cTn id="52" presetID="2" presetClass="entr" presetSubtype="4" fill="hold" grpId="0" nodeType="afterEffect">
                                  <p:stCondLst>
                                    <p:cond delay="0"/>
                                  </p:stCondLst>
                                  <p:childTnLst>
                                    <p:set>
                                      <p:cBhvr>
                                        <p:cTn id="53" dur="1" fill="hold">
                                          <p:stCondLst>
                                            <p:cond delay="0"/>
                                          </p:stCondLst>
                                        </p:cTn>
                                        <p:tgtEl>
                                          <p:spTgt spid="86"/>
                                        </p:tgtEl>
                                        <p:attrNameLst>
                                          <p:attrName>style.visibility</p:attrName>
                                        </p:attrNameLst>
                                      </p:cBhvr>
                                      <p:to>
                                        <p:strVal val="visible"/>
                                      </p:to>
                                    </p:set>
                                    <p:anim calcmode="lin" valueType="num">
                                      <p:cBhvr additive="base">
                                        <p:cTn id="54" dur="500" fill="hold"/>
                                        <p:tgtEl>
                                          <p:spTgt spid="86"/>
                                        </p:tgtEl>
                                        <p:attrNameLst>
                                          <p:attrName>ppt_x</p:attrName>
                                        </p:attrNameLst>
                                      </p:cBhvr>
                                      <p:tavLst>
                                        <p:tav tm="0">
                                          <p:val>
                                            <p:strVal val="#ppt_x"/>
                                          </p:val>
                                        </p:tav>
                                        <p:tav tm="100000">
                                          <p:val>
                                            <p:strVal val="#ppt_x"/>
                                          </p:val>
                                        </p:tav>
                                      </p:tavLst>
                                    </p:anim>
                                    <p:anim calcmode="lin" valueType="num">
                                      <p:cBhvr additive="base">
                                        <p:cTn id="55" dur="500" fill="hold"/>
                                        <p:tgtEl>
                                          <p:spTgt spid="86"/>
                                        </p:tgtEl>
                                        <p:attrNameLst>
                                          <p:attrName>ppt_y</p:attrName>
                                        </p:attrNameLst>
                                      </p:cBhvr>
                                      <p:tavLst>
                                        <p:tav tm="0">
                                          <p:val>
                                            <p:strVal val="1+#ppt_h/2"/>
                                          </p:val>
                                        </p:tav>
                                        <p:tav tm="100000">
                                          <p:val>
                                            <p:strVal val="#ppt_y"/>
                                          </p:val>
                                        </p:tav>
                                      </p:tavLst>
                                    </p:anim>
                                  </p:childTnLst>
                                </p:cTn>
                              </p:par>
                            </p:childTnLst>
                          </p:cTn>
                        </p:par>
                        <p:par>
                          <p:cTn id="56" fill="hold">
                            <p:stCondLst>
                              <p:cond delay="7000"/>
                            </p:stCondLst>
                            <p:childTnLst>
                              <p:par>
                                <p:cTn id="57" presetID="2" presetClass="entr" presetSubtype="4"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par>
                          <p:cTn id="61" fill="hold">
                            <p:stCondLst>
                              <p:cond delay="7500"/>
                            </p:stCondLst>
                            <p:childTnLst>
                              <p:par>
                                <p:cTn id="62" presetID="2" presetClass="entr" presetSubtype="4"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8000"/>
                            </p:stCondLst>
                            <p:childTnLst>
                              <p:par>
                                <p:cTn id="67" presetID="2" presetClass="entr" presetSubtype="4"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additive="base">
                                        <p:cTn id="69" dur="500" fill="hold"/>
                                        <p:tgtEl>
                                          <p:spTgt spid="87"/>
                                        </p:tgtEl>
                                        <p:attrNameLst>
                                          <p:attrName>ppt_x</p:attrName>
                                        </p:attrNameLst>
                                      </p:cBhvr>
                                      <p:tavLst>
                                        <p:tav tm="0">
                                          <p:val>
                                            <p:strVal val="#ppt_x"/>
                                          </p:val>
                                        </p:tav>
                                        <p:tav tm="100000">
                                          <p:val>
                                            <p:strVal val="#ppt_x"/>
                                          </p:val>
                                        </p:tav>
                                      </p:tavLst>
                                    </p:anim>
                                    <p:anim calcmode="lin" valueType="num">
                                      <p:cBhvr additive="base">
                                        <p:cTn id="70" dur="500" fill="hold"/>
                                        <p:tgtEl>
                                          <p:spTgt spid="87"/>
                                        </p:tgtEl>
                                        <p:attrNameLst>
                                          <p:attrName>ppt_y</p:attrName>
                                        </p:attrNameLst>
                                      </p:cBhvr>
                                      <p:tavLst>
                                        <p:tav tm="0">
                                          <p:val>
                                            <p:strVal val="1+#ppt_h/2"/>
                                          </p:val>
                                        </p:tav>
                                        <p:tav tm="100000">
                                          <p:val>
                                            <p:strVal val="#ppt_y"/>
                                          </p:val>
                                        </p:tav>
                                      </p:tavLst>
                                    </p:anim>
                                  </p:childTnLst>
                                </p:cTn>
                              </p:par>
                            </p:childTnLst>
                          </p:cTn>
                        </p:par>
                        <p:par>
                          <p:cTn id="71" fill="hold">
                            <p:stCondLst>
                              <p:cond delay="8500"/>
                            </p:stCondLst>
                            <p:childTnLst>
                              <p:par>
                                <p:cTn id="72" presetID="2" presetClass="entr" presetSubtype="4" fill="hold" grpId="0" nodeType="afterEffect">
                                  <p:stCondLst>
                                    <p:cond delay="0"/>
                                  </p:stCondLst>
                                  <p:childTnLst>
                                    <p:set>
                                      <p:cBhvr>
                                        <p:cTn id="73" dur="1" fill="hold">
                                          <p:stCondLst>
                                            <p:cond delay="0"/>
                                          </p:stCondLst>
                                        </p:cTn>
                                        <p:tgtEl>
                                          <p:spTgt spid="88"/>
                                        </p:tgtEl>
                                        <p:attrNameLst>
                                          <p:attrName>style.visibility</p:attrName>
                                        </p:attrNameLst>
                                      </p:cBhvr>
                                      <p:to>
                                        <p:strVal val="visible"/>
                                      </p:to>
                                    </p:set>
                                    <p:anim calcmode="lin" valueType="num">
                                      <p:cBhvr additive="base">
                                        <p:cTn id="74" dur="500" fill="hold"/>
                                        <p:tgtEl>
                                          <p:spTgt spid="88"/>
                                        </p:tgtEl>
                                        <p:attrNameLst>
                                          <p:attrName>ppt_x</p:attrName>
                                        </p:attrNameLst>
                                      </p:cBhvr>
                                      <p:tavLst>
                                        <p:tav tm="0">
                                          <p:val>
                                            <p:strVal val="#ppt_x"/>
                                          </p:val>
                                        </p:tav>
                                        <p:tav tm="100000">
                                          <p:val>
                                            <p:strVal val="#ppt_x"/>
                                          </p:val>
                                        </p:tav>
                                      </p:tavLst>
                                    </p:anim>
                                    <p:anim calcmode="lin" valueType="num">
                                      <p:cBhvr additive="base">
                                        <p:cTn id="75" dur="500" fill="hold"/>
                                        <p:tgtEl>
                                          <p:spTgt spid="88"/>
                                        </p:tgtEl>
                                        <p:attrNameLst>
                                          <p:attrName>ppt_y</p:attrName>
                                        </p:attrNameLst>
                                      </p:cBhvr>
                                      <p:tavLst>
                                        <p:tav tm="0">
                                          <p:val>
                                            <p:strVal val="1+#ppt_h/2"/>
                                          </p:val>
                                        </p:tav>
                                        <p:tav tm="100000">
                                          <p:val>
                                            <p:strVal val="#ppt_y"/>
                                          </p:val>
                                        </p:tav>
                                      </p:tavLst>
                                    </p:anim>
                                  </p:childTnLst>
                                </p:cTn>
                              </p:par>
                            </p:childTnLst>
                          </p:cTn>
                        </p:par>
                        <p:par>
                          <p:cTn id="76" fill="hold">
                            <p:stCondLst>
                              <p:cond delay="9000"/>
                            </p:stCondLst>
                            <p:childTnLst>
                              <p:par>
                                <p:cTn id="77" presetID="2" presetClass="entr" presetSubtype="4" fill="hold" grpId="0" nodeType="afterEffect">
                                  <p:stCondLst>
                                    <p:cond delay="0"/>
                                  </p:stCondLst>
                                  <p:childTnLst>
                                    <p:set>
                                      <p:cBhvr>
                                        <p:cTn id="78" dur="1" fill="hold">
                                          <p:stCondLst>
                                            <p:cond delay="0"/>
                                          </p:stCondLst>
                                        </p:cTn>
                                        <p:tgtEl>
                                          <p:spTgt spid="91"/>
                                        </p:tgtEl>
                                        <p:attrNameLst>
                                          <p:attrName>style.visibility</p:attrName>
                                        </p:attrNameLst>
                                      </p:cBhvr>
                                      <p:to>
                                        <p:strVal val="visible"/>
                                      </p:to>
                                    </p:set>
                                    <p:anim calcmode="lin" valueType="num">
                                      <p:cBhvr additive="base">
                                        <p:cTn id="79" dur="500" fill="hold"/>
                                        <p:tgtEl>
                                          <p:spTgt spid="91"/>
                                        </p:tgtEl>
                                        <p:attrNameLst>
                                          <p:attrName>ppt_x</p:attrName>
                                        </p:attrNameLst>
                                      </p:cBhvr>
                                      <p:tavLst>
                                        <p:tav tm="0">
                                          <p:val>
                                            <p:strVal val="#ppt_x"/>
                                          </p:val>
                                        </p:tav>
                                        <p:tav tm="100000">
                                          <p:val>
                                            <p:strVal val="#ppt_x"/>
                                          </p:val>
                                        </p:tav>
                                      </p:tavLst>
                                    </p:anim>
                                    <p:anim calcmode="lin" valueType="num">
                                      <p:cBhvr additive="base">
                                        <p:cTn id="80" dur="500" fill="hold"/>
                                        <p:tgtEl>
                                          <p:spTgt spid="91"/>
                                        </p:tgtEl>
                                        <p:attrNameLst>
                                          <p:attrName>ppt_y</p:attrName>
                                        </p:attrNameLst>
                                      </p:cBhvr>
                                      <p:tavLst>
                                        <p:tav tm="0">
                                          <p:val>
                                            <p:strVal val="1+#ppt_h/2"/>
                                          </p:val>
                                        </p:tav>
                                        <p:tav tm="100000">
                                          <p:val>
                                            <p:strVal val="#ppt_y"/>
                                          </p:val>
                                        </p:tav>
                                      </p:tavLst>
                                    </p:anim>
                                  </p:childTnLst>
                                </p:cTn>
                              </p:par>
                            </p:childTnLst>
                          </p:cTn>
                        </p:par>
                        <p:par>
                          <p:cTn id="81" fill="hold">
                            <p:stCondLst>
                              <p:cond delay="9500"/>
                            </p:stCondLst>
                            <p:childTnLst>
                              <p:par>
                                <p:cTn id="82" presetID="2" presetClass="entr" presetSubtype="4" fill="hold" grpId="0" nodeType="afterEffect">
                                  <p:stCondLst>
                                    <p:cond delay="0"/>
                                  </p:stCondLst>
                                  <p:childTnLst>
                                    <p:set>
                                      <p:cBhvr>
                                        <p:cTn id="83" dur="1" fill="hold">
                                          <p:stCondLst>
                                            <p:cond delay="0"/>
                                          </p:stCondLst>
                                        </p:cTn>
                                        <p:tgtEl>
                                          <p:spTgt spid="92"/>
                                        </p:tgtEl>
                                        <p:attrNameLst>
                                          <p:attrName>style.visibility</p:attrName>
                                        </p:attrNameLst>
                                      </p:cBhvr>
                                      <p:to>
                                        <p:strVal val="visible"/>
                                      </p:to>
                                    </p:set>
                                    <p:anim calcmode="lin" valueType="num">
                                      <p:cBhvr additive="base">
                                        <p:cTn id="84" dur="500" fill="hold"/>
                                        <p:tgtEl>
                                          <p:spTgt spid="92"/>
                                        </p:tgtEl>
                                        <p:attrNameLst>
                                          <p:attrName>ppt_x</p:attrName>
                                        </p:attrNameLst>
                                      </p:cBhvr>
                                      <p:tavLst>
                                        <p:tav tm="0">
                                          <p:val>
                                            <p:strVal val="#ppt_x"/>
                                          </p:val>
                                        </p:tav>
                                        <p:tav tm="100000">
                                          <p:val>
                                            <p:strVal val="#ppt_x"/>
                                          </p:val>
                                        </p:tav>
                                      </p:tavLst>
                                    </p:anim>
                                    <p:anim calcmode="lin" valueType="num">
                                      <p:cBhvr additive="base">
                                        <p:cTn id="85" dur="500" fill="hold"/>
                                        <p:tgtEl>
                                          <p:spTgt spid="92"/>
                                        </p:tgtEl>
                                        <p:attrNameLst>
                                          <p:attrName>ppt_y</p:attrName>
                                        </p:attrNameLst>
                                      </p:cBhvr>
                                      <p:tavLst>
                                        <p:tav tm="0">
                                          <p:val>
                                            <p:strVal val="1+#ppt_h/2"/>
                                          </p:val>
                                        </p:tav>
                                        <p:tav tm="100000">
                                          <p:val>
                                            <p:strVal val="#ppt_y"/>
                                          </p:val>
                                        </p:tav>
                                      </p:tavLst>
                                    </p:anim>
                                  </p:childTnLst>
                                </p:cTn>
                              </p:par>
                            </p:childTnLst>
                          </p:cTn>
                        </p:par>
                        <p:par>
                          <p:cTn id="86" fill="hold">
                            <p:stCondLst>
                              <p:cond delay="10000"/>
                            </p:stCondLst>
                            <p:childTnLst>
                              <p:par>
                                <p:cTn id="87" presetID="2" presetClass="entr" presetSubtype="4"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additive="base">
                                        <p:cTn id="89" dur="500" fill="hold"/>
                                        <p:tgtEl>
                                          <p:spTgt spid="38"/>
                                        </p:tgtEl>
                                        <p:attrNameLst>
                                          <p:attrName>ppt_x</p:attrName>
                                        </p:attrNameLst>
                                      </p:cBhvr>
                                      <p:tavLst>
                                        <p:tav tm="0">
                                          <p:val>
                                            <p:strVal val="#ppt_x"/>
                                          </p:val>
                                        </p:tav>
                                        <p:tav tm="100000">
                                          <p:val>
                                            <p:strVal val="#ppt_x"/>
                                          </p:val>
                                        </p:tav>
                                      </p:tavLst>
                                    </p:anim>
                                    <p:anim calcmode="lin" valueType="num">
                                      <p:cBhvr additive="base">
                                        <p:cTn id="90" dur="500" fill="hold"/>
                                        <p:tgtEl>
                                          <p:spTgt spid="38"/>
                                        </p:tgtEl>
                                        <p:attrNameLst>
                                          <p:attrName>ppt_y</p:attrName>
                                        </p:attrNameLst>
                                      </p:cBhvr>
                                      <p:tavLst>
                                        <p:tav tm="0">
                                          <p:val>
                                            <p:strVal val="1+#ppt_h/2"/>
                                          </p:val>
                                        </p:tav>
                                        <p:tav tm="100000">
                                          <p:val>
                                            <p:strVal val="#ppt_y"/>
                                          </p:val>
                                        </p:tav>
                                      </p:tavLst>
                                    </p:anim>
                                  </p:childTnLst>
                                </p:cTn>
                              </p:par>
                            </p:childTnLst>
                          </p:cTn>
                        </p:par>
                        <p:par>
                          <p:cTn id="91" fill="hold">
                            <p:stCondLst>
                              <p:cond delay="10500"/>
                            </p:stCondLst>
                            <p:childTnLst>
                              <p:par>
                                <p:cTn id="92" presetID="2" presetClass="entr" presetSubtype="4" fill="hold" grpId="0" nodeType="afterEffect">
                                  <p:stCondLst>
                                    <p:cond delay="0"/>
                                  </p:stCondLst>
                                  <p:childTnLst>
                                    <p:set>
                                      <p:cBhvr>
                                        <p:cTn id="93" dur="1" fill="hold">
                                          <p:stCondLst>
                                            <p:cond delay="0"/>
                                          </p:stCondLst>
                                        </p:cTn>
                                        <p:tgtEl>
                                          <p:spTgt spid="39"/>
                                        </p:tgtEl>
                                        <p:attrNameLst>
                                          <p:attrName>style.visibility</p:attrName>
                                        </p:attrNameLst>
                                      </p:cBhvr>
                                      <p:to>
                                        <p:strVal val="visible"/>
                                      </p:to>
                                    </p:set>
                                    <p:anim calcmode="lin" valueType="num">
                                      <p:cBhvr additive="base">
                                        <p:cTn id="94" dur="500" fill="hold"/>
                                        <p:tgtEl>
                                          <p:spTgt spid="39"/>
                                        </p:tgtEl>
                                        <p:attrNameLst>
                                          <p:attrName>ppt_x</p:attrName>
                                        </p:attrNameLst>
                                      </p:cBhvr>
                                      <p:tavLst>
                                        <p:tav tm="0">
                                          <p:val>
                                            <p:strVal val="#ppt_x"/>
                                          </p:val>
                                        </p:tav>
                                        <p:tav tm="100000">
                                          <p:val>
                                            <p:strVal val="#ppt_x"/>
                                          </p:val>
                                        </p:tav>
                                      </p:tavLst>
                                    </p:anim>
                                    <p:anim calcmode="lin" valueType="num">
                                      <p:cBhvr additive="base">
                                        <p:cTn id="95" dur="500" fill="hold"/>
                                        <p:tgtEl>
                                          <p:spTgt spid="39"/>
                                        </p:tgtEl>
                                        <p:attrNameLst>
                                          <p:attrName>ppt_y</p:attrName>
                                        </p:attrNameLst>
                                      </p:cBhvr>
                                      <p:tavLst>
                                        <p:tav tm="0">
                                          <p:val>
                                            <p:strVal val="1+#ppt_h/2"/>
                                          </p:val>
                                        </p:tav>
                                        <p:tav tm="100000">
                                          <p:val>
                                            <p:strVal val="#ppt_y"/>
                                          </p:val>
                                        </p:tav>
                                      </p:tavLst>
                                    </p:anim>
                                  </p:childTnLst>
                                </p:cTn>
                              </p:par>
                            </p:childTnLst>
                          </p:cTn>
                        </p:par>
                        <p:par>
                          <p:cTn id="96" fill="hold">
                            <p:stCondLst>
                              <p:cond delay="11000"/>
                            </p:stCondLst>
                            <p:childTnLst>
                              <p:par>
                                <p:cTn id="97" presetID="2" presetClass="entr" presetSubtype="4" fill="hold" grpId="0" nodeType="afterEffect">
                                  <p:stCondLst>
                                    <p:cond delay="0"/>
                                  </p:stCondLst>
                                  <p:childTnLst>
                                    <p:set>
                                      <p:cBhvr>
                                        <p:cTn id="98" dur="1" fill="hold">
                                          <p:stCondLst>
                                            <p:cond delay="0"/>
                                          </p:stCondLst>
                                        </p:cTn>
                                        <p:tgtEl>
                                          <p:spTgt spid="93"/>
                                        </p:tgtEl>
                                        <p:attrNameLst>
                                          <p:attrName>style.visibility</p:attrName>
                                        </p:attrNameLst>
                                      </p:cBhvr>
                                      <p:to>
                                        <p:strVal val="visible"/>
                                      </p:to>
                                    </p:set>
                                    <p:anim calcmode="lin" valueType="num">
                                      <p:cBhvr additive="base">
                                        <p:cTn id="99" dur="500" fill="hold"/>
                                        <p:tgtEl>
                                          <p:spTgt spid="93"/>
                                        </p:tgtEl>
                                        <p:attrNameLst>
                                          <p:attrName>ppt_x</p:attrName>
                                        </p:attrNameLst>
                                      </p:cBhvr>
                                      <p:tavLst>
                                        <p:tav tm="0">
                                          <p:val>
                                            <p:strVal val="#ppt_x"/>
                                          </p:val>
                                        </p:tav>
                                        <p:tav tm="100000">
                                          <p:val>
                                            <p:strVal val="#ppt_x"/>
                                          </p:val>
                                        </p:tav>
                                      </p:tavLst>
                                    </p:anim>
                                    <p:anim calcmode="lin" valueType="num">
                                      <p:cBhvr additive="base">
                                        <p:cTn id="100" dur="500" fill="hold"/>
                                        <p:tgtEl>
                                          <p:spTgt spid="93"/>
                                        </p:tgtEl>
                                        <p:attrNameLst>
                                          <p:attrName>ppt_y</p:attrName>
                                        </p:attrNameLst>
                                      </p:cBhvr>
                                      <p:tavLst>
                                        <p:tav tm="0">
                                          <p:val>
                                            <p:strVal val="1+#ppt_h/2"/>
                                          </p:val>
                                        </p:tav>
                                        <p:tav tm="100000">
                                          <p:val>
                                            <p:strVal val="#ppt_y"/>
                                          </p:val>
                                        </p:tav>
                                      </p:tavLst>
                                    </p:anim>
                                  </p:childTnLst>
                                </p:cTn>
                              </p:par>
                            </p:childTnLst>
                          </p:cTn>
                        </p:par>
                        <p:par>
                          <p:cTn id="101" fill="hold">
                            <p:stCondLst>
                              <p:cond delay="11500"/>
                            </p:stCondLst>
                            <p:childTnLst>
                              <p:par>
                                <p:cTn id="102" presetID="2" presetClass="entr" presetSubtype="4" fill="hold" grpId="0" nodeType="afterEffect">
                                  <p:stCondLst>
                                    <p:cond delay="0"/>
                                  </p:stCondLst>
                                  <p:childTnLst>
                                    <p:set>
                                      <p:cBhvr>
                                        <p:cTn id="103" dur="1" fill="hold">
                                          <p:stCondLst>
                                            <p:cond delay="0"/>
                                          </p:stCondLst>
                                        </p:cTn>
                                        <p:tgtEl>
                                          <p:spTgt spid="94"/>
                                        </p:tgtEl>
                                        <p:attrNameLst>
                                          <p:attrName>style.visibility</p:attrName>
                                        </p:attrNameLst>
                                      </p:cBhvr>
                                      <p:to>
                                        <p:strVal val="visible"/>
                                      </p:to>
                                    </p:set>
                                    <p:anim calcmode="lin" valueType="num">
                                      <p:cBhvr additive="base">
                                        <p:cTn id="104" dur="500" fill="hold"/>
                                        <p:tgtEl>
                                          <p:spTgt spid="94"/>
                                        </p:tgtEl>
                                        <p:attrNameLst>
                                          <p:attrName>ppt_x</p:attrName>
                                        </p:attrNameLst>
                                      </p:cBhvr>
                                      <p:tavLst>
                                        <p:tav tm="0">
                                          <p:val>
                                            <p:strVal val="#ppt_x"/>
                                          </p:val>
                                        </p:tav>
                                        <p:tav tm="100000">
                                          <p:val>
                                            <p:strVal val="#ppt_x"/>
                                          </p:val>
                                        </p:tav>
                                      </p:tavLst>
                                    </p:anim>
                                    <p:anim calcmode="lin" valueType="num">
                                      <p:cBhvr additive="base">
                                        <p:cTn id="105" dur="500" fill="hold"/>
                                        <p:tgtEl>
                                          <p:spTgt spid="94"/>
                                        </p:tgtEl>
                                        <p:attrNameLst>
                                          <p:attrName>ppt_y</p:attrName>
                                        </p:attrNameLst>
                                      </p:cBhvr>
                                      <p:tavLst>
                                        <p:tav tm="0">
                                          <p:val>
                                            <p:strVal val="1+#ppt_h/2"/>
                                          </p:val>
                                        </p:tav>
                                        <p:tav tm="100000">
                                          <p:val>
                                            <p:strVal val="#ppt_y"/>
                                          </p:val>
                                        </p:tav>
                                      </p:tavLst>
                                    </p:anim>
                                  </p:childTnLst>
                                </p:cTn>
                              </p:par>
                            </p:childTnLst>
                          </p:cTn>
                        </p:par>
                        <p:par>
                          <p:cTn id="106" fill="hold">
                            <p:stCondLst>
                              <p:cond delay="12000"/>
                            </p:stCondLst>
                            <p:childTnLst>
                              <p:par>
                                <p:cTn id="107" presetID="2" presetClass="entr" presetSubtype="4" fill="hold" grpId="0" nodeType="afterEffect">
                                  <p:stCondLst>
                                    <p:cond delay="0"/>
                                  </p:stCondLst>
                                  <p:childTnLst>
                                    <p:set>
                                      <p:cBhvr>
                                        <p:cTn id="108" dur="1" fill="hold">
                                          <p:stCondLst>
                                            <p:cond delay="0"/>
                                          </p:stCondLst>
                                        </p:cTn>
                                        <p:tgtEl>
                                          <p:spTgt spid="89"/>
                                        </p:tgtEl>
                                        <p:attrNameLst>
                                          <p:attrName>style.visibility</p:attrName>
                                        </p:attrNameLst>
                                      </p:cBhvr>
                                      <p:to>
                                        <p:strVal val="visible"/>
                                      </p:to>
                                    </p:set>
                                    <p:anim calcmode="lin" valueType="num">
                                      <p:cBhvr additive="base">
                                        <p:cTn id="109" dur="500" fill="hold"/>
                                        <p:tgtEl>
                                          <p:spTgt spid="89"/>
                                        </p:tgtEl>
                                        <p:attrNameLst>
                                          <p:attrName>ppt_x</p:attrName>
                                        </p:attrNameLst>
                                      </p:cBhvr>
                                      <p:tavLst>
                                        <p:tav tm="0">
                                          <p:val>
                                            <p:strVal val="#ppt_x"/>
                                          </p:val>
                                        </p:tav>
                                        <p:tav tm="100000">
                                          <p:val>
                                            <p:strVal val="#ppt_x"/>
                                          </p:val>
                                        </p:tav>
                                      </p:tavLst>
                                    </p:anim>
                                    <p:anim calcmode="lin" valueType="num">
                                      <p:cBhvr additive="base">
                                        <p:cTn id="110" dur="500" fill="hold"/>
                                        <p:tgtEl>
                                          <p:spTgt spid="89"/>
                                        </p:tgtEl>
                                        <p:attrNameLst>
                                          <p:attrName>ppt_y</p:attrName>
                                        </p:attrNameLst>
                                      </p:cBhvr>
                                      <p:tavLst>
                                        <p:tav tm="0">
                                          <p:val>
                                            <p:strVal val="1+#ppt_h/2"/>
                                          </p:val>
                                        </p:tav>
                                        <p:tav tm="100000">
                                          <p:val>
                                            <p:strVal val="#ppt_y"/>
                                          </p:val>
                                        </p:tav>
                                      </p:tavLst>
                                    </p:anim>
                                  </p:childTnLst>
                                </p:cTn>
                              </p:par>
                            </p:childTnLst>
                          </p:cTn>
                        </p:par>
                        <p:par>
                          <p:cTn id="111" fill="hold">
                            <p:stCondLst>
                              <p:cond delay="12500"/>
                            </p:stCondLst>
                            <p:childTnLst>
                              <p:par>
                                <p:cTn id="112" presetID="2" presetClass="entr" presetSubtype="4" fill="hold" grpId="0" nodeType="afterEffect">
                                  <p:stCondLst>
                                    <p:cond delay="0"/>
                                  </p:stCondLst>
                                  <p:childTnLst>
                                    <p:set>
                                      <p:cBhvr>
                                        <p:cTn id="113" dur="1" fill="hold">
                                          <p:stCondLst>
                                            <p:cond delay="0"/>
                                          </p:stCondLst>
                                        </p:cTn>
                                        <p:tgtEl>
                                          <p:spTgt spid="90"/>
                                        </p:tgtEl>
                                        <p:attrNameLst>
                                          <p:attrName>style.visibility</p:attrName>
                                        </p:attrNameLst>
                                      </p:cBhvr>
                                      <p:to>
                                        <p:strVal val="visible"/>
                                      </p:to>
                                    </p:set>
                                    <p:anim calcmode="lin" valueType="num">
                                      <p:cBhvr additive="base">
                                        <p:cTn id="114" dur="500" fill="hold"/>
                                        <p:tgtEl>
                                          <p:spTgt spid="90"/>
                                        </p:tgtEl>
                                        <p:attrNameLst>
                                          <p:attrName>ppt_x</p:attrName>
                                        </p:attrNameLst>
                                      </p:cBhvr>
                                      <p:tavLst>
                                        <p:tav tm="0">
                                          <p:val>
                                            <p:strVal val="#ppt_x"/>
                                          </p:val>
                                        </p:tav>
                                        <p:tav tm="100000">
                                          <p:val>
                                            <p:strVal val="#ppt_x"/>
                                          </p:val>
                                        </p:tav>
                                      </p:tavLst>
                                    </p:anim>
                                    <p:anim calcmode="lin" valueType="num">
                                      <p:cBhvr additive="base">
                                        <p:cTn id="115"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7" grpId="0"/>
      <p:bldP spid="59" grpId="0" animBg="1"/>
      <p:bldP spid="70" grpId="0" animBg="1"/>
      <p:bldP spid="72" grpId="0"/>
      <p:bldP spid="75" grpId="0" animBg="1"/>
      <p:bldP spid="76" grpId="0"/>
      <p:bldP spid="85" grpId="0" animBg="1"/>
      <p:bldP spid="86" grpId="0"/>
      <p:bldP spid="87" grpId="0" animBg="1"/>
      <p:bldP spid="88" grpId="0"/>
      <p:bldP spid="89" grpId="0" animBg="1"/>
      <p:bldP spid="90" grpId="0"/>
      <p:bldP spid="91" grpId="0" animBg="1"/>
      <p:bldP spid="92" grpId="0"/>
      <p:bldP spid="93" grpId="0" animBg="1"/>
      <p:bldP spid="94" grpId="0"/>
      <p:bldP spid="36" grpId="0" animBg="1"/>
      <p:bldP spid="37" grpId="0"/>
      <p:bldP spid="38" grpId="0" animBg="1"/>
      <p:bldP spid="3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3775173" y="4708647"/>
            <a:ext cx="2341577" cy="354243"/>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25400" cap="flat" cmpd="sng" algn="ctr">
            <a:noFill/>
            <a:prstDash val="solid"/>
          </a:ln>
          <a:effectLst/>
        </p:spPr>
        <p:txBody>
          <a:bodyPr lIns="121893" tIns="60946" rIns="121893" bIns="60946"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grpSp>
        <p:nvGrpSpPr>
          <p:cNvPr id="15" name="组合 14"/>
          <p:cNvGrpSpPr/>
          <p:nvPr/>
        </p:nvGrpSpPr>
        <p:grpSpPr>
          <a:xfrm>
            <a:off x="3860863" y="1276033"/>
            <a:ext cx="2155176" cy="3613065"/>
            <a:chOff x="3546995" y="2018281"/>
            <a:chExt cx="1616382" cy="2709799"/>
          </a:xfrm>
        </p:grpSpPr>
        <p:sp>
          <p:nvSpPr>
            <p:cNvPr id="16" name="Freeform 33"/>
            <p:cNvSpPr>
              <a:spLocks/>
            </p:cNvSpPr>
            <p:nvPr/>
          </p:nvSpPr>
          <p:spPr bwMode="auto">
            <a:xfrm>
              <a:off x="3546995" y="2018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 name="Freeform 33"/>
            <p:cNvSpPr>
              <a:spLocks/>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nvGrpSpPr>
            <p:cNvPr id="22" name="组合 21"/>
            <p:cNvGrpSpPr/>
            <p:nvPr/>
          </p:nvGrpSpPr>
          <p:grpSpPr>
            <a:xfrm>
              <a:off x="3999883" y="4025097"/>
              <a:ext cx="716912" cy="700983"/>
              <a:chOff x="3759201" y="3508375"/>
              <a:chExt cx="828024" cy="809626"/>
            </a:xfrm>
          </p:grpSpPr>
          <p:sp>
            <p:nvSpPr>
              <p:cNvPr id="23" name="Freeform 6"/>
              <p:cNvSpPr>
                <a:spLocks/>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4" name="Freeform 7"/>
              <p:cNvSpPr>
                <a:spLocks/>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5" name="Freeform 8"/>
              <p:cNvSpPr>
                <a:spLocks/>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6" name="Freeform 9"/>
              <p:cNvSpPr>
                <a:spLocks/>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7" name="Freeform 10"/>
              <p:cNvSpPr>
                <a:spLocks/>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8" name="Freeform 11"/>
              <p:cNvSpPr>
                <a:spLocks/>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9" name="Freeform 12"/>
              <p:cNvSpPr>
                <a:spLocks/>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0" name="Freeform 13"/>
              <p:cNvSpPr>
                <a:spLocks/>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1" name="Freeform 14"/>
              <p:cNvSpPr>
                <a:spLocks/>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2" name="Freeform 15"/>
              <p:cNvSpPr>
                <a:spLocks/>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3" name="Freeform 16"/>
              <p:cNvSpPr>
                <a:spLocks/>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4" name="Freeform 17"/>
              <p:cNvSpPr>
                <a:spLocks/>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5" name="Freeform 18"/>
              <p:cNvSpPr>
                <a:spLocks/>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6" name="Freeform 19"/>
              <p:cNvSpPr>
                <a:spLocks/>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7" name="Freeform 20"/>
              <p:cNvSpPr>
                <a:spLocks/>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8" name="Freeform 21"/>
              <p:cNvSpPr>
                <a:spLocks/>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39" name="Freeform 22"/>
              <p:cNvSpPr>
                <a:spLocks/>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0" name="Freeform 23"/>
              <p:cNvSpPr>
                <a:spLocks/>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1" name="Freeform 24"/>
              <p:cNvSpPr>
                <a:spLocks/>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2" name="Freeform 25"/>
              <p:cNvSpPr>
                <a:spLocks/>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3" name="Freeform 26"/>
              <p:cNvSpPr>
                <a:spLocks/>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4" name="Freeform 27"/>
              <p:cNvSpPr>
                <a:spLocks/>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5" name="Freeform 28"/>
              <p:cNvSpPr>
                <a:spLocks/>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46" name="Group 37"/>
          <p:cNvGrpSpPr>
            <a:grpSpLocks noChangeAspect="1"/>
          </p:cNvGrpSpPr>
          <p:nvPr/>
        </p:nvGrpSpPr>
        <p:grpSpPr bwMode="auto">
          <a:xfrm>
            <a:off x="3834309" y="1252242"/>
            <a:ext cx="2208313" cy="2671983"/>
            <a:chOff x="2250" y="790"/>
            <a:chExt cx="1205" cy="1458"/>
          </a:xfrm>
          <a:solidFill>
            <a:schemeClr val="accent1">
              <a:lumMod val="50000"/>
            </a:schemeClr>
          </a:solidFill>
        </p:grpSpPr>
        <p:sp>
          <p:nvSpPr>
            <p:cNvPr id="47" name="Rectangle 38"/>
            <p:cNvSpPr>
              <a:spLocks noChangeArrowheads="1"/>
            </p:cNvSpPr>
            <p:nvPr/>
          </p:nvSpPr>
          <p:spPr bwMode="auto">
            <a:xfrm>
              <a:off x="2847" y="1827"/>
              <a:ext cx="12" cy="3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8" name="Freeform 39"/>
            <p:cNvSpPr>
              <a:spLocks/>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9" name="Freeform 40"/>
            <p:cNvSpPr>
              <a:spLocks/>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0" name="Freeform 41"/>
            <p:cNvSpPr>
              <a:spLocks/>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1" name="Freeform 42"/>
            <p:cNvSpPr>
              <a:spLocks/>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2" name="Freeform 43"/>
            <p:cNvSpPr>
              <a:spLocks/>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3" name="Freeform 44"/>
            <p:cNvSpPr>
              <a:spLocks/>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4" name="Freeform 45"/>
            <p:cNvSpPr>
              <a:spLocks/>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5" name="Freeform 46"/>
            <p:cNvSpPr>
              <a:spLocks/>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6" name="Freeform 47"/>
            <p:cNvSpPr>
              <a:spLocks/>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7" name="Freeform 48"/>
            <p:cNvSpPr>
              <a:spLocks/>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8" name="Freeform 49"/>
            <p:cNvSpPr>
              <a:spLocks/>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9" name="Freeform 50"/>
            <p:cNvSpPr>
              <a:spLocks/>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0" name="Freeform 51"/>
            <p:cNvSpPr>
              <a:spLocks/>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1" name="Freeform 52"/>
            <p:cNvSpPr>
              <a:spLocks/>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2" name="Freeform 53"/>
            <p:cNvSpPr>
              <a:spLocks/>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3" name="Freeform 54"/>
            <p:cNvSpPr>
              <a:spLocks/>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4" name="Freeform 55"/>
            <p:cNvSpPr>
              <a:spLocks/>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5" name="Freeform 56"/>
            <p:cNvSpPr>
              <a:spLocks/>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6" name="Freeform 57"/>
            <p:cNvSpPr>
              <a:spLocks/>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7" name="Freeform 58"/>
            <p:cNvSpPr>
              <a:spLocks/>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8" name="Freeform 59"/>
            <p:cNvSpPr>
              <a:spLocks/>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9" name="Freeform 60"/>
            <p:cNvSpPr>
              <a:spLocks/>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0" name="Freeform 61"/>
            <p:cNvSpPr>
              <a:spLocks/>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1" name="Freeform 62"/>
            <p:cNvSpPr>
              <a:spLocks/>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2" name="Freeform 63"/>
            <p:cNvSpPr>
              <a:spLocks/>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3" name="Freeform 64"/>
            <p:cNvSpPr>
              <a:spLocks/>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4" name="Freeform 65"/>
            <p:cNvSpPr>
              <a:spLocks/>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5" name="Freeform 66"/>
            <p:cNvSpPr>
              <a:spLocks/>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6" name="Freeform 67"/>
            <p:cNvSpPr>
              <a:spLocks/>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7" name="Freeform 68"/>
            <p:cNvSpPr>
              <a:spLocks/>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8" name="Freeform 69"/>
            <p:cNvSpPr>
              <a:spLocks/>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79" name="Freeform 70"/>
            <p:cNvSpPr>
              <a:spLocks/>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0" name="Freeform 71"/>
            <p:cNvSpPr>
              <a:spLocks/>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1" name="Freeform 72"/>
            <p:cNvSpPr>
              <a:spLocks/>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2" name="Freeform 73"/>
            <p:cNvSpPr>
              <a:spLocks/>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3" name="Freeform 74"/>
            <p:cNvSpPr>
              <a:spLocks/>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4" name="Freeform 75"/>
            <p:cNvSpPr>
              <a:spLocks/>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5" name="Freeform 76"/>
            <p:cNvSpPr>
              <a:spLocks/>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6" name="Freeform 77"/>
            <p:cNvSpPr>
              <a:spLocks/>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7" name="Freeform 78"/>
            <p:cNvSpPr>
              <a:spLocks/>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8" name="Freeform 79"/>
            <p:cNvSpPr>
              <a:spLocks/>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89" name="Freeform 80"/>
            <p:cNvSpPr>
              <a:spLocks/>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0" name="Freeform 81"/>
            <p:cNvSpPr>
              <a:spLocks/>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1" name="Freeform 82"/>
            <p:cNvSpPr>
              <a:spLocks/>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2" name="Freeform 83"/>
            <p:cNvSpPr>
              <a:spLocks/>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3" name="Freeform 84"/>
            <p:cNvSpPr>
              <a:spLocks/>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4" name="Freeform 85"/>
            <p:cNvSpPr>
              <a:spLocks/>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5" name="Freeform 86"/>
            <p:cNvSpPr>
              <a:spLocks/>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6" name="Freeform 87"/>
            <p:cNvSpPr>
              <a:spLocks/>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7" name="Freeform 88"/>
            <p:cNvSpPr>
              <a:spLocks/>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8" name="Freeform 89"/>
            <p:cNvSpPr>
              <a:spLocks/>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9" name="Freeform 90"/>
            <p:cNvSpPr>
              <a:spLocks/>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0" name="Freeform 91"/>
            <p:cNvSpPr>
              <a:spLocks/>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1" name="Freeform 92"/>
            <p:cNvSpPr>
              <a:spLocks/>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2" name="Freeform 93"/>
            <p:cNvSpPr>
              <a:spLocks/>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3" name="Freeform 94"/>
            <p:cNvSpPr>
              <a:spLocks/>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4" name="Freeform 95"/>
            <p:cNvSpPr>
              <a:spLocks/>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5" name="Freeform 96"/>
            <p:cNvSpPr>
              <a:spLocks/>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6" name="Freeform 97"/>
            <p:cNvSpPr>
              <a:spLocks/>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7" name="Freeform 98"/>
            <p:cNvSpPr>
              <a:spLocks/>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8" name="Freeform 99"/>
            <p:cNvSpPr>
              <a:spLocks/>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09" name="Freeform 100"/>
            <p:cNvSpPr>
              <a:spLocks/>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0" name="Freeform 101"/>
            <p:cNvSpPr>
              <a:spLocks/>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1" name="Freeform 102"/>
            <p:cNvSpPr>
              <a:spLocks/>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2" name="Freeform 103"/>
            <p:cNvSpPr>
              <a:spLocks/>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3" name="Freeform 104"/>
            <p:cNvSpPr>
              <a:spLocks/>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4" name="Freeform 105"/>
            <p:cNvSpPr>
              <a:spLocks/>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5" name="Freeform 106"/>
            <p:cNvSpPr>
              <a:spLocks/>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6" name="Freeform 107"/>
            <p:cNvSpPr>
              <a:spLocks/>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7" name="Freeform 108"/>
            <p:cNvSpPr>
              <a:spLocks/>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8" name="Freeform 109"/>
            <p:cNvSpPr>
              <a:spLocks/>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19" name="Freeform 110"/>
            <p:cNvSpPr>
              <a:spLocks/>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0" name="Freeform 111"/>
            <p:cNvSpPr>
              <a:spLocks/>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1" name="Freeform 112"/>
            <p:cNvSpPr>
              <a:spLocks/>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2" name="Freeform 113"/>
            <p:cNvSpPr>
              <a:spLocks/>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3" name="Freeform 114"/>
            <p:cNvSpPr>
              <a:spLocks/>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4" name="Freeform 115"/>
            <p:cNvSpPr>
              <a:spLocks/>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5" name="Freeform 116"/>
            <p:cNvSpPr>
              <a:spLocks/>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6" name="Freeform 117"/>
            <p:cNvSpPr>
              <a:spLocks/>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7" name="Freeform 118"/>
            <p:cNvSpPr>
              <a:spLocks/>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8" name="Freeform 119"/>
            <p:cNvSpPr>
              <a:spLocks/>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9" name="Freeform 120"/>
            <p:cNvSpPr>
              <a:spLocks/>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0" name="Freeform 121"/>
            <p:cNvSpPr>
              <a:spLocks/>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1" name="Oval 122"/>
            <p:cNvSpPr>
              <a:spLocks noChangeArrowheads="1"/>
            </p:cNvSpPr>
            <p:nvPr/>
          </p:nvSpPr>
          <p:spPr bwMode="auto">
            <a:xfrm>
              <a:off x="2786" y="1291"/>
              <a:ext cx="111" cy="111"/>
            </a:xfrm>
            <a:prstGeom prst="ellipse">
              <a:avLst/>
            </a:prstGeom>
            <a:grpFill/>
            <a:ln w="25400" cap="flat" cmpd="sng" algn="ctr">
              <a:noFill/>
              <a:prstDash val="solid"/>
            </a:ln>
            <a:effectLst/>
            <a:scene3d>
              <a:camera prst="orthographicFront"/>
              <a:lightRig rig="threePt" dir="t"/>
            </a:scene3d>
            <a:sp3d>
              <a:bevelT w="38100" h="12700"/>
              <a:bevelB/>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2" name="Oval 123"/>
            <p:cNvSpPr>
              <a:spLocks noChangeArrowheads="1"/>
            </p:cNvSpPr>
            <p:nvPr/>
          </p:nvSpPr>
          <p:spPr bwMode="auto">
            <a:xfrm>
              <a:off x="2306" y="1591"/>
              <a:ext cx="111" cy="114"/>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3" name="Oval 124"/>
            <p:cNvSpPr>
              <a:spLocks noChangeArrowheads="1"/>
            </p:cNvSpPr>
            <p:nvPr/>
          </p:nvSpPr>
          <p:spPr bwMode="auto">
            <a:xfrm>
              <a:off x="2798" y="2137"/>
              <a:ext cx="111" cy="111"/>
            </a:xfrm>
            <a:prstGeom prst="ellipse">
              <a:avLst/>
            </a:prstGeom>
            <a:grpFill/>
            <a:ln w="25400" cap="flat" cmpd="sng" algn="ctr">
              <a:noFill/>
              <a:prstDash val="solid"/>
            </a:ln>
            <a:effectLst/>
            <a:scene3d>
              <a:camera prst="orthographicFront"/>
              <a:lightRig rig="threePt" dir="t"/>
            </a:scene3d>
            <a:sp3d>
              <a:bevelT w="38100" h="12700"/>
              <a:bevelB/>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4" name="Oval 125"/>
            <p:cNvSpPr>
              <a:spLocks noChangeArrowheads="1"/>
            </p:cNvSpPr>
            <p:nvPr/>
          </p:nvSpPr>
          <p:spPr bwMode="auto">
            <a:xfrm>
              <a:off x="2798" y="1579"/>
              <a:ext cx="111" cy="111"/>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5" name="Oval 126"/>
            <p:cNvSpPr>
              <a:spLocks noChangeArrowheads="1"/>
            </p:cNvSpPr>
            <p:nvPr/>
          </p:nvSpPr>
          <p:spPr bwMode="auto">
            <a:xfrm>
              <a:off x="2781" y="1761"/>
              <a:ext cx="144" cy="144"/>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6" name="Oval 127"/>
            <p:cNvSpPr>
              <a:spLocks noChangeArrowheads="1"/>
            </p:cNvSpPr>
            <p:nvPr/>
          </p:nvSpPr>
          <p:spPr bwMode="auto">
            <a:xfrm>
              <a:off x="3341" y="1421"/>
              <a:ext cx="114" cy="111"/>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7" name="Oval 128"/>
            <p:cNvSpPr>
              <a:spLocks noChangeArrowheads="1"/>
            </p:cNvSpPr>
            <p:nvPr/>
          </p:nvSpPr>
          <p:spPr bwMode="auto">
            <a:xfrm>
              <a:off x="2524" y="835"/>
              <a:ext cx="111" cy="111"/>
            </a:xfrm>
            <a:prstGeom prst="ellipse">
              <a:avLst/>
            </a:prstGeom>
            <a:grpFill/>
            <a:ln w="25400" cap="flat" cmpd="sng" algn="ctr">
              <a:noFill/>
              <a:prstDash val="solid"/>
            </a:ln>
            <a:effectLst/>
            <a:scene3d>
              <a:camera prst="orthographicFront"/>
              <a:lightRig rig="threePt" dir="t"/>
            </a:scene3d>
            <a:sp3d>
              <a:bevelT w="38100" h="12700"/>
              <a:bevelB/>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8" name="Oval 129"/>
            <p:cNvSpPr>
              <a:spLocks noChangeArrowheads="1"/>
            </p:cNvSpPr>
            <p:nvPr/>
          </p:nvSpPr>
          <p:spPr bwMode="auto">
            <a:xfrm>
              <a:off x="2521" y="1227"/>
              <a:ext cx="81" cy="81"/>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39" name="Oval 130"/>
            <p:cNvSpPr>
              <a:spLocks noChangeArrowheads="1"/>
            </p:cNvSpPr>
            <p:nvPr/>
          </p:nvSpPr>
          <p:spPr bwMode="auto">
            <a:xfrm>
              <a:off x="2250" y="1249"/>
              <a:ext cx="80" cy="80"/>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0" name="Oval 131"/>
            <p:cNvSpPr>
              <a:spLocks noChangeArrowheads="1"/>
            </p:cNvSpPr>
            <p:nvPr/>
          </p:nvSpPr>
          <p:spPr bwMode="auto">
            <a:xfrm>
              <a:off x="2351" y="1001"/>
              <a:ext cx="81" cy="80"/>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1" name="Oval 132"/>
            <p:cNvSpPr>
              <a:spLocks noChangeArrowheads="1"/>
            </p:cNvSpPr>
            <p:nvPr/>
          </p:nvSpPr>
          <p:spPr bwMode="auto">
            <a:xfrm>
              <a:off x="2942" y="1069"/>
              <a:ext cx="80" cy="80"/>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2" name="Oval 133"/>
            <p:cNvSpPr>
              <a:spLocks noChangeArrowheads="1"/>
            </p:cNvSpPr>
            <p:nvPr/>
          </p:nvSpPr>
          <p:spPr bwMode="auto">
            <a:xfrm>
              <a:off x="3346" y="1109"/>
              <a:ext cx="80" cy="81"/>
            </a:xfrm>
            <a:prstGeom prst="ellipse">
              <a:avLst/>
            </a:prstGeom>
            <a:grpFill/>
            <a:ln w="25400" cap="flat" cmpd="sng" algn="ctr">
              <a:noFill/>
              <a:prstDash val="solid"/>
            </a:ln>
            <a:effectLst/>
            <a:scene3d>
              <a:camera prst="orthographicFront"/>
              <a:lightRig rig="threePt" dir="t"/>
            </a:scene3d>
            <a:sp3d>
              <a:bevelT w="38100" h="12700"/>
              <a:bevelB/>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3" name="Oval 134"/>
            <p:cNvSpPr>
              <a:spLocks noChangeArrowheads="1"/>
            </p:cNvSpPr>
            <p:nvPr/>
          </p:nvSpPr>
          <p:spPr bwMode="auto">
            <a:xfrm>
              <a:off x="3110" y="1558"/>
              <a:ext cx="80" cy="80"/>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4" name="Oval 135"/>
            <p:cNvSpPr>
              <a:spLocks noChangeArrowheads="1"/>
            </p:cNvSpPr>
            <p:nvPr/>
          </p:nvSpPr>
          <p:spPr bwMode="auto">
            <a:xfrm>
              <a:off x="3204" y="1225"/>
              <a:ext cx="78" cy="78"/>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5" name="Oval 136"/>
            <p:cNvSpPr>
              <a:spLocks noChangeArrowheads="1"/>
            </p:cNvSpPr>
            <p:nvPr/>
          </p:nvSpPr>
          <p:spPr bwMode="auto">
            <a:xfrm>
              <a:off x="2491" y="1962"/>
              <a:ext cx="80" cy="80"/>
            </a:xfrm>
            <a:prstGeom prst="ellipse">
              <a:avLst/>
            </a:prstGeom>
            <a:grpFill/>
            <a:ln w="25400" cap="flat" cmpd="sng" algn="ctr">
              <a:noFill/>
              <a:prstDash val="solid"/>
            </a:ln>
            <a:effectLst/>
            <a:scene3d>
              <a:camera prst="orthographicFront"/>
              <a:lightRig rig="threePt" dir="t"/>
            </a:scene3d>
            <a:sp3d>
              <a:bevelT w="38100" h="12700"/>
              <a:bevelB/>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6" name="Oval 137"/>
            <p:cNvSpPr>
              <a:spLocks noChangeArrowheads="1"/>
            </p:cNvSpPr>
            <p:nvPr/>
          </p:nvSpPr>
          <p:spPr bwMode="auto">
            <a:xfrm>
              <a:off x="3136" y="1901"/>
              <a:ext cx="80" cy="80"/>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7" name="Oval 138"/>
            <p:cNvSpPr>
              <a:spLocks noChangeArrowheads="1"/>
            </p:cNvSpPr>
            <p:nvPr/>
          </p:nvSpPr>
          <p:spPr bwMode="auto">
            <a:xfrm>
              <a:off x="2746" y="1102"/>
              <a:ext cx="57" cy="59"/>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8" name="Oval 139"/>
            <p:cNvSpPr>
              <a:spLocks noChangeArrowheads="1"/>
            </p:cNvSpPr>
            <p:nvPr/>
          </p:nvSpPr>
          <p:spPr bwMode="auto">
            <a:xfrm>
              <a:off x="2422" y="1395"/>
              <a:ext cx="57" cy="59"/>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49" name="Oval 140"/>
            <p:cNvSpPr>
              <a:spLocks noChangeArrowheads="1"/>
            </p:cNvSpPr>
            <p:nvPr/>
          </p:nvSpPr>
          <p:spPr bwMode="auto">
            <a:xfrm>
              <a:off x="2573" y="1357"/>
              <a:ext cx="57" cy="59"/>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0" name="Oval 141"/>
            <p:cNvSpPr>
              <a:spLocks noChangeArrowheads="1"/>
            </p:cNvSpPr>
            <p:nvPr/>
          </p:nvSpPr>
          <p:spPr bwMode="auto">
            <a:xfrm>
              <a:off x="3065" y="1362"/>
              <a:ext cx="59" cy="57"/>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1" name="Oval 142"/>
            <p:cNvSpPr>
              <a:spLocks noChangeArrowheads="1"/>
            </p:cNvSpPr>
            <p:nvPr/>
          </p:nvSpPr>
          <p:spPr bwMode="auto">
            <a:xfrm>
              <a:off x="2968" y="1610"/>
              <a:ext cx="57" cy="57"/>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2" name="Oval 143"/>
            <p:cNvSpPr>
              <a:spLocks noChangeArrowheads="1"/>
            </p:cNvSpPr>
            <p:nvPr/>
          </p:nvSpPr>
          <p:spPr bwMode="auto">
            <a:xfrm>
              <a:off x="2873" y="790"/>
              <a:ext cx="57" cy="59"/>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3" name="Oval 144"/>
            <p:cNvSpPr>
              <a:spLocks noChangeArrowheads="1"/>
            </p:cNvSpPr>
            <p:nvPr/>
          </p:nvSpPr>
          <p:spPr bwMode="auto">
            <a:xfrm>
              <a:off x="3178" y="923"/>
              <a:ext cx="57" cy="56"/>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4" name="Oval 145"/>
            <p:cNvSpPr>
              <a:spLocks noChangeArrowheads="1"/>
            </p:cNvSpPr>
            <p:nvPr/>
          </p:nvSpPr>
          <p:spPr bwMode="auto">
            <a:xfrm>
              <a:off x="3254" y="1707"/>
              <a:ext cx="57" cy="59"/>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5" name="Oval 146"/>
            <p:cNvSpPr>
              <a:spLocks noChangeArrowheads="1"/>
            </p:cNvSpPr>
            <p:nvPr/>
          </p:nvSpPr>
          <p:spPr bwMode="auto">
            <a:xfrm>
              <a:off x="3119" y="2139"/>
              <a:ext cx="57" cy="59"/>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6" name="Oval 147"/>
            <p:cNvSpPr>
              <a:spLocks noChangeArrowheads="1"/>
            </p:cNvSpPr>
            <p:nvPr/>
          </p:nvSpPr>
          <p:spPr bwMode="auto">
            <a:xfrm>
              <a:off x="2994" y="2170"/>
              <a:ext cx="57" cy="59"/>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7" name="Oval 148"/>
            <p:cNvSpPr>
              <a:spLocks noChangeArrowheads="1"/>
            </p:cNvSpPr>
            <p:nvPr/>
          </p:nvSpPr>
          <p:spPr bwMode="auto">
            <a:xfrm>
              <a:off x="2557" y="2172"/>
              <a:ext cx="56" cy="59"/>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8" name="Oval 149"/>
            <p:cNvSpPr>
              <a:spLocks noChangeArrowheads="1"/>
            </p:cNvSpPr>
            <p:nvPr/>
          </p:nvSpPr>
          <p:spPr bwMode="auto">
            <a:xfrm>
              <a:off x="2618" y="1735"/>
              <a:ext cx="81" cy="81"/>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59" name="Oval 150"/>
            <p:cNvSpPr>
              <a:spLocks noChangeArrowheads="1"/>
            </p:cNvSpPr>
            <p:nvPr/>
          </p:nvSpPr>
          <p:spPr bwMode="auto">
            <a:xfrm>
              <a:off x="2989" y="1809"/>
              <a:ext cx="81" cy="80"/>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60" name="Oval 151"/>
            <p:cNvSpPr>
              <a:spLocks noChangeArrowheads="1"/>
            </p:cNvSpPr>
            <p:nvPr/>
          </p:nvSpPr>
          <p:spPr bwMode="auto">
            <a:xfrm>
              <a:off x="2994" y="2009"/>
              <a:ext cx="80" cy="81"/>
            </a:xfrm>
            <a:prstGeom prst="ellipse">
              <a:avLst/>
            </a:prstGeom>
            <a:grpFill/>
            <a:ln w="25400" cap="flat" cmpd="sng" algn="ctr">
              <a:noFill/>
              <a:prstDash val="solid"/>
            </a:ln>
            <a:effectLst/>
            <a:scene3d>
              <a:camera prst="orthographicFront"/>
              <a:lightRig rig="threePt" dir="t"/>
            </a:scene3d>
            <a:sp3d>
              <a:bevelT w="254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61" name="Oval 152"/>
            <p:cNvSpPr>
              <a:spLocks noChangeArrowheads="1"/>
            </p:cNvSpPr>
            <p:nvPr/>
          </p:nvSpPr>
          <p:spPr bwMode="auto">
            <a:xfrm>
              <a:off x="2694" y="1991"/>
              <a:ext cx="80" cy="80"/>
            </a:xfrm>
            <a:prstGeom prst="ellipse">
              <a:avLst/>
            </a:prstGeom>
            <a:grpFill/>
            <a:ln w="25400" cap="flat" cmpd="sng" algn="ctr">
              <a:noFill/>
              <a:prstDash val="solid"/>
            </a:ln>
            <a:effectLst/>
            <a:scene3d>
              <a:camera prst="orthographicFront"/>
              <a:lightRig rig="threePt" dir="t"/>
            </a:scene3d>
            <a:sp3d>
              <a:bevelT w="38100" h="12700"/>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62" name="Oval 153"/>
            <p:cNvSpPr>
              <a:spLocks noChangeArrowheads="1"/>
            </p:cNvSpPr>
            <p:nvPr/>
          </p:nvSpPr>
          <p:spPr bwMode="auto">
            <a:xfrm>
              <a:off x="2583" y="1483"/>
              <a:ext cx="80" cy="80"/>
            </a:xfrm>
            <a:prstGeom prst="ellipse">
              <a:avLst/>
            </a:prstGeom>
            <a:grpFill/>
            <a:ln w="25400" cap="flat" cmpd="sng" algn="ctr">
              <a:noFill/>
              <a:prstDash val="solid"/>
            </a:ln>
            <a:effectLst/>
            <a:scene3d>
              <a:camera prst="orthographicFront"/>
              <a:lightRig rig="threePt" dir="t"/>
            </a:scene3d>
            <a:sp3d>
              <a:bevelT w="38100" h="12700"/>
              <a:bevelB/>
            </a:sp3d>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63" name="Freeform 154"/>
            <p:cNvSpPr>
              <a:spLocks/>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sp>
        <p:nvSpPr>
          <p:cNvPr id="165" name="椭圆 164"/>
          <p:cNvSpPr/>
          <p:nvPr/>
        </p:nvSpPr>
        <p:spPr>
          <a:xfrm>
            <a:off x="2924619" y="3226817"/>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66" name="椭圆 165"/>
          <p:cNvSpPr/>
          <p:nvPr/>
        </p:nvSpPr>
        <p:spPr>
          <a:xfrm>
            <a:off x="2960562" y="3260326"/>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67" name="Freeform 154"/>
          <p:cNvSpPr>
            <a:spLocks/>
          </p:cNvSpPr>
          <p:nvPr/>
        </p:nvSpPr>
        <p:spPr bwMode="auto">
          <a:xfrm>
            <a:off x="3013715" y="3303978"/>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9" name="矩形 168"/>
          <p:cNvSpPr/>
          <p:nvPr/>
        </p:nvSpPr>
        <p:spPr>
          <a:xfrm>
            <a:off x="1053154" y="2514990"/>
            <a:ext cx="1875468" cy="533451"/>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照顾老人工作强度高，降低工作压力</a:t>
            </a:r>
            <a:endParaRPr lang="en-US" altLang="zh-CN" sz="1400" b="1" dirty="0">
              <a:solidFill>
                <a:prstClr val="black"/>
              </a:solidFill>
              <a:latin typeface="微软雅黑" pitchFamily="34" charset="-122"/>
              <a:ea typeface="微软雅黑" pitchFamily="34" charset="-122"/>
            </a:endParaRPr>
          </a:p>
        </p:txBody>
      </p:sp>
      <p:sp>
        <p:nvSpPr>
          <p:cNvPr id="175" name="矩形 174"/>
          <p:cNvSpPr/>
          <p:nvPr/>
        </p:nvSpPr>
        <p:spPr>
          <a:xfrm>
            <a:off x="1044972" y="1762554"/>
            <a:ext cx="1875468" cy="533451"/>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弥补老年护理专业人才严重短缺</a:t>
            </a:r>
            <a:endParaRPr lang="en-US" altLang="zh-CN" sz="1400" b="1" dirty="0">
              <a:solidFill>
                <a:prstClr val="black"/>
              </a:solidFill>
              <a:latin typeface="微软雅黑" pitchFamily="34" charset="-122"/>
              <a:ea typeface="微软雅黑" pitchFamily="34" charset="-122"/>
            </a:endParaRPr>
          </a:p>
        </p:txBody>
      </p:sp>
      <p:sp>
        <p:nvSpPr>
          <p:cNvPr id="189" name="椭圆 188"/>
          <p:cNvSpPr/>
          <p:nvPr/>
        </p:nvSpPr>
        <p:spPr>
          <a:xfrm>
            <a:off x="2927908" y="1760708"/>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90" name="椭圆 189"/>
          <p:cNvSpPr/>
          <p:nvPr/>
        </p:nvSpPr>
        <p:spPr>
          <a:xfrm>
            <a:off x="2963851" y="1794217"/>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91" name="Freeform 154"/>
          <p:cNvSpPr>
            <a:spLocks/>
          </p:cNvSpPr>
          <p:nvPr/>
        </p:nvSpPr>
        <p:spPr bwMode="auto">
          <a:xfrm>
            <a:off x="3017004" y="1837869"/>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6" name="椭圆 175">
            <a:extLst>
              <a:ext uri="{FF2B5EF4-FFF2-40B4-BE49-F238E27FC236}">
                <a16:creationId xmlns:a16="http://schemas.microsoft.com/office/drawing/2014/main" id="{7CBD00FB-CECD-4992-A1DD-8592D127EE93}"/>
              </a:ext>
            </a:extLst>
          </p:cNvPr>
          <p:cNvSpPr/>
          <p:nvPr/>
        </p:nvSpPr>
        <p:spPr>
          <a:xfrm>
            <a:off x="2936090" y="2473604"/>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77" name="椭圆 176">
            <a:extLst>
              <a:ext uri="{FF2B5EF4-FFF2-40B4-BE49-F238E27FC236}">
                <a16:creationId xmlns:a16="http://schemas.microsoft.com/office/drawing/2014/main" id="{640F613D-0C42-4335-BEE9-0343598F27AC}"/>
              </a:ext>
            </a:extLst>
          </p:cNvPr>
          <p:cNvSpPr/>
          <p:nvPr/>
        </p:nvSpPr>
        <p:spPr>
          <a:xfrm>
            <a:off x="2972033" y="2507113"/>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78" name="Freeform 154">
            <a:extLst>
              <a:ext uri="{FF2B5EF4-FFF2-40B4-BE49-F238E27FC236}">
                <a16:creationId xmlns:a16="http://schemas.microsoft.com/office/drawing/2014/main" id="{89112E57-5985-4391-B5BF-31822720E7A7}"/>
              </a:ext>
            </a:extLst>
          </p:cNvPr>
          <p:cNvSpPr>
            <a:spLocks/>
          </p:cNvSpPr>
          <p:nvPr/>
        </p:nvSpPr>
        <p:spPr bwMode="auto">
          <a:xfrm>
            <a:off x="3025186" y="2550765"/>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9" name="椭圆 178">
            <a:extLst>
              <a:ext uri="{FF2B5EF4-FFF2-40B4-BE49-F238E27FC236}">
                <a16:creationId xmlns:a16="http://schemas.microsoft.com/office/drawing/2014/main" id="{6EB3FCEA-5E56-475E-AC58-C66D45A24420}"/>
              </a:ext>
            </a:extLst>
          </p:cNvPr>
          <p:cNvSpPr/>
          <p:nvPr/>
        </p:nvSpPr>
        <p:spPr>
          <a:xfrm>
            <a:off x="2924619" y="3900767"/>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85" name="椭圆 184">
            <a:extLst>
              <a:ext uri="{FF2B5EF4-FFF2-40B4-BE49-F238E27FC236}">
                <a16:creationId xmlns:a16="http://schemas.microsoft.com/office/drawing/2014/main" id="{08024531-14E0-4CEB-ACB2-0DB861281BF6}"/>
              </a:ext>
            </a:extLst>
          </p:cNvPr>
          <p:cNvSpPr/>
          <p:nvPr/>
        </p:nvSpPr>
        <p:spPr>
          <a:xfrm>
            <a:off x="2960562" y="3934276"/>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188" name="Freeform 154">
            <a:extLst>
              <a:ext uri="{FF2B5EF4-FFF2-40B4-BE49-F238E27FC236}">
                <a16:creationId xmlns:a16="http://schemas.microsoft.com/office/drawing/2014/main" id="{29F25713-C9DA-4F09-B47A-6095778432A0}"/>
              </a:ext>
            </a:extLst>
          </p:cNvPr>
          <p:cNvSpPr>
            <a:spLocks/>
          </p:cNvSpPr>
          <p:nvPr/>
        </p:nvSpPr>
        <p:spPr bwMode="auto">
          <a:xfrm>
            <a:off x="3013715" y="3977928"/>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07" name="矩形 206">
            <a:extLst>
              <a:ext uri="{FF2B5EF4-FFF2-40B4-BE49-F238E27FC236}">
                <a16:creationId xmlns:a16="http://schemas.microsoft.com/office/drawing/2014/main" id="{2D8C95B0-C154-409D-8FA3-7FEF794CF97A}"/>
              </a:ext>
            </a:extLst>
          </p:cNvPr>
          <p:cNvSpPr/>
          <p:nvPr/>
        </p:nvSpPr>
        <p:spPr>
          <a:xfrm>
            <a:off x="1055264" y="3269003"/>
            <a:ext cx="18136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弥补行业人员流失</a:t>
            </a:r>
            <a:endParaRPr lang="en-US" altLang="zh-CN" sz="1400" b="1" dirty="0">
              <a:solidFill>
                <a:prstClr val="black"/>
              </a:solidFill>
              <a:latin typeface="微软雅黑" pitchFamily="34" charset="-122"/>
              <a:ea typeface="微软雅黑" pitchFamily="34" charset="-122"/>
            </a:endParaRPr>
          </a:p>
        </p:txBody>
      </p:sp>
      <p:sp>
        <p:nvSpPr>
          <p:cNvPr id="208" name="矩形 207">
            <a:extLst>
              <a:ext uri="{FF2B5EF4-FFF2-40B4-BE49-F238E27FC236}">
                <a16:creationId xmlns:a16="http://schemas.microsoft.com/office/drawing/2014/main" id="{DF87F95B-1486-4F8D-B557-97BF5E553E34}"/>
              </a:ext>
            </a:extLst>
          </p:cNvPr>
          <p:cNvSpPr/>
          <p:nvPr/>
        </p:nvSpPr>
        <p:spPr>
          <a:xfrm>
            <a:off x="1076461" y="3928348"/>
            <a:ext cx="1913424" cy="533451"/>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拓宽护理行业未来发展前景</a:t>
            </a:r>
            <a:endParaRPr lang="en-US" altLang="zh-CN" sz="1400" b="1" dirty="0">
              <a:solidFill>
                <a:prstClr val="black"/>
              </a:solidFill>
              <a:latin typeface="微软雅黑" pitchFamily="34" charset="-122"/>
              <a:ea typeface="微软雅黑" pitchFamily="34" charset="-122"/>
            </a:endParaRPr>
          </a:p>
        </p:txBody>
      </p:sp>
      <p:sp>
        <p:nvSpPr>
          <p:cNvPr id="229" name="椭圆 228">
            <a:extLst>
              <a:ext uri="{FF2B5EF4-FFF2-40B4-BE49-F238E27FC236}">
                <a16:creationId xmlns:a16="http://schemas.microsoft.com/office/drawing/2014/main" id="{95AFB045-D5BF-4045-B08B-A72CE3B60D11}"/>
              </a:ext>
            </a:extLst>
          </p:cNvPr>
          <p:cNvSpPr/>
          <p:nvPr/>
        </p:nvSpPr>
        <p:spPr>
          <a:xfrm>
            <a:off x="6538343" y="3240153"/>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30" name="椭圆 229">
            <a:extLst>
              <a:ext uri="{FF2B5EF4-FFF2-40B4-BE49-F238E27FC236}">
                <a16:creationId xmlns:a16="http://schemas.microsoft.com/office/drawing/2014/main" id="{E37873BA-B790-4504-A63C-D6237A4D9C71}"/>
              </a:ext>
            </a:extLst>
          </p:cNvPr>
          <p:cNvSpPr/>
          <p:nvPr/>
        </p:nvSpPr>
        <p:spPr>
          <a:xfrm>
            <a:off x="6574286" y="3273662"/>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31" name="Freeform 154">
            <a:extLst>
              <a:ext uri="{FF2B5EF4-FFF2-40B4-BE49-F238E27FC236}">
                <a16:creationId xmlns:a16="http://schemas.microsoft.com/office/drawing/2014/main" id="{41F5AEBB-A69F-46AA-9A14-A7432BCC8991}"/>
              </a:ext>
            </a:extLst>
          </p:cNvPr>
          <p:cNvSpPr>
            <a:spLocks/>
          </p:cNvSpPr>
          <p:nvPr/>
        </p:nvSpPr>
        <p:spPr bwMode="auto">
          <a:xfrm>
            <a:off x="6627439" y="3317314"/>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32" name="椭圆 231">
            <a:extLst>
              <a:ext uri="{FF2B5EF4-FFF2-40B4-BE49-F238E27FC236}">
                <a16:creationId xmlns:a16="http://schemas.microsoft.com/office/drawing/2014/main" id="{9E9AAEA0-4AAF-43A7-975E-D6F5FB32521B}"/>
              </a:ext>
            </a:extLst>
          </p:cNvPr>
          <p:cNvSpPr/>
          <p:nvPr/>
        </p:nvSpPr>
        <p:spPr>
          <a:xfrm>
            <a:off x="6514499" y="1779903"/>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33" name="椭圆 232">
            <a:extLst>
              <a:ext uri="{FF2B5EF4-FFF2-40B4-BE49-F238E27FC236}">
                <a16:creationId xmlns:a16="http://schemas.microsoft.com/office/drawing/2014/main" id="{62847029-8CC7-4986-915B-D30EF93727D3}"/>
              </a:ext>
            </a:extLst>
          </p:cNvPr>
          <p:cNvSpPr/>
          <p:nvPr/>
        </p:nvSpPr>
        <p:spPr>
          <a:xfrm>
            <a:off x="6550442" y="1813412"/>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34" name="Freeform 154">
            <a:extLst>
              <a:ext uri="{FF2B5EF4-FFF2-40B4-BE49-F238E27FC236}">
                <a16:creationId xmlns:a16="http://schemas.microsoft.com/office/drawing/2014/main" id="{FAA1E60D-E265-4BF9-87F7-E7B65E4AC84F}"/>
              </a:ext>
            </a:extLst>
          </p:cNvPr>
          <p:cNvSpPr>
            <a:spLocks/>
          </p:cNvSpPr>
          <p:nvPr/>
        </p:nvSpPr>
        <p:spPr bwMode="auto">
          <a:xfrm>
            <a:off x="6603595" y="1857064"/>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35" name="椭圆 234">
            <a:extLst>
              <a:ext uri="{FF2B5EF4-FFF2-40B4-BE49-F238E27FC236}">
                <a16:creationId xmlns:a16="http://schemas.microsoft.com/office/drawing/2014/main" id="{CFB52E26-7DD3-4424-B5C5-3D9B1700092B}"/>
              </a:ext>
            </a:extLst>
          </p:cNvPr>
          <p:cNvSpPr/>
          <p:nvPr/>
        </p:nvSpPr>
        <p:spPr>
          <a:xfrm>
            <a:off x="6538343" y="2483080"/>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36" name="椭圆 235">
            <a:extLst>
              <a:ext uri="{FF2B5EF4-FFF2-40B4-BE49-F238E27FC236}">
                <a16:creationId xmlns:a16="http://schemas.microsoft.com/office/drawing/2014/main" id="{DE5EA2FC-7ED0-49FE-BF2A-D4814B9A31C8}"/>
              </a:ext>
            </a:extLst>
          </p:cNvPr>
          <p:cNvSpPr/>
          <p:nvPr/>
        </p:nvSpPr>
        <p:spPr>
          <a:xfrm>
            <a:off x="6574286" y="2516589"/>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37" name="Freeform 154">
            <a:extLst>
              <a:ext uri="{FF2B5EF4-FFF2-40B4-BE49-F238E27FC236}">
                <a16:creationId xmlns:a16="http://schemas.microsoft.com/office/drawing/2014/main" id="{D12A4389-9C5D-439A-907E-EB83E3A3E91C}"/>
              </a:ext>
            </a:extLst>
          </p:cNvPr>
          <p:cNvSpPr>
            <a:spLocks/>
          </p:cNvSpPr>
          <p:nvPr/>
        </p:nvSpPr>
        <p:spPr bwMode="auto">
          <a:xfrm>
            <a:off x="6627439" y="2560241"/>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38" name="椭圆 237">
            <a:extLst>
              <a:ext uri="{FF2B5EF4-FFF2-40B4-BE49-F238E27FC236}">
                <a16:creationId xmlns:a16="http://schemas.microsoft.com/office/drawing/2014/main" id="{0115FE5B-61FE-4720-B95F-E787864F4CC7}"/>
              </a:ext>
            </a:extLst>
          </p:cNvPr>
          <p:cNvSpPr/>
          <p:nvPr/>
        </p:nvSpPr>
        <p:spPr>
          <a:xfrm>
            <a:off x="6541793" y="3965442"/>
            <a:ext cx="354368" cy="354368"/>
          </a:xfrm>
          <a:prstGeom prst="ellipse">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39" name="椭圆 238">
            <a:extLst>
              <a:ext uri="{FF2B5EF4-FFF2-40B4-BE49-F238E27FC236}">
                <a16:creationId xmlns:a16="http://schemas.microsoft.com/office/drawing/2014/main" id="{12CD2438-2478-445B-9322-6F6BFE477223}"/>
              </a:ext>
            </a:extLst>
          </p:cNvPr>
          <p:cNvSpPr/>
          <p:nvPr/>
        </p:nvSpPr>
        <p:spPr>
          <a:xfrm>
            <a:off x="6577736" y="3998951"/>
            <a:ext cx="282481" cy="282481"/>
          </a:xfrm>
          <a:prstGeom prst="ellipse">
            <a:avLst/>
          </a:prstGeom>
          <a:solidFill>
            <a:schemeClr val="accent1">
              <a:lumMod val="75000"/>
            </a:schemeClr>
          </a:solidFill>
          <a:ln w="25400" cap="flat" cmpd="sng" algn="ctr">
            <a:noFill/>
            <a:prstDash val="solid"/>
          </a:ln>
          <a:effectLst/>
        </p:spPr>
        <p:txBody>
          <a:bodyPr rtlCol="0" anchor="ctr"/>
          <a:lstStyle/>
          <a:p>
            <a:pPr marL="0" marR="0" lvl="0" indent="0" algn="ctr"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240" name="Freeform 154">
            <a:extLst>
              <a:ext uri="{FF2B5EF4-FFF2-40B4-BE49-F238E27FC236}">
                <a16:creationId xmlns:a16="http://schemas.microsoft.com/office/drawing/2014/main" id="{EFFB045A-C867-49CF-9C35-90A886A19AE4}"/>
              </a:ext>
            </a:extLst>
          </p:cNvPr>
          <p:cNvSpPr>
            <a:spLocks/>
          </p:cNvSpPr>
          <p:nvPr/>
        </p:nvSpPr>
        <p:spPr bwMode="auto">
          <a:xfrm>
            <a:off x="6630889" y="4042603"/>
            <a:ext cx="176172" cy="182247"/>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41" name="矩形 240">
            <a:extLst>
              <a:ext uri="{FF2B5EF4-FFF2-40B4-BE49-F238E27FC236}">
                <a16:creationId xmlns:a16="http://schemas.microsoft.com/office/drawing/2014/main" id="{80976249-D10E-4360-8AAD-9D18928FA93F}"/>
              </a:ext>
            </a:extLst>
          </p:cNvPr>
          <p:cNvSpPr/>
          <p:nvPr/>
        </p:nvSpPr>
        <p:spPr>
          <a:xfrm>
            <a:off x="6900570" y="2483629"/>
            <a:ext cx="1863393"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产品设计范围局限</a:t>
            </a:r>
            <a:endParaRPr lang="en-US" altLang="zh-CN" sz="1400" b="1" dirty="0">
              <a:solidFill>
                <a:prstClr val="black"/>
              </a:solidFill>
              <a:latin typeface="微软雅黑" pitchFamily="34" charset="-122"/>
              <a:ea typeface="微软雅黑" pitchFamily="34" charset="-122"/>
            </a:endParaRPr>
          </a:p>
        </p:txBody>
      </p:sp>
      <p:sp>
        <p:nvSpPr>
          <p:cNvPr id="242" name="矩形 241">
            <a:extLst>
              <a:ext uri="{FF2B5EF4-FFF2-40B4-BE49-F238E27FC236}">
                <a16:creationId xmlns:a16="http://schemas.microsoft.com/office/drawing/2014/main" id="{F1B95719-D8F5-4D0A-9BC0-C30F7E112BE6}"/>
              </a:ext>
            </a:extLst>
          </p:cNvPr>
          <p:cNvSpPr/>
          <p:nvPr/>
        </p:nvSpPr>
        <p:spPr>
          <a:xfrm>
            <a:off x="6886076" y="1743771"/>
            <a:ext cx="1853518" cy="533451"/>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产品“脱离”养老实际应用场景</a:t>
            </a:r>
            <a:endParaRPr lang="en-US" altLang="zh-CN" sz="1400" b="1" dirty="0">
              <a:solidFill>
                <a:prstClr val="black"/>
              </a:solidFill>
              <a:latin typeface="微软雅黑" pitchFamily="34" charset="-122"/>
              <a:ea typeface="微软雅黑" pitchFamily="34" charset="-122"/>
            </a:endParaRPr>
          </a:p>
        </p:txBody>
      </p:sp>
      <p:sp>
        <p:nvSpPr>
          <p:cNvPr id="243" name="矩形 242">
            <a:extLst>
              <a:ext uri="{FF2B5EF4-FFF2-40B4-BE49-F238E27FC236}">
                <a16:creationId xmlns:a16="http://schemas.microsoft.com/office/drawing/2014/main" id="{5202511B-31E1-4EB2-AC46-5FF64A1E66ED}"/>
              </a:ext>
            </a:extLst>
          </p:cNvPr>
          <p:cNvSpPr/>
          <p:nvPr/>
        </p:nvSpPr>
        <p:spPr>
          <a:xfrm>
            <a:off x="6869911" y="3271238"/>
            <a:ext cx="1863393"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资金与服务人员缺乏</a:t>
            </a:r>
            <a:endParaRPr lang="en-US" altLang="zh-CN" sz="1400" b="1" dirty="0">
              <a:solidFill>
                <a:prstClr val="black"/>
              </a:solidFill>
              <a:latin typeface="微软雅黑" pitchFamily="34" charset="-122"/>
              <a:ea typeface="微软雅黑" pitchFamily="34" charset="-122"/>
            </a:endParaRPr>
          </a:p>
        </p:txBody>
      </p:sp>
      <p:sp>
        <p:nvSpPr>
          <p:cNvPr id="244" name="矩形 243">
            <a:extLst>
              <a:ext uri="{FF2B5EF4-FFF2-40B4-BE49-F238E27FC236}">
                <a16:creationId xmlns:a16="http://schemas.microsoft.com/office/drawing/2014/main" id="{DC85F0FC-5431-4719-9ABA-C1C687CB7F7B}"/>
              </a:ext>
            </a:extLst>
          </p:cNvPr>
          <p:cNvSpPr/>
          <p:nvPr/>
        </p:nvSpPr>
        <p:spPr>
          <a:xfrm>
            <a:off x="6879165" y="4001664"/>
            <a:ext cx="1863393"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prstClr val="black"/>
                </a:solidFill>
                <a:latin typeface="微软雅黑" pitchFamily="34" charset="-122"/>
                <a:ea typeface="微软雅黑" pitchFamily="34" charset="-122"/>
              </a:rPr>
              <a:t>配套设施不完善</a:t>
            </a:r>
            <a:endParaRPr lang="en-US" altLang="zh-CN" sz="1400" b="1" dirty="0">
              <a:solidFill>
                <a:prstClr val="black"/>
              </a:solidFill>
              <a:latin typeface="微软雅黑" pitchFamily="34" charset="-122"/>
              <a:ea typeface="微软雅黑" pitchFamily="34" charset="-122"/>
            </a:endParaRPr>
          </a:p>
        </p:txBody>
      </p:sp>
      <p:sp>
        <p:nvSpPr>
          <p:cNvPr id="247" name="TextBox 81">
            <a:extLst>
              <a:ext uri="{FF2B5EF4-FFF2-40B4-BE49-F238E27FC236}">
                <a16:creationId xmlns:a16="http://schemas.microsoft.com/office/drawing/2014/main" id="{81E1B385-8A88-44B2-A1BE-8DE3D040432B}"/>
              </a:ext>
            </a:extLst>
          </p:cNvPr>
          <p:cNvSpPr txBox="1"/>
          <p:nvPr/>
        </p:nvSpPr>
        <p:spPr>
          <a:xfrm rot="5400000">
            <a:off x="-275664" y="2716008"/>
            <a:ext cx="1661993" cy="830997"/>
          </a:xfrm>
          <a:prstGeom prst="rect">
            <a:avLst/>
          </a:prstGeom>
          <a:noFill/>
        </p:spPr>
        <p:txBody>
          <a:bodyPr vert="vert270" wrap="square" rtlCol="0">
            <a:spAutoFit/>
          </a:bodyPr>
          <a:lstStyle/>
          <a:p>
            <a:r>
              <a:rPr lang="zh-CN" altLang="en-US" sz="4800" b="1" dirty="0">
                <a:solidFill>
                  <a:schemeClr val="accent1">
                    <a:lumMod val="75000"/>
                  </a:schemeClr>
                </a:solidFill>
                <a:latin typeface="微软雅黑" panose="020B0503020204020204" pitchFamily="34" charset="-122"/>
                <a:ea typeface="微软雅黑" panose="020B0503020204020204" pitchFamily="34" charset="-122"/>
              </a:rPr>
              <a:t>支持</a:t>
            </a:r>
            <a:endParaRPr lang="zh-CN" altLang="en-US" sz="1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8" name="TextBox 81">
            <a:extLst>
              <a:ext uri="{FF2B5EF4-FFF2-40B4-BE49-F238E27FC236}">
                <a16:creationId xmlns:a16="http://schemas.microsoft.com/office/drawing/2014/main" id="{7D0351D6-44E7-44C3-86D9-1B8264F7FE4A}"/>
              </a:ext>
            </a:extLst>
          </p:cNvPr>
          <p:cNvSpPr txBox="1"/>
          <p:nvPr/>
        </p:nvSpPr>
        <p:spPr>
          <a:xfrm rot="5400000">
            <a:off x="8475355" y="2716008"/>
            <a:ext cx="1661993" cy="830997"/>
          </a:xfrm>
          <a:prstGeom prst="rect">
            <a:avLst/>
          </a:prstGeom>
          <a:noFill/>
        </p:spPr>
        <p:txBody>
          <a:bodyPr vert="vert270" wrap="square" rtlCol="0">
            <a:spAutoFit/>
          </a:bodyPr>
          <a:lstStyle/>
          <a:p>
            <a:r>
              <a:rPr lang="zh-CN" altLang="en-US" sz="4800" b="1" dirty="0">
                <a:solidFill>
                  <a:schemeClr val="accent1">
                    <a:lumMod val="75000"/>
                  </a:schemeClr>
                </a:solidFill>
                <a:latin typeface="微软雅黑" panose="020B0503020204020204" pitchFamily="34" charset="-122"/>
                <a:ea typeface="微软雅黑" panose="020B0503020204020204" pitchFamily="34" charset="-122"/>
              </a:rPr>
              <a:t>担忧</a:t>
            </a:r>
            <a:endParaRPr lang="zh-CN" altLang="en-US" sz="1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9" name="TextBox 27">
            <a:extLst>
              <a:ext uri="{FF2B5EF4-FFF2-40B4-BE49-F238E27FC236}">
                <a16:creationId xmlns:a16="http://schemas.microsoft.com/office/drawing/2014/main" id="{FE15B535-27F0-40D3-A1D7-FBC28EC40CA3}"/>
              </a:ext>
            </a:extLst>
          </p:cNvPr>
          <p:cNvSpPr txBox="1"/>
          <p:nvPr/>
        </p:nvSpPr>
        <p:spPr>
          <a:xfrm>
            <a:off x="-4801" y="770437"/>
            <a:ext cx="5148673" cy="384721"/>
          </a:xfrm>
          <a:prstGeom prst="rect">
            <a:avLst/>
          </a:prstGeom>
          <a:noFill/>
        </p:spPr>
        <p:txBody>
          <a:bodyPr wrap="square" rtlCol="0">
            <a:spAutoFit/>
          </a:bodyPr>
          <a:lstStyle/>
          <a:p>
            <a:r>
              <a:rPr lang="zh-CN" altLang="en-US" b="1" dirty="0">
                <a:solidFill>
                  <a:schemeClr val="accent2"/>
                </a:solidFill>
                <a:latin typeface="微软雅黑" pitchFamily="34" charset="-122"/>
                <a:ea typeface="微软雅黑" pitchFamily="34" charset="-122"/>
              </a:rPr>
              <a:t>相关机构负责人对智慧护理养老产品的看法</a:t>
            </a:r>
          </a:p>
        </p:txBody>
      </p:sp>
      <p:sp>
        <p:nvSpPr>
          <p:cNvPr id="192" name="矩形 19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下箭头标注 192"/>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TextBox 35"/>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Tree>
    <p:extLst>
      <p:ext uri="{BB962C8B-B14F-4D97-AF65-F5344CB8AC3E}">
        <p14:creationId xmlns:p14="http://schemas.microsoft.com/office/powerpoint/2010/main" val="400500069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7"/>
                                        </p:tgtEl>
                                        <p:attrNameLst>
                                          <p:attrName>style.visibility</p:attrName>
                                        </p:attrNameLst>
                                      </p:cBhvr>
                                      <p:to>
                                        <p:strVal val="visible"/>
                                      </p:to>
                                    </p:set>
                                    <p:anim calcmode="lin" valueType="num">
                                      <p:cBhvr>
                                        <p:cTn id="7" dur="500" fill="hold"/>
                                        <p:tgtEl>
                                          <p:spTgt spid="247"/>
                                        </p:tgtEl>
                                        <p:attrNameLst>
                                          <p:attrName>ppt_w</p:attrName>
                                        </p:attrNameLst>
                                      </p:cBhvr>
                                      <p:tavLst>
                                        <p:tav tm="0">
                                          <p:val>
                                            <p:fltVal val="0"/>
                                          </p:val>
                                        </p:tav>
                                        <p:tav tm="100000">
                                          <p:val>
                                            <p:strVal val="#ppt_w"/>
                                          </p:val>
                                        </p:tav>
                                      </p:tavLst>
                                    </p:anim>
                                    <p:anim calcmode="lin" valueType="num">
                                      <p:cBhvr>
                                        <p:cTn id="8" dur="500" fill="hold"/>
                                        <p:tgtEl>
                                          <p:spTgt spid="247"/>
                                        </p:tgtEl>
                                        <p:attrNameLst>
                                          <p:attrName>ppt_h</p:attrName>
                                        </p:attrNameLst>
                                      </p:cBhvr>
                                      <p:tavLst>
                                        <p:tav tm="0">
                                          <p:val>
                                            <p:fltVal val="0"/>
                                          </p:val>
                                        </p:tav>
                                        <p:tav tm="100000">
                                          <p:val>
                                            <p:strVal val="#ppt_h"/>
                                          </p:val>
                                        </p:tav>
                                      </p:tavLst>
                                    </p:anim>
                                    <p:animEffect transition="in" filter="fade">
                                      <p:cBhvr>
                                        <p:cTn id="9" dur="500"/>
                                        <p:tgtEl>
                                          <p:spTgt spid="247"/>
                                        </p:tgtEl>
                                      </p:cBhvr>
                                    </p:animEffect>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300" fill="hold"/>
                                        <p:tgtEl>
                                          <p:spTgt spid="15"/>
                                        </p:tgtEl>
                                        <p:attrNameLst>
                                          <p:attrName>ppt_x</p:attrName>
                                        </p:attrNameLst>
                                      </p:cBhvr>
                                      <p:tavLst>
                                        <p:tav tm="0">
                                          <p:val>
                                            <p:strVal val="#ppt_x"/>
                                          </p:val>
                                        </p:tav>
                                        <p:tav tm="100000">
                                          <p:val>
                                            <p:strVal val="#ppt_x"/>
                                          </p:val>
                                        </p:tav>
                                      </p:tavLst>
                                    </p:anim>
                                    <p:anim calcmode="lin" valueType="num">
                                      <p:cBhvr additive="base">
                                        <p:cTn id="14" dur="300" fill="hold"/>
                                        <p:tgtEl>
                                          <p:spTgt spid="15"/>
                                        </p:tgtEl>
                                        <p:attrNameLst>
                                          <p:attrName>ppt_y</p:attrName>
                                        </p:attrNameLst>
                                      </p:cBhvr>
                                      <p:tavLst>
                                        <p:tav tm="0">
                                          <p:val>
                                            <p:strVal val="0-#ppt_h/2"/>
                                          </p:val>
                                        </p:tav>
                                        <p:tav tm="100000">
                                          <p:val>
                                            <p:strVal val="#ppt_y"/>
                                          </p:val>
                                        </p:tav>
                                      </p:tavLst>
                                    </p:anim>
                                  </p:childTnLst>
                                </p:cTn>
                              </p:par>
                              <p:par>
                                <p:cTn id="15" presetID="6" presetClass="entr" presetSubtype="32"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out)">
                                      <p:cBhvr>
                                        <p:cTn id="17" dur="300"/>
                                        <p:tgtEl>
                                          <p:spTgt spid="14"/>
                                        </p:tgtEl>
                                      </p:cBhvr>
                                    </p:animEffect>
                                  </p:childTnLst>
                                </p:cTn>
                              </p:par>
                            </p:childTnLst>
                          </p:cTn>
                        </p:par>
                        <p:par>
                          <p:cTn id="18" fill="hold">
                            <p:stCondLst>
                              <p:cond delay="800"/>
                            </p:stCondLst>
                            <p:childTnLst>
                              <p:par>
                                <p:cTn id="19" presetID="10" presetClass="entr" presetSubtype="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26" presetClass="emph" presetSubtype="0" fill="hold" nodeType="withEffect">
                                  <p:stCondLst>
                                    <p:cond delay="0"/>
                                  </p:stCondLst>
                                  <p:childTnLst>
                                    <p:animEffect transition="out" filter="fade">
                                      <p:cBhvr>
                                        <p:cTn id="23" dur="400" tmFilter="0, 0; .2, .5; .8, .5; 1, 0"/>
                                        <p:tgtEl>
                                          <p:spTgt spid="46"/>
                                        </p:tgtEl>
                                      </p:cBhvr>
                                    </p:animEffect>
                                    <p:animScale>
                                      <p:cBhvr>
                                        <p:cTn id="24" dur="200" autoRev="1" fill="hold"/>
                                        <p:tgtEl>
                                          <p:spTgt spid="46"/>
                                        </p:tgtEl>
                                      </p:cBhvr>
                                      <p:by x="105000" y="105000"/>
                                    </p:animScale>
                                  </p:childTnLst>
                                </p:cTn>
                              </p:par>
                              <p:par>
                                <p:cTn id="25" presetID="22" presetClass="entr" presetSubtype="1" fill="hold" grpId="0" nodeType="withEffect">
                                  <p:stCondLst>
                                    <p:cond delay="0"/>
                                  </p:stCondLst>
                                  <p:childTnLst>
                                    <p:set>
                                      <p:cBhvr>
                                        <p:cTn id="26" dur="1" fill="hold">
                                          <p:stCondLst>
                                            <p:cond delay="0"/>
                                          </p:stCondLst>
                                        </p:cTn>
                                        <p:tgtEl>
                                          <p:spTgt spid="175"/>
                                        </p:tgtEl>
                                        <p:attrNameLst>
                                          <p:attrName>style.visibility</p:attrName>
                                        </p:attrNameLst>
                                      </p:cBhvr>
                                      <p:to>
                                        <p:strVal val="visible"/>
                                      </p:to>
                                    </p:set>
                                    <p:animEffect transition="in" filter="wipe(up)">
                                      <p:cBhvr>
                                        <p:cTn id="27" dur="500"/>
                                        <p:tgtEl>
                                          <p:spTgt spid="175"/>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89"/>
                                        </p:tgtEl>
                                        <p:attrNameLst>
                                          <p:attrName>style.visibility</p:attrName>
                                        </p:attrNameLst>
                                      </p:cBhvr>
                                      <p:to>
                                        <p:strVal val="visible"/>
                                      </p:to>
                                    </p:set>
                                    <p:animEffect transition="in" filter="wipe(up)">
                                      <p:cBhvr>
                                        <p:cTn id="30" dur="500"/>
                                        <p:tgtEl>
                                          <p:spTgt spid="18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90"/>
                                        </p:tgtEl>
                                        <p:attrNameLst>
                                          <p:attrName>style.visibility</p:attrName>
                                        </p:attrNameLst>
                                      </p:cBhvr>
                                      <p:to>
                                        <p:strVal val="visible"/>
                                      </p:to>
                                    </p:set>
                                    <p:animEffect transition="in" filter="wipe(up)">
                                      <p:cBhvr>
                                        <p:cTn id="33" dur="500"/>
                                        <p:tgtEl>
                                          <p:spTgt spid="190"/>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91"/>
                                        </p:tgtEl>
                                        <p:attrNameLst>
                                          <p:attrName>style.visibility</p:attrName>
                                        </p:attrNameLst>
                                      </p:cBhvr>
                                      <p:to>
                                        <p:strVal val="visible"/>
                                      </p:to>
                                    </p:set>
                                    <p:animEffect transition="in" filter="wipe(up)">
                                      <p:cBhvr>
                                        <p:cTn id="36" dur="500"/>
                                        <p:tgtEl>
                                          <p:spTgt spid="191"/>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69"/>
                                        </p:tgtEl>
                                        <p:attrNameLst>
                                          <p:attrName>style.visibility</p:attrName>
                                        </p:attrNameLst>
                                      </p:cBhvr>
                                      <p:to>
                                        <p:strVal val="visible"/>
                                      </p:to>
                                    </p:set>
                                    <p:animEffect transition="in" filter="wipe(up)">
                                      <p:cBhvr>
                                        <p:cTn id="39" dur="500"/>
                                        <p:tgtEl>
                                          <p:spTgt spid="16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76"/>
                                        </p:tgtEl>
                                        <p:attrNameLst>
                                          <p:attrName>style.visibility</p:attrName>
                                        </p:attrNameLst>
                                      </p:cBhvr>
                                      <p:to>
                                        <p:strVal val="visible"/>
                                      </p:to>
                                    </p:set>
                                    <p:animEffect transition="in" filter="wipe(up)">
                                      <p:cBhvr>
                                        <p:cTn id="42" dur="500"/>
                                        <p:tgtEl>
                                          <p:spTgt spid="176"/>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77"/>
                                        </p:tgtEl>
                                        <p:attrNameLst>
                                          <p:attrName>style.visibility</p:attrName>
                                        </p:attrNameLst>
                                      </p:cBhvr>
                                      <p:to>
                                        <p:strVal val="visible"/>
                                      </p:to>
                                    </p:set>
                                    <p:animEffect transition="in" filter="wipe(up)">
                                      <p:cBhvr>
                                        <p:cTn id="45" dur="500"/>
                                        <p:tgtEl>
                                          <p:spTgt spid="177"/>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78"/>
                                        </p:tgtEl>
                                        <p:attrNameLst>
                                          <p:attrName>style.visibility</p:attrName>
                                        </p:attrNameLst>
                                      </p:cBhvr>
                                      <p:to>
                                        <p:strVal val="visible"/>
                                      </p:to>
                                    </p:set>
                                    <p:animEffect transition="in" filter="wipe(up)">
                                      <p:cBhvr>
                                        <p:cTn id="48" dur="500"/>
                                        <p:tgtEl>
                                          <p:spTgt spid="178"/>
                                        </p:tgtEl>
                                      </p:cBhvr>
                                    </p:animEffect>
                                  </p:childTnLst>
                                </p:cTn>
                              </p:par>
                            </p:childTnLst>
                          </p:cTn>
                        </p:par>
                        <p:par>
                          <p:cTn id="49" fill="hold">
                            <p:stCondLst>
                              <p:cond delay="1300"/>
                            </p:stCondLst>
                            <p:childTnLst>
                              <p:par>
                                <p:cTn id="50" presetID="22" presetClass="entr" presetSubtype="1" fill="hold" grpId="0" nodeType="afterEffect">
                                  <p:stCondLst>
                                    <p:cond delay="0"/>
                                  </p:stCondLst>
                                  <p:childTnLst>
                                    <p:set>
                                      <p:cBhvr>
                                        <p:cTn id="51" dur="1" fill="hold">
                                          <p:stCondLst>
                                            <p:cond delay="0"/>
                                          </p:stCondLst>
                                        </p:cTn>
                                        <p:tgtEl>
                                          <p:spTgt spid="165"/>
                                        </p:tgtEl>
                                        <p:attrNameLst>
                                          <p:attrName>style.visibility</p:attrName>
                                        </p:attrNameLst>
                                      </p:cBhvr>
                                      <p:to>
                                        <p:strVal val="visible"/>
                                      </p:to>
                                    </p:set>
                                    <p:animEffect transition="in" filter="wipe(up)">
                                      <p:cBhvr>
                                        <p:cTn id="52" dur="500"/>
                                        <p:tgtEl>
                                          <p:spTgt spid="165"/>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66"/>
                                        </p:tgtEl>
                                        <p:attrNameLst>
                                          <p:attrName>style.visibility</p:attrName>
                                        </p:attrNameLst>
                                      </p:cBhvr>
                                      <p:to>
                                        <p:strVal val="visible"/>
                                      </p:to>
                                    </p:set>
                                    <p:animEffect transition="in" filter="wipe(up)">
                                      <p:cBhvr>
                                        <p:cTn id="55" dur="500"/>
                                        <p:tgtEl>
                                          <p:spTgt spid="166"/>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07"/>
                                        </p:tgtEl>
                                        <p:attrNameLst>
                                          <p:attrName>style.visibility</p:attrName>
                                        </p:attrNameLst>
                                      </p:cBhvr>
                                      <p:to>
                                        <p:strVal val="visible"/>
                                      </p:to>
                                    </p:set>
                                    <p:animEffect transition="in" filter="wipe(up)">
                                      <p:cBhvr>
                                        <p:cTn id="58" dur="500"/>
                                        <p:tgtEl>
                                          <p:spTgt spid="207"/>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167"/>
                                        </p:tgtEl>
                                        <p:attrNameLst>
                                          <p:attrName>style.visibility</p:attrName>
                                        </p:attrNameLst>
                                      </p:cBhvr>
                                      <p:to>
                                        <p:strVal val="visible"/>
                                      </p:to>
                                    </p:set>
                                    <p:animEffect transition="in" filter="wipe(up)">
                                      <p:cBhvr>
                                        <p:cTn id="61" dur="500"/>
                                        <p:tgtEl>
                                          <p:spTgt spid="16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79"/>
                                        </p:tgtEl>
                                        <p:attrNameLst>
                                          <p:attrName>style.visibility</p:attrName>
                                        </p:attrNameLst>
                                      </p:cBhvr>
                                      <p:to>
                                        <p:strVal val="visible"/>
                                      </p:to>
                                    </p:set>
                                    <p:animEffect transition="in" filter="wipe(up)">
                                      <p:cBhvr>
                                        <p:cTn id="64" dur="500"/>
                                        <p:tgtEl>
                                          <p:spTgt spid="179"/>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185"/>
                                        </p:tgtEl>
                                        <p:attrNameLst>
                                          <p:attrName>style.visibility</p:attrName>
                                        </p:attrNameLst>
                                      </p:cBhvr>
                                      <p:to>
                                        <p:strVal val="visible"/>
                                      </p:to>
                                    </p:set>
                                    <p:animEffect transition="in" filter="wipe(up)">
                                      <p:cBhvr>
                                        <p:cTn id="67" dur="500"/>
                                        <p:tgtEl>
                                          <p:spTgt spid="18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188"/>
                                        </p:tgtEl>
                                        <p:attrNameLst>
                                          <p:attrName>style.visibility</p:attrName>
                                        </p:attrNameLst>
                                      </p:cBhvr>
                                      <p:to>
                                        <p:strVal val="visible"/>
                                      </p:to>
                                    </p:set>
                                    <p:animEffect transition="in" filter="wipe(up)">
                                      <p:cBhvr>
                                        <p:cTn id="70" dur="500"/>
                                        <p:tgtEl>
                                          <p:spTgt spid="188"/>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208"/>
                                        </p:tgtEl>
                                        <p:attrNameLst>
                                          <p:attrName>style.visibility</p:attrName>
                                        </p:attrNameLst>
                                      </p:cBhvr>
                                      <p:to>
                                        <p:strVal val="visible"/>
                                      </p:to>
                                    </p:set>
                                    <p:animEffect transition="in" filter="wipe(up)">
                                      <p:cBhvr>
                                        <p:cTn id="73" dur="500"/>
                                        <p:tgtEl>
                                          <p:spTgt spid="208"/>
                                        </p:tgtEl>
                                      </p:cBhvr>
                                    </p:animEffect>
                                  </p:childTnLst>
                                </p:cTn>
                              </p:par>
                            </p:childTnLst>
                          </p:cTn>
                        </p:par>
                        <p:par>
                          <p:cTn id="74" fill="hold">
                            <p:stCondLst>
                              <p:cond delay="1800"/>
                            </p:stCondLst>
                            <p:childTnLst>
                              <p:par>
                                <p:cTn id="75" presetID="53" presetClass="entr" presetSubtype="16" fill="hold" grpId="0" nodeType="afterEffect">
                                  <p:stCondLst>
                                    <p:cond delay="0"/>
                                  </p:stCondLst>
                                  <p:childTnLst>
                                    <p:set>
                                      <p:cBhvr>
                                        <p:cTn id="76" dur="1" fill="hold">
                                          <p:stCondLst>
                                            <p:cond delay="0"/>
                                          </p:stCondLst>
                                        </p:cTn>
                                        <p:tgtEl>
                                          <p:spTgt spid="248"/>
                                        </p:tgtEl>
                                        <p:attrNameLst>
                                          <p:attrName>style.visibility</p:attrName>
                                        </p:attrNameLst>
                                      </p:cBhvr>
                                      <p:to>
                                        <p:strVal val="visible"/>
                                      </p:to>
                                    </p:set>
                                    <p:anim calcmode="lin" valueType="num">
                                      <p:cBhvr>
                                        <p:cTn id="77" dur="500" fill="hold"/>
                                        <p:tgtEl>
                                          <p:spTgt spid="248"/>
                                        </p:tgtEl>
                                        <p:attrNameLst>
                                          <p:attrName>ppt_w</p:attrName>
                                        </p:attrNameLst>
                                      </p:cBhvr>
                                      <p:tavLst>
                                        <p:tav tm="0">
                                          <p:val>
                                            <p:fltVal val="0"/>
                                          </p:val>
                                        </p:tav>
                                        <p:tav tm="100000">
                                          <p:val>
                                            <p:strVal val="#ppt_w"/>
                                          </p:val>
                                        </p:tav>
                                      </p:tavLst>
                                    </p:anim>
                                    <p:anim calcmode="lin" valueType="num">
                                      <p:cBhvr>
                                        <p:cTn id="78" dur="500" fill="hold"/>
                                        <p:tgtEl>
                                          <p:spTgt spid="248"/>
                                        </p:tgtEl>
                                        <p:attrNameLst>
                                          <p:attrName>ppt_h</p:attrName>
                                        </p:attrNameLst>
                                      </p:cBhvr>
                                      <p:tavLst>
                                        <p:tav tm="0">
                                          <p:val>
                                            <p:fltVal val="0"/>
                                          </p:val>
                                        </p:tav>
                                        <p:tav tm="100000">
                                          <p:val>
                                            <p:strVal val="#ppt_h"/>
                                          </p:val>
                                        </p:tav>
                                      </p:tavLst>
                                    </p:anim>
                                    <p:animEffect transition="in" filter="fade">
                                      <p:cBhvr>
                                        <p:cTn id="79" dur="500"/>
                                        <p:tgtEl>
                                          <p:spTgt spid="248"/>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232"/>
                                        </p:tgtEl>
                                        <p:attrNameLst>
                                          <p:attrName>style.visibility</p:attrName>
                                        </p:attrNameLst>
                                      </p:cBhvr>
                                      <p:to>
                                        <p:strVal val="visible"/>
                                      </p:to>
                                    </p:set>
                                    <p:animEffect transition="in" filter="wipe(up)">
                                      <p:cBhvr>
                                        <p:cTn id="82" dur="500"/>
                                        <p:tgtEl>
                                          <p:spTgt spid="232"/>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233"/>
                                        </p:tgtEl>
                                        <p:attrNameLst>
                                          <p:attrName>style.visibility</p:attrName>
                                        </p:attrNameLst>
                                      </p:cBhvr>
                                      <p:to>
                                        <p:strVal val="visible"/>
                                      </p:to>
                                    </p:set>
                                    <p:animEffect transition="in" filter="wipe(up)">
                                      <p:cBhvr>
                                        <p:cTn id="85" dur="500"/>
                                        <p:tgtEl>
                                          <p:spTgt spid="233"/>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234"/>
                                        </p:tgtEl>
                                        <p:attrNameLst>
                                          <p:attrName>style.visibility</p:attrName>
                                        </p:attrNameLst>
                                      </p:cBhvr>
                                      <p:to>
                                        <p:strVal val="visible"/>
                                      </p:to>
                                    </p:set>
                                    <p:animEffect transition="in" filter="wipe(up)">
                                      <p:cBhvr>
                                        <p:cTn id="88" dur="500"/>
                                        <p:tgtEl>
                                          <p:spTgt spid="234"/>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42"/>
                                        </p:tgtEl>
                                        <p:attrNameLst>
                                          <p:attrName>style.visibility</p:attrName>
                                        </p:attrNameLst>
                                      </p:cBhvr>
                                      <p:to>
                                        <p:strVal val="visible"/>
                                      </p:to>
                                    </p:set>
                                    <p:animEffect transition="in" filter="wipe(up)">
                                      <p:cBhvr>
                                        <p:cTn id="91" dur="500"/>
                                        <p:tgtEl>
                                          <p:spTgt spid="242"/>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235"/>
                                        </p:tgtEl>
                                        <p:attrNameLst>
                                          <p:attrName>style.visibility</p:attrName>
                                        </p:attrNameLst>
                                      </p:cBhvr>
                                      <p:to>
                                        <p:strVal val="visible"/>
                                      </p:to>
                                    </p:set>
                                    <p:animEffect transition="in" filter="wipe(up)">
                                      <p:cBhvr>
                                        <p:cTn id="94" dur="500"/>
                                        <p:tgtEl>
                                          <p:spTgt spid="235"/>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36"/>
                                        </p:tgtEl>
                                        <p:attrNameLst>
                                          <p:attrName>style.visibility</p:attrName>
                                        </p:attrNameLst>
                                      </p:cBhvr>
                                      <p:to>
                                        <p:strVal val="visible"/>
                                      </p:to>
                                    </p:set>
                                    <p:animEffect transition="in" filter="wipe(up)">
                                      <p:cBhvr>
                                        <p:cTn id="97" dur="500"/>
                                        <p:tgtEl>
                                          <p:spTgt spid="236"/>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241"/>
                                        </p:tgtEl>
                                        <p:attrNameLst>
                                          <p:attrName>style.visibility</p:attrName>
                                        </p:attrNameLst>
                                      </p:cBhvr>
                                      <p:to>
                                        <p:strVal val="visible"/>
                                      </p:to>
                                    </p:set>
                                    <p:animEffect transition="in" filter="wipe(up)">
                                      <p:cBhvr>
                                        <p:cTn id="100" dur="500"/>
                                        <p:tgtEl>
                                          <p:spTgt spid="241"/>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237"/>
                                        </p:tgtEl>
                                        <p:attrNameLst>
                                          <p:attrName>style.visibility</p:attrName>
                                        </p:attrNameLst>
                                      </p:cBhvr>
                                      <p:to>
                                        <p:strVal val="visible"/>
                                      </p:to>
                                    </p:set>
                                    <p:animEffect transition="in" filter="wipe(up)">
                                      <p:cBhvr>
                                        <p:cTn id="103" dur="500"/>
                                        <p:tgtEl>
                                          <p:spTgt spid="237"/>
                                        </p:tgtEl>
                                      </p:cBhvr>
                                    </p:animEffect>
                                  </p:childTnLst>
                                </p:cTn>
                              </p:par>
                            </p:childTnLst>
                          </p:cTn>
                        </p:par>
                        <p:par>
                          <p:cTn id="104" fill="hold">
                            <p:stCondLst>
                              <p:cond delay="2300"/>
                            </p:stCondLst>
                            <p:childTnLst>
                              <p:par>
                                <p:cTn id="105" presetID="22" presetClass="entr" presetSubtype="1" fill="hold" grpId="0" nodeType="afterEffect">
                                  <p:stCondLst>
                                    <p:cond delay="0"/>
                                  </p:stCondLst>
                                  <p:childTnLst>
                                    <p:set>
                                      <p:cBhvr>
                                        <p:cTn id="106" dur="1" fill="hold">
                                          <p:stCondLst>
                                            <p:cond delay="0"/>
                                          </p:stCondLst>
                                        </p:cTn>
                                        <p:tgtEl>
                                          <p:spTgt spid="229"/>
                                        </p:tgtEl>
                                        <p:attrNameLst>
                                          <p:attrName>style.visibility</p:attrName>
                                        </p:attrNameLst>
                                      </p:cBhvr>
                                      <p:to>
                                        <p:strVal val="visible"/>
                                      </p:to>
                                    </p:set>
                                    <p:animEffect transition="in" filter="wipe(up)">
                                      <p:cBhvr>
                                        <p:cTn id="107" dur="500"/>
                                        <p:tgtEl>
                                          <p:spTgt spid="229"/>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230"/>
                                        </p:tgtEl>
                                        <p:attrNameLst>
                                          <p:attrName>style.visibility</p:attrName>
                                        </p:attrNameLst>
                                      </p:cBhvr>
                                      <p:to>
                                        <p:strVal val="visible"/>
                                      </p:to>
                                    </p:set>
                                    <p:animEffect transition="in" filter="wipe(up)">
                                      <p:cBhvr>
                                        <p:cTn id="110" dur="500"/>
                                        <p:tgtEl>
                                          <p:spTgt spid="230"/>
                                        </p:tgtEl>
                                      </p:cBhvr>
                                    </p:animEffect>
                                  </p:childTnLst>
                                </p:cTn>
                              </p:par>
                              <p:par>
                                <p:cTn id="111" presetID="22" presetClass="entr" presetSubtype="1" fill="hold" grpId="0" nodeType="withEffect">
                                  <p:stCondLst>
                                    <p:cond delay="0"/>
                                  </p:stCondLst>
                                  <p:childTnLst>
                                    <p:set>
                                      <p:cBhvr>
                                        <p:cTn id="112" dur="1" fill="hold">
                                          <p:stCondLst>
                                            <p:cond delay="0"/>
                                          </p:stCondLst>
                                        </p:cTn>
                                        <p:tgtEl>
                                          <p:spTgt spid="243"/>
                                        </p:tgtEl>
                                        <p:attrNameLst>
                                          <p:attrName>style.visibility</p:attrName>
                                        </p:attrNameLst>
                                      </p:cBhvr>
                                      <p:to>
                                        <p:strVal val="visible"/>
                                      </p:to>
                                    </p:set>
                                    <p:animEffect transition="in" filter="wipe(up)">
                                      <p:cBhvr>
                                        <p:cTn id="113" dur="500"/>
                                        <p:tgtEl>
                                          <p:spTgt spid="243"/>
                                        </p:tgtEl>
                                      </p:cBhvr>
                                    </p:animEffect>
                                  </p:childTnLst>
                                </p:cTn>
                              </p:par>
                              <p:par>
                                <p:cTn id="114" presetID="22" presetClass="entr" presetSubtype="1" fill="hold" grpId="0" nodeType="withEffect">
                                  <p:stCondLst>
                                    <p:cond delay="0"/>
                                  </p:stCondLst>
                                  <p:childTnLst>
                                    <p:set>
                                      <p:cBhvr>
                                        <p:cTn id="115" dur="1" fill="hold">
                                          <p:stCondLst>
                                            <p:cond delay="0"/>
                                          </p:stCondLst>
                                        </p:cTn>
                                        <p:tgtEl>
                                          <p:spTgt spid="231"/>
                                        </p:tgtEl>
                                        <p:attrNameLst>
                                          <p:attrName>style.visibility</p:attrName>
                                        </p:attrNameLst>
                                      </p:cBhvr>
                                      <p:to>
                                        <p:strVal val="visible"/>
                                      </p:to>
                                    </p:set>
                                    <p:animEffect transition="in" filter="wipe(up)">
                                      <p:cBhvr>
                                        <p:cTn id="116" dur="500"/>
                                        <p:tgtEl>
                                          <p:spTgt spid="231"/>
                                        </p:tgtEl>
                                      </p:cBhvr>
                                    </p:animEffect>
                                  </p:childTnLst>
                                </p:cTn>
                              </p:par>
                              <p:par>
                                <p:cTn id="117" presetID="22" presetClass="entr" presetSubtype="1" fill="hold" grpId="0" nodeType="withEffect">
                                  <p:stCondLst>
                                    <p:cond delay="0"/>
                                  </p:stCondLst>
                                  <p:childTnLst>
                                    <p:set>
                                      <p:cBhvr>
                                        <p:cTn id="118" dur="1" fill="hold">
                                          <p:stCondLst>
                                            <p:cond delay="0"/>
                                          </p:stCondLst>
                                        </p:cTn>
                                        <p:tgtEl>
                                          <p:spTgt spid="238"/>
                                        </p:tgtEl>
                                        <p:attrNameLst>
                                          <p:attrName>style.visibility</p:attrName>
                                        </p:attrNameLst>
                                      </p:cBhvr>
                                      <p:to>
                                        <p:strVal val="visible"/>
                                      </p:to>
                                    </p:set>
                                    <p:animEffect transition="in" filter="wipe(up)">
                                      <p:cBhvr>
                                        <p:cTn id="119" dur="500"/>
                                        <p:tgtEl>
                                          <p:spTgt spid="238"/>
                                        </p:tgtEl>
                                      </p:cBhvr>
                                    </p:animEffect>
                                  </p:childTnLst>
                                </p:cTn>
                              </p:par>
                              <p:par>
                                <p:cTn id="120" presetID="22" presetClass="entr" presetSubtype="1" fill="hold" grpId="0" nodeType="withEffect">
                                  <p:stCondLst>
                                    <p:cond delay="0"/>
                                  </p:stCondLst>
                                  <p:childTnLst>
                                    <p:set>
                                      <p:cBhvr>
                                        <p:cTn id="121" dur="1" fill="hold">
                                          <p:stCondLst>
                                            <p:cond delay="0"/>
                                          </p:stCondLst>
                                        </p:cTn>
                                        <p:tgtEl>
                                          <p:spTgt spid="239"/>
                                        </p:tgtEl>
                                        <p:attrNameLst>
                                          <p:attrName>style.visibility</p:attrName>
                                        </p:attrNameLst>
                                      </p:cBhvr>
                                      <p:to>
                                        <p:strVal val="visible"/>
                                      </p:to>
                                    </p:set>
                                    <p:animEffect transition="in" filter="wipe(up)">
                                      <p:cBhvr>
                                        <p:cTn id="122" dur="500"/>
                                        <p:tgtEl>
                                          <p:spTgt spid="239"/>
                                        </p:tgtEl>
                                      </p:cBhvr>
                                    </p:animEffect>
                                  </p:childTnLst>
                                </p:cTn>
                              </p:par>
                              <p:par>
                                <p:cTn id="123" presetID="22" presetClass="entr" presetSubtype="1" fill="hold" grpId="0" nodeType="withEffect">
                                  <p:stCondLst>
                                    <p:cond delay="0"/>
                                  </p:stCondLst>
                                  <p:childTnLst>
                                    <p:set>
                                      <p:cBhvr>
                                        <p:cTn id="124" dur="1" fill="hold">
                                          <p:stCondLst>
                                            <p:cond delay="0"/>
                                          </p:stCondLst>
                                        </p:cTn>
                                        <p:tgtEl>
                                          <p:spTgt spid="240"/>
                                        </p:tgtEl>
                                        <p:attrNameLst>
                                          <p:attrName>style.visibility</p:attrName>
                                        </p:attrNameLst>
                                      </p:cBhvr>
                                      <p:to>
                                        <p:strVal val="visible"/>
                                      </p:to>
                                    </p:set>
                                    <p:animEffect transition="in" filter="wipe(up)">
                                      <p:cBhvr>
                                        <p:cTn id="125" dur="500"/>
                                        <p:tgtEl>
                                          <p:spTgt spid="240"/>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244"/>
                                        </p:tgtEl>
                                        <p:attrNameLst>
                                          <p:attrName>style.visibility</p:attrName>
                                        </p:attrNameLst>
                                      </p:cBhvr>
                                      <p:to>
                                        <p:strVal val="visible"/>
                                      </p:to>
                                    </p:set>
                                    <p:animEffect transition="in" filter="wipe(up)">
                                      <p:cBhvr>
                                        <p:cTn id="128" dur="5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5" grpId="0" animBg="1"/>
      <p:bldP spid="166" grpId="0" animBg="1"/>
      <p:bldP spid="167" grpId="0" animBg="1"/>
      <p:bldP spid="169" grpId="0"/>
      <p:bldP spid="175" grpId="0"/>
      <p:bldP spid="189" grpId="0" animBg="1"/>
      <p:bldP spid="190" grpId="0" animBg="1"/>
      <p:bldP spid="191" grpId="0" animBg="1"/>
      <p:bldP spid="176" grpId="0" animBg="1"/>
      <p:bldP spid="177" grpId="0" animBg="1"/>
      <p:bldP spid="178" grpId="0" animBg="1"/>
      <p:bldP spid="179" grpId="0" animBg="1"/>
      <p:bldP spid="185" grpId="0" animBg="1"/>
      <p:bldP spid="188" grpId="0" animBg="1"/>
      <p:bldP spid="207" grpId="0"/>
      <p:bldP spid="208" grpId="0"/>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p:bldP spid="242" grpId="0"/>
      <p:bldP spid="243" grpId="0"/>
      <p:bldP spid="244" grpId="0"/>
      <p:bldP spid="247" grpId="0"/>
      <p:bldP spid="24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7"/>
          <p:cNvSpPr>
            <a:spLocks noChangeArrowheads="1"/>
          </p:cNvSpPr>
          <p:nvPr/>
        </p:nvSpPr>
        <p:spPr bwMode="auto">
          <a:xfrm>
            <a:off x="854000" y="1053696"/>
            <a:ext cx="456408" cy="425275"/>
          </a:xfrm>
          <a:prstGeom prst="ellipse">
            <a:avLst/>
          </a:prstGeom>
          <a:no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2"/>
                </a:solidFill>
                <a:latin typeface="Lifeline JL" panose="00000400000000000000" pitchFamily="2" charset="0"/>
                <a:ea typeface="微软雅黑" panose="020B0503020204020204" pitchFamily="34" charset="-122"/>
              </a:rPr>
              <a:t>1</a:t>
            </a:r>
            <a:endParaRPr lang="zh-CN" altLang="en-US" sz="1400" b="1" dirty="0">
              <a:solidFill>
                <a:schemeClr val="bg2"/>
              </a:solidFill>
              <a:latin typeface="Lifeline JL" panose="00000400000000000000" pitchFamily="2" charset="0"/>
              <a:ea typeface="微软雅黑" panose="020B0503020204020204" pitchFamily="34" charset="-122"/>
            </a:endParaRPr>
          </a:p>
        </p:txBody>
      </p:sp>
      <p:sp>
        <p:nvSpPr>
          <p:cNvPr id="3" name="矩形 2"/>
          <p:cNvSpPr/>
          <p:nvPr/>
        </p:nvSpPr>
        <p:spPr>
          <a:xfrm>
            <a:off x="1576834" y="1081667"/>
            <a:ext cx="1296704" cy="369332"/>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sym typeface="Arial" panose="020B0604020202020204" pitchFamily="34" charset="0"/>
              </a:rPr>
              <a:t>产品形式</a:t>
            </a:r>
          </a:p>
        </p:txBody>
      </p:sp>
      <p:sp>
        <p:nvSpPr>
          <p:cNvPr id="4" name="Oval 17"/>
          <p:cNvSpPr>
            <a:spLocks noChangeArrowheads="1"/>
          </p:cNvSpPr>
          <p:nvPr/>
        </p:nvSpPr>
        <p:spPr bwMode="auto">
          <a:xfrm>
            <a:off x="5768849" y="1034408"/>
            <a:ext cx="460860" cy="440358"/>
          </a:xfrm>
          <a:prstGeom prst="ellipse">
            <a:avLst/>
          </a:prstGeom>
          <a:no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2"/>
                </a:solidFill>
                <a:latin typeface="Lifeline JL" panose="00000400000000000000" pitchFamily="2" charset="0"/>
                <a:ea typeface="微软雅黑" panose="020B0503020204020204" pitchFamily="34" charset="-122"/>
              </a:rPr>
              <a:t>2</a:t>
            </a:r>
            <a:endParaRPr lang="zh-CN" altLang="en-US" sz="1400" b="1" dirty="0">
              <a:solidFill>
                <a:schemeClr val="bg2"/>
              </a:solidFill>
              <a:latin typeface="Lifeline JL" panose="00000400000000000000" pitchFamily="2" charset="0"/>
              <a:ea typeface="微软雅黑" panose="020B0503020204020204" pitchFamily="34" charset="-122"/>
            </a:endParaRPr>
          </a:p>
        </p:txBody>
      </p:sp>
      <p:sp>
        <p:nvSpPr>
          <p:cNvPr id="5" name="矩形 4"/>
          <p:cNvSpPr/>
          <p:nvPr/>
        </p:nvSpPr>
        <p:spPr>
          <a:xfrm>
            <a:off x="6456024" y="1069921"/>
            <a:ext cx="1292161" cy="369332"/>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sym typeface="Arial" panose="020B0604020202020204" pitchFamily="34" charset="0"/>
              </a:rPr>
              <a:t>功能需求</a:t>
            </a:r>
          </a:p>
        </p:txBody>
      </p:sp>
      <p:graphicFrame>
        <p:nvGraphicFramePr>
          <p:cNvPr id="6" name="图表 5"/>
          <p:cNvGraphicFramePr/>
          <p:nvPr>
            <p:extLst>
              <p:ext uri="{D42A27DB-BD31-4B8C-83A1-F6EECF244321}">
                <p14:modId xmlns:p14="http://schemas.microsoft.com/office/powerpoint/2010/main" val="4184278770"/>
              </p:ext>
            </p:extLst>
          </p:nvPr>
        </p:nvGraphicFramePr>
        <p:xfrm>
          <a:off x="236383" y="1620636"/>
          <a:ext cx="4968080" cy="2630066"/>
        </p:xfrm>
        <a:graphic>
          <a:graphicData uri="http://schemas.openxmlformats.org/drawingml/2006/chart">
            <c:chart xmlns:c="http://schemas.openxmlformats.org/drawingml/2006/chart" xmlns:r="http://schemas.openxmlformats.org/officeDocument/2006/relationships" r:id="rId2"/>
          </a:graphicData>
        </a:graphic>
      </p:graphicFrame>
      <p:pic>
        <p:nvPicPr>
          <p:cNvPr id="7" name="图表 10"/>
          <p:cNvPicPr/>
          <p:nvPr/>
        </p:nvPicPr>
        <p:blipFill>
          <a:blip r:embed="rId3"/>
          <a:stretch>
            <a:fillRect/>
          </a:stretch>
        </p:blipFill>
        <p:spPr>
          <a:xfrm>
            <a:off x="5314570" y="1658413"/>
            <a:ext cx="4199382" cy="2448272"/>
          </a:xfrm>
          <a:prstGeom prst="rect">
            <a:avLst/>
          </a:prstGeom>
        </p:spPr>
      </p:pic>
      <p:grpSp>
        <p:nvGrpSpPr>
          <p:cNvPr id="8" name="组合 7"/>
          <p:cNvGrpSpPr/>
          <p:nvPr/>
        </p:nvGrpSpPr>
        <p:grpSpPr>
          <a:xfrm>
            <a:off x="1056563" y="4394717"/>
            <a:ext cx="8491143" cy="832341"/>
            <a:chOff x="3776234" y="1835438"/>
            <a:chExt cx="8980157" cy="828409"/>
          </a:xfrm>
        </p:grpSpPr>
        <p:sp>
          <p:nvSpPr>
            <p:cNvPr id="9" name="矩形 8"/>
            <p:cNvSpPr/>
            <p:nvPr/>
          </p:nvSpPr>
          <p:spPr bwMode="auto">
            <a:xfrm>
              <a:off x="3776234" y="1835438"/>
              <a:ext cx="8980157" cy="785400"/>
            </a:xfrm>
            <a:prstGeom prst="rect">
              <a:avLst/>
            </a:prstGeom>
            <a:noFill/>
            <a:ln w="9525" cap="flat" cmpd="sng" algn="ctr">
              <a:solidFill>
                <a:srgbClr val="5ABB9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 name="TextBox 19"/>
            <p:cNvSpPr txBox="1"/>
            <p:nvPr/>
          </p:nvSpPr>
          <p:spPr>
            <a:xfrm>
              <a:off x="4775493" y="1836776"/>
              <a:ext cx="7804545" cy="827071"/>
            </a:xfrm>
            <a:prstGeom prst="rect">
              <a:avLst/>
            </a:prstGeom>
            <a:noFill/>
          </p:spPr>
          <p:txBody>
            <a:bodyPr wrap="square" rtlCol="0">
              <a:spAutoFit/>
            </a:bodyPr>
            <a:lstStyle/>
            <a:p>
              <a:pPr marL="0" marR="0" lvl="0" indent="304800" algn="just"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1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采用</a:t>
              </a:r>
              <a:r>
                <a:rPr kumimoji="0" lang="zh-CN" altLang="en-US" sz="1600" b="0" i="0" u="none" strike="noStrike" kern="1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便携式、穿戴式、移动式</a:t>
              </a:r>
              <a:r>
                <a:rPr kumimoji="0" lang="zh-CN" altLang="en-US" sz="1600" b="0" i="0" u="none" strike="noStrike" kern="1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的产品形式；</a:t>
              </a:r>
              <a:r>
                <a:rPr lang="zh-CN" altLang="en-US" sz="1600" kern="100" dirty="0">
                  <a:solidFill>
                    <a:sysClr val="windowText" lastClr="000000"/>
                  </a:solidFill>
                  <a:latin typeface="微软雅黑" panose="020B0503020204020204" pitchFamily="34" charset="-122"/>
                  <a:ea typeface="微软雅黑" panose="020B0503020204020204" pitchFamily="34" charset="-122"/>
                  <a:cs typeface="Times New Roman" panose="02020603050405020304" pitchFamily="18" charset="0"/>
                </a:rPr>
                <a:t>具备</a:t>
              </a:r>
              <a:r>
                <a:rPr lang="zh-CN" altLang="en-US" sz="16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危险行为警告、生活照料、紧急寻求救援、医疗护理、精神慰藉、亲友远程探视、康体锻炼</a:t>
              </a:r>
              <a:r>
                <a:rPr lang="zh-CN" altLang="en-US" sz="1600" kern="100" dirty="0">
                  <a:solidFill>
                    <a:sysClr val="windowText" lastClr="000000"/>
                  </a:solidFill>
                  <a:latin typeface="微软雅黑" panose="020B0503020204020204" pitchFamily="34" charset="-122"/>
                  <a:ea typeface="微软雅黑" panose="020B0503020204020204" pitchFamily="34" charset="-122"/>
                  <a:cs typeface="Times New Roman" panose="02020603050405020304" pitchFamily="18" charset="0"/>
                </a:rPr>
                <a:t>的功能。</a:t>
              </a:r>
              <a:endParaRPr kumimoji="0" lang="zh-CN" altLang="zh-CN" sz="1600" b="0" i="0" u="none" strike="noStrike" kern="1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568722" y="4374395"/>
            <a:ext cx="1463304" cy="805951"/>
            <a:chOff x="1315773" y="1844858"/>
            <a:chExt cx="2788945" cy="801314"/>
          </a:xfrm>
          <a:solidFill>
            <a:schemeClr val="bg2"/>
          </a:solidFill>
        </p:grpSpPr>
        <p:sp>
          <p:nvSpPr>
            <p:cNvPr id="12" name="右箭头 7"/>
            <p:cNvSpPr/>
            <p:nvPr/>
          </p:nvSpPr>
          <p:spPr bwMode="auto">
            <a:xfrm>
              <a:off x="3528654" y="2046227"/>
              <a:ext cx="576064" cy="461820"/>
            </a:xfrm>
            <a:prstGeom prst="rightArrow">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endParaRPr>
            </a:p>
          </p:txBody>
        </p:sp>
        <p:sp>
          <p:nvSpPr>
            <p:cNvPr id="13" name="矩形 12"/>
            <p:cNvSpPr/>
            <p:nvPr/>
          </p:nvSpPr>
          <p:spPr bwMode="auto">
            <a:xfrm>
              <a:off x="1315773" y="1844858"/>
              <a:ext cx="2481545" cy="801314"/>
            </a:xfrm>
            <a:prstGeom prst="rect">
              <a:avLst/>
            </a:prstGeom>
            <a:grpFill/>
            <a:ln w="9525" cap="flat" cmpd="sng" algn="ctr">
              <a:solidFill>
                <a:srgbClr val="E7E6E6"/>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endParaRPr>
            </a:p>
          </p:txBody>
        </p:sp>
        <p:sp>
          <p:nvSpPr>
            <p:cNvPr id="14" name="TextBox 18"/>
            <p:cNvSpPr txBox="1"/>
            <p:nvPr/>
          </p:nvSpPr>
          <p:spPr>
            <a:xfrm>
              <a:off x="1656272" y="2063575"/>
              <a:ext cx="1800544" cy="400110"/>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建议</a:t>
              </a:r>
            </a:p>
          </p:txBody>
        </p:sp>
      </p:grpSp>
      <p:sp>
        <p:nvSpPr>
          <p:cNvPr id="15" name="矩形 14"/>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下箭头标注 15"/>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18" name="TextBox 17"/>
          <p:cNvSpPr txBox="1"/>
          <p:nvPr/>
        </p:nvSpPr>
        <p:spPr>
          <a:xfrm>
            <a:off x="1150812" y="615938"/>
            <a:ext cx="3561710" cy="384721"/>
          </a:xfrm>
          <a:prstGeom prst="rect">
            <a:avLst/>
          </a:prstGeom>
          <a:noFill/>
        </p:spPr>
        <p:txBody>
          <a:bodyPr wrap="square" rtlCol="0">
            <a:spAutoFit/>
          </a:bodyPr>
          <a:lstStyle/>
          <a:p>
            <a:r>
              <a:rPr lang="zh-CN" altLang="en-US" b="1" dirty="0">
                <a:solidFill>
                  <a:schemeClr val="tx2"/>
                </a:solidFill>
                <a:latin typeface="微软雅黑" pitchFamily="34" charset="-122"/>
                <a:ea typeface="微软雅黑" pitchFamily="34" charset="-122"/>
              </a:rPr>
              <a:t>智慧护理养老产品使用优化分析</a:t>
            </a:r>
          </a:p>
        </p:txBody>
      </p:sp>
      <p:sp>
        <p:nvSpPr>
          <p:cNvPr id="19" name="矩形 18"/>
          <p:cNvSpPr/>
          <p:nvPr/>
        </p:nvSpPr>
        <p:spPr>
          <a:xfrm>
            <a:off x="240228" y="637727"/>
            <a:ext cx="4620900" cy="299925"/>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20" name="组合 19"/>
          <p:cNvGrpSpPr/>
          <p:nvPr/>
        </p:nvGrpSpPr>
        <p:grpSpPr>
          <a:xfrm>
            <a:off x="405002" y="635197"/>
            <a:ext cx="651561" cy="304309"/>
            <a:chOff x="36389" y="-179983"/>
            <a:chExt cx="2259770" cy="792088"/>
          </a:xfrm>
          <a:solidFill>
            <a:schemeClr val="accent1">
              <a:lumMod val="75000"/>
            </a:schemeClr>
          </a:solidFill>
        </p:grpSpPr>
        <p:sp>
          <p:nvSpPr>
            <p:cNvPr id="21" name="燕尾形 20"/>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燕尾形 21"/>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88033810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par>
                                <p:cTn id="28" presetID="2" presetClass="entr" presetSubtype="8"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750" fill="hold"/>
                                        <p:tgtEl>
                                          <p:spTgt spid="11"/>
                                        </p:tgtEl>
                                        <p:attrNameLst>
                                          <p:attrName>ppt_x</p:attrName>
                                        </p:attrNameLst>
                                      </p:cBhvr>
                                      <p:tavLst>
                                        <p:tav tm="0">
                                          <p:val>
                                            <p:strVal val="0-#ppt_w/2"/>
                                          </p:val>
                                        </p:tav>
                                        <p:tav tm="100000">
                                          <p:val>
                                            <p:strVal val="#ppt_x"/>
                                          </p:val>
                                        </p:tav>
                                      </p:tavLst>
                                    </p:anim>
                                    <p:anim calcmode="lin" valueType="num">
                                      <p:cBhvr additive="base">
                                        <p:cTn id="31" dur="750" fill="hold"/>
                                        <p:tgtEl>
                                          <p:spTgt spid="11"/>
                                        </p:tgtEl>
                                        <p:attrNameLst>
                                          <p:attrName>ppt_y</p:attrName>
                                        </p:attrNameLst>
                                      </p:cBhvr>
                                      <p:tavLst>
                                        <p:tav tm="0">
                                          <p:val>
                                            <p:strVal val="#ppt_y"/>
                                          </p:val>
                                        </p:tav>
                                        <p:tav tm="100000">
                                          <p:val>
                                            <p:strVal val="#ppt_y"/>
                                          </p:val>
                                        </p:tav>
                                      </p:tavLst>
                                    </p:anim>
                                  </p:childTnLst>
                                </p:cTn>
                              </p:par>
                            </p:childTnLst>
                          </p:cTn>
                        </p:par>
                        <p:par>
                          <p:cTn id="32" fill="hold">
                            <p:stCondLst>
                              <p:cond delay="275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p:bldP spid="1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下箭头标注 2"/>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5" name="Oval 17"/>
          <p:cNvSpPr>
            <a:spLocks noChangeArrowheads="1"/>
          </p:cNvSpPr>
          <p:nvPr/>
        </p:nvSpPr>
        <p:spPr bwMode="auto">
          <a:xfrm>
            <a:off x="1054951" y="1110796"/>
            <a:ext cx="456408" cy="425275"/>
          </a:xfrm>
          <a:prstGeom prst="ellipse">
            <a:avLst/>
          </a:prstGeom>
          <a:no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2"/>
                </a:solidFill>
                <a:latin typeface="Lifeline JL" panose="00000400000000000000" pitchFamily="2" charset="0"/>
                <a:ea typeface="微软雅黑" panose="020B0503020204020204" pitchFamily="34" charset="-122"/>
              </a:rPr>
              <a:t>3</a:t>
            </a:r>
            <a:endParaRPr lang="zh-CN" altLang="en-US" sz="1400" b="1" dirty="0">
              <a:solidFill>
                <a:schemeClr val="bg2"/>
              </a:solidFill>
              <a:latin typeface="Lifeline JL" panose="00000400000000000000" pitchFamily="2" charset="0"/>
              <a:ea typeface="微软雅黑" panose="020B0503020204020204" pitchFamily="34" charset="-122"/>
            </a:endParaRPr>
          </a:p>
        </p:txBody>
      </p:sp>
      <p:sp>
        <p:nvSpPr>
          <p:cNvPr id="6" name="Oval 17"/>
          <p:cNvSpPr>
            <a:spLocks noChangeArrowheads="1"/>
          </p:cNvSpPr>
          <p:nvPr/>
        </p:nvSpPr>
        <p:spPr bwMode="auto">
          <a:xfrm>
            <a:off x="5576738" y="1076095"/>
            <a:ext cx="460860" cy="440358"/>
          </a:xfrm>
          <a:prstGeom prst="ellipse">
            <a:avLst/>
          </a:prstGeom>
          <a:no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1400" b="1" dirty="0">
                <a:solidFill>
                  <a:schemeClr val="bg2"/>
                </a:solidFill>
                <a:latin typeface="Lifeline JL" panose="00000400000000000000" pitchFamily="2" charset="0"/>
                <a:ea typeface="微软雅黑" panose="020B0503020204020204" pitchFamily="34" charset="-122"/>
              </a:rPr>
              <a:t>4</a:t>
            </a:r>
            <a:endParaRPr lang="zh-CN" altLang="en-US" sz="1400" b="1" dirty="0">
              <a:solidFill>
                <a:schemeClr val="bg2"/>
              </a:solidFill>
              <a:latin typeface="Lifeline JL" panose="00000400000000000000" pitchFamily="2" charset="0"/>
              <a:ea typeface="微软雅黑" panose="020B0503020204020204" pitchFamily="34" charset="-122"/>
            </a:endParaRPr>
          </a:p>
        </p:txBody>
      </p:sp>
      <p:sp>
        <p:nvSpPr>
          <p:cNvPr id="7" name="矩形 6"/>
          <p:cNvSpPr/>
          <p:nvPr/>
        </p:nvSpPr>
        <p:spPr>
          <a:xfrm>
            <a:off x="1932461" y="1141663"/>
            <a:ext cx="1296704" cy="369332"/>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sym typeface="Arial" panose="020B0604020202020204" pitchFamily="34" charset="0"/>
              </a:rPr>
              <a:t>产品价格</a:t>
            </a:r>
          </a:p>
        </p:txBody>
      </p:sp>
      <p:sp>
        <p:nvSpPr>
          <p:cNvPr id="8" name="矩形 7"/>
          <p:cNvSpPr/>
          <p:nvPr/>
        </p:nvSpPr>
        <p:spPr>
          <a:xfrm>
            <a:off x="6481686" y="1110796"/>
            <a:ext cx="1292161" cy="369332"/>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sym typeface="Arial" panose="020B0604020202020204" pitchFamily="34" charset="0"/>
              </a:rPr>
              <a:t>模式优势</a:t>
            </a:r>
          </a:p>
        </p:txBody>
      </p:sp>
      <p:graphicFrame>
        <p:nvGraphicFramePr>
          <p:cNvPr id="9" name="图表 8"/>
          <p:cNvGraphicFramePr/>
          <p:nvPr>
            <p:extLst>
              <p:ext uri="{D42A27DB-BD31-4B8C-83A1-F6EECF244321}">
                <p14:modId xmlns:p14="http://schemas.microsoft.com/office/powerpoint/2010/main" val="1236616200"/>
              </p:ext>
            </p:extLst>
          </p:nvPr>
        </p:nvGraphicFramePr>
        <p:xfrm>
          <a:off x="264452" y="1689946"/>
          <a:ext cx="4218364" cy="22772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p:nvPr>
            <p:extLst>
              <p:ext uri="{D42A27DB-BD31-4B8C-83A1-F6EECF244321}">
                <p14:modId xmlns:p14="http://schemas.microsoft.com/office/powerpoint/2010/main" val="1233084245"/>
              </p:ext>
            </p:extLst>
          </p:nvPr>
        </p:nvGraphicFramePr>
        <p:xfrm>
          <a:off x="4554824" y="1536071"/>
          <a:ext cx="4824536" cy="2520280"/>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组合 10"/>
          <p:cNvGrpSpPr/>
          <p:nvPr/>
        </p:nvGrpSpPr>
        <p:grpSpPr>
          <a:xfrm>
            <a:off x="1130375" y="4241596"/>
            <a:ext cx="8393002" cy="798546"/>
            <a:chOff x="3776234" y="1824055"/>
            <a:chExt cx="8980157" cy="796783"/>
          </a:xfrm>
        </p:grpSpPr>
        <p:sp>
          <p:nvSpPr>
            <p:cNvPr id="12" name="矩形 11"/>
            <p:cNvSpPr/>
            <p:nvPr/>
          </p:nvSpPr>
          <p:spPr bwMode="auto">
            <a:xfrm>
              <a:off x="3776234" y="1835438"/>
              <a:ext cx="8980157" cy="785400"/>
            </a:xfrm>
            <a:prstGeom prst="rect">
              <a:avLst/>
            </a:prstGeom>
            <a:noFill/>
            <a:ln w="9525" cap="flat" cmpd="sng" algn="ctr">
              <a:solidFill>
                <a:srgbClr val="5ABB9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3" name="TextBox 19"/>
            <p:cNvSpPr txBox="1"/>
            <p:nvPr/>
          </p:nvSpPr>
          <p:spPr>
            <a:xfrm>
              <a:off x="4788541" y="1824055"/>
              <a:ext cx="7804545" cy="692713"/>
            </a:xfrm>
            <a:prstGeom prst="rect">
              <a:avLst/>
            </a:prstGeom>
            <a:noFill/>
          </p:spPr>
          <p:txBody>
            <a:bodyPr wrap="square" rtlCol="0">
              <a:spAutoFit/>
            </a:bodyPr>
            <a:lstStyle/>
            <a:p>
              <a:pPr marL="0" marR="0" lvl="0" indent="304800" algn="just"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接受</a:t>
              </a:r>
              <a:r>
                <a:rPr kumimoji="0" lang="en-US" altLang="zh-CN" sz="1600" b="0" i="0" u="none" strike="noStrike" kern="1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1000</a:t>
              </a:r>
              <a:r>
                <a:rPr kumimoji="0" lang="zh-CN" altLang="en-US" sz="1600" b="0" i="0" u="none" strike="noStrike" kern="1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元以下、</a:t>
              </a:r>
              <a:r>
                <a:rPr kumimoji="0" lang="en-US" altLang="zh-CN" sz="1600" b="0" i="0" u="none" strike="noStrike" kern="1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1000-3000</a:t>
              </a:r>
              <a:r>
                <a:rPr kumimoji="0" lang="zh-CN" altLang="en-US" sz="1600" b="0" i="0" u="none" strike="noStrike" kern="1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元</a:t>
              </a:r>
              <a:r>
                <a:rPr kumimoji="0" lang="zh-CN" altLang="en-US" sz="1600" b="0" i="0" u="none" strike="noStrike" kern="1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的产品价格；</a:t>
              </a:r>
              <a:r>
                <a:rPr lang="zh-CN" altLang="en-US" sz="1600" kern="100" noProof="0" dirty="0">
                  <a:solidFill>
                    <a:sysClr val="windowText" lastClr="000000"/>
                  </a:solidFill>
                  <a:latin typeface="微软雅黑" panose="020B0503020204020204" pitchFamily="34" charset="-122"/>
                  <a:ea typeface="微软雅黑" panose="020B0503020204020204" pitchFamily="34" charset="-122"/>
                  <a:cs typeface="Times New Roman" panose="02020603050405020304" pitchFamily="18" charset="0"/>
                </a:rPr>
                <a:t>提升</a:t>
              </a:r>
              <a:r>
                <a:rPr lang="zh-CN" altLang="en-US" sz="16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智能化、便捷、自由灵活、维系亲情、安全性高</a:t>
              </a:r>
              <a:r>
                <a:rPr lang="zh-CN" altLang="en-US" sz="1600" kern="100" dirty="0">
                  <a:solidFill>
                    <a:sysClr val="windowText" lastClr="000000"/>
                  </a:solidFill>
                  <a:latin typeface="微软雅黑" panose="020B0503020204020204" pitchFamily="34" charset="-122"/>
                  <a:ea typeface="微软雅黑" panose="020B0503020204020204" pitchFamily="34" charset="-122"/>
                  <a:cs typeface="Times New Roman" panose="02020603050405020304" pitchFamily="18" charset="0"/>
                </a:rPr>
                <a:t>的优势。</a:t>
              </a:r>
              <a:endParaRPr kumimoji="0" lang="zh-CN" altLang="zh-CN" sz="1600" b="0" i="0" u="none" strike="noStrike" kern="1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4" name="组合 13"/>
          <p:cNvGrpSpPr/>
          <p:nvPr/>
        </p:nvGrpSpPr>
        <p:grpSpPr>
          <a:xfrm>
            <a:off x="306352" y="4234190"/>
            <a:ext cx="1612060" cy="805951"/>
            <a:chOff x="1501273" y="1844858"/>
            <a:chExt cx="2603445" cy="801314"/>
          </a:xfrm>
        </p:grpSpPr>
        <p:sp>
          <p:nvSpPr>
            <p:cNvPr id="15" name="右箭头 7"/>
            <p:cNvSpPr/>
            <p:nvPr/>
          </p:nvSpPr>
          <p:spPr bwMode="auto">
            <a:xfrm>
              <a:off x="3528654" y="2046227"/>
              <a:ext cx="576064" cy="461820"/>
            </a:xfrm>
            <a:prstGeom prst="rightArrow">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endParaRPr>
            </a:p>
          </p:txBody>
        </p:sp>
        <p:sp>
          <p:nvSpPr>
            <p:cNvPr id="16" name="矩形 15"/>
            <p:cNvSpPr/>
            <p:nvPr/>
          </p:nvSpPr>
          <p:spPr bwMode="auto">
            <a:xfrm>
              <a:off x="1501273" y="1844858"/>
              <a:ext cx="2296045" cy="801314"/>
            </a:xfrm>
            <a:prstGeom prst="rect">
              <a:avLst/>
            </a:prstGeom>
            <a:solidFill>
              <a:schemeClr val="bg2"/>
            </a:solidFill>
            <a:ln w="9525"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endParaRPr>
            </a:p>
          </p:txBody>
        </p:sp>
        <p:sp>
          <p:nvSpPr>
            <p:cNvPr id="17" name="TextBox 18"/>
            <p:cNvSpPr txBox="1"/>
            <p:nvPr/>
          </p:nvSpPr>
          <p:spPr>
            <a:xfrm>
              <a:off x="1656272" y="2063575"/>
              <a:ext cx="180054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建议</a:t>
              </a:r>
            </a:p>
          </p:txBody>
        </p:sp>
      </p:grpSp>
      <p:sp>
        <p:nvSpPr>
          <p:cNvPr id="24" name="TextBox 23"/>
          <p:cNvSpPr txBox="1"/>
          <p:nvPr/>
        </p:nvSpPr>
        <p:spPr>
          <a:xfrm>
            <a:off x="1150812" y="615938"/>
            <a:ext cx="3561710" cy="384721"/>
          </a:xfrm>
          <a:prstGeom prst="rect">
            <a:avLst/>
          </a:prstGeom>
          <a:noFill/>
        </p:spPr>
        <p:txBody>
          <a:bodyPr wrap="square" rtlCol="0">
            <a:spAutoFit/>
          </a:bodyPr>
          <a:lstStyle/>
          <a:p>
            <a:r>
              <a:rPr lang="zh-CN" altLang="en-US" b="1" dirty="0">
                <a:solidFill>
                  <a:schemeClr val="tx2"/>
                </a:solidFill>
                <a:latin typeface="微软雅黑" pitchFamily="34" charset="-122"/>
                <a:ea typeface="微软雅黑" pitchFamily="34" charset="-122"/>
              </a:rPr>
              <a:t>智慧护理养老产品使用优化分析</a:t>
            </a:r>
          </a:p>
        </p:txBody>
      </p:sp>
      <p:sp>
        <p:nvSpPr>
          <p:cNvPr id="25" name="矩形 24"/>
          <p:cNvSpPr/>
          <p:nvPr/>
        </p:nvSpPr>
        <p:spPr>
          <a:xfrm>
            <a:off x="236656" y="623304"/>
            <a:ext cx="4475866" cy="333114"/>
          </a:xfrm>
          <a:prstGeom prst="rect">
            <a:avLst/>
          </a:prstGeom>
          <a:solidFill>
            <a:schemeClr val="accent1">
              <a:alpha val="3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26" name="组合 25"/>
          <p:cNvGrpSpPr/>
          <p:nvPr/>
        </p:nvGrpSpPr>
        <p:grpSpPr>
          <a:xfrm>
            <a:off x="364291" y="647867"/>
            <a:ext cx="690660" cy="283987"/>
            <a:chOff x="36389" y="-179983"/>
            <a:chExt cx="2259770" cy="792088"/>
          </a:xfrm>
          <a:solidFill>
            <a:schemeClr val="accent1">
              <a:lumMod val="75000"/>
            </a:schemeClr>
          </a:solidFill>
        </p:grpSpPr>
        <p:sp>
          <p:nvSpPr>
            <p:cNvPr id="27" name="燕尾形 26"/>
            <p:cNvSpPr/>
            <p:nvPr/>
          </p:nvSpPr>
          <p:spPr>
            <a:xfrm>
              <a:off x="36389"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燕尾形 27"/>
            <p:cNvSpPr/>
            <p:nvPr/>
          </p:nvSpPr>
          <p:spPr>
            <a:xfrm>
              <a:off x="684461"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燕尾形 28"/>
            <p:cNvSpPr/>
            <p:nvPr/>
          </p:nvSpPr>
          <p:spPr>
            <a:xfrm>
              <a:off x="1346294" y="-179983"/>
              <a:ext cx="949865" cy="79208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65765524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500"/>
                                        <p:tgtEl>
                                          <p:spTgt spid="2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childTnLst>
                                </p:cTn>
                              </p:par>
                              <p:par>
                                <p:cTn id="28" presetID="2" presetClass="entr" presetSubtype="8"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750" fill="hold"/>
                                        <p:tgtEl>
                                          <p:spTgt spid="14"/>
                                        </p:tgtEl>
                                        <p:attrNameLst>
                                          <p:attrName>ppt_x</p:attrName>
                                        </p:attrNameLst>
                                      </p:cBhvr>
                                      <p:tavLst>
                                        <p:tav tm="0">
                                          <p:val>
                                            <p:strVal val="0-#ppt_w/2"/>
                                          </p:val>
                                        </p:tav>
                                        <p:tav tm="100000">
                                          <p:val>
                                            <p:strVal val="#ppt_x"/>
                                          </p:val>
                                        </p:tav>
                                      </p:tavLst>
                                    </p:anim>
                                    <p:anim calcmode="lin" valueType="num">
                                      <p:cBhvr additive="base">
                                        <p:cTn id="31" dur="75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2750"/>
                            </p:stCondLst>
                            <p:childTnLst>
                              <p:par>
                                <p:cTn id="33" presetID="22" presetClass="entr" presetSubtype="8"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4" grpId="0"/>
      <p:bldP spid="2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30780" y="673014"/>
            <a:ext cx="2750601" cy="625589"/>
            <a:chOff x="3467806" y="564486"/>
            <a:chExt cx="2402712" cy="469192"/>
          </a:xfrm>
          <a:solidFill>
            <a:srgbClr val="31BFA5"/>
          </a:solidFill>
          <a:effectLst/>
        </p:grpSpPr>
        <p:sp>
          <p:nvSpPr>
            <p:cNvPr id="3" name="WordArt 3"/>
            <p:cNvSpPr>
              <a:spLocks noChangeArrowheads="1" noChangeShapeType="1" noTextEdit="1"/>
            </p:cNvSpPr>
            <p:nvPr/>
          </p:nvSpPr>
          <p:spPr bwMode="auto">
            <a:xfrm>
              <a:off x="3743144" y="683251"/>
              <a:ext cx="1661402" cy="231664"/>
            </a:xfrm>
            <a:prstGeom prst="rect">
              <a:avLst/>
            </a:prstGeom>
            <a:grpFill/>
          </p:spPr>
          <p:txBody>
            <a:bodyPr wrap="none" fromWordArt="1">
              <a:prstTxWarp prst="textPlain">
                <a:avLst>
                  <a:gd name="adj" fmla="val 50000"/>
                </a:avLst>
              </a:prstTxWarp>
            </a:bodyPr>
            <a:lstStyle/>
            <a:p>
              <a:pPr algn="ctr">
                <a:defRPr/>
              </a:pPr>
              <a:r>
                <a:rPr lang="zh-CN" altLang="en-US" sz="3200" kern="10" dirty="0">
                  <a:ln w="9525">
                    <a:solidFill>
                      <a:srgbClr val="FFFFFF"/>
                    </a:solidFill>
                    <a:round/>
                    <a:headEnd/>
                    <a:tailEnd/>
                  </a:ln>
                  <a:solidFill>
                    <a:schemeClr val="accent2"/>
                  </a:solidFill>
                  <a:latin typeface="印品黑体" panose="00000500000000000000" pitchFamily="2" charset="-122"/>
                  <a:ea typeface="印品黑体" panose="00000500000000000000" pitchFamily="2" charset="-122"/>
                </a:rPr>
                <a:t>双击添加标题文字</a:t>
              </a:r>
            </a:p>
          </p:txBody>
        </p:sp>
        <p:sp>
          <p:nvSpPr>
            <p:cNvPr id="4" name="AutoShape 8"/>
            <p:cNvSpPr>
              <a:spLocks noChangeArrowheads="1"/>
            </p:cNvSpPr>
            <p:nvPr/>
          </p:nvSpPr>
          <p:spPr bwMode="auto">
            <a:xfrm>
              <a:off x="3467806" y="564486"/>
              <a:ext cx="2402712" cy="469192"/>
            </a:xfrm>
            <a:prstGeom prst="roundRect">
              <a:avLst>
                <a:gd name="adj" fmla="val 24375"/>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a:defRPr/>
              </a:pPr>
              <a:r>
                <a:rPr lang="zh-CN" altLang="en-US" sz="2000" b="1" kern="0" dirty="0">
                  <a:solidFill>
                    <a:schemeClr val="bg1"/>
                  </a:solidFill>
                  <a:latin typeface="微软雅黑" panose="020B0503020204020204" pitchFamily="34" charset="-122"/>
                  <a:ea typeface="微软雅黑" panose="020B0503020204020204" pitchFamily="34" charset="-122"/>
                </a:rPr>
                <a:t>现有开展模式</a:t>
              </a:r>
            </a:p>
          </p:txBody>
        </p:sp>
      </p:grpSp>
      <p:grpSp>
        <p:nvGrpSpPr>
          <p:cNvPr id="5" name="组合 4"/>
          <p:cNvGrpSpPr/>
          <p:nvPr/>
        </p:nvGrpSpPr>
        <p:grpSpPr>
          <a:xfrm>
            <a:off x="1764581" y="1298604"/>
            <a:ext cx="6624736" cy="681654"/>
            <a:chOff x="1904607" y="1347614"/>
            <a:chExt cx="5332367" cy="611252"/>
          </a:xfrm>
        </p:grpSpPr>
        <p:sp>
          <p:nvSpPr>
            <p:cNvPr id="6" name="Line 18"/>
            <p:cNvSpPr>
              <a:spLocks noChangeShapeType="1"/>
            </p:cNvSpPr>
            <p:nvPr/>
          </p:nvSpPr>
          <p:spPr bwMode="auto">
            <a:xfrm>
              <a:off x="4570790" y="1347614"/>
              <a:ext cx="2185" cy="609168"/>
            </a:xfrm>
            <a:prstGeom prst="line">
              <a:avLst/>
            </a:prstGeom>
            <a:noFill/>
            <a:ln w="19050" cap="rnd">
              <a:solidFill>
                <a:schemeClr val="tx2"/>
              </a:solidFill>
              <a:prstDash val="sysDot"/>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dirty="0">
                <a:solidFill>
                  <a:schemeClr val="accent2"/>
                </a:solidFill>
                <a:latin typeface="印品黑体" panose="00000500000000000000" pitchFamily="2" charset="-122"/>
                <a:ea typeface="印品黑体" panose="00000500000000000000" pitchFamily="2" charset="-122"/>
              </a:endParaRPr>
            </a:p>
          </p:txBody>
        </p:sp>
        <p:grpSp>
          <p:nvGrpSpPr>
            <p:cNvPr id="7" name="Group 26"/>
            <p:cNvGrpSpPr>
              <a:grpSpLocks/>
            </p:cNvGrpSpPr>
            <p:nvPr/>
          </p:nvGrpSpPr>
          <p:grpSpPr bwMode="auto">
            <a:xfrm>
              <a:off x="1904607" y="1483809"/>
              <a:ext cx="5332367" cy="475057"/>
              <a:chOff x="1156" y="1516"/>
              <a:chExt cx="3492" cy="324"/>
            </a:xfrm>
          </p:grpSpPr>
          <p:sp>
            <p:nvSpPr>
              <p:cNvPr id="8" name="Line 19"/>
              <p:cNvSpPr>
                <a:spLocks noChangeShapeType="1"/>
              </p:cNvSpPr>
              <p:nvPr/>
            </p:nvSpPr>
            <p:spPr bwMode="auto">
              <a:xfrm>
                <a:off x="1156" y="1519"/>
                <a:ext cx="3492" cy="0"/>
              </a:xfrm>
              <a:prstGeom prst="line">
                <a:avLst/>
              </a:prstGeom>
              <a:noFill/>
              <a:ln w="19050" cap="rnd">
                <a:solidFill>
                  <a:schemeClr val="tx2"/>
                </a:solidFill>
                <a:prstDash val="sysDot"/>
                <a:round/>
                <a:headEnd/>
                <a:tailEnd/>
              </a:ln>
              <a:extLst>
                <a:ext uri="{909E8E84-426E-40DD-AFC4-6F175D3DCCD1}">
                  <a14:hiddenFill xmlns:a14="http://schemas.microsoft.com/office/drawing/2010/main">
                    <a:noFill/>
                  </a14:hiddenFill>
                </a:ext>
              </a:extLst>
            </p:spPr>
            <p:txBody>
              <a:bodyPr wrap="none" anchor="ctr"/>
              <a:lstStyle/>
              <a:p>
                <a:pPr>
                  <a:defRPr/>
                </a:pPr>
                <a:endParaRPr lang="zh-CN" altLang="en-US" sz="2400" kern="0" dirty="0">
                  <a:solidFill>
                    <a:schemeClr val="accent2"/>
                  </a:solidFill>
                  <a:latin typeface="印品黑体" panose="00000500000000000000" pitchFamily="2" charset="-122"/>
                  <a:ea typeface="印品黑体" panose="00000500000000000000" pitchFamily="2" charset="-122"/>
                </a:endParaRPr>
              </a:p>
            </p:txBody>
          </p:sp>
          <p:grpSp>
            <p:nvGrpSpPr>
              <p:cNvPr id="9" name="Group 20"/>
              <p:cNvGrpSpPr>
                <a:grpSpLocks/>
              </p:cNvGrpSpPr>
              <p:nvPr/>
            </p:nvGrpSpPr>
            <p:grpSpPr bwMode="auto">
              <a:xfrm>
                <a:off x="1156" y="1516"/>
                <a:ext cx="3492" cy="324"/>
                <a:chOff x="1066" y="1519"/>
                <a:chExt cx="3492" cy="228"/>
              </a:xfrm>
            </p:grpSpPr>
            <p:sp>
              <p:nvSpPr>
                <p:cNvPr id="10" name="Line 21"/>
                <p:cNvSpPr>
                  <a:spLocks noChangeShapeType="1"/>
                </p:cNvSpPr>
                <p:nvPr/>
              </p:nvSpPr>
              <p:spPr bwMode="auto">
                <a:xfrm>
                  <a:off x="1066" y="1520"/>
                  <a:ext cx="0" cy="227"/>
                </a:xfrm>
                <a:prstGeom prst="line">
                  <a:avLst/>
                </a:prstGeom>
                <a:noFill/>
                <a:ln w="19050" cap="rnd">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dirty="0">
                    <a:solidFill>
                      <a:schemeClr val="accent2"/>
                    </a:solidFill>
                    <a:latin typeface="印品黑体" panose="00000500000000000000" pitchFamily="2" charset="-122"/>
                    <a:ea typeface="印品黑体" panose="00000500000000000000" pitchFamily="2" charset="-122"/>
                  </a:endParaRPr>
                </a:p>
              </p:txBody>
            </p:sp>
            <p:sp>
              <p:nvSpPr>
                <p:cNvPr id="11" name="Line 22"/>
                <p:cNvSpPr>
                  <a:spLocks noChangeShapeType="1"/>
                </p:cNvSpPr>
                <p:nvPr/>
              </p:nvSpPr>
              <p:spPr bwMode="auto">
                <a:xfrm>
                  <a:off x="4558" y="1519"/>
                  <a:ext cx="0" cy="227"/>
                </a:xfrm>
                <a:prstGeom prst="line">
                  <a:avLst/>
                </a:prstGeom>
                <a:noFill/>
                <a:ln w="19050" cap="rnd">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dirty="0">
                    <a:solidFill>
                      <a:schemeClr val="accent2"/>
                    </a:solidFill>
                    <a:latin typeface="印品黑体" panose="00000500000000000000" pitchFamily="2" charset="-122"/>
                    <a:ea typeface="印品黑体" panose="00000500000000000000" pitchFamily="2" charset="-122"/>
                  </a:endParaRPr>
                </a:p>
              </p:txBody>
            </p:sp>
          </p:grpSp>
        </p:grpSp>
      </p:grpSp>
      <p:sp>
        <p:nvSpPr>
          <p:cNvPr id="12" name="AutoShape 14"/>
          <p:cNvSpPr>
            <a:spLocks noChangeArrowheads="1"/>
          </p:cNvSpPr>
          <p:nvPr/>
        </p:nvSpPr>
        <p:spPr bwMode="auto">
          <a:xfrm>
            <a:off x="7409796" y="1977934"/>
            <a:ext cx="1959042" cy="555211"/>
          </a:xfrm>
          <a:prstGeom prst="roundRect">
            <a:avLst>
              <a:gd name="adj" fmla="val 23944"/>
            </a:avLst>
          </a:prstGeom>
          <a:solidFill>
            <a:schemeClr val="tx2"/>
          </a:solidFill>
          <a:ln>
            <a:noFill/>
          </a:ln>
        </p:spPr>
        <p:txBody>
          <a:bodyPr wrap="none" anchor="ctr"/>
          <a:lstStyle/>
          <a:p>
            <a:pPr algn="ctr">
              <a:defRPr/>
            </a:pPr>
            <a:r>
              <a:rPr lang="zh-CN" altLang="en-US" sz="1867" kern="0" dirty="0">
                <a:solidFill>
                  <a:schemeClr val="bg1"/>
                </a:solidFill>
                <a:latin typeface="微软雅黑" panose="020B0503020204020204" pitchFamily="34" charset="-122"/>
                <a:ea typeface="微软雅黑" panose="020B0503020204020204" pitchFamily="34" charset="-122"/>
              </a:rPr>
              <a:t>社区养老主导</a:t>
            </a:r>
          </a:p>
        </p:txBody>
      </p:sp>
      <p:sp>
        <p:nvSpPr>
          <p:cNvPr id="13" name="AutoShape 10"/>
          <p:cNvSpPr>
            <a:spLocks noChangeArrowheads="1"/>
          </p:cNvSpPr>
          <p:nvPr/>
        </p:nvSpPr>
        <p:spPr bwMode="auto">
          <a:xfrm>
            <a:off x="4101235" y="1980258"/>
            <a:ext cx="2149901" cy="555211"/>
          </a:xfrm>
          <a:prstGeom prst="roundRect">
            <a:avLst>
              <a:gd name="adj" fmla="val 22537"/>
            </a:avLst>
          </a:prstGeom>
          <a:solidFill>
            <a:schemeClr val="tx2"/>
          </a:solidFill>
          <a:ln>
            <a:noFill/>
          </a:ln>
        </p:spPr>
        <p:txBody>
          <a:bodyPr wrap="none" anchor="ctr"/>
          <a:lstStyle/>
          <a:p>
            <a:pPr algn="ctr">
              <a:defRPr/>
            </a:pPr>
            <a:r>
              <a:rPr lang="zh-CN" altLang="en-US" sz="1867" kern="0" dirty="0">
                <a:solidFill>
                  <a:schemeClr val="bg1"/>
                </a:solidFill>
                <a:latin typeface="微软雅黑" panose="020B0503020204020204" pitchFamily="34" charset="-122"/>
                <a:ea typeface="微软雅黑" panose="020B0503020204020204" pitchFamily="34" charset="-122"/>
              </a:rPr>
              <a:t>第三机构养老主导</a:t>
            </a:r>
          </a:p>
        </p:txBody>
      </p:sp>
      <p:sp>
        <p:nvSpPr>
          <p:cNvPr id="14" name="AutoShape 12"/>
          <p:cNvSpPr>
            <a:spLocks noChangeArrowheads="1"/>
          </p:cNvSpPr>
          <p:nvPr/>
        </p:nvSpPr>
        <p:spPr bwMode="auto">
          <a:xfrm>
            <a:off x="684461" y="1980258"/>
            <a:ext cx="2160240" cy="555211"/>
          </a:xfrm>
          <a:prstGeom prst="roundRect">
            <a:avLst>
              <a:gd name="adj" fmla="val 22537"/>
            </a:avLst>
          </a:prstGeom>
          <a:solidFill>
            <a:schemeClr val="tx2"/>
          </a:solidFill>
          <a:ln w="9525" algn="ctr">
            <a:solidFill>
              <a:schemeClr val="tx2"/>
            </a:solidFill>
            <a:round/>
            <a:headEnd/>
            <a:tailEnd/>
          </a:ln>
        </p:spPr>
        <p:txBody>
          <a:bodyPr wrap="none" anchor="ctr"/>
          <a:lstStyle/>
          <a:p>
            <a:pPr algn="ctr">
              <a:defRPr/>
            </a:pPr>
            <a:r>
              <a:rPr lang="zh-CN" altLang="en-US" sz="1867" kern="0" dirty="0">
                <a:solidFill>
                  <a:schemeClr val="bg1"/>
                </a:solidFill>
                <a:latin typeface="微软雅黑" panose="020B0503020204020204" pitchFamily="34" charset="-122"/>
                <a:ea typeface="微软雅黑" panose="020B0503020204020204" pitchFamily="34" charset="-122"/>
              </a:rPr>
              <a:t>居家养老主导</a:t>
            </a:r>
          </a:p>
        </p:txBody>
      </p:sp>
      <p:pic>
        <p:nvPicPr>
          <p:cNvPr id="18" name="Picture 4" descr="C:\Users\Administrator\Desktop\5fa88516b4d5d2e_size30_w444_h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790" y="2762018"/>
            <a:ext cx="2811688" cy="202727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C:\Users\Administrator\Desktop\58798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2772345"/>
            <a:ext cx="2838123" cy="1977912"/>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57182" y="0"/>
            <a:ext cx="9829477" cy="46808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下箭头标注 20"/>
          <p:cNvSpPr/>
          <p:nvPr/>
        </p:nvSpPr>
        <p:spPr>
          <a:xfrm>
            <a:off x="6046371" y="-1"/>
            <a:ext cx="2054914" cy="756121"/>
          </a:xfrm>
          <a:prstGeom prst="downArrowCallou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108397" y="64767"/>
            <a:ext cx="10135578" cy="338554"/>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研究背景和研究内容     理论研究与模型假设     调查方案与实施     </a:t>
            </a:r>
            <a:r>
              <a:rPr lang="zh-CN" altLang="en-US" sz="1600" b="1" dirty="0">
                <a:solidFill>
                  <a:schemeClr val="bg1"/>
                </a:solidFill>
                <a:latin typeface="微软雅黑" pitchFamily="34" charset="-122"/>
                <a:ea typeface="微软雅黑" pitchFamily="34" charset="-122"/>
              </a:rPr>
              <a:t>数据处理与数据分析</a:t>
            </a:r>
            <a:r>
              <a:rPr lang="zh-CN" altLang="en-US" sz="1600" b="1" dirty="0">
                <a:latin typeface="微软雅黑" pitchFamily="34" charset="-122"/>
                <a:ea typeface="微软雅黑" pitchFamily="34" charset="-122"/>
              </a:rPr>
              <a:t>     结论与建议</a:t>
            </a:r>
          </a:p>
        </p:txBody>
      </p:sp>
      <p:sp>
        <p:nvSpPr>
          <p:cNvPr id="23" name="矩形标注 22"/>
          <p:cNvSpPr/>
          <p:nvPr/>
        </p:nvSpPr>
        <p:spPr>
          <a:xfrm rot="537483">
            <a:off x="6036124" y="678617"/>
            <a:ext cx="3552331" cy="1031361"/>
          </a:xfrm>
          <a:prstGeom prst="wedgeRectCallout">
            <a:avLst>
              <a:gd name="adj1" fmla="val -20683"/>
              <a:gd name="adj2" fmla="val 81384"/>
            </a:avLst>
          </a:prstGeom>
          <a:noFill/>
          <a:ln w="28575">
            <a:solidFill>
              <a:srgbClr val="FF0000"/>
            </a:solidFill>
          </a:ln>
          <a:effectLst>
            <a:glow rad="63500">
              <a:srgbClr val="FF0000">
                <a:alpha val="40000"/>
              </a:srgb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62"/>
          <p:cNvSpPr txBox="1"/>
          <p:nvPr/>
        </p:nvSpPr>
        <p:spPr>
          <a:xfrm rot="548077">
            <a:off x="5772459" y="778749"/>
            <a:ext cx="3980092" cy="830997"/>
          </a:xfrm>
          <a:prstGeom prst="rect">
            <a:avLst/>
          </a:prstGeom>
          <a:noFill/>
          <a:effectLst>
            <a:glow rad="63500">
              <a:schemeClr val="accent2">
                <a:satMod val="175000"/>
                <a:alpha val="40000"/>
              </a:schemeClr>
            </a:glow>
            <a:outerShdw blurRad="50800" dist="38100" dir="2700000" algn="tl" rotWithShape="0">
              <a:prstClr val="black">
                <a:alpha val="40000"/>
              </a:prstClr>
            </a:outerShdw>
          </a:effectLst>
        </p:spPr>
        <p:txBody>
          <a:bodyPr wrap="square" rtlCol="0">
            <a:spAutoFit/>
          </a:bodyPr>
          <a:lstStyle/>
          <a:p>
            <a:pPr algn="ctr"/>
            <a:r>
              <a:rPr lang="zh-CN" altLang="en-US" sz="2400" b="1" dirty="0">
                <a:solidFill>
                  <a:srgbClr val="FF0000"/>
                </a:solidFill>
                <a:latin typeface="微软雅黑" panose="020B0503020204020204" pitchFamily="34" charset="-122"/>
                <a:ea typeface="微软雅黑" panose="020B0503020204020204" pitchFamily="34" charset="-122"/>
              </a:rPr>
              <a:t>整合</a:t>
            </a:r>
            <a:r>
              <a:rPr lang="zh-CN" altLang="en-US" sz="2400" b="1" dirty="0">
                <a:latin typeface="微软雅黑" panose="020B0503020204020204" pitchFamily="34" charset="-122"/>
                <a:ea typeface="微软雅黑" panose="020B0503020204020204" pitchFamily="34" charset="-122"/>
              </a:rPr>
              <a:t>智慧护理养老</a:t>
            </a:r>
            <a:r>
              <a:rPr lang="zh-CN" altLang="en-US" sz="2400" b="1" dirty="0">
                <a:solidFill>
                  <a:srgbClr val="FF0000"/>
                </a:solidFill>
                <a:latin typeface="微软雅黑" panose="020B0503020204020204" pitchFamily="34" charset="-122"/>
                <a:ea typeface="微软雅黑" panose="020B0503020204020204" pitchFamily="34" charset="-122"/>
              </a:rPr>
              <a:t>资源</a:t>
            </a:r>
            <a:endParaRPr lang="en-US" altLang="zh-CN" sz="2400" b="1" dirty="0">
              <a:solidFill>
                <a:srgbClr val="FF0000"/>
              </a:solidFill>
              <a:latin typeface="微软雅黑" panose="020B0503020204020204" pitchFamily="34" charset="-122"/>
              <a:ea typeface="微软雅黑" panose="020B0503020204020204" pitchFamily="34" charset="-122"/>
            </a:endParaRPr>
          </a:p>
          <a:p>
            <a:pPr algn="ctr"/>
            <a:r>
              <a:rPr lang="zh-CN" altLang="en-US" sz="2400" b="1" dirty="0">
                <a:solidFill>
                  <a:srgbClr val="FF0000"/>
                </a:solidFill>
                <a:latin typeface="微软雅黑" panose="020B0503020204020204" pitchFamily="34" charset="-122"/>
                <a:ea typeface="微软雅黑" panose="020B0503020204020204" pitchFamily="34" charset="-122"/>
              </a:rPr>
              <a:t>创新</a:t>
            </a:r>
            <a:r>
              <a:rPr lang="zh-CN" altLang="en-US" sz="2400" b="1" dirty="0">
                <a:latin typeface="微软雅黑" panose="020B0503020204020204" pitchFamily="34" charset="-122"/>
                <a:ea typeface="微软雅黑" panose="020B0503020204020204" pitchFamily="34" charset="-122"/>
              </a:rPr>
              <a:t>智慧护理养老</a:t>
            </a:r>
            <a:r>
              <a:rPr lang="zh-CN" altLang="en-US" sz="2400" b="1" dirty="0">
                <a:solidFill>
                  <a:srgbClr val="FF0000"/>
                </a:solidFill>
                <a:latin typeface="微软雅黑" panose="020B0503020204020204" pitchFamily="34" charset="-122"/>
                <a:ea typeface="微软雅黑" panose="020B0503020204020204" pitchFamily="34" charset="-122"/>
              </a:rPr>
              <a:t>模式</a:t>
            </a:r>
          </a:p>
        </p:txBody>
      </p:sp>
      <p:sp>
        <p:nvSpPr>
          <p:cNvPr id="15" name="文本框 14"/>
          <p:cNvSpPr txBox="1"/>
          <p:nvPr/>
        </p:nvSpPr>
        <p:spPr>
          <a:xfrm>
            <a:off x="447338" y="4789291"/>
            <a:ext cx="2448272" cy="523220"/>
          </a:xfrm>
          <a:prstGeom prst="rect">
            <a:avLst/>
          </a:prstGeom>
          <a:noFill/>
        </p:spPr>
        <p:txBody>
          <a:bodyPr wrap="square" rtlCol="0">
            <a:spAutoFit/>
          </a:bodyPr>
          <a:lstStyle/>
          <a:p>
            <a:pPr algn="ctr"/>
            <a:r>
              <a:rPr lang="zh-CN" altLang="en-US" sz="1400" dirty="0">
                <a:latin typeface="微软雅黑" panose="020B0503020204020204" pitchFamily="34" charset="-122"/>
                <a:ea typeface="微软雅黑" panose="020B0503020204020204" pitchFamily="34" charset="-122"/>
              </a:rPr>
              <a:t>沈阳市沈河区</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乐养之家居家养老服务中心</a:t>
            </a:r>
            <a:endParaRPr lang="en-US" altLang="zh-CN"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6949157" y="4814626"/>
            <a:ext cx="2448272" cy="523220"/>
          </a:xfrm>
          <a:prstGeom prst="rect">
            <a:avLst/>
          </a:prstGeom>
          <a:noFill/>
        </p:spPr>
        <p:txBody>
          <a:bodyPr wrap="square" rtlCol="0">
            <a:spAutoFit/>
          </a:bodyPr>
          <a:lstStyle/>
          <a:p>
            <a:pPr algn="ctr"/>
            <a:r>
              <a:rPr lang="zh-CN" altLang="en-US" sz="1400" dirty="0">
                <a:latin typeface="微软雅黑" panose="020B0503020204020204" pitchFamily="34" charset="-122"/>
                <a:ea typeface="微软雅黑" panose="020B0503020204020204" pitchFamily="34" charset="-122"/>
              </a:rPr>
              <a:t>沈阳市楠山有约</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燕塞湖街居家养老服务中心</a:t>
            </a:r>
          </a:p>
        </p:txBody>
      </p:sp>
      <p:sp>
        <p:nvSpPr>
          <p:cNvPr id="26" name="文本框 25"/>
          <p:cNvSpPr txBox="1"/>
          <p:nvPr/>
        </p:nvSpPr>
        <p:spPr>
          <a:xfrm>
            <a:off x="3872826" y="4897012"/>
            <a:ext cx="2448272" cy="307777"/>
          </a:xfrm>
          <a:prstGeom prst="rect">
            <a:avLst/>
          </a:prstGeom>
          <a:noFill/>
        </p:spPr>
        <p:txBody>
          <a:bodyPr wrap="square" rtlCol="0">
            <a:spAutoFit/>
          </a:bodyPr>
          <a:lstStyle/>
          <a:p>
            <a:pPr algn="ctr"/>
            <a:r>
              <a:rPr lang="zh-CN" altLang="en-US" sz="1400" dirty="0">
                <a:latin typeface="微软雅黑" panose="020B0503020204020204" pitchFamily="34" charset="-122"/>
                <a:ea typeface="微软雅黑" panose="020B0503020204020204" pitchFamily="34" charset="-122"/>
              </a:rPr>
              <a:t>辽宁中置盛京老年病医院</a:t>
            </a:r>
            <a:endParaRPr lang="en-US" altLang="zh-CN" sz="1400" dirty="0">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4388" y="2739766"/>
            <a:ext cx="2732700" cy="2049525"/>
          </a:xfrm>
          <a:prstGeom prst="rect">
            <a:avLst/>
          </a:prstGeom>
        </p:spPr>
      </p:pic>
    </p:spTree>
    <p:extLst>
      <p:ext uri="{BB962C8B-B14F-4D97-AF65-F5344CB8AC3E}">
        <p14:creationId xmlns:p14="http://schemas.microsoft.com/office/powerpoint/2010/main" val="1619235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750"/>
                                        <p:tgtEl>
                                          <p:spTgt spid="5"/>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750"/>
                            </p:stCondLst>
                            <p:childTnLst>
                              <p:par>
                                <p:cTn id="25" presetID="16" presetClass="entr" presetSubtype="2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par>
                          <p:cTn id="33" fill="hold">
                            <p:stCondLst>
                              <p:cond delay="500"/>
                            </p:stCondLst>
                            <p:childTnLst>
                              <p:par>
                                <p:cTn id="34" presetID="16" presetClass="entr" presetSubtype="21"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inVertical)">
                                      <p:cBhvr>
                                        <p:cTn id="36" dur="500"/>
                                        <p:tgtEl>
                                          <p:spTgt spid="18"/>
                                        </p:tgtEl>
                                      </p:cBhvr>
                                    </p:animEffect>
                                  </p:childTnLst>
                                </p:cTn>
                              </p:par>
                            </p:childTnLst>
                          </p:cTn>
                        </p:par>
                        <p:par>
                          <p:cTn id="37" fill="hold">
                            <p:stCondLst>
                              <p:cond delay="1000"/>
                            </p:stCondLst>
                            <p:childTnLst>
                              <p:par>
                                <p:cTn id="38" presetID="16" presetClass="entr" presetSubtype="21"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Vertical)">
                                      <p:cBhvr>
                                        <p:cTn id="40" dur="500"/>
                                        <p:tgtEl>
                                          <p:spTgt spid="26"/>
                                        </p:tgtEl>
                                      </p:cBhvr>
                                    </p:animEffect>
                                  </p:childTnLst>
                                </p:cTn>
                              </p:par>
                            </p:childTnLst>
                          </p:cTn>
                        </p:par>
                        <p:par>
                          <p:cTn id="41" fill="hold">
                            <p:stCondLst>
                              <p:cond delay="1500"/>
                            </p:stCondLst>
                            <p:childTnLst>
                              <p:par>
                                <p:cTn id="42" presetID="16" presetClass="entr" presetSubtype="21"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inVertical)">
                                      <p:cBhvr>
                                        <p:cTn id="44" dur="500"/>
                                        <p:tgtEl>
                                          <p:spTgt spid="1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arn(inVertical)">
                                      <p:cBhvr>
                                        <p:cTn id="47" dur="500"/>
                                        <p:tgtEl>
                                          <p:spTgt spid="25"/>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3" grpId="0" animBg="1"/>
      <p:bldP spid="24" grpId="0"/>
      <p:bldP spid="15" grpId="0"/>
      <p:bldP spid="25" grpId="0"/>
      <p:bldP spid="2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gimg2.baidu.com/image_search/src=http%3A%2F%2Fblog.img.cnfol.com%2Fimages%2Fee%2F49%2F8547734%2F201611140655372975.jpg&amp;refer=http%3A%2F%2Fblog.img.cnfol.com&amp;app=2002&amp;size=f9999,10000&amp;q=a80&amp;n=0&amp;g=0n&amp;fmt=jpeg?sec=1620961310&amp;t=e3e47473a03fe42b930147103bfc7e6c"/>
          <p:cNvPicPr>
            <a:picLocks noChangeAspect="1" noChangeArrowheads="1"/>
          </p:cNvPicPr>
          <p:nvPr/>
        </p:nvPicPr>
        <p:blipFill>
          <a:blip r:embed="rId3">
            <a:extLst>
              <a:ext uri="{BEBA8EAE-BF5A-486C-A8C5-ECC9F3942E4B}">
                <a14:imgProps xmlns:a14="http://schemas.microsoft.com/office/drawing/2010/main">
                  <a14:imgLayer r:embed="rId4">
                    <a14:imgEffect>
                      <a14:artisticBlur radius="5"/>
                    </a14:imgEffect>
                  </a14:imgLayer>
                </a14:imgProps>
              </a:ext>
              <a:ext uri="{28A0092B-C50C-407E-A947-70E740481C1C}">
                <a14:useLocalDpi xmlns:a14="http://schemas.microsoft.com/office/drawing/2010/main" val="0"/>
              </a:ext>
            </a:extLst>
          </a:blip>
          <a:srcRect/>
          <a:stretch>
            <a:fillRect/>
          </a:stretch>
        </p:blipFill>
        <p:spPr bwMode="auto">
          <a:xfrm>
            <a:off x="-899715" y="-621369"/>
            <a:ext cx="11627972" cy="6990357"/>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181729" y="-945174"/>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grpSp>
        <p:nvGrpSpPr>
          <p:cNvPr id="3" name="组合 2"/>
          <p:cNvGrpSpPr/>
          <p:nvPr/>
        </p:nvGrpSpPr>
        <p:grpSpPr>
          <a:xfrm>
            <a:off x="2412653" y="2379841"/>
            <a:ext cx="5112568" cy="769441"/>
            <a:chOff x="2052613" y="2211233"/>
            <a:chExt cx="5112568" cy="769441"/>
          </a:xfrm>
        </p:grpSpPr>
        <p:sp>
          <p:nvSpPr>
            <p:cNvPr id="70" name="TextBox 69"/>
            <p:cNvSpPr txBox="1"/>
            <p:nvPr/>
          </p:nvSpPr>
          <p:spPr>
            <a:xfrm>
              <a:off x="2052613" y="2303145"/>
              <a:ext cx="2448272"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第五部分</a:t>
              </a:r>
            </a:p>
          </p:txBody>
        </p:sp>
        <p:sp>
          <p:nvSpPr>
            <p:cNvPr id="71" name="矩形 20"/>
            <p:cNvSpPr>
              <a:spLocks noChangeArrowheads="1"/>
            </p:cNvSpPr>
            <p:nvPr/>
          </p:nvSpPr>
          <p:spPr bwMode="auto">
            <a:xfrm>
              <a:off x="4038406" y="2211233"/>
              <a:ext cx="3126775" cy="769441"/>
            </a:xfrm>
            <a:prstGeom prst="rect">
              <a:avLst/>
            </a:prstGeom>
            <a:noFill/>
            <a:ln>
              <a:noFill/>
            </a:ln>
          </p:spPr>
          <p:txBody>
            <a:bodyPr wrap="square">
              <a:spAutoFit/>
            </a:bodyPr>
            <a:lstStyle/>
            <a:p>
              <a:pPr algn="ctr">
                <a:defRPr/>
              </a:pPr>
              <a:r>
                <a:rPr lang="zh-CN" altLang="en-US" sz="4400" b="1" dirty="0">
                  <a:solidFill>
                    <a:schemeClr val="bg1"/>
                  </a:solidFill>
                  <a:latin typeface="微软雅黑" pitchFamily="34" charset="-122"/>
                  <a:ea typeface="微软雅黑" pitchFamily="34" charset="-122"/>
                  <a:sym typeface="微软雅黑" pitchFamily="34" charset="-122"/>
                </a:rPr>
                <a:t>建议</a:t>
              </a:r>
            </a:p>
          </p:txBody>
        </p:sp>
        <p:cxnSp>
          <p:nvCxnSpPr>
            <p:cNvPr id="73" name="直接连接符 72"/>
            <p:cNvCxnSpPr/>
            <p:nvPr/>
          </p:nvCxnSpPr>
          <p:spPr>
            <a:xfrm>
              <a:off x="38528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052613" y="2231137"/>
              <a:ext cx="0" cy="749537"/>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94719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9051FE72-A04C-4AB9-AEBE-7524BAE972B1}"/>
              </a:ext>
            </a:extLst>
          </p:cNvPr>
          <p:cNvSpPr/>
          <p:nvPr/>
        </p:nvSpPr>
        <p:spPr>
          <a:xfrm>
            <a:off x="-1443" y="8061"/>
            <a:ext cx="9925084" cy="5429487"/>
          </a:xfrm>
          <a:prstGeom prst="rect">
            <a:avLst/>
          </a:prstGeom>
          <a:ln/>
          <a:effectLst>
            <a:innerShdw blurRad="63500" dist="50800" dir="189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13" name="矩形 12">
            <a:extLst>
              <a:ext uri="{FF2B5EF4-FFF2-40B4-BE49-F238E27FC236}">
                <a16:creationId xmlns:a16="http://schemas.microsoft.com/office/drawing/2014/main" id="{315D229C-E6E6-4A05-BE98-508A533C96E3}"/>
              </a:ext>
            </a:extLst>
          </p:cNvPr>
          <p:cNvSpPr/>
          <p:nvPr/>
        </p:nvSpPr>
        <p:spPr>
          <a:xfrm>
            <a:off x="-653730" y="-28812"/>
            <a:ext cx="5298632" cy="5429487"/>
          </a:xfrm>
          <a:prstGeom prst="rect">
            <a:avLst/>
          </a:prstGeom>
          <a:blipFill dpi="0" rotWithShape="1">
            <a:blip r:embed="rId3">
              <a:alphaModFix amt="86000"/>
              <a:extLst>
                <a:ext uri="{BEBA8EAE-BF5A-486C-A8C5-ECC9F3942E4B}">
                  <a14:imgProps xmlns:a14="http://schemas.microsoft.com/office/drawing/2010/main">
                    <a14:imgLayer r:embed="rId4">
                      <a14:imgEffect>
                        <a14:artisticBlur radius="5"/>
                      </a14:imgEffect>
                    </a14:imgLayer>
                  </a14:imgProps>
                </a:ext>
              </a:extLst>
            </a:blip>
            <a:srcRect/>
            <a:stretch>
              <a:fillRect l="-1" r="-33162"/>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a:extLst>
              <a:ext uri="{FF2B5EF4-FFF2-40B4-BE49-F238E27FC236}">
                <a16:creationId xmlns:a16="http://schemas.microsoft.com/office/drawing/2014/main" id="{F17F1211-912E-478C-8238-F2805B053A44}"/>
              </a:ext>
            </a:extLst>
          </p:cNvPr>
          <p:cNvSpPr/>
          <p:nvPr/>
        </p:nvSpPr>
        <p:spPr>
          <a:xfrm>
            <a:off x="7171" y="1228727"/>
            <a:ext cx="3917650" cy="694026"/>
          </a:xfrm>
          <a:prstGeom prst="rect">
            <a:avLst/>
          </a:prstGeom>
          <a:solidFill>
            <a:schemeClr val="accent2">
              <a:alpha val="8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F847E0B6-2177-4066-A83D-4927B9C4106F}"/>
              </a:ext>
            </a:extLst>
          </p:cNvPr>
          <p:cNvSpPr/>
          <p:nvPr/>
        </p:nvSpPr>
        <p:spPr>
          <a:xfrm>
            <a:off x="3924821" y="-1"/>
            <a:ext cx="6011460" cy="5508649"/>
          </a:xfrm>
          <a:prstGeom prst="rect">
            <a:avLst/>
          </a:prstGeom>
          <a:solidFill>
            <a:schemeClr val="accent1">
              <a:lumMod val="75000"/>
              <a:alpha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EC4A844E-F8CD-4F2A-87E2-B37DA62753AF}"/>
              </a:ext>
            </a:extLst>
          </p:cNvPr>
          <p:cNvSpPr txBox="1"/>
          <p:nvPr/>
        </p:nvSpPr>
        <p:spPr>
          <a:xfrm>
            <a:off x="127690" y="118188"/>
            <a:ext cx="2319184" cy="523220"/>
          </a:xfrm>
          <a:prstGeom prst="rect">
            <a:avLst/>
          </a:prstGeom>
          <a:noFill/>
        </p:spPr>
        <p:txBody>
          <a:bodyPr wrap="square" rtlCol="0">
            <a:spAutoFit/>
          </a:bodyPr>
          <a:lstStyle/>
          <a:p>
            <a:r>
              <a:rPr lang="zh-CN" altLang="en-US" sz="2800" b="1" dirty="0">
                <a:solidFill>
                  <a:schemeClr val="bg1"/>
                </a:solidFill>
                <a:latin typeface="微软雅黑" pitchFamily="34" charset="-122"/>
                <a:ea typeface="微软雅黑" pitchFamily="34" charset="-122"/>
              </a:rPr>
              <a:t>建议</a:t>
            </a:r>
          </a:p>
        </p:txBody>
      </p:sp>
      <p:sp>
        <p:nvSpPr>
          <p:cNvPr id="17" name="文本框 16">
            <a:extLst>
              <a:ext uri="{FF2B5EF4-FFF2-40B4-BE49-F238E27FC236}">
                <a16:creationId xmlns:a16="http://schemas.microsoft.com/office/drawing/2014/main" id="{D46031A7-7982-41F4-8210-3A6A3BEE36BB}"/>
              </a:ext>
            </a:extLst>
          </p:cNvPr>
          <p:cNvSpPr txBox="1"/>
          <p:nvPr/>
        </p:nvSpPr>
        <p:spPr>
          <a:xfrm>
            <a:off x="177330" y="1344907"/>
            <a:ext cx="3577331" cy="461665"/>
          </a:xfrm>
          <a:prstGeom prst="rect">
            <a:avLst/>
          </a:prstGeom>
          <a:noFill/>
        </p:spPr>
        <p:txBody>
          <a:bodyPr wrap="square" rtlCol="0">
            <a:spAutoFit/>
          </a:bodyPr>
          <a:lstStyle/>
          <a:p>
            <a:pPr algn="ctr"/>
            <a:r>
              <a:rPr lang="zh-CN" altLang="zh-CN" sz="2400" b="1" dirty="0">
                <a:solidFill>
                  <a:schemeClr val="bg1"/>
                </a:solidFill>
                <a:latin typeface="微软雅黑" pitchFamily="34" charset="-122"/>
                <a:ea typeface="微软雅黑" pitchFamily="34" charset="-122"/>
              </a:rPr>
              <a:t>智慧护理养老产品开发商</a:t>
            </a:r>
            <a:endParaRPr lang="zh-CN" altLang="en-US" sz="2400" b="1" dirty="0">
              <a:solidFill>
                <a:schemeClr val="bg1"/>
              </a:solidFill>
              <a:latin typeface="微软雅黑" pitchFamily="34" charset="-122"/>
              <a:ea typeface="微软雅黑" pitchFamily="34" charset="-122"/>
            </a:endParaRPr>
          </a:p>
        </p:txBody>
      </p:sp>
      <p:sp>
        <p:nvSpPr>
          <p:cNvPr id="18" name="文本框 17">
            <a:extLst>
              <a:ext uri="{FF2B5EF4-FFF2-40B4-BE49-F238E27FC236}">
                <a16:creationId xmlns:a16="http://schemas.microsoft.com/office/drawing/2014/main" id="{7FA53523-160E-4243-B7F7-A081035CE052}"/>
              </a:ext>
            </a:extLst>
          </p:cNvPr>
          <p:cNvSpPr txBox="1"/>
          <p:nvPr/>
        </p:nvSpPr>
        <p:spPr>
          <a:xfrm>
            <a:off x="75893" y="2754323"/>
            <a:ext cx="3530648"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政府方面</a:t>
            </a:r>
          </a:p>
        </p:txBody>
      </p:sp>
      <p:sp>
        <p:nvSpPr>
          <p:cNvPr id="19" name="文本框 18">
            <a:extLst>
              <a:ext uri="{FF2B5EF4-FFF2-40B4-BE49-F238E27FC236}">
                <a16:creationId xmlns:a16="http://schemas.microsoft.com/office/drawing/2014/main" id="{8AEC8A46-1A73-4AA9-94CF-2593323A12FA}"/>
              </a:ext>
            </a:extLst>
          </p:cNvPr>
          <p:cNvSpPr txBox="1"/>
          <p:nvPr/>
        </p:nvSpPr>
        <p:spPr>
          <a:xfrm>
            <a:off x="22315" y="3983982"/>
            <a:ext cx="3530648" cy="461665"/>
          </a:xfrm>
          <a:prstGeom prst="rect">
            <a:avLst/>
          </a:prstGeom>
          <a:noFill/>
        </p:spPr>
        <p:txBody>
          <a:bodyPr wrap="square" rtlCol="0">
            <a:spAutoFit/>
          </a:bodyPr>
          <a:lstStyle/>
          <a:p>
            <a:r>
              <a:rPr lang="zh-CN" altLang="zh-CN" sz="2400" b="1" dirty="0">
                <a:latin typeface="微软雅黑" pitchFamily="34" charset="-122"/>
                <a:ea typeface="微软雅黑" pitchFamily="34" charset="-122"/>
              </a:rPr>
              <a:t>医疗机构、养老机构</a:t>
            </a:r>
            <a:endParaRPr lang="zh-CN" altLang="en-US" sz="2400" b="1" dirty="0">
              <a:latin typeface="微软雅黑" pitchFamily="34" charset="-122"/>
              <a:ea typeface="微软雅黑" pitchFamily="34" charset="-122"/>
            </a:endParaRPr>
          </a:p>
        </p:txBody>
      </p:sp>
      <p:grpSp>
        <p:nvGrpSpPr>
          <p:cNvPr id="55" name="组合 54">
            <a:extLst>
              <a:ext uri="{FF2B5EF4-FFF2-40B4-BE49-F238E27FC236}">
                <a16:creationId xmlns:a16="http://schemas.microsoft.com/office/drawing/2014/main" id="{7E8C7970-ACDE-48DC-9594-118C90BB018E}"/>
              </a:ext>
            </a:extLst>
          </p:cNvPr>
          <p:cNvGrpSpPr/>
          <p:nvPr/>
        </p:nvGrpSpPr>
        <p:grpSpPr>
          <a:xfrm>
            <a:off x="4190266" y="783264"/>
            <a:ext cx="600219" cy="561643"/>
            <a:chOff x="5849929" y="1893504"/>
            <a:chExt cx="869950" cy="869950"/>
          </a:xfrm>
          <a:solidFill>
            <a:schemeClr val="bg2">
              <a:lumMod val="40000"/>
              <a:lumOff val="60000"/>
            </a:schemeClr>
          </a:solidFill>
        </p:grpSpPr>
        <p:sp>
          <p:nvSpPr>
            <p:cNvPr id="56" name="任意多边形: 形状 74">
              <a:extLst>
                <a:ext uri="{FF2B5EF4-FFF2-40B4-BE49-F238E27FC236}">
                  <a16:creationId xmlns:a16="http://schemas.microsoft.com/office/drawing/2014/main" id="{1D0A1ABC-397D-48AB-9431-0441AC057F26}"/>
                </a:ext>
              </a:extLst>
            </p:cNvPr>
            <p:cNvSpPr/>
            <p:nvPr/>
          </p:nvSpPr>
          <p:spPr>
            <a:xfrm>
              <a:off x="5849929" y="1893504"/>
              <a:ext cx="869950"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57" name="图片 56">
              <a:extLst>
                <a:ext uri="{FF2B5EF4-FFF2-40B4-BE49-F238E27FC236}">
                  <a16:creationId xmlns:a16="http://schemas.microsoft.com/office/drawing/2014/main" id="{CB96529E-26A4-4941-887B-902E89E3302B}"/>
                </a:ext>
              </a:extLst>
            </p:cNvPr>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5989223" y="2044792"/>
              <a:ext cx="568004" cy="568004"/>
            </a:xfrm>
            <a:prstGeom prst="rect">
              <a:avLst/>
            </a:prstGeom>
            <a:grpFill/>
          </p:spPr>
        </p:pic>
      </p:grpSp>
      <p:grpSp>
        <p:nvGrpSpPr>
          <p:cNvPr id="58" name="组合 57">
            <a:extLst>
              <a:ext uri="{FF2B5EF4-FFF2-40B4-BE49-F238E27FC236}">
                <a16:creationId xmlns:a16="http://schemas.microsoft.com/office/drawing/2014/main" id="{B72B64CA-C218-4D62-A831-4333348A3C66}"/>
              </a:ext>
            </a:extLst>
          </p:cNvPr>
          <p:cNvGrpSpPr/>
          <p:nvPr/>
        </p:nvGrpSpPr>
        <p:grpSpPr>
          <a:xfrm>
            <a:off x="4143016" y="2106876"/>
            <a:ext cx="647470" cy="647448"/>
            <a:chOff x="6403966" y="3230179"/>
            <a:chExt cx="868363" cy="869950"/>
          </a:xfrm>
          <a:solidFill>
            <a:schemeClr val="bg2">
              <a:lumMod val="75000"/>
            </a:schemeClr>
          </a:solidFill>
        </p:grpSpPr>
        <p:sp>
          <p:nvSpPr>
            <p:cNvPr id="59" name="任意多边形: 形状 75">
              <a:extLst>
                <a:ext uri="{FF2B5EF4-FFF2-40B4-BE49-F238E27FC236}">
                  <a16:creationId xmlns:a16="http://schemas.microsoft.com/office/drawing/2014/main" id="{3F596636-5C0B-4349-8F7D-1029D25DAA3E}"/>
                </a:ext>
              </a:extLst>
            </p:cNvPr>
            <p:cNvSpPr/>
            <p:nvPr/>
          </p:nvSpPr>
          <p:spPr>
            <a:xfrm>
              <a:off x="6403966" y="3230179"/>
              <a:ext cx="868363"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60" name="图片 59">
              <a:extLst>
                <a:ext uri="{FF2B5EF4-FFF2-40B4-BE49-F238E27FC236}">
                  <a16:creationId xmlns:a16="http://schemas.microsoft.com/office/drawing/2014/main" id="{C2BDE32D-3A2C-419F-8122-9B982DE889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6529611" y="3356618"/>
              <a:ext cx="617072" cy="617072"/>
            </a:xfrm>
            <a:prstGeom prst="rect">
              <a:avLst/>
            </a:prstGeom>
            <a:grpFill/>
          </p:spPr>
        </p:pic>
      </p:grpSp>
      <p:grpSp>
        <p:nvGrpSpPr>
          <p:cNvPr id="61" name="组合 60">
            <a:extLst>
              <a:ext uri="{FF2B5EF4-FFF2-40B4-BE49-F238E27FC236}">
                <a16:creationId xmlns:a16="http://schemas.microsoft.com/office/drawing/2014/main" id="{A86A22E2-9E8D-406D-BF88-88D08213A082}"/>
              </a:ext>
            </a:extLst>
          </p:cNvPr>
          <p:cNvGrpSpPr/>
          <p:nvPr/>
        </p:nvGrpSpPr>
        <p:grpSpPr>
          <a:xfrm>
            <a:off x="4164047" y="3382734"/>
            <a:ext cx="647402" cy="601248"/>
            <a:chOff x="5849929" y="4566854"/>
            <a:chExt cx="869950" cy="869950"/>
          </a:xfrm>
          <a:solidFill>
            <a:schemeClr val="bg2">
              <a:lumMod val="50000"/>
            </a:schemeClr>
          </a:solidFill>
        </p:grpSpPr>
        <p:sp>
          <p:nvSpPr>
            <p:cNvPr id="62" name="任意多边形: 形状 76">
              <a:extLst>
                <a:ext uri="{FF2B5EF4-FFF2-40B4-BE49-F238E27FC236}">
                  <a16:creationId xmlns:a16="http://schemas.microsoft.com/office/drawing/2014/main" id="{74EB5F5E-76F8-42CA-B459-78D57AFA5700}"/>
                </a:ext>
              </a:extLst>
            </p:cNvPr>
            <p:cNvSpPr/>
            <p:nvPr/>
          </p:nvSpPr>
          <p:spPr>
            <a:xfrm>
              <a:off x="5849929" y="4566854"/>
              <a:ext cx="869950"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63" name="图片 62">
              <a:extLst>
                <a:ext uri="{FF2B5EF4-FFF2-40B4-BE49-F238E27FC236}">
                  <a16:creationId xmlns:a16="http://schemas.microsoft.com/office/drawing/2014/main" id="{57BACCA2-46BA-4272-8F72-D12A39FFF2CD}"/>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5994969" y="4714603"/>
              <a:ext cx="565274" cy="565273"/>
            </a:xfrm>
            <a:prstGeom prst="rect">
              <a:avLst/>
            </a:prstGeom>
            <a:grpFill/>
            <a:ln>
              <a:noFill/>
            </a:ln>
          </p:spPr>
        </p:pic>
      </p:grpSp>
      <p:sp>
        <p:nvSpPr>
          <p:cNvPr id="64" name="文本框 63">
            <a:extLst>
              <a:ext uri="{FF2B5EF4-FFF2-40B4-BE49-F238E27FC236}">
                <a16:creationId xmlns:a16="http://schemas.microsoft.com/office/drawing/2014/main" id="{B50C8014-3B78-4CBF-9715-CE948FE290AE}"/>
              </a:ext>
            </a:extLst>
          </p:cNvPr>
          <p:cNvSpPr txBox="1"/>
          <p:nvPr/>
        </p:nvSpPr>
        <p:spPr>
          <a:xfrm>
            <a:off x="5088596" y="737035"/>
            <a:ext cx="4236825" cy="830997"/>
          </a:xfrm>
          <a:prstGeom prst="rect">
            <a:avLst/>
          </a:prstGeom>
          <a:noFill/>
        </p:spPr>
        <p:txBody>
          <a:bodyPr wrap="square" rtlCol="0">
            <a:spAutoFit/>
          </a:bodyPr>
          <a:lstStyle/>
          <a:p>
            <a:pPr>
              <a:lnSpc>
                <a:spcPct val="150000"/>
              </a:lnSpc>
            </a:pPr>
            <a:r>
              <a:rPr lang="zh-CN" altLang="zh-CN" sz="1600" b="1"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注重智慧护理养老产品时的使用感受，进行精准营销，满足不同的群体的个性化需求。</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65" name="文本框 64">
            <a:extLst>
              <a:ext uri="{FF2B5EF4-FFF2-40B4-BE49-F238E27FC236}">
                <a16:creationId xmlns:a16="http://schemas.microsoft.com/office/drawing/2014/main" id="{434DABA9-276A-409A-A81C-DD59A1707889}"/>
              </a:ext>
            </a:extLst>
          </p:cNvPr>
          <p:cNvSpPr txBox="1"/>
          <p:nvPr/>
        </p:nvSpPr>
        <p:spPr>
          <a:xfrm>
            <a:off x="5084290" y="2210786"/>
            <a:ext cx="4488880" cy="418191"/>
          </a:xfrm>
          <a:prstGeom prst="rect">
            <a:avLst/>
          </a:prstGeom>
          <a:noFill/>
        </p:spPr>
        <p:txBody>
          <a:bodyPr wrap="square" rtlCol="0">
            <a:spAutoFit/>
          </a:bodyPr>
          <a:lstStyle>
            <a:defPPr>
              <a:defRPr lang="zh-CN"/>
            </a:defPPr>
            <a:lvl1pPr>
              <a:lnSpc>
                <a:spcPct val="150000"/>
              </a:lnSpc>
              <a:defRPr sz="1600" b="1">
                <a:solidFill>
                  <a:schemeClr val="bg1"/>
                </a:solidFill>
                <a:effectLst/>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zh-CN" dirty="0"/>
              <a:t>探索创新服务新模式，树立良好口碑</a:t>
            </a:r>
            <a:r>
              <a:rPr lang="zh-CN" altLang="en-US" dirty="0"/>
              <a:t>。</a:t>
            </a:r>
          </a:p>
        </p:txBody>
      </p:sp>
      <p:sp>
        <p:nvSpPr>
          <p:cNvPr id="66" name="文本框 65">
            <a:extLst>
              <a:ext uri="{FF2B5EF4-FFF2-40B4-BE49-F238E27FC236}">
                <a16:creationId xmlns:a16="http://schemas.microsoft.com/office/drawing/2014/main" id="{2999CF91-11F3-4D2C-9C01-9F101531688C}"/>
              </a:ext>
            </a:extLst>
          </p:cNvPr>
          <p:cNvSpPr txBox="1"/>
          <p:nvPr/>
        </p:nvSpPr>
        <p:spPr>
          <a:xfrm>
            <a:off x="5077666" y="3280626"/>
            <a:ext cx="4488880" cy="1156855"/>
          </a:xfrm>
          <a:prstGeom prst="rect">
            <a:avLst/>
          </a:prstGeom>
          <a:noFill/>
        </p:spPr>
        <p:txBody>
          <a:bodyPr wrap="square" rtlCol="0">
            <a:spAutoFit/>
          </a:bodyPr>
          <a:lstStyle>
            <a:defPPr>
              <a:defRPr lang="zh-CN"/>
            </a:defPPr>
            <a:lvl1pPr>
              <a:lnSpc>
                <a:spcPct val="150000"/>
              </a:lnSpc>
              <a:defRPr sz="1600" b="1">
                <a:solidFill>
                  <a:schemeClr val="bg1"/>
                </a:solidFill>
                <a:effectLst/>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zh-CN" dirty="0"/>
              <a:t>提出智慧护理养老产品设计时需要考虑人文关怀、简洁易用、安全保障、控制成本、研究创新、多方适用的原则。</a:t>
            </a:r>
            <a:endParaRPr lang="zh-CN" altLang="en-US" dirty="0"/>
          </a:p>
        </p:txBody>
      </p:sp>
    </p:spTree>
    <p:extLst>
      <p:ext uri="{BB962C8B-B14F-4D97-AF65-F5344CB8AC3E}">
        <p14:creationId xmlns:p14="http://schemas.microsoft.com/office/powerpoint/2010/main" val="32300024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down)">
                                      <p:cBhvr>
                                        <p:cTn id="11" dur="435">
                                          <p:stCondLst>
                                            <p:cond delay="0"/>
                                          </p:stCondLst>
                                        </p:cTn>
                                        <p:tgtEl>
                                          <p:spTgt spid="55"/>
                                        </p:tgtEl>
                                      </p:cBhvr>
                                    </p:animEffect>
                                    <p:anim calcmode="lin" valueType="num">
                                      <p:cBhvr>
                                        <p:cTn id="12" dur="1367"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55"/>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55"/>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55"/>
                                        </p:tgtEl>
                                        <p:attrNameLst>
                                          <p:attrName>ppt_y</p:attrName>
                                        </p:attrNameLst>
                                      </p:cBhvr>
                                      <p:tavLst>
                                        <p:tav tm="0" fmla="#ppt_y-sin(pi*$)/81">
                                          <p:val>
                                            <p:fltVal val="0"/>
                                          </p:val>
                                        </p:tav>
                                        <p:tav tm="100000">
                                          <p:val>
                                            <p:fltVal val="1"/>
                                          </p:val>
                                        </p:tav>
                                      </p:tavLst>
                                    </p:anim>
                                    <p:animScale>
                                      <p:cBhvr>
                                        <p:cTn id="17" dur="20">
                                          <p:stCondLst>
                                            <p:cond delay="488"/>
                                          </p:stCondLst>
                                        </p:cTn>
                                        <p:tgtEl>
                                          <p:spTgt spid="55"/>
                                        </p:tgtEl>
                                      </p:cBhvr>
                                      <p:to x="100000" y="60000"/>
                                    </p:animScale>
                                    <p:animScale>
                                      <p:cBhvr>
                                        <p:cTn id="18" dur="125" decel="50000">
                                          <p:stCondLst>
                                            <p:cond delay="507"/>
                                          </p:stCondLst>
                                        </p:cTn>
                                        <p:tgtEl>
                                          <p:spTgt spid="55"/>
                                        </p:tgtEl>
                                      </p:cBhvr>
                                      <p:to x="100000" y="100000"/>
                                    </p:animScale>
                                    <p:animScale>
                                      <p:cBhvr>
                                        <p:cTn id="19" dur="20">
                                          <p:stCondLst>
                                            <p:cond delay="984"/>
                                          </p:stCondLst>
                                        </p:cTn>
                                        <p:tgtEl>
                                          <p:spTgt spid="55"/>
                                        </p:tgtEl>
                                      </p:cBhvr>
                                      <p:to x="100000" y="80000"/>
                                    </p:animScale>
                                    <p:animScale>
                                      <p:cBhvr>
                                        <p:cTn id="20" dur="125" decel="50000">
                                          <p:stCondLst>
                                            <p:cond delay="1004"/>
                                          </p:stCondLst>
                                        </p:cTn>
                                        <p:tgtEl>
                                          <p:spTgt spid="55"/>
                                        </p:tgtEl>
                                      </p:cBhvr>
                                      <p:to x="100000" y="100000"/>
                                    </p:animScale>
                                    <p:animScale>
                                      <p:cBhvr>
                                        <p:cTn id="21" dur="20">
                                          <p:stCondLst>
                                            <p:cond delay="1232"/>
                                          </p:stCondLst>
                                        </p:cTn>
                                        <p:tgtEl>
                                          <p:spTgt spid="55"/>
                                        </p:tgtEl>
                                      </p:cBhvr>
                                      <p:to x="100000" y="90000"/>
                                    </p:animScale>
                                    <p:animScale>
                                      <p:cBhvr>
                                        <p:cTn id="22" dur="125" decel="50000">
                                          <p:stCondLst>
                                            <p:cond delay="1251"/>
                                          </p:stCondLst>
                                        </p:cTn>
                                        <p:tgtEl>
                                          <p:spTgt spid="55"/>
                                        </p:tgtEl>
                                      </p:cBhvr>
                                      <p:to x="100000" y="100000"/>
                                    </p:animScale>
                                    <p:animScale>
                                      <p:cBhvr>
                                        <p:cTn id="23" dur="20">
                                          <p:stCondLst>
                                            <p:cond delay="1356"/>
                                          </p:stCondLst>
                                        </p:cTn>
                                        <p:tgtEl>
                                          <p:spTgt spid="55"/>
                                        </p:tgtEl>
                                      </p:cBhvr>
                                      <p:to x="100000" y="95000"/>
                                    </p:animScale>
                                    <p:animScale>
                                      <p:cBhvr>
                                        <p:cTn id="24" dur="125" decel="50000">
                                          <p:stCondLst>
                                            <p:cond delay="1376"/>
                                          </p:stCondLst>
                                        </p:cTn>
                                        <p:tgtEl>
                                          <p:spTgt spid="55"/>
                                        </p:tgtEl>
                                      </p:cBhvr>
                                      <p:to x="100000" y="100000"/>
                                    </p:animScale>
                                  </p:childTnLst>
                                </p:cTn>
                              </p:par>
                              <p:par>
                                <p:cTn id="25" presetID="26"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down)">
                                      <p:cBhvr>
                                        <p:cTn id="27" dur="435">
                                          <p:stCondLst>
                                            <p:cond delay="0"/>
                                          </p:stCondLst>
                                        </p:cTn>
                                        <p:tgtEl>
                                          <p:spTgt spid="64"/>
                                        </p:tgtEl>
                                      </p:cBhvr>
                                    </p:animEffect>
                                    <p:anim calcmode="lin" valueType="num">
                                      <p:cBhvr>
                                        <p:cTn id="28" dur="1367"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29" dur="498"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30" dur="498" tmFilter="0, 0; 0.125,0.2665; 0.25,0.4; 0.375,0.465; 0.5,0.5;  0.625,0.535; 0.75,0.6; 0.875,0.7335; 1,1">
                                          <p:stCondLst>
                                            <p:cond delay="498"/>
                                          </p:stCondLst>
                                        </p:cTn>
                                        <p:tgtEl>
                                          <p:spTgt spid="64"/>
                                        </p:tgtEl>
                                        <p:attrNameLst>
                                          <p:attrName>ppt_y</p:attrName>
                                        </p:attrNameLst>
                                      </p:cBhvr>
                                      <p:tavLst>
                                        <p:tav tm="0" fmla="#ppt_y-sin(pi*$)/9">
                                          <p:val>
                                            <p:fltVal val="0"/>
                                          </p:val>
                                        </p:tav>
                                        <p:tav tm="100000">
                                          <p:val>
                                            <p:fltVal val="1"/>
                                          </p:val>
                                        </p:tav>
                                      </p:tavLst>
                                    </p:anim>
                                    <p:anim calcmode="lin" valueType="num">
                                      <p:cBhvr>
                                        <p:cTn id="31" dur="249" tmFilter="0, 0; 0.125,0.2665; 0.25,0.4; 0.375,0.465; 0.5,0.5;  0.625,0.535; 0.75,0.6; 0.875,0.7335; 1,1">
                                          <p:stCondLst>
                                            <p:cond delay="993"/>
                                          </p:stCondLst>
                                        </p:cTn>
                                        <p:tgtEl>
                                          <p:spTgt spid="64"/>
                                        </p:tgtEl>
                                        <p:attrNameLst>
                                          <p:attrName>ppt_y</p:attrName>
                                        </p:attrNameLst>
                                      </p:cBhvr>
                                      <p:tavLst>
                                        <p:tav tm="0" fmla="#ppt_y-sin(pi*$)/27">
                                          <p:val>
                                            <p:fltVal val="0"/>
                                          </p:val>
                                        </p:tav>
                                        <p:tav tm="100000">
                                          <p:val>
                                            <p:fltVal val="1"/>
                                          </p:val>
                                        </p:tav>
                                      </p:tavLst>
                                    </p:anim>
                                    <p:anim calcmode="lin" valueType="num">
                                      <p:cBhvr>
                                        <p:cTn id="32" dur="123" tmFilter="0, 0; 0.125,0.2665; 0.25,0.4; 0.375,0.465; 0.5,0.5;  0.625,0.535; 0.75,0.6; 0.875,0.7335; 1,1">
                                          <p:stCondLst>
                                            <p:cond delay="1242"/>
                                          </p:stCondLst>
                                        </p:cTn>
                                        <p:tgtEl>
                                          <p:spTgt spid="64"/>
                                        </p:tgtEl>
                                        <p:attrNameLst>
                                          <p:attrName>ppt_y</p:attrName>
                                        </p:attrNameLst>
                                      </p:cBhvr>
                                      <p:tavLst>
                                        <p:tav tm="0" fmla="#ppt_y-sin(pi*$)/81">
                                          <p:val>
                                            <p:fltVal val="0"/>
                                          </p:val>
                                        </p:tav>
                                        <p:tav tm="100000">
                                          <p:val>
                                            <p:fltVal val="1"/>
                                          </p:val>
                                        </p:tav>
                                      </p:tavLst>
                                    </p:anim>
                                    <p:animScale>
                                      <p:cBhvr>
                                        <p:cTn id="33" dur="20">
                                          <p:stCondLst>
                                            <p:cond delay="488"/>
                                          </p:stCondLst>
                                        </p:cTn>
                                        <p:tgtEl>
                                          <p:spTgt spid="64"/>
                                        </p:tgtEl>
                                      </p:cBhvr>
                                      <p:to x="100000" y="60000"/>
                                    </p:animScale>
                                    <p:animScale>
                                      <p:cBhvr>
                                        <p:cTn id="34" dur="125" decel="50000">
                                          <p:stCondLst>
                                            <p:cond delay="507"/>
                                          </p:stCondLst>
                                        </p:cTn>
                                        <p:tgtEl>
                                          <p:spTgt spid="64"/>
                                        </p:tgtEl>
                                      </p:cBhvr>
                                      <p:to x="100000" y="100000"/>
                                    </p:animScale>
                                    <p:animScale>
                                      <p:cBhvr>
                                        <p:cTn id="35" dur="20">
                                          <p:stCondLst>
                                            <p:cond delay="984"/>
                                          </p:stCondLst>
                                        </p:cTn>
                                        <p:tgtEl>
                                          <p:spTgt spid="64"/>
                                        </p:tgtEl>
                                      </p:cBhvr>
                                      <p:to x="100000" y="80000"/>
                                    </p:animScale>
                                    <p:animScale>
                                      <p:cBhvr>
                                        <p:cTn id="36" dur="125" decel="50000">
                                          <p:stCondLst>
                                            <p:cond delay="1004"/>
                                          </p:stCondLst>
                                        </p:cTn>
                                        <p:tgtEl>
                                          <p:spTgt spid="64"/>
                                        </p:tgtEl>
                                      </p:cBhvr>
                                      <p:to x="100000" y="100000"/>
                                    </p:animScale>
                                    <p:animScale>
                                      <p:cBhvr>
                                        <p:cTn id="37" dur="20">
                                          <p:stCondLst>
                                            <p:cond delay="1232"/>
                                          </p:stCondLst>
                                        </p:cTn>
                                        <p:tgtEl>
                                          <p:spTgt spid="64"/>
                                        </p:tgtEl>
                                      </p:cBhvr>
                                      <p:to x="100000" y="90000"/>
                                    </p:animScale>
                                    <p:animScale>
                                      <p:cBhvr>
                                        <p:cTn id="38" dur="125" decel="50000">
                                          <p:stCondLst>
                                            <p:cond delay="1251"/>
                                          </p:stCondLst>
                                        </p:cTn>
                                        <p:tgtEl>
                                          <p:spTgt spid="64"/>
                                        </p:tgtEl>
                                      </p:cBhvr>
                                      <p:to x="100000" y="100000"/>
                                    </p:animScale>
                                    <p:animScale>
                                      <p:cBhvr>
                                        <p:cTn id="39" dur="20">
                                          <p:stCondLst>
                                            <p:cond delay="1356"/>
                                          </p:stCondLst>
                                        </p:cTn>
                                        <p:tgtEl>
                                          <p:spTgt spid="64"/>
                                        </p:tgtEl>
                                      </p:cBhvr>
                                      <p:to x="100000" y="95000"/>
                                    </p:animScale>
                                    <p:animScale>
                                      <p:cBhvr>
                                        <p:cTn id="40" dur="125" decel="50000">
                                          <p:stCondLst>
                                            <p:cond delay="1376"/>
                                          </p:stCondLst>
                                        </p:cTn>
                                        <p:tgtEl>
                                          <p:spTgt spid="64"/>
                                        </p:tgtEl>
                                      </p:cBhvr>
                                      <p:to x="100000" y="100000"/>
                                    </p:animScale>
                                  </p:childTnLst>
                                </p:cTn>
                              </p:par>
                            </p:childTnLst>
                          </p:cTn>
                        </p:par>
                        <p:par>
                          <p:cTn id="41" fill="hold">
                            <p:stCondLst>
                              <p:cond delay="2000"/>
                            </p:stCondLst>
                            <p:childTnLst>
                              <p:par>
                                <p:cTn id="42" presetID="26" presetClass="entr" presetSubtype="0"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down)">
                                      <p:cBhvr>
                                        <p:cTn id="44" dur="435">
                                          <p:stCondLst>
                                            <p:cond delay="0"/>
                                          </p:stCondLst>
                                        </p:cTn>
                                        <p:tgtEl>
                                          <p:spTgt spid="58"/>
                                        </p:tgtEl>
                                      </p:cBhvr>
                                    </p:animEffect>
                                    <p:anim calcmode="lin" valueType="num">
                                      <p:cBhvr>
                                        <p:cTn id="45" dur="1367"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46" dur="498"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47" dur="498" tmFilter="0, 0; 0.125,0.2665; 0.25,0.4; 0.375,0.465; 0.5,0.5;  0.625,0.535; 0.75,0.6; 0.875,0.7335; 1,1">
                                          <p:stCondLst>
                                            <p:cond delay="498"/>
                                          </p:stCondLst>
                                        </p:cTn>
                                        <p:tgtEl>
                                          <p:spTgt spid="58"/>
                                        </p:tgtEl>
                                        <p:attrNameLst>
                                          <p:attrName>ppt_y</p:attrName>
                                        </p:attrNameLst>
                                      </p:cBhvr>
                                      <p:tavLst>
                                        <p:tav tm="0" fmla="#ppt_y-sin(pi*$)/9">
                                          <p:val>
                                            <p:fltVal val="0"/>
                                          </p:val>
                                        </p:tav>
                                        <p:tav tm="100000">
                                          <p:val>
                                            <p:fltVal val="1"/>
                                          </p:val>
                                        </p:tav>
                                      </p:tavLst>
                                    </p:anim>
                                    <p:anim calcmode="lin" valueType="num">
                                      <p:cBhvr>
                                        <p:cTn id="48" dur="249" tmFilter="0, 0; 0.125,0.2665; 0.25,0.4; 0.375,0.465; 0.5,0.5;  0.625,0.535; 0.75,0.6; 0.875,0.7335; 1,1">
                                          <p:stCondLst>
                                            <p:cond delay="993"/>
                                          </p:stCondLst>
                                        </p:cTn>
                                        <p:tgtEl>
                                          <p:spTgt spid="58"/>
                                        </p:tgtEl>
                                        <p:attrNameLst>
                                          <p:attrName>ppt_y</p:attrName>
                                        </p:attrNameLst>
                                      </p:cBhvr>
                                      <p:tavLst>
                                        <p:tav tm="0" fmla="#ppt_y-sin(pi*$)/27">
                                          <p:val>
                                            <p:fltVal val="0"/>
                                          </p:val>
                                        </p:tav>
                                        <p:tav tm="100000">
                                          <p:val>
                                            <p:fltVal val="1"/>
                                          </p:val>
                                        </p:tav>
                                      </p:tavLst>
                                    </p:anim>
                                    <p:anim calcmode="lin" valueType="num">
                                      <p:cBhvr>
                                        <p:cTn id="49" dur="123" tmFilter="0, 0; 0.125,0.2665; 0.25,0.4; 0.375,0.465; 0.5,0.5;  0.625,0.535; 0.75,0.6; 0.875,0.7335; 1,1">
                                          <p:stCondLst>
                                            <p:cond delay="1242"/>
                                          </p:stCondLst>
                                        </p:cTn>
                                        <p:tgtEl>
                                          <p:spTgt spid="58"/>
                                        </p:tgtEl>
                                        <p:attrNameLst>
                                          <p:attrName>ppt_y</p:attrName>
                                        </p:attrNameLst>
                                      </p:cBhvr>
                                      <p:tavLst>
                                        <p:tav tm="0" fmla="#ppt_y-sin(pi*$)/81">
                                          <p:val>
                                            <p:fltVal val="0"/>
                                          </p:val>
                                        </p:tav>
                                        <p:tav tm="100000">
                                          <p:val>
                                            <p:fltVal val="1"/>
                                          </p:val>
                                        </p:tav>
                                      </p:tavLst>
                                    </p:anim>
                                    <p:animScale>
                                      <p:cBhvr>
                                        <p:cTn id="50" dur="20">
                                          <p:stCondLst>
                                            <p:cond delay="488"/>
                                          </p:stCondLst>
                                        </p:cTn>
                                        <p:tgtEl>
                                          <p:spTgt spid="58"/>
                                        </p:tgtEl>
                                      </p:cBhvr>
                                      <p:to x="100000" y="60000"/>
                                    </p:animScale>
                                    <p:animScale>
                                      <p:cBhvr>
                                        <p:cTn id="51" dur="125" decel="50000">
                                          <p:stCondLst>
                                            <p:cond delay="507"/>
                                          </p:stCondLst>
                                        </p:cTn>
                                        <p:tgtEl>
                                          <p:spTgt spid="58"/>
                                        </p:tgtEl>
                                      </p:cBhvr>
                                      <p:to x="100000" y="100000"/>
                                    </p:animScale>
                                    <p:animScale>
                                      <p:cBhvr>
                                        <p:cTn id="52" dur="20">
                                          <p:stCondLst>
                                            <p:cond delay="984"/>
                                          </p:stCondLst>
                                        </p:cTn>
                                        <p:tgtEl>
                                          <p:spTgt spid="58"/>
                                        </p:tgtEl>
                                      </p:cBhvr>
                                      <p:to x="100000" y="80000"/>
                                    </p:animScale>
                                    <p:animScale>
                                      <p:cBhvr>
                                        <p:cTn id="53" dur="125" decel="50000">
                                          <p:stCondLst>
                                            <p:cond delay="1004"/>
                                          </p:stCondLst>
                                        </p:cTn>
                                        <p:tgtEl>
                                          <p:spTgt spid="58"/>
                                        </p:tgtEl>
                                      </p:cBhvr>
                                      <p:to x="100000" y="100000"/>
                                    </p:animScale>
                                    <p:animScale>
                                      <p:cBhvr>
                                        <p:cTn id="54" dur="20">
                                          <p:stCondLst>
                                            <p:cond delay="1232"/>
                                          </p:stCondLst>
                                        </p:cTn>
                                        <p:tgtEl>
                                          <p:spTgt spid="58"/>
                                        </p:tgtEl>
                                      </p:cBhvr>
                                      <p:to x="100000" y="90000"/>
                                    </p:animScale>
                                    <p:animScale>
                                      <p:cBhvr>
                                        <p:cTn id="55" dur="125" decel="50000">
                                          <p:stCondLst>
                                            <p:cond delay="1251"/>
                                          </p:stCondLst>
                                        </p:cTn>
                                        <p:tgtEl>
                                          <p:spTgt spid="58"/>
                                        </p:tgtEl>
                                      </p:cBhvr>
                                      <p:to x="100000" y="100000"/>
                                    </p:animScale>
                                    <p:animScale>
                                      <p:cBhvr>
                                        <p:cTn id="56" dur="20">
                                          <p:stCondLst>
                                            <p:cond delay="1356"/>
                                          </p:stCondLst>
                                        </p:cTn>
                                        <p:tgtEl>
                                          <p:spTgt spid="58"/>
                                        </p:tgtEl>
                                      </p:cBhvr>
                                      <p:to x="100000" y="95000"/>
                                    </p:animScale>
                                    <p:animScale>
                                      <p:cBhvr>
                                        <p:cTn id="57" dur="125" decel="50000">
                                          <p:stCondLst>
                                            <p:cond delay="1376"/>
                                          </p:stCondLst>
                                        </p:cTn>
                                        <p:tgtEl>
                                          <p:spTgt spid="58"/>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down)">
                                      <p:cBhvr>
                                        <p:cTn id="60" dur="435">
                                          <p:stCondLst>
                                            <p:cond delay="0"/>
                                          </p:stCondLst>
                                        </p:cTn>
                                        <p:tgtEl>
                                          <p:spTgt spid="65"/>
                                        </p:tgtEl>
                                      </p:cBhvr>
                                    </p:animEffect>
                                    <p:anim calcmode="lin" valueType="num">
                                      <p:cBhvr>
                                        <p:cTn id="61" dur="1367"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62" dur="498"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63" dur="498" tmFilter="0, 0; 0.125,0.2665; 0.25,0.4; 0.375,0.465; 0.5,0.5;  0.625,0.535; 0.75,0.6; 0.875,0.7335; 1,1">
                                          <p:stCondLst>
                                            <p:cond delay="498"/>
                                          </p:stCondLst>
                                        </p:cTn>
                                        <p:tgtEl>
                                          <p:spTgt spid="65"/>
                                        </p:tgtEl>
                                        <p:attrNameLst>
                                          <p:attrName>ppt_y</p:attrName>
                                        </p:attrNameLst>
                                      </p:cBhvr>
                                      <p:tavLst>
                                        <p:tav tm="0" fmla="#ppt_y-sin(pi*$)/9">
                                          <p:val>
                                            <p:fltVal val="0"/>
                                          </p:val>
                                        </p:tav>
                                        <p:tav tm="100000">
                                          <p:val>
                                            <p:fltVal val="1"/>
                                          </p:val>
                                        </p:tav>
                                      </p:tavLst>
                                    </p:anim>
                                    <p:anim calcmode="lin" valueType="num">
                                      <p:cBhvr>
                                        <p:cTn id="64" dur="249" tmFilter="0, 0; 0.125,0.2665; 0.25,0.4; 0.375,0.465; 0.5,0.5;  0.625,0.535; 0.75,0.6; 0.875,0.7335; 1,1">
                                          <p:stCondLst>
                                            <p:cond delay="993"/>
                                          </p:stCondLst>
                                        </p:cTn>
                                        <p:tgtEl>
                                          <p:spTgt spid="65"/>
                                        </p:tgtEl>
                                        <p:attrNameLst>
                                          <p:attrName>ppt_y</p:attrName>
                                        </p:attrNameLst>
                                      </p:cBhvr>
                                      <p:tavLst>
                                        <p:tav tm="0" fmla="#ppt_y-sin(pi*$)/27">
                                          <p:val>
                                            <p:fltVal val="0"/>
                                          </p:val>
                                        </p:tav>
                                        <p:tav tm="100000">
                                          <p:val>
                                            <p:fltVal val="1"/>
                                          </p:val>
                                        </p:tav>
                                      </p:tavLst>
                                    </p:anim>
                                    <p:anim calcmode="lin" valueType="num">
                                      <p:cBhvr>
                                        <p:cTn id="65" dur="123" tmFilter="0, 0; 0.125,0.2665; 0.25,0.4; 0.375,0.465; 0.5,0.5;  0.625,0.535; 0.75,0.6; 0.875,0.7335; 1,1">
                                          <p:stCondLst>
                                            <p:cond delay="1242"/>
                                          </p:stCondLst>
                                        </p:cTn>
                                        <p:tgtEl>
                                          <p:spTgt spid="65"/>
                                        </p:tgtEl>
                                        <p:attrNameLst>
                                          <p:attrName>ppt_y</p:attrName>
                                        </p:attrNameLst>
                                      </p:cBhvr>
                                      <p:tavLst>
                                        <p:tav tm="0" fmla="#ppt_y-sin(pi*$)/81">
                                          <p:val>
                                            <p:fltVal val="0"/>
                                          </p:val>
                                        </p:tav>
                                        <p:tav tm="100000">
                                          <p:val>
                                            <p:fltVal val="1"/>
                                          </p:val>
                                        </p:tav>
                                      </p:tavLst>
                                    </p:anim>
                                    <p:animScale>
                                      <p:cBhvr>
                                        <p:cTn id="66" dur="20">
                                          <p:stCondLst>
                                            <p:cond delay="488"/>
                                          </p:stCondLst>
                                        </p:cTn>
                                        <p:tgtEl>
                                          <p:spTgt spid="65"/>
                                        </p:tgtEl>
                                      </p:cBhvr>
                                      <p:to x="100000" y="60000"/>
                                    </p:animScale>
                                    <p:animScale>
                                      <p:cBhvr>
                                        <p:cTn id="67" dur="125" decel="50000">
                                          <p:stCondLst>
                                            <p:cond delay="507"/>
                                          </p:stCondLst>
                                        </p:cTn>
                                        <p:tgtEl>
                                          <p:spTgt spid="65"/>
                                        </p:tgtEl>
                                      </p:cBhvr>
                                      <p:to x="100000" y="100000"/>
                                    </p:animScale>
                                    <p:animScale>
                                      <p:cBhvr>
                                        <p:cTn id="68" dur="20">
                                          <p:stCondLst>
                                            <p:cond delay="984"/>
                                          </p:stCondLst>
                                        </p:cTn>
                                        <p:tgtEl>
                                          <p:spTgt spid="65"/>
                                        </p:tgtEl>
                                      </p:cBhvr>
                                      <p:to x="100000" y="80000"/>
                                    </p:animScale>
                                    <p:animScale>
                                      <p:cBhvr>
                                        <p:cTn id="69" dur="125" decel="50000">
                                          <p:stCondLst>
                                            <p:cond delay="1004"/>
                                          </p:stCondLst>
                                        </p:cTn>
                                        <p:tgtEl>
                                          <p:spTgt spid="65"/>
                                        </p:tgtEl>
                                      </p:cBhvr>
                                      <p:to x="100000" y="100000"/>
                                    </p:animScale>
                                    <p:animScale>
                                      <p:cBhvr>
                                        <p:cTn id="70" dur="20">
                                          <p:stCondLst>
                                            <p:cond delay="1232"/>
                                          </p:stCondLst>
                                        </p:cTn>
                                        <p:tgtEl>
                                          <p:spTgt spid="65"/>
                                        </p:tgtEl>
                                      </p:cBhvr>
                                      <p:to x="100000" y="90000"/>
                                    </p:animScale>
                                    <p:animScale>
                                      <p:cBhvr>
                                        <p:cTn id="71" dur="125" decel="50000">
                                          <p:stCondLst>
                                            <p:cond delay="1251"/>
                                          </p:stCondLst>
                                        </p:cTn>
                                        <p:tgtEl>
                                          <p:spTgt spid="65"/>
                                        </p:tgtEl>
                                      </p:cBhvr>
                                      <p:to x="100000" y="100000"/>
                                    </p:animScale>
                                    <p:animScale>
                                      <p:cBhvr>
                                        <p:cTn id="72" dur="20">
                                          <p:stCondLst>
                                            <p:cond delay="1356"/>
                                          </p:stCondLst>
                                        </p:cTn>
                                        <p:tgtEl>
                                          <p:spTgt spid="65"/>
                                        </p:tgtEl>
                                      </p:cBhvr>
                                      <p:to x="100000" y="95000"/>
                                    </p:animScale>
                                    <p:animScale>
                                      <p:cBhvr>
                                        <p:cTn id="73" dur="125" decel="50000">
                                          <p:stCondLst>
                                            <p:cond delay="1376"/>
                                          </p:stCondLst>
                                        </p:cTn>
                                        <p:tgtEl>
                                          <p:spTgt spid="65"/>
                                        </p:tgtEl>
                                      </p:cBhvr>
                                      <p:to x="100000" y="100000"/>
                                    </p:animScale>
                                  </p:childTnLst>
                                </p:cTn>
                              </p:par>
                            </p:childTnLst>
                          </p:cTn>
                        </p:par>
                        <p:par>
                          <p:cTn id="74" fill="hold">
                            <p:stCondLst>
                              <p:cond delay="3500"/>
                            </p:stCondLst>
                            <p:childTnLst>
                              <p:par>
                                <p:cTn id="75" presetID="26" presetClass="entr" presetSubtype="0" fill="hold"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wipe(down)">
                                      <p:cBhvr>
                                        <p:cTn id="77" dur="435">
                                          <p:stCondLst>
                                            <p:cond delay="0"/>
                                          </p:stCondLst>
                                        </p:cTn>
                                        <p:tgtEl>
                                          <p:spTgt spid="61"/>
                                        </p:tgtEl>
                                      </p:cBhvr>
                                    </p:animEffect>
                                    <p:anim calcmode="lin" valueType="num">
                                      <p:cBhvr>
                                        <p:cTn id="78" dur="1367" tmFilter="0,0; 0.14,0.36; 0.43,0.73; 0.71,0.91; 1.0,1.0">
                                          <p:stCondLst>
                                            <p:cond delay="0"/>
                                          </p:stCondLst>
                                        </p:cTn>
                                        <p:tgtEl>
                                          <p:spTgt spid="61"/>
                                        </p:tgtEl>
                                        <p:attrNameLst>
                                          <p:attrName>ppt_x</p:attrName>
                                        </p:attrNameLst>
                                      </p:cBhvr>
                                      <p:tavLst>
                                        <p:tav tm="0">
                                          <p:val>
                                            <p:strVal val="#ppt_x-0.25"/>
                                          </p:val>
                                        </p:tav>
                                        <p:tav tm="100000">
                                          <p:val>
                                            <p:strVal val="#ppt_x"/>
                                          </p:val>
                                        </p:tav>
                                      </p:tavLst>
                                    </p:anim>
                                    <p:anim calcmode="lin" valueType="num">
                                      <p:cBhvr>
                                        <p:cTn id="79" dur="498" tmFilter="0.0,0.0; 0.25,0.07; 0.50,0.2; 0.75,0.467; 1.0,1.0">
                                          <p:stCondLst>
                                            <p:cond delay="0"/>
                                          </p:stCondLst>
                                        </p:cTn>
                                        <p:tgtEl>
                                          <p:spTgt spid="61"/>
                                        </p:tgtEl>
                                        <p:attrNameLst>
                                          <p:attrName>ppt_y</p:attrName>
                                        </p:attrNameLst>
                                      </p:cBhvr>
                                      <p:tavLst>
                                        <p:tav tm="0" fmla="#ppt_y-sin(pi*$)/3">
                                          <p:val>
                                            <p:fltVal val="0.5"/>
                                          </p:val>
                                        </p:tav>
                                        <p:tav tm="100000">
                                          <p:val>
                                            <p:fltVal val="1"/>
                                          </p:val>
                                        </p:tav>
                                      </p:tavLst>
                                    </p:anim>
                                    <p:anim calcmode="lin" valueType="num">
                                      <p:cBhvr>
                                        <p:cTn id="80" dur="498" tmFilter="0, 0; 0.125,0.2665; 0.25,0.4; 0.375,0.465; 0.5,0.5;  0.625,0.535; 0.75,0.6; 0.875,0.7335; 1,1">
                                          <p:stCondLst>
                                            <p:cond delay="498"/>
                                          </p:stCondLst>
                                        </p:cTn>
                                        <p:tgtEl>
                                          <p:spTgt spid="61"/>
                                        </p:tgtEl>
                                        <p:attrNameLst>
                                          <p:attrName>ppt_y</p:attrName>
                                        </p:attrNameLst>
                                      </p:cBhvr>
                                      <p:tavLst>
                                        <p:tav tm="0" fmla="#ppt_y-sin(pi*$)/9">
                                          <p:val>
                                            <p:fltVal val="0"/>
                                          </p:val>
                                        </p:tav>
                                        <p:tav tm="100000">
                                          <p:val>
                                            <p:fltVal val="1"/>
                                          </p:val>
                                        </p:tav>
                                      </p:tavLst>
                                    </p:anim>
                                    <p:anim calcmode="lin" valueType="num">
                                      <p:cBhvr>
                                        <p:cTn id="81" dur="249" tmFilter="0, 0; 0.125,0.2665; 0.25,0.4; 0.375,0.465; 0.5,0.5;  0.625,0.535; 0.75,0.6; 0.875,0.7335; 1,1">
                                          <p:stCondLst>
                                            <p:cond delay="993"/>
                                          </p:stCondLst>
                                        </p:cTn>
                                        <p:tgtEl>
                                          <p:spTgt spid="61"/>
                                        </p:tgtEl>
                                        <p:attrNameLst>
                                          <p:attrName>ppt_y</p:attrName>
                                        </p:attrNameLst>
                                      </p:cBhvr>
                                      <p:tavLst>
                                        <p:tav tm="0" fmla="#ppt_y-sin(pi*$)/27">
                                          <p:val>
                                            <p:fltVal val="0"/>
                                          </p:val>
                                        </p:tav>
                                        <p:tav tm="100000">
                                          <p:val>
                                            <p:fltVal val="1"/>
                                          </p:val>
                                        </p:tav>
                                      </p:tavLst>
                                    </p:anim>
                                    <p:anim calcmode="lin" valueType="num">
                                      <p:cBhvr>
                                        <p:cTn id="82" dur="123" tmFilter="0, 0; 0.125,0.2665; 0.25,0.4; 0.375,0.465; 0.5,0.5;  0.625,0.535; 0.75,0.6; 0.875,0.7335; 1,1">
                                          <p:stCondLst>
                                            <p:cond delay="1242"/>
                                          </p:stCondLst>
                                        </p:cTn>
                                        <p:tgtEl>
                                          <p:spTgt spid="61"/>
                                        </p:tgtEl>
                                        <p:attrNameLst>
                                          <p:attrName>ppt_y</p:attrName>
                                        </p:attrNameLst>
                                      </p:cBhvr>
                                      <p:tavLst>
                                        <p:tav tm="0" fmla="#ppt_y-sin(pi*$)/81">
                                          <p:val>
                                            <p:fltVal val="0"/>
                                          </p:val>
                                        </p:tav>
                                        <p:tav tm="100000">
                                          <p:val>
                                            <p:fltVal val="1"/>
                                          </p:val>
                                        </p:tav>
                                      </p:tavLst>
                                    </p:anim>
                                    <p:animScale>
                                      <p:cBhvr>
                                        <p:cTn id="83" dur="20">
                                          <p:stCondLst>
                                            <p:cond delay="488"/>
                                          </p:stCondLst>
                                        </p:cTn>
                                        <p:tgtEl>
                                          <p:spTgt spid="61"/>
                                        </p:tgtEl>
                                      </p:cBhvr>
                                      <p:to x="100000" y="60000"/>
                                    </p:animScale>
                                    <p:animScale>
                                      <p:cBhvr>
                                        <p:cTn id="84" dur="125" decel="50000">
                                          <p:stCondLst>
                                            <p:cond delay="507"/>
                                          </p:stCondLst>
                                        </p:cTn>
                                        <p:tgtEl>
                                          <p:spTgt spid="61"/>
                                        </p:tgtEl>
                                      </p:cBhvr>
                                      <p:to x="100000" y="100000"/>
                                    </p:animScale>
                                    <p:animScale>
                                      <p:cBhvr>
                                        <p:cTn id="85" dur="20">
                                          <p:stCondLst>
                                            <p:cond delay="984"/>
                                          </p:stCondLst>
                                        </p:cTn>
                                        <p:tgtEl>
                                          <p:spTgt spid="61"/>
                                        </p:tgtEl>
                                      </p:cBhvr>
                                      <p:to x="100000" y="80000"/>
                                    </p:animScale>
                                    <p:animScale>
                                      <p:cBhvr>
                                        <p:cTn id="86" dur="125" decel="50000">
                                          <p:stCondLst>
                                            <p:cond delay="1004"/>
                                          </p:stCondLst>
                                        </p:cTn>
                                        <p:tgtEl>
                                          <p:spTgt spid="61"/>
                                        </p:tgtEl>
                                      </p:cBhvr>
                                      <p:to x="100000" y="100000"/>
                                    </p:animScale>
                                    <p:animScale>
                                      <p:cBhvr>
                                        <p:cTn id="87" dur="20">
                                          <p:stCondLst>
                                            <p:cond delay="1232"/>
                                          </p:stCondLst>
                                        </p:cTn>
                                        <p:tgtEl>
                                          <p:spTgt spid="61"/>
                                        </p:tgtEl>
                                      </p:cBhvr>
                                      <p:to x="100000" y="90000"/>
                                    </p:animScale>
                                    <p:animScale>
                                      <p:cBhvr>
                                        <p:cTn id="88" dur="125" decel="50000">
                                          <p:stCondLst>
                                            <p:cond delay="1251"/>
                                          </p:stCondLst>
                                        </p:cTn>
                                        <p:tgtEl>
                                          <p:spTgt spid="61"/>
                                        </p:tgtEl>
                                      </p:cBhvr>
                                      <p:to x="100000" y="100000"/>
                                    </p:animScale>
                                    <p:animScale>
                                      <p:cBhvr>
                                        <p:cTn id="89" dur="20">
                                          <p:stCondLst>
                                            <p:cond delay="1356"/>
                                          </p:stCondLst>
                                        </p:cTn>
                                        <p:tgtEl>
                                          <p:spTgt spid="61"/>
                                        </p:tgtEl>
                                      </p:cBhvr>
                                      <p:to x="100000" y="95000"/>
                                    </p:animScale>
                                    <p:animScale>
                                      <p:cBhvr>
                                        <p:cTn id="90" dur="125" decel="50000">
                                          <p:stCondLst>
                                            <p:cond delay="1376"/>
                                          </p:stCondLst>
                                        </p:cTn>
                                        <p:tgtEl>
                                          <p:spTgt spid="61"/>
                                        </p:tgtEl>
                                      </p:cBhvr>
                                      <p:to x="100000" y="100000"/>
                                    </p:animScale>
                                  </p:childTnLst>
                                </p:cTn>
                              </p:par>
                              <p:par>
                                <p:cTn id="91" presetID="26" presetClass="entr" presetSubtype="0"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down)">
                                      <p:cBhvr>
                                        <p:cTn id="93" dur="435">
                                          <p:stCondLst>
                                            <p:cond delay="0"/>
                                          </p:stCondLst>
                                        </p:cTn>
                                        <p:tgtEl>
                                          <p:spTgt spid="66"/>
                                        </p:tgtEl>
                                      </p:cBhvr>
                                    </p:animEffect>
                                    <p:anim calcmode="lin" valueType="num">
                                      <p:cBhvr>
                                        <p:cTn id="94" dur="1367"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95" dur="498"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96" dur="498" tmFilter="0, 0; 0.125,0.2665; 0.25,0.4; 0.375,0.465; 0.5,0.5;  0.625,0.535; 0.75,0.6; 0.875,0.7335; 1,1">
                                          <p:stCondLst>
                                            <p:cond delay="498"/>
                                          </p:stCondLst>
                                        </p:cTn>
                                        <p:tgtEl>
                                          <p:spTgt spid="66"/>
                                        </p:tgtEl>
                                        <p:attrNameLst>
                                          <p:attrName>ppt_y</p:attrName>
                                        </p:attrNameLst>
                                      </p:cBhvr>
                                      <p:tavLst>
                                        <p:tav tm="0" fmla="#ppt_y-sin(pi*$)/9">
                                          <p:val>
                                            <p:fltVal val="0"/>
                                          </p:val>
                                        </p:tav>
                                        <p:tav tm="100000">
                                          <p:val>
                                            <p:fltVal val="1"/>
                                          </p:val>
                                        </p:tav>
                                      </p:tavLst>
                                    </p:anim>
                                    <p:anim calcmode="lin" valueType="num">
                                      <p:cBhvr>
                                        <p:cTn id="97" dur="249" tmFilter="0, 0; 0.125,0.2665; 0.25,0.4; 0.375,0.465; 0.5,0.5;  0.625,0.535; 0.75,0.6; 0.875,0.7335; 1,1">
                                          <p:stCondLst>
                                            <p:cond delay="993"/>
                                          </p:stCondLst>
                                        </p:cTn>
                                        <p:tgtEl>
                                          <p:spTgt spid="66"/>
                                        </p:tgtEl>
                                        <p:attrNameLst>
                                          <p:attrName>ppt_y</p:attrName>
                                        </p:attrNameLst>
                                      </p:cBhvr>
                                      <p:tavLst>
                                        <p:tav tm="0" fmla="#ppt_y-sin(pi*$)/27">
                                          <p:val>
                                            <p:fltVal val="0"/>
                                          </p:val>
                                        </p:tav>
                                        <p:tav tm="100000">
                                          <p:val>
                                            <p:fltVal val="1"/>
                                          </p:val>
                                        </p:tav>
                                      </p:tavLst>
                                    </p:anim>
                                    <p:anim calcmode="lin" valueType="num">
                                      <p:cBhvr>
                                        <p:cTn id="98" dur="123" tmFilter="0, 0; 0.125,0.2665; 0.25,0.4; 0.375,0.465; 0.5,0.5;  0.625,0.535; 0.75,0.6; 0.875,0.7335; 1,1">
                                          <p:stCondLst>
                                            <p:cond delay="1242"/>
                                          </p:stCondLst>
                                        </p:cTn>
                                        <p:tgtEl>
                                          <p:spTgt spid="66"/>
                                        </p:tgtEl>
                                        <p:attrNameLst>
                                          <p:attrName>ppt_y</p:attrName>
                                        </p:attrNameLst>
                                      </p:cBhvr>
                                      <p:tavLst>
                                        <p:tav tm="0" fmla="#ppt_y-sin(pi*$)/81">
                                          <p:val>
                                            <p:fltVal val="0"/>
                                          </p:val>
                                        </p:tav>
                                        <p:tav tm="100000">
                                          <p:val>
                                            <p:fltVal val="1"/>
                                          </p:val>
                                        </p:tav>
                                      </p:tavLst>
                                    </p:anim>
                                    <p:animScale>
                                      <p:cBhvr>
                                        <p:cTn id="99" dur="20">
                                          <p:stCondLst>
                                            <p:cond delay="488"/>
                                          </p:stCondLst>
                                        </p:cTn>
                                        <p:tgtEl>
                                          <p:spTgt spid="66"/>
                                        </p:tgtEl>
                                      </p:cBhvr>
                                      <p:to x="100000" y="60000"/>
                                    </p:animScale>
                                    <p:animScale>
                                      <p:cBhvr>
                                        <p:cTn id="100" dur="125" decel="50000">
                                          <p:stCondLst>
                                            <p:cond delay="507"/>
                                          </p:stCondLst>
                                        </p:cTn>
                                        <p:tgtEl>
                                          <p:spTgt spid="66"/>
                                        </p:tgtEl>
                                      </p:cBhvr>
                                      <p:to x="100000" y="100000"/>
                                    </p:animScale>
                                    <p:animScale>
                                      <p:cBhvr>
                                        <p:cTn id="101" dur="20">
                                          <p:stCondLst>
                                            <p:cond delay="984"/>
                                          </p:stCondLst>
                                        </p:cTn>
                                        <p:tgtEl>
                                          <p:spTgt spid="66"/>
                                        </p:tgtEl>
                                      </p:cBhvr>
                                      <p:to x="100000" y="80000"/>
                                    </p:animScale>
                                    <p:animScale>
                                      <p:cBhvr>
                                        <p:cTn id="102" dur="125" decel="50000">
                                          <p:stCondLst>
                                            <p:cond delay="1004"/>
                                          </p:stCondLst>
                                        </p:cTn>
                                        <p:tgtEl>
                                          <p:spTgt spid="66"/>
                                        </p:tgtEl>
                                      </p:cBhvr>
                                      <p:to x="100000" y="100000"/>
                                    </p:animScale>
                                    <p:animScale>
                                      <p:cBhvr>
                                        <p:cTn id="103" dur="20">
                                          <p:stCondLst>
                                            <p:cond delay="1232"/>
                                          </p:stCondLst>
                                        </p:cTn>
                                        <p:tgtEl>
                                          <p:spTgt spid="66"/>
                                        </p:tgtEl>
                                      </p:cBhvr>
                                      <p:to x="100000" y="90000"/>
                                    </p:animScale>
                                    <p:animScale>
                                      <p:cBhvr>
                                        <p:cTn id="104" dur="125" decel="50000">
                                          <p:stCondLst>
                                            <p:cond delay="1251"/>
                                          </p:stCondLst>
                                        </p:cTn>
                                        <p:tgtEl>
                                          <p:spTgt spid="66"/>
                                        </p:tgtEl>
                                      </p:cBhvr>
                                      <p:to x="100000" y="100000"/>
                                    </p:animScale>
                                    <p:animScale>
                                      <p:cBhvr>
                                        <p:cTn id="105" dur="20">
                                          <p:stCondLst>
                                            <p:cond delay="1356"/>
                                          </p:stCondLst>
                                        </p:cTn>
                                        <p:tgtEl>
                                          <p:spTgt spid="66"/>
                                        </p:tgtEl>
                                      </p:cBhvr>
                                      <p:to x="100000" y="95000"/>
                                    </p:animScale>
                                    <p:animScale>
                                      <p:cBhvr>
                                        <p:cTn id="106" dur="125" decel="50000">
                                          <p:stCondLst>
                                            <p:cond delay="1376"/>
                                          </p:stCondLst>
                                        </p:cTn>
                                        <p:tgtEl>
                                          <p:spTgt spid="6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4" grpId="0"/>
      <p:bldP spid="65" grpId="0"/>
      <p:bldP spid="6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id="{315D229C-E6E6-4A05-BE98-508A533C96E3}"/>
              </a:ext>
            </a:extLst>
          </p:cNvPr>
          <p:cNvSpPr/>
          <p:nvPr/>
        </p:nvSpPr>
        <p:spPr>
          <a:xfrm>
            <a:off x="-539674" y="-107975"/>
            <a:ext cx="5256584" cy="5520437"/>
          </a:xfrm>
          <a:prstGeom prst="rect">
            <a:avLst/>
          </a:prstGeom>
          <a:blipFill dpi="0" rotWithShape="1">
            <a:blip r:embed="rId3">
              <a:alphaModFix amt="86000"/>
              <a:extLst>
                <a:ext uri="{BEBA8EAE-BF5A-486C-A8C5-ECC9F3942E4B}">
                  <a14:imgProps xmlns:a14="http://schemas.microsoft.com/office/drawing/2010/main">
                    <a14:imgLayer r:embed="rId4">
                      <a14:imgEffect>
                        <a14:artisticBlur radius="5"/>
                      </a14:imgEffect>
                    </a14:imgLayer>
                  </a14:imgProps>
                </a:ext>
              </a:extLst>
            </a:blip>
            <a:srcRect/>
            <a:stretch>
              <a:fillRect r="-34228"/>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矩形 30">
            <a:extLst>
              <a:ext uri="{FF2B5EF4-FFF2-40B4-BE49-F238E27FC236}">
                <a16:creationId xmlns:a16="http://schemas.microsoft.com/office/drawing/2014/main" id="{F17F1211-912E-478C-8238-F2805B053A44}"/>
              </a:ext>
            </a:extLst>
          </p:cNvPr>
          <p:cNvSpPr/>
          <p:nvPr/>
        </p:nvSpPr>
        <p:spPr>
          <a:xfrm>
            <a:off x="0" y="2526914"/>
            <a:ext cx="4193572" cy="694026"/>
          </a:xfrm>
          <a:prstGeom prst="rect">
            <a:avLst/>
          </a:prstGeom>
          <a:solidFill>
            <a:schemeClr val="accent2">
              <a:alpha val="8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F847E0B6-2177-4066-A83D-4927B9C4106F}"/>
              </a:ext>
            </a:extLst>
          </p:cNvPr>
          <p:cNvSpPr/>
          <p:nvPr/>
        </p:nvSpPr>
        <p:spPr>
          <a:xfrm>
            <a:off x="4180235" y="-5237"/>
            <a:ext cx="5832648" cy="5405912"/>
          </a:xfrm>
          <a:prstGeom prst="rect">
            <a:avLst/>
          </a:prstGeom>
          <a:solidFill>
            <a:schemeClr val="accent1">
              <a:lumMod val="75000"/>
              <a:alpha val="96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a:extLst>
              <a:ext uri="{FF2B5EF4-FFF2-40B4-BE49-F238E27FC236}">
                <a16:creationId xmlns:a16="http://schemas.microsoft.com/office/drawing/2014/main" id="{B50C8014-3B78-4CBF-9715-CE948FE290AE}"/>
              </a:ext>
            </a:extLst>
          </p:cNvPr>
          <p:cNvSpPr txBox="1"/>
          <p:nvPr/>
        </p:nvSpPr>
        <p:spPr>
          <a:xfrm>
            <a:off x="5301825" y="1103321"/>
            <a:ext cx="4094506" cy="787523"/>
          </a:xfrm>
          <a:prstGeom prst="rect">
            <a:avLst/>
          </a:prstGeom>
          <a:noFill/>
        </p:spPr>
        <p:txBody>
          <a:bodyPr wrap="square" rtlCol="0">
            <a:spAutoFit/>
          </a:bodyPr>
          <a:lstStyle>
            <a:defPPr>
              <a:defRPr lang="zh-CN"/>
            </a:defPPr>
            <a:lvl1pPr>
              <a:lnSpc>
                <a:spcPct val="150000"/>
              </a:lnSpc>
              <a:defRPr sz="1600" b="1">
                <a:solidFill>
                  <a:schemeClr val="bg1"/>
                </a:solidFill>
                <a:effectLst/>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规范推进智慧护理养老产品的法律建设，推出智慧护理养老产品模范发展平台</a:t>
            </a:r>
          </a:p>
        </p:txBody>
      </p:sp>
      <p:sp>
        <p:nvSpPr>
          <p:cNvPr id="65" name="文本框 64">
            <a:extLst>
              <a:ext uri="{FF2B5EF4-FFF2-40B4-BE49-F238E27FC236}">
                <a16:creationId xmlns:a16="http://schemas.microsoft.com/office/drawing/2014/main" id="{434DABA9-276A-409A-A81C-DD59A1707889}"/>
              </a:ext>
            </a:extLst>
          </p:cNvPr>
          <p:cNvSpPr txBox="1"/>
          <p:nvPr/>
        </p:nvSpPr>
        <p:spPr>
          <a:xfrm>
            <a:off x="5328974" y="2514326"/>
            <a:ext cx="4094506" cy="418191"/>
          </a:xfrm>
          <a:prstGeom prst="rect">
            <a:avLst/>
          </a:prstGeom>
          <a:noFill/>
        </p:spPr>
        <p:txBody>
          <a:bodyPr wrap="square" rtlCol="0">
            <a:spAutoFit/>
          </a:bodyPr>
          <a:lstStyle>
            <a:defPPr>
              <a:defRPr lang="zh-CN"/>
            </a:defPPr>
            <a:lvl1pPr>
              <a:lnSpc>
                <a:spcPct val="150000"/>
              </a:lnSpc>
              <a:defRPr sz="1600" b="1">
                <a:solidFill>
                  <a:schemeClr val="bg1"/>
                </a:solidFill>
                <a:effectLst/>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开展全民健康养老与智慧养老知识普及</a:t>
            </a:r>
          </a:p>
        </p:txBody>
      </p:sp>
      <p:sp>
        <p:nvSpPr>
          <p:cNvPr id="66" name="文本框 65">
            <a:extLst>
              <a:ext uri="{FF2B5EF4-FFF2-40B4-BE49-F238E27FC236}">
                <a16:creationId xmlns:a16="http://schemas.microsoft.com/office/drawing/2014/main" id="{2999CF91-11F3-4D2C-9C01-9F101531688C}"/>
              </a:ext>
            </a:extLst>
          </p:cNvPr>
          <p:cNvSpPr txBox="1"/>
          <p:nvPr/>
        </p:nvSpPr>
        <p:spPr>
          <a:xfrm>
            <a:off x="5328974" y="3647512"/>
            <a:ext cx="4383200" cy="830997"/>
          </a:xfrm>
          <a:prstGeom prst="rect">
            <a:avLst/>
          </a:prstGeom>
          <a:noFill/>
        </p:spPr>
        <p:txBody>
          <a:bodyPr wrap="square" rtlCol="0">
            <a:spAutoFit/>
          </a:bodyPr>
          <a:lstStyle>
            <a:defPPr>
              <a:defRPr lang="zh-CN"/>
            </a:defPPr>
            <a:lvl1pPr>
              <a:lnSpc>
                <a:spcPct val="150000"/>
              </a:lnSpc>
              <a:defRPr sz="1600" b="1">
                <a:solidFill>
                  <a:schemeClr val="bg1"/>
                </a:solidFill>
                <a:effectLst/>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设置多级联动并加强实施过程中的监管力度，正确引导老年人，进行持续跟进评估调查。</a:t>
            </a:r>
          </a:p>
        </p:txBody>
      </p:sp>
      <p:sp>
        <p:nvSpPr>
          <p:cNvPr id="32" name="文本框 15">
            <a:extLst>
              <a:ext uri="{FF2B5EF4-FFF2-40B4-BE49-F238E27FC236}">
                <a16:creationId xmlns:a16="http://schemas.microsoft.com/office/drawing/2014/main" id="{EC4A844E-F8CD-4F2A-87E2-B37DA62753AF}"/>
              </a:ext>
            </a:extLst>
          </p:cNvPr>
          <p:cNvSpPr txBox="1"/>
          <p:nvPr/>
        </p:nvSpPr>
        <p:spPr>
          <a:xfrm>
            <a:off x="249441" y="276183"/>
            <a:ext cx="2319184" cy="584775"/>
          </a:xfrm>
          <a:prstGeom prst="rect">
            <a:avLst/>
          </a:prstGeom>
          <a:noFill/>
        </p:spPr>
        <p:txBody>
          <a:bodyPr wrap="square" rtlCol="0">
            <a:spAutoFit/>
          </a:bodyPr>
          <a:lstStyle/>
          <a:p>
            <a:r>
              <a:rPr lang="zh-CN" altLang="en-US" sz="3200" b="1" dirty="0">
                <a:latin typeface="微软雅黑" pitchFamily="34" charset="-122"/>
                <a:ea typeface="微软雅黑" pitchFamily="34" charset="-122"/>
              </a:rPr>
              <a:t>建议</a:t>
            </a:r>
          </a:p>
        </p:txBody>
      </p:sp>
      <p:sp>
        <p:nvSpPr>
          <p:cNvPr id="33" name="文本框 16">
            <a:extLst>
              <a:ext uri="{FF2B5EF4-FFF2-40B4-BE49-F238E27FC236}">
                <a16:creationId xmlns:a16="http://schemas.microsoft.com/office/drawing/2014/main" id="{D46031A7-7982-41F4-8210-3A6A3BEE36BB}"/>
              </a:ext>
            </a:extLst>
          </p:cNvPr>
          <p:cNvSpPr txBox="1"/>
          <p:nvPr/>
        </p:nvSpPr>
        <p:spPr>
          <a:xfrm>
            <a:off x="75893" y="1317268"/>
            <a:ext cx="3577331" cy="461665"/>
          </a:xfrm>
          <a:prstGeom prst="rect">
            <a:avLst/>
          </a:prstGeom>
          <a:noFill/>
        </p:spPr>
        <p:txBody>
          <a:bodyPr wrap="square" rtlCol="0">
            <a:spAutoFit/>
          </a:bodyPr>
          <a:lstStyle/>
          <a:p>
            <a:r>
              <a:rPr lang="zh-CN" altLang="zh-CN" sz="2400" b="1" dirty="0">
                <a:latin typeface="微软雅黑" pitchFamily="34" charset="-122"/>
                <a:ea typeface="微软雅黑" pitchFamily="34" charset="-122"/>
              </a:rPr>
              <a:t>智慧护理养老产品开发商</a:t>
            </a:r>
            <a:endParaRPr lang="zh-CN" altLang="en-US" sz="2400" b="1" dirty="0">
              <a:latin typeface="微软雅黑" pitchFamily="34" charset="-122"/>
              <a:ea typeface="微软雅黑" pitchFamily="34" charset="-122"/>
            </a:endParaRPr>
          </a:p>
        </p:txBody>
      </p:sp>
      <p:sp>
        <p:nvSpPr>
          <p:cNvPr id="34" name="文本框 17">
            <a:extLst>
              <a:ext uri="{FF2B5EF4-FFF2-40B4-BE49-F238E27FC236}">
                <a16:creationId xmlns:a16="http://schemas.microsoft.com/office/drawing/2014/main" id="{7FA53523-160E-4243-B7F7-A081035CE052}"/>
              </a:ext>
            </a:extLst>
          </p:cNvPr>
          <p:cNvSpPr txBox="1"/>
          <p:nvPr/>
        </p:nvSpPr>
        <p:spPr>
          <a:xfrm>
            <a:off x="-962023" y="2624978"/>
            <a:ext cx="3530648" cy="461665"/>
          </a:xfrm>
          <a:prstGeom prst="rect">
            <a:avLst/>
          </a:prstGeom>
          <a:noFill/>
        </p:spPr>
        <p:txBody>
          <a:bodyPr wrap="square" rtlCol="0">
            <a:spAutoFit/>
          </a:bodyPr>
          <a:lstStyle/>
          <a:p>
            <a:pPr algn="ctr"/>
            <a:r>
              <a:rPr lang="zh-CN" altLang="en-US" sz="2400" b="1" dirty="0">
                <a:solidFill>
                  <a:schemeClr val="bg1"/>
                </a:solidFill>
                <a:latin typeface="微软雅黑" pitchFamily="34" charset="-122"/>
                <a:ea typeface="微软雅黑" pitchFamily="34" charset="-122"/>
              </a:rPr>
              <a:t>政府方面</a:t>
            </a:r>
          </a:p>
        </p:txBody>
      </p:sp>
      <p:sp>
        <p:nvSpPr>
          <p:cNvPr id="35" name="文本框 18">
            <a:extLst>
              <a:ext uri="{FF2B5EF4-FFF2-40B4-BE49-F238E27FC236}">
                <a16:creationId xmlns:a16="http://schemas.microsoft.com/office/drawing/2014/main" id="{8AEC8A46-1A73-4AA9-94CF-2593323A12FA}"/>
              </a:ext>
            </a:extLst>
          </p:cNvPr>
          <p:cNvSpPr txBox="1"/>
          <p:nvPr/>
        </p:nvSpPr>
        <p:spPr>
          <a:xfrm>
            <a:off x="75893" y="3972036"/>
            <a:ext cx="3530648" cy="461665"/>
          </a:xfrm>
          <a:prstGeom prst="rect">
            <a:avLst/>
          </a:prstGeom>
          <a:noFill/>
        </p:spPr>
        <p:txBody>
          <a:bodyPr wrap="square" rtlCol="0">
            <a:spAutoFit/>
          </a:bodyPr>
          <a:lstStyle/>
          <a:p>
            <a:r>
              <a:rPr lang="zh-CN" altLang="zh-CN" sz="2400" b="1" dirty="0">
                <a:latin typeface="微软雅黑" pitchFamily="34" charset="-122"/>
                <a:ea typeface="微软雅黑" pitchFamily="34" charset="-122"/>
              </a:rPr>
              <a:t>医疗机构、养老机构</a:t>
            </a:r>
            <a:endParaRPr lang="zh-CN" altLang="en-US" sz="2400" b="1" dirty="0">
              <a:latin typeface="微软雅黑" pitchFamily="34" charset="-122"/>
              <a:ea typeface="微软雅黑" pitchFamily="34" charset="-122"/>
            </a:endParaRPr>
          </a:p>
        </p:txBody>
      </p:sp>
      <p:grpSp>
        <p:nvGrpSpPr>
          <p:cNvPr id="36" name="组合 35">
            <a:extLst>
              <a:ext uri="{FF2B5EF4-FFF2-40B4-BE49-F238E27FC236}">
                <a16:creationId xmlns:a16="http://schemas.microsoft.com/office/drawing/2014/main" id="{7E8C7970-ACDE-48DC-9594-118C90BB018E}"/>
              </a:ext>
            </a:extLst>
          </p:cNvPr>
          <p:cNvGrpSpPr/>
          <p:nvPr/>
        </p:nvGrpSpPr>
        <p:grpSpPr>
          <a:xfrm>
            <a:off x="4465681" y="1181159"/>
            <a:ext cx="595789" cy="544308"/>
            <a:chOff x="5849929" y="1893504"/>
            <a:chExt cx="869950" cy="869950"/>
          </a:xfrm>
          <a:solidFill>
            <a:schemeClr val="bg2">
              <a:lumMod val="40000"/>
              <a:lumOff val="60000"/>
            </a:schemeClr>
          </a:solidFill>
        </p:grpSpPr>
        <p:sp>
          <p:nvSpPr>
            <p:cNvPr id="37" name="任意多边形: 形状 74">
              <a:extLst>
                <a:ext uri="{FF2B5EF4-FFF2-40B4-BE49-F238E27FC236}">
                  <a16:creationId xmlns:a16="http://schemas.microsoft.com/office/drawing/2014/main" id="{1D0A1ABC-397D-48AB-9431-0441AC057F26}"/>
                </a:ext>
              </a:extLst>
            </p:cNvPr>
            <p:cNvSpPr/>
            <p:nvPr/>
          </p:nvSpPr>
          <p:spPr>
            <a:xfrm>
              <a:off x="5849929" y="1893504"/>
              <a:ext cx="869950"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38" name="图片 37">
              <a:extLst>
                <a:ext uri="{FF2B5EF4-FFF2-40B4-BE49-F238E27FC236}">
                  <a16:creationId xmlns:a16="http://schemas.microsoft.com/office/drawing/2014/main" id="{CB96529E-26A4-4941-887B-902E89E3302B}"/>
                </a:ext>
              </a:extLst>
            </p:cNvPr>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5989223" y="2044792"/>
              <a:ext cx="568004" cy="568004"/>
            </a:xfrm>
            <a:prstGeom prst="rect">
              <a:avLst/>
            </a:prstGeom>
            <a:grpFill/>
          </p:spPr>
        </p:pic>
      </p:grpSp>
      <p:grpSp>
        <p:nvGrpSpPr>
          <p:cNvPr id="39" name="组合 38">
            <a:extLst>
              <a:ext uri="{FF2B5EF4-FFF2-40B4-BE49-F238E27FC236}">
                <a16:creationId xmlns:a16="http://schemas.microsoft.com/office/drawing/2014/main" id="{B72B64CA-C218-4D62-A831-4333348A3C66}"/>
              </a:ext>
            </a:extLst>
          </p:cNvPr>
          <p:cNvGrpSpPr/>
          <p:nvPr/>
        </p:nvGrpSpPr>
        <p:grpSpPr>
          <a:xfrm>
            <a:off x="4427570" y="2514326"/>
            <a:ext cx="611354" cy="535707"/>
            <a:chOff x="6403966" y="3230179"/>
            <a:chExt cx="868363" cy="869950"/>
          </a:xfrm>
          <a:solidFill>
            <a:schemeClr val="bg2">
              <a:lumMod val="75000"/>
            </a:schemeClr>
          </a:solidFill>
        </p:grpSpPr>
        <p:sp>
          <p:nvSpPr>
            <p:cNvPr id="40" name="任意多边形: 形状 75">
              <a:extLst>
                <a:ext uri="{FF2B5EF4-FFF2-40B4-BE49-F238E27FC236}">
                  <a16:creationId xmlns:a16="http://schemas.microsoft.com/office/drawing/2014/main" id="{3F596636-5C0B-4349-8F7D-1029D25DAA3E}"/>
                </a:ext>
              </a:extLst>
            </p:cNvPr>
            <p:cNvSpPr/>
            <p:nvPr/>
          </p:nvSpPr>
          <p:spPr>
            <a:xfrm>
              <a:off x="6403966" y="3230179"/>
              <a:ext cx="868363"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41" name="图片 40">
              <a:extLst>
                <a:ext uri="{FF2B5EF4-FFF2-40B4-BE49-F238E27FC236}">
                  <a16:creationId xmlns:a16="http://schemas.microsoft.com/office/drawing/2014/main" id="{C2BDE32D-3A2C-419F-8122-9B982DE889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6529611" y="3356618"/>
              <a:ext cx="617072" cy="617072"/>
            </a:xfrm>
            <a:prstGeom prst="rect">
              <a:avLst/>
            </a:prstGeom>
            <a:grpFill/>
          </p:spPr>
        </p:pic>
      </p:grpSp>
      <p:grpSp>
        <p:nvGrpSpPr>
          <p:cNvPr id="42" name="组合 41">
            <a:extLst>
              <a:ext uri="{FF2B5EF4-FFF2-40B4-BE49-F238E27FC236}">
                <a16:creationId xmlns:a16="http://schemas.microsoft.com/office/drawing/2014/main" id="{A86A22E2-9E8D-406D-BF88-88D08213A082}"/>
              </a:ext>
            </a:extLst>
          </p:cNvPr>
          <p:cNvGrpSpPr/>
          <p:nvPr/>
        </p:nvGrpSpPr>
        <p:grpSpPr>
          <a:xfrm>
            <a:off x="4465681" y="3780583"/>
            <a:ext cx="647678" cy="653117"/>
            <a:chOff x="5849929" y="4566854"/>
            <a:chExt cx="869950" cy="869950"/>
          </a:xfrm>
          <a:solidFill>
            <a:schemeClr val="bg2">
              <a:lumMod val="50000"/>
            </a:schemeClr>
          </a:solidFill>
        </p:grpSpPr>
        <p:sp>
          <p:nvSpPr>
            <p:cNvPr id="43" name="任意多边形: 形状 76">
              <a:extLst>
                <a:ext uri="{FF2B5EF4-FFF2-40B4-BE49-F238E27FC236}">
                  <a16:creationId xmlns:a16="http://schemas.microsoft.com/office/drawing/2014/main" id="{74EB5F5E-76F8-42CA-B459-78D57AFA5700}"/>
                </a:ext>
              </a:extLst>
            </p:cNvPr>
            <p:cNvSpPr/>
            <p:nvPr/>
          </p:nvSpPr>
          <p:spPr>
            <a:xfrm>
              <a:off x="5849929" y="4566854"/>
              <a:ext cx="869950"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44" name="图片 43">
              <a:extLst>
                <a:ext uri="{FF2B5EF4-FFF2-40B4-BE49-F238E27FC236}">
                  <a16:creationId xmlns:a16="http://schemas.microsoft.com/office/drawing/2014/main" id="{57BACCA2-46BA-4272-8F72-D12A39FFF2CD}"/>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5983651" y="4696603"/>
              <a:ext cx="610454" cy="610454"/>
            </a:xfrm>
            <a:prstGeom prst="rect">
              <a:avLst/>
            </a:prstGeom>
            <a:grpFill/>
          </p:spPr>
        </p:pic>
      </p:grpSp>
    </p:spTree>
    <p:extLst>
      <p:ext uri="{BB962C8B-B14F-4D97-AF65-F5344CB8AC3E}">
        <p14:creationId xmlns:p14="http://schemas.microsoft.com/office/powerpoint/2010/main" val="31108709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435">
                                          <p:stCondLst>
                                            <p:cond delay="0"/>
                                          </p:stCondLst>
                                        </p:cTn>
                                        <p:tgtEl>
                                          <p:spTgt spid="36"/>
                                        </p:tgtEl>
                                      </p:cBhvr>
                                    </p:animEffect>
                                    <p:anim calcmode="lin" valueType="num">
                                      <p:cBhvr>
                                        <p:cTn id="12" dur="1367"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36"/>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36"/>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36"/>
                                        </p:tgtEl>
                                        <p:attrNameLst>
                                          <p:attrName>ppt_y</p:attrName>
                                        </p:attrNameLst>
                                      </p:cBhvr>
                                      <p:tavLst>
                                        <p:tav tm="0" fmla="#ppt_y-sin(pi*$)/81">
                                          <p:val>
                                            <p:fltVal val="0"/>
                                          </p:val>
                                        </p:tav>
                                        <p:tav tm="100000">
                                          <p:val>
                                            <p:fltVal val="1"/>
                                          </p:val>
                                        </p:tav>
                                      </p:tavLst>
                                    </p:anim>
                                    <p:animScale>
                                      <p:cBhvr>
                                        <p:cTn id="17" dur="20">
                                          <p:stCondLst>
                                            <p:cond delay="488"/>
                                          </p:stCondLst>
                                        </p:cTn>
                                        <p:tgtEl>
                                          <p:spTgt spid="36"/>
                                        </p:tgtEl>
                                      </p:cBhvr>
                                      <p:to x="100000" y="60000"/>
                                    </p:animScale>
                                    <p:animScale>
                                      <p:cBhvr>
                                        <p:cTn id="18" dur="124" decel="50000">
                                          <p:stCondLst>
                                            <p:cond delay="507"/>
                                          </p:stCondLst>
                                        </p:cTn>
                                        <p:tgtEl>
                                          <p:spTgt spid="36"/>
                                        </p:tgtEl>
                                      </p:cBhvr>
                                      <p:to x="100000" y="100000"/>
                                    </p:animScale>
                                    <p:animScale>
                                      <p:cBhvr>
                                        <p:cTn id="19" dur="20">
                                          <p:stCondLst>
                                            <p:cond delay="984"/>
                                          </p:stCondLst>
                                        </p:cTn>
                                        <p:tgtEl>
                                          <p:spTgt spid="36"/>
                                        </p:tgtEl>
                                      </p:cBhvr>
                                      <p:to x="100000" y="80000"/>
                                    </p:animScale>
                                    <p:animScale>
                                      <p:cBhvr>
                                        <p:cTn id="20" dur="124" decel="50000">
                                          <p:stCondLst>
                                            <p:cond delay="1004"/>
                                          </p:stCondLst>
                                        </p:cTn>
                                        <p:tgtEl>
                                          <p:spTgt spid="36"/>
                                        </p:tgtEl>
                                      </p:cBhvr>
                                      <p:to x="100000" y="100000"/>
                                    </p:animScale>
                                    <p:animScale>
                                      <p:cBhvr>
                                        <p:cTn id="21" dur="20">
                                          <p:stCondLst>
                                            <p:cond delay="1231"/>
                                          </p:stCondLst>
                                        </p:cTn>
                                        <p:tgtEl>
                                          <p:spTgt spid="36"/>
                                        </p:tgtEl>
                                      </p:cBhvr>
                                      <p:to x="100000" y="90000"/>
                                    </p:animScale>
                                    <p:animScale>
                                      <p:cBhvr>
                                        <p:cTn id="22" dur="124" decel="50000">
                                          <p:stCondLst>
                                            <p:cond delay="1251"/>
                                          </p:stCondLst>
                                        </p:cTn>
                                        <p:tgtEl>
                                          <p:spTgt spid="36"/>
                                        </p:tgtEl>
                                      </p:cBhvr>
                                      <p:to x="100000" y="100000"/>
                                    </p:animScale>
                                    <p:animScale>
                                      <p:cBhvr>
                                        <p:cTn id="23" dur="20">
                                          <p:stCondLst>
                                            <p:cond delay="1356"/>
                                          </p:stCondLst>
                                        </p:cTn>
                                        <p:tgtEl>
                                          <p:spTgt spid="36"/>
                                        </p:tgtEl>
                                      </p:cBhvr>
                                      <p:to x="100000" y="95000"/>
                                    </p:animScale>
                                    <p:animScale>
                                      <p:cBhvr>
                                        <p:cTn id="24" dur="124" decel="50000">
                                          <p:stCondLst>
                                            <p:cond delay="1376"/>
                                          </p:stCondLst>
                                        </p:cTn>
                                        <p:tgtEl>
                                          <p:spTgt spid="36"/>
                                        </p:tgtEl>
                                      </p:cBhvr>
                                      <p:to x="100000" y="100000"/>
                                    </p:animScale>
                                  </p:childTnLst>
                                </p:cTn>
                              </p:par>
                              <p:par>
                                <p:cTn id="25" presetID="26"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down)">
                                      <p:cBhvr>
                                        <p:cTn id="27" dur="435">
                                          <p:stCondLst>
                                            <p:cond delay="0"/>
                                          </p:stCondLst>
                                        </p:cTn>
                                        <p:tgtEl>
                                          <p:spTgt spid="64"/>
                                        </p:tgtEl>
                                      </p:cBhvr>
                                    </p:animEffect>
                                    <p:anim calcmode="lin" valueType="num">
                                      <p:cBhvr>
                                        <p:cTn id="28" dur="1367"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29" dur="498"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30" dur="498" tmFilter="0, 0; 0.125,0.2665; 0.25,0.4; 0.375,0.465; 0.5,0.5;  0.625,0.535; 0.75,0.6; 0.875,0.7335; 1,1">
                                          <p:stCondLst>
                                            <p:cond delay="498"/>
                                          </p:stCondLst>
                                        </p:cTn>
                                        <p:tgtEl>
                                          <p:spTgt spid="64"/>
                                        </p:tgtEl>
                                        <p:attrNameLst>
                                          <p:attrName>ppt_y</p:attrName>
                                        </p:attrNameLst>
                                      </p:cBhvr>
                                      <p:tavLst>
                                        <p:tav tm="0" fmla="#ppt_y-sin(pi*$)/9">
                                          <p:val>
                                            <p:fltVal val="0"/>
                                          </p:val>
                                        </p:tav>
                                        <p:tav tm="100000">
                                          <p:val>
                                            <p:fltVal val="1"/>
                                          </p:val>
                                        </p:tav>
                                      </p:tavLst>
                                    </p:anim>
                                    <p:anim calcmode="lin" valueType="num">
                                      <p:cBhvr>
                                        <p:cTn id="31" dur="249" tmFilter="0, 0; 0.125,0.2665; 0.25,0.4; 0.375,0.465; 0.5,0.5;  0.625,0.535; 0.75,0.6; 0.875,0.7335; 1,1">
                                          <p:stCondLst>
                                            <p:cond delay="993"/>
                                          </p:stCondLst>
                                        </p:cTn>
                                        <p:tgtEl>
                                          <p:spTgt spid="64"/>
                                        </p:tgtEl>
                                        <p:attrNameLst>
                                          <p:attrName>ppt_y</p:attrName>
                                        </p:attrNameLst>
                                      </p:cBhvr>
                                      <p:tavLst>
                                        <p:tav tm="0" fmla="#ppt_y-sin(pi*$)/27">
                                          <p:val>
                                            <p:fltVal val="0"/>
                                          </p:val>
                                        </p:tav>
                                        <p:tav tm="100000">
                                          <p:val>
                                            <p:fltVal val="1"/>
                                          </p:val>
                                        </p:tav>
                                      </p:tavLst>
                                    </p:anim>
                                    <p:anim calcmode="lin" valueType="num">
                                      <p:cBhvr>
                                        <p:cTn id="32" dur="123" tmFilter="0, 0; 0.125,0.2665; 0.25,0.4; 0.375,0.465; 0.5,0.5;  0.625,0.535; 0.75,0.6; 0.875,0.7335; 1,1">
                                          <p:stCondLst>
                                            <p:cond delay="1242"/>
                                          </p:stCondLst>
                                        </p:cTn>
                                        <p:tgtEl>
                                          <p:spTgt spid="64"/>
                                        </p:tgtEl>
                                        <p:attrNameLst>
                                          <p:attrName>ppt_y</p:attrName>
                                        </p:attrNameLst>
                                      </p:cBhvr>
                                      <p:tavLst>
                                        <p:tav tm="0" fmla="#ppt_y-sin(pi*$)/81">
                                          <p:val>
                                            <p:fltVal val="0"/>
                                          </p:val>
                                        </p:tav>
                                        <p:tav tm="100000">
                                          <p:val>
                                            <p:fltVal val="1"/>
                                          </p:val>
                                        </p:tav>
                                      </p:tavLst>
                                    </p:anim>
                                    <p:animScale>
                                      <p:cBhvr>
                                        <p:cTn id="33" dur="20">
                                          <p:stCondLst>
                                            <p:cond delay="488"/>
                                          </p:stCondLst>
                                        </p:cTn>
                                        <p:tgtEl>
                                          <p:spTgt spid="64"/>
                                        </p:tgtEl>
                                      </p:cBhvr>
                                      <p:to x="100000" y="60000"/>
                                    </p:animScale>
                                    <p:animScale>
                                      <p:cBhvr>
                                        <p:cTn id="34" dur="124" decel="50000">
                                          <p:stCondLst>
                                            <p:cond delay="507"/>
                                          </p:stCondLst>
                                        </p:cTn>
                                        <p:tgtEl>
                                          <p:spTgt spid="64"/>
                                        </p:tgtEl>
                                      </p:cBhvr>
                                      <p:to x="100000" y="100000"/>
                                    </p:animScale>
                                    <p:animScale>
                                      <p:cBhvr>
                                        <p:cTn id="35" dur="20">
                                          <p:stCondLst>
                                            <p:cond delay="984"/>
                                          </p:stCondLst>
                                        </p:cTn>
                                        <p:tgtEl>
                                          <p:spTgt spid="64"/>
                                        </p:tgtEl>
                                      </p:cBhvr>
                                      <p:to x="100000" y="80000"/>
                                    </p:animScale>
                                    <p:animScale>
                                      <p:cBhvr>
                                        <p:cTn id="36" dur="124" decel="50000">
                                          <p:stCondLst>
                                            <p:cond delay="1004"/>
                                          </p:stCondLst>
                                        </p:cTn>
                                        <p:tgtEl>
                                          <p:spTgt spid="64"/>
                                        </p:tgtEl>
                                      </p:cBhvr>
                                      <p:to x="100000" y="100000"/>
                                    </p:animScale>
                                    <p:animScale>
                                      <p:cBhvr>
                                        <p:cTn id="37" dur="20">
                                          <p:stCondLst>
                                            <p:cond delay="1231"/>
                                          </p:stCondLst>
                                        </p:cTn>
                                        <p:tgtEl>
                                          <p:spTgt spid="64"/>
                                        </p:tgtEl>
                                      </p:cBhvr>
                                      <p:to x="100000" y="90000"/>
                                    </p:animScale>
                                    <p:animScale>
                                      <p:cBhvr>
                                        <p:cTn id="38" dur="124" decel="50000">
                                          <p:stCondLst>
                                            <p:cond delay="1251"/>
                                          </p:stCondLst>
                                        </p:cTn>
                                        <p:tgtEl>
                                          <p:spTgt spid="64"/>
                                        </p:tgtEl>
                                      </p:cBhvr>
                                      <p:to x="100000" y="100000"/>
                                    </p:animScale>
                                    <p:animScale>
                                      <p:cBhvr>
                                        <p:cTn id="39" dur="20">
                                          <p:stCondLst>
                                            <p:cond delay="1356"/>
                                          </p:stCondLst>
                                        </p:cTn>
                                        <p:tgtEl>
                                          <p:spTgt spid="64"/>
                                        </p:tgtEl>
                                      </p:cBhvr>
                                      <p:to x="100000" y="95000"/>
                                    </p:animScale>
                                    <p:animScale>
                                      <p:cBhvr>
                                        <p:cTn id="40" dur="124" decel="50000">
                                          <p:stCondLst>
                                            <p:cond delay="1376"/>
                                          </p:stCondLst>
                                        </p:cTn>
                                        <p:tgtEl>
                                          <p:spTgt spid="64"/>
                                        </p:tgtEl>
                                      </p:cBhvr>
                                      <p:to x="100000" y="100000"/>
                                    </p:animScale>
                                  </p:childTnLst>
                                </p:cTn>
                              </p:par>
                            </p:childTnLst>
                          </p:cTn>
                        </p:par>
                        <p:par>
                          <p:cTn id="41" fill="hold">
                            <p:stCondLst>
                              <p:cond delay="2000"/>
                            </p:stCondLst>
                            <p:childTnLst>
                              <p:par>
                                <p:cTn id="42" presetID="26" presetClass="entr" presetSubtype="0"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down)">
                                      <p:cBhvr>
                                        <p:cTn id="44" dur="435">
                                          <p:stCondLst>
                                            <p:cond delay="0"/>
                                          </p:stCondLst>
                                        </p:cTn>
                                        <p:tgtEl>
                                          <p:spTgt spid="39"/>
                                        </p:tgtEl>
                                      </p:cBhvr>
                                    </p:animEffect>
                                    <p:anim calcmode="lin" valueType="num">
                                      <p:cBhvr>
                                        <p:cTn id="45" dur="1367"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6" dur="498"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47" dur="498" tmFilter="0, 0; 0.125,0.2665; 0.25,0.4; 0.375,0.465; 0.5,0.5;  0.625,0.535; 0.75,0.6; 0.875,0.7335; 1,1">
                                          <p:stCondLst>
                                            <p:cond delay="498"/>
                                          </p:stCondLst>
                                        </p:cTn>
                                        <p:tgtEl>
                                          <p:spTgt spid="39"/>
                                        </p:tgtEl>
                                        <p:attrNameLst>
                                          <p:attrName>ppt_y</p:attrName>
                                        </p:attrNameLst>
                                      </p:cBhvr>
                                      <p:tavLst>
                                        <p:tav tm="0" fmla="#ppt_y-sin(pi*$)/9">
                                          <p:val>
                                            <p:fltVal val="0"/>
                                          </p:val>
                                        </p:tav>
                                        <p:tav tm="100000">
                                          <p:val>
                                            <p:fltVal val="1"/>
                                          </p:val>
                                        </p:tav>
                                      </p:tavLst>
                                    </p:anim>
                                    <p:anim calcmode="lin" valueType="num">
                                      <p:cBhvr>
                                        <p:cTn id="48" dur="249" tmFilter="0, 0; 0.125,0.2665; 0.25,0.4; 0.375,0.465; 0.5,0.5;  0.625,0.535; 0.75,0.6; 0.875,0.7335; 1,1">
                                          <p:stCondLst>
                                            <p:cond delay="993"/>
                                          </p:stCondLst>
                                        </p:cTn>
                                        <p:tgtEl>
                                          <p:spTgt spid="39"/>
                                        </p:tgtEl>
                                        <p:attrNameLst>
                                          <p:attrName>ppt_y</p:attrName>
                                        </p:attrNameLst>
                                      </p:cBhvr>
                                      <p:tavLst>
                                        <p:tav tm="0" fmla="#ppt_y-sin(pi*$)/27">
                                          <p:val>
                                            <p:fltVal val="0"/>
                                          </p:val>
                                        </p:tav>
                                        <p:tav tm="100000">
                                          <p:val>
                                            <p:fltVal val="1"/>
                                          </p:val>
                                        </p:tav>
                                      </p:tavLst>
                                    </p:anim>
                                    <p:anim calcmode="lin" valueType="num">
                                      <p:cBhvr>
                                        <p:cTn id="49" dur="123" tmFilter="0, 0; 0.125,0.2665; 0.25,0.4; 0.375,0.465; 0.5,0.5;  0.625,0.535; 0.75,0.6; 0.875,0.7335; 1,1">
                                          <p:stCondLst>
                                            <p:cond delay="1242"/>
                                          </p:stCondLst>
                                        </p:cTn>
                                        <p:tgtEl>
                                          <p:spTgt spid="39"/>
                                        </p:tgtEl>
                                        <p:attrNameLst>
                                          <p:attrName>ppt_y</p:attrName>
                                        </p:attrNameLst>
                                      </p:cBhvr>
                                      <p:tavLst>
                                        <p:tav tm="0" fmla="#ppt_y-sin(pi*$)/81">
                                          <p:val>
                                            <p:fltVal val="0"/>
                                          </p:val>
                                        </p:tav>
                                        <p:tav tm="100000">
                                          <p:val>
                                            <p:fltVal val="1"/>
                                          </p:val>
                                        </p:tav>
                                      </p:tavLst>
                                    </p:anim>
                                    <p:animScale>
                                      <p:cBhvr>
                                        <p:cTn id="50" dur="20">
                                          <p:stCondLst>
                                            <p:cond delay="488"/>
                                          </p:stCondLst>
                                        </p:cTn>
                                        <p:tgtEl>
                                          <p:spTgt spid="39"/>
                                        </p:tgtEl>
                                      </p:cBhvr>
                                      <p:to x="100000" y="60000"/>
                                    </p:animScale>
                                    <p:animScale>
                                      <p:cBhvr>
                                        <p:cTn id="51" dur="125" decel="50000">
                                          <p:stCondLst>
                                            <p:cond delay="507"/>
                                          </p:stCondLst>
                                        </p:cTn>
                                        <p:tgtEl>
                                          <p:spTgt spid="39"/>
                                        </p:tgtEl>
                                      </p:cBhvr>
                                      <p:to x="100000" y="100000"/>
                                    </p:animScale>
                                    <p:animScale>
                                      <p:cBhvr>
                                        <p:cTn id="52" dur="20">
                                          <p:stCondLst>
                                            <p:cond delay="984"/>
                                          </p:stCondLst>
                                        </p:cTn>
                                        <p:tgtEl>
                                          <p:spTgt spid="39"/>
                                        </p:tgtEl>
                                      </p:cBhvr>
                                      <p:to x="100000" y="80000"/>
                                    </p:animScale>
                                    <p:animScale>
                                      <p:cBhvr>
                                        <p:cTn id="53" dur="125" decel="50000">
                                          <p:stCondLst>
                                            <p:cond delay="1004"/>
                                          </p:stCondLst>
                                        </p:cTn>
                                        <p:tgtEl>
                                          <p:spTgt spid="39"/>
                                        </p:tgtEl>
                                      </p:cBhvr>
                                      <p:to x="100000" y="100000"/>
                                    </p:animScale>
                                    <p:animScale>
                                      <p:cBhvr>
                                        <p:cTn id="54" dur="20">
                                          <p:stCondLst>
                                            <p:cond delay="1232"/>
                                          </p:stCondLst>
                                        </p:cTn>
                                        <p:tgtEl>
                                          <p:spTgt spid="39"/>
                                        </p:tgtEl>
                                      </p:cBhvr>
                                      <p:to x="100000" y="90000"/>
                                    </p:animScale>
                                    <p:animScale>
                                      <p:cBhvr>
                                        <p:cTn id="55" dur="125" decel="50000">
                                          <p:stCondLst>
                                            <p:cond delay="1251"/>
                                          </p:stCondLst>
                                        </p:cTn>
                                        <p:tgtEl>
                                          <p:spTgt spid="39"/>
                                        </p:tgtEl>
                                      </p:cBhvr>
                                      <p:to x="100000" y="100000"/>
                                    </p:animScale>
                                    <p:animScale>
                                      <p:cBhvr>
                                        <p:cTn id="56" dur="20">
                                          <p:stCondLst>
                                            <p:cond delay="1356"/>
                                          </p:stCondLst>
                                        </p:cTn>
                                        <p:tgtEl>
                                          <p:spTgt spid="39"/>
                                        </p:tgtEl>
                                      </p:cBhvr>
                                      <p:to x="100000" y="95000"/>
                                    </p:animScale>
                                    <p:animScale>
                                      <p:cBhvr>
                                        <p:cTn id="57" dur="125" decel="50000">
                                          <p:stCondLst>
                                            <p:cond delay="1376"/>
                                          </p:stCondLst>
                                        </p:cTn>
                                        <p:tgtEl>
                                          <p:spTgt spid="39"/>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down)">
                                      <p:cBhvr>
                                        <p:cTn id="60" dur="435">
                                          <p:stCondLst>
                                            <p:cond delay="0"/>
                                          </p:stCondLst>
                                        </p:cTn>
                                        <p:tgtEl>
                                          <p:spTgt spid="65"/>
                                        </p:tgtEl>
                                      </p:cBhvr>
                                    </p:animEffect>
                                    <p:anim calcmode="lin" valueType="num">
                                      <p:cBhvr>
                                        <p:cTn id="61" dur="1367"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62" dur="498"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63" dur="498" tmFilter="0, 0; 0.125,0.2665; 0.25,0.4; 0.375,0.465; 0.5,0.5;  0.625,0.535; 0.75,0.6; 0.875,0.7335; 1,1">
                                          <p:stCondLst>
                                            <p:cond delay="498"/>
                                          </p:stCondLst>
                                        </p:cTn>
                                        <p:tgtEl>
                                          <p:spTgt spid="65"/>
                                        </p:tgtEl>
                                        <p:attrNameLst>
                                          <p:attrName>ppt_y</p:attrName>
                                        </p:attrNameLst>
                                      </p:cBhvr>
                                      <p:tavLst>
                                        <p:tav tm="0" fmla="#ppt_y-sin(pi*$)/9">
                                          <p:val>
                                            <p:fltVal val="0"/>
                                          </p:val>
                                        </p:tav>
                                        <p:tav tm="100000">
                                          <p:val>
                                            <p:fltVal val="1"/>
                                          </p:val>
                                        </p:tav>
                                      </p:tavLst>
                                    </p:anim>
                                    <p:anim calcmode="lin" valueType="num">
                                      <p:cBhvr>
                                        <p:cTn id="64" dur="249" tmFilter="0, 0; 0.125,0.2665; 0.25,0.4; 0.375,0.465; 0.5,0.5;  0.625,0.535; 0.75,0.6; 0.875,0.7335; 1,1">
                                          <p:stCondLst>
                                            <p:cond delay="993"/>
                                          </p:stCondLst>
                                        </p:cTn>
                                        <p:tgtEl>
                                          <p:spTgt spid="65"/>
                                        </p:tgtEl>
                                        <p:attrNameLst>
                                          <p:attrName>ppt_y</p:attrName>
                                        </p:attrNameLst>
                                      </p:cBhvr>
                                      <p:tavLst>
                                        <p:tav tm="0" fmla="#ppt_y-sin(pi*$)/27">
                                          <p:val>
                                            <p:fltVal val="0"/>
                                          </p:val>
                                        </p:tav>
                                        <p:tav tm="100000">
                                          <p:val>
                                            <p:fltVal val="1"/>
                                          </p:val>
                                        </p:tav>
                                      </p:tavLst>
                                    </p:anim>
                                    <p:anim calcmode="lin" valueType="num">
                                      <p:cBhvr>
                                        <p:cTn id="65" dur="123" tmFilter="0, 0; 0.125,0.2665; 0.25,0.4; 0.375,0.465; 0.5,0.5;  0.625,0.535; 0.75,0.6; 0.875,0.7335; 1,1">
                                          <p:stCondLst>
                                            <p:cond delay="1242"/>
                                          </p:stCondLst>
                                        </p:cTn>
                                        <p:tgtEl>
                                          <p:spTgt spid="65"/>
                                        </p:tgtEl>
                                        <p:attrNameLst>
                                          <p:attrName>ppt_y</p:attrName>
                                        </p:attrNameLst>
                                      </p:cBhvr>
                                      <p:tavLst>
                                        <p:tav tm="0" fmla="#ppt_y-sin(pi*$)/81">
                                          <p:val>
                                            <p:fltVal val="0"/>
                                          </p:val>
                                        </p:tav>
                                        <p:tav tm="100000">
                                          <p:val>
                                            <p:fltVal val="1"/>
                                          </p:val>
                                        </p:tav>
                                      </p:tavLst>
                                    </p:anim>
                                    <p:animScale>
                                      <p:cBhvr>
                                        <p:cTn id="66" dur="20">
                                          <p:stCondLst>
                                            <p:cond delay="488"/>
                                          </p:stCondLst>
                                        </p:cTn>
                                        <p:tgtEl>
                                          <p:spTgt spid="65"/>
                                        </p:tgtEl>
                                      </p:cBhvr>
                                      <p:to x="100000" y="60000"/>
                                    </p:animScale>
                                    <p:animScale>
                                      <p:cBhvr>
                                        <p:cTn id="67" dur="125" decel="50000">
                                          <p:stCondLst>
                                            <p:cond delay="507"/>
                                          </p:stCondLst>
                                        </p:cTn>
                                        <p:tgtEl>
                                          <p:spTgt spid="65"/>
                                        </p:tgtEl>
                                      </p:cBhvr>
                                      <p:to x="100000" y="100000"/>
                                    </p:animScale>
                                    <p:animScale>
                                      <p:cBhvr>
                                        <p:cTn id="68" dur="20">
                                          <p:stCondLst>
                                            <p:cond delay="984"/>
                                          </p:stCondLst>
                                        </p:cTn>
                                        <p:tgtEl>
                                          <p:spTgt spid="65"/>
                                        </p:tgtEl>
                                      </p:cBhvr>
                                      <p:to x="100000" y="80000"/>
                                    </p:animScale>
                                    <p:animScale>
                                      <p:cBhvr>
                                        <p:cTn id="69" dur="125" decel="50000">
                                          <p:stCondLst>
                                            <p:cond delay="1004"/>
                                          </p:stCondLst>
                                        </p:cTn>
                                        <p:tgtEl>
                                          <p:spTgt spid="65"/>
                                        </p:tgtEl>
                                      </p:cBhvr>
                                      <p:to x="100000" y="100000"/>
                                    </p:animScale>
                                    <p:animScale>
                                      <p:cBhvr>
                                        <p:cTn id="70" dur="20">
                                          <p:stCondLst>
                                            <p:cond delay="1232"/>
                                          </p:stCondLst>
                                        </p:cTn>
                                        <p:tgtEl>
                                          <p:spTgt spid="65"/>
                                        </p:tgtEl>
                                      </p:cBhvr>
                                      <p:to x="100000" y="90000"/>
                                    </p:animScale>
                                    <p:animScale>
                                      <p:cBhvr>
                                        <p:cTn id="71" dur="125" decel="50000">
                                          <p:stCondLst>
                                            <p:cond delay="1251"/>
                                          </p:stCondLst>
                                        </p:cTn>
                                        <p:tgtEl>
                                          <p:spTgt spid="65"/>
                                        </p:tgtEl>
                                      </p:cBhvr>
                                      <p:to x="100000" y="100000"/>
                                    </p:animScale>
                                    <p:animScale>
                                      <p:cBhvr>
                                        <p:cTn id="72" dur="20">
                                          <p:stCondLst>
                                            <p:cond delay="1356"/>
                                          </p:stCondLst>
                                        </p:cTn>
                                        <p:tgtEl>
                                          <p:spTgt spid="65"/>
                                        </p:tgtEl>
                                      </p:cBhvr>
                                      <p:to x="100000" y="95000"/>
                                    </p:animScale>
                                    <p:animScale>
                                      <p:cBhvr>
                                        <p:cTn id="73" dur="125" decel="50000">
                                          <p:stCondLst>
                                            <p:cond delay="1376"/>
                                          </p:stCondLst>
                                        </p:cTn>
                                        <p:tgtEl>
                                          <p:spTgt spid="65"/>
                                        </p:tgtEl>
                                      </p:cBhvr>
                                      <p:to x="100000" y="100000"/>
                                    </p:animScale>
                                  </p:childTnLst>
                                </p:cTn>
                              </p:par>
                            </p:childTnLst>
                          </p:cTn>
                        </p:par>
                        <p:par>
                          <p:cTn id="74" fill="hold">
                            <p:stCondLst>
                              <p:cond delay="3500"/>
                            </p:stCondLst>
                            <p:childTnLst>
                              <p:par>
                                <p:cTn id="75" presetID="26" presetClass="entr" presetSubtype="0" fill="hold"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435">
                                          <p:stCondLst>
                                            <p:cond delay="0"/>
                                          </p:stCondLst>
                                        </p:cTn>
                                        <p:tgtEl>
                                          <p:spTgt spid="42"/>
                                        </p:tgtEl>
                                      </p:cBhvr>
                                    </p:animEffect>
                                    <p:anim calcmode="lin" valueType="num">
                                      <p:cBhvr>
                                        <p:cTn id="78" dur="1367"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79" dur="498"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80" dur="498" tmFilter="0, 0; 0.125,0.2665; 0.25,0.4; 0.375,0.465; 0.5,0.5;  0.625,0.535; 0.75,0.6; 0.875,0.7335; 1,1">
                                          <p:stCondLst>
                                            <p:cond delay="498"/>
                                          </p:stCondLst>
                                        </p:cTn>
                                        <p:tgtEl>
                                          <p:spTgt spid="42"/>
                                        </p:tgtEl>
                                        <p:attrNameLst>
                                          <p:attrName>ppt_y</p:attrName>
                                        </p:attrNameLst>
                                      </p:cBhvr>
                                      <p:tavLst>
                                        <p:tav tm="0" fmla="#ppt_y-sin(pi*$)/9">
                                          <p:val>
                                            <p:fltVal val="0"/>
                                          </p:val>
                                        </p:tav>
                                        <p:tav tm="100000">
                                          <p:val>
                                            <p:fltVal val="1"/>
                                          </p:val>
                                        </p:tav>
                                      </p:tavLst>
                                    </p:anim>
                                    <p:anim calcmode="lin" valueType="num">
                                      <p:cBhvr>
                                        <p:cTn id="81" dur="249" tmFilter="0, 0; 0.125,0.2665; 0.25,0.4; 0.375,0.465; 0.5,0.5;  0.625,0.535; 0.75,0.6; 0.875,0.7335; 1,1">
                                          <p:stCondLst>
                                            <p:cond delay="993"/>
                                          </p:stCondLst>
                                        </p:cTn>
                                        <p:tgtEl>
                                          <p:spTgt spid="42"/>
                                        </p:tgtEl>
                                        <p:attrNameLst>
                                          <p:attrName>ppt_y</p:attrName>
                                        </p:attrNameLst>
                                      </p:cBhvr>
                                      <p:tavLst>
                                        <p:tav tm="0" fmla="#ppt_y-sin(pi*$)/27">
                                          <p:val>
                                            <p:fltVal val="0"/>
                                          </p:val>
                                        </p:tav>
                                        <p:tav tm="100000">
                                          <p:val>
                                            <p:fltVal val="1"/>
                                          </p:val>
                                        </p:tav>
                                      </p:tavLst>
                                    </p:anim>
                                    <p:anim calcmode="lin" valueType="num">
                                      <p:cBhvr>
                                        <p:cTn id="82" dur="123" tmFilter="0, 0; 0.125,0.2665; 0.25,0.4; 0.375,0.465; 0.5,0.5;  0.625,0.535; 0.75,0.6; 0.875,0.7335; 1,1">
                                          <p:stCondLst>
                                            <p:cond delay="1242"/>
                                          </p:stCondLst>
                                        </p:cTn>
                                        <p:tgtEl>
                                          <p:spTgt spid="42"/>
                                        </p:tgtEl>
                                        <p:attrNameLst>
                                          <p:attrName>ppt_y</p:attrName>
                                        </p:attrNameLst>
                                      </p:cBhvr>
                                      <p:tavLst>
                                        <p:tav tm="0" fmla="#ppt_y-sin(pi*$)/81">
                                          <p:val>
                                            <p:fltVal val="0"/>
                                          </p:val>
                                        </p:tav>
                                        <p:tav tm="100000">
                                          <p:val>
                                            <p:fltVal val="1"/>
                                          </p:val>
                                        </p:tav>
                                      </p:tavLst>
                                    </p:anim>
                                    <p:animScale>
                                      <p:cBhvr>
                                        <p:cTn id="83" dur="20">
                                          <p:stCondLst>
                                            <p:cond delay="488"/>
                                          </p:stCondLst>
                                        </p:cTn>
                                        <p:tgtEl>
                                          <p:spTgt spid="42"/>
                                        </p:tgtEl>
                                      </p:cBhvr>
                                      <p:to x="100000" y="60000"/>
                                    </p:animScale>
                                    <p:animScale>
                                      <p:cBhvr>
                                        <p:cTn id="84" dur="125" decel="50000">
                                          <p:stCondLst>
                                            <p:cond delay="507"/>
                                          </p:stCondLst>
                                        </p:cTn>
                                        <p:tgtEl>
                                          <p:spTgt spid="42"/>
                                        </p:tgtEl>
                                      </p:cBhvr>
                                      <p:to x="100000" y="100000"/>
                                    </p:animScale>
                                    <p:animScale>
                                      <p:cBhvr>
                                        <p:cTn id="85" dur="20">
                                          <p:stCondLst>
                                            <p:cond delay="984"/>
                                          </p:stCondLst>
                                        </p:cTn>
                                        <p:tgtEl>
                                          <p:spTgt spid="42"/>
                                        </p:tgtEl>
                                      </p:cBhvr>
                                      <p:to x="100000" y="80000"/>
                                    </p:animScale>
                                    <p:animScale>
                                      <p:cBhvr>
                                        <p:cTn id="86" dur="125" decel="50000">
                                          <p:stCondLst>
                                            <p:cond delay="1004"/>
                                          </p:stCondLst>
                                        </p:cTn>
                                        <p:tgtEl>
                                          <p:spTgt spid="42"/>
                                        </p:tgtEl>
                                      </p:cBhvr>
                                      <p:to x="100000" y="100000"/>
                                    </p:animScale>
                                    <p:animScale>
                                      <p:cBhvr>
                                        <p:cTn id="87" dur="20">
                                          <p:stCondLst>
                                            <p:cond delay="1232"/>
                                          </p:stCondLst>
                                        </p:cTn>
                                        <p:tgtEl>
                                          <p:spTgt spid="42"/>
                                        </p:tgtEl>
                                      </p:cBhvr>
                                      <p:to x="100000" y="90000"/>
                                    </p:animScale>
                                    <p:animScale>
                                      <p:cBhvr>
                                        <p:cTn id="88" dur="125" decel="50000">
                                          <p:stCondLst>
                                            <p:cond delay="1251"/>
                                          </p:stCondLst>
                                        </p:cTn>
                                        <p:tgtEl>
                                          <p:spTgt spid="42"/>
                                        </p:tgtEl>
                                      </p:cBhvr>
                                      <p:to x="100000" y="100000"/>
                                    </p:animScale>
                                    <p:animScale>
                                      <p:cBhvr>
                                        <p:cTn id="89" dur="20">
                                          <p:stCondLst>
                                            <p:cond delay="1356"/>
                                          </p:stCondLst>
                                        </p:cTn>
                                        <p:tgtEl>
                                          <p:spTgt spid="42"/>
                                        </p:tgtEl>
                                      </p:cBhvr>
                                      <p:to x="100000" y="95000"/>
                                    </p:animScale>
                                    <p:animScale>
                                      <p:cBhvr>
                                        <p:cTn id="90" dur="125" decel="50000">
                                          <p:stCondLst>
                                            <p:cond delay="1376"/>
                                          </p:stCondLst>
                                        </p:cTn>
                                        <p:tgtEl>
                                          <p:spTgt spid="42"/>
                                        </p:tgtEl>
                                      </p:cBhvr>
                                      <p:to x="100000" y="100000"/>
                                    </p:animScale>
                                  </p:childTnLst>
                                </p:cTn>
                              </p:par>
                              <p:par>
                                <p:cTn id="91" presetID="26" presetClass="entr" presetSubtype="0"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down)">
                                      <p:cBhvr>
                                        <p:cTn id="93" dur="435">
                                          <p:stCondLst>
                                            <p:cond delay="0"/>
                                          </p:stCondLst>
                                        </p:cTn>
                                        <p:tgtEl>
                                          <p:spTgt spid="66"/>
                                        </p:tgtEl>
                                      </p:cBhvr>
                                    </p:animEffect>
                                    <p:anim calcmode="lin" valueType="num">
                                      <p:cBhvr>
                                        <p:cTn id="94" dur="1367"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95" dur="498"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96" dur="498" tmFilter="0, 0; 0.125,0.2665; 0.25,0.4; 0.375,0.465; 0.5,0.5;  0.625,0.535; 0.75,0.6; 0.875,0.7335; 1,1">
                                          <p:stCondLst>
                                            <p:cond delay="498"/>
                                          </p:stCondLst>
                                        </p:cTn>
                                        <p:tgtEl>
                                          <p:spTgt spid="66"/>
                                        </p:tgtEl>
                                        <p:attrNameLst>
                                          <p:attrName>ppt_y</p:attrName>
                                        </p:attrNameLst>
                                      </p:cBhvr>
                                      <p:tavLst>
                                        <p:tav tm="0" fmla="#ppt_y-sin(pi*$)/9">
                                          <p:val>
                                            <p:fltVal val="0"/>
                                          </p:val>
                                        </p:tav>
                                        <p:tav tm="100000">
                                          <p:val>
                                            <p:fltVal val="1"/>
                                          </p:val>
                                        </p:tav>
                                      </p:tavLst>
                                    </p:anim>
                                    <p:anim calcmode="lin" valueType="num">
                                      <p:cBhvr>
                                        <p:cTn id="97" dur="249" tmFilter="0, 0; 0.125,0.2665; 0.25,0.4; 0.375,0.465; 0.5,0.5;  0.625,0.535; 0.75,0.6; 0.875,0.7335; 1,1">
                                          <p:stCondLst>
                                            <p:cond delay="993"/>
                                          </p:stCondLst>
                                        </p:cTn>
                                        <p:tgtEl>
                                          <p:spTgt spid="66"/>
                                        </p:tgtEl>
                                        <p:attrNameLst>
                                          <p:attrName>ppt_y</p:attrName>
                                        </p:attrNameLst>
                                      </p:cBhvr>
                                      <p:tavLst>
                                        <p:tav tm="0" fmla="#ppt_y-sin(pi*$)/27">
                                          <p:val>
                                            <p:fltVal val="0"/>
                                          </p:val>
                                        </p:tav>
                                        <p:tav tm="100000">
                                          <p:val>
                                            <p:fltVal val="1"/>
                                          </p:val>
                                        </p:tav>
                                      </p:tavLst>
                                    </p:anim>
                                    <p:anim calcmode="lin" valueType="num">
                                      <p:cBhvr>
                                        <p:cTn id="98" dur="123" tmFilter="0, 0; 0.125,0.2665; 0.25,0.4; 0.375,0.465; 0.5,0.5;  0.625,0.535; 0.75,0.6; 0.875,0.7335; 1,1">
                                          <p:stCondLst>
                                            <p:cond delay="1242"/>
                                          </p:stCondLst>
                                        </p:cTn>
                                        <p:tgtEl>
                                          <p:spTgt spid="66"/>
                                        </p:tgtEl>
                                        <p:attrNameLst>
                                          <p:attrName>ppt_y</p:attrName>
                                        </p:attrNameLst>
                                      </p:cBhvr>
                                      <p:tavLst>
                                        <p:tav tm="0" fmla="#ppt_y-sin(pi*$)/81">
                                          <p:val>
                                            <p:fltVal val="0"/>
                                          </p:val>
                                        </p:tav>
                                        <p:tav tm="100000">
                                          <p:val>
                                            <p:fltVal val="1"/>
                                          </p:val>
                                        </p:tav>
                                      </p:tavLst>
                                    </p:anim>
                                    <p:animScale>
                                      <p:cBhvr>
                                        <p:cTn id="99" dur="20">
                                          <p:stCondLst>
                                            <p:cond delay="488"/>
                                          </p:stCondLst>
                                        </p:cTn>
                                        <p:tgtEl>
                                          <p:spTgt spid="66"/>
                                        </p:tgtEl>
                                      </p:cBhvr>
                                      <p:to x="100000" y="60000"/>
                                    </p:animScale>
                                    <p:animScale>
                                      <p:cBhvr>
                                        <p:cTn id="100" dur="125" decel="50000">
                                          <p:stCondLst>
                                            <p:cond delay="507"/>
                                          </p:stCondLst>
                                        </p:cTn>
                                        <p:tgtEl>
                                          <p:spTgt spid="66"/>
                                        </p:tgtEl>
                                      </p:cBhvr>
                                      <p:to x="100000" y="100000"/>
                                    </p:animScale>
                                    <p:animScale>
                                      <p:cBhvr>
                                        <p:cTn id="101" dur="20">
                                          <p:stCondLst>
                                            <p:cond delay="984"/>
                                          </p:stCondLst>
                                        </p:cTn>
                                        <p:tgtEl>
                                          <p:spTgt spid="66"/>
                                        </p:tgtEl>
                                      </p:cBhvr>
                                      <p:to x="100000" y="80000"/>
                                    </p:animScale>
                                    <p:animScale>
                                      <p:cBhvr>
                                        <p:cTn id="102" dur="125" decel="50000">
                                          <p:stCondLst>
                                            <p:cond delay="1004"/>
                                          </p:stCondLst>
                                        </p:cTn>
                                        <p:tgtEl>
                                          <p:spTgt spid="66"/>
                                        </p:tgtEl>
                                      </p:cBhvr>
                                      <p:to x="100000" y="100000"/>
                                    </p:animScale>
                                    <p:animScale>
                                      <p:cBhvr>
                                        <p:cTn id="103" dur="20">
                                          <p:stCondLst>
                                            <p:cond delay="1232"/>
                                          </p:stCondLst>
                                        </p:cTn>
                                        <p:tgtEl>
                                          <p:spTgt spid="66"/>
                                        </p:tgtEl>
                                      </p:cBhvr>
                                      <p:to x="100000" y="90000"/>
                                    </p:animScale>
                                    <p:animScale>
                                      <p:cBhvr>
                                        <p:cTn id="104" dur="125" decel="50000">
                                          <p:stCondLst>
                                            <p:cond delay="1251"/>
                                          </p:stCondLst>
                                        </p:cTn>
                                        <p:tgtEl>
                                          <p:spTgt spid="66"/>
                                        </p:tgtEl>
                                      </p:cBhvr>
                                      <p:to x="100000" y="100000"/>
                                    </p:animScale>
                                    <p:animScale>
                                      <p:cBhvr>
                                        <p:cTn id="105" dur="20">
                                          <p:stCondLst>
                                            <p:cond delay="1356"/>
                                          </p:stCondLst>
                                        </p:cTn>
                                        <p:tgtEl>
                                          <p:spTgt spid="66"/>
                                        </p:tgtEl>
                                      </p:cBhvr>
                                      <p:to x="100000" y="95000"/>
                                    </p:animScale>
                                    <p:animScale>
                                      <p:cBhvr>
                                        <p:cTn id="106" dur="125" decel="50000">
                                          <p:stCondLst>
                                            <p:cond delay="1376"/>
                                          </p:stCondLst>
                                        </p:cTn>
                                        <p:tgtEl>
                                          <p:spTgt spid="6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64" grpId="0"/>
      <p:bldP spid="65" grpId="0"/>
      <p:bldP spid="6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315D229C-E6E6-4A05-BE98-508A533C96E3}"/>
              </a:ext>
            </a:extLst>
          </p:cNvPr>
          <p:cNvSpPr/>
          <p:nvPr/>
        </p:nvSpPr>
        <p:spPr>
          <a:xfrm>
            <a:off x="-610694" y="-6173"/>
            <a:ext cx="5183588" cy="5475239"/>
          </a:xfrm>
          <a:prstGeom prst="rect">
            <a:avLst/>
          </a:prstGeom>
          <a:blipFill dpi="0" rotWithShape="1">
            <a:blip r:embed="rId2">
              <a:alphaModFix amt="86000"/>
              <a:extLst>
                <a:ext uri="{BEBA8EAE-BF5A-486C-A8C5-ECC9F3942E4B}">
                  <a14:imgProps xmlns:a14="http://schemas.microsoft.com/office/drawing/2010/main">
                    <a14:imgLayer r:embed="rId3">
                      <a14:imgEffect>
                        <a14:artisticBlur radius="5"/>
                      </a14:imgEffect>
                    </a14:imgLayer>
                  </a14:imgProps>
                </a:ext>
              </a:extLst>
            </a:blip>
            <a:srcRect/>
            <a:stretch>
              <a:fillRect r="-36118"/>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a:extLst>
              <a:ext uri="{FF2B5EF4-FFF2-40B4-BE49-F238E27FC236}">
                <a16:creationId xmlns:a16="http://schemas.microsoft.com/office/drawing/2014/main" id="{F17F1211-912E-478C-8238-F2805B053A44}"/>
              </a:ext>
            </a:extLst>
          </p:cNvPr>
          <p:cNvSpPr/>
          <p:nvPr/>
        </p:nvSpPr>
        <p:spPr>
          <a:xfrm>
            <a:off x="-38213" y="3839479"/>
            <a:ext cx="3982908" cy="694026"/>
          </a:xfrm>
          <a:prstGeom prst="rect">
            <a:avLst/>
          </a:prstGeom>
          <a:solidFill>
            <a:schemeClr val="accent2">
              <a:alpha val="8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F847E0B6-2177-4066-A83D-4927B9C4106F}"/>
              </a:ext>
            </a:extLst>
          </p:cNvPr>
          <p:cNvSpPr/>
          <p:nvPr/>
        </p:nvSpPr>
        <p:spPr>
          <a:xfrm>
            <a:off x="3944695" y="-6173"/>
            <a:ext cx="5832648" cy="5406847"/>
          </a:xfrm>
          <a:prstGeom prst="rect">
            <a:avLst/>
          </a:prstGeom>
          <a:solidFill>
            <a:schemeClr val="accent1">
              <a:lumMod val="75000"/>
              <a:alpha val="96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a:extLst>
              <a:ext uri="{FF2B5EF4-FFF2-40B4-BE49-F238E27FC236}">
                <a16:creationId xmlns:a16="http://schemas.microsoft.com/office/drawing/2014/main" id="{B50C8014-3B78-4CBF-9715-CE948FE290AE}"/>
              </a:ext>
            </a:extLst>
          </p:cNvPr>
          <p:cNvSpPr txBox="1"/>
          <p:nvPr/>
        </p:nvSpPr>
        <p:spPr>
          <a:xfrm>
            <a:off x="5350171" y="1748222"/>
            <a:ext cx="4094506" cy="787523"/>
          </a:xfrm>
          <a:prstGeom prst="rect">
            <a:avLst/>
          </a:prstGeom>
          <a:noFill/>
        </p:spPr>
        <p:txBody>
          <a:bodyPr wrap="square" rtlCol="0">
            <a:spAutoFit/>
          </a:bodyPr>
          <a:lstStyle>
            <a:defPPr>
              <a:defRPr lang="zh-CN"/>
            </a:defPPr>
            <a:lvl1pPr>
              <a:lnSpc>
                <a:spcPct val="150000"/>
              </a:lnSpc>
              <a:defRPr sz="1600" b="1">
                <a:solidFill>
                  <a:schemeClr val="bg1"/>
                </a:solidFill>
                <a:effectLst/>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推进线上互联网</a:t>
            </a:r>
            <a:r>
              <a:rPr lang="en-US" altLang="zh-CN" dirty="0"/>
              <a:t>+</a:t>
            </a:r>
            <a:r>
              <a:rPr lang="zh-CN" altLang="en-US" dirty="0"/>
              <a:t>服务与线下医疗配套资源的有机结合的模式</a:t>
            </a:r>
          </a:p>
        </p:txBody>
      </p:sp>
      <p:sp>
        <p:nvSpPr>
          <p:cNvPr id="65" name="文本框 64">
            <a:extLst>
              <a:ext uri="{FF2B5EF4-FFF2-40B4-BE49-F238E27FC236}">
                <a16:creationId xmlns:a16="http://schemas.microsoft.com/office/drawing/2014/main" id="{434DABA9-276A-409A-A81C-DD59A1707889}"/>
              </a:ext>
            </a:extLst>
          </p:cNvPr>
          <p:cNvSpPr txBox="1"/>
          <p:nvPr/>
        </p:nvSpPr>
        <p:spPr>
          <a:xfrm>
            <a:off x="5347584" y="3116577"/>
            <a:ext cx="4094506" cy="787523"/>
          </a:xfrm>
          <a:prstGeom prst="rect">
            <a:avLst/>
          </a:prstGeom>
          <a:noFill/>
        </p:spPr>
        <p:txBody>
          <a:bodyPr wrap="square" rtlCol="0">
            <a:spAutoFit/>
          </a:bodyPr>
          <a:lstStyle>
            <a:defPPr>
              <a:defRPr lang="zh-CN"/>
            </a:defPPr>
            <a:lvl1pPr>
              <a:lnSpc>
                <a:spcPct val="150000"/>
              </a:lnSpc>
              <a:defRPr sz="1600" b="1">
                <a:solidFill>
                  <a:schemeClr val="bg1"/>
                </a:solidFill>
                <a:effectLst/>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提升服务质量，增加服务资源，打造专业、具备针对性服务标准的服务团队</a:t>
            </a:r>
          </a:p>
        </p:txBody>
      </p:sp>
      <p:sp>
        <p:nvSpPr>
          <p:cNvPr id="28" name="文本框 15">
            <a:extLst>
              <a:ext uri="{FF2B5EF4-FFF2-40B4-BE49-F238E27FC236}">
                <a16:creationId xmlns:a16="http://schemas.microsoft.com/office/drawing/2014/main" id="{EC4A844E-F8CD-4F2A-87E2-B37DA62753AF}"/>
              </a:ext>
            </a:extLst>
          </p:cNvPr>
          <p:cNvSpPr txBox="1"/>
          <p:nvPr/>
        </p:nvSpPr>
        <p:spPr>
          <a:xfrm>
            <a:off x="249441" y="222902"/>
            <a:ext cx="2319184" cy="584775"/>
          </a:xfrm>
          <a:prstGeom prst="rect">
            <a:avLst/>
          </a:prstGeom>
          <a:noFill/>
        </p:spPr>
        <p:txBody>
          <a:bodyPr wrap="square" rtlCol="0">
            <a:spAutoFit/>
          </a:bodyPr>
          <a:lstStyle/>
          <a:p>
            <a:r>
              <a:rPr lang="zh-CN" altLang="en-US" sz="3200" b="1" dirty="0">
                <a:latin typeface="微软雅黑" pitchFamily="34" charset="-122"/>
                <a:ea typeface="微软雅黑" pitchFamily="34" charset="-122"/>
              </a:rPr>
              <a:t>建议</a:t>
            </a:r>
          </a:p>
        </p:txBody>
      </p:sp>
      <p:sp>
        <p:nvSpPr>
          <p:cNvPr id="29" name="文本框 16">
            <a:extLst>
              <a:ext uri="{FF2B5EF4-FFF2-40B4-BE49-F238E27FC236}">
                <a16:creationId xmlns:a16="http://schemas.microsoft.com/office/drawing/2014/main" id="{D46031A7-7982-41F4-8210-3A6A3BEE36BB}"/>
              </a:ext>
            </a:extLst>
          </p:cNvPr>
          <p:cNvSpPr txBox="1"/>
          <p:nvPr/>
        </p:nvSpPr>
        <p:spPr>
          <a:xfrm>
            <a:off x="75893" y="1303286"/>
            <a:ext cx="3577331" cy="461665"/>
          </a:xfrm>
          <a:prstGeom prst="rect">
            <a:avLst/>
          </a:prstGeom>
          <a:noFill/>
        </p:spPr>
        <p:txBody>
          <a:bodyPr wrap="square" rtlCol="0">
            <a:spAutoFit/>
          </a:bodyPr>
          <a:lstStyle/>
          <a:p>
            <a:r>
              <a:rPr lang="zh-CN" altLang="zh-CN" sz="2400" b="1" dirty="0">
                <a:latin typeface="微软雅黑" pitchFamily="34" charset="-122"/>
                <a:ea typeface="微软雅黑" pitchFamily="34" charset="-122"/>
              </a:rPr>
              <a:t>智慧护理养老产品开发商</a:t>
            </a:r>
            <a:endParaRPr lang="zh-CN" altLang="en-US" sz="2400" b="1" dirty="0">
              <a:latin typeface="微软雅黑" pitchFamily="34" charset="-122"/>
              <a:ea typeface="微软雅黑" pitchFamily="34" charset="-122"/>
            </a:endParaRPr>
          </a:p>
        </p:txBody>
      </p:sp>
      <p:sp>
        <p:nvSpPr>
          <p:cNvPr id="30" name="文本框 17">
            <a:extLst>
              <a:ext uri="{FF2B5EF4-FFF2-40B4-BE49-F238E27FC236}">
                <a16:creationId xmlns:a16="http://schemas.microsoft.com/office/drawing/2014/main" id="{7FA53523-160E-4243-B7F7-A081035CE052}"/>
              </a:ext>
            </a:extLst>
          </p:cNvPr>
          <p:cNvSpPr txBox="1"/>
          <p:nvPr/>
        </p:nvSpPr>
        <p:spPr>
          <a:xfrm>
            <a:off x="92438" y="2523489"/>
            <a:ext cx="3530648"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政府方面</a:t>
            </a:r>
          </a:p>
        </p:txBody>
      </p:sp>
      <p:sp>
        <p:nvSpPr>
          <p:cNvPr id="31" name="文本框 18">
            <a:extLst>
              <a:ext uri="{FF2B5EF4-FFF2-40B4-BE49-F238E27FC236}">
                <a16:creationId xmlns:a16="http://schemas.microsoft.com/office/drawing/2014/main" id="{8AEC8A46-1A73-4AA9-94CF-2593323A12FA}"/>
              </a:ext>
            </a:extLst>
          </p:cNvPr>
          <p:cNvSpPr txBox="1"/>
          <p:nvPr/>
        </p:nvSpPr>
        <p:spPr>
          <a:xfrm>
            <a:off x="92438" y="3974527"/>
            <a:ext cx="3081787" cy="461665"/>
          </a:xfrm>
          <a:prstGeom prst="rect">
            <a:avLst/>
          </a:prstGeom>
          <a:noFill/>
        </p:spPr>
        <p:txBody>
          <a:bodyPr wrap="square" rtlCol="0">
            <a:spAutoFit/>
          </a:bodyPr>
          <a:lstStyle/>
          <a:p>
            <a:r>
              <a:rPr lang="zh-CN" altLang="zh-CN" sz="2400" b="1" dirty="0">
                <a:solidFill>
                  <a:schemeClr val="bg1"/>
                </a:solidFill>
                <a:latin typeface="微软雅黑" pitchFamily="34" charset="-122"/>
                <a:ea typeface="微软雅黑" pitchFamily="34" charset="-122"/>
              </a:rPr>
              <a:t>医疗机构、养老机构</a:t>
            </a:r>
            <a:endParaRPr lang="zh-CN" altLang="en-US" sz="2400" b="1" dirty="0">
              <a:solidFill>
                <a:schemeClr val="bg1"/>
              </a:solidFill>
              <a:latin typeface="微软雅黑" pitchFamily="34" charset="-122"/>
              <a:ea typeface="微软雅黑" pitchFamily="34" charset="-122"/>
            </a:endParaRPr>
          </a:p>
        </p:txBody>
      </p:sp>
      <p:grpSp>
        <p:nvGrpSpPr>
          <p:cNvPr id="35" name="组合 34">
            <a:extLst>
              <a:ext uri="{FF2B5EF4-FFF2-40B4-BE49-F238E27FC236}">
                <a16:creationId xmlns:a16="http://schemas.microsoft.com/office/drawing/2014/main" id="{B72B64CA-C218-4D62-A831-4333348A3C66}"/>
              </a:ext>
            </a:extLst>
          </p:cNvPr>
          <p:cNvGrpSpPr/>
          <p:nvPr/>
        </p:nvGrpSpPr>
        <p:grpSpPr>
          <a:xfrm>
            <a:off x="4377372" y="1738978"/>
            <a:ext cx="647402" cy="664821"/>
            <a:chOff x="6403966" y="3230179"/>
            <a:chExt cx="868363" cy="869950"/>
          </a:xfrm>
          <a:solidFill>
            <a:schemeClr val="bg2">
              <a:lumMod val="75000"/>
            </a:schemeClr>
          </a:solidFill>
        </p:grpSpPr>
        <p:sp>
          <p:nvSpPr>
            <p:cNvPr id="36" name="任意多边形: 形状 75">
              <a:extLst>
                <a:ext uri="{FF2B5EF4-FFF2-40B4-BE49-F238E27FC236}">
                  <a16:creationId xmlns:a16="http://schemas.microsoft.com/office/drawing/2014/main" id="{3F596636-5C0B-4349-8F7D-1029D25DAA3E}"/>
                </a:ext>
              </a:extLst>
            </p:cNvPr>
            <p:cNvSpPr/>
            <p:nvPr/>
          </p:nvSpPr>
          <p:spPr>
            <a:xfrm>
              <a:off x="6403966" y="3230179"/>
              <a:ext cx="868363"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37" name="图片 36">
              <a:extLst>
                <a:ext uri="{FF2B5EF4-FFF2-40B4-BE49-F238E27FC236}">
                  <a16:creationId xmlns:a16="http://schemas.microsoft.com/office/drawing/2014/main" id="{C2BDE32D-3A2C-419F-8122-9B982DE889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529611" y="3356618"/>
              <a:ext cx="617072" cy="617072"/>
            </a:xfrm>
            <a:prstGeom prst="rect">
              <a:avLst/>
            </a:prstGeom>
            <a:grpFill/>
          </p:spPr>
        </p:pic>
      </p:grpSp>
      <p:grpSp>
        <p:nvGrpSpPr>
          <p:cNvPr id="38" name="组合 37">
            <a:extLst>
              <a:ext uri="{FF2B5EF4-FFF2-40B4-BE49-F238E27FC236}">
                <a16:creationId xmlns:a16="http://schemas.microsoft.com/office/drawing/2014/main" id="{A86A22E2-9E8D-406D-BF88-88D08213A082}"/>
              </a:ext>
            </a:extLst>
          </p:cNvPr>
          <p:cNvGrpSpPr/>
          <p:nvPr/>
        </p:nvGrpSpPr>
        <p:grpSpPr>
          <a:xfrm>
            <a:off x="4408689" y="3239175"/>
            <a:ext cx="616085" cy="600304"/>
            <a:chOff x="5849929" y="4566854"/>
            <a:chExt cx="869950" cy="869950"/>
          </a:xfrm>
          <a:solidFill>
            <a:schemeClr val="bg2">
              <a:lumMod val="50000"/>
            </a:schemeClr>
          </a:solidFill>
        </p:grpSpPr>
        <p:sp>
          <p:nvSpPr>
            <p:cNvPr id="39" name="任意多边形: 形状 76">
              <a:extLst>
                <a:ext uri="{FF2B5EF4-FFF2-40B4-BE49-F238E27FC236}">
                  <a16:creationId xmlns:a16="http://schemas.microsoft.com/office/drawing/2014/main" id="{74EB5F5E-76F8-42CA-B459-78D57AFA5700}"/>
                </a:ext>
              </a:extLst>
            </p:cNvPr>
            <p:cNvSpPr/>
            <p:nvPr/>
          </p:nvSpPr>
          <p:spPr>
            <a:xfrm>
              <a:off x="5849929" y="4566854"/>
              <a:ext cx="869950" cy="869950"/>
            </a:xfrm>
            <a:custGeom>
              <a:avLst/>
              <a:gdLst>
                <a:gd name="connsiteX0" fmla="*/ 0 w 1230312"/>
                <a:gd name="connsiteY0" fmla="*/ 615156 h 1230312"/>
                <a:gd name="connsiteX1" fmla="*/ 615156 w 1230312"/>
                <a:gd name="connsiteY1" fmla="*/ 0 h 1230312"/>
                <a:gd name="connsiteX2" fmla="*/ 1230312 w 1230312"/>
                <a:gd name="connsiteY2" fmla="*/ 615156 h 1230312"/>
                <a:gd name="connsiteX3" fmla="*/ 615156 w 1230312"/>
                <a:gd name="connsiteY3" fmla="*/ 1230312 h 1230312"/>
                <a:gd name="connsiteX4" fmla="*/ 0 w 1230312"/>
                <a:gd name="connsiteY4" fmla="*/ 615156 h 123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312" h="1230312">
                  <a:moveTo>
                    <a:pt x="0" y="615156"/>
                  </a:moveTo>
                  <a:cubicBezTo>
                    <a:pt x="0" y="275415"/>
                    <a:pt x="275415" y="0"/>
                    <a:pt x="615156" y="0"/>
                  </a:cubicBezTo>
                  <a:cubicBezTo>
                    <a:pt x="954897" y="0"/>
                    <a:pt x="1230312" y="275415"/>
                    <a:pt x="1230312" y="615156"/>
                  </a:cubicBezTo>
                  <a:cubicBezTo>
                    <a:pt x="1230312" y="954897"/>
                    <a:pt x="954897" y="1230312"/>
                    <a:pt x="615156" y="1230312"/>
                  </a:cubicBezTo>
                  <a:cubicBezTo>
                    <a:pt x="275415" y="1230312"/>
                    <a:pt x="0" y="954897"/>
                    <a:pt x="0" y="615156"/>
                  </a:cubicBezTo>
                  <a:close/>
                </a:path>
              </a:pathLst>
            </a:custGeom>
            <a:grpFill/>
            <a:ln w="12700" cap="flat" cmpd="sng" algn="ctr">
              <a:noFill/>
              <a:prstDash val="solid"/>
              <a:miter lim="800000"/>
            </a:ln>
            <a:effectLst/>
          </p:spPr>
          <p:txBody>
            <a:bodyPr lIns="197955" tIns="197955" rIns="197955" bIns="197955"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1244600" rtl="0" eaLnBrk="1" fontAlgn="auto" latinLnBrk="0" hangingPunct="1">
                <a:lnSpc>
                  <a:spcPct val="90000"/>
                </a:lnSpc>
                <a:spcBef>
                  <a:spcPct val="0"/>
                </a:spcBef>
                <a:spcAft>
                  <a:spcPct val="35000"/>
                </a:spcAft>
                <a:buClrTx/>
                <a:buSzTx/>
                <a:buFontTx/>
                <a:buNone/>
                <a:tabLst/>
                <a:defRPr/>
              </a:pPr>
              <a:endParaRPr kumimoji="0" lang="zh-CN" altLang="en-US" sz="2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40" name="图片 39">
              <a:extLst>
                <a:ext uri="{FF2B5EF4-FFF2-40B4-BE49-F238E27FC236}">
                  <a16:creationId xmlns:a16="http://schemas.microsoft.com/office/drawing/2014/main" id="{57BACCA2-46BA-4272-8F72-D12A39FFF2CD}"/>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5979676" y="4696602"/>
              <a:ext cx="610454" cy="610454"/>
            </a:xfrm>
            <a:prstGeom prst="rect">
              <a:avLst/>
            </a:prstGeom>
            <a:grpFill/>
          </p:spPr>
        </p:pic>
      </p:grpSp>
    </p:spTree>
    <p:extLst>
      <p:ext uri="{BB962C8B-B14F-4D97-AF65-F5344CB8AC3E}">
        <p14:creationId xmlns:p14="http://schemas.microsoft.com/office/powerpoint/2010/main" val="16773013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435">
                                          <p:stCondLst>
                                            <p:cond delay="0"/>
                                          </p:stCondLst>
                                        </p:cTn>
                                        <p:tgtEl>
                                          <p:spTgt spid="35"/>
                                        </p:tgtEl>
                                      </p:cBhvr>
                                    </p:animEffect>
                                    <p:anim calcmode="lin" valueType="num">
                                      <p:cBhvr>
                                        <p:cTn id="12" dur="1367"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35"/>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35"/>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35"/>
                                        </p:tgtEl>
                                        <p:attrNameLst>
                                          <p:attrName>ppt_y</p:attrName>
                                        </p:attrNameLst>
                                      </p:cBhvr>
                                      <p:tavLst>
                                        <p:tav tm="0" fmla="#ppt_y-sin(pi*$)/81">
                                          <p:val>
                                            <p:fltVal val="0"/>
                                          </p:val>
                                        </p:tav>
                                        <p:tav tm="100000">
                                          <p:val>
                                            <p:fltVal val="1"/>
                                          </p:val>
                                        </p:tav>
                                      </p:tavLst>
                                    </p:anim>
                                    <p:animScale>
                                      <p:cBhvr>
                                        <p:cTn id="17" dur="20">
                                          <p:stCondLst>
                                            <p:cond delay="488"/>
                                          </p:stCondLst>
                                        </p:cTn>
                                        <p:tgtEl>
                                          <p:spTgt spid="35"/>
                                        </p:tgtEl>
                                      </p:cBhvr>
                                      <p:to x="100000" y="60000"/>
                                    </p:animScale>
                                    <p:animScale>
                                      <p:cBhvr>
                                        <p:cTn id="18" dur="125" decel="50000">
                                          <p:stCondLst>
                                            <p:cond delay="507"/>
                                          </p:stCondLst>
                                        </p:cTn>
                                        <p:tgtEl>
                                          <p:spTgt spid="35"/>
                                        </p:tgtEl>
                                      </p:cBhvr>
                                      <p:to x="100000" y="100000"/>
                                    </p:animScale>
                                    <p:animScale>
                                      <p:cBhvr>
                                        <p:cTn id="19" dur="20">
                                          <p:stCondLst>
                                            <p:cond delay="984"/>
                                          </p:stCondLst>
                                        </p:cTn>
                                        <p:tgtEl>
                                          <p:spTgt spid="35"/>
                                        </p:tgtEl>
                                      </p:cBhvr>
                                      <p:to x="100000" y="80000"/>
                                    </p:animScale>
                                    <p:animScale>
                                      <p:cBhvr>
                                        <p:cTn id="20" dur="125" decel="50000">
                                          <p:stCondLst>
                                            <p:cond delay="1004"/>
                                          </p:stCondLst>
                                        </p:cTn>
                                        <p:tgtEl>
                                          <p:spTgt spid="35"/>
                                        </p:tgtEl>
                                      </p:cBhvr>
                                      <p:to x="100000" y="100000"/>
                                    </p:animScale>
                                    <p:animScale>
                                      <p:cBhvr>
                                        <p:cTn id="21" dur="20">
                                          <p:stCondLst>
                                            <p:cond delay="1232"/>
                                          </p:stCondLst>
                                        </p:cTn>
                                        <p:tgtEl>
                                          <p:spTgt spid="35"/>
                                        </p:tgtEl>
                                      </p:cBhvr>
                                      <p:to x="100000" y="90000"/>
                                    </p:animScale>
                                    <p:animScale>
                                      <p:cBhvr>
                                        <p:cTn id="22" dur="125" decel="50000">
                                          <p:stCondLst>
                                            <p:cond delay="1251"/>
                                          </p:stCondLst>
                                        </p:cTn>
                                        <p:tgtEl>
                                          <p:spTgt spid="35"/>
                                        </p:tgtEl>
                                      </p:cBhvr>
                                      <p:to x="100000" y="100000"/>
                                    </p:animScale>
                                    <p:animScale>
                                      <p:cBhvr>
                                        <p:cTn id="23" dur="20">
                                          <p:stCondLst>
                                            <p:cond delay="1356"/>
                                          </p:stCondLst>
                                        </p:cTn>
                                        <p:tgtEl>
                                          <p:spTgt spid="35"/>
                                        </p:tgtEl>
                                      </p:cBhvr>
                                      <p:to x="100000" y="95000"/>
                                    </p:animScale>
                                    <p:animScale>
                                      <p:cBhvr>
                                        <p:cTn id="24" dur="125" decel="50000">
                                          <p:stCondLst>
                                            <p:cond delay="1376"/>
                                          </p:stCondLst>
                                        </p:cTn>
                                        <p:tgtEl>
                                          <p:spTgt spid="35"/>
                                        </p:tgtEl>
                                      </p:cBhvr>
                                      <p:to x="100000" y="100000"/>
                                    </p:animScale>
                                  </p:childTnLst>
                                </p:cTn>
                              </p:par>
                              <p:par>
                                <p:cTn id="25" presetID="26"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down)">
                                      <p:cBhvr>
                                        <p:cTn id="27" dur="435">
                                          <p:stCondLst>
                                            <p:cond delay="0"/>
                                          </p:stCondLst>
                                        </p:cTn>
                                        <p:tgtEl>
                                          <p:spTgt spid="64"/>
                                        </p:tgtEl>
                                      </p:cBhvr>
                                    </p:animEffect>
                                    <p:anim calcmode="lin" valueType="num">
                                      <p:cBhvr>
                                        <p:cTn id="28" dur="1367"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29" dur="498"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30" dur="498" tmFilter="0, 0; 0.125,0.2665; 0.25,0.4; 0.375,0.465; 0.5,0.5;  0.625,0.535; 0.75,0.6; 0.875,0.7335; 1,1">
                                          <p:stCondLst>
                                            <p:cond delay="498"/>
                                          </p:stCondLst>
                                        </p:cTn>
                                        <p:tgtEl>
                                          <p:spTgt spid="64"/>
                                        </p:tgtEl>
                                        <p:attrNameLst>
                                          <p:attrName>ppt_y</p:attrName>
                                        </p:attrNameLst>
                                      </p:cBhvr>
                                      <p:tavLst>
                                        <p:tav tm="0" fmla="#ppt_y-sin(pi*$)/9">
                                          <p:val>
                                            <p:fltVal val="0"/>
                                          </p:val>
                                        </p:tav>
                                        <p:tav tm="100000">
                                          <p:val>
                                            <p:fltVal val="1"/>
                                          </p:val>
                                        </p:tav>
                                      </p:tavLst>
                                    </p:anim>
                                    <p:anim calcmode="lin" valueType="num">
                                      <p:cBhvr>
                                        <p:cTn id="31" dur="249" tmFilter="0, 0; 0.125,0.2665; 0.25,0.4; 0.375,0.465; 0.5,0.5;  0.625,0.535; 0.75,0.6; 0.875,0.7335; 1,1">
                                          <p:stCondLst>
                                            <p:cond delay="993"/>
                                          </p:stCondLst>
                                        </p:cTn>
                                        <p:tgtEl>
                                          <p:spTgt spid="64"/>
                                        </p:tgtEl>
                                        <p:attrNameLst>
                                          <p:attrName>ppt_y</p:attrName>
                                        </p:attrNameLst>
                                      </p:cBhvr>
                                      <p:tavLst>
                                        <p:tav tm="0" fmla="#ppt_y-sin(pi*$)/27">
                                          <p:val>
                                            <p:fltVal val="0"/>
                                          </p:val>
                                        </p:tav>
                                        <p:tav tm="100000">
                                          <p:val>
                                            <p:fltVal val="1"/>
                                          </p:val>
                                        </p:tav>
                                      </p:tavLst>
                                    </p:anim>
                                    <p:anim calcmode="lin" valueType="num">
                                      <p:cBhvr>
                                        <p:cTn id="32" dur="123" tmFilter="0, 0; 0.125,0.2665; 0.25,0.4; 0.375,0.465; 0.5,0.5;  0.625,0.535; 0.75,0.6; 0.875,0.7335; 1,1">
                                          <p:stCondLst>
                                            <p:cond delay="1242"/>
                                          </p:stCondLst>
                                        </p:cTn>
                                        <p:tgtEl>
                                          <p:spTgt spid="64"/>
                                        </p:tgtEl>
                                        <p:attrNameLst>
                                          <p:attrName>ppt_y</p:attrName>
                                        </p:attrNameLst>
                                      </p:cBhvr>
                                      <p:tavLst>
                                        <p:tav tm="0" fmla="#ppt_y-sin(pi*$)/81">
                                          <p:val>
                                            <p:fltVal val="0"/>
                                          </p:val>
                                        </p:tav>
                                        <p:tav tm="100000">
                                          <p:val>
                                            <p:fltVal val="1"/>
                                          </p:val>
                                        </p:tav>
                                      </p:tavLst>
                                    </p:anim>
                                    <p:animScale>
                                      <p:cBhvr>
                                        <p:cTn id="33" dur="20">
                                          <p:stCondLst>
                                            <p:cond delay="488"/>
                                          </p:stCondLst>
                                        </p:cTn>
                                        <p:tgtEl>
                                          <p:spTgt spid="64"/>
                                        </p:tgtEl>
                                      </p:cBhvr>
                                      <p:to x="100000" y="60000"/>
                                    </p:animScale>
                                    <p:animScale>
                                      <p:cBhvr>
                                        <p:cTn id="34" dur="125" decel="50000">
                                          <p:stCondLst>
                                            <p:cond delay="507"/>
                                          </p:stCondLst>
                                        </p:cTn>
                                        <p:tgtEl>
                                          <p:spTgt spid="64"/>
                                        </p:tgtEl>
                                      </p:cBhvr>
                                      <p:to x="100000" y="100000"/>
                                    </p:animScale>
                                    <p:animScale>
                                      <p:cBhvr>
                                        <p:cTn id="35" dur="20">
                                          <p:stCondLst>
                                            <p:cond delay="984"/>
                                          </p:stCondLst>
                                        </p:cTn>
                                        <p:tgtEl>
                                          <p:spTgt spid="64"/>
                                        </p:tgtEl>
                                      </p:cBhvr>
                                      <p:to x="100000" y="80000"/>
                                    </p:animScale>
                                    <p:animScale>
                                      <p:cBhvr>
                                        <p:cTn id="36" dur="125" decel="50000">
                                          <p:stCondLst>
                                            <p:cond delay="1004"/>
                                          </p:stCondLst>
                                        </p:cTn>
                                        <p:tgtEl>
                                          <p:spTgt spid="64"/>
                                        </p:tgtEl>
                                      </p:cBhvr>
                                      <p:to x="100000" y="100000"/>
                                    </p:animScale>
                                    <p:animScale>
                                      <p:cBhvr>
                                        <p:cTn id="37" dur="20">
                                          <p:stCondLst>
                                            <p:cond delay="1232"/>
                                          </p:stCondLst>
                                        </p:cTn>
                                        <p:tgtEl>
                                          <p:spTgt spid="64"/>
                                        </p:tgtEl>
                                      </p:cBhvr>
                                      <p:to x="100000" y="90000"/>
                                    </p:animScale>
                                    <p:animScale>
                                      <p:cBhvr>
                                        <p:cTn id="38" dur="125" decel="50000">
                                          <p:stCondLst>
                                            <p:cond delay="1251"/>
                                          </p:stCondLst>
                                        </p:cTn>
                                        <p:tgtEl>
                                          <p:spTgt spid="64"/>
                                        </p:tgtEl>
                                      </p:cBhvr>
                                      <p:to x="100000" y="100000"/>
                                    </p:animScale>
                                    <p:animScale>
                                      <p:cBhvr>
                                        <p:cTn id="39" dur="20">
                                          <p:stCondLst>
                                            <p:cond delay="1356"/>
                                          </p:stCondLst>
                                        </p:cTn>
                                        <p:tgtEl>
                                          <p:spTgt spid="64"/>
                                        </p:tgtEl>
                                      </p:cBhvr>
                                      <p:to x="100000" y="95000"/>
                                    </p:animScale>
                                    <p:animScale>
                                      <p:cBhvr>
                                        <p:cTn id="40" dur="125" decel="50000">
                                          <p:stCondLst>
                                            <p:cond delay="1376"/>
                                          </p:stCondLst>
                                        </p:cTn>
                                        <p:tgtEl>
                                          <p:spTgt spid="64"/>
                                        </p:tgtEl>
                                      </p:cBhvr>
                                      <p:to x="100000" y="100000"/>
                                    </p:animScale>
                                  </p:childTnLst>
                                </p:cTn>
                              </p:par>
                            </p:childTnLst>
                          </p:cTn>
                        </p:par>
                        <p:par>
                          <p:cTn id="41" fill="hold">
                            <p:stCondLst>
                              <p:cond delay="2000"/>
                            </p:stCondLst>
                            <p:childTnLst>
                              <p:par>
                                <p:cTn id="42" presetID="26" presetClass="entr" presetSubtype="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down)">
                                      <p:cBhvr>
                                        <p:cTn id="44" dur="435">
                                          <p:stCondLst>
                                            <p:cond delay="0"/>
                                          </p:stCondLst>
                                        </p:cTn>
                                        <p:tgtEl>
                                          <p:spTgt spid="38"/>
                                        </p:tgtEl>
                                      </p:cBhvr>
                                    </p:animEffect>
                                    <p:anim calcmode="lin" valueType="num">
                                      <p:cBhvr>
                                        <p:cTn id="45" dur="1367"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46" dur="498"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47" dur="498" tmFilter="0, 0; 0.125,0.2665; 0.25,0.4; 0.375,0.465; 0.5,0.5;  0.625,0.535; 0.75,0.6; 0.875,0.7335; 1,1">
                                          <p:stCondLst>
                                            <p:cond delay="498"/>
                                          </p:stCondLst>
                                        </p:cTn>
                                        <p:tgtEl>
                                          <p:spTgt spid="38"/>
                                        </p:tgtEl>
                                        <p:attrNameLst>
                                          <p:attrName>ppt_y</p:attrName>
                                        </p:attrNameLst>
                                      </p:cBhvr>
                                      <p:tavLst>
                                        <p:tav tm="0" fmla="#ppt_y-sin(pi*$)/9">
                                          <p:val>
                                            <p:fltVal val="0"/>
                                          </p:val>
                                        </p:tav>
                                        <p:tav tm="100000">
                                          <p:val>
                                            <p:fltVal val="1"/>
                                          </p:val>
                                        </p:tav>
                                      </p:tavLst>
                                    </p:anim>
                                    <p:anim calcmode="lin" valueType="num">
                                      <p:cBhvr>
                                        <p:cTn id="48" dur="249" tmFilter="0, 0; 0.125,0.2665; 0.25,0.4; 0.375,0.465; 0.5,0.5;  0.625,0.535; 0.75,0.6; 0.875,0.7335; 1,1">
                                          <p:stCondLst>
                                            <p:cond delay="993"/>
                                          </p:stCondLst>
                                        </p:cTn>
                                        <p:tgtEl>
                                          <p:spTgt spid="38"/>
                                        </p:tgtEl>
                                        <p:attrNameLst>
                                          <p:attrName>ppt_y</p:attrName>
                                        </p:attrNameLst>
                                      </p:cBhvr>
                                      <p:tavLst>
                                        <p:tav tm="0" fmla="#ppt_y-sin(pi*$)/27">
                                          <p:val>
                                            <p:fltVal val="0"/>
                                          </p:val>
                                        </p:tav>
                                        <p:tav tm="100000">
                                          <p:val>
                                            <p:fltVal val="1"/>
                                          </p:val>
                                        </p:tav>
                                      </p:tavLst>
                                    </p:anim>
                                    <p:anim calcmode="lin" valueType="num">
                                      <p:cBhvr>
                                        <p:cTn id="49" dur="123" tmFilter="0, 0; 0.125,0.2665; 0.25,0.4; 0.375,0.465; 0.5,0.5;  0.625,0.535; 0.75,0.6; 0.875,0.7335; 1,1">
                                          <p:stCondLst>
                                            <p:cond delay="1242"/>
                                          </p:stCondLst>
                                        </p:cTn>
                                        <p:tgtEl>
                                          <p:spTgt spid="38"/>
                                        </p:tgtEl>
                                        <p:attrNameLst>
                                          <p:attrName>ppt_y</p:attrName>
                                        </p:attrNameLst>
                                      </p:cBhvr>
                                      <p:tavLst>
                                        <p:tav tm="0" fmla="#ppt_y-sin(pi*$)/81">
                                          <p:val>
                                            <p:fltVal val="0"/>
                                          </p:val>
                                        </p:tav>
                                        <p:tav tm="100000">
                                          <p:val>
                                            <p:fltVal val="1"/>
                                          </p:val>
                                        </p:tav>
                                      </p:tavLst>
                                    </p:anim>
                                    <p:animScale>
                                      <p:cBhvr>
                                        <p:cTn id="50" dur="20">
                                          <p:stCondLst>
                                            <p:cond delay="488"/>
                                          </p:stCondLst>
                                        </p:cTn>
                                        <p:tgtEl>
                                          <p:spTgt spid="38"/>
                                        </p:tgtEl>
                                      </p:cBhvr>
                                      <p:to x="100000" y="60000"/>
                                    </p:animScale>
                                    <p:animScale>
                                      <p:cBhvr>
                                        <p:cTn id="51" dur="125" decel="50000">
                                          <p:stCondLst>
                                            <p:cond delay="507"/>
                                          </p:stCondLst>
                                        </p:cTn>
                                        <p:tgtEl>
                                          <p:spTgt spid="38"/>
                                        </p:tgtEl>
                                      </p:cBhvr>
                                      <p:to x="100000" y="100000"/>
                                    </p:animScale>
                                    <p:animScale>
                                      <p:cBhvr>
                                        <p:cTn id="52" dur="20">
                                          <p:stCondLst>
                                            <p:cond delay="984"/>
                                          </p:stCondLst>
                                        </p:cTn>
                                        <p:tgtEl>
                                          <p:spTgt spid="38"/>
                                        </p:tgtEl>
                                      </p:cBhvr>
                                      <p:to x="100000" y="80000"/>
                                    </p:animScale>
                                    <p:animScale>
                                      <p:cBhvr>
                                        <p:cTn id="53" dur="125" decel="50000">
                                          <p:stCondLst>
                                            <p:cond delay="1004"/>
                                          </p:stCondLst>
                                        </p:cTn>
                                        <p:tgtEl>
                                          <p:spTgt spid="38"/>
                                        </p:tgtEl>
                                      </p:cBhvr>
                                      <p:to x="100000" y="100000"/>
                                    </p:animScale>
                                    <p:animScale>
                                      <p:cBhvr>
                                        <p:cTn id="54" dur="20">
                                          <p:stCondLst>
                                            <p:cond delay="1232"/>
                                          </p:stCondLst>
                                        </p:cTn>
                                        <p:tgtEl>
                                          <p:spTgt spid="38"/>
                                        </p:tgtEl>
                                      </p:cBhvr>
                                      <p:to x="100000" y="90000"/>
                                    </p:animScale>
                                    <p:animScale>
                                      <p:cBhvr>
                                        <p:cTn id="55" dur="125" decel="50000">
                                          <p:stCondLst>
                                            <p:cond delay="1251"/>
                                          </p:stCondLst>
                                        </p:cTn>
                                        <p:tgtEl>
                                          <p:spTgt spid="38"/>
                                        </p:tgtEl>
                                      </p:cBhvr>
                                      <p:to x="100000" y="100000"/>
                                    </p:animScale>
                                    <p:animScale>
                                      <p:cBhvr>
                                        <p:cTn id="56" dur="20">
                                          <p:stCondLst>
                                            <p:cond delay="1356"/>
                                          </p:stCondLst>
                                        </p:cTn>
                                        <p:tgtEl>
                                          <p:spTgt spid="38"/>
                                        </p:tgtEl>
                                      </p:cBhvr>
                                      <p:to x="100000" y="95000"/>
                                    </p:animScale>
                                    <p:animScale>
                                      <p:cBhvr>
                                        <p:cTn id="57" dur="125" decel="50000">
                                          <p:stCondLst>
                                            <p:cond delay="1376"/>
                                          </p:stCondLst>
                                        </p:cTn>
                                        <p:tgtEl>
                                          <p:spTgt spid="38"/>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down)">
                                      <p:cBhvr>
                                        <p:cTn id="60" dur="435">
                                          <p:stCondLst>
                                            <p:cond delay="0"/>
                                          </p:stCondLst>
                                        </p:cTn>
                                        <p:tgtEl>
                                          <p:spTgt spid="65"/>
                                        </p:tgtEl>
                                      </p:cBhvr>
                                    </p:animEffect>
                                    <p:anim calcmode="lin" valueType="num">
                                      <p:cBhvr>
                                        <p:cTn id="61" dur="1367"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62" dur="498"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63" dur="498" tmFilter="0, 0; 0.125,0.2665; 0.25,0.4; 0.375,0.465; 0.5,0.5;  0.625,0.535; 0.75,0.6; 0.875,0.7335; 1,1">
                                          <p:stCondLst>
                                            <p:cond delay="498"/>
                                          </p:stCondLst>
                                        </p:cTn>
                                        <p:tgtEl>
                                          <p:spTgt spid="65"/>
                                        </p:tgtEl>
                                        <p:attrNameLst>
                                          <p:attrName>ppt_y</p:attrName>
                                        </p:attrNameLst>
                                      </p:cBhvr>
                                      <p:tavLst>
                                        <p:tav tm="0" fmla="#ppt_y-sin(pi*$)/9">
                                          <p:val>
                                            <p:fltVal val="0"/>
                                          </p:val>
                                        </p:tav>
                                        <p:tav tm="100000">
                                          <p:val>
                                            <p:fltVal val="1"/>
                                          </p:val>
                                        </p:tav>
                                      </p:tavLst>
                                    </p:anim>
                                    <p:anim calcmode="lin" valueType="num">
                                      <p:cBhvr>
                                        <p:cTn id="64" dur="249" tmFilter="0, 0; 0.125,0.2665; 0.25,0.4; 0.375,0.465; 0.5,0.5;  0.625,0.535; 0.75,0.6; 0.875,0.7335; 1,1">
                                          <p:stCondLst>
                                            <p:cond delay="993"/>
                                          </p:stCondLst>
                                        </p:cTn>
                                        <p:tgtEl>
                                          <p:spTgt spid="65"/>
                                        </p:tgtEl>
                                        <p:attrNameLst>
                                          <p:attrName>ppt_y</p:attrName>
                                        </p:attrNameLst>
                                      </p:cBhvr>
                                      <p:tavLst>
                                        <p:tav tm="0" fmla="#ppt_y-sin(pi*$)/27">
                                          <p:val>
                                            <p:fltVal val="0"/>
                                          </p:val>
                                        </p:tav>
                                        <p:tav tm="100000">
                                          <p:val>
                                            <p:fltVal val="1"/>
                                          </p:val>
                                        </p:tav>
                                      </p:tavLst>
                                    </p:anim>
                                    <p:anim calcmode="lin" valueType="num">
                                      <p:cBhvr>
                                        <p:cTn id="65" dur="123" tmFilter="0, 0; 0.125,0.2665; 0.25,0.4; 0.375,0.465; 0.5,0.5;  0.625,0.535; 0.75,0.6; 0.875,0.7335; 1,1">
                                          <p:stCondLst>
                                            <p:cond delay="1242"/>
                                          </p:stCondLst>
                                        </p:cTn>
                                        <p:tgtEl>
                                          <p:spTgt spid="65"/>
                                        </p:tgtEl>
                                        <p:attrNameLst>
                                          <p:attrName>ppt_y</p:attrName>
                                        </p:attrNameLst>
                                      </p:cBhvr>
                                      <p:tavLst>
                                        <p:tav tm="0" fmla="#ppt_y-sin(pi*$)/81">
                                          <p:val>
                                            <p:fltVal val="0"/>
                                          </p:val>
                                        </p:tav>
                                        <p:tav tm="100000">
                                          <p:val>
                                            <p:fltVal val="1"/>
                                          </p:val>
                                        </p:tav>
                                      </p:tavLst>
                                    </p:anim>
                                    <p:animScale>
                                      <p:cBhvr>
                                        <p:cTn id="66" dur="20">
                                          <p:stCondLst>
                                            <p:cond delay="488"/>
                                          </p:stCondLst>
                                        </p:cTn>
                                        <p:tgtEl>
                                          <p:spTgt spid="65"/>
                                        </p:tgtEl>
                                      </p:cBhvr>
                                      <p:to x="100000" y="60000"/>
                                    </p:animScale>
                                    <p:animScale>
                                      <p:cBhvr>
                                        <p:cTn id="67" dur="125" decel="50000">
                                          <p:stCondLst>
                                            <p:cond delay="507"/>
                                          </p:stCondLst>
                                        </p:cTn>
                                        <p:tgtEl>
                                          <p:spTgt spid="65"/>
                                        </p:tgtEl>
                                      </p:cBhvr>
                                      <p:to x="100000" y="100000"/>
                                    </p:animScale>
                                    <p:animScale>
                                      <p:cBhvr>
                                        <p:cTn id="68" dur="20">
                                          <p:stCondLst>
                                            <p:cond delay="984"/>
                                          </p:stCondLst>
                                        </p:cTn>
                                        <p:tgtEl>
                                          <p:spTgt spid="65"/>
                                        </p:tgtEl>
                                      </p:cBhvr>
                                      <p:to x="100000" y="80000"/>
                                    </p:animScale>
                                    <p:animScale>
                                      <p:cBhvr>
                                        <p:cTn id="69" dur="125" decel="50000">
                                          <p:stCondLst>
                                            <p:cond delay="1004"/>
                                          </p:stCondLst>
                                        </p:cTn>
                                        <p:tgtEl>
                                          <p:spTgt spid="65"/>
                                        </p:tgtEl>
                                      </p:cBhvr>
                                      <p:to x="100000" y="100000"/>
                                    </p:animScale>
                                    <p:animScale>
                                      <p:cBhvr>
                                        <p:cTn id="70" dur="20">
                                          <p:stCondLst>
                                            <p:cond delay="1232"/>
                                          </p:stCondLst>
                                        </p:cTn>
                                        <p:tgtEl>
                                          <p:spTgt spid="65"/>
                                        </p:tgtEl>
                                      </p:cBhvr>
                                      <p:to x="100000" y="90000"/>
                                    </p:animScale>
                                    <p:animScale>
                                      <p:cBhvr>
                                        <p:cTn id="71" dur="125" decel="50000">
                                          <p:stCondLst>
                                            <p:cond delay="1251"/>
                                          </p:stCondLst>
                                        </p:cTn>
                                        <p:tgtEl>
                                          <p:spTgt spid="65"/>
                                        </p:tgtEl>
                                      </p:cBhvr>
                                      <p:to x="100000" y="100000"/>
                                    </p:animScale>
                                    <p:animScale>
                                      <p:cBhvr>
                                        <p:cTn id="72" dur="20">
                                          <p:stCondLst>
                                            <p:cond delay="1356"/>
                                          </p:stCondLst>
                                        </p:cTn>
                                        <p:tgtEl>
                                          <p:spTgt spid="65"/>
                                        </p:tgtEl>
                                      </p:cBhvr>
                                      <p:to x="100000" y="95000"/>
                                    </p:animScale>
                                    <p:animScale>
                                      <p:cBhvr>
                                        <p:cTn id="73" dur="125" decel="50000">
                                          <p:stCondLst>
                                            <p:cond delay="1376"/>
                                          </p:stCondLst>
                                        </p:cTn>
                                        <p:tgtEl>
                                          <p:spTgt spid="6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4" grpId="0"/>
      <p:bldP spid="6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artisticBlur radius="7"/>
                    </a14:imgEffect>
                  </a14:imgLayer>
                </a14:imgProps>
              </a:ext>
              <a:ext uri="{28A0092B-C50C-407E-A947-70E740481C1C}">
                <a14:useLocalDpi xmlns:a14="http://schemas.microsoft.com/office/drawing/2010/main" val="0"/>
              </a:ext>
            </a:extLst>
          </a:blip>
          <a:stretch>
            <a:fillRect/>
          </a:stretch>
        </p:blipFill>
        <p:spPr>
          <a:xfrm>
            <a:off x="-395659" y="-540023"/>
            <a:ext cx="10513168" cy="7017539"/>
          </a:xfrm>
          <a:prstGeom prst="rect">
            <a:avLst/>
          </a:prstGeom>
          <a:effectLst>
            <a:outerShdw blurRad="444500" dist="50800" dir="4800000" algn="ctr" rotWithShape="0">
              <a:srgbClr val="000000">
                <a:alpha val="62000"/>
              </a:srgbClr>
            </a:outerShdw>
          </a:effectLst>
        </p:spPr>
      </p:pic>
      <p:sp>
        <p:nvSpPr>
          <p:cNvPr id="13" name="矩形 12"/>
          <p:cNvSpPr/>
          <p:nvPr/>
        </p:nvSpPr>
        <p:spPr>
          <a:xfrm>
            <a:off x="-1235075" y="-740990"/>
            <a:ext cx="12192000" cy="7419472"/>
          </a:xfrm>
          <a:prstGeom prst="rect">
            <a:avLst/>
          </a:prstGeom>
          <a:solidFill>
            <a:schemeClr val="tx1">
              <a:alpha val="2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Adobe 黑体 Std R" panose="020B0400000000000000" pitchFamily="34" charset="-122"/>
            </a:endParaRPr>
          </a:p>
        </p:txBody>
      </p:sp>
      <p:grpSp>
        <p:nvGrpSpPr>
          <p:cNvPr id="11" name="组合 10"/>
          <p:cNvGrpSpPr/>
          <p:nvPr/>
        </p:nvGrpSpPr>
        <p:grpSpPr>
          <a:xfrm>
            <a:off x="0" y="2254385"/>
            <a:ext cx="10033517" cy="1428721"/>
            <a:chOff x="1351268" y="2694436"/>
            <a:chExt cx="10033517" cy="1428721"/>
          </a:xfrm>
        </p:grpSpPr>
        <p:sp>
          <p:nvSpPr>
            <p:cNvPr id="12" name="文本框 5"/>
            <p:cNvSpPr txBox="1">
              <a:spLocks noChangeArrowheads="1"/>
            </p:cNvSpPr>
            <p:nvPr/>
          </p:nvSpPr>
          <p:spPr bwMode="auto">
            <a:xfrm>
              <a:off x="1351268" y="2694436"/>
              <a:ext cx="100335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685783" fontAlgn="base">
                <a:spcBef>
                  <a:spcPct val="0"/>
                </a:spcBef>
                <a:spcAft>
                  <a:spcPct val="0"/>
                </a:spcAft>
                <a:defRPr/>
              </a:pPr>
              <a:r>
                <a:rPr lang="zh-CN" altLang="en-US" sz="4800" b="1" dirty="0">
                  <a:solidFill>
                    <a:prstClr val="white"/>
                  </a:solidFill>
                  <a:latin typeface="微软雅黑" panose="020B0503020204020204" pitchFamily="34" charset="-122"/>
                  <a:ea typeface="微软雅黑" panose="020B0503020204020204" pitchFamily="34" charset="-122"/>
                </a:rPr>
                <a:t>感谢大家的聆听，请老师批评指正！</a:t>
              </a:r>
            </a:p>
          </p:txBody>
        </p:sp>
        <p:sp>
          <p:nvSpPr>
            <p:cNvPr id="14" name="文本框 6"/>
            <p:cNvSpPr txBox="1">
              <a:spLocks noChangeArrowheads="1"/>
            </p:cNvSpPr>
            <p:nvPr/>
          </p:nvSpPr>
          <p:spPr bwMode="auto">
            <a:xfrm>
              <a:off x="4023638" y="3784603"/>
              <a:ext cx="41447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685783" fontAlgn="base">
                <a:spcBef>
                  <a:spcPct val="0"/>
                </a:spcBef>
                <a:spcAft>
                  <a:spcPct val="0"/>
                </a:spcAft>
                <a:defRPr/>
              </a:pPr>
              <a:r>
                <a:rPr lang="en-US" altLang="zh-CN" sz="1600" spc="400" dirty="0">
                  <a:solidFill>
                    <a:prstClr val="white"/>
                  </a:solidFill>
                  <a:latin typeface="Arial" panose="020B0604020202020204"/>
                  <a:ea typeface="微软雅黑 Light"/>
                </a:rPr>
                <a:t>THANK YOU FOR WATCHING</a:t>
              </a:r>
            </a:p>
          </p:txBody>
        </p:sp>
      </p:grpSp>
    </p:spTree>
    <p:extLst>
      <p:ext uri="{BB962C8B-B14F-4D97-AF65-F5344CB8AC3E}">
        <p14:creationId xmlns:p14="http://schemas.microsoft.com/office/powerpoint/2010/main" val="9192563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f3e21b4c-856a-44a6-9096-9446a74c5dc2}"/>
  <p:tag name="TABLE_ENDDRAG_ORIGIN_RECT" val="476*347"/>
  <p:tag name="TABLE_ENDDRAG_RECT" val="437*152*476*347"/>
  <p:tag name="TABLE_RECT" val="409.108*156.524*532.3*313.1"/>
  <p:tag name="TABLE_EMPHASIZE_COLOR" val="6579300"/>
  <p:tag name="TABLE_ONEKEY_SKIN_IDX" val="0"/>
  <p:tag name="TABLE_SKINIDX" val="-1"/>
  <p:tag name="TABLE_COLORIDX" val="l"/>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018cffe9-22c8-4796-8e6f-01100af585e6}"/>
  <p:tag name="TABLE_ENDDRAG_ORIGIN_RECT" val="350*168"/>
  <p:tag name="TABLE_ENDDRAG_RECT" val="507*121*350*168"/>
  <p:tag name="TABLE_RECT" val="507.051*113.473*369*189.25"/>
  <p:tag name="TABLE_EMPHASIZE_COLOR" val="6579300"/>
  <p:tag name="TABLE_ONEKEY_SKIN_IDX" val="0"/>
  <p:tag name="TABLE_SKINIDX" val="-1"/>
  <p:tag name="TABLE_COLORIDX" val="l"/>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a14f9fac-da63-4ae1-8843-bdfadc96623b}"/>
  <p:tag name="TABLE_ENDDRAG_ORIGIN_RECT" val="469*150"/>
  <p:tag name="TABLE_ENDDRAG_RECT" val="485*319*469*150"/>
  <p:tag name="TABLE_RECT" val="413.109*306.054*510.9*180.1"/>
  <p:tag name="TABLE_EMPHASIZE_COLOR" val="6579300"/>
  <p:tag name="TABLE_ONEKEY_SKIN_IDX" val="0"/>
  <p:tag name="TABLE_SKINIDX" val="-1"/>
  <p:tag name="TABLE_COLORIDX" val="l"/>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fd96d6ca-0af9-4794-87cf-944e9d6eeddd}"/>
  <p:tag name="TABLE_ENDDRAG_ORIGIN_RECT" val="400*222"/>
  <p:tag name="TABLE_ENDDRAG_RECT" val="261*234*400*222"/>
  <p:tag name="TABLE_RECT" val="17*246.529*926*254.5"/>
  <p:tag name="TABLE_EMPHASIZE_COLOR" val="6579300"/>
  <p:tag name="TABLE_ONEKEY_SKIN_IDX" val="0"/>
  <p:tag name="TABLE_SKINIDX" val="-1"/>
  <p:tag name="TABLE_COLORIDX" val="l"/>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cf8d03f8-7a03-4d80-9f89-bc4872ab9c47}"/>
  <p:tag name="TABLE_RECT" val="107.811*200.613*307.95*302.65"/>
  <p:tag name="TABLE_EMPHASIZE_COLOR" val="6579300"/>
  <p:tag name="TABLE_ONEKEY_SKIN_IDX" val="0"/>
  <p:tag name="TABLE_SKINIDX" val="-1"/>
  <p:tag name="TABLE_COLORIDX" val="l"/>
  <p:tag name="TABLE_ENDDRAG_ORIGIN_RECT" val="339*330"/>
  <p:tag name="TABLE_ENDDRAG_RECT" val="83*162*339*330"/>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1df94c38-5762-4b81-8b8c-3bb580c1e9ea}"/>
  <p:tag name="TABLE_RECT" val="593.773*217.871*163.05*93.1"/>
  <p:tag name="TABLE_EMPHASIZE_COLOR" val="6579300"/>
  <p:tag name="TABLE_ONEKEY_SKIN_IDX" val="0"/>
  <p:tag name="TABLE_SKINIDX" val="-1"/>
  <p:tag name="TABLE_COLORIDX" val="l"/>
  <p:tag name="TABLE_ENDDRAG_ORIGIN_RECT" val="290*100"/>
  <p:tag name="TABLE_ENDDRAG_RECT" val="593*210*290*100"/>
</p:tagLst>
</file>

<file path=ppt/theme/theme1.xml><?xml version="1.0" encoding="utf-8"?>
<a:theme xmlns:a="http://schemas.openxmlformats.org/drawingml/2006/main" name="Office 主题">
  <a:themeElements>
    <a:clrScheme name="自定义 6">
      <a:dk1>
        <a:sysClr val="windowText" lastClr="000000"/>
      </a:dk1>
      <a:lt1>
        <a:sysClr val="window" lastClr="FFFFFF"/>
      </a:lt1>
      <a:dk2>
        <a:srgbClr val="1E7E49"/>
      </a:dk2>
      <a:lt2>
        <a:srgbClr val="00B050"/>
      </a:lt2>
      <a:accent1>
        <a:srgbClr val="92D050"/>
      </a:accent1>
      <a:accent2>
        <a:srgbClr val="085804"/>
      </a:accent2>
      <a:accent3>
        <a:srgbClr val="D7F07C"/>
      </a:accent3>
      <a:accent4>
        <a:srgbClr val="17365D"/>
      </a:accent4>
      <a:accent5>
        <a:srgbClr val="A7C5E9"/>
      </a:accent5>
      <a:accent6>
        <a:srgbClr val="508BD4"/>
      </a:accent6>
      <a:hlink>
        <a:srgbClr val="245695"/>
      </a:hlink>
      <a:folHlink>
        <a:srgbClr val="0F24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lumMod val="75000"/>
          </a:schemeClr>
        </a:solidFill>
        <a:ln>
          <a:noFill/>
        </a:ln>
        <a:effectLst>
          <a:outerShdw blurRad="63500" sx="102000" sy="102000" algn="c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Office 主题">
  <a:themeElements>
    <a:clrScheme name="自定义 6">
      <a:dk1>
        <a:sysClr val="windowText" lastClr="000000"/>
      </a:dk1>
      <a:lt1>
        <a:sysClr val="window" lastClr="FFFFFF"/>
      </a:lt1>
      <a:dk2>
        <a:srgbClr val="1E7E49"/>
      </a:dk2>
      <a:lt2>
        <a:srgbClr val="00B050"/>
      </a:lt2>
      <a:accent1>
        <a:srgbClr val="92D050"/>
      </a:accent1>
      <a:accent2>
        <a:srgbClr val="085804"/>
      </a:accent2>
      <a:accent3>
        <a:srgbClr val="D7F07C"/>
      </a:accent3>
      <a:accent4>
        <a:srgbClr val="17365D"/>
      </a:accent4>
      <a:accent5>
        <a:srgbClr val="A7C5E9"/>
      </a:accent5>
      <a:accent6>
        <a:srgbClr val="508BD4"/>
      </a:accent6>
      <a:hlink>
        <a:srgbClr val="245695"/>
      </a:hlink>
      <a:folHlink>
        <a:srgbClr val="0F24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lumMod val="75000"/>
          </a:schemeClr>
        </a:solidFill>
        <a:ln>
          <a:noFill/>
        </a:ln>
        <a:effectLst>
          <a:outerShdw blurRad="63500" sx="102000" sy="102000" algn="c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自定义 50">
      <a:dk1>
        <a:srgbClr val="000000"/>
      </a:dk1>
      <a:lt1>
        <a:srgbClr val="FFFFFF"/>
      </a:lt1>
      <a:dk2>
        <a:srgbClr val="FFFFFF"/>
      </a:dk2>
      <a:lt2>
        <a:srgbClr val="FFFFFF"/>
      </a:lt2>
      <a:accent1>
        <a:srgbClr val="00823B"/>
      </a:accent1>
      <a:accent2>
        <a:srgbClr val="92D050"/>
      </a:accent2>
      <a:accent3>
        <a:srgbClr val="00823B"/>
      </a:accent3>
      <a:accent4>
        <a:srgbClr val="92D050"/>
      </a:accent4>
      <a:accent5>
        <a:srgbClr val="00823B"/>
      </a:accent5>
      <a:accent6>
        <a:srgbClr val="92D050"/>
      </a:accent6>
      <a:hlink>
        <a:srgbClr val="00823B"/>
      </a:hlink>
      <a:folHlink>
        <a:srgbClr val="92D050"/>
      </a:folHlink>
    </a:clrScheme>
    <a:fontScheme name="Temp">
      <a:majorFont>
        <a:latin typeface="Arial"/>
        <a:ea typeface="楷体"/>
        <a:cs typeface=""/>
      </a:majorFont>
      <a:minorFont>
        <a:latin typeface="Arial"/>
        <a:ea typeface="楷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2111</TotalTime>
  <Words>3901</Words>
  <Application>Microsoft Office PowerPoint</Application>
  <PresentationFormat>自定义</PresentationFormat>
  <Paragraphs>1372</Paragraphs>
  <Slides>48</Slides>
  <Notes>22</Notes>
  <HiddenSlides>0</HiddenSlides>
  <MMClips>2</MMClips>
  <ScaleCrop>false</ScaleCrop>
  <HeadingPairs>
    <vt:vector size="6" baseType="variant">
      <vt:variant>
        <vt:lpstr>已用的字体</vt:lpstr>
      </vt:variant>
      <vt:variant>
        <vt:i4>19</vt:i4>
      </vt:variant>
      <vt:variant>
        <vt:lpstr>主题</vt:lpstr>
      </vt:variant>
      <vt:variant>
        <vt:i4>3</vt:i4>
      </vt:variant>
      <vt:variant>
        <vt:lpstr>幻灯片标题</vt:lpstr>
      </vt:variant>
      <vt:variant>
        <vt:i4>48</vt:i4>
      </vt:variant>
    </vt:vector>
  </HeadingPairs>
  <TitlesOfParts>
    <vt:vector size="70" baseType="lpstr">
      <vt:lpstr>FontAwesome</vt:lpstr>
      <vt:lpstr>Lifeline JL</vt:lpstr>
      <vt:lpstr>Microsoft YaHei Light</vt:lpstr>
      <vt:lpstr>Raleway</vt:lpstr>
      <vt:lpstr>等线</vt:lpstr>
      <vt:lpstr>楷体</vt:lpstr>
      <vt:lpstr>宋体</vt:lpstr>
      <vt:lpstr>微软雅黑</vt:lpstr>
      <vt:lpstr>微软雅黑 Light</vt:lpstr>
      <vt:lpstr>叶根友毛笔行书2.0版</vt:lpstr>
      <vt:lpstr>印品黑体</vt:lpstr>
      <vt:lpstr>Arial</vt:lpstr>
      <vt:lpstr>Calibri</vt:lpstr>
      <vt:lpstr>Cambria Math</vt:lpstr>
      <vt:lpstr>Haettenschweiler</vt:lpstr>
      <vt:lpstr>Impact</vt:lpstr>
      <vt:lpstr>Source Sans Pro</vt:lpstr>
      <vt:lpstr>Times New Roman</vt:lpstr>
      <vt:lpstr>Wingdings</vt:lpstr>
      <vt:lpstr>Office 主题</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lastModifiedBy>安妹妹</cp:lastModifiedBy>
  <cp:revision>158</cp:revision>
  <dcterms:created xsi:type="dcterms:W3CDTF">2015-07-11T04:44:16Z</dcterms:created>
  <dcterms:modified xsi:type="dcterms:W3CDTF">2021-05-27T12:39:43Z</dcterms:modified>
</cp:coreProperties>
</file>