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tags" Target="tags/tag32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Relationship Id="rId3" Type="http://schemas.openxmlformats.org/officeDocument/2006/relationships/tags" Target="../tags/tag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Relationship Id="rId3" Type="http://schemas.openxmlformats.org/officeDocument/2006/relationships/tags" Target="../tags/tag2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30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3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34615" y="360489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34615" y="458724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34615" y="557784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08095" y="35236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08095" y="456120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808095" y="556641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同步训练</a:t>
            </a:r>
          </a:p>
        </p:txBody>
      </p:sp>
      <p:sp>
        <p:nvSpPr>
          <p:cNvPr id="2" name="矩形 1"/>
          <p:cNvSpPr/>
          <p:nvPr/>
        </p:nvSpPr>
        <p:spPr>
          <a:xfrm>
            <a:off x="920750" y="1070610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ysClr val="window" lastClr="FFFFFF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第五单元  生物圈中的人（三）</a:t>
            </a:r>
          </a:p>
        </p:txBody>
      </p:sp>
      <p:sp>
        <p:nvSpPr>
          <p:cNvPr id="8" name="矩形 7"/>
          <p:cNvSpPr/>
          <p:nvPr/>
        </p:nvSpPr>
        <p:spPr>
          <a:xfrm>
            <a:off x="3496310" y="357949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96310" y="457644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96310" y="557784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637790" y="259842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811270" y="25838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  <a:endParaRPr lang="en-US" altLang="zh-CN" sz="3600"/>
          </a:p>
        </p:txBody>
      </p:sp>
      <p:sp>
        <p:nvSpPr>
          <p:cNvPr id="18" name="矩形 17"/>
          <p:cNvSpPr/>
          <p:nvPr/>
        </p:nvSpPr>
        <p:spPr>
          <a:xfrm>
            <a:off x="3499485" y="25730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92Z1C_N2Z3IY(@[[G{$I1F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35" y="2272665"/>
            <a:ext cx="11562715" cy="19646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85800" y="274955"/>
            <a:ext cx="11230610" cy="6231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342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1.呼吸系统的组成和功能。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（1）呼吸道：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①鼻：鼻黏膜内有毛细血管和黏液腺，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可以温暖吸入的气体；黏液腺分泌鼻黏液,使吸入鼻腔内的空气变得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；鼻黏膜内有接受气体刺激的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细胞；此外，鼻腔中的鼻毛可以过滤空气。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②咽：是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的共同通道。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③喉：入口处有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,吞咽时防止食物误入气管。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④气管、支气管：气管壁由C形软骨支撑。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（2）肺：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肺是完成气体交换的重要场所，由细支气管的树状分支和肺泡组成。肺泡适于气体交换的特点：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①肺泡数目多,总面积大。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②肺泡外缠绕着丰富的毛细血管和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algn="l"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③肺泡壁和毛细血管壁很薄,只由一层上皮细胞构成。   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59805" y="115951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毛细血管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60440" y="1605280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温暖、湿润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87450" y="201993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嗅觉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59965" y="245173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空气和食物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36900" y="289306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会厌软骨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95290" y="54686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弹性纤维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7" grpId="2"/>
      <p:bldP spid="8" grpId="3"/>
      <p:bldP spid="9" grpId="4"/>
      <p:bldP spid="10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95960" y="177800"/>
            <a:ext cx="10546080" cy="1291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2.呼吸的全过程。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呼吸是人体与外界进行气体交换的过程，包括四个环节，列表比较归纳如下：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25145" y="1565275"/>
          <a:ext cx="11160760" cy="45993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0975"/>
                <a:gridCol w="2547620"/>
                <a:gridCol w="2449195"/>
                <a:gridCol w="2624455"/>
                <a:gridCol w="2088515"/>
              </a:tblGrid>
              <a:tr h="8312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环节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肺通气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肺内的气体交换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气体在血液里运输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组织里的气体交换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5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含义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肺与</a:t>
                      </a:r>
                      <a:r>
                        <a:rPr lang="zh-CN" altLang="en-US" sz="24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进行气体交换的过程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肺泡里的气体与血液进行交换的过程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气体在</a:t>
                      </a:r>
                      <a:r>
                        <a:rPr lang="zh-CN" altLang="en-US" sz="24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altLang="zh-CN" sz="24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24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系统里运输的过程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血液里的气体与</a:t>
                      </a:r>
                      <a:r>
                        <a:rPr lang="zh-CN" altLang="en-US" sz="2400" b="0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进行交换的过程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实现原理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呼吸运动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气体扩散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血液循环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气体扩散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氧气运动方向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外界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——→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肺泡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——→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血液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——→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组织细胞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二氧化碳运动方向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indent="0">
                        <a:buNone/>
                      </a:pPr>
                      <a:endParaRPr lang="zh-CN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外界  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肺泡  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血液  </a:t>
                      </a:r>
                      <a:r>
                        <a:rPr lang="en-US" altLang="zh-CN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</a:t>
                      </a:r>
                      <a:r>
                        <a:rPr lang="zh-CN" alt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组织细胞                                                    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666365" y="243713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外界环境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945755" y="244665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血液循环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900285" y="297370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组织细胞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85825" y="521970"/>
            <a:ext cx="1081024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3.呼吸运动。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（1）呼吸运动的含义：是指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有节律地扩大和缩小的运动。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（2）呼吸运动的过程：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①吸气过程：肋间肌和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收缩→胸廓扩大→肺扩张→肺容积增大→肺内气压减小→气体入肺，从而完成吸气过程。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②呼气过程：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和膈肌舒张→胸廓缩小→肺收缩→肺容积减小→肺内气压增大→气体出肺，从而完成呼气过程。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（3）呼吸运动的结果：实现了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48960" y="1298575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胸廓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54880" y="2548890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膈肌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67075" y="3817620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肋间肌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60745" y="5112385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肺通气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7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30580" y="387350"/>
            <a:ext cx="10884535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4</a:t>
            </a: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呼吸作用。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（1）呼吸作用的公式：有机物+氧气→二氧化碳+水+能量。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（2）呼吸作用的实质：分解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，释放能量。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（3）呼吸作用的意义：给人体生命活动提供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和维持体温。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（4）肺活量：指一次能呼出的最大气体量。青少年的肺活量为2000~3000mL，多次测量时取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（5）煤气中毒：煤气中含有一氧化碳，一氧化碳非常容易与血红蛋白结合，当人体吸入一氧化碳后会使血红蛋白不能与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结合而引起组织细胞缺氧。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48325" y="1800225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有机物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68310" y="2440305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43550" y="3734435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235440" y="4989195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氧气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7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48970" y="454025"/>
            <a:ext cx="11450955" cy="4730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02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6.肾脏。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（1）肾脏的位置和外观：位于腹后壁脊柱两侧，左右各一个，外形像蚕豆，呈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色。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（2）肾脏的组成：由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（位于外周颜色较深）、髓质（位于内侧颜色较浅）、肾盂（在肾门处，与输尿管相连的漏斗状空腔）构成。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（3）肾单位：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①每个肾有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个肾单位，肾单位是肾脏结构和功能的基本单位。</a:t>
            </a:r>
          </a:p>
          <a:p>
            <a:pPr fontAlgn="auto">
              <a:lnSpc>
                <a:spcPts val="40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②肾单位由肾小体和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组成，肾小体由肾小球和肾小囊构成，肾小囊壁分成内、外两层。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7415" y="1532890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64280" y="204152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皮质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07920" y="3578860"/>
            <a:ext cx="13563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100多万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1560" y="4086860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肾小管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4675" y="5118100"/>
            <a:ext cx="11208385" cy="1122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02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注意肾脏的健康：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肾脏容易受到各种致病因素的侵害而导致肾炎、肾盂肾炎等疾病；很多药物对肾脏有不同程度的毒副作用。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7" grpId="2"/>
      <p:bldP spid="5" grpId="3"/>
      <p:bldP spid="8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5180" y="473075"/>
            <a:ext cx="10673080" cy="5836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32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7.尿液的形成与排出。</a:t>
            </a: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（1）尿的形成主要包括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作用和肾小管的重吸收作用两个过程。健康成年人一昼夜形成原尿约150L、尿液约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L。</a:t>
            </a: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（2）尿液的形成和排出由泌尿系统完成。泌尿系统由肾脏、</a:t>
            </a: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输尿管、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和尿道组成。</a:t>
            </a: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（3）人体排尿不仅起到排出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的作用，而且对调节体内水和无机盐含量、维持细胞正常的生理功能也有重要意义。</a:t>
            </a:r>
          </a:p>
          <a:p>
            <a:pPr algn="l" fontAlgn="auto">
              <a:lnSpc>
                <a:spcPts val="32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8.排泄。</a:t>
            </a:r>
            <a:endParaRPr lang="en-US" altLang="zh-CN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（1）排泄的定义：人体通过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将代谢废物和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物质排出体外的过程。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（2）排泄的途径：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①以尿液的形式通过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排出；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②以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的形式由皮肤排出；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③以气体的形式通过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排出。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04665" y="854710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肾小球的滤过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408545" y="1315085"/>
            <a:ext cx="6457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42185" y="207835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膀胱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46955" y="249110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废物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72535" y="578802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呼吸系统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349615" y="3676650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过剩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732280" y="533717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汗液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46955" y="367665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血液循环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72535" y="490537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泌尿系统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7" grpId="3"/>
      <p:bldP spid="12" grpId="4"/>
      <p:bldP spid="13" grpId="5"/>
      <p:bldP spid="14" grpId="6"/>
      <p:bldP spid="15" grpId="7"/>
      <p:bldP spid="16" grpId="8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5140" y="452755"/>
            <a:ext cx="11450955" cy="54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例1（2019·临沂）</a:t>
            </a: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右图是人一次平静呼吸中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肺内气压与外界气压差曲线，下列叙述正确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的是（ 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  A.在曲线AB段的变化中，肋间肌和膈肌处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于收缩状态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  B.在曲线BC段的变化中，胸廓的前后径和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左右径由大变小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  C.B点是本次呼吸中呼气结束的瞬间，此时肺内气体全部排出体外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  D.C点是本次呼吸中吸气结束的瞬间，此时肺内气压等于外界气压</a:t>
            </a:r>
            <a:endParaRPr lang="en-US" altLang="zh-CN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R4J3S5_N~HY4ME(7]]G0}{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40" y="874395"/>
            <a:ext cx="4361180" cy="38315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95935" y="412115"/>
            <a:ext cx="11450955" cy="575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44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</a:p>
          <a:p>
            <a:pPr algn="l" fontAlgn="auto">
              <a:lnSpc>
                <a:spcPts val="44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AB段表明肺内气压高于外界大气压，是呼气时肺内气压的变化，当肋间肌舒张时，肋骨因重力回落向下运动，使胸廓的前后径和左右径都变小，同时膈肌舒张，膈的面积增大，膈顶部上升，使胸廓的上下径变小，这样胸廓的容积就变小，肺也随之回缩，肺内气压高于外界大气压，肺内气体通过呼吸道排出体外，完成呼气，A错误；B.BC段肺内气压与大气压的气压差是负值，表示肺内气压低于外界大气压，是吸气过程；吸气时膈肌收缩，顶部下降，肋间肌收缩，肋骨上移。胸腔容积由小变大，B错误；C.本次呼吸中，呼气结束的一瞬间是坐标中的B点，此时肺内气体并没有全部排出体外，C错误；D.C点是本次呼吸中吸气结束的瞬间，此时肺内气压等于外界气压，D正确。 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23240" y="402590"/>
            <a:ext cx="11144885" cy="2722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342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例2（2020·连云港）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下图为模拟呼吸运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动示意图。有关叙述正确的是（   ）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A.气球模拟肺，橡皮膜模拟膈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B.图甲模拟呼气，膈肌收缩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C.图乙模拟吸气，膈肌舒张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D.该模型能模拟胸廓前后径变化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2765" y="3126105"/>
            <a:ext cx="11450955" cy="316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34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</a:p>
          <a:p>
            <a:pPr fontAlgn="auto">
              <a:lnSpc>
                <a:spcPts val="34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肋间肌和膈肌收缩时，胸廓体积增大，肺也随之扩张，肺内气压低于外界大气压，外界气体通过呼吸道进入肺，完成吸气；当肋间肌和膈肌舒张时，胸廓体积缩小，肺也随之回缩，肺内气压高于外界大气压，肺内气体通过呼吸道排出体外，完成呼气。A.气球模拟肺，橡皮膜模拟膈，玻璃钟罩模拟胸廓，正确。B.图甲模拟呼气，膈肌舒张，错误。C.图乙模拟吸气，膈肌收缩，错误。D.玻璃钟罩模拟胸廓，该模型不能模拟胸廓前后径变化，错误。故选A。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</a:p>
        </p:txBody>
      </p:sp>
      <p:pic>
        <p:nvPicPr>
          <p:cNvPr id="5" name="图片 4" descr="]RAV%1)~~@J746}7)M7OH)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495300"/>
            <a:ext cx="4970145" cy="26879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91185" y="403225"/>
            <a:ext cx="11181715" cy="287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362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例3（2020·山东滨州）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肾是主要的排泄器官，每个肾由100多万个肾单位组成。下列叙述不正确的是（   ）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A.肾单位由肾小体和肾小管组成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B.肾单位是形成尿液的基本单位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C.肾单位中有两处毛细血管网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D.肾静脉血液中尿素含量高于肾动脉 </a:t>
            </a:r>
            <a:r>
              <a:rPr lang="en-US" altLang="zh-CN" sz="26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5170" y="3163570"/>
            <a:ext cx="11287760" cy="3340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36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肾单位是肾的结构和功能的基本单位，肾单位由肾小体和肾小管构成，肾小体包括肾小球和肾小囊两个结构，A正确。B.每个肾脏大约由100万个肾单位构成，肾单位是形成尿液的基本单位，B正确。C.肾单位中有两处毛细血管网，即肾小球和肾小管周围的毛细血管，C正确。D.肾动脉中的尿素经过肾小球的过滤和肾小管的重吸收后，以尿的形式排出，所以从肾静脉流出的血液中的尿素含量低，D错误。故选D。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00710" y="269875"/>
            <a:ext cx="11038840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例4（2020·北部湾）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流出肾脏的血液成分与流入肾脏的血液成分相比，其发生的主要变化是（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A.氧气增加      B.二氧化碳减少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C.尿素减少      D.血糖浓度增加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1025" y="2575560"/>
            <a:ext cx="11287760" cy="3804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ts val="36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</a:p>
          <a:p>
            <a:pPr algn="l" fontAlgn="auto">
              <a:lnSpc>
                <a:spcPts val="362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肾动脉流入肾脏的血液，流经肾小球时，通过肾小球的滤过作用和肾小管的重吸收作用，血液中的部分尿素等废物随尿液排出，因此从肾静脉流出的血液中，尿素等废物的含量减少。血液流经肾小管周围的毛细血管时，血液与肾小管的细胞进行了物质交换，血液中的氧气和养料进入肾小管的细胞，肾小管的细胞分解有机物产生的二氧化碳进入血液，因此血液中的氧气含量减少，二氧化碳含量增加，血液由动脉血变为静脉血。所以，正常人体内，流出肾脏的血液成分与流入肾脏的血液成分相比，其特点是流出的血液中二氧化碳增加、尿素减少、氧气减少。   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7990" y="471170"/>
            <a:ext cx="114503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例5（2019·盘锦）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人体细胞在生命活动中不断产生各种废物，下列描述正确的是（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A.排便是人体排泄的一种方式        B.二氧化碳由消化系统排出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C.汗腺分泌汗液是排泄的一种方式    D.尿素全部以尿液的形式排出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8465" y="3171190"/>
            <a:ext cx="11402695" cy="290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【答案】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人体内食物残渣叫作粪便，排出体外的过程叫排遗，不属于排泄，A错误；B.二氧化碳由呼吸系统排出，B错误；C.汗腺分泌汗液是排泄的一种方式，C正确；D.皮肤产生汗液，排出少部分水、无机盐和尿素；大部分的水、无机盐和尿素通过泌尿系统以尿的形式排出体外，是排泄的主要途径，D错误。故选：C。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400"/>
              <a:t>同步训练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52145" y="740410"/>
            <a:ext cx="1097216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常生活中，似乎总有一些“条条框框”约束着同学们的行为，如不要随地吐痰，吃饭时不要大声说笑，不吸烟、不吸毒等。如果没有这些约束，有些行为就可能会危害自己和他人的健康，下列有关分析错误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A.随地吐痰是一种不文明的行为，痰液中含有多种病菌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B.吸烟时烟草燃烧产生的有害物质会诱发多种疾病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C.吃饭时大声说笑可能会使食物误入气管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D.吸毒能排解精神空虚，青少年不妨尝试                       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46985" y="2809875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42315" y="636270"/>
            <a:ext cx="1070737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俗话说“食不言，寝不语”，吃饭时不能大声谈笑是有科学道理的，其主要原因是（   ）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A.流经消化器官的血量减少       B.食物容易由咽误入气管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C.唾液腺分泌唾液的量减少       D.有利于保护声带    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每年5月31日是“世界无烟日”，关于吸烟危害叙述不正确的是（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A.吸烟可能诱发癌症等疾病       B.吸烟可能引发呼吸系统疾病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C.烟草燃烧会产生有害物质       D.吸烟能增强人体免疫力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1265" y="4004945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95115" y="1419225"/>
            <a:ext cx="426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63270" y="1080770"/>
            <a:ext cx="1041717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散步是一种很好的有氧运动，下列有关说法正确的是（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A.氧气从外界到肺的路线：鼻→咽→喉→支气管→气管→肺泡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B.平静吸气时，肋间肌和膈肌均收缩，肺内气压大于外界气压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C.呼吸道对吸入气体的处理能力是有限的，因此疫情期间外出需做好个人防护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D.吸入的氧气最终在血液中参与呼吸作用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792335" y="1244600"/>
            <a:ext cx="4222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51865" y="516890"/>
            <a:ext cx="10486390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下列各项叙述中，不属于与肺泡气体交换的功能相适应的特点的是（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A.肺泡外包绕着丰富的毛细血管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B.肺泡壁和毛细血管壁均很薄，都仅由一层扁平上皮细胞组成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C.肺泡数量非常多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D.左右支气管进入左右两肺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肾脏形成尿液的基本结构是（   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A.肾髓质                B.肾单位            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C.肾皮质                D.肾小球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50745" y="1316355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66180" y="4531360"/>
            <a:ext cx="426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10590" y="841375"/>
            <a:ext cx="10734675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冠病毒导致全球超1000万人感染，超50万人死亡。在“全球协作，共同抗疫”理念的指导下，除个别国家和地区外，新冠疫情已得到控制。研究发现，新冠重症患者有明显的肺泡损伤、肺部毛细血管损伤以及肾小管损伤，相应器官的功能会因此受到影响。新冠重症患者与正常人相比，下列说法错误的是（   ）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A.肺通气能力降低             B.肺换气能力降低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C.可能有糖尿症状             D.动脉血颜色偏红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47685" y="3555365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788670" y="402590"/>
            <a:ext cx="103676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13.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人体尿液形成的过程中，肾小球的作用是（   ）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A.收集作用          B.吸收作用         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C.呼吸作用          D.过滤作用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endParaRPr lang="en-US" altLang="zh-CN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14995" y="558165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8655" y="2604770"/>
            <a:ext cx="11051540" cy="359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342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14.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医生从某人的肾脏中抽取样液进行检测，测得样液成分及含量如下，请据此推测抽取样液最可能取自于（   ）</a:t>
            </a:r>
          </a:p>
          <a:p>
            <a:pPr fontAlgn="auto">
              <a:lnSpc>
                <a:spcPts val="342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42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42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42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42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42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A.肾动脉       B.肾小球       C.肾小囊       D.肾小管     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21055" y="3740785"/>
          <a:ext cx="9704070" cy="1739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3145"/>
                <a:gridCol w="822960"/>
                <a:gridCol w="1362710"/>
                <a:gridCol w="1221740"/>
                <a:gridCol w="1361440"/>
                <a:gridCol w="1362075"/>
              </a:tblGrid>
              <a:tr h="695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样液所含成分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水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蛋白质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葡萄糖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无机盐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尿素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39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含量</a:t>
                      </a: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lang="zh-CN" altLang="en-US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单位：</a:t>
                      </a: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g/100mL)</a:t>
                      </a:r>
                      <a:endParaRPr lang="zh-CN" altLang="en-US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95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0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0.1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0.72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6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0.03</a:t>
                      </a: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513830" y="3043555"/>
            <a:ext cx="445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12495" y="1137285"/>
            <a:ext cx="1036764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15.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肾是主要的排泄器官，每个肾由100多万个肾单位组成。下列叙述不正确的是（   ）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A.肾单位由肾小体和肾小管组成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B.肾单位是形成尿液的基本单位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C.肾单位中有两处毛细血管网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D.肾静脉血液中尿素含量高于肾动脉  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97630" y="1922780"/>
            <a:ext cx="464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28015" y="535940"/>
            <a:ext cx="11449685" cy="567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17.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下图是肺泡与血液间气体交换的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示意图，其中①②表示不同的血管，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a、b、c、d表示气体，箭头表示血液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流动或气体进出的方向，据图并运用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所学知识完成下列各题。</a:t>
            </a:r>
          </a:p>
          <a:p>
            <a:pPr fontAlgn="auto">
              <a:lnSpc>
                <a:spcPct val="150000"/>
              </a:lnSpc>
            </a:pP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（1）血管①和血管②中的血液相比较，含氧量高的是血管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（2）外界气体按照图中c方向进入肺泡时，膈肌应处于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状态。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（3）肺内的气体排出体外依次经过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（4）气体在血液中的运输是通过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实现的。          </a:t>
            </a: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60565" t="19576" r="20716" b="56359"/>
          <a:stretch>
            <a:fillRect/>
          </a:stretch>
        </p:blipFill>
        <p:spPr>
          <a:xfrm>
            <a:off x="5955030" y="566420"/>
            <a:ext cx="4497070" cy="32505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49875" y="561657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血液循环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50535" y="5023485"/>
            <a:ext cx="4450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肺→支气管→气管→喉→咽→鼻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318500" y="447738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797925" y="387413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1"/>
      <p:bldP spid="5" grpId="2"/>
      <p:bldP spid="4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05485" y="387350"/>
            <a:ext cx="11057890" cy="612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3620"/>
              </a:lnSpc>
            </a:pPr>
            <a:r>
              <a:rPr lang="en-US" altLang="zh-CN" sz="26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19.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下图为人体消化、血液循环、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呼吸和泌尿系统示意图，字母分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别代表器官或物质。请根据图分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析回答下列问题。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（1）食物中的淀粉在消化道中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被消化成葡萄糖，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在［A］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处被吸收。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（2）葡萄糖随着血液循环流入心脏，由左心室进入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，再运输至全身各处的组织细胞。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（3）肺泡中的［B］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进入血液后，与红细胞中的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结合，再运输至全身各处。</a:t>
            </a:r>
          </a:p>
          <a:p>
            <a:pPr fontAlgn="auto">
              <a:lnSpc>
                <a:spcPts val="362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（4）当原尿流经肾单位中的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时，对人体有用的物质可被重新吸收，最终形成尿液。                            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15826" t="49579" r="53155" b="19443"/>
          <a:stretch>
            <a:fillRect/>
          </a:stretch>
        </p:blipFill>
        <p:spPr>
          <a:xfrm>
            <a:off x="5868035" y="387350"/>
            <a:ext cx="5359400" cy="30099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10760" y="545020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肾小管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46770" y="453072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血红蛋白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84905" y="454025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氧气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799070" y="363982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44370" y="318897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小肠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1"/>
      <p:bldP spid="7" grpId="2"/>
      <p:bldP spid="5" grpId="3"/>
      <p:bldP spid="10" grpId="4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TABLE_BEAUTIFY" val="smartTable{88c61832-97e8-462a-8003-664226f7f2ad}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TABLE_BEAUTIFY" val="smartTable{d597abe2-5969-48f9-92c4-b6e69f523980}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202</Paragraphs>
  <Slides>27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2021-10-21T01:16:27Z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