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bin" ContentType="application/vnd.ms-office.activeX"/>
  <Default Extension="vml" ContentType="application/vnd.openxmlformats-officedocument.vmlDrawing"/>
  <Default Extension="fntdata" ContentType="application/x-fontdata"/>
  <Default Extension="png" ContentType="image/png"/>
  <Default Extension="wmf" ContentType="image/x-wmf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ctiveX/activeX1.xml" ContentType="application/vnd.ms-office.activeX+xml"/>
  <Override PartName="/ppt/activeX/activeX2.xml" ContentType="application/vnd.ms-office.activeX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</p:sldIdLst>
  <p:sldSz cx="12192000" cy="6858000"/>
  <p:notesSz cx="6858000" cy="9144000"/>
  <p:embeddedFontLst>
    <p:embeddedFont>
      <p:font typeface="微软雅黑" panose="020B0503020204020204" charset="-122"/>
      <p:regular r:id="rId25"/>
    </p:embeddedFont>
  </p:embeddedFontLst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  <a:srgbClr val="7F7F7F"/>
    <a:srgbClr val="2D3A4B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78" d="100"/>
          <a:sy n="78" d="100"/>
        </p:scale>
        <p:origin x="654" y="54"/>
      </p:cViewPr>
      <p:guideLst>
        <p:guide orient="horz" pos="2050"/>
        <p:guide pos="383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tags" Target="tags/tag62.xml" /><Relationship Id="rId25" Type="http://schemas.openxmlformats.org/officeDocument/2006/relationships/font" Target="fonts/font1.fntdata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activeX/_rels/activeX1.xml.rels>&#65279;<?xml version="1.0" encoding="utf-8" standalone="yes"?><Relationships xmlns="http://schemas.openxmlformats.org/package/2006/relationships"><Relationship Id="rId1" Type="http://schemas.microsoft.com/office/2006/relationships/activeXControlBinary" Target="activeX1.bin" /></Relationships>
</file>

<file path=ppt/activeX/_rels/activeX2.xml.rels>&#65279;<?xml version="1.0" encoding="utf-8" standalone="yes"?><Relationships xmlns="http://schemas.openxmlformats.org/package/2006/relationships"><Relationship Id="rId1" Type="http://schemas.microsoft.com/office/2006/relationships/activeXControlBinary" Target="activeX2.bin" /></Relationships>
</file>

<file path=ppt/activeX/activeX1.xml><?xml version="1.0" encoding="utf-8"?>
<ax:ocx xmlns:r="http://schemas.openxmlformats.org/officeDocument/2006/relationships" xmlns:ax="http://schemas.microsoft.com/office/2006/activeX" ax:classid="{d27cdb6e-ae6d-11cf-96b8-444553540000}" r:id="rId1" ax:persistence="persistStorage"/>
</file>

<file path=ppt/activeX/activeX2.xml><?xml version="1.0" encoding="utf-8"?>
<ax:ocx xmlns:r="http://schemas.openxmlformats.org/officeDocument/2006/relationships" xmlns:ax="http://schemas.microsoft.com/office/2006/activeX" ax:classid="{d27cdb6e-ae6d-11cf-96b8-444553540000}" r:id="rId1" ax:persistence="persistStorage"/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3.w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3.wmf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/>
              </a:rPr>
              <a:t/>
            </a:fld>
            <a:endParaRPr lang="zh-CN" altLang="en-US" smtClean="0"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/>
              </a:rPr>
              <a:t/>
            </a:fld>
            <a:endParaRPr lang="zh-CN" altLang="en-US" smtClean="0">
              <a:latin typeface="微软雅黑" panose="020b0503020204020204" charset="-122"/>
              <a:ea typeface="微软雅黑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/>
              </a:defRPr>
            </a:lvl1pPr>
          </a:lstStyle>
          <a:p>
            <a:fld id="{1AC49D05-6128-4D0D-A32A-06A5E73B386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/>
              </a:defRPr>
            </a:lvl1pPr>
          </a:lstStyle>
          <a:p>
            <a:fld id="{5849F42C-2DAE-424C-A4B8-3140182C3E9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27652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altLang="en-US" sz="1600"/>
              <a:t>18</a:t>
            </a:fld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6.xml" /><Relationship Id="rId13" Type="http://schemas.openxmlformats.org/officeDocument/2006/relationships/tags" Target="../tags/tag57.xml" /><Relationship Id="rId14" Type="http://schemas.openxmlformats.org/officeDocument/2006/relationships/tags" Target="../tags/tag58.xml" /><Relationship Id="rId15" Type="http://schemas.openxmlformats.org/officeDocument/2006/relationships/tags" Target="../tags/tag59.xml" /><Relationship Id="rId16" Type="http://schemas.openxmlformats.org/officeDocument/2006/relationships/tags" Target="../tags/tag60.xml" /><Relationship Id="rId17" Type="http://schemas.openxmlformats.org/officeDocument/2006/relationships/tags" Target="../tags/tag61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Relationship Id="rId4" Type="http://schemas.openxmlformats.org/officeDocument/2006/relationships/image" Target="../media/image3.jpeg" /><Relationship Id="rId5" Type="http://schemas.openxmlformats.org/officeDocument/2006/relationships/image" Target="../media/image4.jpeg" /><Relationship Id="rId6" Type="http://schemas.openxmlformats.org/officeDocument/2006/relationships/image" Target="../media/image5.jpeg" /><Relationship Id="rId7" Type="http://schemas.openxmlformats.org/officeDocument/2006/relationships/image" Target="../media/image6.jpeg" /><Relationship Id="rId8" Type="http://schemas.openxmlformats.org/officeDocument/2006/relationships/image" Target="../media/image7.jpeg" /><Relationship Id="rId9" Type="http://schemas.openxmlformats.org/officeDocument/2006/relationships/image" Target="../media/image8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Relationship Id="rId3" Type="http://schemas.openxmlformats.org/officeDocument/2006/relationships/hyperlink" Target="&#36830;&#36890;&#22120;.mp4" TargetMode="Externa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control" Target="../activeX/activeX1.xml" /><Relationship Id="rId3" Type="http://schemas.openxmlformats.org/officeDocument/2006/relationships/image" Target="../media/image13.wmf" /><Relationship Id="rId4" Type="http://schemas.openxmlformats.org/officeDocument/2006/relationships/vmlDrawing" Target="../drawings/vmlDrawing1.v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emf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emf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emf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emf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Relationship Id="rId3" Type="http://schemas.openxmlformats.org/officeDocument/2006/relationships/image" Target="../media/image20.png" /><Relationship Id="rId4" Type="http://schemas.openxmlformats.org/officeDocument/2006/relationships/image" Target="../media/image21.png" /><Relationship Id="rId5" Type="http://schemas.openxmlformats.org/officeDocument/2006/relationships/image" Target="../media/image2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hyperlink" Target="&#19977;&#23777;&#20116;&#32423;&#33337;&#38392;.mp4" TargetMode="External" /><Relationship Id="rId3" Type="http://schemas.openxmlformats.org/officeDocument/2006/relationships/control" Target="../activeX/activeX2.xml" /><Relationship Id="rId4" Type="http://schemas.openxmlformats.org/officeDocument/2006/relationships/image" Target="../media/image23.wmf" /><Relationship Id="rId5" Type="http://schemas.openxmlformats.org/officeDocument/2006/relationships/vmlDrawing" Target="../drawings/vmlDrawing2.v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4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5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5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6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文本框 4"/>
          <p:cNvSpPr txBox="1"/>
          <p:nvPr/>
        </p:nvSpPr>
        <p:spPr>
          <a:xfrm>
            <a:off x="2753784" y="2250018"/>
            <a:ext cx="9120716" cy="9440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5333" b="1">
                <a:latin typeface="黑体" pitchFamily="49" charset="-122"/>
                <a:ea typeface="黑体" pitchFamily="49" charset="-122"/>
              </a:rPr>
              <a:t>第三节 连通器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4" name="Rectangle 2"/>
          <p:cNvSpPr>
            <a:spLocks noChangeArrowheads="1"/>
          </p:cNvSpPr>
          <p:nvPr/>
        </p:nvSpPr>
        <p:spPr bwMode="auto">
          <a:xfrm>
            <a:off x="4756151" y="260351"/>
            <a:ext cx="2679700" cy="730251"/>
          </a:xfrm>
          <a:prstGeom prst="rect">
            <a:avLst/>
          </a:prstGeom>
          <a:solidFill>
            <a:srgbClr val="FF00FF"/>
          </a:solidFill>
          <a:ln>
            <a:noFill/>
          </a:ln>
          <a:effectLst>
            <a:outerShdw dist="35921" dir="2700000" algn="ctr" rotWithShape="0">
              <a:srgbClr val="E7E6E6"/>
            </a:outerShdw>
          </a:effectLst>
        </p:spPr>
        <p:txBody>
          <a:bodyPr anchor="b"/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兰亭粗黑简体" panose="02000000000000000000" pitchFamily="2" charset="-122"/>
                <a:ea typeface="方正兰亭粗黑简体" panose="02000000000000000000" pitchFamily="2" charset="-122"/>
                <a:cs typeface="Times New Roman" panose="02020603050405020304" pitchFamily="18" charset="0"/>
              </a:rPr>
              <a:t>情境导入</a:t>
            </a:r>
            <a:endParaRPr kumimoji="0" lang="zh-CN" altLang="en-US" sz="3733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方正兰亭粗黑简体" panose="02000000000000000000" pitchFamily="2" charset="-122"/>
              <a:ea typeface="方正兰亭粗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500967" y="1085851"/>
            <a:ext cx="5190067" cy="78105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2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请欣赏：精美的茶壶</a:t>
            </a:r>
            <a:endParaRPr kumimoji="0" lang="zh-CN" altLang="en-US" sz="4267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pic>
        <p:nvPicPr>
          <p:cNvPr id="8196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633" y="1960033"/>
            <a:ext cx="3257551" cy="242358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7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717" y="4521200"/>
            <a:ext cx="2463800" cy="20023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8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7385" y="1960033"/>
            <a:ext cx="2580216" cy="242358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9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8867" y="4504267"/>
            <a:ext cx="3031067" cy="2019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0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1684" y="1960033"/>
            <a:ext cx="2305049" cy="242358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 descr="蓝色的花瓶&#10;&#10;描述已自动生成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52934" y="1960033"/>
            <a:ext cx="3232151" cy="242358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6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75400" y="4595284"/>
            <a:ext cx="2990851" cy="1854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8" name="Picture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99600" y="4595284"/>
            <a:ext cx="1943100" cy="19431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4756151" y="260351"/>
            <a:ext cx="2679700" cy="730251"/>
          </a:xfrm>
          <a:prstGeom prst="rect">
            <a:avLst/>
          </a:prstGeom>
          <a:solidFill>
            <a:srgbClr val="FF00FF"/>
          </a:solidFill>
          <a:ln>
            <a:noFill/>
          </a:ln>
          <a:effectLst>
            <a:outerShdw dist="35921" dir="2700000" algn="ctr" rotWithShape="0">
              <a:srgbClr val="E7E6E6"/>
            </a:outerShdw>
          </a:effectLst>
        </p:spPr>
        <p:txBody>
          <a:bodyPr anchor="b"/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兰亭粗黑简体" panose="02000000000000000000" pitchFamily="2" charset="-122"/>
                <a:ea typeface="方正兰亭粗黑简体" panose="02000000000000000000" pitchFamily="2" charset="-122"/>
                <a:cs typeface="Times New Roman" panose="02020603050405020304" pitchFamily="18" charset="0"/>
              </a:rPr>
              <a:t>新课探究</a:t>
            </a:r>
            <a:endParaRPr kumimoji="0" lang="zh-CN" altLang="en-US" sz="3733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方正兰亭粗黑简体" panose="02000000000000000000" pitchFamily="2" charset="-122"/>
              <a:ea typeface="方正兰亭粗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矩形: 圆角 25"/>
          <p:cNvSpPr/>
          <p:nvPr/>
        </p:nvSpPr>
        <p:spPr>
          <a:xfrm>
            <a:off x="493182" y="932723"/>
            <a:ext cx="3120347" cy="628059"/>
          </a:xfrm>
          <a:prstGeom prst="roundRect">
            <a:avLst>
              <a:gd name="adj" fmla="val 50000"/>
            </a:avLst>
          </a:prstGeom>
          <a:solidFill>
            <a:srgbClr val="20789E"/>
          </a:solidFill>
          <a:ln>
            <a:solidFill>
              <a:srgbClr val="2078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0" i="0" u="none" strike="noStrike" kern="1200" cap="none" spc="0" normalizeH="0" baseline="0" noProof="0">
                <a:ln w="15875">
                  <a:solidFill>
                    <a:schemeClr val="bg1"/>
                  </a:solidFill>
                </a:ln>
                <a:solidFill>
                  <a:schemeClr val="lt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观察与思考</a:t>
            </a:r>
            <a:endParaRPr kumimoji="0" lang="zh-CN" altLang="en-US" sz="3733" b="0" i="0" u="none" strike="noStrike" kern="1200" cap="none" spc="0" normalizeH="0" baseline="0" noProof="0">
              <a:ln w="15875">
                <a:solidFill>
                  <a:schemeClr val="bg1"/>
                </a:solidFill>
              </a:ln>
              <a:solidFill>
                <a:schemeClr val="lt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4" name="文本框 2"/>
          <p:cNvSpPr txBox="1"/>
          <p:nvPr/>
        </p:nvSpPr>
        <p:spPr>
          <a:xfrm>
            <a:off x="558800" y="1744133"/>
            <a:ext cx="11074400" cy="257386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just">
              <a:lnSpc>
                <a:spcPct val="110000"/>
              </a:lnSpc>
            </a:pP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    观察图甲所示的茶壶，它的结构有什么特点？在壶盖上为什么要留有一个小孔？茶壶的壶嘴与壶身的高度有什么关系？图乙所示的茶壶在设计上有问题吗？</a:t>
            </a:r>
          </a:p>
        </p:txBody>
      </p:sp>
      <p:pic>
        <p:nvPicPr>
          <p:cNvPr id="5" name="图片 1" descr="T8-14"/>
          <p:cNvPicPr>
            <a:picLocks noChangeAspect="1"/>
          </p:cNvPicPr>
          <p:nvPr/>
        </p:nvPicPr>
        <p:blipFill>
          <a:blip r:embed="rId2">
            <a:clrChange>
              <a:clrFrom>
                <a:srgbClr val="D9FFFF"/>
              </a:clrFrom>
              <a:clrTo>
                <a:srgbClr val="D9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1151" y="3909485"/>
            <a:ext cx="6489700" cy="20658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3983567" y="5945717"/>
            <a:ext cx="728133" cy="6985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3733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甲</a:t>
            </a:r>
            <a:endParaRPr lang="zh-CN" altLang="en-US" sz="1800">
              <a:latin typeface="等线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727951" y="5945717"/>
            <a:ext cx="728133" cy="6985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3733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乙</a:t>
            </a:r>
            <a:endParaRPr lang="zh-CN" altLang="en-US" sz="1800">
              <a:latin typeface="等线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1"/>
      <p:bldP spid="11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00051" y="3200400"/>
            <a:ext cx="6944783" cy="65616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3467" b="1">
                <a:solidFill>
                  <a:srgbClr val="0000FF"/>
                </a:solidFill>
                <a:latin typeface="Calibri" pitchFamily="34" charset="0"/>
                <a:ea typeface="楷体" panose="02010609060101010101" pitchFamily="49" charset="-122"/>
                <a:sym typeface="宋体" pitchFamily="2" charset="-122"/>
              </a:rPr>
              <a:t>①茶壶的壶嘴和壶身是连为一体；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00051" y="4011085"/>
            <a:ext cx="7391400" cy="65616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3467" b="1">
                <a:solidFill>
                  <a:srgbClr val="0000FF"/>
                </a:solidFill>
                <a:latin typeface="Calibri" pitchFamily="34" charset="0"/>
                <a:ea typeface="楷体" panose="02010609060101010101" pitchFamily="49" charset="-122"/>
                <a:sym typeface="宋体" pitchFamily="2" charset="-122"/>
              </a:rPr>
              <a:t>②壶嘴是开口的与外界大气是相连；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00050" y="4821767"/>
            <a:ext cx="11391900" cy="6582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zh-CN" altLang="en-US" sz="3467" b="1">
                <a:solidFill>
                  <a:srgbClr val="0000FF"/>
                </a:solidFill>
                <a:latin typeface="Calibri" pitchFamily="34" charset="0"/>
                <a:ea typeface="楷体" panose="02010609060101010101" pitchFamily="49" charset="-122"/>
                <a:sym typeface="宋体" pitchFamily="2" charset="-122"/>
              </a:rPr>
              <a:t>③壶身的顶部有一个小孔，壶身也可以和外界大气相连。</a:t>
            </a:r>
          </a:p>
        </p:txBody>
      </p:sp>
      <p:pic>
        <p:nvPicPr>
          <p:cNvPr id="12293" name="图片 1" descr="T8-14"/>
          <p:cNvPicPr>
            <a:picLocks noChangeAspect="1"/>
          </p:cNvPicPr>
          <p:nvPr/>
        </p:nvPicPr>
        <p:blipFill>
          <a:blip r:embed="rId2">
            <a:clrChange>
              <a:clrFrom>
                <a:srgbClr val="D9FFFF"/>
              </a:clrFrom>
              <a:clrTo>
                <a:srgbClr val="D9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1151" y="452967"/>
            <a:ext cx="6489700" cy="20658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4" name="矩形 5"/>
          <p:cNvSpPr/>
          <p:nvPr/>
        </p:nvSpPr>
        <p:spPr>
          <a:xfrm>
            <a:off x="3983567" y="2489200"/>
            <a:ext cx="728133" cy="6985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3733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甲</a:t>
            </a:r>
            <a:endParaRPr lang="zh-CN" altLang="en-US" sz="1800">
              <a:latin typeface="等线" pitchFamily="2" charset="-122"/>
            </a:endParaRPr>
          </a:p>
        </p:txBody>
      </p:sp>
      <p:sp>
        <p:nvSpPr>
          <p:cNvPr id="12295" name="矩形 6"/>
          <p:cNvSpPr/>
          <p:nvPr/>
        </p:nvSpPr>
        <p:spPr>
          <a:xfrm>
            <a:off x="7727951" y="2489200"/>
            <a:ext cx="728133" cy="6985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3733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乙</a:t>
            </a:r>
            <a:endParaRPr lang="zh-CN" altLang="en-US" sz="1800">
              <a:latin typeface="等线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29051" y="5607051"/>
            <a:ext cx="4533900" cy="69638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3733" b="1">
                <a:solidFill>
                  <a:srgbClr val="FF0000"/>
                </a:solidFill>
                <a:latin typeface="Calibri" pitchFamily="34" charset="0"/>
                <a:ea typeface="楷体" panose="02010609060101010101" pitchFamily="49" charset="-122"/>
                <a:sym typeface="宋体" pitchFamily="2" charset="-122"/>
              </a:rPr>
              <a:t>上端开口，底部连通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/>
      <p:bldP spid="4" grpId="2"/>
      <p:bldP spid="8" grpId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8" name="文本框 77"/>
          <p:cNvSpPr txBox="1"/>
          <p:nvPr/>
        </p:nvSpPr>
        <p:spPr>
          <a:xfrm>
            <a:off x="575383" y="548675"/>
            <a:ext cx="5424607" cy="69763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n w="9525">
                  <a:solidFill>
                    <a:srgbClr val="0000FF"/>
                  </a:solidFill>
                </a:ln>
                <a:solidFill>
                  <a:srgbClr val="0000FF"/>
                </a:solidFill>
                <a:latin typeface="+mj-ea"/>
                <a:ea typeface="+mj-ea"/>
                <a:cs typeface="+mn-cs"/>
              </a:rPr>
              <a:t>一、连通器</a:t>
            </a:r>
            <a:endParaRPr kumimoji="0" lang="zh-CN" altLang="en-US" sz="3733" b="1" kern="1200" cap="none" spc="0" normalizeH="0" baseline="0" noProof="0">
              <a:ln w="9525">
                <a:solidFill>
                  <a:srgbClr val="0000FF"/>
                </a:solidFill>
              </a:ln>
              <a:solidFill>
                <a:srgbClr val="0000FF"/>
              </a:solidFill>
              <a:latin typeface="+mj-ea"/>
              <a:ea typeface="+mj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5733" y="4142318"/>
            <a:ext cx="8043334" cy="1485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20000"/>
              </a:lnSpc>
            </a:pPr>
            <a:r>
              <a:rPr lang="en-US" altLang="zh-CN" sz="3733" b="1">
                <a:latin typeface="黑体" pitchFamily="49" charset="-122"/>
                <a:ea typeface="黑体" pitchFamily="49" charset="-122"/>
              </a:rPr>
              <a:t>    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像茶壶这样的上部开口、底部连通的容器叫作</a:t>
            </a:r>
            <a:r>
              <a:rPr lang="zh-CN" altLang="en-US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连通器</a:t>
            </a:r>
            <a:r>
              <a:rPr lang="zh-CN" altLang="en-US" sz="3733" b="1">
                <a:latin typeface="Times New Roman" pitchFamily="18" charset="0"/>
                <a:ea typeface="宋体" pitchFamily="2" charset="-122"/>
              </a:rPr>
              <a:t>。</a:t>
            </a:r>
          </a:p>
        </p:txBody>
      </p:sp>
      <p:pic>
        <p:nvPicPr>
          <p:cNvPr id="13316" name="图片 1" descr="T8-14"/>
          <p:cNvPicPr>
            <a:picLocks noChangeAspect="1"/>
          </p:cNvPicPr>
          <p:nvPr/>
        </p:nvPicPr>
        <p:blipFill>
          <a:blip r:embed="rId2">
            <a:clrChange>
              <a:clrFrom>
                <a:srgbClr val="D9FFFF"/>
              </a:clrFrom>
              <a:clrTo>
                <a:srgbClr val="D9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1151" y="1221317"/>
            <a:ext cx="6489700" cy="20658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7" name="矩形 4"/>
          <p:cNvSpPr/>
          <p:nvPr/>
        </p:nvSpPr>
        <p:spPr>
          <a:xfrm>
            <a:off x="3983567" y="3342218"/>
            <a:ext cx="728133" cy="6985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3733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甲</a:t>
            </a:r>
            <a:endParaRPr lang="zh-CN" altLang="en-US" sz="1800">
              <a:latin typeface="等线" pitchFamily="2" charset="-122"/>
            </a:endParaRPr>
          </a:p>
        </p:txBody>
      </p:sp>
      <p:sp>
        <p:nvSpPr>
          <p:cNvPr id="13318" name="矩形 5"/>
          <p:cNvSpPr/>
          <p:nvPr/>
        </p:nvSpPr>
        <p:spPr>
          <a:xfrm>
            <a:off x="7727951" y="3342218"/>
            <a:ext cx="728133" cy="6985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3733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乙</a:t>
            </a:r>
            <a:endParaRPr lang="zh-CN" altLang="en-US" sz="1800">
              <a:latin typeface="等线" pitchFamily="2" charset="-122"/>
            </a:endParaRPr>
          </a:p>
        </p:txBody>
      </p:sp>
      <p:pic>
        <p:nvPicPr>
          <p:cNvPr id="7" name="Picture 2" descr="D:\我的文档\My Pictures\人八物\9\9.2\W02014042449572735346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233" y="3323167"/>
            <a:ext cx="2995084" cy="31242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8">
            <a:hlinkClick r:id="rId3" action="ppaction://hlinkfile"/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00451" y="1748367"/>
            <a:ext cx="4991100" cy="2895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334433" y="391584"/>
            <a:ext cx="9889067" cy="13081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10000"/>
              </a:lnSpc>
            </a:pP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    连通器里装</a:t>
            </a:r>
            <a:r>
              <a:rPr lang="zh-CN" altLang="en-US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同种液体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，当液体</a:t>
            </a:r>
            <a:r>
              <a:rPr lang="zh-CN" altLang="en-US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不流动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时，连通器各部分中的液面总是</a:t>
            </a:r>
            <a:r>
              <a:rPr lang="zh-CN" altLang="en-US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相平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的。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215217" y="2616200"/>
            <a:ext cx="2000251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5422900" y="2239433"/>
            <a:ext cx="3246967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/>
          <p:nvPr/>
        </p:nvSpPr>
        <p:spPr>
          <a:xfrm>
            <a:off x="1295400" y="4434417"/>
            <a:ext cx="7488767" cy="20997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前提</a:t>
            </a:r>
            <a:r>
              <a:rPr lang="en-US" altLang="zh-CN" sz="3733" b="1">
                <a:latin typeface="黑体" pitchFamily="49" charset="-122"/>
                <a:ea typeface="黑体" pitchFamily="49" charset="-122"/>
              </a:rPr>
              <a:t>——</a:t>
            </a:r>
            <a:r>
              <a:rPr lang="zh-CN" altLang="en-US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同一种液体</a:t>
            </a:r>
            <a:endParaRPr lang="zh-CN" altLang="en-US" sz="3733" b="1"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条件</a:t>
            </a:r>
            <a:r>
              <a:rPr lang="en-US" altLang="zh-CN" sz="3733" b="1">
                <a:latin typeface="黑体" pitchFamily="49" charset="-122"/>
                <a:ea typeface="黑体" pitchFamily="49" charset="-122"/>
              </a:rPr>
              <a:t>——</a:t>
            </a:r>
            <a:r>
              <a:rPr lang="zh-CN" altLang="en-US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液体静止（不流动）</a:t>
            </a:r>
            <a:endParaRPr lang="zh-CN" altLang="en-US" sz="3733" b="1"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现象</a:t>
            </a:r>
            <a:r>
              <a:rPr lang="en-US" altLang="zh-CN" sz="3733" b="1">
                <a:latin typeface="黑体" pitchFamily="49" charset="-122"/>
                <a:ea typeface="黑体" pitchFamily="49" charset="-122"/>
              </a:rPr>
              <a:t>——</a:t>
            </a:r>
            <a:r>
              <a:rPr lang="zh-CN" altLang="en-US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液面相平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 </a:t>
            </a:r>
          </a:p>
        </p:txBody>
      </p:sp>
      <p:sp>
        <p:nvSpPr>
          <p:cNvPr id="14343" name="文本框 4"/>
          <p:cNvSpPr txBox="1"/>
          <p:nvPr/>
        </p:nvSpPr>
        <p:spPr>
          <a:xfrm>
            <a:off x="9173634" y="1699684"/>
            <a:ext cx="596900" cy="307551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200" b="1">
                <a:solidFill>
                  <a:srgbClr val="000000"/>
                </a:solidFill>
                <a:latin typeface="黑体" pitchFamily="49" charset="-122"/>
                <a:ea typeface="黑体" pitchFamily="49" charset="-122"/>
                <a:hlinkClick r:id="rId3" action="ppaction://hlinkfile"/>
              </a:rPr>
              <a:t>点击图片播放</a:t>
            </a:r>
            <a:endParaRPr lang="zh-CN" altLang="en-US" sz="3200" b="1">
              <a:solidFill>
                <a:srgbClr val="000000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239184" y="452967"/>
            <a:ext cx="11040534" cy="6773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10000"/>
              </a:lnSpc>
            </a:pP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为什么连通器内静止液体的液面总是相平的呢？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333" y="1138767"/>
            <a:ext cx="3979333" cy="259291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矩形: 圆角 9"/>
          <p:cNvSpPr/>
          <p:nvPr/>
        </p:nvSpPr>
        <p:spPr>
          <a:xfrm>
            <a:off x="1420284" y="3812118"/>
            <a:ext cx="2271184" cy="10562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67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液体静止时，液片也静止</a:t>
            </a:r>
            <a:endParaRPr kumimoji="0" lang="zh-CN" altLang="en-US" sz="2667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cxnSp>
        <p:nvCxnSpPr>
          <p:cNvPr id="12" name="直接箭头连接符 11"/>
          <p:cNvCxnSpPr/>
          <p:nvPr/>
        </p:nvCxnSpPr>
        <p:spPr>
          <a:xfrm>
            <a:off x="3786718" y="4485217"/>
            <a:ext cx="163195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3754967" y="3881967"/>
            <a:ext cx="1623484" cy="5334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2667" b="1">
                <a:latin typeface="黑体" pitchFamily="49" charset="-122"/>
                <a:ea typeface="黑体" pitchFamily="49" charset="-122"/>
              </a:rPr>
              <a:t>平衡状态</a:t>
            </a:r>
          </a:p>
        </p:txBody>
      </p:sp>
      <p:sp>
        <p:nvSpPr>
          <p:cNvPr id="14" name="矩形: 圆角 13"/>
          <p:cNvSpPr/>
          <p:nvPr/>
        </p:nvSpPr>
        <p:spPr>
          <a:xfrm>
            <a:off x="5513917" y="4184651"/>
            <a:ext cx="1729317" cy="6011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67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二力平衡</a:t>
            </a:r>
            <a:endParaRPr kumimoji="0" lang="zh-CN" altLang="en-US" sz="2667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cxnSp>
        <p:nvCxnSpPr>
          <p:cNvPr id="15" name="直接箭头连接符 14"/>
          <p:cNvCxnSpPr/>
          <p:nvPr/>
        </p:nvCxnSpPr>
        <p:spPr>
          <a:xfrm>
            <a:off x="7338484" y="4485217"/>
            <a:ext cx="115781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: 圆角 17"/>
          <p:cNvSpPr/>
          <p:nvPr/>
        </p:nvSpPr>
        <p:spPr>
          <a:xfrm>
            <a:off x="8591551" y="4184651"/>
            <a:ext cx="1471084" cy="6011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67" b="1" i="1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F</a:t>
            </a:r>
            <a:r>
              <a:rPr kumimoji="0" lang="zh-CN" altLang="en-US" sz="2667" b="1" i="0" u="none" strike="noStrike" kern="1200" cap="none" spc="0" normalizeH="0" baseline="-2500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左</a:t>
            </a:r>
            <a:r>
              <a:rPr kumimoji="0" lang="en-US" altLang="zh-CN" sz="2667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=</a:t>
            </a:r>
            <a:r>
              <a:rPr kumimoji="0" lang="en-US" altLang="zh-CN" sz="2667" b="1" i="1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F</a:t>
            </a:r>
            <a:r>
              <a:rPr kumimoji="0" lang="zh-CN" altLang="en-US" sz="2667" b="1" i="0" u="none" strike="noStrike" kern="1200" cap="none" spc="0" normalizeH="0" baseline="-2500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右</a:t>
            </a:r>
            <a:endParaRPr kumimoji="0" lang="zh-CN" altLang="en-US" sz="2667" b="1" i="0" u="none" strike="noStrike" kern="1200" cap="none" spc="0" normalizeH="0" baseline="-2500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j-ea"/>
              <a:cs typeface="+mn-cs"/>
            </a:endParaRPr>
          </a:p>
        </p:txBody>
      </p:sp>
      <p:cxnSp>
        <p:nvCxnSpPr>
          <p:cNvPr id="19" name="直接箭头连接符 18"/>
          <p:cNvCxnSpPr/>
          <p:nvPr/>
        </p:nvCxnSpPr>
        <p:spPr>
          <a:xfrm flipH="1">
            <a:off x="9336618" y="4859867"/>
            <a:ext cx="0" cy="6773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8242300" y="4864100"/>
            <a:ext cx="1049867" cy="5334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67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F</a:t>
            </a:r>
            <a:r>
              <a:rPr kumimoji="0" lang="en-US" altLang="zh-CN" sz="26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=</a:t>
            </a:r>
            <a:r>
              <a:rPr kumimoji="0" lang="en-US" altLang="zh-CN" sz="2667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pS</a:t>
            </a:r>
            <a:endParaRPr kumimoji="0" lang="zh-CN" altLang="en-US" sz="2667" b="1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itchFamily="49" charset="-122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368367" y="4859867"/>
            <a:ext cx="2311400" cy="5334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2667" b="1">
                <a:latin typeface="黑体" pitchFamily="49" charset="-122"/>
                <a:ea typeface="黑体" pitchFamily="49" charset="-122"/>
              </a:rPr>
              <a:t>受力面积相同</a:t>
            </a:r>
          </a:p>
        </p:txBody>
      </p:sp>
      <p:sp>
        <p:nvSpPr>
          <p:cNvPr id="24" name="矩形: 圆角 23"/>
          <p:cNvSpPr/>
          <p:nvPr/>
        </p:nvSpPr>
        <p:spPr>
          <a:xfrm>
            <a:off x="8591551" y="5613400"/>
            <a:ext cx="1471084" cy="6011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67" b="1" i="1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p</a:t>
            </a:r>
            <a:r>
              <a:rPr kumimoji="0" lang="zh-CN" altLang="en-US" sz="2667" b="1" i="0" u="none" strike="noStrike" kern="1200" cap="none" spc="0" normalizeH="0" baseline="-2500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左</a:t>
            </a:r>
            <a:r>
              <a:rPr kumimoji="0" lang="en-US" altLang="zh-CN" sz="2667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=</a:t>
            </a:r>
            <a:r>
              <a:rPr kumimoji="0" lang="en-US" altLang="zh-CN" sz="2667" b="1" i="1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p</a:t>
            </a:r>
            <a:r>
              <a:rPr kumimoji="0" lang="zh-CN" altLang="en-US" sz="2667" b="1" i="0" u="none" strike="noStrike" kern="1200" cap="none" spc="0" normalizeH="0" baseline="-2500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右</a:t>
            </a:r>
            <a:endParaRPr kumimoji="0" lang="zh-CN" altLang="en-US" sz="2667" b="1" i="0" u="none" strike="noStrike" kern="1200" cap="none" spc="0" normalizeH="0" baseline="-2500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j-ea"/>
              <a:cs typeface="+mn-cs"/>
            </a:endParaRPr>
          </a:p>
        </p:txBody>
      </p:sp>
      <p:cxnSp>
        <p:nvCxnSpPr>
          <p:cNvPr id="27" name="直接箭头连接符 26"/>
          <p:cNvCxnSpPr/>
          <p:nvPr/>
        </p:nvCxnSpPr>
        <p:spPr>
          <a:xfrm flipH="1">
            <a:off x="7806267" y="5913967"/>
            <a:ext cx="69003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: 圆角 28"/>
          <p:cNvSpPr/>
          <p:nvPr/>
        </p:nvSpPr>
        <p:spPr>
          <a:xfrm>
            <a:off x="4912784" y="5613400"/>
            <a:ext cx="2798233" cy="6011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67" b="1" i="1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ρ</a:t>
            </a:r>
            <a:r>
              <a:rPr kumimoji="0" lang="zh-CN" altLang="en-US" sz="2667" b="1" i="0" u="none" strike="noStrike" kern="1200" cap="none" spc="0" normalizeH="0" baseline="-2500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液</a:t>
            </a:r>
            <a:r>
              <a:rPr kumimoji="0" lang="en-US" altLang="zh-CN" sz="2667" b="1" i="1" u="none" strike="noStrike" kern="1200" cap="none" spc="0" normalizeH="0" baseline="0" noProof="0" err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gh</a:t>
            </a:r>
            <a:r>
              <a:rPr kumimoji="0" lang="zh-CN" altLang="en-US" sz="2667" b="1" i="0" u="none" strike="noStrike" kern="1200" cap="none" spc="0" normalizeH="0" baseline="-2500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左</a:t>
            </a:r>
            <a:r>
              <a:rPr kumimoji="0" lang="en-US" altLang="zh-CN" sz="2667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=</a:t>
            </a:r>
            <a:r>
              <a:rPr kumimoji="0" lang="el-GR" altLang="zh-CN" sz="2667" b="1" i="1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ρ</a:t>
            </a:r>
            <a:r>
              <a:rPr kumimoji="0" lang="zh-CN" altLang="en-US" sz="2667" b="1" i="0" u="none" strike="noStrike" kern="1200" cap="none" spc="0" normalizeH="0" baseline="-2500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液</a:t>
            </a:r>
            <a:r>
              <a:rPr kumimoji="0" lang="en-US" altLang="zh-CN" sz="2667" b="1" i="1" u="none" strike="noStrike" kern="1200" cap="none" spc="0" normalizeH="0" baseline="0" noProof="0" err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gh</a:t>
            </a:r>
            <a:r>
              <a:rPr kumimoji="0" lang="zh-CN" altLang="en-US" sz="2667" b="1" i="0" u="none" strike="noStrike" kern="1200" cap="none" spc="0" normalizeH="0" baseline="-2500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右</a:t>
            </a:r>
            <a:endParaRPr kumimoji="0" lang="zh-CN" altLang="en-US" sz="2667" b="1" i="0" u="none" strike="noStrike" kern="1200" cap="none" spc="0" normalizeH="0" baseline="-2500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j-ea"/>
              <a:cs typeface="+mn-cs"/>
            </a:endParaRPr>
          </a:p>
        </p:txBody>
      </p:sp>
      <p:cxnSp>
        <p:nvCxnSpPr>
          <p:cNvPr id="31" name="直接箭头连接符 30"/>
          <p:cNvCxnSpPr/>
          <p:nvPr/>
        </p:nvCxnSpPr>
        <p:spPr>
          <a:xfrm flipH="1">
            <a:off x="4127500" y="5913967"/>
            <a:ext cx="69003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: 圆角 31"/>
          <p:cNvSpPr/>
          <p:nvPr/>
        </p:nvSpPr>
        <p:spPr>
          <a:xfrm>
            <a:off x="2561167" y="5613400"/>
            <a:ext cx="1471084" cy="6011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67" b="1" i="1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h</a:t>
            </a:r>
            <a:r>
              <a:rPr kumimoji="0" lang="zh-CN" altLang="en-US" sz="2667" b="1" i="0" u="none" strike="noStrike" kern="1200" cap="none" spc="0" normalizeH="0" baseline="-2500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左</a:t>
            </a:r>
            <a:r>
              <a:rPr kumimoji="0" lang="en-US" altLang="zh-CN" sz="2667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=</a:t>
            </a:r>
            <a:r>
              <a:rPr kumimoji="0" lang="en-US" altLang="zh-CN" sz="2667" b="1" i="1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h</a:t>
            </a:r>
            <a:r>
              <a:rPr kumimoji="0" lang="zh-CN" altLang="en-US" sz="2667" b="1" i="0" u="none" strike="noStrike" kern="1200" cap="none" spc="0" normalizeH="0" baseline="-2500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右</a:t>
            </a:r>
            <a:endParaRPr kumimoji="0" lang="zh-CN" altLang="en-US" sz="2667" b="1" i="0" u="none" strike="noStrike" kern="1200" cap="none" spc="0" normalizeH="0" baseline="-2500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j-ea"/>
              <a:cs typeface="+mn-cs"/>
            </a:endParaRPr>
          </a:p>
        </p:txBody>
      </p:sp>
      <p:cxnSp>
        <p:nvCxnSpPr>
          <p:cNvPr id="33" name="直接箭头连接符 32"/>
          <p:cNvCxnSpPr/>
          <p:nvPr/>
        </p:nvCxnSpPr>
        <p:spPr>
          <a:xfrm flipH="1">
            <a:off x="1775884" y="5913967"/>
            <a:ext cx="69003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: 圆角 33"/>
          <p:cNvSpPr/>
          <p:nvPr/>
        </p:nvSpPr>
        <p:spPr>
          <a:xfrm>
            <a:off x="630767" y="5386917"/>
            <a:ext cx="1049867" cy="10562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67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液面相平</a:t>
            </a:r>
            <a:endParaRPr kumimoji="0" lang="zh-CN" altLang="en-US" sz="2667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2" nodeType="afterEffect"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grpId="5" nodeType="afterEffect"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6" nodeType="withEffect"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1"/>
      <p:bldP spid="13" grpId="2"/>
      <p:bldP spid="14" grpId="3"/>
      <p:bldP spid="18" grpId="4"/>
      <p:bldP spid="21" grpId="5"/>
      <p:bldP spid="23" grpId="6"/>
      <p:bldP spid="24" grpId="7"/>
      <p:bldP spid="29" grpId="8"/>
      <p:bldP spid="32" grpId="9"/>
      <p:bldP spid="34" grpId="1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controls>
      <mc:AlternateContent xmlns:mc="http://schemas.openxmlformats.org/markup-compatibility/2006">
        <mc:Choice xmlns:v="urn:schemas-microsoft-com:vml" Requires="v">
          <p:control spid="1038" r:id="rId2" imgW="81068392600" imgH="42399102400"/>
        </mc:Choice>
        <mc:Fallback>
          <p:control r:id="rId2" imgW="6383338" imgH="3338512">
            <p:pic>
              <p:nvPicPr>
                <p:cNvPr id="0" name=""/>
                <p:cNvPicPr>
                  <a:picLocks noChangeArrowheads="1" noChangeShapeType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371600" y="1319213"/>
                  <a:ext cx="6383338" cy="3338512"/>
                </a:xfrm>
                <a:prstGeom prst="rect"/>
                <a:noFill/>
                <a:ln/>
              </p:spPr>
            </p:pic>
          </p:control>
        </mc:Fallback>
      </mc:AlternateContent>
    </p:controls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239184" y="391584"/>
            <a:ext cx="9984316" cy="131021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10000"/>
              </a:lnSpc>
            </a:pP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若左右两管中所装液体的密度不同时，会出现什么现象？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39184" y="1841500"/>
            <a:ext cx="6529916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液片左右两侧受到的</a:t>
            </a:r>
            <a:r>
              <a:rPr lang="zh-CN" altLang="en-US" sz="3733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压力相同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327151" y="2590800"/>
            <a:ext cx="3905249" cy="6963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zh-CN" altLang="en-US" sz="3733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itchFamily="2" charset="-122"/>
              </a:rPr>
              <a:t>受力面积也相同</a:t>
            </a:r>
          </a:p>
        </p:txBody>
      </p:sp>
      <p:sp>
        <p:nvSpPr>
          <p:cNvPr id="6" name="右箭头 4"/>
          <p:cNvSpPr/>
          <p:nvPr/>
        </p:nvSpPr>
        <p:spPr>
          <a:xfrm>
            <a:off x="6819900" y="2330451"/>
            <a:ext cx="1056217" cy="6709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929033" y="1809751"/>
            <a:ext cx="3735918" cy="1511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30000"/>
              </a:lnSpc>
            </a:pP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  <a:sym typeface="宋体" pitchFamily="2" charset="-122"/>
              </a:rPr>
              <a:t>液片左右两侧受到的</a:t>
            </a:r>
            <a:r>
              <a:rPr lang="zh-CN" altLang="en-US" sz="3733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itchFamily="2" charset="-122"/>
              </a:rPr>
              <a:t>压强相同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152217" y="3553884"/>
            <a:ext cx="4409016" cy="53763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zh-CN" sz="3733" b="1" i="1">
                <a:latin typeface="Times New Roman" pitchFamily="18" charset="0"/>
                <a:ea typeface="楷体" panose="02010609060101010101" pitchFamily="49" charset="-122"/>
              </a:rPr>
              <a:t>p</a:t>
            </a:r>
            <a:r>
              <a:rPr lang="en-US" altLang="zh-CN" sz="3733" b="1" baseline="-25000">
                <a:latin typeface="Times New Roman" pitchFamily="18" charset="0"/>
                <a:ea typeface="楷体" panose="02010609060101010101" pitchFamily="49" charset="-122"/>
              </a:rPr>
              <a:t>1</a:t>
            </a:r>
            <a:r>
              <a:rPr lang="en-US" altLang="zh-CN" sz="3733" b="1">
                <a:latin typeface="Times New Roman" pitchFamily="18" charset="0"/>
                <a:ea typeface="楷体" panose="02010609060101010101" pitchFamily="49" charset="-122"/>
              </a:rPr>
              <a:t> =</a:t>
            </a:r>
            <a:r>
              <a:rPr lang="en-US" altLang="zh-CN" sz="3733" b="1" i="1">
                <a:solidFill>
                  <a:srgbClr val="3C8C93"/>
                </a:solidFill>
                <a:latin typeface="Times New Roman" pitchFamily="18" charset="0"/>
                <a:ea typeface="楷体" panose="02010609060101010101" pitchFamily="49" charset="-122"/>
                <a:sym typeface="宋体" pitchFamily="2" charset="-122"/>
              </a:rPr>
              <a:t> </a:t>
            </a:r>
            <a:r>
              <a:rPr lang="en-US" altLang="zh-CN" sz="3733" b="1" i="1">
                <a:solidFill>
                  <a:srgbClr val="0000FF"/>
                </a:solidFill>
                <a:latin typeface="Times New Roman" pitchFamily="18" charset="0"/>
                <a:ea typeface="楷体" panose="02010609060101010101" pitchFamily="49" charset="-122"/>
                <a:sym typeface="宋体" pitchFamily="2" charset="-122"/>
              </a:rPr>
              <a:t>p</a:t>
            </a:r>
            <a:r>
              <a:rPr lang="en-US" altLang="zh-CN" sz="3733" b="1" baseline="-25000">
                <a:solidFill>
                  <a:srgbClr val="0000FF"/>
                </a:solidFill>
                <a:latin typeface="Times New Roman" pitchFamily="18" charset="0"/>
                <a:ea typeface="楷体" panose="02010609060101010101" pitchFamily="49" charset="-122"/>
                <a:sym typeface="宋体" pitchFamily="2" charset="-122"/>
              </a:rPr>
              <a:t>2</a:t>
            </a:r>
            <a:r>
              <a:rPr lang="en-US" altLang="zh-CN" sz="3733" b="1">
                <a:latin typeface="Times New Roman" pitchFamily="18" charset="0"/>
                <a:ea typeface="楷体" panose="02010609060101010101" pitchFamily="49" charset="-122"/>
                <a:sym typeface="宋体" pitchFamily="2" charset="-122"/>
              </a:rPr>
              <a:t>=</a:t>
            </a:r>
            <a:r>
              <a:rPr lang="en-US" altLang="zh-CN" sz="3733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ρ</a:t>
            </a:r>
            <a:r>
              <a:rPr lang="en-US" altLang="zh-CN" sz="3733" b="1" baseline="-25000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1</a:t>
            </a:r>
            <a:r>
              <a:rPr lang="en-US" altLang="zh-CN" sz="3733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gh</a:t>
            </a:r>
            <a:r>
              <a:rPr lang="en-US" altLang="zh-CN" sz="3733" b="1" baseline="-25000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1</a:t>
            </a:r>
            <a:r>
              <a:rPr lang="en-US" altLang="zh-CN" sz="3733" b="1" i="1" baseline="-25000">
                <a:latin typeface="Times New Roman" pitchFamily="18" charset="0"/>
                <a:ea typeface="楷体" panose="02010609060101010101" pitchFamily="49" charset="-122"/>
              </a:rPr>
              <a:t> </a:t>
            </a:r>
            <a:r>
              <a:rPr lang="en-US" altLang="zh-CN" sz="3733" b="1">
                <a:latin typeface="Times New Roman" pitchFamily="18" charset="0"/>
                <a:ea typeface="楷体" panose="02010609060101010101" pitchFamily="49" charset="-122"/>
              </a:rPr>
              <a:t>=</a:t>
            </a:r>
            <a:r>
              <a:rPr lang="en-US" altLang="zh-CN" sz="3733" b="1" i="1">
                <a:solidFill>
                  <a:srgbClr val="0000FF"/>
                </a:solidFill>
                <a:latin typeface="Times New Roman" pitchFamily="18" charset="0"/>
                <a:ea typeface="楷体" panose="02010609060101010101" pitchFamily="49" charset="-122"/>
              </a:rPr>
              <a:t>ρ</a:t>
            </a:r>
            <a:r>
              <a:rPr lang="en-US" altLang="zh-CN" sz="3733" b="1" baseline="-25000">
                <a:solidFill>
                  <a:srgbClr val="0000FF"/>
                </a:solidFill>
                <a:latin typeface="Times New Roman" pitchFamily="18" charset="0"/>
                <a:ea typeface="楷体" panose="02010609060101010101" pitchFamily="49" charset="-122"/>
              </a:rPr>
              <a:t>2</a:t>
            </a:r>
            <a:r>
              <a:rPr lang="en-US" altLang="zh-CN" sz="3733" b="1" i="1">
                <a:solidFill>
                  <a:srgbClr val="0000FF"/>
                </a:solidFill>
                <a:latin typeface="Times New Roman" pitchFamily="18" charset="0"/>
                <a:ea typeface="楷体" panose="02010609060101010101" pitchFamily="49" charset="-122"/>
              </a:rPr>
              <a:t>gh</a:t>
            </a:r>
            <a:r>
              <a:rPr lang="en-US" altLang="zh-CN" sz="3733" b="1" baseline="-25000">
                <a:solidFill>
                  <a:srgbClr val="0000FF"/>
                </a:solidFill>
                <a:latin typeface="Times New Roman" pitchFamily="18" charset="0"/>
                <a:ea typeface="楷体" panose="02010609060101010101" pitchFamily="49" charset="-122"/>
              </a:rPr>
              <a:t>2 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052484" y="4527551"/>
            <a:ext cx="6472767" cy="127211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zh-CN" altLang="en-US" sz="3733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将会造成：密度</a:t>
            </a:r>
            <a:r>
              <a:rPr lang="en-US" altLang="zh-CN" sz="3733" b="1" i="1">
                <a:latin typeface="Times New Roman" pitchFamily="18" charset="0"/>
                <a:ea typeface="楷体" panose="02010609060101010101" pitchFamily="49" charset="-122"/>
              </a:rPr>
              <a:t>ρ</a:t>
            </a:r>
            <a:r>
              <a:rPr lang="zh-CN" altLang="en-US" sz="3733" b="1">
                <a:latin typeface="Times New Roman" pitchFamily="18" charset="0"/>
                <a:ea typeface="楷体" panose="02010609060101010101" pitchFamily="49" charset="-122"/>
              </a:rPr>
              <a:t>小的，</a:t>
            </a:r>
            <a:r>
              <a:rPr lang="en-US" altLang="zh-CN" sz="3733" b="1" i="1">
                <a:latin typeface="Times New Roman" pitchFamily="18" charset="0"/>
                <a:ea typeface="楷体" panose="02010609060101010101" pitchFamily="49" charset="-122"/>
              </a:rPr>
              <a:t>h</a:t>
            </a:r>
            <a:r>
              <a:rPr lang="zh-CN" altLang="en-US" sz="3733" b="1">
                <a:latin typeface="Times New Roman" pitchFamily="18" charset="0"/>
                <a:ea typeface="楷体" panose="02010609060101010101" pitchFamily="49" charset="-122"/>
              </a:rPr>
              <a:t>大；</a:t>
            </a:r>
            <a:r>
              <a:rPr lang="zh-CN" altLang="en-US" sz="3733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密度</a:t>
            </a:r>
            <a:r>
              <a:rPr lang="en-US" altLang="zh-CN" sz="3733" b="1" i="1">
                <a:latin typeface="Times New Roman" pitchFamily="18" charset="0"/>
                <a:ea typeface="楷体" panose="02010609060101010101" pitchFamily="49" charset="-122"/>
                <a:sym typeface="宋体" pitchFamily="2" charset="-122"/>
              </a:rPr>
              <a:t>ρ</a:t>
            </a:r>
            <a:r>
              <a:rPr lang="zh-CN" altLang="en-US" sz="3733" b="1">
                <a:latin typeface="Times New Roman" pitchFamily="18" charset="0"/>
                <a:ea typeface="楷体" panose="02010609060101010101" pitchFamily="49" charset="-122"/>
                <a:sym typeface="宋体" pitchFamily="2" charset="-122"/>
              </a:rPr>
              <a:t>大的，</a:t>
            </a:r>
            <a:r>
              <a:rPr lang="en-US" altLang="zh-CN" sz="3733" b="1" i="1">
                <a:latin typeface="Times New Roman" pitchFamily="18" charset="0"/>
                <a:ea typeface="楷体" panose="02010609060101010101" pitchFamily="49" charset="-122"/>
                <a:sym typeface="宋体" pitchFamily="2" charset="-122"/>
              </a:rPr>
              <a:t>h</a:t>
            </a:r>
            <a:r>
              <a:rPr lang="zh-CN" altLang="en-US" sz="3733" b="1">
                <a:latin typeface="Times New Roman" pitchFamily="18" charset="0"/>
                <a:ea typeface="楷体" panose="02010609060101010101" pitchFamily="49" charset="-122"/>
                <a:sym typeface="宋体" pitchFamily="2" charset="-122"/>
              </a:rPr>
              <a:t>小。</a:t>
            </a:r>
            <a:endParaRPr lang="zh-CN" altLang="en-US" sz="3733" b="1" baseline="-25000">
              <a:solidFill>
                <a:srgbClr val="FF0000"/>
              </a:solidFill>
              <a:latin typeface="Times New Roman" pitchFamily="18" charset="0"/>
              <a:ea typeface="楷体" panose="02010609060101010101" pitchFamily="49" charset="-122"/>
              <a:sym typeface="宋体" pitchFamily="2" charset="-122"/>
            </a:endParaRPr>
          </a:p>
        </p:txBody>
      </p:sp>
      <p:pic>
        <p:nvPicPr>
          <p:cNvPr id="10" name="图片 12"/>
          <p:cNvPicPr>
            <a:picLocks noChangeAspect="1"/>
          </p:cNvPicPr>
          <p:nvPr/>
        </p:nvPicPr>
        <p:blipFill>
          <a:blip r:embed="rId2"/>
          <a:srcRect b="20026"/>
          <a:stretch>
            <a:fillRect/>
          </a:stretch>
        </p:blipFill>
        <p:spPr>
          <a:xfrm>
            <a:off x="1488017" y="3409951"/>
            <a:ext cx="2880783" cy="3067049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1" name="组合 10"/>
          <p:cNvGrpSpPr/>
          <p:nvPr/>
        </p:nvGrpSpPr>
        <p:grpSpPr>
          <a:xfrm>
            <a:off x="833968" y="4434417"/>
            <a:ext cx="1953684" cy="1919816"/>
            <a:chOff x="2692" y="8642"/>
            <a:chExt cx="3075" cy="2707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3599" y="8642"/>
              <a:ext cx="216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3099" y="11349"/>
              <a:ext cx="261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箭头连接符 13"/>
            <p:cNvCxnSpPr/>
            <p:nvPr/>
          </p:nvCxnSpPr>
          <p:spPr>
            <a:xfrm flipH="1">
              <a:off x="4588" y="8681"/>
              <a:ext cx="0" cy="2635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427" name="文本框 21"/>
            <p:cNvSpPr txBox="1"/>
            <p:nvPr/>
          </p:nvSpPr>
          <p:spPr>
            <a:xfrm>
              <a:off x="2692" y="8949"/>
              <a:ext cx="1300" cy="98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r>
                <a:rPr lang="en-US" altLang="zh-CN" sz="3733" b="1" i="1">
                  <a:solidFill>
                    <a:srgbClr val="FF0000"/>
                  </a:solidFill>
                  <a:latin typeface="Times New Roman" pitchFamily="18" charset="0"/>
                </a:rPr>
                <a:t>h</a:t>
              </a:r>
              <a:r>
                <a:rPr lang="en-US" altLang="zh-CN" sz="3733" b="1" baseline="-25000">
                  <a:solidFill>
                    <a:srgbClr val="FF0000"/>
                  </a:solidFill>
                  <a:latin typeface="Times New Roman" pitchFamily="18" charset="0"/>
                </a:rPr>
                <a:t>2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024717" y="4671486"/>
            <a:ext cx="2027767" cy="1682749"/>
            <a:chOff x="3759" y="8904"/>
            <a:chExt cx="3195" cy="2651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3910" y="8914"/>
              <a:ext cx="244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3759" y="11554"/>
              <a:ext cx="260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/>
            <p:cNvCxnSpPr/>
            <p:nvPr/>
          </p:nvCxnSpPr>
          <p:spPr>
            <a:xfrm flipH="1">
              <a:off x="5383" y="8904"/>
              <a:ext cx="0" cy="262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423" name="文本框 29"/>
            <p:cNvSpPr txBox="1"/>
            <p:nvPr/>
          </p:nvSpPr>
          <p:spPr>
            <a:xfrm>
              <a:off x="5654" y="9498"/>
              <a:ext cx="1300" cy="10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r>
                <a:rPr lang="en-US" altLang="zh-CN" sz="3733" b="1" i="1">
                  <a:solidFill>
                    <a:srgbClr val="FF0000"/>
                  </a:solidFill>
                  <a:latin typeface="Times New Roman" pitchFamily="18" charset="0"/>
                </a:rPr>
                <a:t>h</a:t>
              </a:r>
              <a:r>
                <a:rPr lang="en-US" altLang="zh-CN" sz="3733" b="1" baseline="-25000">
                  <a:solidFill>
                    <a:srgbClr val="FF0000"/>
                  </a:solidFill>
                  <a:latin typeface="Times New Roman" pitchFamily="18" charset="0"/>
                </a:rPr>
                <a:t>1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5" grpId="2"/>
      <p:bldP spid="6" grpId="3"/>
      <p:bldP spid="7" grpId="4"/>
      <p:bldP spid="8" grpId="5"/>
      <p:bldP spid="9" grpId="6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575384" y="452667"/>
            <a:ext cx="4464495" cy="6976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n w="9525">
                  <a:solidFill>
                    <a:srgbClr val="0000FF"/>
                  </a:solidFill>
                </a:ln>
                <a:solidFill>
                  <a:srgbClr val="0000FF"/>
                </a:solidFill>
                <a:latin typeface="+mj-ea"/>
                <a:ea typeface="+mj-ea"/>
                <a:cs typeface="+mn-cs"/>
              </a:rPr>
              <a:t>二、连通器的应用</a:t>
            </a:r>
            <a:endParaRPr kumimoji="0" lang="zh-CN" altLang="en-US" sz="3733" b="1" kern="1200" cap="none" spc="0" normalizeH="0" baseline="0" noProof="0">
              <a:ln w="9525">
                <a:solidFill>
                  <a:srgbClr val="0000FF"/>
                </a:solidFill>
              </a:ln>
              <a:solidFill>
                <a:srgbClr val="0000FF"/>
              </a:solidFill>
              <a:latin typeface="+mj-ea"/>
              <a:ea typeface="+mj-ea"/>
              <a:cs typeface="+mn-cs"/>
            </a:endParaRPr>
          </a:p>
        </p:txBody>
      </p:sp>
      <p:sp>
        <p:nvSpPr>
          <p:cNvPr id="4" name="矩形: 圆角 3"/>
          <p:cNvSpPr/>
          <p:nvPr/>
        </p:nvSpPr>
        <p:spPr>
          <a:xfrm>
            <a:off x="493181" y="1316765"/>
            <a:ext cx="2722497" cy="628059"/>
          </a:xfrm>
          <a:prstGeom prst="roundRect">
            <a:avLst>
              <a:gd name="adj" fmla="val 50000"/>
            </a:avLst>
          </a:prstGeom>
          <a:solidFill>
            <a:srgbClr val="20789E"/>
          </a:solidFill>
          <a:ln>
            <a:solidFill>
              <a:srgbClr val="2078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0" i="0" u="none" strike="noStrike" kern="1200" cap="none" spc="0" normalizeH="0" baseline="0" noProof="0">
                <a:ln w="15875">
                  <a:solidFill>
                    <a:schemeClr val="bg1"/>
                  </a:solidFill>
                </a:ln>
                <a:solidFill>
                  <a:schemeClr val="lt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交流讨论</a:t>
            </a:r>
            <a:endParaRPr kumimoji="0" lang="zh-CN" altLang="en-US" sz="3733" b="0" i="0" u="none" strike="noStrike" kern="1200" cap="none" spc="0" normalizeH="0" baseline="0" noProof="0">
              <a:ln w="15875">
                <a:solidFill>
                  <a:schemeClr val="bg1"/>
                </a:solidFill>
              </a:ln>
              <a:solidFill>
                <a:schemeClr val="lt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pic>
        <p:nvPicPr>
          <p:cNvPr id="18436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3200" y="1183218"/>
            <a:ext cx="3778251" cy="468418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7" name="矩形 4"/>
          <p:cNvSpPr/>
          <p:nvPr/>
        </p:nvSpPr>
        <p:spPr>
          <a:xfrm>
            <a:off x="575733" y="2055284"/>
            <a:ext cx="7139518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733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水塔是如何给周围建筑供水的？</a:t>
            </a:r>
          </a:p>
        </p:txBody>
      </p:sp>
      <p:sp>
        <p:nvSpPr>
          <p:cNvPr id="6" name="TextBox 12"/>
          <p:cNvSpPr txBox="1"/>
          <p:nvPr/>
        </p:nvSpPr>
        <p:spPr>
          <a:xfrm>
            <a:off x="575733" y="2753784"/>
            <a:ext cx="6959600" cy="242146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       在打开水龙头的时候，形成了连通器的结构，水要上升到和水塔中的水一样高，因此可以不断地流出来。</a:t>
            </a:r>
          </a:p>
        </p:txBody>
      </p:sp>
      <p:sp>
        <p:nvSpPr>
          <p:cNvPr id="8" name="对话气泡: 矩形 7"/>
          <p:cNvSpPr/>
          <p:nvPr/>
        </p:nvSpPr>
        <p:spPr>
          <a:xfrm>
            <a:off x="5712883" y="573617"/>
            <a:ext cx="3359151" cy="1405467"/>
          </a:xfrm>
          <a:prstGeom prst="wedgeRectCallout">
            <a:avLst>
              <a:gd name="adj1" fmla="val 39992"/>
              <a:gd name="adj2" fmla="val 830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9pPr>
          </a:lstStyle>
          <a:p>
            <a: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设计水塔有什么要求？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" name="思想气泡: 云 9"/>
          <p:cNvSpPr/>
          <p:nvPr/>
        </p:nvSpPr>
        <p:spPr>
          <a:xfrm>
            <a:off x="3790951" y="4620684"/>
            <a:ext cx="4449233" cy="1974851"/>
          </a:xfrm>
          <a:prstGeom prst="cloudCallout">
            <a:avLst>
              <a:gd name="adj1" fmla="val 66358"/>
              <a:gd name="adj2" fmla="val -49302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E72D8B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水塔要比周围的建筑高。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rgbClr val="E72D8B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458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551" y="1502833"/>
            <a:ext cx="2504016" cy="38523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/>
        </p:nvSpPr>
        <p:spPr>
          <a:xfrm>
            <a:off x="1377951" y="1989667"/>
            <a:ext cx="450849" cy="1515533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</a:lstStyle>
          <a:p>
            <a:endParaRPr lang="zh-CN" altLang="en-US" sz="1800">
              <a:latin typeface="等线" pitchFamily="2" charset="-122"/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 flipH="1">
            <a:off x="1602317" y="3558118"/>
            <a:ext cx="0" cy="1329267"/>
          </a:xfrm>
          <a:prstGeom prst="straightConnector1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cxnSp>
      <p:sp>
        <p:nvSpPr>
          <p:cNvPr id="7" name="文本框 6"/>
          <p:cNvSpPr txBox="1"/>
          <p:nvPr/>
        </p:nvSpPr>
        <p:spPr>
          <a:xfrm>
            <a:off x="685800" y="5005917"/>
            <a:ext cx="1835151" cy="698500"/>
          </a:xfrm>
          <a:prstGeom prst="rect">
            <a:avLst/>
          </a:prstGeom>
          <a:solidFill>
            <a:schemeClr val="bg1"/>
          </a:solidFill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水位计</a:t>
            </a:r>
          </a:p>
        </p:txBody>
      </p:sp>
      <p:sp>
        <p:nvSpPr>
          <p:cNvPr id="4" name="矩形 3"/>
          <p:cNvSpPr/>
          <p:nvPr/>
        </p:nvSpPr>
        <p:spPr>
          <a:xfrm>
            <a:off x="4368800" y="1502833"/>
            <a:ext cx="7008284" cy="17377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楷体" panose="02010609060101010101" pitchFamily="49" charset="-122"/>
              </a:rPr>
              <a:t>电热水器的</a:t>
            </a: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水位计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楷体" panose="02010609060101010101" pitchFamily="49" charset="-122"/>
              </a:rPr>
              <a:t>和</a:t>
            </a: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水箱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楷体" panose="02010609060101010101" pitchFamily="49" charset="-122"/>
              </a:rPr>
              <a:t>构成了连通器。</a:t>
            </a:r>
          </a:p>
        </p:txBody>
      </p:sp>
      <p:sp>
        <p:nvSpPr>
          <p:cNvPr id="8" name="矩形 7"/>
          <p:cNvSpPr/>
          <p:nvPr/>
        </p:nvSpPr>
        <p:spPr>
          <a:xfrm>
            <a:off x="4368800" y="3429000"/>
            <a:ext cx="7008284" cy="17377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zh-CN" altLang="en-US" sz="3733" b="1">
                <a:solidFill>
                  <a:srgbClr val="E72D8B"/>
                </a:solidFill>
                <a:latin typeface="Times New Roman" pitchFamily="18" charset="0"/>
                <a:ea typeface="楷体" panose="02010609060101010101" pitchFamily="49" charset="-122"/>
              </a:rPr>
              <a:t>        通过水位计上水面的高低指示水箱中剩余水的多少。</a:t>
            </a:r>
            <a:endParaRPr lang="en-US" altLang="zh-CN" sz="3733" b="1">
              <a:solidFill>
                <a:srgbClr val="E72D8B"/>
              </a:solidFill>
              <a:latin typeface="Times New Roman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1" nodeType="afterEffect"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1"/>
      <p:bldP spid="4" grpId="2"/>
      <p:bldP spid="8" grpId="3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482" name="图片 1"/>
          <p:cNvPicPr>
            <a:picLocks noChangeAspect="1"/>
          </p:cNvPicPr>
          <p:nvPr/>
        </p:nvPicPr>
        <p:blipFill>
          <a:blip r:embed="rId2"/>
          <a:srcRect r="681"/>
          <a:stretch>
            <a:fillRect/>
          </a:stretch>
        </p:blipFill>
        <p:spPr>
          <a:xfrm>
            <a:off x="6383867" y="1187451"/>
            <a:ext cx="4953000" cy="4483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855133" y="1697567"/>
            <a:ext cx="5240867" cy="346286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回水管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楷体" panose="02010609060101010101" pitchFamily="49" charset="-122"/>
              </a:rPr>
              <a:t>属于连通器，在回水管内总有一部分水，可以阻止下水道的异味进入室内。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506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" y="969433"/>
            <a:ext cx="5867400" cy="49191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3"/>
          <p:cNvSpPr/>
          <p:nvPr/>
        </p:nvSpPr>
        <p:spPr>
          <a:xfrm>
            <a:off x="6519334" y="2129367"/>
            <a:ext cx="5240867" cy="259926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楷体" panose="02010609060101010101" pitchFamily="49" charset="-122"/>
              </a:rPr>
              <a:t>两水槽构成连通器，水位不相平时水就能流动，使右边水槽中始终有水。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422400" y="292100"/>
            <a:ext cx="9179985" cy="77893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世界上最大的人造连通器</a:t>
            </a:r>
            <a:r>
              <a:rPr kumimoji="0" lang="en-US" altLang="zh-CN" sz="42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itchFamily="2" charset="-122"/>
                <a:cs typeface="+mn-cs"/>
              </a:rPr>
              <a:t>——</a:t>
            </a:r>
            <a:r>
              <a:rPr kumimoji="0" lang="zh-CN" altLang="en-US" sz="4267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三峡船闸</a:t>
            </a:r>
            <a:endParaRPr kumimoji="0" lang="zh-CN" altLang="en-US" sz="4267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itchFamily="49" charset="-122"/>
              <a:ea typeface="黑体" pitchFamily="49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8500" y="1104900"/>
            <a:ext cx="7871884" cy="5257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000" y="1210733"/>
            <a:ext cx="8255000" cy="51519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000" y="1420284"/>
            <a:ext cx="9306985" cy="465243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1767" y="1128184"/>
            <a:ext cx="7528984" cy="542078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4" name="文本框 2">
            <a:hlinkClick r:id="rId2" action="ppaction://hlinkfile"/>
          </p:cNvPr>
          <p:cNvSpPr txBox="1"/>
          <p:nvPr/>
        </p:nvSpPr>
        <p:spPr>
          <a:xfrm>
            <a:off x="364067" y="452967"/>
            <a:ext cx="3668184" cy="7789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4267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三峡船闸</a:t>
            </a:r>
            <a:r>
              <a:rPr lang="zh-CN" altLang="en-US" sz="4267" b="1">
                <a:latin typeface="黑体" pitchFamily="49" charset="-122"/>
                <a:ea typeface="黑体" pitchFamily="49" charset="-122"/>
              </a:rPr>
              <a:t>原理</a:t>
            </a:r>
            <a:endParaRPr lang="zh-CN" altLang="en-US" sz="3733" b="1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3556" name="文本框 4"/>
          <p:cNvSpPr txBox="1"/>
          <p:nvPr/>
        </p:nvSpPr>
        <p:spPr>
          <a:xfrm>
            <a:off x="584200" y="2178051"/>
            <a:ext cx="596900" cy="30776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200" b="1">
                <a:solidFill>
                  <a:srgbClr val="000000"/>
                </a:solidFill>
                <a:latin typeface="黑体" pitchFamily="49" charset="-122"/>
                <a:ea typeface="黑体" pitchFamily="49" charset="-122"/>
                <a:hlinkClick r:id="rId2" action="ppaction://hlinkfile"/>
              </a:rPr>
              <a:t>点击播放</a:t>
            </a:r>
            <a:r>
              <a:rPr lang="zh-CN" altLang="en-US" sz="3200" b="1" u="sng">
                <a:solidFill>
                  <a:srgbClr val="0563C1"/>
                </a:solidFill>
                <a:latin typeface="黑体" pitchFamily="49" charset="-122"/>
                <a:ea typeface="黑体" pitchFamily="49" charset="-122"/>
              </a:rPr>
              <a:t>视频</a:t>
            </a: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039" r:id="rId3" imgW="81068392600" imgH="42378947500"/>
        </mc:Choice>
        <mc:Fallback>
          <p:control r:id="rId3" imgW="6383338" imgH="3336925">
            <p:pic>
              <p:nvPicPr>
                <p:cNvPr id="0" name=""/>
                <p:cNvPicPr>
                  <a:picLocks noChangeArrowheads="1" noChangeShapeType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371600" y="1214438"/>
                  <a:ext cx="6383338" cy="3336925"/>
                </a:xfrm>
                <a:prstGeom prst="rect"/>
                <a:noFill/>
                <a:ln/>
              </p:spPr>
            </p:pic>
          </p:control>
        </mc:Fallback>
      </mc:AlternateContent>
    </p:controls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756151" y="260351"/>
            <a:ext cx="2679700" cy="730251"/>
          </a:xfrm>
          <a:prstGeom prst="rect">
            <a:avLst/>
          </a:prstGeom>
          <a:solidFill>
            <a:srgbClr val="FF00FF"/>
          </a:solidFill>
          <a:ln>
            <a:noFill/>
          </a:ln>
          <a:effectLst>
            <a:outerShdw dist="35921" dir="2700000" algn="ctr" rotWithShape="0">
              <a:srgbClr val="E7E6E6"/>
            </a:outerShdw>
          </a:effectLst>
        </p:spPr>
        <p:txBody>
          <a:bodyPr anchor="b"/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兰亭粗黑简体" panose="02000000000000000000" pitchFamily="2" charset="-122"/>
                <a:ea typeface="方正兰亭粗黑简体" panose="02000000000000000000" pitchFamily="2" charset="-122"/>
                <a:cs typeface="Times New Roman" panose="02020603050405020304" pitchFamily="18" charset="0"/>
              </a:rPr>
              <a:t>课堂小结</a:t>
            </a:r>
            <a:endParaRPr kumimoji="0" lang="zh-CN" altLang="en-US" sz="3733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方正兰亭粗黑简体" panose="02000000000000000000" pitchFamily="2" charset="-122"/>
              <a:ea typeface="方正兰亭粗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矩形 14"/>
          <p:cNvSpPr/>
          <p:nvPr/>
        </p:nvSpPr>
        <p:spPr>
          <a:xfrm>
            <a:off x="414867" y="891117"/>
            <a:ext cx="4529667" cy="69638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spcAft>
                <a:spcPts val="800"/>
              </a:spcAft>
            </a:pPr>
            <a:r>
              <a:rPr lang="en-US" altLang="zh-CN" sz="3733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itchFamily="34" charset="-122"/>
              </a:rPr>
              <a:t>1.</a:t>
            </a:r>
            <a:r>
              <a:rPr lang="zh-CN" altLang="en-US" sz="3733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itchFamily="34" charset="-122"/>
              </a:rPr>
              <a:t>什么是连通器：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912284" y="1612900"/>
            <a:ext cx="9177867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结构上具有</a:t>
            </a:r>
            <a:r>
              <a:rPr lang="zh-CN" altLang="en-US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上部开口，底部连通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的容器。</a:t>
            </a:r>
          </a:p>
        </p:txBody>
      </p:sp>
      <p:sp>
        <p:nvSpPr>
          <p:cNvPr id="5" name="矩形 14"/>
          <p:cNvSpPr/>
          <p:nvPr/>
        </p:nvSpPr>
        <p:spPr>
          <a:xfrm>
            <a:off x="414867" y="2338918"/>
            <a:ext cx="5105400" cy="69638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spcAft>
                <a:spcPts val="800"/>
              </a:spcAft>
            </a:pPr>
            <a:r>
              <a:rPr lang="zh-CN" altLang="en-US" sz="3733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itchFamily="34" charset="-122"/>
              </a:rPr>
              <a:t>2.连通器的特点：</a:t>
            </a:r>
            <a:endParaRPr lang="zh-CN" altLang="en-US" sz="48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微软雅黑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12284" y="3060700"/>
            <a:ext cx="10464800" cy="131021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10000"/>
              </a:lnSpc>
            </a:pPr>
            <a:r>
              <a:rPr lang="zh-CN" altLang="en-US" sz="3733" b="1">
                <a:latin typeface="黑体" pitchFamily="49" charset="-122"/>
                <a:ea typeface="黑体" pitchFamily="49" charset="-122"/>
                <a:sym typeface="宋体" pitchFamily="2" charset="-122"/>
              </a:rPr>
              <a:t>连通器里装</a:t>
            </a:r>
            <a:r>
              <a:rPr lang="zh-CN" altLang="en-US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宋体" pitchFamily="2" charset="-122"/>
              </a:rPr>
              <a:t>同种液体</a:t>
            </a:r>
            <a:r>
              <a:rPr lang="zh-CN" altLang="en-US" sz="3733" b="1">
                <a:latin typeface="黑体" pitchFamily="49" charset="-122"/>
                <a:ea typeface="黑体" pitchFamily="49" charset="-122"/>
                <a:sym typeface="宋体" pitchFamily="2" charset="-122"/>
              </a:rPr>
              <a:t>，当液体</a:t>
            </a:r>
            <a:r>
              <a:rPr lang="zh-CN" altLang="en-US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宋体" pitchFamily="2" charset="-122"/>
              </a:rPr>
              <a:t>不流动</a:t>
            </a:r>
            <a:r>
              <a:rPr lang="zh-CN" altLang="en-US" sz="3733" b="1">
                <a:latin typeface="黑体" pitchFamily="49" charset="-122"/>
                <a:ea typeface="黑体" pitchFamily="49" charset="-122"/>
                <a:sym typeface="宋体" pitchFamily="2" charset="-122"/>
              </a:rPr>
              <a:t>时，连通器各部分中的液面总是</a:t>
            </a:r>
            <a:r>
              <a:rPr lang="zh-CN" altLang="en-US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宋体" pitchFamily="2" charset="-122"/>
              </a:rPr>
              <a:t>相平</a:t>
            </a:r>
            <a:r>
              <a:rPr lang="zh-CN" altLang="en-US" sz="3733" b="1">
                <a:latin typeface="黑体" pitchFamily="49" charset="-122"/>
                <a:ea typeface="黑体" pitchFamily="49" charset="-122"/>
                <a:sym typeface="宋体" pitchFamily="2" charset="-122"/>
              </a:rPr>
              <a:t>的。</a:t>
            </a:r>
          </a:p>
        </p:txBody>
      </p:sp>
      <p:sp>
        <p:nvSpPr>
          <p:cNvPr id="7" name="矩形 14"/>
          <p:cNvSpPr/>
          <p:nvPr/>
        </p:nvSpPr>
        <p:spPr>
          <a:xfrm>
            <a:off x="414867" y="4398433"/>
            <a:ext cx="4341284" cy="6963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spcAft>
                <a:spcPts val="800"/>
              </a:spcAft>
            </a:pPr>
            <a:r>
              <a:rPr lang="en-US" altLang="zh-CN" sz="3733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itchFamily="34" charset="-122"/>
              </a:rPr>
              <a:t>3</a:t>
            </a:r>
            <a:r>
              <a:rPr lang="zh-CN" altLang="en-US" sz="3733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itchFamily="34" charset="-122"/>
              </a:rPr>
              <a:t>.连通器的应用：</a:t>
            </a:r>
          </a:p>
        </p:txBody>
      </p:sp>
      <p:sp>
        <p:nvSpPr>
          <p:cNvPr id="8" name="矩形 7"/>
          <p:cNvSpPr/>
          <p:nvPr/>
        </p:nvSpPr>
        <p:spPr>
          <a:xfrm>
            <a:off x="912284" y="5122333"/>
            <a:ext cx="10464800" cy="127211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茶壶、水位计、自来水供水系统、污水池的回水管、船闸等等。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5" grpId="2"/>
      <p:bldP spid="6" grpId="3"/>
      <p:bldP spid="7" grpId="4"/>
      <p:bldP spid="8" grpId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756151" y="260351"/>
            <a:ext cx="2679700" cy="730251"/>
          </a:xfrm>
          <a:prstGeom prst="rect">
            <a:avLst/>
          </a:prstGeom>
          <a:solidFill>
            <a:srgbClr val="FF00FF"/>
          </a:solidFill>
          <a:ln>
            <a:noFill/>
          </a:ln>
          <a:effectLst>
            <a:outerShdw dist="35921" dir="2700000" algn="ctr" rotWithShape="0">
              <a:srgbClr val="E7E6E6"/>
            </a:outerShdw>
          </a:effectLst>
        </p:spPr>
        <p:txBody>
          <a:bodyPr anchor="b"/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兰亭粗黑简体" panose="02000000000000000000" pitchFamily="2" charset="-122"/>
                <a:ea typeface="方正兰亭粗黑简体" panose="02000000000000000000" pitchFamily="2" charset="-122"/>
                <a:cs typeface="Times New Roman" panose="02020603050405020304" pitchFamily="18" charset="0"/>
              </a:rPr>
              <a:t>随堂练习</a:t>
            </a:r>
            <a:endParaRPr kumimoji="0" lang="zh-CN" altLang="en-US" sz="3733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方正兰亭粗黑简体" panose="02000000000000000000" pitchFamily="2" charset="-122"/>
              <a:ea typeface="方正兰亭粗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93184" y="1079500"/>
            <a:ext cx="11205634" cy="2995084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just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1.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有甲、乙两个深度不同的蓄水池，它们之间用一倾斜的管子相连通，在管子中间装有阀门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K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。先将阀门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K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闭合，向两池中蓄水，使两池中水面相平，如图所示。再将阀门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K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打开，甲、乙两蓄水池中的水是否会流动？为什么？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pic>
        <p:nvPicPr>
          <p:cNvPr id="25604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DEAD9"/>
              </a:clrFrom>
              <a:clrTo>
                <a:srgbClr val="FDEAD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59600" y="3909485"/>
            <a:ext cx="4146551" cy="264371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Text Box 28"/>
          <p:cNvSpPr txBox="1"/>
          <p:nvPr/>
        </p:nvSpPr>
        <p:spPr>
          <a:xfrm>
            <a:off x="493184" y="4104218"/>
            <a:ext cx="5985933" cy="2421467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just" eaLnBrk="1" hangingPunct="1"/>
            <a:r>
              <a:rPr lang="zh-CN" altLang="en-US" sz="3733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答：水不会流动，因为蓄水池甲、乙上部开口、底部连通，属于连通器，在液面相平 时，水不会流动。</a:t>
            </a:r>
            <a:endParaRPr lang="en-US" altLang="zh-CN" sz="3733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矩形 16"/>
          <p:cNvSpPr/>
          <p:nvPr/>
        </p:nvSpPr>
        <p:spPr>
          <a:xfrm>
            <a:off x="493184" y="865717"/>
            <a:ext cx="8386234" cy="512656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just" defTabSz="1219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2.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在一段长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50cm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左右的胶皮管一端，接上一个带尖嘴的小管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(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如用废旧圆珠笔芯，取出尖端处的小圆珠即可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)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，胶皮管的另一端接一个大漏斗，这样便做成了一个胶皮管的另一端接一个大漏斗，这样便做成了一个人工喷泉，如图所示。请解释产生此现象的原因。为了产生喷泉，在操作上应注意哪些问题？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pic>
        <p:nvPicPr>
          <p:cNvPr id="26627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DEAD9"/>
              </a:clrFrom>
              <a:clrTo>
                <a:srgbClr val="FDEAD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91085" y="853017"/>
            <a:ext cx="2607733" cy="515196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 Box 28"/>
          <p:cNvSpPr txBox="1"/>
          <p:nvPr/>
        </p:nvSpPr>
        <p:spPr>
          <a:xfrm>
            <a:off x="493184" y="2379133"/>
            <a:ext cx="8290983" cy="2099733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3733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解：为了有喷泉产生，必须使漏斗内水面高于尖嘴。为维持水面相平，水由漏斗流 向小管并从尖嘴喷出。</a:t>
            </a:r>
            <a:endParaRPr lang="en-US" altLang="zh-CN" sz="3733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8675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DEAD9"/>
              </a:clrFrom>
              <a:clrTo>
                <a:srgbClr val="FDEAD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91085" y="853017"/>
            <a:ext cx="2607733" cy="515196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493184" y="1028700"/>
            <a:ext cx="11205634" cy="391160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just" defTabSz="1219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3.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如图所示，建筑工人在盖平房时，为了确定露出地面的地基的四个墙角是否在同一水平面上，常用一种简单的检测方法。将一根较长的软塑料管装上水，一人拿住管的一端靠在一个墙角处，在墙上记下塑料管中水面的位置，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  <a:sym typeface="+mn-ea"/>
              </a:rPr>
              <a:t>另一人拿住管的另一端先后靠在另外三个墙角处，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93184" y="4940300"/>
            <a:ext cx="6502400" cy="753533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just" defTabSz="1219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墙上记下塑料管中水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pic>
        <p:nvPicPr>
          <p:cNvPr id="29700" name="图片 2" descr="图示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351" y="4246033"/>
            <a:ext cx="4218516" cy="240241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4732867" y="4186767"/>
            <a:ext cx="6502400" cy="753533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just" defTabSz="1219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并分别在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TEMPLATE_SUBCATEGORY" val="0"/>
  <p:tag name="KSO_WM_TEMPLATE_THUMBS_INDEX" val="1、2、3、6、8、10、11、12、15"/>
</p:tagLst>
</file>

<file path=ppt/tags/tag62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71</Paragraphs>
  <Slides>20</Slides>
  <Notes>1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1">
      <vt:lpstr>Office 主题​​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Administrator</dc:creator>
  <cp:lastModifiedBy>天天向上</cp:lastModifiedBy>
  <cp:revision>33</cp:revision>
  <dcterms:created xsi:type="dcterms:W3CDTF">2019-05-05T14:40:00Z</dcterms:created>
  <dcterms:modified xsi:type="dcterms:W3CDTF">2023-02-01T09:37:44Z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F7FBDE98E07B475F81BB8DAB8476C653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v1.0_mb_a6ufCEe/nf2oN4JAzexQjw==</vt:lpwstr>
  </property>
</Properties>
</file>