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515" r:id="rId3"/>
    <p:sldId id="604" r:id="rId4"/>
    <p:sldId id="605" r:id="rId5"/>
    <p:sldId id="539" r:id="rId6"/>
    <p:sldId id="606" r:id="rId7"/>
    <p:sldId id="587" r:id="rId8"/>
    <p:sldId id="585" r:id="rId9"/>
    <p:sldId id="578" r:id="rId10"/>
    <p:sldId id="607" r:id="rId11"/>
    <p:sldId id="613" r:id="rId12"/>
    <p:sldId id="598" r:id="rId13"/>
    <p:sldId id="588" r:id="rId14"/>
    <p:sldId id="608" r:id="rId15"/>
    <p:sldId id="609" r:id="rId16"/>
    <p:sldId id="610" r:id="rId17"/>
    <p:sldId id="611" r:id="rId18"/>
    <p:sldId id="521" r:id="rId19"/>
  </p:sldIdLst>
  <p:sldSz cx="12192000" cy="6858000"/>
  <p:notesSz cx="6858000" cy="9144000"/>
  <p:embeddedFontLst>
    <p:embeddedFont>
      <p:font typeface="微软雅黑" panose="020B0503020204020204" charset="-122"/>
      <p:regular r:id="rId26"/>
    </p:embeddedFont>
    <p:embeddedFont>
      <p:font typeface="等线" panose="02010600030101010101" charset="-122"/>
      <p:regular r:id="rId27"/>
    </p:embeddedFont>
    <p:embeddedFont>
      <p:font typeface="黑体" panose="02010609060101010101" charset="-122"/>
      <p:regular r:id="rId28"/>
    </p:embeddedFont>
    <p:embeddedFont>
      <p:font typeface="Century Gothic" panose="020B0502020202020204" charset="0"/>
      <p:regular r:id="rId29"/>
      <p:bold r:id="rId30"/>
      <p:italic r:id="rId31"/>
      <p:boldItalic r:id="rId32"/>
    </p:embeddedFont>
    <p:embeddedFont>
      <p:font typeface="Calibri" panose="020F0502020204030204" charset="0"/>
      <p:regular r:id="rId33"/>
      <p:bold r:id="rId34"/>
      <p:italic r:id="rId35"/>
      <p:boldItalic r:id="rId36"/>
    </p:embeddedFont>
    <p:embeddedFont>
      <p:font typeface="Microsoft Tai Le" panose="020B0502040204020203"/>
      <p:regular r:id="rId37"/>
      <p:bold r:id="rId38"/>
    </p:embeddedFont>
  </p:embeddedFontLst>
  <p:custDataLst>
    <p:tags r:id="rId3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2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U" initials="L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4E73"/>
    <a:srgbClr val="527580"/>
    <a:srgbClr val="F49B6F"/>
    <a:srgbClr val="BFC3CC"/>
    <a:srgbClr val="E5DFDD"/>
    <a:srgbClr val="C6C9D0"/>
    <a:srgbClr val="FBFBFB"/>
    <a:srgbClr val="F5F5F5"/>
    <a:srgbClr val="BD0000"/>
    <a:srgbClr val="4797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26" autoAdjust="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510" y="108"/>
      </p:cViewPr>
      <p:guideLst>
        <p:guide pos="3842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285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9" Type="http://schemas.openxmlformats.org/officeDocument/2006/relationships/tags" Target="tags/tag34.xml"/><Relationship Id="rId38" Type="http://schemas.openxmlformats.org/officeDocument/2006/relationships/font" Target="fonts/font13.fntdata"/><Relationship Id="rId37" Type="http://schemas.openxmlformats.org/officeDocument/2006/relationships/font" Target="fonts/font12.fntdata"/><Relationship Id="rId36" Type="http://schemas.openxmlformats.org/officeDocument/2006/relationships/font" Target="fonts/font11.fntdata"/><Relationship Id="rId35" Type="http://schemas.openxmlformats.org/officeDocument/2006/relationships/font" Target="fonts/font10.fntdata"/><Relationship Id="rId34" Type="http://schemas.openxmlformats.org/officeDocument/2006/relationships/font" Target="fonts/font9.fntdata"/><Relationship Id="rId33" Type="http://schemas.openxmlformats.org/officeDocument/2006/relationships/font" Target="fonts/font8.fntdata"/><Relationship Id="rId32" Type="http://schemas.openxmlformats.org/officeDocument/2006/relationships/font" Target="fonts/font7.fntdata"/><Relationship Id="rId31" Type="http://schemas.openxmlformats.org/officeDocument/2006/relationships/font" Target="fonts/font6.fntdata"/><Relationship Id="rId30" Type="http://schemas.openxmlformats.org/officeDocument/2006/relationships/font" Target="fonts/font5.fntdata"/><Relationship Id="rId3" Type="http://schemas.openxmlformats.org/officeDocument/2006/relationships/slide" Target="slides/slide1.xml"/><Relationship Id="rId29" Type="http://schemas.openxmlformats.org/officeDocument/2006/relationships/font" Target="fonts/font4.fntdata"/><Relationship Id="rId28" Type="http://schemas.openxmlformats.org/officeDocument/2006/relationships/font" Target="fonts/font3.fntdata"/><Relationship Id="rId27" Type="http://schemas.openxmlformats.org/officeDocument/2006/relationships/font" Target="fonts/font2.fntdata"/><Relationship Id="rId26" Type="http://schemas.openxmlformats.org/officeDocument/2006/relationships/font" Target="fonts/font1.fntdata"/><Relationship Id="rId25" Type="http://schemas.openxmlformats.org/officeDocument/2006/relationships/commentAuthors" Target="commentAuthors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handoutMaster" Target="handoutMasters/handoutMaster1.xml"/><Relationship Id="rId20" Type="http://schemas.openxmlformats.org/officeDocument/2006/relationships/notesMaster" Target="notesMasters/notesMaster1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555450-8C65-4306-B253-0BD2E9ED92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97C348-F274-4D5B-A66D-CD14918D50D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菱形 15"/>
          <p:cNvSpPr/>
          <p:nvPr userDrawn="1"/>
        </p:nvSpPr>
        <p:spPr>
          <a:xfrm rot="18900000">
            <a:off x="357112" y="462569"/>
            <a:ext cx="204590" cy="204591"/>
          </a:xfrm>
          <a:prstGeom prst="diamond">
            <a:avLst/>
          </a:prstGeom>
          <a:noFill/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 dirty="0">
              <a:solidFill>
                <a:schemeClr val="accent1"/>
              </a:solidFill>
            </a:endParaRPr>
          </a:p>
        </p:txBody>
      </p:sp>
      <p:sp>
        <p:nvSpPr>
          <p:cNvPr id="17" name="菱形 16"/>
          <p:cNvSpPr/>
          <p:nvPr userDrawn="1"/>
        </p:nvSpPr>
        <p:spPr>
          <a:xfrm rot="18900000">
            <a:off x="407927" y="368716"/>
            <a:ext cx="392297" cy="392297"/>
          </a:xfrm>
          <a:prstGeom prst="diamond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椭圆 22"/>
          <p:cNvSpPr/>
          <p:nvPr userDrawn="1"/>
        </p:nvSpPr>
        <p:spPr>
          <a:xfrm>
            <a:off x="1621894" y="-634912"/>
            <a:ext cx="1567884" cy="1567884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PhAnim="0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Shape 3076"/>
          <p:cNvSpPr>
            <a:spLocks noGrp="1" noChangeShapeType="1"/>
          </p:cNvSpPr>
          <p:nvPr>
            <p:ph type="dt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</p:spPr>
        <p:txBody>
          <a:bodyPr lIns="91440" tIns="45720" rIns="91440" bIns="45720" anchor="t"/>
          <a:lstStyle/>
          <a:p>
            <a:pPr>
              <a:defRPr/>
            </a:pPr>
          </a:p>
        </p:txBody>
      </p:sp>
      <p:sp>
        <p:nvSpPr>
          <p:cNvPr id="5" name="Shape 6155"/>
          <p:cNvSpPr>
            <a:spLocks noGrp="1" noChangeShapeType="1"/>
          </p:cNvSpPr>
          <p:nvPr>
            <p:ph type="ftr"/>
          </p:nvPr>
        </p:nvSpPr>
        <p:spPr bwMode="auto">
          <a:xfrm>
            <a:off x="0" y="6553200"/>
            <a:ext cx="12192000" cy="304800"/>
          </a:xfrm>
          <a:prstGeom prst="rect">
            <a:avLst/>
          </a:prstGeom>
          <a:noFill/>
        </p:spPr>
        <p:txBody>
          <a:bodyPr lIns="91440" tIns="45720" rIns="91440" bIns="45720" anchor="t"/>
          <a:lstStyle/>
          <a:p>
            <a:pPr>
              <a:defRPr/>
            </a:pPr>
          </a:p>
        </p:txBody>
      </p:sp>
      <p:sp>
        <p:nvSpPr>
          <p:cNvPr id="6" name="Shape 3074"/>
          <p:cNvSpPr>
            <a:spLocks noGrp="1" noChangeShapeType="1"/>
          </p:cNvSpPr>
          <p:nvPr>
            <p:ph type="title"/>
          </p:nvPr>
        </p:nvSpPr>
        <p:spPr bwMode="auto">
          <a:xfrm>
            <a:off x="1117600" y="76200"/>
            <a:ext cx="9753600" cy="1143000"/>
          </a:xfrm>
          <a:prstGeom prst="rect">
            <a:avLst/>
          </a:prstGeom>
          <a:noFill/>
        </p:spPr>
        <p:txBody>
          <a:bodyPr lIns="91440" tIns="45720" rIns="91440" bIns="45720" anchor="ctr" anchorCtr="0"/>
          <a:lstStyle/>
          <a:p>
            <a:pPr marL="0" lvl="0" indent="0">
              <a:buNone/>
              <a:defRPr/>
            </a:pPr>
            <a:r>
              <a:rPr lang="zh-CN"/>
              <a:t>单击此处编辑母版标题样式</a:t>
            </a:r>
            <a:endParaRPr lang="zh-CN"/>
          </a:p>
        </p:txBody>
      </p:sp>
      <p:sp>
        <p:nvSpPr>
          <p:cNvPr id="7" name="Shape 3075"/>
          <p:cNvSpPr>
            <a:spLocks noGrp="1" noChangeShapeType="1"/>
          </p:cNvSpPr>
          <p:nvPr>
            <p:ph type="body"/>
          </p:nvPr>
        </p:nvSpPr>
        <p:spPr bwMode="auto">
          <a:xfrm>
            <a:off x="315383" y="1171575"/>
            <a:ext cx="11017249" cy="5686425"/>
          </a:xfrm>
          <a:prstGeom prst="rect">
            <a:avLst/>
          </a:prstGeom>
          <a:noFill/>
        </p:spPr>
        <p:txBody>
          <a:bodyPr lIns="91440" tIns="45720" rIns="91440" bIns="45720" anchor="t"/>
          <a:lstStyle>
            <a:lvl1pPr marL="342900" indent="-342900" algn="l" defTabSz="914400">
              <a:lnSpc>
                <a:spcPct val="100000"/>
              </a:lnSpc>
              <a:spcBef>
                <a:spcPts val="0"/>
              </a:spcBef>
              <a:buChar char="•"/>
              <a:defRPr sz="3200">
                <a:solidFill>
                  <a:schemeClr val="dk1"/>
                </a:solidFill>
                <a:latin typeface="Times New Roman" panose="02020603050405020304"/>
                <a:ea typeface="宋体" panose="02010600030101010101" pitchFamily="2" charset="-122"/>
              </a:defRPr>
            </a:lvl1pPr>
            <a:lvl2pPr marL="742950" indent="-285750" algn="l" defTabSz="914400">
              <a:lnSpc>
                <a:spcPct val="100000"/>
              </a:lnSpc>
              <a:spcBef>
                <a:spcPts val="0"/>
              </a:spcBef>
              <a:buChar char="–"/>
              <a:defRPr sz="2800">
                <a:solidFill>
                  <a:schemeClr val="dk1"/>
                </a:solidFill>
                <a:latin typeface="Times New Roman" panose="02020603050405020304"/>
                <a:ea typeface="宋体" panose="02010600030101010101" pitchFamily="2" charset="-122"/>
              </a:defRPr>
            </a:lvl2pPr>
            <a:lvl3pPr marL="1143000" indent="-228600" algn="l" defTabSz="914400">
              <a:lnSpc>
                <a:spcPct val="100000"/>
              </a:lnSpc>
              <a:spcBef>
                <a:spcPts val="0"/>
              </a:spcBef>
              <a:buChar char="•"/>
              <a:defRPr sz="2400">
                <a:solidFill>
                  <a:schemeClr val="dk1"/>
                </a:solidFill>
                <a:latin typeface="Times New Roman" panose="02020603050405020304"/>
                <a:ea typeface="宋体" panose="02010600030101010101" pitchFamily="2" charset="-122"/>
              </a:defRPr>
            </a:lvl3pPr>
            <a:lvl4pPr marL="1600200" indent="-228600" algn="l" defTabSz="914400">
              <a:lnSpc>
                <a:spcPct val="100000"/>
              </a:lnSpc>
              <a:spcBef>
                <a:spcPts val="0"/>
              </a:spcBef>
              <a:buChar char="–"/>
              <a:defRPr sz="2000">
                <a:solidFill>
                  <a:schemeClr val="dk1"/>
                </a:solidFill>
                <a:latin typeface="Times New Roman" panose="02020603050405020304"/>
                <a:ea typeface="宋体" panose="02010600030101010101" pitchFamily="2" charset="-122"/>
              </a:defRPr>
            </a:lvl4pPr>
            <a:lvl5pPr marL="2057400" indent="-228600" algn="l" defTabSz="914400">
              <a:lnSpc>
                <a:spcPct val="100000"/>
              </a:lnSpc>
              <a:spcBef>
                <a:spcPts val="0"/>
              </a:spcBef>
              <a:buChar char="»"/>
              <a:defRPr sz="2000">
                <a:solidFill>
                  <a:schemeClr val="dk1"/>
                </a:solidFill>
                <a:latin typeface="Times New Roman" panose="02020603050405020304"/>
                <a:ea typeface="宋体" panose="02010600030101010101" pitchFamily="2" charset="-122"/>
              </a:defRPr>
            </a:lvl5pPr>
          </a:lstStyle>
          <a:p>
            <a:pPr marL="342900" lvl="0" indent="-685800">
              <a:spcBef>
                <a:spcPts val="0"/>
              </a:spcBef>
              <a:buFontTx/>
              <a:buChar char="•"/>
              <a:defRPr/>
            </a:pPr>
            <a:r>
              <a:rPr lang="zh-CN"/>
              <a:t>单击此处编辑母版文本样式</a:t>
            </a:r>
            <a:endParaRPr lang="zh-CN"/>
          </a:p>
          <a:p>
            <a:pPr marL="742950" lvl="1" indent="-1028700">
              <a:spcBef>
                <a:spcPts val="0"/>
              </a:spcBef>
              <a:buFontTx/>
              <a:buChar char="–"/>
              <a:defRPr/>
            </a:pPr>
            <a:r>
              <a:rPr lang="zh-CN"/>
              <a:t>第二级</a:t>
            </a:r>
            <a:endParaRPr lang="zh-CN"/>
          </a:p>
          <a:p>
            <a:pPr marL="1143000" lvl="2" indent="-1371600">
              <a:spcBef>
                <a:spcPts val="0"/>
              </a:spcBef>
              <a:buFontTx/>
              <a:buChar char="•"/>
              <a:defRPr/>
            </a:pPr>
            <a:r>
              <a:rPr lang="zh-CN"/>
              <a:t>第三级</a:t>
            </a:r>
            <a:endParaRPr lang="zh-CN"/>
          </a:p>
          <a:p>
            <a:pPr marL="1600200" lvl="3" indent="-1828800">
              <a:spcBef>
                <a:spcPts val="0"/>
              </a:spcBef>
              <a:buFontTx/>
              <a:buChar char="–"/>
              <a:defRPr/>
            </a:pPr>
            <a:r>
              <a:rPr lang="zh-CN"/>
              <a:t>第四级</a:t>
            </a:r>
            <a:endParaRPr lang="zh-CN"/>
          </a:p>
          <a:p>
            <a:pPr marL="2057400" lvl="4" indent="-2286000">
              <a:spcBef>
                <a:spcPts val="0"/>
              </a:spcBef>
              <a:buFontTx/>
              <a:buChar char="»"/>
              <a:defRPr/>
            </a:pPr>
            <a:r>
              <a:rPr lang="zh-CN"/>
              <a:t>第五级</a:t>
            </a:r>
            <a:endParaRPr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1CCB70E0-3DD3-4188-A09E-6D0D06632FF9}" type="datetimeFigureOut">
              <a:rPr lang="zh-CN" altLang="en-US" smtClean="0"/>
            </a:fld>
            <a:endParaRPr lang="zh-CN" altLang="en-US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0" y="297180"/>
            <a:ext cx="457454" cy="601980"/>
            <a:chOff x="175260" y="221752"/>
            <a:chExt cx="2964180" cy="3900668"/>
          </a:xfrm>
          <a:solidFill>
            <a:srgbClr val="90C320"/>
          </a:solidFill>
        </p:grpSpPr>
        <p:sp>
          <p:nvSpPr>
            <p:cNvPr id="7" name="矩形 6"/>
            <p:cNvSpPr/>
            <p:nvPr/>
          </p:nvSpPr>
          <p:spPr>
            <a:xfrm>
              <a:off x="175260" y="221752"/>
              <a:ext cx="2964180" cy="39006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十字形 7"/>
            <p:cNvSpPr/>
            <p:nvPr/>
          </p:nvSpPr>
          <p:spPr>
            <a:xfrm>
              <a:off x="929640" y="1440180"/>
              <a:ext cx="1524000" cy="1524000"/>
            </a:xfrm>
            <a:prstGeom prst="plus">
              <a:avLst>
                <a:gd name="adj" fmla="val 3724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8FD6E1E-C47A-499E-AA94-3321A252C4E3}" type="slidenum">
              <a:rPr lang="zh-CN" altLang="en-US" smtClean="0"/>
            </a:fld>
            <a:endParaRPr lang="zh-CN" altLang="en-US"/>
          </a:p>
        </p:txBody>
      </p:sp>
      <p:sp>
        <p:nvSpPr>
          <p:cNvPr id="9" name="加号 8"/>
          <p:cNvSpPr/>
          <p:nvPr userDrawn="1"/>
        </p:nvSpPr>
        <p:spPr>
          <a:xfrm>
            <a:off x="34925" y="423545"/>
            <a:ext cx="386715" cy="358775"/>
          </a:xfrm>
          <a:prstGeom prst="mathPlus">
            <a:avLst/>
          </a:prstGeom>
          <a:ln>
            <a:solidFill>
              <a:srgbClr val="90C32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: 形状 4"/>
          <p:cNvSpPr/>
          <p:nvPr userDrawn="1"/>
        </p:nvSpPr>
        <p:spPr>
          <a:xfrm>
            <a:off x="304800" y="6654165"/>
            <a:ext cx="11887200" cy="204470"/>
          </a:xfrm>
          <a:custGeom>
            <a:avLst/>
            <a:gdLst>
              <a:gd name="connsiteX0" fmla="*/ 425491 w 11887200"/>
              <a:gd name="connsiteY0" fmla="*/ 0 h 508609"/>
              <a:gd name="connsiteX1" fmla="*/ 11887200 w 11887200"/>
              <a:gd name="connsiteY1" fmla="*/ 0 h 508609"/>
              <a:gd name="connsiteX2" fmla="*/ 11887200 w 11887200"/>
              <a:gd name="connsiteY2" fmla="*/ 425491 h 508609"/>
              <a:gd name="connsiteX3" fmla="*/ 11878821 w 11887200"/>
              <a:gd name="connsiteY3" fmla="*/ 508609 h 508609"/>
              <a:gd name="connsiteX4" fmla="*/ 0 w 11887200"/>
              <a:gd name="connsiteY4" fmla="*/ 508609 h 508609"/>
              <a:gd name="connsiteX5" fmla="*/ 0 w 11887200"/>
              <a:gd name="connsiteY5" fmla="*/ 425491 h 508609"/>
              <a:gd name="connsiteX6" fmla="*/ 425491 w 11887200"/>
              <a:gd name="connsiteY6" fmla="*/ 0 h 508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887200" h="508609">
                <a:moveTo>
                  <a:pt x="425491" y="0"/>
                </a:moveTo>
                <a:lnTo>
                  <a:pt x="11887200" y="0"/>
                </a:lnTo>
                <a:lnTo>
                  <a:pt x="11887200" y="425491"/>
                </a:lnTo>
                <a:lnTo>
                  <a:pt x="11878821" y="508609"/>
                </a:lnTo>
                <a:lnTo>
                  <a:pt x="0" y="508609"/>
                </a:lnTo>
                <a:lnTo>
                  <a:pt x="0" y="425491"/>
                </a:lnTo>
                <a:cubicBezTo>
                  <a:pt x="0" y="190499"/>
                  <a:pt x="190499" y="0"/>
                  <a:pt x="425491" y="0"/>
                </a:cubicBezTo>
                <a:close/>
              </a:path>
            </a:pathLst>
          </a:custGeom>
          <a:solidFill>
            <a:srgbClr val="7199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9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.png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image" Target="../media/image5.png"/><Relationship Id="rId5" Type="http://schemas.openxmlformats.org/officeDocument/2006/relationships/tags" Target="../tags/tag6.xml"/><Relationship Id="rId4" Type="http://schemas.openxmlformats.org/officeDocument/2006/relationships/image" Target="../media/image4.png"/><Relationship Id="rId3" Type="http://schemas.openxmlformats.org/officeDocument/2006/relationships/tags" Target="../tags/tag5.xml"/><Relationship Id="rId2" Type="http://schemas.openxmlformats.org/officeDocument/2006/relationships/image" Target="../media/image3.png"/><Relationship Id="rId10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6.png"/><Relationship Id="rId3" Type="http://schemas.openxmlformats.org/officeDocument/2006/relationships/tags" Target="../tags/tag10.xml"/><Relationship Id="rId2" Type="http://schemas.openxmlformats.org/officeDocument/2006/relationships/image" Target="../media/image5.png"/><Relationship Id="rId1" Type="http://schemas.openxmlformats.org/officeDocument/2006/relationships/tags" Target="../tags/tag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6.png"/><Relationship Id="rId3" Type="http://schemas.openxmlformats.org/officeDocument/2006/relationships/tags" Target="../tags/tag12.xml"/><Relationship Id="rId2" Type="http://schemas.openxmlformats.org/officeDocument/2006/relationships/image" Target="../media/image8.png"/><Relationship Id="rId1" Type="http://schemas.openxmlformats.org/officeDocument/2006/relationships/tags" Target="../tags/tag11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.xml"/><Relationship Id="rId8" Type="http://schemas.openxmlformats.org/officeDocument/2006/relationships/image" Target="../media/image6.png"/><Relationship Id="rId7" Type="http://schemas.openxmlformats.org/officeDocument/2006/relationships/tags" Target="../tags/tag15.xml"/><Relationship Id="rId6" Type="http://schemas.openxmlformats.org/officeDocument/2006/relationships/image" Target="../media/image8.png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tags" Target="../tags/tag16.xml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image" Target="../media/image15.png"/><Relationship Id="rId3" Type="http://schemas.openxmlformats.org/officeDocument/2006/relationships/tags" Target="../tags/tag18.xml"/><Relationship Id="rId2" Type="http://schemas.openxmlformats.org/officeDocument/2006/relationships/image" Target="../media/image14.png"/><Relationship Id="rId1" Type="http://schemas.openxmlformats.org/officeDocument/2006/relationships/tags" Target="../tags/tag17.xml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8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image" Target="../media/image14.png"/><Relationship Id="rId1" Type="http://schemas.openxmlformats.org/officeDocument/2006/relationships/tags" Target="../tags/tag2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4.xml"/><Relationship Id="rId1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1.xml"/><Relationship Id="rId1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9.png"/><Relationship Id="rId8" Type="http://schemas.openxmlformats.org/officeDocument/2006/relationships/tags" Target="../tags/tag29.xml"/><Relationship Id="rId7" Type="http://schemas.openxmlformats.org/officeDocument/2006/relationships/image" Target="../media/image18.png"/><Relationship Id="rId6" Type="http://schemas.openxmlformats.org/officeDocument/2006/relationships/tags" Target="../tags/tag28.xml"/><Relationship Id="rId5" Type="http://schemas.openxmlformats.org/officeDocument/2006/relationships/image" Target="../media/image17.png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image" Target="../media/image12.png"/><Relationship Id="rId12" Type="http://schemas.openxmlformats.org/officeDocument/2006/relationships/slideLayout" Target="../slideLayouts/slideLayout4.xml"/><Relationship Id="rId11" Type="http://schemas.openxmlformats.org/officeDocument/2006/relationships/image" Target="../media/image20.png"/><Relationship Id="rId10" Type="http://schemas.openxmlformats.org/officeDocument/2006/relationships/tags" Target="../tags/tag30.xml"/><Relationship Id="rId1" Type="http://schemas.openxmlformats.org/officeDocument/2006/relationships/tags" Target="../tags/tag25.xml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tags" Target="../tags/tag32.xml"/><Relationship Id="rId4" Type="http://schemas.openxmlformats.org/officeDocument/2006/relationships/image" Target="../media/image23.png"/><Relationship Id="rId3" Type="http://schemas.openxmlformats.org/officeDocument/2006/relationships/tags" Target="../tags/tag31.xml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7.png"/><Relationship Id="rId1" Type="http://schemas.openxmlformats.org/officeDocument/2006/relationships/tags" Target="../tags/tag3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/>
        </p:nvSpPr>
        <p:spPr>
          <a:xfrm>
            <a:off x="0" y="0"/>
            <a:ext cx="12192635" cy="68573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3B4E73"/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2089787" y="1676924"/>
            <a:ext cx="799338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spc="150" dirty="0" smtClean="0">
                <a:solidFill>
                  <a:srgbClr val="F49B6F"/>
                </a:solidFill>
                <a:latin typeface="+mj-ea"/>
                <a:ea typeface="+mj-ea"/>
              </a:rPr>
              <a:t>胰岛素泵</a:t>
            </a:r>
            <a:r>
              <a:rPr lang="zh-CN" altLang="en-US" sz="6000" spc="150" dirty="0" smtClean="0">
                <a:solidFill>
                  <a:srgbClr val="F49B6F"/>
                </a:solidFill>
                <a:latin typeface="+mj-ea"/>
                <a:ea typeface="+mj-ea"/>
              </a:rPr>
              <a:t>远程监控系统</a:t>
            </a:r>
            <a:endParaRPr lang="zh-CN" altLang="en-US" sz="6000" spc="150" dirty="0" smtClean="0">
              <a:solidFill>
                <a:srgbClr val="F49B6F"/>
              </a:solidFill>
              <a:latin typeface="+mj-ea"/>
              <a:ea typeface="+mj-ea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3274221" y="3316036"/>
            <a:ext cx="5586413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sz="2000" kern="0" noProof="0" dirty="0">
                <a:solidFill>
                  <a:schemeClr val="bg1"/>
                </a:solidFill>
                <a:latin typeface="+mn-ea"/>
                <a:cs typeface="OPPOSans M" panose="00020600040101010101" pitchFamily="18" charset="-122"/>
              </a:rPr>
              <a:t>北京迈世通科技有限公司</a:t>
            </a:r>
            <a:endParaRPr lang="zh-CN" sz="2000" kern="0" noProof="0" dirty="0">
              <a:solidFill>
                <a:schemeClr val="bg1"/>
              </a:solidFill>
              <a:latin typeface="+mn-ea"/>
              <a:cs typeface="OPPOSans M" panose="00020600040101010101" pitchFamily="18" charset="-122"/>
            </a:endParaRPr>
          </a:p>
        </p:txBody>
      </p:sp>
      <p:cxnSp>
        <p:nvCxnSpPr>
          <p:cNvPr id="59" name="直接连接符 58"/>
          <p:cNvCxnSpPr/>
          <p:nvPr/>
        </p:nvCxnSpPr>
        <p:spPr>
          <a:xfrm>
            <a:off x="8898734" y="3516091"/>
            <a:ext cx="497421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/>
          <p:cNvCxnSpPr/>
          <p:nvPr/>
        </p:nvCxnSpPr>
        <p:spPr>
          <a:xfrm>
            <a:off x="2672928" y="3516091"/>
            <a:ext cx="497421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8860790" y="4434205"/>
            <a:ext cx="1884680" cy="3848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b="1">
                <a:solidFill>
                  <a:schemeClr val="bg1"/>
                </a:solidFill>
                <a:latin typeface="+mj-lt"/>
                <a:ea typeface="+mj-lt"/>
              </a:rPr>
              <a:t>卢军</a:t>
            </a:r>
            <a:r>
              <a:rPr lang="en-US" altLang="zh-CN" b="1">
                <a:solidFill>
                  <a:schemeClr val="bg1"/>
                </a:solidFill>
              </a:rPr>
              <a:t> </a:t>
            </a:r>
            <a:r>
              <a:rPr lang="en-US" altLang="zh-CN">
                <a:solidFill>
                  <a:schemeClr val="bg1"/>
                </a:solidFill>
              </a:rPr>
              <a:t>  </a:t>
            </a:r>
            <a:r>
              <a:rPr lang="en-US" b="1">
                <a:solidFill>
                  <a:schemeClr val="bg1"/>
                </a:solidFill>
                <a:sym typeface="+mn-ea"/>
              </a:rPr>
              <a:t>2023.6</a:t>
            </a:r>
            <a:endParaRPr lang="en-US" b="1">
              <a:solidFill>
                <a:schemeClr val="bg1"/>
              </a:solidFill>
            </a:endParaRPr>
          </a:p>
          <a:p>
            <a:endParaRPr lang="en-US" altLang="zh-CN" b="1">
              <a:solidFill>
                <a:schemeClr val="bg1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55930" y="283210"/>
            <a:ext cx="38163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defRPr/>
            </a:pPr>
            <a:r>
              <a:rPr lang="zh-CN" altLang="en-US" sz="3200" b="1" kern="0" spc="700" dirty="0">
                <a:solidFill>
                  <a:srgbClr val="527580"/>
                </a:solidFill>
                <a:uFillTx/>
                <a:cs typeface="Microsoft Tai Le" panose="020B0502040204020203"/>
                <a:sym typeface="+mn-lt"/>
              </a:rPr>
              <a:t>迈世通企业简介</a:t>
            </a:r>
            <a:endParaRPr lang="zh-CN" altLang="en-US" sz="3200" b="1" kern="0" spc="700" dirty="0">
              <a:solidFill>
                <a:srgbClr val="527580"/>
              </a:solidFill>
              <a:effectLst/>
              <a:uFillTx/>
              <a:cs typeface="Microsoft Tai Le" panose="020B0502040204020203"/>
              <a:sym typeface="+mn-lt"/>
            </a:endParaRPr>
          </a:p>
        </p:txBody>
      </p:sp>
      <p:cxnSp>
        <p:nvCxnSpPr>
          <p:cNvPr id="5" name="直接连接符 4"/>
          <p:cNvCxnSpPr/>
          <p:nvPr/>
        </p:nvCxnSpPr>
        <p:spPr>
          <a:xfrm flipV="1">
            <a:off x="455930" y="859155"/>
            <a:ext cx="3606800" cy="7620"/>
          </a:xfrm>
          <a:prstGeom prst="line">
            <a:avLst/>
          </a:prstGeom>
          <a:ln>
            <a:solidFill>
              <a:srgbClr val="90C32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8" name="图片 7" descr="左右版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220000">
            <a:off x="4004945" y="655955"/>
            <a:ext cx="399415" cy="25908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09245" y="1641475"/>
            <a:ext cx="8399780" cy="4609465"/>
          </a:xfrm>
          <a:prstGeom prst="rect">
            <a:avLst/>
          </a:prstGeom>
          <a:noFill/>
          <a:ln w="12700"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对角圆角矩形 5"/>
          <p:cNvSpPr/>
          <p:nvPr/>
        </p:nvSpPr>
        <p:spPr>
          <a:xfrm>
            <a:off x="300990" y="1377950"/>
            <a:ext cx="8409305" cy="1181735"/>
          </a:xfrm>
          <a:prstGeom prst="round2DiagRect">
            <a:avLst/>
          </a:prstGeom>
          <a:solidFill>
            <a:srgbClr val="597A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26390" y="1377950"/>
            <a:ext cx="8357235" cy="1106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5">
                    <a:lumMod val="20000"/>
                    <a:lumOff val="80000"/>
                  </a:schemeClr>
                </a:solidFill>
              </a14:hiddenFill>
            </a:ext>
          </a:extLst>
        </p:spPr>
        <p:txBody>
          <a:bodyPr wrap="square" rtlCol="0">
            <a:spAutoFit/>
          </a:bodyPr>
          <a:p>
            <a:pPr fontAlgn="auto">
              <a:lnSpc>
                <a:spcPct val="150000"/>
              </a:lnSpc>
              <a:spcAft>
                <a:spcPts val="1800"/>
              </a:spcAft>
            </a:pPr>
            <a:r>
              <a:rPr lang="zh-CN" altLang="en-US" sz="2200">
                <a:solidFill>
                  <a:schemeClr val="bg1"/>
                </a:solidFill>
              </a:rPr>
              <a:t>北京迈世通科技有限公司成立于</a:t>
            </a:r>
            <a:r>
              <a:rPr lang="en-US" altLang="zh-CN" sz="2200">
                <a:solidFill>
                  <a:schemeClr val="bg1"/>
                </a:solidFill>
              </a:rPr>
              <a:t>2005</a:t>
            </a:r>
            <a:r>
              <a:rPr lang="zh-CN" altLang="en-US" sz="2200">
                <a:solidFill>
                  <a:schemeClr val="bg1"/>
                </a:solidFill>
              </a:rPr>
              <a:t>年，是一家集</a:t>
            </a:r>
            <a:r>
              <a:rPr lang="zh-CN" altLang="en-US" sz="2200">
                <a:solidFill>
                  <a:schemeClr val="bg1"/>
                </a:solidFill>
                <a:sym typeface="+mn-ea"/>
              </a:rPr>
              <a:t>研发、生产、销售、服务为一体的</a:t>
            </a:r>
            <a:r>
              <a:rPr lang="zh-CN" altLang="en-US" sz="2200">
                <a:solidFill>
                  <a:schemeClr val="bg1"/>
                </a:solidFill>
              </a:rPr>
              <a:t>专业深耕于糖尿病</a:t>
            </a:r>
            <a:r>
              <a:rPr lang="zh-CN" altLang="en-US" sz="2200">
                <a:solidFill>
                  <a:schemeClr val="bg1"/>
                </a:solidFill>
                <a:sym typeface="+mn-ea"/>
              </a:rPr>
              <a:t>相关</a:t>
            </a:r>
            <a:r>
              <a:rPr lang="zh-CN" altLang="en-US" sz="2200">
                <a:solidFill>
                  <a:schemeClr val="bg1"/>
                </a:solidFill>
              </a:rPr>
              <a:t>领域的国家高新技术企业</a:t>
            </a:r>
            <a:endParaRPr lang="zh-CN" altLang="en-US" sz="2200">
              <a:solidFill>
                <a:schemeClr val="bg1"/>
              </a:solidFill>
            </a:endParaRPr>
          </a:p>
        </p:txBody>
      </p:sp>
      <p:pic>
        <p:nvPicPr>
          <p:cNvPr id="9" name="图片 8" descr="上下版logo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9247505" y="1724025"/>
            <a:ext cx="2490470" cy="2508250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309245" y="2559685"/>
            <a:ext cx="8400415" cy="3599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5">
                    <a:lumMod val="20000"/>
                    <a:lumOff val="80000"/>
                  </a:schemeClr>
                </a:solidFill>
              </a14:hiddenFill>
            </a:ext>
          </a:extLst>
        </p:spPr>
        <p:txBody>
          <a:bodyPr wrap="square" rtlCol="0">
            <a:spAutoFit/>
          </a:bodyPr>
          <a:p>
            <a:pPr fontAlgn="auto">
              <a:lnSpc>
                <a:spcPct val="150000"/>
              </a:lnSpc>
              <a:spcAft>
                <a:spcPts val="1800"/>
              </a:spcAft>
            </a:pPr>
            <a:r>
              <a:rPr lang="zh-CN" altLang="en-US" sz="2200">
                <a:solidFill>
                  <a:srgbClr val="597A85"/>
                </a:solidFill>
                <a:sym typeface="+mn-ea"/>
              </a:rPr>
              <a:t>具备研发、生产、检测高端医疗设备能力的车间，可自主生产血糖仪、胰岛素泵、电子注射笔等众多二、三类医疗器械智能硬件及配套耗材；</a:t>
            </a:r>
            <a:endParaRPr lang="zh-CN" altLang="en-US" sz="2200">
              <a:solidFill>
                <a:srgbClr val="597A85"/>
              </a:solidFill>
              <a:sym typeface="+mn-ea"/>
            </a:endParaRPr>
          </a:p>
          <a:p>
            <a:pPr fontAlgn="auto">
              <a:lnSpc>
                <a:spcPct val="150000"/>
              </a:lnSpc>
              <a:spcAft>
                <a:spcPts val="1800"/>
              </a:spcAft>
            </a:pPr>
            <a:r>
              <a:rPr lang="zh-CN" altLang="en-US" sz="2200">
                <a:solidFill>
                  <a:srgbClr val="597A85"/>
                </a:solidFill>
                <a:sym typeface="+mn-ea"/>
              </a:rPr>
              <a:t>拥有</a:t>
            </a:r>
            <a:r>
              <a:rPr lang="en-US" altLang="zh-CN" sz="2200">
                <a:solidFill>
                  <a:srgbClr val="597A85"/>
                </a:solidFill>
                <a:sym typeface="+mn-ea"/>
              </a:rPr>
              <a:t>21</a:t>
            </a:r>
            <a:r>
              <a:rPr lang="zh-CN" altLang="en-US" sz="2200">
                <a:solidFill>
                  <a:srgbClr val="597A85"/>
                </a:solidFill>
                <a:sym typeface="+mn-ea"/>
              </a:rPr>
              <a:t>项专利和软著，目前已上市</a:t>
            </a:r>
            <a:r>
              <a:rPr lang="en-US" altLang="zh-CN" sz="2200">
                <a:solidFill>
                  <a:srgbClr val="597A85"/>
                </a:solidFill>
                <a:sym typeface="+mn-ea"/>
              </a:rPr>
              <a:t>3</a:t>
            </a:r>
            <a:r>
              <a:rPr lang="zh-CN" altLang="en-US" sz="2200">
                <a:solidFill>
                  <a:srgbClr val="597A85"/>
                </a:solidFill>
                <a:sym typeface="+mn-ea"/>
              </a:rPr>
              <a:t>款智能化操作管理和分析软件；</a:t>
            </a:r>
            <a:endParaRPr lang="zh-CN" altLang="en-US" sz="2200">
              <a:solidFill>
                <a:srgbClr val="597A85"/>
              </a:solidFill>
              <a:sym typeface="+mn-ea"/>
            </a:endParaRPr>
          </a:p>
          <a:p>
            <a:pPr fontAlgn="auto">
              <a:lnSpc>
                <a:spcPct val="150000"/>
              </a:lnSpc>
              <a:spcAft>
                <a:spcPts val="1800"/>
              </a:spcAft>
            </a:pPr>
            <a:r>
              <a:rPr lang="zh-CN" altLang="en-US" sz="2200" b="1">
                <a:solidFill>
                  <a:srgbClr val="52758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迈世通可完成全线产品自主研发、自主生产、自主检测</a:t>
            </a:r>
            <a:r>
              <a:rPr lang="zh-CN" altLang="en-US" sz="2200">
                <a:solidFill>
                  <a:srgbClr val="597A85"/>
                </a:solidFill>
                <a:sym typeface="+mn-ea"/>
              </a:rPr>
              <a:t>，实现出厂的产品得到全程质量追踪和把控，为合作商提供优质的产品与服务。</a:t>
            </a:r>
            <a:endParaRPr lang="zh-CN" altLang="en-US" sz="2200">
              <a:solidFill>
                <a:srgbClr val="597A85"/>
              </a:solidFill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4"/>
            </p:custDataLst>
          </p:nvPr>
        </p:nvSpPr>
        <p:spPr>
          <a:xfrm>
            <a:off x="9107170" y="4683760"/>
            <a:ext cx="2889885" cy="549275"/>
          </a:xfrm>
          <a:prstGeom prst="rect">
            <a:avLst/>
          </a:prstGeom>
          <a:noFill/>
        </p:spPr>
        <p:txBody>
          <a:bodyPr wrap="none" rtlCol="0">
            <a:noAutofit/>
          </a:bodyPr>
          <a:p>
            <a:pPr algn="r"/>
            <a:r>
              <a:rPr lang="zh-CN" altLang="en-US" sz="2400" b="1" dirty="0">
                <a:solidFill>
                  <a:srgbClr val="5275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中国·胰岛素泵·普及者</a:t>
            </a:r>
            <a:endParaRPr lang="zh-CN" altLang="en-US" sz="2400" b="1" dirty="0">
              <a:solidFill>
                <a:srgbClr val="5275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23"/>
          <p:cNvSpPr txBox="1"/>
          <p:nvPr/>
        </p:nvSpPr>
        <p:spPr>
          <a:xfrm>
            <a:off x="832756" y="306764"/>
            <a:ext cx="3884930" cy="52197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zh-CN"/>
            </a:defPPr>
            <a:lvl1pPr>
              <a:defRPr sz="3200" spc="200">
                <a:solidFill>
                  <a:srgbClr val="245188"/>
                </a:solidFill>
                <a:effectLst>
                  <a:outerShdw blurRad="127000" dist="63500" dir="2700000" algn="tl" rotWithShape="0">
                    <a:schemeClr val="accent1">
                      <a:alpha val="20000"/>
                    </a:schemeClr>
                  </a:outerShdw>
                </a:effectLst>
                <a:latin typeface="+mj-ea"/>
                <a:ea typeface="+mj-ea"/>
              </a:defRPr>
            </a:lvl1pPr>
          </a:lstStyle>
          <a:p>
            <a:r>
              <a:rPr lang="zh-CN" altLang="en-US" sz="2800" b="1" spc="100" dirty="0">
                <a:solidFill>
                  <a:srgbClr val="527580"/>
                </a:solidFill>
                <a:effectLst/>
              </a:rPr>
              <a:t>迈世通泵技术发展历程</a:t>
            </a:r>
            <a:endParaRPr lang="zh-CN" altLang="en-US" sz="2800" b="1" spc="100" dirty="0">
              <a:solidFill>
                <a:srgbClr val="527580"/>
              </a:solidFill>
              <a:effectLst/>
            </a:endParaRPr>
          </a:p>
        </p:txBody>
      </p:sp>
      <p:sp>
        <p:nvSpPr>
          <p:cNvPr id="20" name="任意多边形 19"/>
          <p:cNvSpPr/>
          <p:nvPr/>
        </p:nvSpPr>
        <p:spPr>
          <a:xfrm>
            <a:off x="1" y="332464"/>
            <a:ext cx="832245" cy="470570"/>
          </a:xfrm>
          <a:custGeom>
            <a:avLst/>
            <a:gdLst>
              <a:gd name="connsiteX0" fmla="*/ 0 w 832245"/>
              <a:gd name="connsiteY0" fmla="*/ 0 h 470570"/>
              <a:gd name="connsiteX1" fmla="*/ 596960 w 832245"/>
              <a:gd name="connsiteY1" fmla="*/ 0 h 470570"/>
              <a:gd name="connsiteX2" fmla="*/ 832245 w 832245"/>
              <a:gd name="connsiteY2" fmla="*/ 235285 h 470570"/>
              <a:gd name="connsiteX3" fmla="*/ 832244 w 832245"/>
              <a:gd name="connsiteY3" fmla="*/ 235285 h 470570"/>
              <a:gd name="connsiteX4" fmla="*/ 596959 w 832245"/>
              <a:gd name="connsiteY4" fmla="*/ 470570 h 470570"/>
              <a:gd name="connsiteX5" fmla="*/ 0 w 832245"/>
              <a:gd name="connsiteY5" fmla="*/ 470569 h 470570"/>
              <a:gd name="connsiteX6" fmla="*/ 0 w 832245"/>
              <a:gd name="connsiteY6" fmla="*/ 0 h 470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32245" h="470570">
                <a:moveTo>
                  <a:pt x="0" y="0"/>
                </a:moveTo>
                <a:lnTo>
                  <a:pt x="596960" y="0"/>
                </a:lnTo>
                <a:cubicBezTo>
                  <a:pt x="726904" y="0"/>
                  <a:pt x="832245" y="105341"/>
                  <a:pt x="832245" y="235285"/>
                </a:cubicBezTo>
                <a:lnTo>
                  <a:pt x="832244" y="235285"/>
                </a:lnTo>
                <a:cubicBezTo>
                  <a:pt x="832244" y="365229"/>
                  <a:pt x="726903" y="470570"/>
                  <a:pt x="596959" y="470570"/>
                </a:cubicBezTo>
                <a:lnTo>
                  <a:pt x="0" y="47056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223338" y="336917"/>
            <a:ext cx="530915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</a:rPr>
              <a:t>01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754394" y="3063875"/>
            <a:ext cx="2014989" cy="2375495"/>
            <a:chOff x="1000" y="3874"/>
            <a:chExt cx="4851" cy="6240"/>
          </a:xfrm>
        </p:grpSpPr>
        <p:pic>
          <p:nvPicPr>
            <p:cNvPr id="2" name="图片 1" descr="2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1311" y="3874"/>
              <a:ext cx="2895" cy="317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" name="文本框 2"/>
            <p:cNvSpPr txBox="1"/>
            <p:nvPr/>
          </p:nvSpPr>
          <p:spPr>
            <a:xfrm>
              <a:off x="1000" y="8041"/>
              <a:ext cx="4851" cy="207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br>
                <a:rPr lang="zh-CN" altLang="en-US" sz="2000" b="1">
                  <a:solidFill>
                    <a:srgbClr val="52758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sym typeface="+mn-ea"/>
                </a:rPr>
              </a:br>
              <a:r>
                <a:rPr lang="zh-CN" altLang="en-US" sz="2000" b="1">
                  <a:solidFill>
                    <a:srgbClr val="52758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sym typeface="+mn-ea"/>
                </a:rPr>
                <a:t>一代：单机版</a:t>
              </a:r>
              <a:r>
                <a:rPr lang="zh-CN" altLang="en-US" b="1">
                  <a:solidFill>
                    <a:srgbClr val="52758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sym typeface="+mn-ea"/>
                </a:rPr>
                <a:t> </a:t>
              </a:r>
              <a:br>
                <a:rPr lang="zh-CN" altLang="en-US" b="1">
                  <a:solidFill>
                    <a:srgbClr val="52758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sym typeface="+mn-ea"/>
                </a:rPr>
              </a:br>
              <a:r>
                <a:rPr lang="zh-CN" altLang="en-US">
                  <a:solidFill>
                    <a:srgbClr val="527580"/>
                  </a:solidFill>
                  <a:sym typeface="+mn-ea"/>
                </a:rPr>
                <a:t> </a:t>
              </a:r>
              <a:r>
                <a:rPr lang="en-US" altLang="zh-CN">
                  <a:solidFill>
                    <a:srgbClr val="527580"/>
                  </a:solidFill>
                  <a:sym typeface="+mn-ea"/>
                </a:rPr>
                <a:t>        </a:t>
              </a:r>
              <a:br>
                <a:rPr lang="en-US" altLang="zh-CN">
                  <a:solidFill>
                    <a:srgbClr val="527580"/>
                  </a:solidFill>
                  <a:sym typeface="+mn-ea"/>
                </a:rPr>
              </a:br>
              <a:r>
                <a:rPr lang="en-US" altLang="zh-CN">
                  <a:solidFill>
                    <a:srgbClr val="527580"/>
                  </a:solidFill>
                  <a:sym typeface="+mn-ea"/>
                </a:rPr>
                <a:t>    </a:t>
              </a:r>
              <a:r>
                <a:rPr lang="en-US" altLang="zh-CN">
                  <a:solidFill>
                    <a:srgbClr val="52758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sym typeface="+mn-ea"/>
                </a:rPr>
                <a:t>人机接触</a:t>
              </a:r>
              <a:endParaRPr lang="en-US" altLang="zh-CN">
                <a:solidFill>
                  <a:srgbClr val="52758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894965" y="2214245"/>
            <a:ext cx="2481580" cy="3987898"/>
            <a:chOff x="6568" y="3874"/>
            <a:chExt cx="4065" cy="5981"/>
          </a:xfrm>
        </p:grpSpPr>
        <p:pic>
          <p:nvPicPr>
            <p:cNvPr id="4" name="图片 3" descr="原理（基础率）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rcRect l="38721" b="21667"/>
            <a:stretch>
              <a:fillRect/>
            </a:stretch>
          </p:blipFill>
          <p:spPr>
            <a:xfrm>
              <a:off x="6568" y="3874"/>
              <a:ext cx="3714" cy="2968"/>
            </a:xfrm>
            <a:prstGeom prst="rect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>
              <a:off x="6568" y="7527"/>
              <a:ext cx="4065" cy="2328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p>
              <a:br>
                <a:rPr lang="zh-CN" altLang="en-US" sz="2000" b="1">
                  <a:solidFill>
                    <a:srgbClr val="52758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sym typeface="+mn-ea"/>
                </a:rPr>
              </a:br>
              <a:r>
                <a:rPr lang="zh-CN" altLang="en-US" sz="2000" b="1">
                  <a:solidFill>
                    <a:srgbClr val="52758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sym typeface="+mn-ea"/>
                </a:rPr>
                <a:t>二代：蓝牙传输技术</a:t>
              </a:r>
              <a:r>
                <a:rPr lang="zh-CN" altLang="en-US" b="1">
                  <a:solidFill>
                    <a:srgbClr val="52758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sym typeface="+mn-ea"/>
                </a:rPr>
                <a:t> </a:t>
              </a:r>
              <a:br>
                <a:rPr lang="zh-CN" altLang="en-US" b="1">
                  <a:solidFill>
                    <a:srgbClr val="52758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sym typeface="+mn-ea"/>
                </a:rPr>
              </a:br>
              <a:r>
                <a:rPr lang="zh-CN" altLang="en-US" b="1">
                  <a:solidFill>
                    <a:srgbClr val="527580"/>
                  </a:solidFill>
                  <a:sym typeface="+mn-ea"/>
                </a:rPr>
                <a:t>          </a:t>
              </a:r>
              <a:r>
                <a:rPr lang="en-US" altLang="zh-CN" b="1">
                  <a:solidFill>
                    <a:srgbClr val="527580"/>
                  </a:solidFill>
                  <a:sym typeface="+mn-ea"/>
                </a:rPr>
                <a:t>   </a:t>
              </a:r>
              <a:r>
                <a:rPr lang="zh-CN" altLang="en-US" b="1">
                  <a:solidFill>
                    <a:srgbClr val="527580"/>
                  </a:solidFill>
                  <a:sym typeface="+mn-ea"/>
                </a:rPr>
                <a:t>     </a:t>
              </a:r>
              <a:r>
                <a:rPr lang="zh-CN" altLang="en-US">
                  <a:solidFill>
                    <a:srgbClr val="527580"/>
                  </a:solidFill>
                  <a:sym typeface="+mn-ea"/>
                </a:rPr>
                <a:t> </a:t>
              </a:r>
              <a:r>
                <a:rPr lang="en-US" altLang="zh-CN">
                  <a:solidFill>
                    <a:srgbClr val="527580"/>
                  </a:solidFill>
                  <a:sym typeface="+mn-ea"/>
                </a:rPr>
                <a:t>                             </a:t>
              </a:r>
              <a:r>
                <a:rPr lang="zh-CN" altLang="en-US">
                  <a:solidFill>
                    <a:srgbClr val="52758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sym typeface="+mn-ea"/>
                </a:rPr>
                <a:t>优点：无接触管理</a:t>
              </a:r>
              <a:r>
                <a:rPr lang="en-US" altLang="zh-CN">
                  <a:solidFill>
                    <a:srgbClr val="52758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sym typeface="+mn-ea"/>
                </a:rPr>
                <a:t>                      </a:t>
              </a:r>
              <a:r>
                <a:rPr lang="zh-CN" altLang="en-US">
                  <a:solidFill>
                    <a:srgbClr val="52758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sym typeface="+mn-ea"/>
                </a:rPr>
                <a:t> </a:t>
              </a:r>
              <a:r>
                <a:rPr lang="en-US" altLang="zh-CN">
                  <a:solidFill>
                    <a:srgbClr val="52758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sym typeface="+mn-ea"/>
                </a:rPr>
                <a:t>                                     </a:t>
              </a:r>
              <a:r>
                <a:rPr lang="zh-CN" altLang="en-US">
                  <a:solidFill>
                    <a:srgbClr val="52758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sym typeface="+mn-ea"/>
                </a:rPr>
                <a:t>不足：有距离限制</a:t>
              </a:r>
              <a:endParaRPr lang="zh-CN" altLang="en-US">
                <a:solidFill>
                  <a:srgbClr val="52758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7909560" y="4650105"/>
            <a:ext cx="2731135" cy="1537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br>
              <a:rPr lang="zh-CN" altLang="en-US" sz="2000" b="1">
                <a:solidFill>
                  <a:srgbClr val="52758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</a:br>
            <a:r>
              <a:rPr lang="zh-CN" altLang="en-US" sz="2000" b="1">
                <a:solidFill>
                  <a:srgbClr val="52758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三代：物联网卡技术</a:t>
            </a:r>
            <a:r>
              <a:rPr lang="zh-CN" altLang="en-US" sz="2000">
                <a:solidFill>
                  <a:srgbClr val="52758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 </a:t>
            </a:r>
            <a:r>
              <a:rPr lang="en-US" altLang="zh-CN" sz="2000">
                <a:solidFill>
                  <a:srgbClr val="52758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 </a:t>
            </a:r>
            <a:br>
              <a:rPr lang="en-US" altLang="zh-CN" sz="2000">
                <a:solidFill>
                  <a:srgbClr val="52758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</a:br>
            <a:r>
              <a:rPr lang="en-US" altLang="zh-CN">
                <a:solidFill>
                  <a:srgbClr val="527580"/>
                </a:solidFill>
                <a:sym typeface="+mn-ea"/>
              </a:rPr>
              <a:t>                                                 </a:t>
            </a:r>
            <a:br>
              <a:rPr lang="en-US" altLang="zh-CN">
                <a:solidFill>
                  <a:srgbClr val="527580"/>
                </a:solidFill>
                <a:sym typeface="+mn-ea"/>
              </a:rPr>
            </a:br>
            <a:r>
              <a:rPr lang="zh-CN" altLang="en-US">
                <a:solidFill>
                  <a:srgbClr val="52758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优点：实时监控</a:t>
            </a:r>
            <a:r>
              <a:rPr lang="en-US" altLang="zh-CN">
                <a:solidFill>
                  <a:srgbClr val="52758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                                           </a:t>
            </a:r>
            <a:endParaRPr lang="en-US" altLang="zh-CN">
              <a:solidFill>
                <a:srgbClr val="52758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+mn-ea"/>
            </a:endParaRPr>
          </a:p>
          <a:p>
            <a:r>
              <a:rPr lang="en-US" altLang="zh-CN">
                <a:solidFill>
                  <a:srgbClr val="52758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           </a:t>
            </a:r>
            <a:r>
              <a:rPr lang="zh-CN" altLang="en-US">
                <a:solidFill>
                  <a:srgbClr val="52758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无距离限制</a:t>
            </a:r>
            <a:r>
              <a:rPr lang="en-US" altLang="zh-CN">
                <a:solidFill>
                  <a:srgbClr val="52758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 </a:t>
            </a:r>
            <a:r>
              <a:rPr lang="en-US" altLang="zh-CN">
                <a:sym typeface="+mn-ea"/>
              </a:rPr>
              <a:t> </a:t>
            </a:r>
            <a:endParaRPr lang="en-US" altLang="zh-CN">
              <a:sym typeface="+mn-ea"/>
            </a:endParaRPr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511165" y="955675"/>
            <a:ext cx="6608445" cy="3316605"/>
          </a:xfrm>
          <a:prstGeom prst="rect">
            <a:avLst/>
          </a:prstGeom>
        </p:spPr>
      </p:pic>
      <p:cxnSp>
        <p:nvCxnSpPr>
          <p:cNvPr id="5" name="直接连接符 4"/>
          <p:cNvCxnSpPr/>
          <p:nvPr>
            <p:custDataLst>
              <p:tags r:id="rId7"/>
            </p:custDataLst>
          </p:nvPr>
        </p:nvCxnSpPr>
        <p:spPr>
          <a:xfrm>
            <a:off x="986155" y="798830"/>
            <a:ext cx="3658235" cy="0"/>
          </a:xfrm>
          <a:prstGeom prst="line">
            <a:avLst/>
          </a:prstGeom>
          <a:ln>
            <a:solidFill>
              <a:srgbClr val="90C32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6" name="图片 5" descr="左右版logo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rcRect/>
          <a:stretch>
            <a:fillRect/>
          </a:stretch>
        </p:blipFill>
        <p:spPr>
          <a:xfrm rot="2220000">
            <a:off x="4813935" y="602615"/>
            <a:ext cx="399415" cy="25908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143635" y="2287270"/>
            <a:ext cx="101346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000" b="1">
                <a:solidFill>
                  <a:srgbClr val="52758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2018</a:t>
            </a:r>
            <a:r>
              <a:rPr lang="zh-CN" altLang="en-US" sz="2000" b="1">
                <a:solidFill>
                  <a:srgbClr val="52758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年</a:t>
            </a:r>
            <a:endParaRPr lang="zh-CN" altLang="en-US" sz="2000" b="1">
              <a:solidFill>
                <a:srgbClr val="52758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583305" y="1572260"/>
            <a:ext cx="111506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000" b="1">
                <a:solidFill>
                  <a:srgbClr val="52758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2021</a:t>
            </a:r>
            <a:r>
              <a:rPr lang="zh-CN" altLang="en-US" sz="2000" b="1">
                <a:solidFill>
                  <a:srgbClr val="52758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年</a:t>
            </a:r>
            <a:endParaRPr lang="zh-CN" altLang="en-US" sz="2000" b="1">
              <a:solidFill>
                <a:srgbClr val="52758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077200" y="748665"/>
            <a:ext cx="114871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000" b="1">
                <a:solidFill>
                  <a:srgbClr val="52758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2023</a:t>
            </a:r>
            <a:r>
              <a:rPr lang="zh-CN" altLang="en-US" sz="2000" b="1">
                <a:solidFill>
                  <a:srgbClr val="52758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年</a:t>
            </a:r>
            <a:endParaRPr lang="zh-CN" altLang="en-US" sz="2000" b="1">
              <a:solidFill>
                <a:srgbClr val="52758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255" y="892810"/>
            <a:ext cx="12183110" cy="5965825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867681" y="306764"/>
            <a:ext cx="3884930" cy="52197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zh-CN"/>
            </a:defPPr>
            <a:lvl1pPr>
              <a:defRPr sz="3200" spc="200">
                <a:solidFill>
                  <a:srgbClr val="245188"/>
                </a:solidFill>
                <a:effectLst>
                  <a:outerShdw blurRad="127000" dist="63500" dir="2700000" algn="tl" rotWithShape="0">
                    <a:schemeClr val="accent1">
                      <a:alpha val="20000"/>
                    </a:schemeClr>
                  </a:outerShdw>
                </a:effectLst>
                <a:latin typeface="+mj-ea"/>
                <a:ea typeface="+mj-ea"/>
              </a:defRPr>
            </a:lvl1pPr>
          </a:lstStyle>
          <a:p>
            <a:r>
              <a:rPr lang="zh-CN" altLang="en-US" sz="2800" b="1" spc="100" dirty="0">
                <a:solidFill>
                  <a:schemeClr val="tx2"/>
                </a:solidFill>
                <a:effectLst/>
              </a:rPr>
              <a:t>胰岛素泵</a:t>
            </a:r>
            <a:r>
              <a:rPr lang="zh-CN" altLang="en-US" sz="2800" b="1" spc="100" dirty="0">
                <a:solidFill>
                  <a:schemeClr val="tx2"/>
                </a:solidFill>
                <a:effectLst/>
              </a:rPr>
              <a:t>监控系统组成</a:t>
            </a:r>
            <a:endParaRPr lang="zh-CN" altLang="en-US" sz="2800" b="1" spc="100" dirty="0">
              <a:solidFill>
                <a:schemeClr val="tx2"/>
              </a:solidFill>
              <a:effectLst/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1" y="332464"/>
            <a:ext cx="832245" cy="470570"/>
          </a:xfrm>
          <a:custGeom>
            <a:avLst/>
            <a:gdLst>
              <a:gd name="connsiteX0" fmla="*/ 0 w 832245"/>
              <a:gd name="connsiteY0" fmla="*/ 0 h 470570"/>
              <a:gd name="connsiteX1" fmla="*/ 596960 w 832245"/>
              <a:gd name="connsiteY1" fmla="*/ 0 h 470570"/>
              <a:gd name="connsiteX2" fmla="*/ 832245 w 832245"/>
              <a:gd name="connsiteY2" fmla="*/ 235285 h 470570"/>
              <a:gd name="connsiteX3" fmla="*/ 832244 w 832245"/>
              <a:gd name="connsiteY3" fmla="*/ 235285 h 470570"/>
              <a:gd name="connsiteX4" fmla="*/ 596959 w 832245"/>
              <a:gd name="connsiteY4" fmla="*/ 470570 h 470570"/>
              <a:gd name="connsiteX5" fmla="*/ 0 w 832245"/>
              <a:gd name="connsiteY5" fmla="*/ 470569 h 470570"/>
              <a:gd name="connsiteX6" fmla="*/ 0 w 832245"/>
              <a:gd name="connsiteY6" fmla="*/ 0 h 470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32245" h="470570">
                <a:moveTo>
                  <a:pt x="0" y="0"/>
                </a:moveTo>
                <a:lnTo>
                  <a:pt x="596960" y="0"/>
                </a:lnTo>
                <a:cubicBezTo>
                  <a:pt x="726904" y="0"/>
                  <a:pt x="832245" y="105341"/>
                  <a:pt x="832245" y="235285"/>
                </a:cubicBezTo>
                <a:lnTo>
                  <a:pt x="832244" y="235285"/>
                </a:lnTo>
                <a:cubicBezTo>
                  <a:pt x="832244" y="365229"/>
                  <a:pt x="726903" y="470570"/>
                  <a:pt x="596959" y="470570"/>
                </a:cubicBezTo>
                <a:lnTo>
                  <a:pt x="0" y="47056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223338" y="337562"/>
            <a:ext cx="524510" cy="4603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</a:rPr>
              <a:t>02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470275" y="2409825"/>
            <a:ext cx="488950" cy="4533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2630" y="683895"/>
            <a:ext cx="8217535" cy="6169025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867681" y="306764"/>
            <a:ext cx="1663700" cy="52197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zh-CN"/>
            </a:defPPr>
            <a:lvl1pPr>
              <a:defRPr sz="3200" spc="200">
                <a:solidFill>
                  <a:srgbClr val="245188"/>
                </a:solidFill>
                <a:effectLst>
                  <a:outerShdw blurRad="127000" dist="63500" dir="2700000" algn="tl" rotWithShape="0">
                    <a:schemeClr val="accent1">
                      <a:alpha val="20000"/>
                    </a:schemeClr>
                  </a:outerShdw>
                </a:effectLst>
                <a:latin typeface="+mj-ea"/>
                <a:ea typeface="+mj-ea"/>
              </a:defRPr>
            </a:lvl1pPr>
          </a:lstStyle>
          <a:p>
            <a:r>
              <a:rPr lang="zh-CN" altLang="en-US" sz="2800" b="1" spc="100" dirty="0">
                <a:solidFill>
                  <a:schemeClr val="tx2"/>
                </a:solidFill>
                <a:effectLst/>
              </a:rPr>
              <a:t>工作原理</a:t>
            </a:r>
            <a:endParaRPr lang="zh-CN" altLang="en-US" sz="2800" b="1" spc="100" dirty="0">
              <a:solidFill>
                <a:schemeClr val="tx2"/>
              </a:solidFill>
              <a:effectLst/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1" y="332464"/>
            <a:ext cx="832245" cy="470570"/>
          </a:xfrm>
          <a:custGeom>
            <a:avLst/>
            <a:gdLst>
              <a:gd name="connsiteX0" fmla="*/ 0 w 832245"/>
              <a:gd name="connsiteY0" fmla="*/ 0 h 470570"/>
              <a:gd name="connsiteX1" fmla="*/ 596960 w 832245"/>
              <a:gd name="connsiteY1" fmla="*/ 0 h 470570"/>
              <a:gd name="connsiteX2" fmla="*/ 832245 w 832245"/>
              <a:gd name="connsiteY2" fmla="*/ 235285 h 470570"/>
              <a:gd name="connsiteX3" fmla="*/ 832244 w 832245"/>
              <a:gd name="connsiteY3" fmla="*/ 235285 h 470570"/>
              <a:gd name="connsiteX4" fmla="*/ 596959 w 832245"/>
              <a:gd name="connsiteY4" fmla="*/ 470570 h 470570"/>
              <a:gd name="connsiteX5" fmla="*/ 0 w 832245"/>
              <a:gd name="connsiteY5" fmla="*/ 470569 h 470570"/>
              <a:gd name="connsiteX6" fmla="*/ 0 w 832245"/>
              <a:gd name="connsiteY6" fmla="*/ 0 h 470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32245" h="470570">
                <a:moveTo>
                  <a:pt x="0" y="0"/>
                </a:moveTo>
                <a:lnTo>
                  <a:pt x="596960" y="0"/>
                </a:lnTo>
                <a:cubicBezTo>
                  <a:pt x="726904" y="0"/>
                  <a:pt x="832245" y="105341"/>
                  <a:pt x="832245" y="235285"/>
                </a:cubicBezTo>
                <a:lnTo>
                  <a:pt x="832244" y="235285"/>
                </a:lnTo>
                <a:cubicBezTo>
                  <a:pt x="832244" y="365229"/>
                  <a:pt x="726903" y="470570"/>
                  <a:pt x="596959" y="470570"/>
                </a:cubicBezTo>
                <a:lnTo>
                  <a:pt x="0" y="47056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223338" y="337562"/>
            <a:ext cx="524510" cy="4603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</a:rPr>
              <a:t>03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23"/>
          <p:cNvSpPr txBox="1"/>
          <p:nvPr/>
        </p:nvSpPr>
        <p:spPr>
          <a:xfrm>
            <a:off x="867681" y="214371"/>
            <a:ext cx="3070860" cy="70675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zh-CN"/>
            </a:defPPr>
            <a:lvl1pPr>
              <a:defRPr sz="3200" spc="200">
                <a:solidFill>
                  <a:srgbClr val="245188"/>
                </a:solidFill>
                <a:effectLst>
                  <a:outerShdw blurRad="127000" dist="63500" dir="2700000" algn="tl" rotWithShape="0">
                    <a:schemeClr val="accent1">
                      <a:alpha val="20000"/>
                    </a:schemeClr>
                  </a:outerShdw>
                </a:effectLst>
                <a:latin typeface="+mj-ea"/>
                <a:ea typeface="+mj-ea"/>
              </a:defRPr>
            </a:lvl1pPr>
          </a:lstStyle>
          <a:p>
            <a:r>
              <a:rPr lang="zh-CN" altLang="en-US" sz="2800" spc="100" dirty="0">
                <a:solidFill>
                  <a:schemeClr val="tx2"/>
                </a:solidFill>
                <a:effectLst/>
              </a:rPr>
              <a:t>系统功能之</a:t>
            </a:r>
            <a:r>
              <a:rPr lang="zh-CN" altLang="en-US" sz="4000" b="1" spc="100" dirty="0">
                <a:solidFill>
                  <a:schemeClr val="accent1"/>
                </a:solidFill>
                <a:effectLst/>
              </a:rPr>
              <a:t>监控</a:t>
            </a:r>
            <a:endParaRPr lang="zh-CN" altLang="en-US" sz="4000" b="1" spc="100" dirty="0">
              <a:solidFill>
                <a:schemeClr val="accent1"/>
              </a:solidFill>
              <a:effectLst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16553" y="5007503"/>
            <a:ext cx="348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/>
              <a:t>胰岛素电子注射笔注射胰岛素</a:t>
            </a:r>
            <a:endParaRPr lang="zh-CN" altLang="en-US" dirty="0"/>
          </a:p>
        </p:txBody>
      </p:sp>
      <p:sp>
        <p:nvSpPr>
          <p:cNvPr id="18" name="任意多边形 17"/>
          <p:cNvSpPr/>
          <p:nvPr/>
        </p:nvSpPr>
        <p:spPr>
          <a:xfrm>
            <a:off x="1" y="332464"/>
            <a:ext cx="832245" cy="470570"/>
          </a:xfrm>
          <a:custGeom>
            <a:avLst/>
            <a:gdLst>
              <a:gd name="connsiteX0" fmla="*/ 0 w 832245"/>
              <a:gd name="connsiteY0" fmla="*/ 0 h 470570"/>
              <a:gd name="connsiteX1" fmla="*/ 596960 w 832245"/>
              <a:gd name="connsiteY1" fmla="*/ 0 h 470570"/>
              <a:gd name="connsiteX2" fmla="*/ 832245 w 832245"/>
              <a:gd name="connsiteY2" fmla="*/ 235285 h 470570"/>
              <a:gd name="connsiteX3" fmla="*/ 832244 w 832245"/>
              <a:gd name="connsiteY3" fmla="*/ 235285 h 470570"/>
              <a:gd name="connsiteX4" fmla="*/ 596959 w 832245"/>
              <a:gd name="connsiteY4" fmla="*/ 470570 h 470570"/>
              <a:gd name="connsiteX5" fmla="*/ 0 w 832245"/>
              <a:gd name="connsiteY5" fmla="*/ 470569 h 470570"/>
              <a:gd name="connsiteX6" fmla="*/ 0 w 832245"/>
              <a:gd name="connsiteY6" fmla="*/ 0 h 470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32245" h="470570">
                <a:moveTo>
                  <a:pt x="0" y="0"/>
                </a:moveTo>
                <a:lnTo>
                  <a:pt x="596960" y="0"/>
                </a:lnTo>
                <a:cubicBezTo>
                  <a:pt x="726904" y="0"/>
                  <a:pt x="832245" y="105341"/>
                  <a:pt x="832245" y="235285"/>
                </a:cubicBezTo>
                <a:lnTo>
                  <a:pt x="832244" y="235285"/>
                </a:lnTo>
                <a:cubicBezTo>
                  <a:pt x="832244" y="365229"/>
                  <a:pt x="726903" y="470570"/>
                  <a:pt x="596959" y="470570"/>
                </a:cubicBezTo>
                <a:lnTo>
                  <a:pt x="0" y="47056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223338" y="337562"/>
            <a:ext cx="524510" cy="4603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</a:rPr>
              <a:t>04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32485" y="969645"/>
            <a:ext cx="2849880" cy="284988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18795" y="4419600"/>
            <a:ext cx="3547110" cy="5588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zh-CN" altLang="en-US" sz="2000" b="1">
                <a:solidFill>
                  <a:srgbClr val="527580"/>
                </a:solidFill>
              </a:rPr>
              <a:t>实时监控泵的工作状态和异常警示情况</a:t>
            </a:r>
            <a:endParaRPr lang="zh-CN" altLang="en-US" sz="2000" b="1">
              <a:solidFill>
                <a:srgbClr val="527580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682365" y="1241425"/>
            <a:ext cx="488950" cy="45339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25145" y="3867785"/>
            <a:ext cx="364617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 b="1">
                <a:solidFill>
                  <a:srgbClr val="527580"/>
                </a:solidFill>
                <a:latin typeface="+mn-ea"/>
                <a:cs typeface="+mn-ea"/>
                <a:sym typeface="+mn-ea"/>
              </a:rPr>
              <a:t>胰岛素泵</a:t>
            </a:r>
            <a:r>
              <a:rPr lang="en-US" altLang="zh-CN" sz="2000" b="1">
                <a:solidFill>
                  <a:srgbClr val="527580"/>
                </a:solidFill>
                <a:latin typeface="+mn-ea"/>
                <a:cs typeface="+mn-ea"/>
                <a:sym typeface="+mn-ea"/>
              </a:rPr>
              <a:t>+</a:t>
            </a:r>
            <a:r>
              <a:rPr lang="zh-CN" altLang="en-US" sz="2000" b="1">
                <a:solidFill>
                  <a:srgbClr val="527580"/>
                </a:solidFill>
                <a:latin typeface="+mn-ea"/>
                <a:cs typeface="+mn-ea"/>
                <a:sym typeface="+mn-ea"/>
              </a:rPr>
              <a:t>显示器</a:t>
            </a:r>
            <a:r>
              <a:rPr lang="en-US" altLang="zh-CN" sz="2000" b="1">
                <a:solidFill>
                  <a:srgbClr val="527580"/>
                </a:solidFill>
                <a:latin typeface="+mn-ea"/>
                <a:cs typeface="+mn-ea"/>
                <a:sym typeface="+mn-ea"/>
              </a:rPr>
              <a:t>=</a:t>
            </a:r>
            <a:r>
              <a:rPr lang="zh-CN" altLang="en-US" sz="2000" b="1">
                <a:solidFill>
                  <a:srgbClr val="527580"/>
                </a:solidFill>
                <a:latin typeface="+mn-ea"/>
                <a:cs typeface="+mn-ea"/>
                <a:sym typeface="+mn-ea"/>
              </a:rPr>
              <a:t>监控系统</a:t>
            </a:r>
            <a:endParaRPr lang="zh-CN" altLang="en-US" sz="2000" b="1">
              <a:solidFill>
                <a:srgbClr val="527580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18795" y="5435600"/>
            <a:ext cx="3082925" cy="5588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zh-CN" altLang="en-US" sz="2000" b="1">
                <a:solidFill>
                  <a:srgbClr val="527580"/>
                </a:solidFill>
                <a:sym typeface="+mn-ea"/>
              </a:rPr>
              <a:t>无限距离</a:t>
            </a:r>
            <a:r>
              <a:rPr lang="en-US" altLang="zh-CN" sz="2000" b="1">
                <a:solidFill>
                  <a:srgbClr val="527580"/>
                </a:solidFill>
                <a:sym typeface="+mn-ea"/>
              </a:rPr>
              <a:t> </a:t>
            </a:r>
            <a:r>
              <a:rPr lang="zh-CN" altLang="en-US" sz="2000" b="1">
                <a:solidFill>
                  <a:srgbClr val="527580"/>
                </a:solidFill>
                <a:sym typeface="+mn-ea"/>
              </a:rPr>
              <a:t>实时监控</a:t>
            </a:r>
            <a:br>
              <a:rPr lang="zh-CN" altLang="en-US" sz="2000" b="1">
                <a:solidFill>
                  <a:srgbClr val="527580"/>
                </a:solidFill>
                <a:sym typeface="+mn-ea"/>
              </a:rPr>
            </a:br>
            <a:r>
              <a:rPr lang="zh-CN" altLang="en-US" sz="2000" b="1">
                <a:solidFill>
                  <a:srgbClr val="527580"/>
                </a:solidFill>
                <a:sym typeface="+mn-ea"/>
              </a:rPr>
              <a:t>不改变医生使用习惯</a:t>
            </a:r>
            <a:r>
              <a:rPr lang="en-US" altLang="zh-CN" sz="2000" b="1">
                <a:solidFill>
                  <a:srgbClr val="527580"/>
                </a:solidFill>
                <a:sym typeface="+mn-ea"/>
              </a:rPr>
              <a:t>  </a:t>
            </a:r>
            <a:r>
              <a:rPr lang="en-US" altLang="zh-CN" sz="20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sym typeface="+mn-ea"/>
              </a:rPr>
              <a:t> </a:t>
            </a:r>
            <a:endParaRPr lang="en-US" altLang="zh-CN" sz="2000" b="1">
              <a:solidFill>
                <a:srgbClr val="0070C0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9475" y="921385"/>
            <a:ext cx="7294880" cy="586676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7856855" y="5889625"/>
            <a:ext cx="96012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solidFill>
                  <a:srgbClr val="527580"/>
                </a:solidFill>
              </a:rPr>
              <a:t>显示器</a:t>
            </a:r>
            <a:endParaRPr lang="zh-CN" altLang="en-US" sz="2000" b="1">
              <a:solidFill>
                <a:srgbClr val="52758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23"/>
          <p:cNvSpPr txBox="1"/>
          <p:nvPr/>
        </p:nvSpPr>
        <p:spPr>
          <a:xfrm>
            <a:off x="867681" y="214371"/>
            <a:ext cx="3070860" cy="70675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zh-CN"/>
            </a:defPPr>
            <a:lvl1pPr>
              <a:defRPr sz="3200" spc="200">
                <a:solidFill>
                  <a:srgbClr val="245188"/>
                </a:solidFill>
                <a:effectLst>
                  <a:outerShdw blurRad="127000" dist="63500" dir="2700000" algn="tl" rotWithShape="0">
                    <a:schemeClr val="accent1">
                      <a:alpha val="20000"/>
                    </a:schemeClr>
                  </a:outerShdw>
                </a:effectLst>
                <a:latin typeface="+mj-ea"/>
                <a:ea typeface="+mj-ea"/>
              </a:defRPr>
            </a:lvl1pPr>
          </a:lstStyle>
          <a:p>
            <a:r>
              <a:rPr lang="zh-CN" altLang="en-US" sz="2800" spc="100" dirty="0">
                <a:solidFill>
                  <a:schemeClr val="tx2"/>
                </a:solidFill>
                <a:effectLst/>
              </a:rPr>
              <a:t>系统功能之</a:t>
            </a:r>
            <a:r>
              <a:rPr lang="zh-CN" altLang="en-US" sz="4000" b="1" spc="100" dirty="0">
                <a:solidFill>
                  <a:schemeClr val="accent1"/>
                </a:solidFill>
                <a:effectLst/>
              </a:rPr>
              <a:t>管理</a:t>
            </a:r>
            <a:endParaRPr lang="zh-CN" altLang="en-US" sz="4000" b="1" spc="100" dirty="0">
              <a:solidFill>
                <a:schemeClr val="accent1"/>
              </a:solidFill>
              <a:effectLst/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1" y="332464"/>
            <a:ext cx="832245" cy="470570"/>
          </a:xfrm>
          <a:custGeom>
            <a:avLst/>
            <a:gdLst>
              <a:gd name="connsiteX0" fmla="*/ 0 w 832245"/>
              <a:gd name="connsiteY0" fmla="*/ 0 h 470570"/>
              <a:gd name="connsiteX1" fmla="*/ 596960 w 832245"/>
              <a:gd name="connsiteY1" fmla="*/ 0 h 470570"/>
              <a:gd name="connsiteX2" fmla="*/ 832245 w 832245"/>
              <a:gd name="connsiteY2" fmla="*/ 235285 h 470570"/>
              <a:gd name="connsiteX3" fmla="*/ 832244 w 832245"/>
              <a:gd name="connsiteY3" fmla="*/ 235285 h 470570"/>
              <a:gd name="connsiteX4" fmla="*/ 596959 w 832245"/>
              <a:gd name="connsiteY4" fmla="*/ 470570 h 470570"/>
              <a:gd name="connsiteX5" fmla="*/ 0 w 832245"/>
              <a:gd name="connsiteY5" fmla="*/ 470569 h 470570"/>
              <a:gd name="connsiteX6" fmla="*/ 0 w 832245"/>
              <a:gd name="connsiteY6" fmla="*/ 0 h 470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32245" h="470570">
                <a:moveTo>
                  <a:pt x="0" y="0"/>
                </a:moveTo>
                <a:lnTo>
                  <a:pt x="596960" y="0"/>
                </a:lnTo>
                <a:cubicBezTo>
                  <a:pt x="726904" y="0"/>
                  <a:pt x="832245" y="105341"/>
                  <a:pt x="832245" y="235285"/>
                </a:cubicBezTo>
                <a:lnTo>
                  <a:pt x="832244" y="235285"/>
                </a:lnTo>
                <a:cubicBezTo>
                  <a:pt x="832244" y="365229"/>
                  <a:pt x="726903" y="470570"/>
                  <a:pt x="596959" y="470570"/>
                </a:cubicBezTo>
                <a:lnTo>
                  <a:pt x="0" y="47056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223338" y="337562"/>
            <a:ext cx="524510" cy="4603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</a:rPr>
              <a:t>05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33745" y="919480"/>
            <a:ext cx="2753360" cy="577659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1745" y="922020"/>
            <a:ext cx="2698115" cy="577405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8" name="图片 27" descr="手持端一体机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4525" y="1416685"/>
            <a:ext cx="2393950" cy="4979670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114935" y="3703955"/>
            <a:ext cx="3378835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 b="1">
                <a:solidFill>
                  <a:srgbClr val="527580"/>
                </a:solidFill>
                <a:latin typeface="+mj-ea"/>
                <a:cs typeface="+mj-ea"/>
                <a:sym typeface="+mn-ea"/>
              </a:rPr>
              <a:t>胰岛素泵</a:t>
            </a:r>
            <a:r>
              <a:rPr lang="en-US" altLang="zh-CN" sz="2000" b="1">
                <a:solidFill>
                  <a:srgbClr val="527580"/>
                </a:solidFill>
                <a:latin typeface="+mj-ea"/>
                <a:cs typeface="+mj-ea"/>
                <a:sym typeface="+mn-ea"/>
              </a:rPr>
              <a:t>+</a:t>
            </a:r>
            <a:r>
              <a:rPr lang="zh-CN" altLang="en-US" sz="2000">
                <a:solidFill>
                  <a:srgbClr val="527580"/>
                </a:solidFill>
                <a:latin typeface="+mj-ea"/>
                <a:cs typeface="+mj-ea"/>
                <a:sym typeface="+mn-ea"/>
              </a:rPr>
              <a:t>手持端</a:t>
            </a:r>
            <a:r>
              <a:rPr lang="en-US" altLang="zh-CN" sz="2000">
                <a:solidFill>
                  <a:srgbClr val="527580"/>
                </a:solidFill>
                <a:latin typeface="+mj-ea"/>
                <a:cs typeface="+mj-ea"/>
                <a:sym typeface="+mn-ea"/>
              </a:rPr>
              <a:t>=</a:t>
            </a:r>
            <a:r>
              <a:rPr lang="zh-CN" altLang="en-US" sz="2000">
                <a:solidFill>
                  <a:srgbClr val="527580"/>
                </a:solidFill>
                <a:latin typeface="+mj-ea"/>
                <a:cs typeface="+mj-ea"/>
                <a:sym typeface="+mn-ea"/>
              </a:rPr>
              <a:t>管理系统</a:t>
            </a:r>
            <a:br>
              <a:rPr lang="zh-CN" altLang="en-US" sz="2000">
                <a:solidFill>
                  <a:srgbClr val="527580"/>
                </a:solidFill>
                <a:latin typeface="+mj-ea"/>
                <a:cs typeface="+mj-ea"/>
                <a:sym typeface="+mn-ea"/>
              </a:rPr>
            </a:br>
            <a:br>
              <a:rPr lang="zh-CN" altLang="en-US" sz="2000">
                <a:solidFill>
                  <a:srgbClr val="527580"/>
                </a:solidFill>
                <a:latin typeface="+mj-ea"/>
                <a:cs typeface="+mj-ea"/>
                <a:sym typeface="+mn-ea"/>
              </a:rPr>
            </a:br>
            <a:r>
              <a:rPr lang="zh-CN" altLang="en-US" sz="2000">
                <a:solidFill>
                  <a:srgbClr val="527580"/>
                </a:solidFill>
                <a:latin typeface="+mj-ea"/>
                <a:cs typeface="+mj-ea"/>
                <a:sym typeface="+mn-ea"/>
              </a:rPr>
              <a:t>远程设置大剂量和基础率</a:t>
            </a:r>
            <a:endParaRPr lang="zh-CN" altLang="en-US" sz="2000">
              <a:solidFill>
                <a:srgbClr val="527580"/>
              </a:solidFill>
              <a:latin typeface="+mj-ea"/>
              <a:cs typeface="+mj-ea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32485" y="1216660"/>
            <a:ext cx="2096770" cy="209677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015740" y="6346825"/>
            <a:ext cx="95885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+mj-ea"/>
                <a:cs typeface="+mj-ea"/>
                <a:sym typeface="+mn-ea"/>
              </a:rPr>
              <a:t>手持端</a:t>
            </a:r>
            <a:endParaRPr lang="zh-CN" altLang="en-US" sz="20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+mj-ea"/>
              <a:cs typeface="+mj-ea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842000" y="3238500"/>
            <a:ext cx="4114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＊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2929255" y="1216660"/>
            <a:ext cx="488950" cy="4533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 descr="手持端一体机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920240" y="1647825"/>
            <a:ext cx="2423795" cy="5041265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867681" y="183574"/>
            <a:ext cx="3172460" cy="76835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zh-CN"/>
            </a:defPPr>
            <a:lvl1pPr>
              <a:defRPr sz="3200" spc="200">
                <a:solidFill>
                  <a:srgbClr val="245188"/>
                </a:solidFill>
                <a:effectLst>
                  <a:outerShdw blurRad="127000" dist="63500" dir="2700000" algn="tl" rotWithShape="0">
                    <a:schemeClr val="accent1">
                      <a:alpha val="20000"/>
                    </a:schemeClr>
                  </a:outerShdw>
                </a:effectLst>
                <a:latin typeface="+mj-ea"/>
                <a:ea typeface="+mj-ea"/>
              </a:defRPr>
            </a:lvl1pPr>
          </a:lstStyle>
          <a:p>
            <a:r>
              <a:rPr lang="zh-CN" altLang="en-US" sz="2800" spc="100" dirty="0">
                <a:solidFill>
                  <a:schemeClr val="tx2"/>
                </a:solidFill>
                <a:effectLst/>
              </a:rPr>
              <a:t>系统功能之</a:t>
            </a:r>
            <a:r>
              <a:rPr lang="zh-CN" altLang="en-US" sz="4400" b="1" spc="100" dirty="0">
                <a:solidFill>
                  <a:schemeClr val="accent1"/>
                </a:solidFill>
                <a:effectLst/>
              </a:rPr>
              <a:t>查阅</a:t>
            </a:r>
            <a:endParaRPr lang="zh-CN" altLang="en-US" sz="4400" b="1" spc="100" dirty="0">
              <a:solidFill>
                <a:schemeClr val="accent1"/>
              </a:solidFill>
              <a:effectLst/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1" y="332464"/>
            <a:ext cx="832245" cy="470570"/>
          </a:xfrm>
          <a:custGeom>
            <a:avLst/>
            <a:gdLst>
              <a:gd name="connsiteX0" fmla="*/ 0 w 832245"/>
              <a:gd name="connsiteY0" fmla="*/ 0 h 470570"/>
              <a:gd name="connsiteX1" fmla="*/ 596960 w 832245"/>
              <a:gd name="connsiteY1" fmla="*/ 0 h 470570"/>
              <a:gd name="connsiteX2" fmla="*/ 832245 w 832245"/>
              <a:gd name="connsiteY2" fmla="*/ 235285 h 470570"/>
              <a:gd name="connsiteX3" fmla="*/ 832244 w 832245"/>
              <a:gd name="connsiteY3" fmla="*/ 235285 h 470570"/>
              <a:gd name="connsiteX4" fmla="*/ 596959 w 832245"/>
              <a:gd name="connsiteY4" fmla="*/ 470570 h 470570"/>
              <a:gd name="connsiteX5" fmla="*/ 0 w 832245"/>
              <a:gd name="connsiteY5" fmla="*/ 470569 h 470570"/>
              <a:gd name="connsiteX6" fmla="*/ 0 w 832245"/>
              <a:gd name="connsiteY6" fmla="*/ 0 h 470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32245" h="470570">
                <a:moveTo>
                  <a:pt x="0" y="0"/>
                </a:moveTo>
                <a:lnTo>
                  <a:pt x="596960" y="0"/>
                </a:lnTo>
                <a:cubicBezTo>
                  <a:pt x="726904" y="0"/>
                  <a:pt x="832245" y="105341"/>
                  <a:pt x="832245" y="235285"/>
                </a:cubicBezTo>
                <a:lnTo>
                  <a:pt x="832244" y="235285"/>
                </a:lnTo>
                <a:cubicBezTo>
                  <a:pt x="832244" y="365229"/>
                  <a:pt x="726903" y="470570"/>
                  <a:pt x="596959" y="470570"/>
                </a:cubicBezTo>
                <a:lnTo>
                  <a:pt x="0" y="47056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223338" y="337562"/>
            <a:ext cx="524510" cy="4603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</a:rPr>
              <a:t>06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525905" y="1100455"/>
            <a:ext cx="347662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微软雅黑" panose="020B0503020204020204" charset="-122"/>
                <a:ea typeface="微软雅黑" panose="020B0503020204020204" charset="-122"/>
              </a:rPr>
              <a:t>查阅血糖情况和胰岛素剂量</a:t>
            </a:r>
            <a:endParaRPr lang="zh-CN" altLang="en-US" sz="20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6700" y="91440"/>
            <a:ext cx="3703320" cy="667512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12890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65860" y="1289050"/>
            <a:ext cx="5622925" cy="5535930"/>
          </a:xfrm>
          <a:prstGeom prst="rect">
            <a:avLst/>
          </a:prstGeom>
        </p:spPr>
      </p:pic>
      <p:sp>
        <p:nvSpPr>
          <p:cNvPr id="100" name="文本框 99"/>
          <p:cNvSpPr txBox="1"/>
          <p:nvPr/>
        </p:nvSpPr>
        <p:spPr>
          <a:xfrm>
            <a:off x="6789420" y="1964055"/>
            <a:ext cx="4803775" cy="279654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p>
            <a:pPr indent="0" fontAlgn="auto">
              <a:lnSpc>
                <a:spcPct val="150000"/>
              </a:lnSpc>
            </a:pPr>
            <a:r>
              <a:rPr lang="en-US" altLang="zh-CN" sz="2400" b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lang="zh-CN" sz="2400" b="0">
                <a:solidFill>
                  <a:srgbClr val="5275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集</a:t>
            </a:r>
            <a:r>
              <a:rPr lang="zh-CN" sz="2400" b="1">
                <a:solidFill>
                  <a:srgbClr val="5275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血糖仪</a:t>
            </a:r>
            <a:r>
              <a:rPr lang="zh-CN" sz="2400" b="0">
                <a:solidFill>
                  <a:srgbClr val="5275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zh-CN" sz="2400" b="1">
                <a:solidFill>
                  <a:srgbClr val="5275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胰岛素泵</a:t>
            </a:r>
            <a:r>
              <a:rPr lang="zh-CN" sz="2400" b="0">
                <a:solidFill>
                  <a:srgbClr val="5275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zh-CN" sz="2400" b="1">
                <a:solidFill>
                  <a:srgbClr val="5275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电子胰岛素注射笔</a:t>
            </a:r>
            <a:r>
              <a:rPr lang="zh-CN" sz="2400" b="0">
                <a:solidFill>
                  <a:srgbClr val="5275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为一体，打造糖尿病</a:t>
            </a:r>
            <a:r>
              <a:rPr lang="zh-CN" sz="2400" b="1">
                <a:solidFill>
                  <a:srgbClr val="5275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血糖检测</a:t>
            </a:r>
            <a:r>
              <a:rPr lang="zh-CN" sz="2400" b="0">
                <a:solidFill>
                  <a:srgbClr val="5275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lang="zh-CN" sz="2400" b="1">
                <a:solidFill>
                  <a:srgbClr val="5275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胰岛素治疗远程管理</a:t>
            </a:r>
            <a:r>
              <a:rPr lang="zh-CN" sz="2400" b="0">
                <a:solidFill>
                  <a:srgbClr val="5275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的一体化方案。</a:t>
            </a:r>
            <a:endParaRPr lang="zh-CN" altLang="en-US" sz="2400" b="0">
              <a:solidFill>
                <a:srgbClr val="5275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5"/>
            </p:custDataLst>
          </p:nvPr>
        </p:nvSpPr>
        <p:spPr>
          <a:xfrm>
            <a:off x="1" y="332464"/>
            <a:ext cx="832245" cy="470570"/>
          </a:xfrm>
          <a:custGeom>
            <a:avLst/>
            <a:gdLst>
              <a:gd name="connsiteX0" fmla="*/ 0 w 832245"/>
              <a:gd name="connsiteY0" fmla="*/ 0 h 470570"/>
              <a:gd name="connsiteX1" fmla="*/ 596960 w 832245"/>
              <a:gd name="connsiteY1" fmla="*/ 0 h 470570"/>
              <a:gd name="connsiteX2" fmla="*/ 832245 w 832245"/>
              <a:gd name="connsiteY2" fmla="*/ 235285 h 470570"/>
              <a:gd name="connsiteX3" fmla="*/ 832244 w 832245"/>
              <a:gd name="connsiteY3" fmla="*/ 235285 h 470570"/>
              <a:gd name="connsiteX4" fmla="*/ 596959 w 832245"/>
              <a:gd name="connsiteY4" fmla="*/ 470570 h 470570"/>
              <a:gd name="connsiteX5" fmla="*/ 0 w 832245"/>
              <a:gd name="connsiteY5" fmla="*/ 470569 h 470570"/>
              <a:gd name="connsiteX6" fmla="*/ 0 w 832245"/>
              <a:gd name="connsiteY6" fmla="*/ 0 h 470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32245" h="470570">
                <a:moveTo>
                  <a:pt x="0" y="0"/>
                </a:moveTo>
                <a:lnTo>
                  <a:pt x="596960" y="0"/>
                </a:lnTo>
                <a:cubicBezTo>
                  <a:pt x="726904" y="0"/>
                  <a:pt x="832245" y="105341"/>
                  <a:pt x="832245" y="235285"/>
                </a:cubicBezTo>
                <a:lnTo>
                  <a:pt x="832244" y="235285"/>
                </a:lnTo>
                <a:cubicBezTo>
                  <a:pt x="832244" y="365229"/>
                  <a:pt x="726903" y="470570"/>
                  <a:pt x="596959" y="470570"/>
                </a:cubicBezTo>
                <a:lnTo>
                  <a:pt x="0" y="47056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971550" y="342900"/>
            <a:ext cx="60960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sz="3200" b="1">
                <a:solidFill>
                  <a:schemeClr val="bg1"/>
                </a:solidFill>
                <a:latin typeface="+mj-ea"/>
                <a:ea typeface="+mj-ea"/>
                <a:sym typeface="+mn-ea"/>
              </a:rPr>
              <a:t>迈世通胰岛素泵远程</a:t>
            </a:r>
            <a:r>
              <a:rPr lang="zh-CN" sz="3200" b="1">
                <a:solidFill>
                  <a:schemeClr val="bg1"/>
                </a:solidFill>
                <a:latin typeface="+mj-ea"/>
                <a:ea typeface="+mj-ea"/>
                <a:sym typeface="+mn-ea"/>
              </a:rPr>
              <a:t>监控系统</a:t>
            </a:r>
            <a:endParaRPr lang="zh-CN" altLang="en-US" sz="3200" b="1">
              <a:solidFill>
                <a:schemeClr val="bg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9" name="文本框 18"/>
          <p:cNvSpPr txBox="1"/>
          <p:nvPr>
            <p:custDataLst>
              <p:tags r:id="rId6"/>
            </p:custDataLst>
          </p:nvPr>
        </p:nvSpPr>
        <p:spPr>
          <a:xfrm>
            <a:off x="223338" y="337562"/>
            <a:ext cx="524510" cy="4603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r>
              <a:rPr lang="en-US" altLang="zh-CN" sz="2400" b="1" dirty="0" smtClean="0">
                <a:solidFill>
                  <a:schemeClr val="bg1"/>
                </a:solidFill>
              </a:rPr>
              <a:t>07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1289050"/>
          </a:xfrm>
          <a:prstGeom prst="rect">
            <a:avLst/>
          </a:prstGeom>
        </p:spPr>
      </p:pic>
      <p:sp>
        <p:nvSpPr>
          <p:cNvPr id="5" name="标题 1"/>
          <p:cNvSpPr>
            <a:spLocks noGrp="1" noChangeShapeType="1"/>
          </p:cNvSpPr>
          <p:nvPr>
            <p:ph type="title"/>
          </p:nvPr>
        </p:nvSpPr>
        <p:spPr bwMode="auto">
          <a:xfrm>
            <a:off x="2362200" y="76200"/>
            <a:ext cx="7315200" cy="1143000"/>
          </a:xfrm>
          <a:prstGeom prst="rect">
            <a:avLst/>
          </a:prstGeom>
          <a:noFill/>
        </p:spPr>
        <p:txBody>
          <a:bodyPr lIns="91440" tIns="45720" rIns="91440" bIns="45720" anchor="ctr" anchorCtr="0"/>
          <a:lstStyle/>
          <a:p>
            <a:pPr lvl="0">
              <a:defRPr/>
            </a:pPr>
            <a:r>
              <a:rPr lang="zh-CN" sz="3600" b="1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</a:rPr>
              <a:t>系统泵基本操作步骤</a:t>
            </a:r>
            <a:endParaRPr lang="zh-CN" sz="3600" b="1">
              <a:solidFill>
                <a:schemeClr val="lt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内容占位符 2"/>
          <p:cNvSpPr>
            <a:spLocks noGrp="1" noChangeShapeType="1"/>
          </p:cNvSpPr>
          <p:nvPr>
            <p:ph/>
          </p:nvPr>
        </p:nvSpPr>
        <p:spPr bwMode="auto">
          <a:xfrm>
            <a:off x="2191385" y="1581785"/>
            <a:ext cx="9027795" cy="4688205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42900" indent="-342900" algn="l" defTabSz="914400">
              <a:lnSpc>
                <a:spcPct val="100000"/>
              </a:lnSpc>
              <a:spcBef>
                <a:spcPts val="0"/>
              </a:spcBef>
              <a:buChar char="•"/>
              <a:defRPr sz="3200">
                <a:solidFill>
                  <a:schemeClr val="dk1"/>
                </a:solidFill>
                <a:latin typeface="Times New Roman" panose="02020603050405020304"/>
                <a:ea typeface="宋体" panose="02010600030101010101" pitchFamily="2" charset="-122"/>
              </a:defRPr>
            </a:lvl1pPr>
            <a:lvl2pPr marL="742950" indent="-285750" algn="l" defTabSz="914400">
              <a:lnSpc>
                <a:spcPct val="100000"/>
              </a:lnSpc>
              <a:spcBef>
                <a:spcPts val="0"/>
              </a:spcBef>
              <a:buChar char="–"/>
              <a:defRPr sz="2800">
                <a:solidFill>
                  <a:schemeClr val="dk1"/>
                </a:solidFill>
                <a:latin typeface="Times New Roman" panose="02020603050405020304"/>
                <a:ea typeface="宋体" panose="02010600030101010101" pitchFamily="2" charset="-122"/>
              </a:defRPr>
            </a:lvl2pPr>
            <a:lvl3pPr marL="1143000" indent="-228600" algn="l" defTabSz="914400">
              <a:lnSpc>
                <a:spcPct val="100000"/>
              </a:lnSpc>
              <a:spcBef>
                <a:spcPts val="0"/>
              </a:spcBef>
              <a:buChar char="•"/>
              <a:defRPr sz="2400">
                <a:solidFill>
                  <a:schemeClr val="dk1"/>
                </a:solidFill>
                <a:latin typeface="Times New Roman" panose="02020603050405020304"/>
                <a:ea typeface="宋体" panose="02010600030101010101" pitchFamily="2" charset="-122"/>
              </a:defRPr>
            </a:lvl3pPr>
            <a:lvl4pPr marL="1600200" indent="-228600" algn="l" defTabSz="914400">
              <a:lnSpc>
                <a:spcPct val="100000"/>
              </a:lnSpc>
              <a:spcBef>
                <a:spcPts val="0"/>
              </a:spcBef>
              <a:buChar char="–"/>
              <a:defRPr sz="2000">
                <a:solidFill>
                  <a:schemeClr val="dk1"/>
                </a:solidFill>
                <a:latin typeface="Times New Roman" panose="02020603050405020304"/>
                <a:ea typeface="宋体" panose="02010600030101010101" pitchFamily="2" charset="-122"/>
              </a:defRPr>
            </a:lvl4pPr>
            <a:lvl5pPr marL="2057400" indent="-228600" algn="l" defTabSz="914400">
              <a:lnSpc>
                <a:spcPct val="100000"/>
              </a:lnSpc>
              <a:spcBef>
                <a:spcPts val="0"/>
              </a:spcBef>
              <a:buChar char="»"/>
              <a:defRPr sz="2000">
                <a:solidFill>
                  <a:schemeClr val="dk1"/>
                </a:solidFill>
                <a:latin typeface="Times New Roman" panose="02020603050405020304"/>
                <a:ea typeface="宋体" panose="02010600030101010101" pitchFamily="2" charset="-122"/>
              </a:defRPr>
            </a:lvl5pPr>
            <a:lvl6pPr defTabSz="914400">
              <a:defRPr lang="zh-CN" sz="1800"/>
            </a:lvl6pPr>
            <a:lvl7pPr defTabSz="914400">
              <a:defRPr lang="zh-CN" sz="1800"/>
            </a:lvl7pPr>
            <a:lvl8pPr defTabSz="914400">
              <a:defRPr lang="zh-CN" sz="1800"/>
            </a:lvl8pPr>
            <a:lvl9pPr defTabSz="914400">
              <a:defRPr lang="zh-CN" sz="1800"/>
            </a:lvl9pPr>
          </a:lstStyle>
          <a:p>
            <a:pPr marL="342900" lvl="0" indent="-685800" defTabSz="91440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zh-CN" sz="2800" b="1">
                <a:solidFill>
                  <a:srgbClr val="52758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第一步：</a:t>
            </a:r>
            <a:r>
              <a:rPr sz="2800" b="1">
                <a:solidFill>
                  <a:srgbClr val="52758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患者</a:t>
            </a:r>
            <a:r>
              <a:rPr lang="zh-CN" sz="2800" b="1">
                <a:solidFill>
                  <a:srgbClr val="52758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和</a:t>
            </a:r>
            <a:r>
              <a:rPr sz="2800" b="1">
                <a:solidFill>
                  <a:srgbClr val="52758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泵</a:t>
            </a:r>
            <a:r>
              <a:rPr lang="zh-CN" sz="2800" b="1">
                <a:solidFill>
                  <a:srgbClr val="52758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绑定；</a:t>
            </a:r>
            <a:br>
              <a:rPr lang="zh-CN" sz="2800" b="1">
                <a:solidFill>
                  <a:srgbClr val="3B4E73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</a:br>
            <a:r>
              <a:rPr lang="zh-CN" sz="2000">
                <a:solidFill>
                  <a:srgbClr val="52758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</a:t>
            </a:r>
            <a:r>
              <a:rPr lang="zh-CN" sz="2000">
                <a:solidFill>
                  <a:srgbClr val="52758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.</a:t>
            </a:r>
            <a:r>
              <a:rPr lang="zh-CN" sz="20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患者</a:t>
            </a:r>
            <a:r>
              <a:rPr lang="zh-CN" sz="20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建档</a:t>
            </a:r>
            <a:br>
              <a:rPr lang="zh-CN" sz="2000">
                <a:solidFill>
                  <a:srgbClr val="3B4E73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</a:br>
            <a:r>
              <a:rPr lang="zh-CN" sz="2000">
                <a:solidFill>
                  <a:srgbClr val="52758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</a:t>
            </a:r>
            <a:r>
              <a:rPr lang="zh-CN" sz="2000">
                <a:solidFill>
                  <a:srgbClr val="52758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.</a:t>
            </a:r>
            <a:r>
              <a:rPr lang="zh-CN" sz="20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绑定</a:t>
            </a:r>
            <a:r>
              <a:rPr lang="zh-CN" sz="2000">
                <a:solidFill>
                  <a:srgbClr val="52758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胰岛素泵</a:t>
            </a:r>
            <a:endParaRPr lang="zh-CN" sz="2800">
              <a:solidFill>
                <a:srgbClr val="3B4E73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342900" lvl="0" indent="-685800" defTabSz="91440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zh-CN" sz="2800" b="1">
                <a:solidFill>
                  <a:srgbClr val="52758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第二步：安装胰岛素泵；</a:t>
            </a:r>
            <a:br>
              <a:rPr lang="zh-CN" sz="2800">
                <a:solidFill>
                  <a:srgbClr val="3B4E73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</a:br>
            <a:r>
              <a:rPr lang="zh-CN" sz="2000">
                <a:solidFill>
                  <a:srgbClr val="52758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1.通过手持端</a:t>
            </a:r>
            <a:r>
              <a:rPr lang="zh-CN" sz="20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预设餐前大剂量</a:t>
            </a:r>
            <a:br>
              <a:rPr lang="zh-CN" sz="20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</a:br>
            <a:r>
              <a:rPr lang="zh-CN" sz="2000">
                <a:solidFill>
                  <a:srgbClr val="52758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2.</a:t>
            </a:r>
            <a:r>
              <a:rPr lang="zh-CN" sz="2000">
                <a:solidFill>
                  <a:srgbClr val="52758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通过手持端</a:t>
            </a:r>
            <a:r>
              <a:rPr lang="zh-CN" sz="20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设置基础率</a:t>
            </a:r>
            <a:endParaRPr lang="zh-CN" sz="2800">
              <a:solidFill>
                <a:srgbClr val="3B4E73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342900" lvl="0" indent="-685800" defTabSz="91440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zh-CN" sz="2800" b="1">
                <a:solidFill>
                  <a:srgbClr val="52758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第三步：通过手持端日常管理胰岛素泵</a:t>
            </a:r>
            <a:br>
              <a:rPr lang="zh-CN" sz="2800" b="1">
                <a:solidFill>
                  <a:srgbClr val="52758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</a:br>
            <a:r>
              <a:rPr lang="en-US" altLang="zh-CN" sz="2000">
                <a:solidFill>
                  <a:srgbClr val="52758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1</a:t>
            </a:r>
            <a:r>
              <a:rPr lang="zh-CN" sz="2000">
                <a:solidFill>
                  <a:srgbClr val="52758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.通过手持端</a:t>
            </a:r>
            <a:r>
              <a:rPr lang="zh-CN" sz="20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修改基础率</a:t>
            </a:r>
            <a:br>
              <a:rPr lang="zh-CN" sz="2000">
                <a:solidFill>
                  <a:srgbClr val="3B4E73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</a:br>
            <a:r>
              <a:rPr lang="en-US" altLang="zh-CN" sz="2000">
                <a:solidFill>
                  <a:srgbClr val="52758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2.</a:t>
            </a:r>
            <a:r>
              <a:rPr lang="zh-CN" sz="2000">
                <a:solidFill>
                  <a:srgbClr val="52758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通过手持端</a:t>
            </a:r>
            <a:r>
              <a:rPr lang="zh-CN" altLang="en-US" sz="20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注射餐前大剂量</a:t>
            </a:r>
            <a:br>
              <a:rPr lang="zh-CN" altLang="en-US" sz="20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</a:br>
            <a:r>
              <a:rPr lang="en-US" altLang="zh-CN" sz="2000">
                <a:solidFill>
                  <a:srgbClr val="52758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3.和传统胰岛素泵一样抽药、连接导管、螺杆复位、装贮药器、推进排气</a:t>
            </a:r>
            <a:endParaRPr lang="en-US" altLang="zh-CN" sz="2000">
              <a:solidFill>
                <a:srgbClr val="3B4E73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marL="342900" lvl="0" indent="-685800" defTabSz="91440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zh-CN" sz="2800" b="1">
                <a:solidFill>
                  <a:srgbClr val="52758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第四步：其他操作</a:t>
            </a:r>
            <a:endParaRPr lang="zh-CN" sz="2800" b="1">
              <a:solidFill>
                <a:srgbClr val="3B4E73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342900" lvl="0" indent="-685800" defTabSz="91440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altLang="zh-CN" sz="2400">
                <a:solidFill>
                  <a:srgbClr val="3B4E73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lang="en-US" altLang="zh-CN" sz="2000">
                <a:solidFill>
                  <a:srgbClr val="3B4E73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</a:t>
            </a:r>
            <a:r>
              <a:rPr lang="zh-CN" sz="2000">
                <a:solidFill>
                  <a:srgbClr val="52758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1.</a:t>
            </a:r>
            <a:r>
              <a:rPr lang="zh-CN" sz="2000">
                <a:solidFill>
                  <a:srgbClr val="52758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通过手持端</a:t>
            </a:r>
            <a:r>
              <a:rPr lang="zh-CN" sz="20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远程停泵</a:t>
            </a:r>
            <a:endParaRPr lang="zh-CN" sz="200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342900" lvl="0" indent="-685800" defTabSz="91440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altLang="zh-CN" sz="2000">
                <a:solidFill>
                  <a:srgbClr val="3B4E73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</a:t>
            </a:r>
            <a:r>
              <a:rPr lang="zh-CN" sz="2000">
                <a:solidFill>
                  <a:srgbClr val="52758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</a:t>
            </a:r>
            <a:r>
              <a:rPr lang="zh-CN" sz="2000">
                <a:solidFill>
                  <a:srgbClr val="52758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.通过手持端</a:t>
            </a:r>
            <a:r>
              <a:rPr lang="zh-CN" sz="20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数据查找</a:t>
            </a:r>
            <a:endParaRPr lang="zh-CN" sz="200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3"/>
            </p:custDataLst>
          </p:nvPr>
        </p:nvSpPr>
        <p:spPr>
          <a:xfrm>
            <a:off x="1" y="332464"/>
            <a:ext cx="832245" cy="470570"/>
          </a:xfrm>
          <a:custGeom>
            <a:avLst/>
            <a:gdLst>
              <a:gd name="connsiteX0" fmla="*/ 0 w 832245"/>
              <a:gd name="connsiteY0" fmla="*/ 0 h 470570"/>
              <a:gd name="connsiteX1" fmla="*/ 596960 w 832245"/>
              <a:gd name="connsiteY1" fmla="*/ 0 h 470570"/>
              <a:gd name="connsiteX2" fmla="*/ 832245 w 832245"/>
              <a:gd name="connsiteY2" fmla="*/ 235285 h 470570"/>
              <a:gd name="connsiteX3" fmla="*/ 832244 w 832245"/>
              <a:gd name="connsiteY3" fmla="*/ 235285 h 470570"/>
              <a:gd name="connsiteX4" fmla="*/ 596959 w 832245"/>
              <a:gd name="connsiteY4" fmla="*/ 470570 h 470570"/>
              <a:gd name="connsiteX5" fmla="*/ 0 w 832245"/>
              <a:gd name="connsiteY5" fmla="*/ 470569 h 470570"/>
              <a:gd name="connsiteX6" fmla="*/ 0 w 832245"/>
              <a:gd name="connsiteY6" fmla="*/ 0 h 470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32245" h="470570">
                <a:moveTo>
                  <a:pt x="0" y="0"/>
                </a:moveTo>
                <a:lnTo>
                  <a:pt x="596960" y="0"/>
                </a:lnTo>
                <a:cubicBezTo>
                  <a:pt x="726904" y="0"/>
                  <a:pt x="832245" y="105341"/>
                  <a:pt x="832245" y="235285"/>
                </a:cubicBezTo>
                <a:lnTo>
                  <a:pt x="832244" y="235285"/>
                </a:lnTo>
                <a:cubicBezTo>
                  <a:pt x="832244" y="365229"/>
                  <a:pt x="726903" y="470570"/>
                  <a:pt x="596959" y="470570"/>
                </a:cubicBezTo>
                <a:lnTo>
                  <a:pt x="0" y="47056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4"/>
            </p:custDataLst>
          </p:nvPr>
        </p:nvSpPr>
        <p:spPr>
          <a:xfrm>
            <a:off x="223338" y="337562"/>
            <a:ext cx="524510" cy="4603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</a:rPr>
              <a:t>08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/>
    </mc:Choice>
    <mc:Fallback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23"/>
          <p:cNvSpPr txBox="1"/>
          <p:nvPr/>
        </p:nvSpPr>
        <p:spPr>
          <a:xfrm>
            <a:off x="867681" y="306764"/>
            <a:ext cx="1656080" cy="52197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zh-CN"/>
            </a:defPPr>
            <a:lvl1pPr>
              <a:defRPr sz="3200" spc="200">
                <a:solidFill>
                  <a:srgbClr val="245188"/>
                </a:solidFill>
                <a:effectLst>
                  <a:outerShdw blurRad="127000" dist="63500" dir="2700000" algn="tl" rotWithShape="0">
                    <a:schemeClr val="accent1">
                      <a:alpha val="20000"/>
                    </a:schemeClr>
                  </a:outerShdw>
                </a:effectLst>
                <a:latin typeface="+mj-ea"/>
                <a:ea typeface="+mj-ea"/>
              </a:defRPr>
            </a:lvl1pPr>
          </a:lstStyle>
          <a:p>
            <a:r>
              <a:rPr lang="zh-CN" altLang="en-US" sz="2800" spc="100" dirty="0">
                <a:solidFill>
                  <a:schemeClr val="tx2"/>
                </a:solidFill>
                <a:effectLst/>
              </a:rPr>
              <a:t>胰岛素泵</a:t>
            </a:r>
            <a:endParaRPr lang="zh-CN" altLang="en-US" sz="2800" spc="100" dirty="0">
              <a:solidFill>
                <a:schemeClr val="tx2"/>
              </a:solidFill>
              <a:effectLst/>
            </a:endParaRPr>
          </a:p>
        </p:txBody>
      </p:sp>
      <p:grpSp>
        <p:nvGrpSpPr>
          <p:cNvPr id="4" name="Group 10"/>
          <p:cNvGrpSpPr/>
          <p:nvPr/>
        </p:nvGrpSpPr>
        <p:grpSpPr>
          <a:xfrm>
            <a:off x="6440167" y="2759863"/>
            <a:ext cx="684698" cy="684698"/>
            <a:chOff x="6253939" y="2516220"/>
            <a:chExt cx="831273" cy="831273"/>
          </a:xfrm>
        </p:grpSpPr>
        <p:sp>
          <p:nvSpPr>
            <p:cNvPr id="5" name="Oval 11"/>
            <p:cNvSpPr/>
            <p:nvPr/>
          </p:nvSpPr>
          <p:spPr>
            <a:xfrm>
              <a:off x="6253939" y="2516220"/>
              <a:ext cx="831273" cy="8312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AutoShape 117"/>
            <p:cNvSpPr/>
            <p:nvPr/>
          </p:nvSpPr>
          <p:spPr bwMode="auto">
            <a:xfrm>
              <a:off x="6437403" y="2772142"/>
              <a:ext cx="464344" cy="348456"/>
            </a:xfrm>
            <a:custGeom>
              <a:avLst/>
              <a:gdLst>
                <a:gd name="T0" fmla="+- 0 10799 1"/>
                <a:gd name="T1" fmla="*/ T0 w 21596"/>
                <a:gd name="T2" fmla="*/ 10800 h 21600"/>
                <a:gd name="T3" fmla="+- 0 10799 1"/>
                <a:gd name="T4" fmla="*/ T3 w 21596"/>
                <a:gd name="T5" fmla="*/ 10800 h 21600"/>
                <a:gd name="T6" fmla="+- 0 10799 1"/>
                <a:gd name="T7" fmla="*/ T6 w 21596"/>
                <a:gd name="T8" fmla="*/ 10800 h 21600"/>
                <a:gd name="T9" fmla="+- 0 10799 1"/>
                <a:gd name="T10" fmla="*/ T9 w 215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96" h="21600">
                  <a:moveTo>
                    <a:pt x="4511" y="2151"/>
                  </a:moveTo>
                  <a:lnTo>
                    <a:pt x="6064" y="3877"/>
                  </a:lnTo>
                  <a:lnTo>
                    <a:pt x="4246" y="6302"/>
                  </a:lnTo>
                  <a:lnTo>
                    <a:pt x="1353" y="6302"/>
                  </a:lnTo>
                  <a:cubicBezTo>
                    <a:pt x="1353" y="6302"/>
                    <a:pt x="4511" y="2151"/>
                    <a:pt x="4511" y="2151"/>
                  </a:cubicBezTo>
                  <a:close/>
                  <a:moveTo>
                    <a:pt x="17348" y="6302"/>
                  </a:moveTo>
                  <a:lnTo>
                    <a:pt x="15531" y="3877"/>
                  </a:lnTo>
                  <a:lnTo>
                    <a:pt x="17082" y="2153"/>
                  </a:lnTo>
                  <a:lnTo>
                    <a:pt x="20191" y="6302"/>
                  </a:lnTo>
                  <a:cubicBezTo>
                    <a:pt x="20191" y="6302"/>
                    <a:pt x="17348" y="6302"/>
                    <a:pt x="17348" y="6302"/>
                  </a:cubicBezTo>
                  <a:close/>
                  <a:moveTo>
                    <a:pt x="17264" y="7202"/>
                  </a:moveTo>
                  <a:lnTo>
                    <a:pt x="19663" y="7202"/>
                  </a:lnTo>
                  <a:lnTo>
                    <a:pt x="13021" y="16638"/>
                  </a:lnTo>
                  <a:cubicBezTo>
                    <a:pt x="13021" y="16638"/>
                    <a:pt x="17264" y="7202"/>
                    <a:pt x="17264" y="7202"/>
                  </a:cubicBezTo>
                  <a:close/>
                  <a:moveTo>
                    <a:pt x="8574" y="16637"/>
                  </a:moveTo>
                  <a:lnTo>
                    <a:pt x="1933" y="7202"/>
                  </a:lnTo>
                  <a:lnTo>
                    <a:pt x="4330" y="7202"/>
                  </a:lnTo>
                  <a:cubicBezTo>
                    <a:pt x="4330" y="7202"/>
                    <a:pt x="8574" y="16637"/>
                    <a:pt x="8574" y="16637"/>
                  </a:cubicBezTo>
                  <a:close/>
                  <a:moveTo>
                    <a:pt x="8429" y="7202"/>
                  </a:moveTo>
                  <a:lnTo>
                    <a:pt x="10084" y="18249"/>
                  </a:lnTo>
                  <a:lnTo>
                    <a:pt x="5117" y="7202"/>
                  </a:lnTo>
                  <a:cubicBezTo>
                    <a:pt x="5117" y="7202"/>
                    <a:pt x="8429" y="7202"/>
                    <a:pt x="8429" y="7202"/>
                  </a:cubicBezTo>
                  <a:close/>
                  <a:moveTo>
                    <a:pt x="6584" y="4456"/>
                  </a:moveTo>
                  <a:lnTo>
                    <a:pt x="8246" y="6302"/>
                  </a:lnTo>
                  <a:lnTo>
                    <a:pt x="5200" y="6302"/>
                  </a:lnTo>
                  <a:cubicBezTo>
                    <a:pt x="5200" y="6302"/>
                    <a:pt x="6584" y="4456"/>
                    <a:pt x="6584" y="4456"/>
                  </a:cubicBezTo>
                  <a:close/>
                  <a:moveTo>
                    <a:pt x="6543" y="3238"/>
                  </a:moveTo>
                  <a:lnTo>
                    <a:pt x="5250" y="1800"/>
                  </a:lnTo>
                  <a:lnTo>
                    <a:pt x="7621" y="1800"/>
                  </a:lnTo>
                  <a:cubicBezTo>
                    <a:pt x="7621" y="1800"/>
                    <a:pt x="6543" y="3238"/>
                    <a:pt x="6543" y="3238"/>
                  </a:cubicBezTo>
                  <a:close/>
                  <a:moveTo>
                    <a:pt x="10797" y="3466"/>
                  </a:moveTo>
                  <a:lnTo>
                    <a:pt x="9299" y="1800"/>
                  </a:lnTo>
                  <a:lnTo>
                    <a:pt x="12296" y="1800"/>
                  </a:lnTo>
                  <a:cubicBezTo>
                    <a:pt x="12296" y="1800"/>
                    <a:pt x="10797" y="3466"/>
                    <a:pt x="10797" y="3466"/>
                  </a:cubicBezTo>
                  <a:close/>
                  <a:moveTo>
                    <a:pt x="13974" y="1800"/>
                  </a:moveTo>
                  <a:lnTo>
                    <a:pt x="16345" y="1800"/>
                  </a:lnTo>
                  <a:lnTo>
                    <a:pt x="15052" y="3238"/>
                  </a:lnTo>
                  <a:cubicBezTo>
                    <a:pt x="15052" y="3238"/>
                    <a:pt x="13974" y="1800"/>
                    <a:pt x="13974" y="1800"/>
                  </a:cubicBezTo>
                  <a:close/>
                  <a:moveTo>
                    <a:pt x="13349" y="6302"/>
                  </a:moveTo>
                  <a:lnTo>
                    <a:pt x="15011" y="4456"/>
                  </a:lnTo>
                  <a:lnTo>
                    <a:pt x="16394" y="6302"/>
                  </a:lnTo>
                  <a:cubicBezTo>
                    <a:pt x="16394" y="6302"/>
                    <a:pt x="13349" y="6302"/>
                    <a:pt x="13349" y="6302"/>
                  </a:cubicBezTo>
                  <a:close/>
                  <a:moveTo>
                    <a:pt x="13166" y="7202"/>
                  </a:moveTo>
                  <a:lnTo>
                    <a:pt x="16478" y="7202"/>
                  </a:lnTo>
                  <a:lnTo>
                    <a:pt x="11511" y="18249"/>
                  </a:lnTo>
                  <a:cubicBezTo>
                    <a:pt x="11511" y="18249"/>
                    <a:pt x="13166" y="7202"/>
                    <a:pt x="13166" y="7202"/>
                  </a:cubicBezTo>
                  <a:close/>
                  <a:moveTo>
                    <a:pt x="12478" y="7202"/>
                  </a:moveTo>
                  <a:lnTo>
                    <a:pt x="10797" y="18414"/>
                  </a:lnTo>
                  <a:lnTo>
                    <a:pt x="9117" y="7202"/>
                  </a:lnTo>
                  <a:cubicBezTo>
                    <a:pt x="9117" y="7202"/>
                    <a:pt x="12478" y="7202"/>
                    <a:pt x="12478" y="7202"/>
                  </a:cubicBezTo>
                  <a:close/>
                  <a:moveTo>
                    <a:pt x="8773" y="5716"/>
                  </a:moveTo>
                  <a:lnTo>
                    <a:pt x="7064" y="3817"/>
                  </a:lnTo>
                  <a:lnTo>
                    <a:pt x="8426" y="2000"/>
                  </a:lnTo>
                  <a:lnTo>
                    <a:pt x="10270" y="4051"/>
                  </a:lnTo>
                  <a:cubicBezTo>
                    <a:pt x="10270" y="4051"/>
                    <a:pt x="8773" y="5716"/>
                    <a:pt x="8773" y="5716"/>
                  </a:cubicBezTo>
                  <a:close/>
                  <a:moveTo>
                    <a:pt x="11325" y="4051"/>
                  </a:moveTo>
                  <a:lnTo>
                    <a:pt x="13169" y="2000"/>
                  </a:lnTo>
                  <a:lnTo>
                    <a:pt x="14531" y="3817"/>
                  </a:lnTo>
                  <a:lnTo>
                    <a:pt x="12822" y="5716"/>
                  </a:lnTo>
                  <a:cubicBezTo>
                    <a:pt x="12822" y="5716"/>
                    <a:pt x="11325" y="4051"/>
                    <a:pt x="11325" y="4051"/>
                  </a:cubicBezTo>
                  <a:close/>
                  <a:moveTo>
                    <a:pt x="12296" y="6302"/>
                  </a:moveTo>
                  <a:lnTo>
                    <a:pt x="9299" y="6302"/>
                  </a:lnTo>
                  <a:lnTo>
                    <a:pt x="10797" y="4638"/>
                  </a:lnTo>
                  <a:cubicBezTo>
                    <a:pt x="10797" y="4638"/>
                    <a:pt x="12296" y="6302"/>
                    <a:pt x="12296" y="6302"/>
                  </a:cubicBezTo>
                  <a:close/>
                  <a:moveTo>
                    <a:pt x="21200" y="5102"/>
                  </a:moveTo>
                  <a:lnTo>
                    <a:pt x="17771" y="527"/>
                  </a:lnTo>
                  <a:cubicBezTo>
                    <a:pt x="17518" y="189"/>
                    <a:pt x="17176" y="0"/>
                    <a:pt x="16817" y="0"/>
                  </a:cubicBezTo>
                  <a:lnTo>
                    <a:pt x="4779" y="0"/>
                  </a:lnTo>
                  <a:cubicBezTo>
                    <a:pt x="4420" y="0"/>
                    <a:pt x="4077" y="189"/>
                    <a:pt x="3824" y="527"/>
                  </a:cubicBezTo>
                  <a:lnTo>
                    <a:pt x="395" y="5102"/>
                  </a:lnTo>
                  <a:cubicBezTo>
                    <a:pt x="131" y="5455"/>
                    <a:pt x="-1" y="5921"/>
                    <a:pt x="-1" y="6387"/>
                  </a:cubicBezTo>
                  <a:cubicBezTo>
                    <a:pt x="1" y="6810"/>
                    <a:pt x="114" y="7233"/>
                    <a:pt x="341" y="7573"/>
                  </a:cubicBezTo>
                  <a:lnTo>
                    <a:pt x="9788" y="20995"/>
                  </a:lnTo>
                  <a:cubicBezTo>
                    <a:pt x="10045" y="21379"/>
                    <a:pt x="10412" y="21599"/>
                    <a:pt x="10797" y="21599"/>
                  </a:cubicBezTo>
                  <a:cubicBezTo>
                    <a:pt x="11183" y="21599"/>
                    <a:pt x="11550" y="21379"/>
                    <a:pt x="11807" y="20995"/>
                  </a:cubicBezTo>
                  <a:lnTo>
                    <a:pt x="21255" y="7573"/>
                  </a:lnTo>
                  <a:cubicBezTo>
                    <a:pt x="21485" y="7226"/>
                    <a:pt x="21598" y="6791"/>
                    <a:pt x="21595" y="6359"/>
                  </a:cubicBezTo>
                  <a:cubicBezTo>
                    <a:pt x="21593" y="5902"/>
                    <a:pt x="21459" y="5449"/>
                    <a:pt x="21200" y="510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7" name="Group 13"/>
          <p:cNvGrpSpPr/>
          <p:nvPr/>
        </p:nvGrpSpPr>
        <p:grpSpPr>
          <a:xfrm>
            <a:off x="5305422" y="4720416"/>
            <a:ext cx="684698" cy="684698"/>
            <a:chOff x="5716910" y="3464598"/>
            <a:chExt cx="831273" cy="831273"/>
          </a:xfrm>
        </p:grpSpPr>
        <p:sp>
          <p:nvSpPr>
            <p:cNvPr id="8" name="Oval 14"/>
            <p:cNvSpPr/>
            <p:nvPr/>
          </p:nvSpPr>
          <p:spPr>
            <a:xfrm>
              <a:off x="5716910" y="3464598"/>
              <a:ext cx="831273" cy="8312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9" name="Group 15"/>
            <p:cNvGrpSpPr/>
            <p:nvPr/>
          </p:nvGrpSpPr>
          <p:grpSpPr>
            <a:xfrm>
              <a:off x="5900374" y="3655628"/>
              <a:ext cx="464344" cy="464344"/>
              <a:chOff x="4439444" y="2582069"/>
              <a:chExt cx="464344" cy="464344"/>
            </a:xfrm>
            <a:solidFill>
              <a:schemeClr val="bg1"/>
            </a:solidFill>
          </p:grpSpPr>
          <p:sp>
            <p:nvSpPr>
              <p:cNvPr id="10" name="AutoShape 123"/>
              <p:cNvSpPr/>
              <p:nvPr/>
            </p:nvSpPr>
            <p:spPr bwMode="auto">
              <a:xfrm>
                <a:off x="4439444" y="2582069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180" y="12132"/>
                    </a:moveTo>
                    <a:cubicBezTo>
                      <a:pt x="17710" y="12226"/>
                      <a:pt x="17327" y="12561"/>
                      <a:pt x="17170" y="13012"/>
                    </a:cubicBezTo>
                    <a:cubicBezTo>
                      <a:pt x="17083" y="13261"/>
                      <a:pt x="16981" y="13503"/>
                      <a:pt x="16868" y="13738"/>
                    </a:cubicBezTo>
                    <a:cubicBezTo>
                      <a:pt x="16658" y="14169"/>
                      <a:pt x="16694" y="14677"/>
                      <a:pt x="16959" y="15075"/>
                    </a:cubicBezTo>
                    <a:lnTo>
                      <a:pt x="18131" y="16833"/>
                    </a:lnTo>
                    <a:lnTo>
                      <a:pt x="16832" y="18132"/>
                    </a:lnTo>
                    <a:lnTo>
                      <a:pt x="15075" y="16960"/>
                    </a:lnTo>
                    <a:cubicBezTo>
                      <a:pt x="14850" y="16810"/>
                      <a:pt x="14589" y="16733"/>
                      <a:pt x="14326" y="16733"/>
                    </a:cubicBezTo>
                    <a:cubicBezTo>
                      <a:pt x="14126" y="16733"/>
                      <a:pt x="13924" y="16778"/>
                      <a:pt x="13738" y="16868"/>
                    </a:cubicBezTo>
                    <a:cubicBezTo>
                      <a:pt x="13504" y="16981"/>
                      <a:pt x="13262" y="17083"/>
                      <a:pt x="13012" y="17170"/>
                    </a:cubicBezTo>
                    <a:cubicBezTo>
                      <a:pt x="12561" y="17327"/>
                      <a:pt x="12226" y="17712"/>
                      <a:pt x="12133" y="18180"/>
                    </a:cubicBezTo>
                    <a:lnTo>
                      <a:pt x="11717" y="20249"/>
                    </a:lnTo>
                    <a:lnTo>
                      <a:pt x="9881" y="20249"/>
                    </a:lnTo>
                    <a:lnTo>
                      <a:pt x="9467" y="18180"/>
                    </a:lnTo>
                    <a:cubicBezTo>
                      <a:pt x="9373" y="17712"/>
                      <a:pt x="9039" y="17327"/>
                      <a:pt x="8588" y="17170"/>
                    </a:cubicBezTo>
                    <a:cubicBezTo>
                      <a:pt x="8339" y="17083"/>
                      <a:pt x="8096" y="16983"/>
                      <a:pt x="7861" y="16869"/>
                    </a:cubicBezTo>
                    <a:cubicBezTo>
                      <a:pt x="7675" y="16778"/>
                      <a:pt x="7474" y="16733"/>
                      <a:pt x="7273" y="16733"/>
                    </a:cubicBezTo>
                    <a:cubicBezTo>
                      <a:pt x="7011" y="16733"/>
                      <a:pt x="6750" y="16810"/>
                      <a:pt x="6525" y="16960"/>
                    </a:cubicBezTo>
                    <a:lnTo>
                      <a:pt x="4767" y="18132"/>
                    </a:lnTo>
                    <a:lnTo>
                      <a:pt x="3468" y="16833"/>
                    </a:lnTo>
                    <a:lnTo>
                      <a:pt x="4639" y="15075"/>
                    </a:lnTo>
                    <a:cubicBezTo>
                      <a:pt x="4904" y="14677"/>
                      <a:pt x="4939" y="14169"/>
                      <a:pt x="4732" y="13738"/>
                    </a:cubicBezTo>
                    <a:cubicBezTo>
                      <a:pt x="4618" y="13504"/>
                      <a:pt x="4516" y="13263"/>
                      <a:pt x="4429" y="13013"/>
                    </a:cubicBezTo>
                    <a:cubicBezTo>
                      <a:pt x="4273" y="12561"/>
                      <a:pt x="3888" y="12227"/>
                      <a:pt x="3419" y="12133"/>
                    </a:cubicBezTo>
                    <a:lnTo>
                      <a:pt x="1350" y="11718"/>
                    </a:lnTo>
                    <a:lnTo>
                      <a:pt x="1349" y="9882"/>
                    </a:lnTo>
                    <a:lnTo>
                      <a:pt x="3419" y="9468"/>
                    </a:lnTo>
                    <a:cubicBezTo>
                      <a:pt x="3888" y="9374"/>
                      <a:pt x="4273" y="9039"/>
                      <a:pt x="4429" y="8588"/>
                    </a:cubicBezTo>
                    <a:cubicBezTo>
                      <a:pt x="4516" y="8338"/>
                      <a:pt x="4617" y="8096"/>
                      <a:pt x="4731" y="7862"/>
                    </a:cubicBezTo>
                    <a:cubicBezTo>
                      <a:pt x="4940" y="7431"/>
                      <a:pt x="4905" y="6923"/>
                      <a:pt x="4639" y="6524"/>
                    </a:cubicBezTo>
                    <a:lnTo>
                      <a:pt x="3468" y="4767"/>
                    </a:lnTo>
                    <a:lnTo>
                      <a:pt x="4767" y="3468"/>
                    </a:lnTo>
                    <a:lnTo>
                      <a:pt x="6525" y="4639"/>
                    </a:lnTo>
                    <a:cubicBezTo>
                      <a:pt x="6750" y="4790"/>
                      <a:pt x="7011" y="4866"/>
                      <a:pt x="7273" y="4866"/>
                    </a:cubicBezTo>
                    <a:cubicBezTo>
                      <a:pt x="7474" y="4866"/>
                      <a:pt x="7674" y="4822"/>
                      <a:pt x="7861" y="4732"/>
                    </a:cubicBezTo>
                    <a:cubicBezTo>
                      <a:pt x="8095" y="4619"/>
                      <a:pt x="8337" y="4517"/>
                      <a:pt x="8586" y="4430"/>
                    </a:cubicBezTo>
                    <a:cubicBezTo>
                      <a:pt x="9039" y="4272"/>
                      <a:pt x="9373" y="3888"/>
                      <a:pt x="9467" y="3420"/>
                    </a:cubicBezTo>
                    <a:lnTo>
                      <a:pt x="9881" y="1350"/>
                    </a:lnTo>
                    <a:lnTo>
                      <a:pt x="11717" y="1350"/>
                    </a:lnTo>
                    <a:lnTo>
                      <a:pt x="12131" y="3420"/>
                    </a:lnTo>
                    <a:cubicBezTo>
                      <a:pt x="12225" y="3888"/>
                      <a:pt x="12560" y="4272"/>
                      <a:pt x="13012" y="4430"/>
                    </a:cubicBezTo>
                    <a:cubicBezTo>
                      <a:pt x="13261" y="4517"/>
                      <a:pt x="13502" y="4617"/>
                      <a:pt x="13737" y="4731"/>
                    </a:cubicBezTo>
                    <a:cubicBezTo>
                      <a:pt x="13924" y="4822"/>
                      <a:pt x="14125" y="4866"/>
                      <a:pt x="14326" y="4866"/>
                    </a:cubicBezTo>
                    <a:cubicBezTo>
                      <a:pt x="14589" y="4866"/>
                      <a:pt x="14850" y="4790"/>
                      <a:pt x="15075" y="4639"/>
                    </a:cubicBezTo>
                    <a:lnTo>
                      <a:pt x="16832" y="3468"/>
                    </a:lnTo>
                    <a:lnTo>
                      <a:pt x="18131" y="4767"/>
                    </a:lnTo>
                    <a:lnTo>
                      <a:pt x="16959" y="6524"/>
                    </a:lnTo>
                    <a:cubicBezTo>
                      <a:pt x="16694" y="6923"/>
                      <a:pt x="16660" y="7431"/>
                      <a:pt x="16867" y="7861"/>
                    </a:cubicBezTo>
                    <a:cubicBezTo>
                      <a:pt x="16980" y="8096"/>
                      <a:pt x="17083" y="8337"/>
                      <a:pt x="17170" y="8587"/>
                    </a:cubicBezTo>
                    <a:cubicBezTo>
                      <a:pt x="17327" y="9039"/>
                      <a:pt x="17710" y="9373"/>
                      <a:pt x="18180" y="9467"/>
                    </a:cubicBezTo>
                    <a:lnTo>
                      <a:pt x="20248" y="9882"/>
                    </a:lnTo>
                    <a:lnTo>
                      <a:pt x="20250" y="11718"/>
                    </a:lnTo>
                    <a:cubicBezTo>
                      <a:pt x="20250" y="11718"/>
                      <a:pt x="18180" y="12132"/>
                      <a:pt x="18180" y="12132"/>
                    </a:cubicBezTo>
                    <a:close/>
                    <a:moveTo>
                      <a:pt x="20513" y="8558"/>
                    </a:moveTo>
                    <a:lnTo>
                      <a:pt x="18445" y="8143"/>
                    </a:lnTo>
                    <a:cubicBezTo>
                      <a:pt x="18341" y="7844"/>
                      <a:pt x="18218" y="7554"/>
                      <a:pt x="18082" y="7273"/>
                    </a:cubicBezTo>
                    <a:lnTo>
                      <a:pt x="19254" y="5516"/>
                    </a:lnTo>
                    <a:cubicBezTo>
                      <a:pt x="19611" y="4980"/>
                      <a:pt x="19540" y="4268"/>
                      <a:pt x="19085" y="3813"/>
                    </a:cubicBezTo>
                    <a:lnTo>
                      <a:pt x="17787" y="2514"/>
                    </a:lnTo>
                    <a:cubicBezTo>
                      <a:pt x="17526" y="2253"/>
                      <a:pt x="17181" y="2118"/>
                      <a:pt x="16831" y="2118"/>
                    </a:cubicBezTo>
                    <a:cubicBezTo>
                      <a:pt x="16573" y="2118"/>
                      <a:pt x="16312" y="2193"/>
                      <a:pt x="16084" y="2345"/>
                    </a:cubicBezTo>
                    <a:lnTo>
                      <a:pt x="14326" y="3516"/>
                    </a:lnTo>
                    <a:cubicBezTo>
                      <a:pt x="14044" y="3380"/>
                      <a:pt x="13754" y="3258"/>
                      <a:pt x="13455" y="3155"/>
                    </a:cubicBezTo>
                    <a:lnTo>
                      <a:pt x="13041" y="1085"/>
                    </a:lnTo>
                    <a:cubicBezTo>
                      <a:pt x="12916" y="454"/>
                      <a:pt x="12361" y="0"/>
                      <a:pt x="11717" y="0"/>
                    </a:cubicBezTo>
                    <a:lnTo>
                      <a:pt x="9881" y="0"/>
                    </a:lnTo>
                    <a:cubicBezTo>
                      <a:pt x="9238" y="0"/>
                      <a:pt x="8684" y="454"/>
                      <a:pt x="8557" y="1085"/>
                    </a:cubicBezTo>
                    <a:lnTo>
                      <a:pt x="8143" y="3155"/>
                    </a:lnTo>
                    <a:cubicBezTo>
                      <a:pt x="7843" y="3258"/>
                      <a:pt x="7554" y="3381"/>
                      <a:pt x="7273" y="3516"/>
                    </a:cubicBezTo>
                    <a:lnTo>
                      <a:pt x="5516" y="2345"/>
                    </a:lnTo>
                    <a:cubicBezTo>
                      <a:pt x="5287" y="2193"/>
                      <a:pt x="5026" y="2118"/>
                      <a:pt x="4767" y="2118"/>
                    </a:cubicBezTo>
                    <a:cubicBezTo>
                      <a:pt x="4419" y="2118"/>
                      <a:pt x="4073" y="2253"/>
                      <a:pt x="3812" y="2514"/>
                    </a:cubicBezTo>
                    <a:lnTo>
                      <a:pt x="2514" y="3813"/>
                    </a:lnTo>
                    <a:cubicBezTo>
                      <a:pt x="2059" y="4268"/>
                      <a:pt x="1988" y="4980"/>
                      <a:pt x="2345" y="5516"/>
                    </a:cubicBezTo>
                    <a:lnTo>
                      <a:pt x="3516" y="7273"/>
                    </a:lnTo>
                    <a:cubicBezTo>
                      <a:pt x="3380" y="7555"/>
                      <a:pt x="3258" y="7844"/>
                      <a:pt x="3154" y="8144"/>
                    </a:cubicBezTo>
                    <a:lnTo>
                      <a:pt x="1085" y="8558"/>
                    </a:lnTo>
                    <a:cubicBezTo>
                      <a:pt x="454" y="8684"/>
                      <a:pt x="0" y="9238"/>
                      <a:pt x="0" y="9882"/>
                    </a:cubicBezTo>
                    <a:lnTo>
                      <a:pt x="0" y="11718"/>
                    </a:lnTo>
                    <a:cubicBezTo>
                      <a:pt x="0" y="12361"/>
                      <a:pt x="454" y="12916"/>
                      <a:pt x="1085" y="13042"/>
                    </a:cubicBezTo>
                    <a:lnTo>
                      <a:pt x="3154" y="13456"/>
                    </a:lnTo>
                    <a:cubicBezTo>
                      <a:pt x="3258" y="13755"/>
                      <a:pt x="3380" y="14046"/>
                      <a:pt x="3516" y="14326"/>
                    </a:cubicBezTo>
                    <a:lnTo>
                      <a:pt x="2345" y="16083"/>
                    </a:lnTo>
                    <a:cubicBezTo>
                      <a:pt x="1988" y="16619"/>
                      <a:pt x="2059" y="17332"/>
                      <a:pt x="2514" y="17787"/>
                    </a:cubicBezTo>
                    <a:lnTo>
                      <a:pt x="3812" y="19086"/>
                    </a:lnTo>
                    <a:cubicBezTo>
                      <a:pt x="4073" y="19346"/>
                      <a:pt x="4419" y="19482"/>
                      <a:pt x="4767" y="19482"/>
                    </a:cubicBezTo>
                    <a:cubicBezTo>
                      <a:pt x="5026" y="19482"/>
                      <a:pt x="5287" y="19406"/>
                      <a:pt x="5516" y="19254"/>
                    </a:cubicBezTo>
                    <a:lnTo>
                      <a:pt x="7273" y="18083"/>
                    </a:lnTo>
                    <a:cubicBezTo>
                      <a:pt x="7554" y="18220"/>
                      <a:pt x="7843" y="18341"/>
                      <a:pt x="8143" y="18445"/>
                    </a:cubicBezTo>
                    <a:lnTo>
                      <a:pt x="8557" y="20514"/>
                    </a:lnTo>
                    <a:cubicBezTo>
                      <a:pt x="8684" y="21146"/>
                      <a:pt x="9238" y="21599"/>
                      <a:pt x="9881" y="21599"/>
                    </a:cubicBezTo>
                    <a:lnTo>
                      <a:pt x="11717" y="21599"/>
                    </a:lnTo>
                    <a:cubicBezTo>
                      <a:pt x="12361" y="21599"/>
                      <a:pt x="12916" y="21146"/>
                      <a:pt x="13041" y="20514"/>
                    </a:cubicBezTo>
                    <a:lnTo>
                      <a:pt x="13456" y="18445"/>
                    </a:lnTo>
                    <a:cubicBezTo>
                      <a:pt x="13755" y="18341"/>
                      <a:pt x="14046" y="18219"/>
                      <a:pt x="14326" y="18083"/>
                    </a:cubicBezTo>
                    <a:lnTo>
                      <a:pt x="16084" y="19254"/>
                    </a:lnTo>
                    <a:cubicBezTo>
                      <a:pt x="16312" y="19406"/>
                      <a:pt x="16573" y="19482"/>
                      <a:pt x="16831" y="19482"/>
                    </a:cubicBezTo>
                    <a:cubicBezTo>
                      <a:pt x="17181" y="19482"/>
                      <a:pt x="17526" y="19346"/>
                      <a:pt x="17787" y="19086"/>
                    </a:cubicBezTo>
                    <a:lnTo>
                      <a:pt x="19085" y="17787"/>
                    </a:lnTo>
                    <a:cubicBezTo>
                      <a:pt x="19540" y="17332"/>
                      <a:pt x="19611" y="16619"/>
                      <a:pt x="19254" y="16083"/>
                    </a:cubicBezTo>
                    <a:lnTo>
                      <a:pt x="18082" y="14326"/>
                    </a:lnTo>
                    <a:cubicBezTo>
                      <a:pt x="18219" y="14045"/>
                      <a:pt x="18341" y="13755"/>
                      <a:pt x="18445" y="13456"/>
                    </a:cubicBezTo>
                    <a:lnTo>
                      <a:pt x="20513" y="13042"/>
                    </a:lnTo>
                    <a:cubicBezTo>
                      <a:pt x="21145" y="12916"/>
                      <a:pt x="21599" y="12361"/>
                      <a:pt x="21599" y="11718"/>
                    </a:cubicBezTo>
                    <a:lnTo>
                      <a:pt x="21599" y="9882"/>
                    </a:lnTo>
                    <a:cubicBezTo>
                      <a:pt x="21599" y="9238"/>
                      <a:pt x="21145" y="8684"/>
                      <a:pt x="20513" y="8558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1" name="AutoShape 124"/>
              <p:cNvSpPr/>
              <p:nvPr/>
            </p:nvSpPr>
            <p:spPr bwMode="auto">
              <a:xfrm>
                <a:off x="4570413" y="2712244"/>
                <a:ext cx="203200" cy="2032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250"/>
                    </a:moveTo>
                    <a:cubicBezTo>
                      <a:pt x="5580" y="20250"/>
                      <a:pt x="1350" y="16017"/>
                      <a:pt x="1350" y="10800"/>
                    </a:cubicBezTo>
                    <a:cubicBezTo>
                      <a:pt x="1350" y="5582"/>
                      <a:pt x="5580" y="1349"/>
                      <a:pt x="10800" y="1349"/>
                    </a:cubicBezTo>
                    <a:cubicBezTo>
                      <a:pt x="16016" y="1349"/>
                      <a:pt x="20250" y="5582"/>
                      <a:pt x="20250" y="10800"/>
                    </a:cubicBezTo>
                    <a:cubicBezTo>
                      <a:pt x="20250" y="16017"/>
                      <a:pt x="16016" y="20250"/>
                      <a:pt x="10800" y="20250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3"/>
                      <a:pt x="4836" y="21600"/>
                      <a:pt x="10800" y="21600"/>
                    </a:cubicBezTo>
                    <a:cubicBezTo>
                      <a:pt x="16763" y="21600"/>
                      <a:pt x="21599" y="16763"/>
                      <a:pt x="21599" y="10800"/>
                    </a:cubicBezTo>
                    <a:cubicBezTo>
                      <a:pt x="21599" y="4836"/>
                      <a:pt x="16763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2" name="AutoShape 125"/>
              <p:cNvSpPr/>
              <p:nvPr/>
            </p:nvSpPr>
            <p:spPr bwMode="auto">
              <a:xfrm>
                <a:off x="4613275" y="2755900"/>
                <a:ext cx="116682" cy="1166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900"/>
                    </a:moveTo>
                    <a:cubicBezTo>
                      <a:pt x="6328" y="18900"/>
                      <a:pt x="2699" y="15271"/>
                      <a:pt x="2699" y="10800"/>
                    </a:cubicBezTo>
                    <a:cubicBezTo>
                      <a:pt x="2699" y="6329"/>
                      <a:pt x="6328" y="2700"/>
                      <a:pt x="10800" y="2700"/>
                    </a:cubicBezTo>
                    <a:cubicBezTo>
                      <a:pt x="15271" y="2700"/>
                      <a:pt x="18899" y="6329"/>
                      <a:pt x="18899" y="10800"/>
                    </a:cubicBezTo>
                    <a:cubicBezTo>
                      <a:pt x="18899" y="15271"/>
                      <a:pt x="15271" y="18900"/>
                      <a:pt x="10800" y="18900"/>
                    </a:cubicBezTo>
                    <a:moveTo>
                      <a:pt x="10800" y="0"/>
                    </a:moveTo>
                    <a:cubicBezTo>
                      <a:pt x="4830" y="0"/>
                      <a:pt x="0" y="4833"/>
                      <a:pt x="0" y="10800"/>
                    </a:cubicBezTo>
                    <a:cubicBezTo>
                      <a:pt x="0" y="16766"/>
                      <a:pt x="4830" y="21599"/>
                      <a:pt x="10800" y="21599"/>
                    </a:cubicBezTo>
                    <a:cubicBezTo>
                      <a:pt x="16764" y="21599"/>
                      <a:pt x="21600" y="16766"/>
                      <a:pt x="21600" y="10800"/>
                    </a:cubicBezTo>
                    <a:cubicBezTo>
                      <a:pt x="21600" y="4833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13" name="Group 19"/>
          <p:cNvGrpSpPr/>
          <p:nvPr/>
        </p:nvGrpSpPr>
        <p:grpSpPr>
          <a:xfrm>
            <a:off x="7359647" y="1236826"/>
            <a:ext cx="684698" cy="684698"/>
            <a:chOff x="6678551" y="1578185"/>
            <a:chExt cx="831273" cy="831273"/>
          </a:xfrm>
        </p:grpSpPr>
        <p:sp>
          <p:nvSpPr>
            <p:cNvPr id="14" name="Oval 20"/>
            <p:cNvSpPr/>
            <p:nvPr/>
          </p:nvSpPr>
          <p:spPr>
            <a:xfrm>
              <a:off x="6678551" y="1578185"/>
              <a:ext cx="831273" cy="83127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AutoShape 139"/>
            <p:cNvSpPr/>
            <p:nvPr/>
          </p:nvSpPr>
          <p:spPr bwMode="auto">
            <a:xfrm>
              <a:off x="6862015" y="1768792"/>
              <a:ext cx="464344" cy="450057"/>
            </a:xfrm>
            <a:custGeom>
              <a:avLst/>
              <a:gdLst>
                <a:gd name="T0" fmla="+- 0 10800 104"/>
                <a:gd name="T1" fmla="*/ T0 w 21392"/>
                <a:gd name="T2" fmla="*/ 10800 h 21600"/>
                <a:gd name="T3" fmla="+- 0 10800 104"/>
                <a:gd name="T4" fmla="*/ T3 w 21392"/>
                <a:gd name="T5" fmla="*/ 10800 h 21600"/>
                <a:gd name="T6" fmla="+- 0 10800 104"/>
                <a:gd name="T7" fmla="*/ T6 w 21392"/>
                <a:gd name="T8" fmla="*/ 10800 h 21600"/>
                <a:gd name="T9" fmla="+- 0 10800 104"/>
                <a:gd name="T10" fmla="*/ T9 w 2139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92" h="21600">
                  <a:moveTo>
                    <a:pt x="15768" y="12794"/>
                  </a:moveTo>
                  <a:cubicBezTo>
                    <a:pt x="15426" y="13150"/>
                    <a:pt x="15271" y="13651"/>
                    <a:pt x="15350" y="14142"/>
                  </a:cubicBezTo>
                  <a:lnTo>
                    <a:pt x="16296" y="20031"/>
                  </a:lnTo>
                  <a:lnTo>
                    <a:pt x="11443" y="17309"/>
                  </a:lnTo>
                  <a:cubicBezTo>
                    <a:pt x="11210" y="17178"/>
                    <a:pt x="10953" y="17112"/>
                    <a:pt x="10696" y="17112"/>
                  </a:cubicBezTo>
                  <a:cubicBezTo>
                    <a:pt x="10439" y="17112"/>
                    <a:pt x="10182" y="17178"/>
                    <a:pt x="9949" y="17309"/>
                  </a:cubicBezTo>
                  <a:lnTo>
                    <a:pt x="5095" y="20031"/>
                  </a:lnTo>
                  <a:lnTo>
                    <a:pt x="6042" y="14142"/>
                  </a:lnTo>
                  <a:cubicBezTo>
                    <a:pt x="6121" y="13651"/>
                    <a:pt x="5966" y="13150"/>
                    <a:pt x="5624" y="12794"/>
                  </a:cubicBezTo>
                  <a:lnTo>
                    <a:pt x="1545" y="8550"/>
                  </a:lnTo>
                  <a:lnTo>
                    <a:pt x="7111" y="7685"/>
                  </a:lnTo>
                  <a:cubicBezTo>
                    <a:pt x="7619" y="7607"/>
                    <a:pt x="8057" y="7275"/>
                    <a:pt x="8276" y="6802"/>
                  </a:cubicBezTo>
                  <a:lnTo>
                    <a:pt x="10696" y="1568"/>
                  </a:lnTo>
                  <a:lnTo>
                    <a:pt x="13116" y="6802"/>
                  </a:lnTo>
                  <a:cubicBezTo>
                    <a:pt x="13334" y="7275"/>
                    <a:pt x="13772" y="7607"/>
                    <a:pt x="14280" y="7685"/>
                  </a:cubicBezTo>
                  <a:lnTo>
                    <a:pt x="19847" y="8550"/>
                  </a:lnTo>
                  <a:cubicBezTo>
                    <a:pt x="19847" y="8550"/>
                    <a:pt x="15768" y="12794"/>
                    <a:pt x="15768" y="12794"/>
                  </a:cubicBezTo>
                  <a:close/>
                  <a:moveTo>
                    <a:pt x="21312" y="8051"/>
                  </a:moveTo>
                  <a:cubicBezTo>
                    <a:pt x="21127" y="7495"/>
                    <a:pt x="20652" y="7088"/>
                    <a:pt x="20080" y="6999"/>
                  </a:cubicBezTo>
                  <a:lnTo>
                    <a:pt x="14514" y="6136"/>
                  </a:lnTo>
                  <a:lnTo>
                    <a:pt x="12094" y="901"/>
                  </a:lnTo>
                  <a:cubicBezTo>
                    <a:pt x="11840" y="351"/>
                    <a:pt x="11295" y="0"/>
                    <a:pt x="10696" y="0"/>
                  </a:cubicBezTo>
                  <a:cubicBezTo>
                    <a:pt x="10097" y="0"/>
                    <a:pt x="9552" y="351"/>
                    <a:pt x="9297" y="901"/>
                  </a:cubicBezTo>
                  <a:lnTo>
                    <a:pt x="6878" y="6136"/>
                  </a:lnTo>
                  <a:lnTo>
                    <a:pt x="1311" y="6999"/>
                  </a:lnTo>
                  <a:cubicBezTo>
                    <a:pt x="739" y="7088"/>
                    <a:pt x="264" y="7495"/>
                    <a:pt x="80" y="8051"/>
                  </a:cubicBezTo>
                  <a:cubicBezTo>
                    <a:pt x="-104" y="8609"/>
                    <a:pt x="35" y="9224"/>
                    <a:pt x="439" y="9644"/>
                  </a:cubicBezTo>
                  <a:lnTo>
                    <a:pt x="4518" y="13889"/>
                  </a:lnTo>
                  <a:lnTo>
                    <a:pt x="3572" y="19777"/>
                  </a:lnTo>
                  <a:cubicBezTo>
                    <a:pt x="3476" y="20370"/>
                    <a:pt x="3722" y="20966"/>
                    <a:pt x="4206" y="21313"/>
                  </a:cubicBezTo>
                  <a:cubicBezTo>
                    <a:pt x="4471" y="21503"/>
                    <a:pt x="4783" y="21600"/>
                    <a:pt x="5095" y="21600"/>
                  </a:cubicBezTo>
                  <a:cubicBezTo>
                    <a:pt x="5352" y="21600"/>
                    <a:pt x="5609" y="21534"/>
                    <a:pt x="5843" y="21404"/>
                  </a:cubicBezTo>
                  <a:lnTo>
                    <a:pt x="10696" y="18681"/>
                  </a:lnTo>
                  <a:lnTo>
                    <a:pt x="15549" y="21404"/>
                  </a:lnTo>
                  <a:cubicBezTo>
                    <a:pt x="15782" y="21534"/>
                    <a:pt x="16040" y="21600"/>
                    <a:pt x="16296" y="21600"/>
                  </a:cubicBezTo>
                  <a:cubicBezTo>
                    <a:pt x="16608" y="21600"/>
                    <a:pt x="16920" y="21503"/>
                    <a:pt x="17186" y="21313"/>
                  </a:cubicBezTo>
                  <a:cubicBezTo>
                    <a:pt x="17669" y="20966"/>
                    <a:pt x="17915" y="20370"/>
                    <a:pt x="17820" y="19777"/>
                  </a:cubicBezTo>
                  <a:lnTo>
                    <a:pt x="16873" y="13889"/>
                  </a:lnTo>
                  <a:lnTo>
                    <a:pt x="20953" y="9644"/>
                  </a:lnTo>
                  <a:cubicBezTo>
                    <a:pt x="21357" y="9224"/>
                    <a:pt x="21496" y="8609"/>
                    <a:pt x="21312" y="805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sp>
        <p:nvSpPr>
          <p:cNvPr id="16" name="Rectangle 24"/>
          <p:cNvSpPr/>
          <p:nvPr/>
        </p:nvSpPr>
        <p:spPr>
          <a:xfrm>
            <a:off x="8229600" y="1560830"/>
            <a:ext cx="3604895" cy="1170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GB" spc="150">
                <a:solidFill>
                  <a:schemeClr val="tx2"/>
                </a:solidFill>
                <a:latin typeface="等线" panose="02010600030101010101" charset="-122"/>
                <a:ea typeface="等线" panose="02010600030101010101" charset="-122"/>
                <a:cs typeface="Open Sans Light" panose="020B0306030504020204"/>
              </a:rPr>
              <a:t>三餐</a:t>
            </a:r>
            <a:r>
              <a:rPr lang="en-GB" spc="150">
                <a:solidFill>
                  <a:schemeClr val="tx2"/>
                </a:solidFill>
                <a:latin typeface="等线" panose="02010600030101010101" charset="-122"/>
                <a:ea typeface="等线" panose="02010600030101010101" charset="-122"/>
                <a:cs typeface="Open Sans Light" panose="020B0306030504020204"/>
              </a:rPr>
              <a:t>大剂量有预设功能</a:t>
            </a:r>
            <a:br>
              <a:rPr lang="en-GB" spc="150">
                <a:solidFill>
                  <a:schemeClr val="tx2"/>
                </a:solidFill>
                <a:latin typeface="等线" panose="02010600030101010101" charset="-122"/>
                <a:ea typeface="等线" panose="02010600030101010101" charset="-122"/>
                <a:cs typeface="Open Sans Light" panose="020B0306030504020204"/>
              </a:rPr>
            </a:br>
            <a:r>
              <a:rPr lang="en-GB" spc="150">
                <a:solidFill>
                  <a:schemeClr val="tx2"/>
                </a:solidFill>
                <a:latin typeface="等线" panose="02010600030101010101" charset="-122"/>
                <a:ea typeface="等线" panose="02010600030101010101" charset="-122"/>
                <a:cs typeface="Open Sans Light" panose="020B0306030504020204"/>
              </a:rPr>
              <a:t>方波、双波、大剂量向导功能</a:t>
            </a:r>
            <a:endParaRPr lang="en-GB" spc="150">
              <a:solidFill>
                <a:schemeClr val="tx2"/>
              </a:solidFill>
              <a:latin typeface="等线" panose="02010600030101010101" charset="-122"/>
              <a:ea typeface="等线" panose="02010600030101010101" charset="-122"/>
              <a:cs typeface="Open Sans Light" panose="020B0306030504020204"/>
            </a:endParaRPr>
          </a:p>
          <a:p>
            <a:pPr>
              <a:lnSpc>
                <a:spcPct val="130000"/>
              </a:lnSpc>
            </a:pPr>
            <a:r>
              <a:rPr lang="zh-CN" altLang="en-GB" spc="150">
                <a:solidFill>
                  <a:schemeClr val="tx2"/>
                </a:solidFill>
                <a:latin typeface="等线" panose="02010600030101010101" charset="-122"/>
                <a:ea typeface="等线" panose="02010600030101010101" charset="-122"/>
                <a:cs typeface="Open Sans Light" panose="020B0306030504020204"/>
              </a:rPr>
              <a:t>一键快捷</a:t>
            </a:r>
            <a:r>
              <a:rPr lang="zh-CN" altLang="en-GB" spc="150">
                <a:solidFill>
                  <a:schemeClr val="tx2"/>
                </a:solidFill>
                <a:latin typeface="等线" panose="02010600030101010101" charset="-122"/>
                <a:ea typeface="等线" panose="02010600030101010101" charset="-122"/>
                <a:cs typeface="Open Sans Light" panose="020B0306030504020204"/>
              </a:rPr>
              <a:t>操作</a:t>
            </a:r>
            <a:endParaRPr lang="zh-CN" altLang="en-GB" spc="150">
              <a:solidFill>
                <a:schemeClr val="tx2"/>
              </a:solidFill>
              <a:latin typeface="等线" panose="02010600030101010101" charset="-122"/>
              <a:ea typeface="等线" panose="02010600030101010101" charset="-122"/>
              <a:cs typeface="Open Sans Light" panose="020B0306030504020204"/>
            </a:endParaRPr>
          </a:p>
        </p:txBody>
      </p:sp>
      <p:sp>
        <p:nvSpPr>
          <p:cNvPr id="17" name="Rectangle 27"/>
          <p:cNvSpPr/>
          <p:nvPr/>
        </p:nvSpPr>
        <p:spPr>
          <a:xfrm>
            <a:off x="2710180" y="5894705"/>
            <a:ext cx="3239770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tx2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快充内置电池，充电</a:t>
            </a:r>
            <a:r>
              <a:rPr lang="en-US" altLang="zh-CN" spc="150">
                <a:solidFill>
                  <a:schemeClr val="tx2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60</a:t>
            </a:r>
            <a:r>
              <a:rPr lang="zh-CN" altLang="en-US" spc="150">
                <a:solidFill>
                  <a:schemeClr val="tx2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分钟，待机</a:t>
            </a:r>
            <a:r>
              <a:rPr lang="en-US" altLang="zh-CN" spc="150">
                <a:solidFill>
                  <a:schemeClr val="tx2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30</a:t>
            </a:r>
            <a:r>
              <a:rPr lang="zh-CN" altLang="en-US" spc="150">
                <a:solidFill>
                  <a:schemeClr val="tx2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天</a:t>
            </a:r>
            <a:endParaRPr lang="zh-CN" altLang="en-US" spc="150">
              <a:solidFill>
                <a:schemeClr val="tx2"/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</p:txBody>
      </p:sp>
      <p:sp>
        <p:nvSpPr>
          <p:cNvPr id="18" name="Rectangle 30"/>
          <p:cNvSpPr/>
          <p:nvPr/>
        </p:nvSpPr>
        <p:spPr>
          <a:xfrm>
            <a:off x="6153785" y="5007610"/>
            <a:ext cx="4109720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GB" spc="150">
                <a:solidFill>
                  <a:schemeClr val="tx2"/>
                </a:solidFill>
                <a:latin typeface="等线" panose="02010600030101010101" charset="-122"/>
                <a:ea typeface="等线" panose="02010600030101010101" charset="-122"/>
                <a:cs typeface="Open Sans Light" panose="020B0306030504020204"/>
              </a:rPr>
              <a:t>螺杆自动复位，自动计算剩余药量</a:t>
            </a:r>
            <a:endParaRPr lang="zh-CN" altLang="en-GB" spc="150">
              <a:solidFill>
                <a:schemeClr val="tx2"/>
              </a:solidFill>
              <a:latin typeface="等线" panose="02010600030101010101" charset="-122"/>
              <a:ea typeface="等线" panose="02010600030101010101" charset="-122"/>
              <a:cs typeface="Open Sans Light" panose="020B0306030504020204"/>
            </a:endParaRPr>
          </a:p>
        </p:txBody>
      </p:sp>
      <p:sp>
        <p:nvSpPr>
          <p:cNvPr id="20" name="TextBox 4"/>
          <p:cNvSpPr txBox="1"/>
          <p:nvPr/>
        </p:nvSpPr>
        <p:spPr>
          <a:xfrm>
            <a:off x="8229882" y="1207199"/>
            <a:ext cx="1097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accent1"/>
                </a:solidFill>
                <a:effectLst>
                  <a:outerShdw dist="63500" dir="5400000" algn="tl" rotWithShape="0">
                    <a:prstClr val="black">
                      <a:alpha val="10000"/>
                    </a:prstClr>
                  </a:outerShdw>
                </a:effectLst>
                <a:latin typeface="DIN-BlackItalic" pitchFamily="50" charset="0"/>
                <a:ea typeface="+mj-ea"/>
              </a:defRPr>
            </a:lvl1pPr>
          </a:lstStyle>
          <a:p>
            <a:pPr algn="l"/>
            <a:r>
              <a:rPr lang="zh-CN" altLang="en-US" dirty="0">
                <a:solidFill>
                  <a:schemeClr val="tx2"/>
                </a:solidFill>
                <a:effectLst/>
                <a:sym typeface="+mn-ea"/>
              </a:rPr>
              <a:t>大剂量</a:t>
            </a:r>
            <a:endParaRPr lang="zh-CN" altLang="en-US" dirty="0">
              <a:solidFill>
                <a:schemeClr val="tx2"/>
              </a:solidFill>
              <a:effectLst/>
              <a:sym typeface="+mn-ea"/>
            </a:endParaRPr>
          </a:p>
        </p:txBody>
      </p:sp>
      <p:sp>
        <p:nvSpPr>
          <p:cNvPr id="22" name="TextBox 4"/>
          <p:cNvSpPr txBox="1"/>
          <p:nvPr/>
        </p:nvSpPr>
        <p:spPr>
          <a:xfrm>
            <a:off x="6161052" y="4659603"/>
            <a:ext cx="14020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accent1"/>
                </a:solidFill>
                <a:effectLst>
                  <a:outerShdw dist="63500" dir="5400000" algn="tl" rotWithShape="0">
                    <a:prstClr val="black">
                      <a:alpha val="10000"/>
                    </a:prstClr>
                  </a:outerShdw>
                </a:effectLst>
                <a:latin typeface="DIN-BlackItalic" pitchFamily="50" charset="0"/>
                <a:ea typeface="+mj-ea"/>
              </a:defRPr>
            </a:lvl1pPr>
          </a:lstStyle>
          <a:p>
            <a:pPr algn="l">
              <a:buClrTx/>
              <a:buSzTx/>
              <a:buFontTx/>
            </a:pPr>
            <a:r>
              <a:rPr lang="zh-CN" altLang="en-US" dirty="0">
                <a:solidFill>
                  <a:schemeClr val="tx2"/>
                </a:solidFill>
                <a:effectLst/>
                <a:sym typeface="+mn-ea"/>
              </a:rPr>
              <a:t>装药排气</a:t>
            </a:r>
            <a:endParaRPr lang="zh-CN" altLang="en-US" dirty="0">
              <a:solidFill>
                <a:schemeClr val="tx2"/>
              </a:solidFill>
              <a:effectLst/>
              <a:sym typeface="+mn-ea"/>
            </a:endParaRPr>
          </a:p>
        </p:txBody>
      </p:sp>
      <p:sp>
        <p:nvSpPr>
          <p:cNvPr id="25" name="任意多边形 24"/>
          <p:cNvSpPr/>
          <p:nvPr/>
        </p:nvSpPr>
        <p:spPr>
          <a:xfrm>
            <a:off x="1" y="332464"/>
            <a:ext cx="832245" cy="470570"/>
          </a:xfrm>
          <a:custGeom>
            <a:avLst/>
            <a:gdLst>
              <a:gd name="connsiteX0" fmla="*/ 0 w 832245"/>
              <a:gd name="connsiteY0" fmla="*/ 0 h 470570"/>
              <a:gd name="connsiteX1" fmla="*/ 596960 w 832245"/>
              <a:gd name="connsiteY1" fmla="*/ 0 h 470570"/>
              <a:gd name="connsiteX2" fmla="*/ 832245 w 832245"/>
              <a:gd name="connsiteY2" fmla="*/ 235285 h 470570"/>
              <a:gd name="connsiteX3" fmla="*/ 832244 w 832245"/>
              <a:gd name="connsiteY3" fmla="*/ 235285 h 470570"/>
              <a:gd name="connsiteX4" fmla="*/ 596959 w 832245"/>
              <a:gd name="connsiteY4" fmla="*/ 470570 h 470570"/>
              <a:gd name="connsiteX5" fmla="*/ 0 w 832245"/>
              <a:gd name="connsiteY5" fmla="*/ 470569 h 470570"/>
              <a:gd name="connsiteX6" fmla="*/ 0 w 832245"/>
              <a:gd name="connsiteY6" fmla="*/ 0 h 470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32245" h="470570">
                <a:moveTo>
                  <a:pt x="0" y="0"/>
                </a:moveTo>
                <a:lnTo>
                  <a:pt x="596960" y="0"/>
                </a:lnTo>
                <a:cubicBezTo>
                  <a:pt x="726904" y="0"/>
                  <a:pt x="832245" y="105341"/>
                  <a:pt x="832245" y="235285"/>
                </a:cubicBezTo>
                <a:lnTo>
                  <a:pt x="832244" y="235285"/>
                </a:lnTo>
                <a:cubicBezTo>
                  <a:pt x="832244" y="365229"/>
                  <a:pt x="726903" y="470570"/>
                  <a:pt x="596959" y="470570"/>
                </a:cubicBezTo>
                <a:lnTo>
                  <a:pt x="0" y="47056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223338" y="337562"/>
            <a:ext cx="524510" cy="4603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09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8" name="Oval 11"/>
          <p:cNvSpPr/>
          <p:nvPr/>
        </p:nvSpPr>
        <p:spPr>
          <a:xfrm>
            <a:off x="1782445" y="5475605"/>
            <a:ext cx="684530" cy="68453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7"/>
          <p:cNvSpPr/>
          <p:nvPr/>
        </p:nvSpPr>
        <p:spPr>
          <a:xfrm>
            <a:off x="7422515" y="3140710"/>
            <a:ext cx="3533140" cy="152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GB" spc="150">
                <a:solidFill>
                  <a:schemeClr val="tx2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基础率</a:t>
            </a:r>
            <a:r>
              <a:rPr lang="zh-CN" altLang="en-GB" spc="150">
                <a:solidFill>
                  <a:schemeClr val="tx2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支持</a:t>
            </a:r>
            <a:r>
              <a:rPr lang="en-GB" spc="150">
                <a:solidFill>
                  <a:schemeClr val="tx2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24段</a:t>
            </a:r>
            <a:r>
              <a:rPr lang="zh-CN" altLang="en-GB" spc="150">
                <a:solidFill>
                  <a:schemeClr val="tx2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、</a:t>
            </a:r>
            <a:r>
              <a:rPr lang="en-US" altLang="zh-CN" spc="150">
                <a:solidFill>
                  <a:schemeClr val="tx2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48</a:t>
            </a:r>
            <a:r>
              <a:rPr lang="zh-CN" altLang="en-US" spc="150">
                <a:solidFill>
                  <a:schemeClr val="tx2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段</a:t>
            </a:r>
            <a:r>
              <a:rPr lang="en-GB" spc="150">
                <a:solidFill>
                  <a:schemeClr val="tx2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两种模式</a:t>
            </a:r>
            <a:r>
              <a:rPr lang="zh-CN" altLang="en-GB" spc="150">
                <a:solidFill>
                  <a:schemeClr val="tx2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，基础率</a:t>
            </a:r>
            <a:r>
              <a:rPr lang="en-GB" spc="150">
                <a:solidFill>
                  <a:schemeClr val="tx2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智能分配</a:t>
            </a:r>
            <a:br>
              <a:rPr lang="zh-CN" altLang="en-GB" spc="150">
                <a:solidFill>
                  <a:schemeClr val="tx2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</a:br>
            <a:r>
              <a:rPr lang="en-US" altLang="zh-CN" spc="150">
                <a:solidFill>
                  <a:schemeClr val="tx2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0.01\0.05\0.1U</a:t>
            </a:r>
            <a:r>
              <a:rPr lang="zh-CN" altLang="en-US" spc="150">
                <a:solidFill>
                  <a:schemeClr val="tx2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根据患者胰岛素剂量</a:t>
            </a:r>
            <a:r>
              <a:rPr lang="zh-CN" altLang="en-US" spc="150">
                <a:solidFill>
                  <a:schemeClr val="tx2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大小自动切换</a:t>
            </a:r>
            <a:endParaRPr lang="zh-CN" altLang="en-US" spc="150">
              <a:solidFill>
                <a:schemeClr val="tx2"/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</p:txBody>
      </p:sp>
      <p:sp>
        <p:nvSpPr>
          <p:cNvPr id="31" name="TextBox 4"/>
          <p:cNvSpPr txBox="1"/>
          <p:nvPr/>
        </p:nvSpPr>
        <p:spPr>
          <a:xfrm>
            <a:off x="2709827" y="5531857"/>
            <a:ext cx="792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accent1"/>
                </a:solidFill>
                <a:effectLst>
                  <a:outerShdw dist="63500" dir="5400000" algn="tl" rotWithShape="0">
                    <a:prstClr val="black">
                      <a:alpha val="10000"/>
                    </a:prstClr>
                  </a:outerShdw>
                </a:effectLst>
                <a:latin typeface="DIN-BlackItalic" pitchFamily="50" charset="0"/>
                <a:ea typeface="+mj-ea"/>
              </a:defRPr>
            </a:lvl1pPr>
          </a:lstStyle>
          <a:p>
            <a:pPr algn="l">
              <a:buClrTx/>
              <a:buSzTx/>
              <a:buFontTx/>
            </a:pPr>
            <a:r>
              <a:rPr lang="zh-CN" altLang="en-US" dirty="0">
                <a:solidFill>
                  <a:srgbClr val="FF0000"/>
                </a:solidFill>
                <a:effectLst/>
                <a:sym typeface="+mn-ea"/>
              </a:rPr>
              <a:t>电池</a:t>
            </a:r>
            <a:endParaRPr lang="zh-CN" altLang="en-US" dirty="0">
              <a:solidFill>
                <a:srgbClr val="FF0000"/>
              </a:solidFill>
              <a:effectLst/>
              <a:sym typeface="+mn-ea"/>
            </a:endParaRPr>
          </a:p>
        </p:txBody>
      </p:sp>
      <p:sp>
        <p:nvSpPr>
          <p:cNvPr id="40" name="任意多边形 39"/>
          <p:cNvSpPr/>
          <p:nvPr/>
        </p:nvSpPr>
        <p:spPr>
          <a:xfrm>
            <a:off x="1901283" y="5642450"/>
            <a:ext cx="446686" cy="418137"/>
          </a:xfrm>
          <a:custGeom>
            <a:avLst/>
            <a:gdLst>
              <a:gd name="connsiteX0" fmla="*/ 243883 w 600653"/>
              <a:gd name="connsiteY0" fmla="*/ 476473 h 562265"/>
              <a:gd name="connsiteX1" fmla="*/ 243883 w 600653"/>
              <a:gd name="connsiteY1" fmla="*/ 521100 h 562265"/>
              <a:gd name="connsiteX2" fmla="*/ 356770 w 600653"/>
              <a:gd name="connsiteY2" fmla="*/ 521100 h 562265"/>
              <a:gd name="connsiteX3" fmla="*/ 356770 w 600653"/>
              <a:gd name="connsiteY3" fmla="*/ 476473 h 562265"/>
              <a:gd name="connsiteX4" fmla="*/ 38528 w 600653"/>
              <a:gd name="connsiteY4" fmla="*/ 381063 h 562265"/>
              <a:gd name="connsiteX5" fmla="*/ 38528 w 600653"/>
              <a:gd name="connsiteY5" fmla="*/ 418766 h 562265"/>
              <a:gd name="connsiteX6" fmla="*/ 57792 w 600653"/>
              <a:gd name="connsiteY6" fmla="*/ 438001 h 562265"/>
              <a:gd name="connsiteX7" fmla="*/ 542861 w 600653"/>
              <a:gd name="connsiteY7" fmla="*/ 438001 h 562265"/>
              <a:gd name="connsiteX8" fmla="*/ 562125 w 600653"/>
              <a:gd name="connsiteY8" fmla="*/ 418766 h 562265"/>
              <a:gd name="connsiteX9" fmla="*/ 562125 w 600653"/>
              <a:gd name="connsiteY9" fmla="*/ 381063 h 562265"/>
              <a:gd name="connsiteX10" fmla="*/ 300326 w 600653"/>
              <a:gd name="connsiteY10" fmla="*/ 210426 h 562265"/>
              <a:gd name="connsiteX11" fmla="*/ 315710 w 600653"/>
              <a:gd name="connsiteY11" fmla="*/ 225826 h 562265"/>
              <a:gd name="connsiteX12" fmla="*/ 315710 w 600653"/>
              <a:gd name="connsiteY12" fmla="*/ 251620 h 562265"/>
              <a:gd name="connsiteX13" fmla="*/ 300326 w 600653"/>
              <a:gd name="connsiteY13" fmla="*/ 267019 h 562265"/>
              <a:gd name="connsiteX14" fmla="*/ 284943 w 600653"/>
              <a:gd name="connsiteY14" fmla="*/ 251620 h 562265"/>
              <a:gd name="connsiteX15" fmla="*/ 284943 w 600653"/>
              <a:gd name="connsiteY15" fmla="*/ 225826 h 562265"/>
              <a:gd name="connsiteX16" fmla="*/ 300326 w 600653"/>
              <a:gd name="connsiteY16" fmla="*/ 210426 h 562265"/>
              <a:gd name="connsiteX17" fmla="*/ 253291 w 600653"/>
              <a:gd name="connsiteY17" fmla="*/ 184466 h 562265"/>
              <a:gd name="connsiteX18" fmla="*/ 243081 w 600653"/>
              <a:gd name="connsiteY18" fmla="*/ 194851 h 562265"/>
              <a:gd name="connsiteX19" fmla="*/ 243081 w 600653"/>
              <a:gd name="connsiteY19" fmla="*/ 281397 h 562265"/>
              <a:gd name="connsiteX20" fmla="*/ 253291 w 600653"/>
              <a:gd name="connsiteY20" fmla="*/ 291782 h 562265"/>
              <a:gd name="connsiteX21" fmla="*/ 347292 w 600653"/>
              <a:gd name="connsiteY21" fmla="*/ 291782 h 562265"/>
              <a:gd name="connsiteX22" fmla="*/ 357502 w 600653"/>
              <a:gd name="connsiteY22" fmla="*/ 281397 h 562265"/>
              <a:gd name="connsiteX23" fmla="*/ 357502 w 600653"/>
              <a:gd name="connsiteY23" fmla="*/ 194851 h 562265"/>
              <a:gd name="connsiteX24" fmla="*/ 347292 w 600653"/>
              <a:gd name="connsiteY24" fmla="*/ 184466 h 562265"/>
              <a:gd name="connsiteX25" fmla="*/ 300292 w 600653"/>
              <a:gd name="connsiteY25" fmla="*/ 100420 h 562265"/>
              <a:gd name="connsiteX26" fmla="*/ 258299 w 600653"/>
              <a:gd name="connsiteY26" fmla="*/ 142347 h 562265"/>
              <a:gd name="connsiteX27" fmla="*/ 258299 w 600653"/>
              <a:gd name="connsiteY27" fmla="*/ 153694 h 562265"/>
              <a:gd name="connsiteX28" fmla="*/ 342477 w 600653"/>
              <a:gd name="connsiteY28" fmla="*/ 153694 h 562265"/>
              <a:gd name="connsiteX29" fmla="*/ 342477 w 600653"/>
              <a:gd name="connsiteY29" fmla="*/ 142347 h 562265"/>
              <a:gd name="connsiteX30" fmla="*/ 300292 w 600653"/>
              <a:gd name="connsiteY30" fmla="*/ 100420 h 562265"/>
              <a:gd name="connsiteX31" fmla="*/ 300292 w 600653"/>
              <a:gd name="connsiteY31" fmla="*/ 69648 h 562265"/>
              <a:gd name="connsiteX32" fmla="*/ 373297 w 600653"/>
              <a:gd name="connsiteY32" fmla="*/ 142347 h 562265"/>
              <a:gd name="connsiteX33" fmla="*/ 373297 w 600653"/>
              <a:gd name="connsiteY33" fmla="*/ 161964 h 562265"/>
              <a:gd name="connsiteX34" fmla="*/ 373104 w 600653"/>
              <a:gd name="connsiteY34" fmla="*/ 162925 h 562265"/>
              <a:gd name="connsiteX35" fmla="*/ 388322 w 600653"/>
              <a:gd name="connsiteY35" fmla="*/ 194851 h 562265"/>
              <a:gd name="connsiteX36" fmla="*/ 388322 w 600653"/>
              <a:gd name="connsiteY36" fmla="*/ 281397 h 562265"/>
              <a:gd name="connsiteX37" fmla="*/ 347292 w 600653"/>
              <a:gd name="connsiteY37" fmla="*/ 322554 h 562265"/>
              <a:gd name="connsiteX38" fmla="*/ 253291 w 600653"/>
              <a:gd name="connsiteY38" fmla="*/ 322554 h 562265"/>
              <a:gd name="connsiteX39" fmla="*/ 212261 w 600653"/>
              <a:gd name="connsiteY39" fmla="*/ 281397 h 562265"/>
              <a:gd name="connsiteX40" fmla="*/ 212261 w 600653"/>
              <a:gd name="connsiteY40" fmla="*/ 194851 h 562265"/>
              <a:gd name="connsiteX41" fmla="*/ 227479 w 600653"/>
              <a:gd name="connsiteY41" fmla="*/ 162925 h 562265"/>
              <a:gd name="connsiteX42" fmla="*/ 227479 w 600653"/>
              <a:gd name="connsiteY42" fmla="*/ 161964 h 562265"/>
              <a:gd name="connsiteX43" fmla="*/ 227479 w 600653"/>
              <a:gd name="connsiteY43" fmla="*/ 142347 h 562265"/>
              <a:gd name="connsiteX44" fmla="*/ 300292 w 600653"/>
              <a:gd name="connsiteY44" fmla="*/ 69648 h 562265"/>
              <a:gd name="connsiteX45" fmla="*/ 57792 w 600653"/>
              <a:gd name="connsiteY45" fmla="*/ 38472 h 562265"/>
              <a:gd name="connsiteX46" fmla="*/ 38528 w 600653"/>
              <a:gd name="connsiteY46" fmla="*/ 57708 h 562265"/>
              <a:gd name="connsiteX47" fmla="*/ 38528 w 600653"/>
              <a:gd name="connsiteY47" fmla="*/ 342591 h 562265"/>
              <a:gd name="connsiteX48" fmla="*/ 562125 w 600653"/>
              <a:gd name="connsiteY48" fmla="*/ 342591 h 562265"/>
              <a:gd name="connsiteX49" fmla="*/ 562125 w 600653"/>
              <a:gd name="connsiteY49" fmla="*/ 57708 h 562265"/>
              <a:gd name="connsiteX50" fmla="*/ 542861 w 600653"/>
              <a:gd name="connsiteY50" fmla="*/ 38472 h 562265"/>
              <a:gd name="connsiteX51" fmla="*/ 57792 w 600653"/>
              <a:gd name="connsiteY51" fmla="*/ 0 h 562265"/>
              <a:gd name="connsiteX52" fmla="*/ 542861 w 600653"/>
              <a:gd name="connsiteY52" fmla="*/ 0 h 562265"/>
              <a:gd name="connsiteX53" fmla="*/ 600653 w 600653"/>
              <a:gd name="connsiteY53" fmla="*/ 57708 h 562265"/>
              <a:gd name="connsiteX54" fmla="*/ 600653 w 600653"/>
              <a:gd name="connsiteY54" fmla="*/ 418766 h 562265"/>
              <a:gd name="connsiteX55" fmla="*/ 542861 w 600653"/>
              <a:gd name="connsiteY55" fmla="*/ 476473 h 562265"/>
              <a:gd name="connsiteX56" fmla="*/ 395298 w 600653"/>
              <a:gd name="connsiteY56" fmla="*/ 476473 h 562265"/>
              <a:gd name="connsiteX57" fmla="*/ 395298 w 600653"/>
              <a:gd name="connsiteY57" fmla="*/ 523793 h 562265"/>
              <a:gd name="connsiteX58" fmla="*/ 460411 w 600653"/>
              <a:gd name="connsiteY58" fmla="*/ 523793 h 562265"/>
              <a:gd name="connsiteX59" fmla="*/ 479675 w 600653"/>
              <a:gd name="connsiteY59" fmla="*/ 543029 h 562265"/>
              <a:gd name="connsiteX60" fmla="*/ 460411 w 600653"/>
              <a:gd name="connsiteY60" fmla="*/ 562265 h 562265"/>
              <a:gd name="connsiteX61" fmla="*/ 140435 w 600653"/>
              <a:gd name="connsiteY61" fmla="*/ 562265 h 562265"/>
              <a:gd name="connsiteX62" fmla="*/ 121171 w 600653"/>
              <a:gd name="connsiteY62" fmla="*/ 543029 h 562265"/>
              <a:gd name="connsiteX63" fmla="*/ 140435 w 600653"/>
              <a:gd name="connsiteY63" fmla="*/ 523793 h 562265"/>
              <a:gd name="connsiteX64" fmla="*/ 205355 w 600653"/>
              <a:gd name="connsiteY64" fmla="*/ 523793 h 562265"/>
              <a:gd name="connsiteX65" fmla="*/ 205355 w 600653"/>
              <a:gd name="connsiteY65" fmla="*/ 476473 h 562265"/>
              <a:gd name="connsiteX66" fmla="*/ 57792 w 600653"/>
              <a:gd name="connsiteY66" fmla="*/ 476473 h 562265"/>
              <a:gd name="connsiteX67" fmla="*/ 0 w 600653"/>
              <a:gd name="connsiteY67" fmla="*/ 418766 h 562265"/>
              <a:gd name="connsiteX68" fmla="*/ 0 w 600653"/>
              <a:gd name="connsiteY68" fmla="*/ 57708 h 562265"/>
              <a:gd name="connsiteX69" fmla="*/ 57792 w 600653"/>
              <a:gd name="connsiteY69" fmla="*/ 0 h 562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600653" h="562265">
                <a:moveTo>
                  <a:pt x="243883" y="476473"/>
                </a:moveTo>
                <a:lnTo>
                  <a:pt x="243883" y="521100"/>
                </a:lnTo>
                <a:lnTo>
                  <a:pt x="356770" y="521100"/>
                </a:lnTo>
                <a:lnTo>
                  <a:pt x="356770" y="476473"/>
                </a:lnTo>
                <a:close/>
                <a:moveTo>
                  <a:pt x="38528" y="381063"/>
                </a:moveTo>
                <a:lnTo>
                  <a:pt x="38528" y="418766"/>
                </a:lnTo>
                <a:cubicBezTo>
                  <a:pt x="38528" y="429345"/>
                  <a:pt x="47197" y="438001"/>
                  <a:pt x="57792" y="438001"/>
                </a:cubicBezTo>
                <a:lnTo>
                  <a:pt x="542861" y="438001"/>
                </a:lnTo>
                <a:cubicBezTo>
                  <a:pt x="553649" y="438001"/>
                  <a:pt x="562125" y="429345"/>
                  <a:pt x="562125" y="418766"/>
                </a:cubicBezTo>
                <a:lnTo>
                  <a:pt x="562125" y="381063"/>
                </a:lnTo>
                <a:close/>
                <a:moveTo>
                  <a:pt x="300326" y="210426"/>
                </a:moveTo>
                <a:cubicBezTo>
                  <a:pt x="308787" y="210426"/>
                  <a:pt x="315710" y="217356"/>
                  <a:pt x="315710" y="225826"/>
                </a:cubicBezTo>
                <a:lnTo>
                  <a:pt x="315710" y="251620"/>
                </a:lnTo>
                <a:cubicBezTo>
                  <a:pt x="315710" y="260089"/>
                  <a:pt x="308787" y="267019"/>
                  <a:pt x="300326" y="267019"/>
                </a:cubicBezTo>
                <a:cubicBezTo>
                  <a:pt x="291866" y="267019"/>
                  <a:pt x="284943" y="260089"/>
                  <a:pt x="284943" y="251620"/>
                </a:cubicBezTo>
                <a:lnTo>
                  <a:pt x="284943" y="225826"/>
                </a:lnTo>
                <a:cubicBezTo>
                  <a:pt x="284943" y="217356"/>
                  <a:pt x="291866" y="210426"/>
                  <a:pt x="300326" y="210426"/>
                </a:cubicBezTo>
                <a:close/>
                <a:moveTo>
                  <a:pt x="253291" y="184466"/>
                </a:moveTo>
                <a:cubicBezTo>
                  <a:pt x="247897" y="184466"/>
                  <a:pt x="243081" y="189274"/>
                  <a:pt x="243081" y="194851"/>
                </a:cubicBezTo>
                <a:lnTo>
                  <a:pt x="243081" y="281397"/>
                </a:lnTo>
                <a:cubicBezTo>
                  <a:pt x="243081" y="286974"/>
                  <a:pt x="247897" y="291782"/>
                  <a:pt x="253291" y="291782"/>
                </a:cubicBezTo>
                <a:lnTo>
                  <a:pt x="347292" y="291782"/>
                </a:lnTo>
                <a:cubicBezTo>
                  <a:pt x="352879" y="291782"/>
                  <a:pt x="357502" y="286974"/>
                  <a:pt x="357502" y="281397"/>
                </a:cubicBezTo>
                <a:lnTo>
                  <a:pt x="357502" y="194851"/>
                </a:lnTo>
                <a:cubicBezTo>
                  <a:pt x="357502" y="189274"/>
                  <a:pt x="352879" y="184466"/>
                  <a:pt x="347292" y="184466"/>
                </a:cubicBezTo>
                <a:close/>
                <a:moveTo>
                  <a:pt x="300292" y="100420"/>
                </a:moveTo>
                <a:cubicBezTo>
                  <a:pt x="277176" y="100420"/>
                  <a:pt x="258299" y="119268"/>
                  <a:pt x="258299" y="142347"/>
                </a:cubicBezTo>
                <a:lnTo>
                  <a:pt x="258299" y="153694"/>
                </a:lnTo>
                <a:lnTo>
                  <a:pt x="342477" y="153694"/>
                </a:lnTo>
                <a:lnTo>
                  <a:pt x="342477" y="142347"/>
                </a:lnTo>
                <a:cubicBezTo>
                  <a:pt x="342477" y="119268"/>
                  <a:pt x="323599" y="100420"/>
                  <a:pt x="300292" y="100420"/>
                </a:cubicBezTo>
                <a:close/>
                <a:moveTo>
                  <a:pt x="300292" y="69648"/>
                </a:moveTo>
                <a:cubicBezTo>
                  <a:pt x="340551" y="69648"/>
                  <a:pt x="373297" y="102343"/>
                  <a:pt x="373297" y="142347"/>
                </a:cubicBezTo>
                <a:lnTo>
                  <a:pt x="373297" y="161964"/>
                </a:lnTo>
                <a:cubicBezTo>
                  <a:pt x="373297" y="162348"/>
                  <a:pt x="373104" y="162541"/>
                  <a:pt x="373104" y="162925"/>
                </a:cubicBezTo>
                <a:cubicBezTo>
                  <a:pt x="382351" y="170426"/>
                  <a:pt x="388322" y="181965"/>
                  <a:pt x="388322" y="194851"/>
                </a:cubicBezTo>
                <a:lnTo>
                  <a:pt x="388322" y="281397"/>
                </a:lnTo>
                <a:cubicBezTo>
                  <a:pt x="388322" y="304091"/>
                  <a:pt x="370022" y="322554"/>
                  <a:pt x="347292" y="322554"/>
                </a:cubicBezTo>
                <a:lnTo>
                  <a:pt x="253291" y="322554"/>
                </a:lnTo>
                <a:cubicBezTo>
                  <a:pt x="230753" y="322554"/>
                  <a:pt x="212261" y="304091"/>
                  <a:pt x="212261" y="281397"/>
                </a:cubicBezTo>
                <a:lnTo>
                  <a:pt x="212261" y="194851"/>
                </a:lnTo>
                <a:cubicBezTo>
                  <a:pt x="212261" y="181965"/>
                  <a:pt x="218232" y="170426"/>
                  <a:pt x="227479" y="162925"/>
                </a:cubicBezTo>
                <a:cubicBezTo>
                  <a:pt x="227479" y="162541"/>
                  <a:pt x="227479" y="162348"/>
                  <a:pt x="227479" y="161964"/>
                </a:cubicBezTo>
                <a:lnTo>
                  <a:pt x="227479" y="142347"/>
                </a:lnTo>
                <a:cubicBezTo>
                  <a:pt x="227479" y="102343"/>
                  <a:pt x="260225" y="69648"/>
                  <a:pt x="300292" y="69648"/>
                </a:cubicBezTo>
                <a:close/>
                <a:moveTo>
                  <a:pt x="57792" y="38472"/>
                </a:moveTo>
                <a:cubicBezTo>
                  <a:pt x="47197" y="38472"/>
                  <a:pt x="38528" y="47128"/>
                  <a:pt x="38528" y="57708"/>
                </a:cubicBezTo>
                <a:lnTo>
                  <a:pt x="38528" y="342591"/>
                </a:lnTo>
                <a:lnTo>
                  <a:pt x="562125" y="342591"/>
                </a:lnTo>
                <a:lnTo>
                  <a:pt x="562125" y="57708"/>
                </a:lnTo>
                <a:cubicBezTo>
                  <a:pt x="562125" y="47128"/>
                  <a:pt x="553649" y="38472"/>
                  <a:pt x="542861" y="38472"/>
                </a:cubicBezTo>
                <a:close/>
                <a:moveTo>
                  <a:pt x="57792" y="0"/>
                </a:moveTo>
                <a:lnTo>
                  <a:pt x="542861" y="0"/>
                </a:lnTo>
                <a:cubicBezTo>
                  <a:pt x="574839" y="0"/>
                  <a:pt x="600653" y="25776"/>
                  <a:pt x="600653" y="57708"/>
                </a:cubicBezTo>
                <a:lnTo>
                  <a:pt x="600653" y="418766"/>
                </a:lnTo>
                <a:cubicBezTo>
                  <a:pt x="600653" y="450505"/>
                  <a:pt x="574839" y="476473"/>
                  <a:pt x="542861" y="476473"/>
                </a:cubicBezTo>
                <a:lnTo>
                  <a:pt x="395298" y="476473"/>
                </a:lnTo>
                <a:lnTo>
                  <a:pt x="395298" y="523793"/>
                </a:lnTo>
                <a:lnTo>
                  <a:pt x="460411" y="523793"/>
                </a:lnTo>
                <a:cubicBezTo>
                  <a:pt x="471006" y="523793"/>
                  <a:pt x="479675" y="532257"/>
                  <a:pt x="479675" y="543029"/>
                </a:cubicBezTo>
                <a:cubicBezTo>
                  <a:pt x="479675" y="553609"/>
                  <a:pt x="471006" y="562265"/>
                  <a:pt x="460411" y="562265"/>
                </a:cubicBezTo>
                <a:lnTo>
                  <a:pt x="140435" y="562265"/>
                </a:lnTo>
                <a:cubicBezTo>
                  <a:pt x="129840" y="562265"/>
                  <a:pt x="121171" y="553609"/>
                  <a:pt x="121171" y="543029"/>
                </a:cubicBezTo>
                <a:cubicBezTo>
                  <a:pt x="121171" y="532257"/>
                  <a:pt x="129840" y="523793"/>
                  <a:pt x="140435" y="523793"/>
                </a:cubicBezTo>
                <a:lnTo>
                  <a:pt x="205355" y="523793"/>
                </a:lnTo>
                <a:lnTo>
                  <a:pt x="205355" y="476473"/>
                </a:lnTo>
                <a:lnTo>
                  <a:pt x="57792" y="476473"/>
                </a:lnTo>
                <a:cubicBezTo>
                  <a:pt x="26006" y="476473"/>
                  <a:pt x="0" y="450505"/>
                  <a:pt x="0" y="418766"/>
                </a:cubicBezTo>
                <a:lnTo>
                  <a:pt x="0" y="57708"/>
                </a:lnTo>
                <a:cubicBezTo>
                  <a:pt x="0" y="25776"/>
                  <a:pt x="26006" y="0"/>
                  <a:pt x="57792" y="0"/>
                </a:cubicBezTo>
                <a:close/>
              </a:path>
            </a:pathLst>
          </a:custGeom>
          <a:solidFill>
            <a:schemeClr val="bg1"/>
          </a:solidFill>
          <a:ln w="7600" cap="flat">
            <a:noFill/>
            <a:bevel/>
          </a:ln>
        </p:spPr>
        <p:txBody>
          <a:bodyPr wrap="square" lIns="0" tIns="0" rIns="0" bIns="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endParaRPr sz="1975" dirty="0">
              <a:solidFill>
                <a:srgbClr val="FFFFFF"/>
              </a:solidFill>
              <a:latin typeface="Arial Black" panose="020B0A04020102020204"/>
            </a:endParaRPr>
          </a:p>
        </p:txBody>
      </p:sp>
      <p:cxnSp>
        <p:nvCxnSpPr>
          <p:cNvPr id="2" name="直接箭头连接符 1"/>
          <p:cNvCxnSpPr/>
          <p:nvPr/>
        </p:nvCxnSpPr>
        <p:spPr>
          <a:xfrm flipH="1">
            <a:off x="8192770" y="1605915"/>
            <a:ext cx="3240000" cy="0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" name="直接箭头连接符 2"/>
          <p:cNvCxnSpPr/>
          <p:nvPr/>
        </p:nvCxnSpPr>
        <p:spPr>
          <a:xfrm flipH="1">
            <a:off x="7124930" y="3159760"/>
            <a:ext cx="3504565" cy="7620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/>
          <p:nvPr/>
        </p:nvCxnSpPr>
        <p:spPr>
          <a:xfrm flipH="1" flipV="1">
            <a:off x="6080990" y="5039995"/>
            <a:ext cx="3869055" cy="13970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直接箭头连接符 26"/>
          <p:cNvCxnSpPr/>
          <p:nvPr/>
        </p:nvCxnSpPr>
        <p:spPr>
          <a:xfrm flipH="1">
            <a:off x="2709545" y="5948680"/>
            <a:ext cx="3240000" cy="0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图片 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53260" y="1494155"/>
            <a:ext cx="3189605" cy="3189605"/>
          </a:xfrm>
          <a:prstGeom prst="rect">
            <a:avLst/>
          </a:prstGeom>
        </p:spPr>
      </p:pic>
      <p:sp>
        <p:nvSpPr>
          <p:cNvPr id="23" name="TextBox 4"/>
          <p:cNvSpPr txBox="1"/>
          <p:nvPr>
            <p:custDataLst>
              <p:tags r:id="rId2"/>
            </p:custDataLst>
          </p:nvPr>
        </p:nvSpPr>
        <p:spPr>
          <a:xfrm>
            <a:off x="7359932" y="2730237"/>
            <a:ext cx="17068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accent1"/>
                </a:solidFill>
                <a:effectLst>
                  <a:outerShdw dist="63500" dir="5400000" algn="tl" rotWithShape="0">
                    <a:prstClr val="black">
                      <a:alpha val="10000"/>
                    </a:prstClr>
                  </a:outerShdw>
                </a:effectLst>
                <a:latin typeface="DIN-BlackItalic" pitchFamily="50" charset="0"/>
                <a:ea typeface="+mj-ea"/>
              </a:defRPr>
            </a:lvl1pPr>
          </a:lstStyle>
          <a:p>
            <a:pPr algn="l"/>
            <a:r>
              <a:rPr lang="zh-CN" altLang="en-US" dirty="0">
                <a:solidFill>
                  <a:srgbClr val="FF0000"/>
                </a:solidFill>
                <a:effectLst/>
                <a:sym typeface="+mn-ea"/>
              </a:rPr>
              <a:t>双系统设计</a:t>
            </a:r>
            <a:endParaRPr lang="zh-CN" altLang="en-US" dirty="0">
              <a:solidFill>
                <a:srgbClr val="FF0000"/>
              </a:solidFill>
              <a:effectLst/>
              <a:sym typeface="+mn-ea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23"/>
          <p:cNvSpPr txBox="1"/>
          <p:nvPr/>
        </p:nvSpPr>
        <p:spPr>
          <a:xfrm>
            <a:off x="867681" y="306764"/>
            <a:ext cx="2392680" cy="52197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zh-CN"/>
            </a:defPPr>
            <a:lvl1pPr>
              <a:defRPr sz="3200" spc="200">
                <a:solidFill>
                  <a:srgbClr val="245188"/>
                </a:solidFill>
                <a:effectLst>
                  <a:outerShdw blurRad="127000" dist="63500" dir="2700000" algn="tl" rotWithShape="0">
                    <a:schemeClr val="accent1">
                      <a:alpha val="20000"/>
                    </a:schemeClr>
                  </a:outerShdw>
                </a:effectLst>
                <a:latin typeface="+mj-ea"/>
                <a:ea typeface="+mj-ea"/>
              </a:defRPr>
            </a:lvl1pPr>
          </a:lstStyle>
          <a:p>
            <a:r>
              <a:rPr lang="zh-CN" altLang="en-US" sz="2800" spc="100" dirty="0">
                <a:solidFill>
                  <a:schemeClr val="tx2"/>
                </a:solidFill>
                <a:effectLst/>
              </a:rPr>
              <a:t>胰岛素注射笔</a:t>
            </a:r>
            <a:endParaRPr lang="zh-CN" altLang="en-US" sz="2800" spc="100" dirty="0">
              <a:solidFill>
                <a:schemeClr val="tx2"/>
              </a:solidFill>
              <a:effectLst/>
            </a:endParaRPr>
          </a:p>
        </p:txBody>
      </p:sp>
      <p:grpSp>
        <p:nvGrpSpPr>
          <p:cNvPr id="4" name="Group 10"/>
          <p:cNvGrpSpPr/>
          <p:nvPr/>
        </p:nvGrpSpPr>
        <p:grpSpPr>
          <a:xfrm>
            <a:off x="6898002" y="2616353"/>
            <a:ext cx="684698" cy="684698"/>
            <a:chOff x="6253939" y="2516220"/>
            <a:chExt cx="831273" cy="831273"/>
          </a:xfrm>
        </p:grpSpPr>
        <p:sp>
          <p:nvSpPr>
            <p:cNvPr id="5" name="Oval 11"/>
            <p:cNvSpPr/>
            <p:nvPr/>
          </p:nvSpPr>
          <p:spPr>
            <a:xfrm>
              <a:off x="6253939" y="2516220"/>
              <a:ext cx="831273" cy="8312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AutoShape 117"/>
            <p:cNvSpPr/>
            <p:nvPr/>
          </p:nvSpPr>
          <p:spPr bwMode="auto">
            <a:xfrm>
              <a:off x="6437403" y="2772142"/>
              <a:ext cx="464344" cy="348456"/>
            </a:xfrm>
            <a:custGeom>
              <a:avLst/>
              <a:gdLst>
                <a:gd name="T0" fmla="+- 0 10799 1"/>
                <a:gd name="T1" fmla="*/ T0 w 21596"/>
                <a:gd name="T2" fmla="*/ 10800 h 21600"/>
                <a:gd name="T3" fmla="+- 0 10799 1"/>
                <a:gd name="T4" fmla="*/ T3 w 21596"/>
                <a:gd name="T5" fmla="*/ 10800 h 21600"/>
                <a:gd name="T6" fmla="+- 0 10799 1"/>
                <a:gd name="T7" fmla="*/ T6 w 21596"/>
                <a:gd name="T8" fmla="*/ 10800 h 21600"/>
                <a:gd name="T9" fmla="+- 0 10799 1"/>
                <a:gd name="T10" fmla="*/ T9 w 215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96" h="21600">
                  <a:moveTo>
                    <a:pt x="4511" y="2151"/>
                  </a:moveTo>
                  <a:lnTo>
                    <a:pt x="6064" y="3877"/>
                  </a:lnTo>
                  <a:lnTo>
                    <a:pt x="4246" y="6302"/>
                  </a:lnTo>
                  <a:lnTo>
                    <a:pt x="1353" y="6302"/>
                  </a:lnTo>
                  <a:cubicBezTo>
                    <a:pt x="1353" y="6302"/>
                    <a:pt x="4511" y="2151"/>
                    <a:pt x="4511" y="2151"/>
                  </a:cubicBezTo>
                  <a:close/>
                  <a:moveTo>
                    <a:pt x="17348" y="6302"/>
                  </a:moveTo>
                  <a:lnTo>
                    <a:pt x="15531" y="3877"/>
                  </a:lnTo>
                  <a:lnTo>
                    <a:pt x="17082" y="2153"/>
                  </a:lnTo>
                  <a:lnTo>
                    <a:pt x="20191" y="6302"/>
                  </a:lnTo>
                  <a:cubicBezTo>
                    <a:pt x="20191" y="6302"/>
                    <a:pt x="17348" y="6302"/>
                    <a:pt x="17348" y="6302"/>
                  </a:cubicBezTo>
                  <a:close/>
                  <a:moveTo>
                    <a:pt x="17264" y="7202"/>
                  </a:moveTo>
                  <a:lnTo>
                    <a:pt x="19663" y="7202"/>
                  </a:lnTo>
                  <a:lnTo>
                    <a:pt x="13021" y="16638"/>
                  </a:lnTo>
                  <a:cubicBezTo>
                    <a:pt x="13021" y="16638"/>
                    <a:pt x="17264" y="7202"/>
                    <a:pt x="17264" y="7202"/>
                  </a:cubicBezTo>
                  <a:close/>
                  <a:moveTo>
                    <a:pt x="8574" y="16637"/>
                  </a:moveTo>
                  <a:lnTo>
                    <a:pt x="1933" y="7202"/>
                  </a:lnTo>
                  <a:lnTo>
                    <a:pt x="4330" y="7202"/>
                  </a:lnTo>
                  <a:cubicBezTo>
                    <a:pt x="4330" y="7202"/>
                    <a:pt x="8574" y="16637"/>
                    <a:pt x="8574" y="16637"/>
                  </a:cubicBezTo>
                  <a:close/>
                  <a:moveTo>
                    <a:pt x="8429" y="7202"/>
                  </a:moveTo>
                  <a:lnTo>
                    <a:pt x="10084" y="18249"/>
                  </a:lnTo>
                  <a:lnTo>
                    <a:pt x="5117" y="7202"/>
                  </a:lnTo>
                  <a:cubicBezTo>
                    <a:pt x="5117" y="7202"/>
                    <a:pt x="8429" y="7202"/>
                    <a:pt x="8429" y="7202"/>
                  </a:cubicBezTo>
                  <a:close/>
                  <a:moveTo>
                    <a:pt x="6584" y="4456"/>
                  </a:moveTo>
                  <a:lnTo>
                    <a:pt x="8246" y="6302"/>
                  </a:lnTo>
                  <a:lnTo>
                    <a:pt x="5200" y="6302"/>
                  </a:lnTo>
                  <a:cubicBezTo>
                    <a:pt x="5200" y="6302"/>
                    <a:pt x="6584" y="4456"/>
                    <a:pt x="6584" y="4456"/>
                  </a:cubicBezTo>
                  <a:close/>
                  <a:moveTo>
                    <a:pt x="6543" y="3238"/>
                  </a:moveTo>
                  <a:lnTo>
                    <a:pt x="5250" y="1800"/>
                  </a:lnTo>
                  <a:lnTo>
                    <a:pt x="7621" y="1800"/>
                  </a:lnTo>
                  <a:cubicBezTo>
                    <a:pt x="7621" y="1800"/>
                    <a:pt x="6543" y="3238"/>
                    <a:pt x="6543" y="3238"/>
                  </a:cubicBezTo>
                  <a:close/>
                  <a:moveTo>
                    <a:pt x="10797" y="3466"/>
                  </a:moveTo>
                  <a:lnTo>
                    <a:pt x="9299" y="1800"/>
                  </a:lnTo>
                  <a:lnTo>
                    <a:pt x="12296" y="1800"/>
                  </a:lnTo>
                  <a:cubicBezTo>
                    <a:pt x="12296" y="1800"/>
                    <a:pt x="10797" y="3466"/>
                    <a:pt x="10797" y="3466"/>
                  </a:cubicBezTo>
                  <a:close/>
                  <a:moveTo>
                    <a:pt x="13974" y="1800"/>
                  </a:moveTo>
                  <a:lnTo>
                    <a:pt x="16345" y="1800"/>
                  </a:lnTo>
                  <a:lnTo>
                    <a:pt x="15052" y="3238"/>
                  </a:lnTo>
                  <a:cubicBezTo>
                    <a:pt x="15052" y="3238"/>
                    <a:pt x="13974" y="1800"/>
                    <a:pt x="13974" y="1800"/>
                  </a:cubicBezTo>
                  <a:close/>
                  <a:moveTo>
                    <a:pt x="13349" y="6302"/>
                  </a:moveTo>
                  <a:lnTo>
                    <a:pt x="15011" y="4456"/>
                  </a:lnTo>
                  <a:lnTo>
                    <a:pt x="16394" y="6302"/>
                  </a:lnTo>
                  <a:cubicBezTo>
                    <a:pt x="16394" y="6302"/>
                    <a:pt x="13349" y="6302"/>
                    <a:pt x="13349" y="6302"/>
                  </a:cubicBezTo>
                  <a:close/>
                  <a:moveTo>
                    <a:pt x="13166" y="7202"/>
                  </a:moveTo>
                  <a:lnTo>
                    <a:pt x="16478" y="7202"/>
                  </a:lnTo>
                  <a:lnTo>
                    <a:pt x="11511" y="18249"/>
                  </a:lnTo>
                  <a:cubicBezTo>
                    <a:pt x="11511" y="18249"/>
                    <a:pt x="13166" y="7202"/>
                    <a:pt x="13166" y="7202"/>
                  </a:cubicBezTo>
                  <a:close/>
                  <a:moveTo>
                    <a:pt x="12478" y="7202"/>
                  </a:moveTo>
                  <a:lnTo>
                    <a:pt x="10797" y="18414"/>
                  </a:lnTo>
                  <a:lnTo>
                    <a:pt x="9117" y="7202"/>
                  </a:lnTo>
                  <a:cubicBezTo>
                    <a:pt x="9117" y="7202"/>
                    <a:pt x="12478" y="7202"/>
                    <a:pt x="12478" y="7202"/>
                  </a:cubicBezTo>
                  <a:close/>
                  <a:moveTo>
                    <a:pt x="8773" y="5716"/>
                  </a:moveTo>
                  <a:lnTo>
                    <a:pt x="7064" y="3817"/>
                  </a:lnTo>
                  <a:lnTo>
                    <a:pt x="8426" y="2000"/>
                  </a:lnTo>
                  <a:lnTo>
                    <a:pt x="10270" y="4051"/>
                  </a:lnTo>
                  <a:cubicBezTo>
                    <a:pt x="10270" y="4051"/>
                    <a:pt x="8773" y="5716"/>
                    <a:pt x="8773" y="5716"/>
                  </a:cubicBezTo>
                  <a:close/>
                  <a:moveTo>
                    <a:pt x="11325" y="4051"/>
                  </a:moveTo>
                  <a:lnTo>
                    <a:pt x="13169" y="2000"/>
                  </a:lnTo>
                  <a:lnTo>
                    <a:pt x="14531" y="3817"/>
                  </a:lnTo>
                  <a:lnTo>
                    <a:pt x="12822" y="5716"/>
                  </a:lnTo>
                  <a:cubicBezTo>
                    <a:pt x="12822" y="5716"/>
                    <a:pt x="11325" y="4051"/>
                    <a:pt x="11325" y="4051"/>
                  </a:cubicBezTo>
                  <a:close/>
                  <a:moveTo>
                    <a:pt x="12296" y="6302"/>
                  </a:moveTo>
                  <a:lnTo>
                    <a:pt x="9299" y="6302"/>
                  </a:lnTo>
                  <a:lnTo>
                    <a:pt x="10797" y="4638"/>
                  </a:lnTo>
                  <a:cubicBezTo>
                    <a:pt x="10797" y="4638"/>
                    <a:pt x="12296" y="6302"/>
                    <a:pt x="12296" y="6302"/>
                  </a:cubicBezTo>
                  <a:close/>
                  <a:moveTo>
                    <a:pt x="21200" y="5102"/>
                  </a:moveTo>
                  <a:lnTo>
                    <a:pt x="17771" y="527"/>
                  </a:lnTo>
                  <a:cubicBezTo>
                    <a:pt x="17518" y="189"/>
                    <a:pt x="17176" y="0"/>
                    <a:pt x="16817" y="0"/>
                  </a:cubicBezTo>
                  <a:lnTo>
                    <a:pt x="4779" y="0"/>
                  </a:lnTo>
                  <a:cubicBezTo>
                    <a:pt x="4420" y="0"/>
                    <a:pt x="4077" y="189"/>
                    <a:pt x="3824" y="527"/>
                  </a:cubicBezTo>
                  <a:lnTo>
                    <a:pt x="395" y="5102"/>
                  </a:lnTo>
                  <a:cubicBezTo>
                    <a:pt x="131" y="5455"/>
                    <a:pt x="-1" y="5921"/>
                    <a:pt x="-1" y="6387"/>
                  </a:cubicBezTo>
                  <a:cubicBezTo>
                    <a:pt x="1" y="6810"/>
                    <a:pt x="114" y="7233"/>
                    <a:pt x="341" y="7573"/>
                  </a:cubicBezTo>
                  <a:lnTo>
                    <a:pt x="9788" y="20995"/>
                  </a:lnTo>
                  <a:cubicBezTo>
                    <a:pt x="10045" y="21379"/>
                    <a:pt x="10412" y="21599"/>
                    <a:pt x="10797" y="21599"/>
                  </a:cubicBezTo>
                  <a:cubicBezTo>
                    <a:pt x="11183" y="21599"/>
                    <a:pt x="11550" y="21379"/>
                    <a:pt x="11807" y="20995"/>
                  </a:cubicBezTo>
                  <a:lnTo>
                    <a:pt x="21255" y="7573"/>
                  </a:lnTo>
                  <a:cubicBezTo>
                    <a:pt x="21485" y="7226"/>
                    <a:pt x="21598" y="6791"/>
                    <a:pt x="21595" y="6359"/>
                  </a:cubicBezTo>
                  <a:cubicBezTo>
                    <a:pt x="21593" y="5902"/>
                    <a:pt x="21459" y="5449"/>
                    <a:pt x="21200" y="510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7" name="Group 13"/>
          <p:cNvGrpSpPr/>
          <p:nvPr/>
        </p:nvGrpSpPr>
        <p:grpSpPr>
          <a:xfrm>
            <a:off x="6254112" y="4200986"/>
            <a:ext cx="684698" cy="684698"/>
            <a:chOff x="5716910" y="3464598"/>
            <a:chExt cx="831273" cy="831273"/>
          </a:xfrm>
        </p:grpSpPr>
        <p:sp>
          <p:nvSpPr>
            <p:cNvPr id="8" name="Oval 14"/>
            <p:cNvSpPr/>
            <p:nvPr/>
          </p:nvSpPr>
          <p:spPr>
            <a:xfrm>
              <a:off x="5716910" y="3464598"/>
              <a:ext cx="831273" cy="8312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9" name="Group 15"/>
            <p:cNvGrpSpPr/>
            <p:nvPr/>
          </p:nvGrpSpPr>
          <p:grpSpPr>
            <a:xfrm>
              <a:off x="5900374" y="3655628"/>
              <a:ext cx="464344" cy="464344"/>
              <a:chOff x="4439444" y="2582069"/>
              <a:chExt cx="464344" cy="464344"/>
            </a:xfrm>
            <a:solidFill>
              <a:schemeClr val="bg1"/>
            </a:solidFill>
          </p:grpSpPr>
          <p:sp>
            <p:nvSpPr>
              <p:cNvPr id="10" name="AutoShape 123"/>
              <p:cNvSpPr/>
              <p:nvPr/>
            </p:nvSpPr>
            <p:spPr bwMode="auto">
              <a:xfrm>
                <a:off x="4439444" y="2582069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180" y="12132"/>
                    </a:moveTo>
                    <a:cubicBezTo>
                      <a:pt x="17710" y="12226"/>
                      <a:pt x="17327" y="12561"/>
                      <a:pt x="17170" y="13012"/>
                    </a:cubicBezTo>
                    <a:cubicBezTo>
                      <a:pt x="17083" y="13261"/>
                      <a:pt x="16981" y="13503"/>
                      <a:pt x="16868" y="13738"/>
                    </a:cubicBezTo>
                    <a:cubicBezTo>
                      <a:pt x="16658" y="14169"/>
                      <a:pt x="16694" y="14677"/>
                      <a:pt x="16959" y="15075"/>
                    </a:cubicBezTo>
                    <a:lnTo>
                      <a:pt x="18131" y="16833"/>
                    </a:lnTo>
                    <a:lnTo>
                      <a:pt x="16832" y="18132"/>
                    </a:lnTo>
                    <a:lnTo>
                      <a:pt x="15075" y="16960"/>
                    </a:lnTo>
                    <a:cubicBezTo>
                      <a:pt x="14850" y="16810"/>
                      <a:pt x="14589" y="16733"/>
                      <a:pt x="14326" y="16733"/>
                    </a:cubicBezTo>
                    <a:cubicBezTo>
                      <a:pt x="14126" y="16733"/>
                      <a:pt x="13924" y="16778"/>
                      <a:pt x="13738" y="16868"/>
                    </a:cubicBezTo>
                    <a:cubicBezTo>
                      <a:pt x="13504" y="16981"/>
                      <a:pt x="13262" y="17083"/>
                      <a:pt x="13012" y="17170"/>
                    </a:cubicBezTo>
                    <a:cubicBezTo>
                      <a:pt x="12561" y="17327"/>
                      <a:pt x="12226" y="17712"/>
                      <a:pt x="12133" y="18180"/>
                    </a:cubicBezTo>
                    <a:lnTo>
                      <a:pt x="11717" y="20249"/>
                    </a:lnTo>
                    <a:lnTo>
                      <a:pt x="9881" y="20249"/>
                    </a:lnTo>
                    <a:lnTo>
                      <a:pt x="9467" y="18180"/>
                    </a:lnTo>
                    <a:cubicBezTo>
                      <a:pt x="9373" y="17712"/>
                      <a:pt x="9039" y="17327"/>
                      <a:pt x="8588" y="17170"/>
                    </a:cubicBezTo>
                    <a:cubicBezTo>
                      <a:pt x="8339" y="17083"/>
                      <a:pt x="8096" y="16983"/>
                      <a:pt x="7861" y="16869"/>
                    </a:cubicBezTo>
                    <a:cubicBezTo>
                      <a:pt x="7675" y="16778"/>
                      <a:pt x="7474" y="16733"/>
                      <a:pt x="7273" y="16733"/>
                    </a:cubicBezTo>
                    <a:cubicBezTo>
                      <a:pt x="7011" y="16733"/>
                      <a:pt x="6750" y="16810"/>
                      <a:pt x="6525" y="16960"/>
                    </a:cubicBezTo>
                    <a:lnTo>
                      <a:pt x="4767" y="18132"/>
                    </a:lnTo>
                    <a:lnTo>
                      <a:pt x="3468" y="16833"/>
                    </a:lnTo>
                    <a:lnTo>
                      <a:pt x="4639" y="15075"/>
                    </a:lnTo>
                    <a:cubicBezTo>
                      <a:pt x="4904" y="14677"/>
                      <a:pt x="4939" y="14169"/>
                      <a:pt x="4732" y="13738"/>
                    </a:cubicBezTo>
                    <a:cubicBezTo>
                      <a:pt x="4618" y="13504"/>
                      <a:pt x="4516" y="13263"/>
                      <a:pt x="4429" y="13013"/>
                    </a:cubicBezTo>
                    <a:cubicBezTo>
                      <a:pt x="4273" y="12561"/>
                      <a:pt x="3888" y="12227"/>
                      <a:pt x="3419" y="12133"/>
                    </a:cubicBezTo>
                    <a:lnTo>
                      <a:pt x="1350" y="11718"/>
                    </a:lnTo>
                    <a:lnTo>
                      <a:pt x="1349" y="9882"/>
                    </a:lnTo>
                    <a:lnTo>
                      <a:pt x="3419" y="9468"/>
                    </a:lnTo>
                    <a:cubicBezTo>
                      <a:pt x="3888" y="9374"/>
                      <a:pt x="4273" y="9039"/>
                      <a:pt x="4429" y="8588"/>
                    </a:cubicBezTo>
                    <a:cubicBezTo>
                      <a:pt x="4516" y="8338"/>
                      <a:pt x="4617" y="8096"/>
                      <a:pt x="4731" y="7862"/>
                    </a:cubicBezTo>
                    <a:cubicBezTo>
                      <a:pt x="4940" y="7431"/>
                      <a:pt x="4905" y="6923"/>
                      <a:pt x="4639" y="6524"/>
                    </a:cubicBezTo>
                    <a:lnTo>
                      <a:pt x="3468" y="4767"/>
                    </a:lnTo>
                    <a:lnTo>
                      <a:pt x="4767" y="3468"/>
                    </a:lnTo>
                    <a:lnTo>
                      <a:pt x="6525" y="4639"/>
                    </a:lnTo>
                    <a:cubicBezTo>
                      <a:pt x="6750" y="4790"/>
                      <a:pt x="7011" y="4866"/>
                      <a:pt x="7273" y="4866"/>
                    </a:cubicBezTo>
                    <a:cubicBezTo>
                      <a:pt x="7474" y="4866"/>
                      <a:pt x="7674" y="4822"/>
                      <a:pt x="7861" y="4732"/>
                    </a:cubicBezTo>
                    <a:cubicBezTo>
                      <a:pt x="8095" y="4619"/>
                      <a:pt x="8337" y="4517"/>
                      <a:pt x="8586" y="4430"/>
                    </a:cubicBezTo>
                    <a:cubicBezTo>
                      <a:pt x="9039" y="4272"/>
                      <a:pt x="9373" y="3888"/>
                      <a:pt x="9467" y="3420"/>
                    </a:cubicBezTo>
                    <a:lnTo>
                      <a:pt x="9881" y="1350"/>
                    </a:lnTo>
                    <a:lnTo>
                      <a:pt x="11717" y="1350"/>
                    </a:lnTo>
                    <a:lnTo>
                      <a:pt x="12131" y="3420"/>
                    </a:lnTo>
                    <a:cubicBezTo>
                      <a:pt x="12225" y="3888"/>
                      <a:pt x="12560" y="4272"/>
                      <a:pt x="13012" y="4430"/>
                    </a:cubicBezTo>
                    <a:cubicBezTo>
                      <a:pt x="13261" y="4517"/>
                      <a:pt x="13502" y="4617"/>
                      <a:pt x="13737" y="4731"/>
                    </a:cubicBezTo>
                    <a:cubicBezTo>
                      <a:pt x="13924" y="4822"/>
                      <a:pt x="14125" y="4866"/>
                      <a:pt x="14326" y="4866"/>
                    </a:cubicBezTo>
                    <a:cubicBezTo>
                      <a:pt x="14589" y="4866"/>
                      <a:pt x="14850" y="4790"/>
                      <a:pt x="15075" y="4639"/>
                    </a:cubicBezTo>
                    <a:lnTo>
                      <a:pt x="16832" y="3468"/>
                    </a:lnTo>
                    <a:lnTo>
                      <a:pt x="18131" y="4767"/>
                    </a:lnTo>
                    <a:lnTo>
                      <a:pt x="16959" y="6524"/>
                    </a:lnTo>
                    <a:cubicBezTo>
                      <a:pt x="16694" y="6923"/>
                      <a:pt x="16660" y="7431"/>
                      <a:pt x="16867" y="7861"/>
                    </a:cubicBezTo>
                    <a:cubicBezTo>
                      <a:pt x="16980" y="8096"/>
                      <a:pt x="17083" y="8337"/>
                      <a:pt x="17170" y="8587"/>
                    </a:cubicBezTo>
                    <a:cubicBezTo>
                      <a:pt x="17327" y="9039"/>
                      <a:pt x="17710" y="9373"/>
                      <a:pt x="18180" y="9467"/>
                    </a:cubicBezTo>
                    <a:lnTo>
                      <a:pt x="20248" y="9882"/>
                    </a:lnTo>
                    <a:lnTo>
                      <a:pt x="20250" y="11718"/>
                    </a:lnTo>
                    <a:cubicBezTo>
                      <a:pt x="20250" y="11718"/>
                      <a:pt x="18180" y="12132"/>
                      <a:pt x="18180" y="12132"/>
                    </a:cubicBezTo>
                    <a:close/>
                    <a:moveTo>
                      <a:pt x="20513" y="8558"/>
                    </a:moveTo>
                    <a:lnTo>
                      <a:pt x="18445" y="8143"/>
                    </a:lnTo>
                    <a:cubicBezTo>
                      <a:pt x="18341" y="7844"/>
                      <a:pt x="18218" y="7554"/>
                      <a:pt x="18082" y="7273"/>
                    </a:cubicBezTo>
                    <a:lnTo>
                      <a:pt x="19254" y="5516"/>
                    </a:lnTo>
                    <a:cubicBezTo>
                      <a:pt x="19611" y="4980"/>
                      <a:pt x="19540" y="4268"/>
                      <a:pt x="19085" y="3813"/>
                    </a:cubicBezTo>
                    <a:lnTo>
                      <a:pt x="17787" y="2514"/>
                    </a:lnTo>
                    <a:cubicBezTo>
                      <a:pt x="17526" y="2253"/>
                      <a:pt x="17181" y="2118"/>
                      <a:pt x="16831" y="2118"/>
                    </a:cubicBezTo>
                    <a:cubicBezTo>
                      <a:pt x="16573" y="2118"/>
                      <a:pt x="16312" y="2193"/>
                      <a:pt x="16084" y="2345"/>
                    </a:cubicBezTo>
                    <a:lnTo>
                      <a:pt x="14326" y="3516"/>
                    </a:lnTo>
                    <a:cubicBezTo>
                      <a:pt x="14044" y="3380"/>
                      <a:pt x="13754" y="3258"/>
                      <a:pt x="13455" y="3155"/>
                    </a:cubicBezTo>
                    <a:lnTo>
                      <a:pt x="13041" y="1085"/>
                    </a:lnTo>
                    <a:cubicBezTo>
                      <a:pt x="12916" y="454"/>
                      <a:pt x="12361" y="0"/>
                      <a:pt x="11717" y="0"/>
                    </a:cubicBezTo>
                    <a:lnTo>
                      <a:pt x="9881" y="0"/>
                    </a:lnTo>
                    <a:cubicBezTo>
                      <a:pt x="9238" y="0"/>
                      <a:pt x="8684" y="454"/>
                      <a:pt x="8557" y="1085"/>
                    </a:cubicBezTo>
                    <a:lnTo>
                      <a:pt x="8143" y="3155"/>
                    </a:lnTo>
                    <a:cubicBezTo>
                      <a:pt x="7843" y="3258"/>
                      <a:pt x="7554" y="3381"/>
                      <a:pt x="7273" y="3516"/>
                    </a:cubicBezTo>
                    <a:lnTo>
                      <a:pt x="5516" y="2345"/>
                    </a:lnTo>
                    <a:cubicBezTo>
                      <a:pt x="5287" y="2193"/>
                      <a:pt x="5026" y="2118"/>
                      <a:pt x="4767" y="2118"/>
                    </a:cubicBezTo>
                    <a:cubicBezTo>
                      <a:pt x="4419" y="2118"/>
                      <a:pt x="4073" y="2253"/>
                      <a:pt x="3812" y="2514"/>
                    </a:cubicBezTo>
                    <a:lnTo>
                      <a:pt x="2514" y="3813"/>
                    </a:lnTo>
                    <a:cubicBezTo>
                      <a:pt x="2059" y="4268"/>
                      <a:pt x="1988" y="4980"/>
                      <a:pt x="2345" y="5516"/>
                    </a:cubicBezTo>
                    <a:lnTo>
                      <a:pt x="3516" y="7273"/>
                    </a:lnTo>
                    <a:cubicBezTo>
                      <a:pt x="3380" y="7555"/>
                      <a:pt x="3258" y="7844"/>
                      <a:pt x="3154" y="8144"/>
                    </a:cubicBezTo>
                    <a:lnTo>
                      <a:pt x="1085" y="8558"/>
                    </a:lnTo>
                    <a:cubicBezTo>
                      <a:pt x="454" y="8684"/>
                      <a:pt x="0" y="9238"/>
                      <a:pt x="0" y="9882"/>
                    </a:cubicBezTo>
                    <a:lnTo>
                      <a:pt x="0" y="11718"/>
                    </a:lnTo>
                    <a:cubicBezTo>
                      <a:pt x="0" y="12361"/>
                      <a:pt x="454" y="12916"/>
                      <a:pt x="1085" y="13042"/>
                    </a:cubicBezTo>
                    <a:lnTo>
                      <a:pt x="3154" y="13456"/>
                    </a:lnTo>
                    <a:cubicBezTo>
                      <a:pt x="3258" y="13755"/>
                      <a:pt x="3380" y="14046"/>
                      <a:pt x="3516" y="14326"/>
                    </a:cubicBezTo>
                    <a:lnTo>
                      <a:pt x="2345" y="16083"/>
                    </a:lnTo>
                    <a:cubicBezTo>
                      <a:pt x="1988" y="16619"/>
                      <a:pt x="2059" y="17332"/>
                      <a:pt x="2514" y="17787"/>
                    </a:cubicBezTo>
                    <a:lnTo>
                      <a:pt x="3812" y="19086"/>
                    </a:lnTo>
                    <a:cubicBezTo>
                      <a:pt x="4073" y="19346"/>
                      <a:pt x="4419" y="19482"/>
                      <a:pt x="4767" y="19482"/>
                    </a:cubicBezTo>
                    <a:cubicBezTo>
                      <a:pt x="5026" y="19482"/>
                      <a:pt x="5287" y="19406"/>
                      <a:pt x="5516" y="19254"/>
                    </a:cubicBezTo>
                    <a:lnTo>
                      <a:pt x="7273" y="18083"/>
                    </a:lnTo>
                    <a:cubicBezTo>
                      <a:pt x="7554" y="18220"/>
                      <a:pt x="7843" y="18341"/>
                      <a:pt x="8143" y="18445"/>
                    </a:cubicBezTo>
                    <a:lnTo>
                      <a:pt x="8557" y="20514"/>
                    </a:lnTo>
                    <a:cubicBezTo>
                      <a:pt x="8684" y="21146"/>
                      <a:pt x="9238" y="21599"/>
                      <a:pt x="9881" y="21599"/>
                    </a:cubicBezTo>
                    <a:lnTo>
                      <a:pt x="11717" y="21599"/>
                    </a:lnTo>
                    <a:cubicBezTo>
                      <a:pt x="12361" y="21599"/>
                      <a:pt x="12916" y="21146"/>
                      <a:pt x="13041" y="20514"/>
                    </a:cubicBezTo>
                    <a:lnTo>
                      <a:pt x="13456" y="18445"/>
                    </a:lnTo>
                    <a:cubicBezTo>
                      <a:pt x="13755" y="18341"/>
                      <a:pt x="14046" y="18219"/>
                      <a:pt x="14326" y="18083"/>
                    </a:cubicBezTo>
                    <a:lnTo>
                      <a:pt x="16084" y="19254"/>
                    </a:lnTo>
                    <a:cubicBezTo>
                      <a:pt x="16312" y="19406"/>
                      <a:pt x="16573" y="19482"/>
                      <a:pt x="16831" y="19482"/>
                    </a:cubicBezTo>
                    <a:cubicBezTo>
                      <a:pt x="17181" y="19482"/>
                      <a:pt x="17526" y="19346"/>
                      <a:pt x="17787" y="19086"/>
                    </a:cubicBezTo>
                    <a:lnTo>
                      <a:pt x="19085" y="17787"/>
                    </a:lnTo>
                    <a:cubicBezTo>
                      <a:pt x="19540" y="17332"/>
                      <a:pt x="19611" y="16619"/>
                      <a:pt x="19254" y="16083"/>
                    </a:cubicBezTo>
                    <a:lnTo>
                      <a:pt x="18082" y="14326"/>
                    </a:lnTo>
                    <a:cubicBezTo>
                      <a:pt x="18219" y="14045"/>
                      <a:pt x="18341" y="13755"/>
                      <a:pt x="18445" y="13456"/>
                    </a:cubicBezTo>
                    <a:lnTo>
                      <a:pt x="20513" y="13042"/>
                    </a:lnTo>
                    <a:cubicBezTo>
                      <a:pt x="21145" y="12916"/>
                      <a:pt x="21599" y="12361"/>
                      <a:pt x="21599" y="11718"/>
                    </a:cubicBezTo>
                    <a:lnTo>
                      <a:pt x="21599" y="9882"/>
                    </a:lnTo>
                    <a:cubicBezTo>
                      <a:pt x="21599" y="9238"/>
                      <a:pt x="21145" y="8684"/>
                      <a:pt x="20513" y="8558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1" name="AutoShape 124"/>
              <p:cNvSpPr/>
              <p:nvPr/>
            </p:nvSpPr>
            <p:spPr bwMode="auto">
              <a:xfrm>
                <a:off x="4570413" y="2712244"/>
                <a:ext cx="203200" cy="2032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250"/>
                    </a:moveTo>
                    <a:cubicBezTo>
                      <a:pt x="5580" y="20250"/>
                      <a:pt x="1350" y="16017"/>
                      <a:pt x="1350" y="10800"/>
                    </a:cubicBezTo>
                    <a:cubicBezTo>
                      <a:pt x="1350" y="5582"/>
                      <a:pt x="5580" y="1349"/>
                      <a:pt x="10800" y="1349"/>
                    </a:cubicBezTo>
                    <a:cubicBezTo>
                      <a:pt x="16016" y="1349"/>
                      <a:pt x="20250" y="5582"/>
                      <a:pt x="20250" y="10800"/>
                    </a:cubicBezTo>
                    <a:cubicBezTo>
                      <a:pt x="20250" y="16017"/>
                      <a:pt x="16016" y="20250"/>
                      <a:pt x="10800" y="20250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3"/>
                      <a:pt x="4836" y="21600"/>
                      <a:pt x="10800" y="21600"/>
                    </a:cubicBezTo>
                    <a:cubicBezTo>
                      <a:pt x="16763" y="21600"/>
                      <a:pt x="21599" y="16763"/>
                      <a:pt x="21599" y="10800"/>
                    </a:cubicBezTo>
                    <a:cubicBezTo>
                      <a:pt x="21599" y="4836"/>
                      <a:pt x="16763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2" name="AutoShape 125"/>
              <p:cNvSpPr/>
              <p:nvPr/>
            </p:nvSpPr>
            <p:spPr bwMode="auto">
              <a:xfrm>
                <a:off x="4613275" y="2755900"/>
                <a:ext cx="116682" cy="1166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900"/>
                    </a:moveTo>
                    <a:cubicBezTo>
                      <a:pt x="6328" y="18900"/>
                      <a:pt x="2699" y="15271"/>
                      <a:pt x="2699" y="10800"/>
                    </a:cubicBezTo>
                    <a:cubicBezTo>
                      <a:pt x="2699" y="6329"/>
                      <a:pt x="6328" y="2700"/>
                      <a:pt x="10800" y="2700"/>
                    </a:cubicBezTo>
                    <a:cubicBezTo>
                      <a:pt x="15271" y="2700"/>
                      <a:pt x="18899" y="6329"/>
                      <a:pt x="18899" y="10800"/>
                    </a:cubicBezTo>
                    <a:cubicBezTo>
                      <a:pt x="18899" y="15271"/>
                      <a:pt x="15271" y="18900"/>
                      <a:pt x="10800" y="18900"/>
                    </a:cubicBezTo>
                    <a:moveTo>
                      <a:pt x="10800" y="0"/>
                    </a:moveTo>
                    <a:cubicBezTo>
                      <a:pt x="4830" y="0"/>
                      <a:pt x="0" y="4833"/>
                      <a:pt x="0" y="10800"/>
                    </a:cubicBezTo>
                    <a:cubicBezTo>
                      <a:pt x="0" y="16766"/>
                      <a:pt x="4830" y="21599"/>
                      <a:pt x="10800" y="21599"/>
                    </a:cubicBezTo>
                    <a:cubicBezTo>
                      <a:pt x="16764" y="21599"/>
                      <a:pt x="21600" y="16766"/>
                      <a:pt x="21600" y="10800"/>
                    </a:cubicBezTo>
                    <a:cubicBezTo>
                      <a:pt x="21600" y="4833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13" name="Group 19"/>
          <p:cNvGrpSpPr/>
          <p:nvPr/>
        </p:nvGrpSpPr>
        <p:grpSpPr>
          <a:xfrm>
            <a:off x="7767952" y="839316"/>
            <a:ext cx="684698" cy="684698"/>
            <a:chOff x="6678551" y="1578185"/>
            <a:chExt cx="831273" cy="831273"/>
          </a:xfrm>
        </p:grpSpPr>
        <p:sp>
          <p:nvSpPr>
            <p:cNvPr id="14" name="Oval 20"/>
            <p:cNvSpPr/>
            <p:nvPr/>
          </p:nvSpPr>
          <p:spPr>
            <a:xfrm>
              <a:off x="6678551" y="1578185"/>
              <a:ext cx="831273" cy="83127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AutoShape 139"/>
            <p:cNvSpPr/>
            <p:nvPr/>
          </p:nvSpPr>
          <p:spPr bwMode="auto">
            <a:xfrm>
              <a:off x="6862015" y="1768792"/>
              <a:ext cx="464344" cy="450057"/>
            </a:xfrm>
            <a:custGeom>
              <a:avLst/>
              <a:gdLst>
                <a:gd name="T0" fmla="+- 0 10800 104"/>
                <a:gd name="T1" fmla="*/ T0 w 21392"/>
                <a:gd name="T2" fmla="*/ 10800 h 21600"/>
                <a:gd name="T3" fmla="+- 0 10800 104"/>
                <a:gd name="T4" fmla="*/ T3 w 21392"/>
                <a:gd name="T5" fmla="*/ 10800 h 21600"/>
                <a:gd name="T6" fmla="+- 0 10800 104"/>
                <a:gd name="T7" fmla="*/ T6 w 21392"/>
                <a:gd name="T8" fmla="*/ 10800 h 21600"/>
                <a:gd name="T9" fmla="+- 0 10800 104"/>
                <a:gd name="T10" fmla="*/ T9 w 2139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92" h="21600">
                  <a:moveTo>
                    <a:pt x="15768" y="12794"/>
                  </a:moveTo>
                  <a:cubicBezTo>
                    <a:pt x="15426" y="13150"/>
                    <a:pt x="15271" y="13651"/>
                    <a:pt x="15350" y="14142"/>
                  </a:cubicBezTo>
                  <a:lnTo>
                    <a:pt x="16296" y="20031"/>
                  </a:lnTo>
                  <a:lnTo>
                    <a:pt x="11443" y="17309"/>
                  </a:lnTo>
                  <a:cubicBezTo>
                    <a:pt x="11210" y="17178"/>
                    <a:pt x="10953" y="17112"/>
                    <a:pt x="10696" y="17112"/>
                  </a:cubicBezTo>
                  <a:cubicBezTo>
                    <a:pt x="10439" y="17112"/>
                    <a:pt x="10182" y="17178"/>
                    <a:pt x="9949" y="17309"/>
                  </a:cubicBezTo>
                  <a:lnTo>
                    <a:pt x="5095" y="20031"/>
                  </a:lnTo>
                  <a:lnTo>
                    <a:pt x="6042" y="14142"/>
                  </a:lnTo>
                  <a:cubicBezTo>
                    <a:pt x="6121" y="13651"/>
                    <a:pt x="5966" y="13150"/>
                    <a:pt x="5624" y="12794"/>
                  </a:cubicBezTo>
                  <a:lnTo>
                    <a:pt x="1545" y="8550"/>
                  </a:lnTo>
                  <a:lnTo>
                    <a:pt x="7111" y="7685"/>
                  </a:lnTo>
                  <a:cubicBezTo>
                    <a:pt x="7619" y="7607"/>
                    <a:pt x="8057" y="7275"/>
                    <a:pt x="8276" y="6802"/>
                  </a:cubicBezTo>
                  <a:lnTo>
                    <a:pt x="10696" y="1568"/>
                  </a:lnTo>
                  <a:lnTo>
                    <a:pt x="13116" y="6802"/>
                  </a:lnTo>
                  <a:cubicBezTo>
                    <a:pt x="13334" y="7275"/>
                    <a:pt x="13772" y="7607"/>
                    <a:pt x="14280" y="7685"/>
                  </a:cubicBezTo>
                  <a:lnTo>
                    <a:pt x="19847" y="8550"/>
                  </a:lnTo>
                  <a:cubicBezTo>
                    <a:pt x="19847" y="8550"/>
                    <a:pt x="15768" y="12794"/>
                    <a:pt x="15768" y="12794"/>
                  </a:cubicBezTo>
                  <a:close/>
                  <a:moveTo>
                    <a:pt x="21312" y="8051"/>
                  </a:moveTo>
                  <a:cubicBezTo>
                    <a:pt x="21127" y="7495"/>
                    <a:pt x="20652" y="7088"/>
                    <a:pt x="20080" y="6999"/>
                  </a:cubicBezTo>
                  <a:lnTo>
                    <a:pt x="14514" y="6136"/>
                  </a:lnTo>
                  <a:lnTo>
                    <a:pt x="12094" y="901"/>
                  </a:lnTo>
                  <a:cubicBezTo>
                    <a:pt x="11840" y="351"/>
                    <a:pt x="11295" y="0"/>
                    <a:pt x="10696" y="0"/>
                  </a:cubicBezTo>
                  <a:cubicBezTo>
                    <a:pt x="10097" y="0"/>
                    <a:pt x="9552" y="351"/>
                    <a:pt x="9297" y="901"/>
                  </a:cubicBezTo>
                  <a:lnTo>
                    <a:pt x="6878" y="6136"/>
                  </a:lnTo>
                  <a:lnTo>
                    <a:pt x="1311" y="6999"/>
                  </a:lnTo>
                  <a:cubicBezTo>
                    <a:pt x="739" y="7088"/>
                    <a:pt x="264" y="7495"/>
                    <a:pt x="80" y="8051"/>
                  </a:cubicBezTo>
                  <a:cubicBezTo>
                    <a:pt x="-104" y="8609"/>
                    <a:pt x="35" y="9224"/>
                    <a:pt x="439" y="9644"/>
                  </a:cubicBezTo>
                  <a:lnTo>
                    <a:pt x="4518" y="13889"/>
                  </a:lnTo>
                  <a:lnTo>
                    <a:pt x="3572" y="19777"/>
                  </a:lnTo>
                  <a:cubicBezTo>
                    <a:pt x="3476" y="20370"/>
                    <a:pt x="3722" y="20966"/>
                    <a:pt x="4206" y="21313"/>
                  </a:cubicBezTo>
                  <a:cubicBezTo>
                    <a:pt x="4471" y="21503"/>
                    <a:pt x="4783" y="21600"/>
                    <a:pt x="5095" y="21600"/>
                  </a:cubicBezTo>
                  <a:cubicBezTo>
                    <a:pt x="5352" y="21600"/>
                    <a:pt x="5609" y="21534"/>
                    <a:pt x="5843" y="21404"/>
                  </a:cubicBezTo>
                  <a:lnTo>
                    <a:pt x="10696" y="18681"/>
                  </a:lnTo>
                  <a:lnTo>
                    <a:pt x="15549" y="21404"/>
                  </a:lnTo>
                  <a:cubicBezTo>
                    <a:pt x="15782" y="21534"/>
                    <a:pt x="16040" y="21600"/>
                    <a:pt x="16296" y="21600"/>
                  </a:cubicBezTo>
                  <a:cubicBezTo>
                    <a:pt x="16608" y="21600"/>
                    <a:pt x="16920" y="21503"/>
                    <a:pt x="17186" y="21313"/>
                  </a:cubicBezTo>
                  <a:cubicBezTo>
                    <a:pt x="17669" y="20966"/>
                    <a:pt x="17915" y="20370"/>
                    <a:pt x="17820" y="19777"/>
                  </a:cubicBezTo>
                  <a:lnTo>
                    <a:pt x="16873" y="13889"/>
                  </a:lnTo>
                  <a:lnTo>
                    <a:pt x="20953" y="9644"/>
                  </a:lnTo>
                  <a:cubicBezTo>
                    <a:pt x="21357" y="9224"/>
                    <a:pt x="21496" y="8609"/>
                    <a:pt x="21312" y="805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sp>
        <p:nvSpPr>
          <p:cNvPr id="16" name="Rectangle 24"/>
          <p:cNvSpPr/>
          <p:nvPr/>
        </p:nvSpPr>
        <p:spPr>
          <a:xfrm>
            <a:off x="8585835" y="1208405"/>
            <a:ext cx="3166110" cy="730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sv-SE" sz="1600" dirty="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注射剂量</a:t>
            </a:r>
            <a:r>
              <a:rPr lang="en-US" altLang="zh-CN" sz="1600" dirty="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0.1U</a:t>
            </a:r>
            <a:r>
              <a:rPr lang="zh-CN" altLang="en-US" sz="1600" dirty="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起调，步长</a:t>
            </a:r>
            <a:r>
              <a:rPr lang="en-US" altLang="zh-CN" sz="1600" dirty="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0.1U</a:t>
            </a:r>
            <a:r>
              <a:rPr lang="zh-CN" altLang="en-US" sz="1600" dirty="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，</a:t>
            </a:r>
            <a:endParaRPr lang="zh-CN" altLang="en-US" sz="1600" dirty="0"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600" dirty="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更适合胰岛素用量小的患者使用</a:t>
            </a:r>
            <a:endParaRPr lang="en-GB" sz="1600" spc="150">
              <a:solidFill>
                <a:schemeClr val="tx2"/>
              </a:solidFill>
              <a:latin typeface="等线" panose="02010600030101010101" charset="-122"/>
              <a:ea typeface="等线" panose="02010600030101010101" charset="-122"/>
              <a:cs typeface="Open Sans Light" panose="020B0306030504020204"/>
            </a:endParaRPr>
          </a:p>
        </p:txBody>
      </p:sp>
      <p:sp>
        <p:nvSpPr>
          <p:cNvPr id="17" name="Rectangle 27"/>
          <p:cNvSpPr/>
          <p:nvPr/>
        </p:nvSpPr>
        <p:spPr>
          <a:xfrm>
            <a:off x="2923540" y="5629275"/>
            <a:ext cx="3051810" cy="730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zh-CN" altLang="en-US" sz="1600" spc="150">
                <a:solidFill>
                  <a:schemeClr val="tx2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可检测血糖，血糖数据与胰岛素数据并表显示</a:t>
            </a:r>
            <a:endParaRPr lang="zh-CN" altLang="en-US" sz="1600" spc="150">
              <a:solidFill>
                <a:schemeClr val="tx2"/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</p:txBody>
      </p:sp>
      <p:sp>
        <p:nvSpPr>
          <p:cNvPr id="18" name="Rectangle 30"/>
          <p:cNvSpPr/>
          <p:nvPr/>
        </p:nvSpPr>
        <p:spPr>
          <a:xfrm>
            <a:off x="7204710" y="4604385"/>
            <a:ext cx="3166745" cy="730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zh-CN" altLang="en-US" sz="1600" dirty="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通用接口，可搭配市面上所有厂家所有类型的胰岛素笔芯使用</a:t>
            </a:r>
            <a:endParaRPr lang="zh-CN" altLang="en-GB" sz="1600" spc="150">
              <a:solidFill>
                <a:schemeClr val="tx2"/>
              </a:solidFill>
              <a:latin typeface="等线" panose="02010600030101010101" charset="-122"/>
              <a:ea typeface="等线" panose="02010600030101010101" charset="-122"/>
              <a:cs typeface="Open Sans Light" panose="020B0306030504020204"/>
            </a:endParaRPr>
          </a:p>
        </p:txBody>
      </p:sp>
      <p:sp>
        <p:nvSpPr>
          <p:cNvPr id="20" name="TextBox 4"/>
          <p:cNvSpPr txBox="1"/>
          <p:nvPr/>
        </p:nvSpPr>
        <p:spPr>
          <a:xfrm>
            <a:off x="8586117" y="809689"/>
            <a:ext cx="1706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accent1"/>
                </a:solidFill>
                <a:effectLst>
                  <a:outerShdw dist="63500" dir="5400000" algn="tl" rotWithShape="0">
                    <a:prstClr val="black">
                      <a:alpha val="10000"/>
                    </a:prstClr>
                  </a:outerShdw>
                </a:effectLst>
                <a:latin typeface="DIN-BlackItalic" pitchFamily="50" charset="0"/>
                <a:ea typeface="+mj-ea"/>
              </a:defRPr>
            </a:lvl1pPr>
          </a:lstStyle>
          <a:p>
            <a:pPr algn="l"/>
            <a:r>
              <a:rPr lang="zh-CN" altLang="en-US" sz="2000" dirty="0">
                <a:solidFill>
                  <a:schemeClr val="tx2"/>
                </a:solidFill>
                <a:effectLst/>
              </a:rPr>
              <a:t>剂量值更精确</a:t>
            </a:r>
            <a:endParaRPr lang="zh-CN" altLang="en-US" sz="2000" dirty="0">
              <a:solidFill>
                <a:schemeClr val="tx2"/>
              </a:solidFill>
              <a:effectLst/>
            </a:endParaRPr>
          </a:p>
        </p:txBody>
      </p:sp>
      <p:sp>
        <p:nvSpPr>
          <p:cNvPr id="21" name="TextBox 4"/>
          <p:cNvSpPr txBox="1"/>
          <p:nvPr/>
        </p:nvSpPr>
        <p:spPr>
          <a:xfrm>
            <a:off x="7768237" y="2586727"/>
            <a:ext cx="2468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accent1"/>
                </a:solidFill>
                <a:effectLst>
                  <a:outerShdw dist="63500" dir="5400000" algn="tl" rotWithShape="0">
                    <a:prstClr val="black">
                      <a:alpha val="10000"/>
                    </a:prstClr>
                  </a:outerShdw>
                </a:effectLst>
                <a:latin typeface="DIN-BlackItalic" pitchFamily="50" charset="0"/>
                <a:ea typeface="+mj-ea"/>
              </a:defRPr>
            </a:lvl1pPr>
          </a:lstStyle>
          <a:p>
            <a:pPr algn="l"/>
            <a:r>
              <a:rPr lang="zh-CN" altLang="en-US" sz="2000" dirty="0">
                <a:solidFill>
                  <a:schemeClr val="tx2"/>
                </a:solidFill>
                <a:effectLst/>
                <a:sym typeface="+mn-ea"/>
              </a:rPr>
              <a:t>适配第三代信息技术</a:t>
            </a:r>
            <a:endParaRPr lang="zh-CN" altLang="en-US" sz="2000" dirty="0">
              <a:solidFill>
                <a:schemeClr val="tx2"/>
              </a:solidFill>
              <a:effectLst/>
              <a:sym typeface="+mn-ea"/>
            </a:endParaRPr>
          </a:p>
        </p:txBody>
      </p:sp>
      <p:sp>
        <p:nvSpPr>
          <p:cNvPr id="22" name="TextBox 4"/>
          <p:cNvSpPr txBox="1"/>
          <p:nvPr/>
        </p:nvSpPr>
        <p:spPr>
          <a:xfrm>
            <a:off x="7131967" y="4205578"/>
            <a:ext cx="2722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accent1"/>
                </a:solidFill>
                <a:effectLst>
                  <a:outerShdw dist="63500" dir="5400000" algn="tl" rotWithShape="0">
                    <a:prstClr val="black">
                      <a:alpha val="10000"/>
                    </a:prstClr>
                  </a:outerShdw>
                </a:effectLst>
                <a:latin typeface="DIN-BlackItalic" pitchFamily="50" charset="0"/>
                <a:ea typeface="+mj-ea"/>
              </a:defRPr>
            </a:lvl1pPr>
          </a:lstStyle>
          <a:p>
            <a:pPr algn="l">
              <a:buClrTx/>
              <a:buSzTx/>
              <a:buFontTx/>
            </a:pPr>
            <a:r>
              <a:rPr lang="zh-CN" altLang="en-US" sz="2000" dirty="0">
                <a:solidFill>
                  <a:schemeClr val="tx2"/>
                </a:solidFill>
                <a:effectLst/>
                <a:sym typeface="+mn-ea"/>
              </a:rPr>
              <a:t>支持使用多种类胰岛素</a:t>
            </a:r>
            <a:endParaRPr lang="zh-CN" altLang="en-US" sz="2000" dirty="0">
              <a:solidFill>
                <a:schemeClr val="tx2"/>
              </a:solidFill>
              <a:effectLst/>
              <a:sym typeface="+mn-ea"/>
            </a:endParaRPr>
          </a:p>
        </p:txBody>
      </p:sp>
      <p:sp>
        <p:nvSpPr>
          <p:cNvPr id="25" name="任意多边形 24"/>
          <p:cNvSpPr/>
          <p:nvPr/>
        </p:nvSpPr>
        <p:spPr>
          <a:xfrm>
            <a:off x="1" y="332464"/>
            <a:ext cx="832245" cy="470570"/>
          </a:xfrm>
          <a:custGeom>
            <a:avLst/>
            <a:gdLst>
              <a:gd name="connsiteX0" fmla="*/ 0 w 832245"/>
              <a:gd name="connsiteY0" fmla="*/ 0 h 470570"/>
              <a:gd name="connsiteX1" fmla="*/ 596960 w 832245"/>
              <a:gd name="connsiteY1" fmla="*/ 0 h 470570"/>
              <a:gd name="connsiteX2" fmla="*/ 832245 w 832245"/>
              <a:gd name="connsiteY2" fmla="*/ 235285 h 470570"/>
              <a:gd name="connsiteX3" fmla="*/ 832244 w 832245"/>
              <a:gd name="connsiteY3" fmla="*/ 235285 h 470570"/>
              <a:gd name="connsiteX4" fmla="*/ 596959 w 832245"/>
              <a:gd name="connsiteY4" fmla="*/ 470570 h 470570"/>
              <a:gd name="connsiteX5" fmla="*/ 0 w 832245"/>
              <a:gd name="connsiteY5" fmla="*/ 470569 h 470570"/>
              <a:gd name="connsiteX6" fmla="*/ 0 w 832245"/>
              <a:gd name="connsiteY6" fmla="*/ 0 h 470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32245" h="470570">
                <a:moveTo>
                  <a:pt x="0" y="0"/>
                </a:moveTo>
                <a:lnTo>
                  <a:pt x="596960" y="0"/>
                </a:lnTo>
                <a:cubicBezTo>
                  <a:pt x="726904" y="0"/>
                  <a:pt x="832245" y="105341"/>
                  <a:pt x="832245" y="235285"/>
                </a:cubicBezTo>
                <a:lnTo>
                  <a:pt x="832244" y="235285"/>
                </a:lnTo>
                <a:cubicBezTo>
                  <a:pt x="832244" y="365229"/>
                  <a:pt x="726903" y="470570"/>
                  <a:pt x="596959" y="470570"/>
                </a:cubicBezTo>
                <a:lnTo>
                  <a:pt x="0" y="47056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223338" y="337562"/>
            <a:ext cx="524510" cy="4603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</a:rPr>
              <a:t>10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28" name="Oval 11"/>
          <p:cNvSpPr/>
          <p:nvPr/>
        </p:nvSpPr>
        <p:spPr>
          <a:xfrm>
            <a:off x="1924685" y="5210175"/>
            <a:ext cx="684530" cy="68453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7"/>
          <p:cNvSpPr/>
          <p:nvPr/>
        </p:nvSpPr>
        <p:spPr>
          <a:xfrm>
            <a:off x="7825105" y="2987040"/>
            <a:ext cx="3051810" cy="730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1600" dirty="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注射笔会自动上传</a:t>
            </a:r>
            <a:r>
              <a:rPr lang="zh-CN" altLang="en-US" sz="1600" dirty="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每次</a:t>
            </a:r>
            <a:r>
              <a:rPr lang="en-US" altLang="zh-CN" sz="1600" dirty="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注射记录。当有新医嘱时，可一键下载医嘱。</a:t>
            </a:r>
            <a:endParaRPr lang="zh-CN" altLang="en-GB" sz="1600" spc="150">
              <a:solidFill>
                <a:schemeClr val="tx2"/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</p:txBody>
      </p:sp>
      <p:sp>
        <p:nvSpPr>
          <p:cNvPr id="31" name="TextBox 4"/>
          <p:cNvSpPr txBox="1"/>
          <p:nvPr/>
        </p:nvSpPr>
        <p:spPr>
          <a:xfrm>
            <a:off x="2893977" y="5266427"/>
            <a:ext cx="221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accent1"/>
                </a:solidFill>
                <a:effectLst>
                  <a:outerShdw dist="63500" dir="5400000" algn="tl" rotWithShape="0">
                    <a:prstClr val="black">
                      <a:alpha val="10000"/>
                    </a:prstClr>
                  </a:outerShdw>
                </a:effectLst>
                <a:latin typeface="DIN-BlackItalic" pitchFamily="50" charset="0"/>
                <a:ea typeface="+mj-ea"/>
              </a:defRPr>
            </a:lvl1pPr>
          </a:lstStyle>
          <a:p>
            <a:pPr algn="l">
              <a:buClrTx/>
              <a:buSzTx/>
              <a:buFontTx/>
            </a:pPr>
            <a:r>
              <a:rPr lang="zh-CN" altLang="en-US" sz="2000" dirty="0">
                <a:solidFill>
                  <a:schemeClr val="tx2"/>
                </a:solidFill>
                <a:effectLst/>
                <a:sym typeface="+mn-ea"/>
              </a:rPr>
              <a:t>标配血糖检测模块</a:t>
            </a:r>
            <a:endParaRPr lang="zh-CN" altLang="en-US" sz="2000" dirty="0">
              <a:solidFill>
                <a:schemeClr val="tx2"/>
              </a:solidFill>
              <a:effectLst/>
              <a:sym typeface="+mn-ea"/>
            </a:endParaRPr>
          </a:p>
        </p:txBody>
      </p:sp>
      <p:sp>
        <p:nvSpPr>
          <p:cNvPr id="40" name="任意多边形 39"/>
          <p:cNvSpPr/>
          <p:nvPr/>
        </p:nvSpPr>
        <p:spPr>
          <a:xfrm>
            <a:off x="2044158" y="5335110"/>
            <a:ext cx="446686" cy="418137"/>
          </a:xfrm>
          <a:custGeom>
            <a:avLst/>
            <a:gdLst>
              <a:gd name="connsiteX0" fmla="*/ 243883 w 600653"/>
              <a:gd name="connsiteY0" fmla="*/ 476473 h 562265"/>
              <a:gd name="connsiteX1" fmla="*/ 243883 w 600653"/>
              <a:gd name="connsiteY1" fmla="*/ 521100 h 562265"/>
              <a:gd name="connsiteX2" fmla="*/ 356770 w 600653"/>
              <a:gd name="connsiteY2" fmla="*/ 521100 h 562265"/>
              <a:gd name="connsiteX3" fmla="*/ 356770 w 600653"/>
              <a:gd name="connsiteY3" fmla="*/ 476473 h 562265"/>
              <a:gd name="connsiteX4" fmla="*/ 38528 w 600653"/>
              <a:gd name="connsiteY4" fmla="*/ 381063 h 562265"/>
              <a:gd name="connsiteX5" fmla="*/ 38528 w 600653"/>
              <a:gd name="connsiteY5" fmla="*/ 418766 h 562265"/>
              <a:gd name="connsiteX6" fmla="*/ 57792 w 600653"/>
              <a:gd name="connsiteY6" fmla="*/ 438001 h 562265"/>
              <a:gd name="connsiteX7" fmla="*/ 542861 w 600653"/>
              <a:gd name="connsiteY7" fmla="*/ 438001 h 562265"/>
              <a:gd name="connsiteX8" fmla="*/ 562125 w 600653"/>
              <a:gd name="connsiteY8" fmla="*/ 418766 h 562265"/>
              <a:gd name="connsiteX9" fmla="*/ 562125 w 600653"/>
              <a:gd name="connsiteY9" fmla="*/ 381063 h 562265"/>
              <a:gd name="connsiteX10" fmla="*/ 300326 w 600653"/>
              <a:gd name="connsiteY10" fmla="*/ 210426 h 562265"/>
              <a:gd name="connsiteX11" fmla="*/ 315710 w 600653"/>
              <a:gd name="connsiteY11" fmla="*/ 225826 h 562265"/>
              <a:gd name="connsiteX12" fmla="*/ 315710 w 600653"/>
              <a:gd name="connsiteY12" fmla="*/ 251620 h 562265"/>
              <a:gd name="connsiteX13" fmla="*/ 300326 w 600653"/>
              <a:gd name="connsiteY13" fmla="*/ 267019 h 562265"/>
              <a:gd name="connsiteX14" fmla="*/ 284943 w 600653"/>
              <a:gd name="connsiteY14" fmla="*/ 251620 h 562265"/>
              <a:gd name="connsiteX15" fmla="*/ 284943 w 600653"/>
              <a:gd name="connsiteY15" fmla="*/ 225826 h 562265"/>
              <a:gd name="connsiteX16" fmla="*/ 300326 w 600653"/>
              <a:gd name="connsiteY16" fmla="*/ 210426 h 562265"/>
              <a:gd name="connsiteX17" fmla="*/ 253291 w 600653"/>
              <a:gd name="connsiteY17" fmla="*/ 184466 h 562265"/>
              <a:gd name="connsiteX18" fmla="*/ 243081 w 600653"/>
              <a:gd name="connsiteY18" fmla="*/ 194851 h 562265"/>
              <a:gd name="connsiteX19" fmla="*/ 243081 w 600653"/>
              <a:gd name="connsiteY19" fmla="*/ 281397 h 562265"/>
              <a:gd name="connsiteX20" fmla="*/ 253291 w 600653"/>
              <a:gd name="connsiteY20" fmla="*/ 291782 h 562265"/>
              <a:gd name="connsiteX21" fmla="*/ 347292 w 600653"/>
              <a:gd name="connsiteY21" fmla="*/ 291782 h 562265"/>
              <a:gd name="connsiteX22" fmla="*/ 357502 w 600653"/>
              <a:gd name="connsiteY22" fmla="*/ 281397 h 562265"/>
              <a:gd name="connsiteX23" fmla="*/ 357502 w 600653"/>
              <a:gd name="connsiteY23" fmla="*/ 194851 h 562265"/>
              <a:gd name="connsiteX24" fmla="*/ 347292 w 600653"/>
              <a:gd name="connsiteY24" fmla="*/ 184466 h 562265"/>
              <a:gd name="connsiteX25" fmla="*/ 300292 w 600653"/>
              <a:gd name="connsiteY25" fmla="*/ 100420 h 562265"/>
              <a:gd name="connsiteX26" fmla="*/ 258299 w 600653"/>
              <a:gd name="connsiteY26" fmla="*/ 142347 h 562265"/>
              <a:gd name="connsiteX27" fmla="*/ 258299 w 600653"/>
              <a:gd name="connsiteY27" fmla="*/ 153694 h 562265"/>
              <a:gd name="connsiteX28" fmla="*/ 342477 w 600653"/>
              <a:gd name="connsiteY28" fmla="*/ 153694 h 562265"/>
              <a:gd name="connsiteX29" fmla="*/ 342477 w 600653"/>
              <a:gd name="connsiteY29" fmla="*/ 142347 h 562265"/>
              <a:gd name="connsiteX30" fmla="*/ 300292 w 600653"/>
              <a:gd name="connsiteY30" fmla="*/ 100420 h 562265"/>
              <a:gd name="connsiteX31" fmla="*/ 300292 w 600653"/>
              <a:gd name="connsiteY31" fmla="*/ 69648 h 562265"/>
              <a:gd name="connsiteX32" fmla="*/ 373297 w 600653"/>
              <a:gd name="connsiteY32" fmla="*/ 142347 h 562265"/>
              <a:gd name="connsiteX33" fmla="*/ 373297 w 600653"/>
              <a:gd name="connsiteY33" fmla="*/ 161964 h 562265"/>
              <a:gd name="connsiteX34" fmla="*/ 373104 w 600653"/>
              <a:gd name="connsiteY34" fmla="*/ 162925 h 562265"/>
              <a:gd name="connsiteX35" fmla="*/ 388322 w 600653"/>
              <a:gd name="connsiteY35" fmla="*/ 194851 h 562265"/>
              <a:gd name="connsiteX36" fmla="*/ 388322 w 600653"/>
              <a:gd name="connsiteY36" fmla="*/ 281397 h 562265"/>
              <a:gd name="connsiteX37" fmla="*/ 347292 w 600653"/>
              <a:gd name="connsiteY37" fmla="*/ 322554 h 562265"/>
              <a:gd name="connsiteX38" fmla="*/ 253291 w 600653"/>
              <a:gd name="connsiteY38" fmla="*/ 322554 h 562265"/>
              <a:gd name="connsiteX39" fmla="*/ 212261 w 600653"/>
              <a:gd name="connsiteY39" fmla="*/ 281397 h 562265"/>
              <a:gd name="connsiteX40" fmla="*/ 212261 w 600653"/>
              <a:gd name="connsiteY40" fmla="*/ 194851 h 562265"/>
              <a:gd name="connsiteX41" fmla="*/ 227479 w 600653"/>
              <a:gd name="connsiteY41" fmla="*/ 162925 h 562265"/>
              <a:gd name="connsiteX42" fmla="*/ 227479 w 600653"/>
              <a:gd name="connsiteY42" fmla="*/ 161964 h 562265"/>
              <a:gd name="connsiteX43" fmla="*/ 227479 w 600653"/>
              <a:gd name="connsiteY43" fmla="*/ 142347 h 562265"/>
              <a:gd name="connsiteX44" fmla="*/ 300292 w 600653"/>
              <a:gd name="connsiteY44" fmla="*/ 69648 h 562265"/>
              <a:gd name="connsiteX45" fmla="*/ 57792 w 600653"/>
              <a:gd name="connsiteY45" fmla="*/ 38472 h 562265"/>
              <a:gd name="connsiteX46" fmla="*/ 38528 w 600653"/>
              <a:gd name="connsiteY46" fmla="*/ 57708 h 562265"/>
              <a:gd name="connsiteX47" fmla="*/ 38528 w 600653"/>
              <a:gd name="connsiteY47" fmla="*/ 342591 h 562265"/>
              <a:gd name="connsiteX48" fmla="*/ 562125 w 600653"/>
              <a:gd name="connsiteY48" fmla="*/ 342591 h 562265"/>
              <a:gd name="connsiteX49" fmla="*/ 562125 w 600653"/>
              <a:gd name="connsiteY49" fmla="*/ 57708 h 562265"/>
              <a:gd name="connsiteX50" fmla="*/ 542861 w 600653"/>
              <a:gd name="connsiteY50" fmla="*/ 38472 h 562265"/>
              <a:gd name="connsiteX51" fmla="*/ 57792 w 600653"/>
              <a:gd name="connsiteY51" fmla="*/ 0 h 562265"/>
              <a:gd name="connsiteX52" fmla="*/ 542861 w 600653"/>
              <a:gd name="connsiteY52" fmla="*/ 0 h 562265"/>
              <a:gd name="connsiteX53" fmla="*/ 600653 w 600653"/>
              <a:gd name="connsiteY53" fmla="*/ 57708 h 562265"/>
              <a:gd name="connsiteX54" fmla="*/ 600653 w 600653"/>
              <a:gd name="connsiteY54" fmla="*/ 418766 h 562265"/>
              <a:gd name="connsiteX55" fmla="*/ 542861 w 600653"/>
              <a:gd name="connsiteY55" fmla="*/ 476473 h 562265"/>
              <a:gd name="connsiteX56" fmla="*/ 395298 w 600653"/>
              <a:gd name="connsiteY56" fmla="*/ 476473 h 562265"/>
              <a:gd name="connsiteX57" fmla="*/ 395298 w 600653"/>
              <a:gd name="connsiteY57" fmla="*/ 523793 h 562265"/>
              <a:gd name="connsiteX58" fmla="*/ 460411 w 600653"/>
              <a:gd name="connsiteY58" fmla="*/ 523793 h 562265"/>
              <a:gd name="connsiteX59" fmla="*/ 479675 w 600653"/>
              <a:gd name="connsiteY59" fmla="*/ 543029 h 562265"/>
              <a:gd name="connsiteX60" fmla="*/ 460411 w 600653"/>
              <a:gd name="connsiteY60" fmla="*/ 562265 h 562265"/>
              <a:gd name="connsiteX61" fmla="*/ 140435 w 600653"/>
              <a:gd name="connsiteY61" fmla="*/ 562265 h 562265"/>
              <a:gd name="connsiteX62" fmla="*/ 121171 w 600653"/>
              <a:gd name="connsiteY62" fmla="*/ 543029 h 562265"/>
              <a:gd name="connsiteX63" fmla="*/ 140435 w 600653"/>
              <a:gd name="connsiteY63" fmla="*/ 523793 h 562265"/>
              <a:gd name="connsiteX64" fmla="*/ 205355 w 600653"/>
              <a:gd name="connsiteY64" fmla="*/ 523793 h 562265"/>
              <a:gd name="connsiteX65" fmla="*/ 205355 w 600653"/>
              <a:gd name="connsiteY65" fmla="*/ 476473 h 562265"/>
              <a:gd name="connsiteX66" fmla="*/ 57792 w 600653"/>
              <a:gd name="connsiteY66" fmla="*/ 476473 h 562265"/>
              <a:gd name="connsiteX67" fmla="*/ 0 w 600653"/>
              <a:gd name="connsiteY67" fmla="*/ 418766 h 562265"/>
              <a:gd name="connsiteX68" fmla="*/ 0 w 600653"/>
              <a:gd name="connsiteY68" fmla="*/ 57708 h 562265"/>
              <a:gd name="connsiteX69" fmla="*/ 57792 w 600653"/>
              <a:gd name="connsiteY69" fmla="*/ 0 h 562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600653" h="562265">
                <a:moveTo>
                  <a:pt x="243883" y="476473"/>
                </a:moveTo>
                <a:lnTo>
                  <a:pt x="243883" y="521100"/>
                </a:lnTo>
                <a:lnTo>
                  <a:pt x="356770" y="521100"/>
                </a:lnTo>
                <a:lnTo>
                  <a:pt x="356770" y="476473"/>
                </a:lnTo>
                <a:close/>
                <a:moveTo>
                  <a:pt x="38528" y="381063"/>
                </a:moveTo>
                <a:lnTo>
                  <a:pt x="38528" y="418766"/>
                </a:lnTo>
                <a:cubicBezTo>
                  <a:pt x="38528" y="429345"/>
                  <a:pt x="47197" y="438001"/>
                  <a:pt x="57792" y="438001"/>
                </a:cubicBezTo>
                <a:lnTo>
                  <a:pt x="542861" y="438001"/>
                </a:lnTo>
                <a:cubicBezTo>
                  <a:pt x="553649" y="438001"/>
                  <a:pt x="562125" y="429345"/>
                  <a:pt x="562125" y="418766"/>
                </a:cubicBezTo>
                <a:lnTo>
                  <a:pt x="562125" y="381063"/>
                </a:lnTo>
                <a:close/>
                <a:moveTo>
                  <a:pt x="300326" y="210426"/>
                </a:moveTo>
                <a:cubicBezTo>
                  <a:pt x="308787" y="210426"/>
                  <a:pt x="315710" y="217356"/>
                  <a:pt x="315710" y="225826"/>
                </a:cubicBezTo>
                <a:lnTo>
                  <a:pt x="315710" y="251620"/>
                </a:lnTo>
                <a:cubicBezTo>
                  <a:pt x="315710" y="260089"/>
                  <a:pt x="308787" y="267019"/>
                  <a:pt x="300326" y="267019"/>
                </a:cubicBezTo>
                <a:cubicBezTo>
                  <a:pt x="291866" y="267019"/>
                  <a:pt x="284943" y="260089"/>
                  <a:pt x="284943" y="251620"/>
                </a:cubicBezTo>
                <a:lnTo>
                  <a:pt x="284943" y="225826"/>
                </a:lnTo>
                <a:cubicBezTo>
                  <a:pt x="284943" y="217356"/>
                  <a:pt x="291866" y="210426"/>
                  <a:pt x="300326" y="210426"/>
                </a:cubicBezTo>
                <a:close/>
                <a:moveTo>
                  <a:pt x="253291" y="184466"/>
                </a:moveTo>
                <a:cubicBezTo>
                  <a:pt x="247897" y="184466"/>
                  <a:pt x="243081" y="189274"/>
                  <a:pt x="243081" y="194851"/>
                </a:cubicBezTo>
                <a:lnTo>
                  <a:pt x="243081" y="281397"/>
                </a:lnTo>
                <a:cubicBezTo>
                  <a:pt x="243081" y="286974"/>
                  <a:pt x="247897" y="291782"/>
                  <a:pt x="253291" y="291782"/>
                </a:cubicBezTo>
                <a:lnTo>
                  <a:pt x="347292" y="291782"/>
                </a:lnTo>
                <a:cubicBezTo>
                  <a:pt x="352879" y="291782"/>
                  <a:pt x="357502" y="286974"/>
                  <a:pt x="357502" y="281397"/>
                </a:cubicBezTo>
                <a:lnTo>
                  <a:pt x="357502" y="194851"/>
                </a:lnTo>
                <a:cubicBezTo>
                  <a:pt x="357502" y="189274"/>
                  <a:pt x="352879" y="184466"/>
                  <a:pt x="347292" y="184466"/>
                </a:cubicBezTo>
                <a:close/>
                <a:moveTo>
                  <a:pt x="300292" y="100420"/>
                </a:moveTo>
                <a:cubicBezTo>
                  <a:pt x="277176" y="100420"/>
                  <a:pt x="258299" y="119268"/>
                  <a:pt x="258299" y="142347"/>
                </a:cubicBezTo>
                <a:lnTo>
                  <a:pt x="258299" y="153694"/>
                </a:lnTo>
                <a:lnTo>
                  <a:pt x="342477" y="153694"/>
                </a:lnTo>
                <a:lnTo>
                  <a:pt x="342477" y="142347"/>
                </a:lnTo>
                <a:cubicBezTo>
                  <a:pt x="342477" y="119268"/>
                  <a:pt x="323599" y="100420"/>
                  <a:pt x="300292" y="100420"/>
                </a:cubicBezTo>
                <a:close/>
                <a:moveTo>
                  <a:pt x="300292" y="69648"/>
                </a:moveTo>
                <a:cubicBezTo>
                  <a:pt x="340551" y="69648"/>
                  <a:pt x="373297" y="102343"/>
                  <a:pt x="373297" y="142347"/>
                </a:cubicBezTo>
                <a:lnTo>
                  <a:pt x="373297" y="161964"/>
                </a:lnTo>
                <a:cubicBezTo>
                  <a:pt x="373297" y="162348"/>
                  <a:pt x="373104" y="162541"/>
                  <a:pt x="373104" y="162925"/>
                </a:cubicBezTo>
                <a:cubicBezTo>
                  <a:pt x="382351" y="170426"/>
                  <a:pt x="388322" y="181965"/>
                  <a:pt x="388322" y="194851"/>
                </a:cubicBezTo>
                <a:lnTo>
                  <a:pt x="388322" y="281397"/>
                </a:lnTo>
                <a:cubicBezTo>
                  <a:pt x="388322" y="304091"/>
                  <a:pt x="370022" y="322554"/>
                  <a:pt x="347292" y="322554"/>
                </a:cubicBezTo>
                <a:lnTo>
                  <a:pt x="253291" y="322554"/>
                </a:lnTo>
                <a:cubicBezTo>
                  <a:pt x="230753" y="322554"/>
                  <a:pt x="212261" y="304091"/>
                  <a:pt x="212261" y="281397"/>
                </a:cubicBezTo>
                <a:lnTo>
                  <a:pt x="212261" y="194851"/>
                </a:lnTo>
                <a:cubicBezTo>
                  <a:pt x="212261" y="181965"/>
                  <a:pt x="218232" y="170426"/>
                  <a:pt x="227479" y="162925"/>
                </a:cubicBezTo>
                <a:cubicBezTo>
                  <a:pt x="227479" y="162541"/>
                  <a:pt x="227479" y="162348"/>
                  <a:pt x="227479" y="161964"/>
                </a:cubicBezTo>
                <a:lnTo>
                  <a:pt x="227479" y="142347"/>
                </a:lnTo>
                <a:cubicBezTo>
                  <a:pt x="227479" y="102343"/>
                  <a:pt x="260225" y="69648"/>
                  <a:pt x="300292" y="69648"/>
                </a:cubicBezTo>
                <a:close/>
                <a:moveTo>
                  <a:pt x="57792" y="38472"/>
                </a:moveTo>
                <a:cubicBezTo>
                  <a:pt x="47197" y="38472"/>
                  <a:pt x="38528" y="47128"/>
                  <a:pt x="38528" y="57708"/>
                </a:cubicBezTo>
                <a:lnTo>
                  <a:pt x="38528" y="342591"/>
                </a:lnTo>
                <a:lnTo>
                  <a:pt x="562125" y="342591"/>
                </a:lnTo>
                <a:lnTo>
                  <a:pt x="562125" y="57708"/>
                </a:lnTo>
                <a:cubicBezTo>
                  <a:pt x="562125" y="47128"/>
                  <a:pt x="553649" y="38472"/>
                  <a:pt x="542861" y="38472"/>
                </a:cubicBezTo>
                <a:close/>
                <a:moveTo>
                  <a:pt x="57792" y="0"/>
                </a:moveTo>
                <a:lnTo>
                  <a:pt x="542861" y="0"/>
                </a:lnTo>
                <a:cubicBezTo>
                  <a:pt x="574839" y="0"/>
                  <a:pt x="600653" y="25776"/>
                  <a:pt x="600653" y="57708"/>
                </a:cubicBezTo>
                <a:lnTo>
                  <a:pt x="600653" y="418766"/>
                </a:lnTo>
                <a:cubicBezTo>
                  <a:pt x="600653" y="450505"/>
                  <a:pt x="574839" y="476473"/>
                  <a:pt x="542861" y="476473"/>
                </a:cubicBezTo>
                <a:lnTo>
                  <a:pt x="395298" y="476473"/>
                </a:lnTo>
                <a:lnTo>
                  <a:pt x="395298" y="523793"/>
                </a:lnTo>
                <a:lnTo>
                  <a:pt x="460411" y="523793"/>
                </a:lnTo>
                <a:cubicBezTo>
                  <a:pt x="471006" y="523793"/>
                  <a:pt x="479675" y="532257"/>
                  <a:pt x="479675" y="543029"/>
                </a:cubicBezTo>
                <a:cubicBezTo>
                  <a:pt x="479675" y="553609"/>
                  <a:pt x="471006" y="562265"/>
                  <a:pt x="460411" y="562265"/>
                </a:cubicBezTo>
                <a:lnTo>
                  <a:pt x="140435" y="562265"/>
                </a:lnTo>
                <a:cubicBezTo>
                  <a:pt x="129840" y="562265"/>
                  <a:pt x="121171" y="553609"/>
                  <a:pt x="121171" y="543029"/>
                </a:cubicBezTo>
                <a:cubicBezTo>
                  <a:pt x="121171" y="532257"/>
                  <a:pt x="129840" y="523793"/>
                  <a:pt x="140435" y="523793"/>
                </a:cubicBezTo>
                <a:lnTo>
                  <a:pt x="205355" y="523793"/>
                </a:lnTo>
                <a:lnTo>
                  <a:pt x="205355" y="476473"/>
                </a:lnTo>
                <a:lnTo>
                  <a:pt x="57792" y="476473"/>
                </a:lnTo>
                <a:cubicBezTo>
                  <a:pt x="26006" y="476473"/>
                  <a:pt x="0" y="450505"/>
                  <a:pt x="0" y="418766"/>
                </a:cubicBezTo>
                <a:lnTo>
                  <a:pt x="0" y="57708"/>
                </a:lnTo>
                <a:cubicBezTo>
                  <a:pt x="0" y="25776"/>
                  <a:pt x="26006" y="0"/>
                  <a:pt x="57792" y="0"/>
                </a:cubicBezTo>
                <a:close/>
              </a:path>
            </a:pathLst>
          </a:custGeom>
          <a:solidFill>
            <a:schemeClr val="bg1"/>
          </a:solidFill>
          <a:ln w="7600" cap="flat">
            <a:noFill/>
            <a:bevel/>
          </a:ln>
        </p:spPr>
        <p:txBody>
          <a:bodyPr wrap="square" lIns="0" tIns="0" rIns="0" bIns="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endParaRPr sz="1975" dirty="0">
              <a:solidFill>
                <a:srgbClr val="FFFFFF"/>
              </a:solidFill>
              <a:latin typeface="Arial Black" panose="020B0A04020102020204"/>
            </a:endParaRPr>
          </a:p>
        </p:txBody>
      </p:sp>
      <p:cxnSp>
        <p:nvCxnSpPr>
          <p:cNvPr id="2" name="直接箭头连接符 1"/>
          <p:cNvCxnSpPr/>
          <p:nvPr/>
        </p:nvCxnSpPr>
        <p:spPr>
          <a:xfrm flipH="1">
            <a:off x="8512175" y="1208405"/>
            <a:ext cx="3240000" cy="0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" name="直接箭头连接符 2"/>
          <p:cNvCxnSpPr/>
          <p:nvPr/>
        </p:nvCxnSpPr>
        <p:spPr>
          <a:xfrm flipH="1">
            <a:off x="7767955" y="3023870"/>
            <a:ext cx="3240000" cy="0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/>
          <p:nvPr/>
        </p:nvCxnSpPr>
        <p:spPr>
          <a:xfrm flipH="1">
            <a:off x="7131685" y="4561840"/>
            <a:ext cx="3240000" cy="0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直接箭头连接符 26"/>
          <p:cNvCxnSpPr/>
          <p:nvPr/>
        </p:nvCxnSpPr>
        <p:spPr>
          <a:xfrm flipH="1">
            <a:off x="2735580" y="5665470"/>
            <a:ext cx="3240000" cy="0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图片 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44065" y="996315"/>
            <a:ext cx="3662680" cy="384683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23"/>
          <p:cNvSpPr txBox="1"/>
          <p:nvPr/>
        </p:nvSpPr>
        <p:spPr>
          <a:xfrm>
            <a:off x="867681" y="306764"/>
            <a:ext cx="3497580" cy="52197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zh-CN"/>
            </a:defPPr>
            <a:lvl1pPr>
              <a:defRPr sz="3200" spc="200">
                <a:solidFill>
                  <a:srgbClr val="245188"/>
                </a:solidFill>
                <a:effectLst>
                  <a:outerShdw blurRad="127000" dist="63500" dir="2700000" algn="tl" rotWithShape="0">
                    <a:schemeClr val="accent1">
                      <a:alpha val="20000"/>
                    </a:schemeClr>
                  </a:outerShdw>
                </a:effectLst>
                <a:latin typeface="+mj-ea"/>
                <a:ea typeface="+mj-ea"/>
              </a:defRPr>
            </a:lvl1pPr>
          </a:lstStyle>
          <a:p>
            <a:r>
              <a:rPr lang="zh-CN" altLang="en-US" sz="2800" spc="100" dirty="0">
                <a:solidFill>
                  <a:schemeClr val="tx2"/>
                </a:solidFill>
                <a:effectLst/>
              </a:rPr>
              <a:t>智能血糖仪（</a:t>
            </a:r>
            <a:r>
              <a:rPr lang="zh-CN" altLang="en-US" sz="2800" spc="100" dirty="0">
                <a:solidFill>
                  <a:schemeClr val="tx2"/>
                </a:solidFill>
                <a:effectLst/>
              </a:rPr>
              <a:t>医用）</a:t>
            </a:r>
            <a:endParaRPr lang="zh-CN" altLang="en-US" sz="2800" spc="100" dirty="0">
              <a:solidFill>
                <a:schemeClr val="tx2"/>
              </a:solidFill>
              <a:effectLst/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1" y="332464"/>
            <a:ext cx="832245" cy="470570"/>
          </a:xfrm>
          <a:custGeom>
            <a:avLst/>
            <a:gdLst>
              <a:gd name="connsiteX0" fmla="*/ 0 w 832245"/>
              <a:gd name="connsiteY0" fmla="*/ 0 h 470570"/>
              <a:gd name="connsiteX1" fmla="*/ 596960 w 832245"/>
              <a:gd name="connsiteY1" fmla="*/ 0 h 470570"/>
              <a:gd name="connsiteX2" fmla="*/ 832245 w 832245"/>
              <a:gd name="connsiteY2" fmla="*/ 235285 h 470570"/>
              <a:gd name="connsiteX3" fmla="*/ 832244 w 832245"/>
              <a:gd name="connsiteY3" fmla="*/ 235285 h 470570"/>
              <a:gd name="connsiteX4" fmla="*/ 596959 w 832245"/>
              <a:gd name="connsiteY4" fmla="*/ 470570 h 470570"/>
              <a:gd name="connsiteX5" fmla="*/ 0 w 832245"/>
              <a:gd name="connsiteY5" fmla="*/ 470569 h 470570"/>
              <a:gd name="connsiteX6" fmla="*/ 0 w 832245"/>
              <a:gd name="connsiteY6" fmla="*/ 0 h 470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32245" h="470570">
                <a:moveTo>
                  <a:pt x="0" y="0"/>
                </a:moveTo>
                <a:lnTo>
                  <a:pt x="596960" y="0"/>
                </a:lnTo>
                <a:cubicBezTo>
                  <a:pt x="726904" y="0"/>
                  <a:pt x="832245" y="105341"/>
                  <a:pt x="832245" y="235285"/>
                </a:cubicBezTo>
                <a:lnTo>
                  <a:pt x="832244" y="235285"/>
                </a:lnTo>
                <a:cubicBezTo>
                  <a:pt x="832244" y="365229"/>
                  <a:pt x="726903" y="470570"/>
                  <a:pt x="596959" y="470570"/>
                </a:cubicBezTo>
                <a:lnTo>
                  <a:pt x="0" y="47056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 descr="手持端一体机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42340" y="1005205"/>
            <a:ext cx="2501900" cy="520509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732915" y="6210300"/>
            <a:ext cx="13900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chemeClr val="accent1"/>
                </a:solidFill>
              </a:rPr>
              <a:t>一</a:t>
            </a:r>
            <a:r>
              <a:rPr lang="en-US" altLang="zh-CN" b="1">
                <a:solidFill>
                  <a:schemeClr val="accent1"/>
                </a:solidFill>
              </a:rPr>
              <a:t> </a:t>
            </a:r>
            <a:r>
              <a:rPr lang="zh-CN" altLang="en-US" b="1">
                <a:solidFill>
                  <a:schemeClr val="accent1"/>
                </a:solidFill>
              </a:rPr>
              <a:t>体</a:t>
            </a:r>
            <a:r>
              <a:rPr lang="en-US" altLang="zh-CN" b="1">
                <a:solidFill>
                  <a:schemeClr val="accent1"/>
                </a:solidFill>
              </a:rPr>
              <a:t> </a:t>
            </a:r>
            <a:r>
              <a:rPr lang="zh-CN" altLang="en-US" b="1">
                <a:solidFill>
                  <a:schemeClr val="accent1"/>
                </a:solidFill>
              </a:rPr>
              <a:t>机</a:t>
            </a:r>
            <a:endParaRPr lang="zh-CN" altLang="en-US" b="1">
              <a:solidFill>
                <a:schemeClr val="accent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752975" y="1257300"/>
            <a:ext cx="51974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用于</a:t>
            </a:r>
            <a:r>
              <a:rPr lang="en-US" altLang="zh-CN" sz="36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36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全院血糖管理</a:t>
            </a:r>
            <a:r>
              <a:rPr lang="en-US" altLang="zh-CN" sz="36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endParaRPr lang="en-US" altLang="zh-CN" sz="3600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-182" y="332482"/>
            <a:ext cx="795020" cy="4603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</a:rPr>
              <a:t>检测</a:t>
            </a:r>
            <a:endParaRPr lang="zh-CN" altLang="en-US" sz="2400" b="1" dirty="0" smtClean="0">
              <a:solidFill>
                <a:schemeClr val="bg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432300" y="2467610"/>
            <a:ext cx="1162050" cy="117157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7341235" y="2343785"/>
            <a:ext cx="1228725" cy="12954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4432300" y="4113530"/>
            <a:ext cx="1162050" cy="116205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7537450" y="4075430"/>
            <a:ext cx="1193800" cy="1200150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5594350" y="2545715"/>
            <a:ext cx="2102485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 b="1">
                <a:solidFill>
                  <a:schemeClr val="accent1"/>
                </a:solidFill>
              </a:rPr>
              <a:t>超长量程</a:t>
            </a:r>
            <a:endParaRPr lang="zh-CN" altLang="en-US" sz="2400" b="1">
              <a:solidFill>
                <a:schemeClr val="accent1"/>
              </a:solidFill>
            </a:endParaRPr>
          </a:p>
          <a:p>
            <a:r>
              <a:rPr lang="zh-CN" altLang="en-US">
                <a:solidFill>
                  <a:schemeClr val="accent1"/>
                </a:solidFill>
              </a:rPr>
              <a:t>测量血糖范围: </a:t>
            </a:r>
            <a:endParaRPr lang="zh-CN" altLang="en-US">
              <a:solidFill>
                <a:schemeClr val="accent1"/>
              </a:solidFill>
            </a:endParaRPr>
          </a:p>
          <a:p>
            <a:r>
              <a:rPr lang="zh-CN" altLang="en-US">
                <a:solidFill>
                  <a:schemeClr val="accent1"/>
                </a:solidFill>
              </a:rPr>
              <a:t>0.6~50mmol/L</a:t>
            </a: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569960" y="2545715"/>
            <a:ext cx="3478530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 b="1">
                <a:solidFill>
                  <a:schemeClr val="accent1"/>
                </a:solidFill>
              </a:rPr>
              <a:t>宽范围HCT</a:t>
            </a:r>
            <a:r>
              <a:rPr lang="zh-CN" altLang="en-US" b="1">
                <a:solidFill>
                  <a:schemeClr val="accent1"/>
                </a:solidFill>
              </a:rPr>
              <a:t> </a:t>
            </a:r>
            <a:endParaRPr lang="zh-CN" altLang="en-US" b="1">
              <a:solidFill>
                <a:schemeClr val="accent1"/>
              </a:solidFill>
            </a:endParaRPr>
          </a:p>
          <a:p>
            <a:r>
              <a:rPr lang="zh-CN" altLang="en-US">
                <a:solidFill>
                  <a:schemeClr val="accent1"/>
                </a:solidFill>
              </a:rPr>
              <a:t>支持红细胞比容(HCT）：10~70%</a:t>
            </a: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501640" y="4203700"/>
            <a:ext cx="2195195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 b="1">
                <a:solidFill>
                  <a:schemeClr val="accent1"/>
                </a:solidFill>
                <a:sym typeface="+mn-ea"/>
              </a:rPr>
              <a:t>脱氢酶法</a:t>
            </a:r>
            <a:r>
              <a:rPr lang="zh-CN" altLang="en-US">
                <a:solidFill>
                  <a:schemeClr val="accent1"/>
                </a:solidFill>
                <a:sym typeface="+mn-ea"/>
              </a:rPr>
              <a:t> </a:t>
            </a:r>
            <a:endParaRPr lang="zh-CN" altLang="en-US">
              <a:solidFill>
                <a:schemeClr val="accent1"/>
              </a:solidFill>
            </a:endParaRPr>
          </a:p>
          <a:p>
            <a:r>
              <a:rPr lang="zh-CN" altLang="en-US">
                <a:solidFill>
                  <a:schemeClr val="accent1"/>
                </a:solidFill>
              </a:rPr>
              <a:t>不受氧气干扰，结果受环境影响小</a:t>
            </a: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731250" y="4113530"/>
            <a:ext cx="2721610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solidFill>
                  <a:schemeClr val="accent1"/>
                </a:solidFill>
              </a:rPr>
              <a:t>黄金电极</a:t>
            </a:r>
            <a:endParaRPr lang="zh-CN" altLang="en-US" sz="2400">
              <a:solidFill>
                <a:schemeClr val="accent1"/>
              </a:solidFill>
            </a:endParaRPr>
          </a:p>
          <a:p>
            <a:r>
              <a:rPr lang="zh-CN" altLang="en-US">
                <a:solidFill>
                  <a:schemeClr val="accent1"/>
                </a:solidFill>
              </a:rPr>
              <a:t>抗干扰能力强，</a:t>
            </a:r>
            <a:endParaRPr lang="zh-CN" altLang="en-US">
              <a:solidFill>
                <a:schemeClr val="accent1"/>
              </a:solidFill>
            </a:endParaRPr>
          </a:p>
          <a:p>
            <a:r>
              <a:rPr lang="zh-CN" altLang="en-US">
                <a:solidFill>
                  <a:schemeClr val="accent1"/>
                </a:solidFill>
              </a:rPr>
              <a:t>灵敏度高，结果更精准</a:t>
            </a:r>
            <a:endParaRPr lang="zh-CN" altLang="en-US">
              <a:solidFill>
                <a:schemeClr val="accen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23"/>
          <p:cNvSpPr txBox="1"/>
          <p:nvPr/>
        </p:nvSpPr>
        <p:spPr>
          <a:xfrm>
            <a:off x="867681" y="306764"/>
            <a:ext cx="3497580" cy="52197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zh-CN"/>
            </a:defPPr>
            <a:lvl1pPr>
              <a:defRPr sz="3200" spc="200">
                <a:solidFill>
                  <a:srgbClr val="245188"/>
                </a:solidFill>
                <a:effectLst>
                  <a:outerShdw blurRad="127000" dist="63500" dir="2700000" algn="tl" rotWithShape="0">
                    <a:schemeClr val="accent1">
                      <a:alpha val="20000"/>
                    </a:schemeClr>
                  </a:outerShdw>
                </a:effectLst>
                <a:latin typeface="+mj-ea"/>
                <a:ea typeface="+mj-ea"/>
              </a:defRPr>
            </a:lvl1pPr>
          </a:lstStyle>
          <a:p>
            <a:r>
              <a:rPr lang="zh-CN" altLang="en-US" sz="2800" spc="100" dirty="0">
                <a:solidFill>
                  <a:schemeClr val="tx2"/>
                </a:solidFill>
                <a:effectLst/>
              </a:rPr>
              <a:t>智能血糖仪（</a:t>
            </a:r>
            <a:r>
              <a:rPr lang="zh-CN" altLang="en-US" sz="2800" spc="100" dirty="0">
                <a:solidFill>
                  <a:schemeClr val="tx2"/>
                </a:solidFill>
                <a:effectLst/>
              </a:rPr>
              <a:t>家用）</a:t>
            </a:r>
            <a:endParaRPr lang="zh-CN" altLang="en-US" sz="2800" spc="100" dirty="0">
              <a:solidFill>
                <a:schemeClr val="tx2"/>
              </a:solidFill>
              <a:effectLst/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1" y="332464"/>
            <a:ext cx="832245" cy="470570"/>
          </a:xfrm>
          <a:custGeom>
            <a:avLst/>
            <a:gdLst>
              <a:gd name="connsiteX0" fmla="*/ 0 w 832245"/>
              <a:gd name="connsiteY0" fmla="*/ 0 h 470570"/>
              <a:gd name="connsiteX1" fmla="*/ 596960 w 832245"/>
              <a:gd name="connsiteY1" fmla="*/ 0 h 470570"/>
              <a:gd name="connsiteX2" fmla="*/ 832245 w 832245"/>
              <a:gd name="connsiteY2" fmla="*/ 235285 h 470570"/>
              <a:gd name="connsiteX3" fmla="*/ 832244 w 832245"/>
              <a:gd name="connsiteY3" fmla="*/ 235285 h 470570"/>
              <a:gd name="connsiteX4" fmla="*/ 596959 w 832245"/>
              <a:gd name="connsiteY4" fmla="*/ 470570 h 470570"/>
              <a:gd name="connsiteX5" fmla="*/ 0 w 832245"/>
              <a:gd name="connsiteY5" fmla="*/ 470569 h 470570"/>
              <a:gd name="connsiteX6" fmla="*/ 0 w 832245"/>
              <a:gd name="connsiteY6" fmla="*/ 0 h 470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32245" h="470570">
                <a:moveTo>
                  <a:pt x="0" y="0"/>
                </a:moveTo>
                <a:lnTo>
                  <a:pt x="596960" y="0"/>
                </a:lnTo>
                <a:cubicBezTo>
                  <a:pt x="726904" y="0"/>
                  <a:pt x="832245" y="105341"/>
                  <a:pt x="832245" y="235285"/>
                </a:cubicBezTo>
                <a:lnTo>
                  <a:pt x="832244" y="235285"/>
                </a:lnTo>
                <a:cubicBezTo>
                  <a:pt x="832244" y="365229"/>
                  <a:pt x="726903" y="470570"/>
                  <a:pt x="596959" y="470570"/>
                </a:cubicBezTo>
                <a:lnTo>
                  <a:pt x="0" y="47056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54428" y="337562"/>
            <a:ext cx="795020" cy="4603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</a:rPr>
              <a:t>检测</a:t>
            </a:r>
            <a:endParaRPr lang="zh-CN" altLang="en-US" sz="2400" b="1" dirty="0" smtClean="0">
              <a:solidFill>
                <a:schemeClr val="bg1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023485" y="1192389"/>
            <a:ext cx="1932146" cy="3449461"/>
            <a:chOff x="13797" y="1927"/>
            <a:chExt cx="3776" cy="7298"/>
          </a:xfrm>
        </p:grpSpPr>
        <p:pic>
          <p:nvPicPr>
            <p:cNvPr id="30" name="图片 29" descr="血糖仪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3917" y="7611"/>
              <a:ext cx="2522" cy="1614"/>
            </a:xfrm>
            <a:prstGeom prst="rect">
              <a:avLst/>
            </a:prstGeom>
          </p:spPr>
        </p:pic>
        <p:pic>
          <p:nvPicPr>
            <p:cNvPr id="29" name="图片 28" descr="手机+血糖仪（带尺寸）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7" y="1927"/>
              <a:ext cx="3776" cy="7298"/>
            </a:xfrm>
            <a:prstGeom prst="rect">
              <a:avLst/>
            </a:prstGeom>
          </p:spPr>
        </p:pic>
      </p:grpSp>
      <p:sp>
        <p:nvSpPr>
          <p:cNvPr id="6" name="文本框 5"/>
          <p:cNvSpPr txBox="1"/>
          <p:nvPr/>
        </p:nvSpPr>
        <p:spPr>
          <a:xfrm>
            <a:off x="4636770" y="4845050"/>
            <a:ext cx="2699385" cy="16605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 b="1">
                <a:solidFill>
                  <a:schemeClr val="accent1"/>
                </a:solidFill>
              </a:rPr>
              <a:t>手机血糖仪</a:t>
            </a:r>
            <a:br>
              <a:rPr lang="zh-CN" altLang="en-US" sz="2400" b="1">
                <a:solidFill>
                  <a:schemeClr val="accent5"/>
                </a:solidFill>
              </a:rPr>
            </a:br>
            <a:br>
              <a:rPr lang="zh-CN" altLang="en-US" sz="2400" b="1">
                <a:solidFill>
                  <a:schemeClr val="accent5"/>
                </a:solidFill>
              </a:rPr>
            </a:br>
            <a:r>
              <a:rPr lang="zh-CN" altLang="en-US" b="1">
                <a:solidFill>
                  <a:schemeClr val="accent1"/>
                </a:solidFill>
                <a:sym typeface="+mn-ea"/>
              </a:rPr>
              <a:t>插智能手机充电口使用，数据自动上传医生端。</a:t>
            </a:r>
            <a:br>
              <a:rPr lang="zh-CN" altLang="en-US" b="1">
                <a:solidFill>
                  <a:schemeClr val="accent5"/>
                </a:solidFill>
                <a:sym typeface="+mn-ea"/>
              </a:rPr>
            </a:br>
            <a:endParaRPr lang="zh-CN" altLang="en-US" b="1">
              <a:solidFill>
                <a:schemeClr val="accent5"/>
              </a:solidFill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748030" y="4845050"/>
            <a:ext cx="3474720" cy="1291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 b="1">
                <a:solidFill>
                  <a:schemeClr val="accent1"/>
                </a:solidFill>
              </a:rPr>
              <a:t>物联网卡血糖仪</a:t>
            </a:r>
            <a:br>
              <a:rPr lang="zh-CN" altLang="en-US" b="1">
                <a:solidFill>
                  <a:schemeClr val="accent5"/>
                </a:solidFill>
              </a:rPr>
            </a:br>
            <a:br>
              <a:rPr lang="zh-CN" altLang="en-US" b="1">
                <a:solidFill>
                  <a:schemeClr val="accent5"/>
                </a:solidFill>
              </a:rPr>
            </a:br>
            <a:r>
              <a:rPr lang="zh-CN" altLang="en-US" b="1">
                <a:solidFill>
                  <a:schemeClr val="accent1"/>
                </a:solidFill>
              </a:rPr>
              <a:t>无需智能手机配合，数据自动上传医生端，方便医生居家管理。</a:t>
            </a:r>
            <a:endParaRPr lang="zh-CN" altLang="en-US" b="1">
              <a:solidFill>
                <a:schemeClr val="accent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0640" y="952500"/>
            <a:ext cx="2280285" cy="3689350"/>
          </a:xfrm>
          <a:prstGeom prst="rect">
            <a:avLst/>
          </a:prstGeom>
        </p:spPr>
      </p:pic>
      <p:sp>
        <p:nvSpPr>
          <p:cNvPr id="2" name="文本框 1"/>
          <p:cNvSpPr txBox="1"/>
          <p:nvPr>
            <p:custDataLst>
              <p:tags r:id="rId5"/>
            </p:custDataLst>
          </p:nvPr>
        </p:nvSpPr>
        <p:spPr>
          <a:xfrm>
            <a:off x="7220585" y="1461135"/>
            <a:ext cx="51974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用于</a:t>
            </a:r>
            <a:r>
              <a:rPr lang="en-US" altLang="zh-CN" sz="36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36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居家血糖管理</a:t>
            </a:r>
            <a:r>
              <a:rPr lang="en-US" altLang="zh-CN" sz="36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endParaRPr lang="en-US" altLang="zh-CN" sz="3600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412355" y="2825750"/>
            <a:ext cx="4236720" cy="13220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 b="1">
                <a:solidFill>
                  <a:schemeClr val="accent1"/>
                </a:solidFill>
                <a:sym typeface="+mn-ea"/>
              </a:rPr>
              <a:t>物联网卡血糖仪，方便老年人使用。</a:t>
            </a:r>
            <a:endParaRPr lang="zh-CN" altLang="en-US" sz="2000" b="1">
              <a:solidFill>
                <a:schemeClr val="accent1"/>
              </a:solidFill>
            </a:endParaRPr>
          </a:p>
          <a:p>
            <a:br>
              <a:rPr lang="zh-CN" altLang="en-US" sz="2000" b="1">
                <a:solidFill>
                  <a:schemeClr val="accent1"/>
                </a:solidFill>
                <a:sym typeface="+mn-ea"/>
              </a:rPr>
            </a:br>
            <a:br>
              <a:rPr lang="zh-CN" altLang="en-US" sz="2000" b="1">
                <a:solidFill>
                  <a:schemeClr val="accent1"/>
                </a:solidFill>
                <a:sym typeface="+mn-ea"/>
              </a:rPr>
            </a:br>
            <a:r>
              <a:rPr lang="zh-CN" altLang="en-US" sz="2000" b="1">
                <a:solidFill>
                  <a:schemeClr val="accent1"/>
                </a:solidFill>
                <a:sym typeface="+mn-ea"/>
              </a:rPr>
              <a:t>手机血糖仪，适于年轻人使用。</a:t>
            </a:r>
            <a:endParaRPr lang="zh-CN" altLang="en-US" sz="2000" b="1">
              <a:solidFill>
                <a:schemeClr val="accent1"/>
              </a:solidFill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任意多边形 28"/>
          <p:cNvSpPr/>
          <p:nvPr/>
        </p:nvSpPr>
        <p:spPr>
          <a:xfrm>
            <a:off x="1" y="332464"/>
            <a:ext cx="832245" cy="470570"/>
          </a:xfrm>
          <a:custGeom>
            <a:avLst/>
            <a:gdLst>
              <a:gd name="connsiteX0" fmla="*/ 0 w 832245"/>
              <a:gd name="connsiteY0" fmla="*/ 0 h 470570"/>
              <a:gd name="connsiteX1" fmla="*/ 596960 w 832245"/>
              <a:gd name="connsiteY1" fmla="*/ 0 h 470570"/>
              <a:gd name="connsiteX2" fmla="*/ 832245 w 832245"/>
              <a:gd name="connsiteY2" fmla="*/ 235285 h 470570"/>
              <a:gd name="connsiteX3" fmla="*/ 832244 w 832245"/>
              <a:gd name="connsiteY3" fmla="*/ 235285 h 470570"/>
              <a:gd name="connsiteX4" fmla="*/ 596959 w 832245"/>
              <a:gd name="connsiteY4" fmla="*/ 470570 h 470570"/>
              <a:gd name="connsiteX5" fmla="*/ 0 w 832245"/>
              <a:gd name="connsiteY5" fmla="*/ 470569 h 470570"/>
              <a:gd name="connsiteX6" fmla="*/ 0 w 832245"/>
              <a:gd name="connsiteY6" fmla="*/ 0 h 470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32245" h="470570">
                <a:moveTo>
                  <a:pt x="0" y="0"/>
                </a:moveTo>
                <a:lnTo>
                  <a:pt x="596960" y="0"/>
                </a:lnTo>
                <a:cubicBezTo>
                  <a:pt x="726904" y="0"/>
                  <a:pt x="832245" y="105341"/>
                  <a:pt x="832245" y="235285"/>
                </a:cubicBezTo>
                <a:lnTo>
                  <a:pt x="832244" y="235285"/>
                </a:lnTo>
                <a:cubicBezTo>
                  <a:pt x="832244" y="365229"/>
                  <a:pt x="726903" y="470570"/>
                  <a:pt x="596959" y="470570"/>
                </a:cubicBezTo>
                <a:lnTo>
                  <a:pt x="0" y="47056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867681" y="306764"/>
            <a:ext cx="3865880" cy="52197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zh-CN"/>
            </a:defPPr>
            <a:lvl1pPr>
              <a:defRPr sz="3200" spc="200">
                <a:solidFill>
                  <a:srgbClr val="245188"/>
                </a:solidFill>
                <a:effectLst>
                  <a:outerShdw blurRad="127000" dist="63500" dir="2700000" algn="tl" rotWithShape="0">
                    <a:schemeClr val="accent1">
                      <a:alpha val="20000"/>
                    </a:schemeClr>
                  </a:outerShdw>
                </a:effectLst>
                <a:latin typeface="+mj-ea"/>
                <a:ea typeface="+mj-ea"/>
              </a:defRPr>
            </a:lvl1pPr>
          </a:lstStyle>
          <a:p>
            <a:r>
              <a:rPr lang="zh-CN" altLang="en-US" sz="2800" spc="100" dirty="0">
                <a:solidFill>
                  <a:schemeClr val="tx2"/>
                </a:solidFill>
                <a:effectLst/>
              </a:rPr>
              <a:t>系统价值（对于</a:t>
            </a:r>
            <a:r>
              <a:rPr lang="zh-CN" altLang="en-US" sz="2800" spc="100" dirty="0">
                <a:solidFill>
                  <a:schemeClr val="tx2"/>
                </a:solidFill>
                <a:effectLst/>
              </a:rPr>
              <a:t>医院）</a:t>
            </a:r>
            <a:endParaRPr lang="zh-CN" altLang="en-US" sz="2800" spc="100" dirty="0">
              <a:solidFill>
                <a:schemeClr val="tx2"/>
              </a:solidFill>
              <a:effectLst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48030" y="914400"/>
            <a:ext cx="914209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 </a:t>
            </a:r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1325" y="1574165"/>
            <a:ext cx="2557780" cy="21056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590" y="1563370"/>
            <a:ext cx="2546350" cy="211645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5310" y="1596390"/>
            <a:ext cx="2493645" cy="208343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72440" y="4490085"/>
            <a:ext cx="29146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rgbClr val="527580"/>
                </a:solidFill>
              </a:rPr>
              <a:t>节省人力，提高效率</a:t>
            </a:r>
            <a:endParaRPr lang="zh-CN" altLang="en-US" sz="2000" b="1">
              <a:solidFill>
                <a:srgbClr val="52758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768590" y="4030345"/>
            <a:ext cx="374967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000" b="1">
                <a:solidFill>
                  <a:srgbClr val="527580"/>
                </a:solidFill>
              </a:rPr>
              <a:t>助力“胰岛素泵”全院管理</a:t>
            </a:r>
            <a:endParaRPr lang="zh-CN" altLang="en-US" sz="2000" b="1">
              <a:solidFill>
                <a:srgbClr val="527580"/>
              </a:solidFill>
            </a:endParaRPr>
          </a:p>
          <a:p>
            <a:pPr algn="l"/>
            <a:r>
              <a:rPr lang="zh-CN" altLang="en-US" sz="2000" b="1">
                <a:solidFill>
                  <a:srgbClr val="527580"/>
                </a:solidFill>
              </a:rPr>
              <a:t>助力“胰岛素泵”门诊管理</a:t>
            </a:r>
            <a:br>
              <a:rPr lang="zh-CN" altLang="en-US" sz="2000" b="1">
                <a:solidFill>
                  <a:srgbClr val="527580"/>
                </a:solidFill>
              </a:rPr>
            </a:br>
            <a:r>
              <a:rPr lang="zh-CN" altLang="en-US" sz="2000" b="1">
                <a:solidFill>
                  <a:srgbClr val="527580"/>
                </a:solidFill>
              </a:rPr>
              <a:t>实现血糖全院管理和居家管理</a:t>
            </a:r>
            <a:endParaRPr lang="zh-CN" altLang="en-US" sz="2000" b="1">
              <a:solidFill>
                <a:srgbClr val="52758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175760" y="4490085"/>
            <a:ext cx="302831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rgbClr val="527580"/>
                </a:solidFill>
              </a:rPr>
              <a:t>预警及时，安全有效</a:t>
            </a:r>
            <a:endParaRPr lang="zh-CN" altLang="en-US" sz="2000" b="1">
              <a:solidFill>
                <a:srgbClr val="52758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任意多边形 28"/>
          <p:cNvSpPr/>
          <p:nvPr/>
        </p:nvSpPr>
        <p:spPr>
          <a:xfrm>
            <a:off x="1" y="332464"/>
            <a:ext cx="832245" cy="470570"/>
          </a:xfrm>
          <a:custGeom>
            <a:avLst/>
            <a:gdLst>
              <a:gd name="connsiteX0" fmla="*/ 0 w 832245"/>
              <a:gd name="connsiteY0" fmla="*/ 0 h 470570"/>
              <a:gd name="connsiteX1" fmla="*/ 596960 w 832245"/>
              <a:gd name="connsiteY1" fmla="*/ 0 h 470570"/>
              <a:gd name="connsiteX2" fmla="*/ 832245 w 832245"/>
              <a:gd name="connsiteY2" fmla="*/ 235285 h 470570"/>
              <a:gd name="connsiteX3" fmla="*/ 832244 w 832245"/>
              <a:gd name="connsiteY3" fmla="*/ 235285 h 470570"/>
              <a:gd name="connsiteX4" fmla="*/ 596959 w 832245"/>
              <a:gd name="connsiteY4" fmla="*/ 470570 h 470570"/>
              <a:gd name="connsiteX5" fmla="*/ 0 w 832245"/>
              <a:gd name="connsiteY5" fmla="*/ 470569 h 470570"/>
              <a:gd name="connsiteX6" fmla="*/ 0 w 832245"/>
              <a:gd name="connsiteY6" fmla="*/ 0 h 470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32245" h="470570">
                <a:moveTo>
                  <a:pt x="0" y="0"/>
                </a:moveTo>
                <a:lnTo>
                  <a:pt x="596960" y="0"/>
                </a:lnTo>
                <a:cubicBezTo>
                  <a:pt x="726904" y="0"/>
                  <a:pt x="832245" y="105341"/>
                  <a:pt x="832245" y="235285"/>
                </a:cubicBezTo>
                <a:lnTo>
                  <a:pt x="832244" y="235285"/>
                </a:lnTo>
                <a:cubicBezTo>
                  <a:pt x="832244" y="365229"/>
                  <a:pt x="726903" y="470570"/>
                  <a:pt x="596959" y="470570"/>
                </a:cubicBezTo>
                <a:lnTo>
                  <a:pt x="0" y="47056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867681" y="306764"/>
            <a:ext cx="3865880" cy="52197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zh-CN"/>
            </a:defPPr>
            <a:lvl1pPr>
              <a:defRPr sz="3200" spc="200">
                <a:solidFill>
                  <a:srgbClr val="245188"/>
                </a:solidFill>
                <a:effectLst>
                  <a:outerShdw blurRad="127000" dist="63500" dir="2700000" algn="tl" rotWithShape="0">
                    <a:schemeClr val="accent1">
                      <a:alpha val="20000"/>
                    </a:schemeClr>
                  </a:outerShdw>
                </a:effectLst>
                <a:latin typeface="+mj-ea"/>
                <a:ea typeface="+mj-ea"/>
              </a:defRPr>
            </a:lvl1pPr>
          </a:lstStyle>
          <a:p>
            <a:r>
              <a:rPr lang="zh-CN" altLang="en-US" sz="2800" spc="100" dirty="0">
                <a:solidFill>
                  <a:schemeClr val="tx2"/>
                </a:solidFill>
                <a:effectLst/>
              </a:rPr>
              <a:t>系统价值（对于</a:t>
            </a:r>
            <a:r>
              <a:rPr lang="zh-CN" altLang="en-US" sz="2800" spc="100" dirty="0">
                <a:solidFill>
                  <a:schemeClr val="tx2"/>
                </a:solidFill>
                <a:effectLst/>
              </a:rPr>
              <a:t>个人）</a:t>
            </a:r>
            <a:endParaRPr lang="zh-CN" altLang="en-US" sz="2800" spc="100" dirty="0">
              <a:solidFill>
                <a:schemeClr val="tx2"/>
              </a:solidFill>
              <a:effectLst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48030" y="914400"/>
            <a:ext cx="914209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 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32485" y="1623060"/>
            <a:ext cx="7324725" cy="38862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8613140" y="1943735"/>
            <a:ext cx="3382010" cy="11137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000" b="1">
                <a:solidFill>
                  <a:srgbClr val="527580"/>
                </a:solidFill>
              </a:rPr>
              <a:t>手机遥控</a:t>
            </a:r>
            <a:r>
              <a:rPr lang="en-US" altLang="zh-CN" sz="2000" b="1">
                <a:solidFill>
                  <a:srgbClr val="527580"/>
                </a:solidFill>
              </a:rPr>
              <a:t> </a:t>
            </a:r>
            <a:r>
              <a:rPr lang="zh-CN" altLang="en-US" sz="2000" b="1">
                <a:solidFill>
                  <a:srgbClr val="527580"/>
                </a:solidFill>
              </a:rPr>
              <a:t>隐私</a:t>
            </a:r>
            <a:br>
              <a:rPr lang="zh-CN" altLang="en-US" sz="2000" b="1">
                <a:solidFill>
                  <a:srgbClr val="527580"/>
                </a:solidFill>
              </a:rPr>
            </a:br>
            <a:br>
              <a:rPr lang="zh-CN" altLang="en-US" sz="2000" b="1">
                <a:solidFill>
                  <a:srgbClr val="527580"/>
                </a:solidFill>
              </a:rPr>
            </a:br>
            <a:r>
              <a:rPr lang="zh-CN" altLang="en-US" sz="2000" b="1">
                <a:solidFill>
                  <a:srgbClr val="527580"/>
                </a:solidFill>
              </a:rPr>
              <a:t>远程协助</a:t>
            </a:r>
            <a:r>
              <a:rPr lang="en-US" altLang="zh-CN" sz="2000" b="1">
                <a:solidFill>
                  <a:srgbClr val="527580"/>
                </a:solidFill>
              </a:rPr>
              <a:t> </a:t>
            </a:r>
            <a:r>
              <a:rPr lang="zh-CN" altLang="en-US" sz="2000" b="1">
                <a:solidFill>
                  <a:srgbClr val="527580"/>
                </a:solidFill>
              </a:rPr>
              <a:t>保证使用效果</a:t>
            </a:r>
            <a:br>
              <a:rPr lang="zh-CN" altLang="en-US" sz="2000" b="1">
                <a:solidFill>
                  <a:srgbClr val="527580"/>
                </a:solidFill>
              </a:rPr>
            </a:br>
            <a:br>
              <a:rPr lang="zh-CN" altLang="en-US" sz="2000" b="1">
                <a:solidFill>
                  <a:srgbClr val="0175C8"/>
                </a:solidFill>
              </a:rPr>
            </a:br>
            <a:br>
              <a:rPr lang="zh-CN" altLang="en-US" sz="2000" b="1">
                <a:solidFill>
                  <a:srgbClr val="0175C8"/>
                </a:solidFill>
              </a:rPr>
            </a:br>
            <a:br>
              <a:rPr lang="zh-CN" altLang="en-US" sz="2000" b="1">
                <a:solidFill>
                  <a:srgbClr val="0175C8"/>
                </a:solidFill>
              </a:rPr>
            </a:br>
            <a:endParaRPr lang="zh-CN" altLang="en-US" sz="2000" b="1">
              <a:solidFill>
                <a:srgbClr val="0175C8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7" name="矩形 26"/>
          <p:cNvSpPr/>
          <p:nvPr/>
        </p:nvSpPr>
        <p:spPr>
          <a:xfrm>
            <a:off x="0" y="6603999"/>
            <a:ext cx="12192000" cy="254001"/>
          </a:xfrm>
          <a:prstGeom prst="rect">
            <a:avLst/>
          </a:prstGeom>
          <a:solidFill>
            <a:srgbClr val="3B4E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3742725" y="1676924"/>
            <a:ext cx="4687502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9200" b="1" spc="150" dirty="0">
                <a:solidFill>
                  <a:schemeClr val="bg1"/>
                </a:solidFill>
                <a:latin typeface="+mj-lt"/>
                <a:ea typeface="+mj-ea"/>
              </a:rPr>
              <a:t>THANKS</a:t>
            </a:r>
            <a:endParaRPr lang="en-US" altLang="zh-CN" sz="9200" b="1" spc="150" dirty="0">
              <a:solidFill>
                <a:schemeClr val="bg1"/>
              </a:solidFill>
              <a:latin typeface="+mj-lt"/>
              <a:ea typeface="+mj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350526" y="3129969"/>
            <a:ext cx="15036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spc="600" dirty="0" smtClean="0">
                <a:solidFill>
                  <a:schemeClr val="bg1"/>
                </a:solidFill>
              </a:rPr>
              <a:t>感谢观看</a:t>
            </a:r>
            <a:endParaRPr lang="zh-CN" altLang="en-US" sz="2000" spc="600" dirty="0">
              <a:solidFill>
                <a:schemeClr val="bg1"/>
              </a:solidFill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6886948" y="3330024"/>
            <a:ext cx="49742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4668856" y="3330024"/>
            <a:ext cx="49742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PLACING_PICTURE_USER_VIEWPORT" val="{&quot;height&quot;:5323,&quot;width&quot;:5285}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UNIT_FLASH_PICTURE_TYPE" val="1"/>
</p:tagLst>
</file>

<file path=ppt/tags/tag4.xml><?xml version="1.0" encoding="utf-8"?>
<p:tagLst xmlns:p="http://schemas.openxmlformats.org/presentationml/2006/main">
  <p:tag name="KSO_WM_UNIT_PLACING_PICTURE_USER_VIEWPORT" val="{&quot;height&quot;:3175,&quot;width&quot;:2895}"/>
</p:tagLst>
</file>

<file path=ppt/tags/tag5.xml><?xml version="1.0" encoding="utf-8"?>
<p:tagLst xmlns:p="http://schemas.openxmlformats.org/presentationml/2006/main">
  <p:tag name="KSO_WM_UNIT_PLACING_PICTURE_USER_VIEWPORT" val="{&quot;height&quot;:2968,&quot;width&quot;:3714}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  <p:tag name="KSO_WM_UNIT_PLACING_PICTURE_USER_VIEWPORT" val="{&quot;height&quot;:2445,&quot;width&quot;:2640}"/>
</p:tagLst>
</file>

<file path=ppt/tags/tag11.xml><?xml version="1.0" encoding="utf-8"?>
<p:tagLst xmlns:p="http://schemas.openxmlformats.org/presentationml/2006/main">
  <p:tag name="KSO_WM_UNIT_PLACING_PICTURE_USER_VIEWPORT" val="{&quot;height&quot;:4488,&quot;width&quot;:4488}"/>
</p:tagLst>
</file>

<file path=ppt/tags/tag12.xml><?xml version="1.0" encoding="utf-8"?>
<p:tagLst xmlns:p="http://schemas.openxmlformats.org/presentationml/2006/main">
  <p:tag name="KSO_WM_BEAUTIFY_FLAG" val=""/>
  <p:tag name="KSO_WM_UNIT_PLACING_PICTURE_USER_VIEWPORT" val="{&quot;height&quot;:2445,&quot;width&quot;:2640}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UNIT_PLACING_PICTURE_USER_VIEWPORT" val="{&quot;height&quot;:4488,&quot;width&quot;:4488}"/>
  <p:tag name="KSO_WM_BEAUTIFY_FLAG" val=""/>
</p:tagLst>
</file>

<file path=ppt/tags/tag15.xml><?xml version="1.0" encoding="utf-8"?>
<p:tagLst xmlns:p="http://schemas.openxmlformats.org/presentationml/2006/main">
  <p:tag name="KSO_WM_BEAUTIFY_FLAG" val=""/>
  <p:tag name="KSO_WM_UNIT_PLACING_PICTURE_USER_VIEWPORT" val="{&quot;height&quot;:2445,&quot;width&quot;:2640}"/>
</p:tagLst>
</file>

<file path=ppt/tags/tag16.xml><?xml version="1.0" encoding="utf-8"?>
<p:tagLst xmlns:p="http://schemas.openxmlformats.org/presentationml/2006/main">
  <p:tag name="KSO_WM_BEAUTIFY_FLAG" val=""/>
  <p:tag name="KSO_WM_UNIT_PLACING_PICTURE_USER_VIEWPORT" val="{&quot;height&quot;:9300,&quot;width&quot;:4471}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COMMONDATA" val="eyJjb3VudCI6NTcsImhkaWQiOiJkNGU2ZDE3Mjg0Y2UyN2NhNWRmYTE1ZGZlODcwN2Y1ZSIsInVzZXJDb3VudCI6NDF9"/>
  <p:tag name="KSO_WPP_MARK_KEY" val="5542b09f-40c6-4fb1-b094-366691c8e0d7"/>
</p:tagLst>
</file>

<file path=ppt/theme/theme1.xml><?xml version="1.0" encoding="utf-8"?>
<a:theme xmlns:a="http://schemas.openxmlformats.org/drawingml/2006/main" name="Office 主题">
  <a:themeElements>
    <a:clrScheme name="自定义 1983">
      <a:dk1>
        <a:sysClr val="windowText" lastClr="000000"/>
      </a:dk1>
      <a:lt1>
        <a:sysClr val="window" lastClr="FFFFFF"/>
      </a:lt1>
      <a:dk2>
        <a:srgbClr val="3B4E73"/>
      </a:dk2>
      <a:lt2>
        <a:srgbClr val="E7E6E6"/>
      </a:lt2>
      <a:accent1>
        <a:srgbClr val="3B4E73"/>
      </a:accent1>
      <a:accent2>
        <a:srgbClr val="F49B6F"/>
      </a:accent2>
      <a:accent3>
        <a:srgbClr val="78A9B7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50">
      <a:majorFont>
        <a:latin typeface="Century Gothic"/>
        <a:ea typeface="思源黑体 CN Bold"/>
        <a:cs typeface=""/>
      </a:majorFont>
      <a:minorFont>
        <a:latin typeface="Century Gothic"/>
        <a:ea typeface="思源黑体 CN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1983">
    <a:dk1>
      <a:sysClr val="windowText" lastClr="000000"/>
    </a:dk1>
    <a:lt1>
      <a:sysClr val="window" lastClr="FFFFFF"/>
    </a:lt1>
    <a:dk2>
      <a:srgbClr val="3B4E73"/>
    </a:dk2>
    <a:lt2>
      <a:srgbClr val="E7E6E6"/>
    </a:lt2>
    <a:accent1>
      <a:srgbClr val="3B4E73"/>
    </a:accent1>
    <a:accent2>
      <a:srgbClr val="F49B6F"/>
    </a:accent2>
    <a:accent3>
      <a:srgbClr val="78A9B7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1644</Words>
  <Application>WPS 演示</Application>
  <PresentationFormat>宽屏</PresentationFormat>
  <Paragraphs>187</Paragraphs>
  <Slides>17</Slides>
  <Notes>0</Notes>
  <HiddenSlides>1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39" baseType="lpstr">
      <vt:lpstr>Arial</vt:lpstr>
      <vt:lpstr>宋体</vt:lpstr>
      <vt:lpstr>Wingdings</vt:lpstr>
      <vt:lpstr>Times New Roman</vt:lpstr>
      <vt:lpstr>OPPOSans M</vt:lpstr>
      <vt:lpstr>微软雅黑</vt:lpstr>
      <vt:lpstr>Gill Sans</vt:lpstr>
      <vt:lpstr>等线</vt:lpstr>
      <vt:lpstr>Open Sans Light</vt:lpstr>
      <vt:lpstr>Times New Roman</vt:lpstr>
      <vt:lpstr>DIN-BlackItalic</vt:lpstr>
      <vt:lpstr>Arial Black</vt:lpstr>
      <vt:lpstr>黑体</vt:lpstr>
      <vt:lpstr>方正粗黑宋简体</vt:lpstr>
      <vt:lpstr>Century Gothic</vt:lpstr>
      <vt:lpstr>思源黑体 CN Bold</vt:lpstr>
      <vt:lpstr>思源黑体 CN Normal</vt:lpstr>
      <vt:lpstr>Arial Unicode MS</vt:lpstr>
      <vt:lpstr>Calibri</vt:lpstr>
      <vt:lpstr>Segoe Print</vt:lpstr>
      <vt:lpstr>Microsoft Tai Le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系统泵基本操作步骤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李培俊</dc:creator>
  <cp:lastModifiedBy>糖尿病系列产品</cp:lastModifiedBy>
  <cp:revision>307</cp:revision>
  <dcterms:created xsi:type="dcterms:W3CDTF">2020-02-23T09:42:00Z</dcterms:created>
  <dcterms:modified xsi:type="dcterms:W3CDTF">2023-06-26T14:24:07Z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50EED4F9C4DF4349B767EE70B0A2DF18</vt:lpwstr>
  </property>
  <property fmtid="{D5CDD505-2E9C-101B-9397-08002B2CF9AE}" pid="3" name="KSOProductBuildVer">
    <vt:lpwstr>2052-11.1.0.14309</vt:lpwstr>
  </property>
  <property fmtid="{D5CDD505-2E9C-101B-9397-08002B2CF9AE}" pid="4" name="KSOTemplateUUID">
    <vt:lpwstr>v1.0_mb_rgvSPsh7faMrKi+hT9XuxA==</vt:lpwstr>
  </property>
</Properties>
</file>