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352" r:id="rId1"/>
    <p:sldMasterId id="2147503389" r:id="rId2"/>
  </p:sldMasterIdLst>
  <p:notesMasterIdLst>
    <p:notesMasterId r:id="rId3"/>
  </p:notesMasterIdLst>
  <p:sldIdLst>
    <p:sldId id="9683" r:id="rId4"/>
    <p:sldId id="9686" r:id="rId5"/>
    <p:sldId id="9689" r:id="rId6"/>
    <p:sldId id="9692" r:id="rId7"/>
    <p:sldId id="9698" r:id="rId9"/>
    <p:sldId id="9701" r:id="rId10"/>
    <p:sldId id="9704" r:id="rId11"/>
    <p:sldId id="9707" r:id="rId12"/>
    <p:sldId id="9710" r:id="rId13"/>
    <p:sldId id="9716" r:id="rId15"/>
    <p:sldId id="9719" r:id="rId16"/>
    <p:sldId id="9722" r:id="rId17"/>
    <p:sldId id="9725" r:id="rId18"/>
    <p:sldId id="9728" r:id="rId19"/>
    <p:sldId id="9734" r:id="rId21"/>
    <p:sldId id="9737" r:id="rId22"/>
    <p:sldId id="9740" r:id="rId23"/>
    <p:sldId id="9743" r:id="rId24"/>
    <p:sldId id="9746" r:id="rId25"/>
    <p:sldId id="9752" r:id="rId27"/>
    <p:sldId id="9755" r:id="rId28"/>
    <p:sldId id="9758" r:id="rId29"/>
    <p:sldId id="9761" r:id="rId30"/>
    <p:sldId id="9764" r:id="rId31"/>
    <p:sldId id="9770" r:id="rId33"/>
    <p:sldId id="9773" r:id="rId34"/>
    <p:sldId id="9776" r:id="rId35"/>
    <p:sldId id="9779" r:id="rId36"/>
    <p:sldId id="9783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353" r:id="rId1"/>
    <p:sldLayoutId id="2147503354" r:id="rId2"/>
    <p:sldLayoutId id="2147503355" r:id="rId3"/>
    <p:sldLayoutId id="2147503356" r:id="rId4"/>
    <p:sldLayoutId id="2147503357" r:id="rId5"/>
    <p:sldLayoutId id="2147503358" r:id="rId6"/>
    <p:sldLayoutId id="2147503359" r:id="rId7"/>
    <p:sldLayoutId id="2147503360" r:id="rId8"/>
    <p:sldLayoutId id="2147503361" r:id="rId9"/>
    <p:sldLayoutId id="2147503362" r:id="rId10"/>
    <p:sldLayoutId id="214750336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390" r:id="rId1"/>
    <p:sldLayoutId id="2147503391" r:id="rId2"/>
    <p:sldLayoutId id="2147503392" r:id="rId3"/>
    <p:sldLayoutId id="2147503393" r:id="rId4"/>
    <p:sldLayoutId id="2147503394" r:id="rId5"/>
    <p:sldLayoutId id="2147503395" r:id="rId6"/>
    <p:sldLayoutId id="2147503396" r:id="rId7"/>
    <p:sldLayoutId id="2147503397" r:id="rId8"/>
    <p:sldLayoutId id="2147503398" r:id="rId9"/>
    <p:sldLayoutId id="2147503399" r:id="rId10"/>
    <p:sldLayoutId id="214750340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ags" Target="../tags/tag142.xml"/><Relationship Id="rId19" Type="http://schemas.openxmlformats.org/officeDocument/2006/relationships/tags" Target="../tags/tag143.xml"/><Relationship Id="rId20" Type="http://schemas.openxmlformats.org/officeDocument/2006/relationships/tags" Target="../tags/tag144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tags" Target="../tags/tag161.xml"/><Relationship Id="rId18" Type="http://schemas.openxmlformats.org/officeDocument/2006/relationships/tags" Target="../tags/tag162.xml"/><Relationship Id="rId19" Type="http://schemas.openxmlformats.org/officeDocument/2006/relationships/tags" Target="../tags/tag163.xml"/><Relationship Id="rId20" Type="http://schemas.openxmlformats.org/officeDocument/2006/relationships/tags" Target="../tags/tag164.xml"/><Relationship Id="rId21" Type="http://schemas.openxmlformats.org/officeDocument/2006/relationships/tags" Target="../tags/tag165.xml"/><Relationship Id="rId22" Type="http://schemas.openxmlformats.org/officeDocument/2006/relationships/tags" Target="../tags/tag166.xml"/><Relationship Id="rId23" Type="http://schemas.openxmlformats.org/officeDocument/2006/relationships/tags" Target="../tags/tag167.xml"/><Relationship Id="rId24" Type="http://schemas.openxmlformats.org/officeDocument/2006/relationships/tags" Target="../tags/tag168.xml"/><Relationship Id="rId25" Type="http://schemas.openxmlformats.org/officeDocument/2006/relationships/tags" Target="../tags/tag169.xml"/><Relationship Id="rId26" Type="http://schemas.openxmlformats.org/officeDocument/2006/relationships/tags" Target="../tags/tag170.xml"/><Relationship Id="rId27" Type="http://schemas.openxmlformats.org/officeDocument/2006/relationships/tags" Target="../tags/tag171.xml"/><Relationship Id="rId28" Type="http://schemas.openxmlformats.org/officeDocument/2006/relationships/tags" Target="../tags/tag172.xml"/><Relationship Id="rId29" Type="http://schemas.openxmlformats.org/officeDocument/2006/relationships/tags" Target="../tags/tag173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tags" Target="../tags/tag221.xml"/><Relationship Id="rId14" Type="http://schemas.openxmlformats.org/officeDocument/2006/relationships/tags" Target="../tags/tag222.xml"/><Relationship Id="rId15" Type="http://schemas.openxmlformats.org/officeDocument/2006/relationships/tags" Target="../tags/tag223.xml"/><Relationship Id="rId16" Type="http://schemas.openxmlformats.org/officeDocument/2006/relationships/tags" Target="../tags/tag224.xml"/><Relationship Id="rId17" Type="http://schemas.openxmlformats.org/officeDocument/2006/relationships/tags" Target="../tags/tag225.xml"/><Relationship Id="rId18" Type="http://schemas.openxmlformats.org/officeDocument/2006/relationships/tags" Target="../tags/tag226.xml"/><Relationship Id="rId19" Type="http://schemas.openxmlformats.org/officeDocument/2006/relationships/tags" Target="../tags/tag227.xml"/><Relationship Id="rId20" Type="http://schemas.openxmlformats.org/officeDocument/2006/relationships/tags" Target="../tags/tag228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tags" Target="../tags/tag244.xml"/><Relationship Id="rId17" Type="http://schemas.openxmlformats.org/officeDocument/2006/relationships/tags" Target="../tags/tag245.xml"/><Relationship Id="rId18" Type="http://schemas.openxmlformats.org/officeDocument/2006/relationships/tags" Target="../tags/tag246.xml"/><Relationship Id="rId19" Type="http://schemas.openxmlformats.org/officeDocument/2006/relationships/tags" Target="../tags/tag247.xml"/><Relationship Id="rId20" Type="http://schemas.openxmlformats.org/officeDocument/2006/relationships/tags" Target="../tags/tag248.xml"/><Relationship Id="rId21" Type="http://schemas.openxmlformats.org/officeDocument/2006/relationships/tags" Target="../tags/tag249.xml"/><Relationship Id="rId22" Type="http://schemas.openxmlformats.org/officeDocument/2006/relationships/tags" Target="../tags/tag250.xml"/><Relationship Id="rId23" Type="http://schemas.openxmlformats.org/officeDocument/2006/relationships/tags" Target="../tags/tag251.xml"/><Relationship Id="rId24" Type="http://schemas.openxmlformats.org/officeDocument/2006/relationships/tags" Target="../tags/tag252.xml"/><Relationship Id="rId25" Type="http://schemas.openxmlformats.org/officeDocument/2006/relationships/tags" Target="../tags/tag253.xml"/><Relationship Id="rId26" Type="http://schemas.openxmlformats.org/officeDocument/2006/relationships/tags" Target="../tags/tag254.xml"/><Relationship Id="rId27" Type="http://schemas.openxmlformats.org/officeDocument/2006/relationships/tags" Target="../tags/tag255.xml"/><Relationship Id="rId28" Type="http://schemas.openxmlformats.org/officeDocument/2006/relationships/tags" Target="../tags/tag256.xml"/><Relationship Id="rId29" Type="http://schemas.openxmlformats.org/officeDocument/2006/relationships/tags" Target="../tags/tag257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tags" Target="../tags/tag348.xml"/><Relationship Id="rId14" Type="http://schemas.openxmlformats.org/officeDocument/2006/relationships/tags" Target="../tags/tag349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tags" Target="../tags/tag362.xml"/><Relationship Id="rId14" Type="http://schemas.openxmlformats.org/officeDocument/2006/relationships/tags" Target="../tags/tag363.xml"/><Relationship Id="rId15" Type="http://schemas.openxmlformats.org/officeDocument/2006/relationships/tags" Target="../tags/tag364.xml"/><Relationship Id="rId16" Type="http://schemas.openxmlformats.org/officeDocument/2006/relationships/tags" Target="../tags/tag365.xml"/><Relationship Id="rId17" Type="http://schemas.openxmlformats.org/officeDocument/2006/relationships/tags" Target="../tags/tag366.xml"/><Relationship Id="rId18" Type="http://schemas.openxmlformats.org/officeDocument/2006/relationships/tags" Target="../tags/tag367.xml"/><Relationship Id="rId19" Type="http://schemas.openxmlformats.org/officeDocument/2006/relationships/tags" Target="../tags/tag368.xml"/><Relationship Id="rId20" Type="http://schemas.openxmlformats.org/officeDocument/2006/relationships/tags" Target="../tags/tag369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tags" Target="../tags/tag385.xml"/><Relationship Id="rId10" Type="http://schemas.openxmlformats.org/officeDocument/2006/relationships/tags" Target="../tags/tag386.xml"/><Relationship Id="rId11" Type="http://schemas.openxmlformats.org/officeDocument/2006/relationships/tags" Target="../tags/tag387.xml"/><Relationship Id="rId12" Type="http://schemas.openxmlformats.org/officeDocument/2006/relationships/tags" Target="../tags/tag388.xml"/><Relationship Id="rId13" Type="http://schemas.openxmlformats.org/officeDocument/2006/relationships/tags" Target="../tags/tag389.xml"/><Relationship Id="rId14" Type="http://schemas.openxmlformats.org/officeDocument/2006/relationships/tags" Target="../tags/tag390.xml"/><Relationship Id="rId15" Type="http://schemas.openxmlformats.org/officeDocument/2006/relationships/tags" Target="../tags/tag391.xml"/><Relationship Id="rId16" Type="http://schemas.openxmlformats.org/officeDocument/2006/relationships/tags" Target="../tags/tag392.xml"/><Relationship Id="rId17" Type="http://schemas.openxmlformats.org/officeDocument/2006/relationships/tags" Target="../tags/tag393.xml"/><Relationship Id="rId18" Type="http://schemas.openxmlformats.org/officeDocument/2006/relationships/tags" Target="../tags/tag394.xml"/><Relationship Id="rId19" Type="http://schemas.openxmlformats.org/officeDocument/2006/relationships/tags" Target="../tags/tag395.xml"/><Relationship Id="rId20" Type="http://schemas.openxmlformats.org/officeDocument/2006/relationships/tags" Target="../tags/tag396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tags" Target="../tags/tag400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tags" Target="../tags/tag404.xml"/><Relationship Id="rId5" Type="http://schemas.openxmlformats.org/officeDocument/2006/relationships/tags" Target="../tags/tag405.xml"/><Relationship Id="rId6" Type="http://schemas.openxmlformats.org/officeDocument/2006/relationships/tags" Target="../tags/tag406.xml"/><Relationship Id="rId7" Type="http://schemas.openxmlformats.org/officeDocument/2006/relationships/tags" Target="../tags/tag407.xml"/><Relationship Id="rId8" Type="http://schemas.openxmlformats.org/officeDocument/2006/relationships/tags" Target="../tags/tag408.xml"/><Relationship Id="rId9" Type="http://schemas.openxmlformats.org/officeDocument/2006/relationships/tags" Target="../tags/tag409.xml"/><Relationship Id="rId10" Type="http://schemas.openxmlformats.org/officeDocument/2006/relationships/tags" Target="../tags/tag410.xml"/><Relationship Id="rId11" Type="http://schemas.openxmlformats.org/officeDocument/2006/relationships/tags" Target="../tags/tag411.xml"/><Relationship Id="rId12" Type="http://schemas.openxmlformats.org/officeDocument/2006/relationships/tags" Target="../tags/tag412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tags" Target="../tags/tag416.xml"/><Relationship Id="rId5" Type="http://schemas.openxmlformats.org/officeDocument/2006/relationships/tags" Target="../tags/tag417.xml"/><Relationship Id="rId6" Type="http://schemas.openxmlformats.org/officeDocument/2006/relationships/tags" Target="../tags/tag418.xml"/><Relationship Id="rId7" Type="http://schemas.openxmlformats.org/officeDocument/2006/relationships/tags" Target="../tags/tag419.xml"/><Relationship Id="rId8" Type="http://schemas.openxmlformats.org/officeDocument/2006/relationships/tags" Target="../tags/tag420.xml"/><Relationship Id="rId9" Type="http://schemas.openxmlformats.org/officeDocument/2006/relationships/tags" Target="../tags/tag421.xml"/><Relationship Id="rId10" Type="http://schemas.openxmlformats.org/officeDocument/2006/relationships/tags" Target="../tags/tag422.xml"/><Relationship Id="rId11" Type="http://schemas.openxmlformats.org/officeDocument/2006/relationships/tags" Target="../tags/tag423.xml"/><Relationship Id="rId12" Type="http://schemas.openxmlformats.org/officeDocument/2006/relationships/tags" Target="../tags/tag424.xml"/><Relationship Id="rId13" Type="http://schemas.openxmlformats.org/officeDocument/2006/relationships/tags" Target="../tags/tag425.xml"/><Relationship Id="rId14" Type="http://schemas.openxmlformats.org/officeDocument/2006/relationships/tags" Target="../tags/tag426.xml"/><Relationship Id="rId15" Type="http://schemas.openxmlformats.org/officeDocument/2006/relationships/tags" Target="../tags/tag427.xml"/><Relationship Id="rId16" Type="http://schemas.openxmlformats.org/officeDocument/2006/relationships/tags" Target="../tags/tag428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29.xml"/><Relationship Id="rId2" Type="http://schemas.openxmlformats.org/officeDocument/2006/relationships/tags" Target="../tags/tag430.xml"/><Relationship Id="rId3" Type="http://schemas.openxmlformats.org/officeDocument/2006/relationships/tags" Target="../tags/tag431.xml"/><Relationship Id="rId4" Type="http://schemas.openxmlformats.org/officeDocument/2006/relationships/tags" Target="../tags/tag432.xml"/><Relationship Id="rId5" Type="http://schemas.openxmlformats.org/officeDocument/2006/relationships/tags" Target="../tags/tag433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企业管理与工作环境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企业管理理念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组织结构与管理制度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员工培训与发展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工作环境与氛围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企业社会责任与可持续发展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企业管理理念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企业文化</a:t>
            </a:r>
            <a:endParaRPr altLang="en-US" lang="zh-CN"/>
          </a:p>
        </p:txBody>
      </p:sp>
      <p:sp>
        <p:nvSpPr>
          <p:cNvPr id="10490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价值观：企业愿景、使命、核心价值观等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组织文化：组织结构、管理风格、沟通方式等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品牌形象：企业形象、品牌形象、产品形象等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行为准则：员工行为规范、职业道德等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核心价值观</a:t>
            </a:r>
            <a:endParaRPr altLang="en-US" lang="zh-CN"/>
          </a:p>
        </p:txBody>
      </p:sp>
      <p:sp>
        <p:nvSpPr>
          <p:cNvPr id="104909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客户至上：始终将客户的需求放在首位，追求卓越的客户体验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创新发展：不断追求创新，推动企业发展，保持竞争优势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诚信经营：坚持诚信原则，树立企业良好形象，赢得客户信任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团队合作：倡导团队协作，鼓励员工相互支持，共同成长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管理原则</a:t>
            </a:r>
            <a:endParaRPr altLang="en-US" lang="zh-CN"/>
          </a:p>
        </p:txBody>
      </p:sp>
      <p:sp>
        <p:nvSpPr>
          <p:cNvPr id="104917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明确目标：制定清晰、具体的企业目标，确保所有员工都了解并致力于实现这些目标。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8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强调沟通：建立有效的沟通渠道，鼓励员工提出建议和意见，确保信息的畅通和透明。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8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关注员工：重视员工的成长和发展，提供培训和发展机会，提高员工的满意度和忠诚度。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9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持续改进：不断寻求改进和创新的机会，以适应不断变化的市场环境和企业需求。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领导风格</a:t>
            </a:r>
            <a:endParaRPr altLang="en-US" lang="zh-CN"/>
          </a:p>
        </p:txBody>
      </p:sp>
      <p:sp>
        <p:nvSpPr>
          <p:cNvPr id="104923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不同领导风格对企业管理的优缺点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领导风格类型：民主、专制、放任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领导风格与企业管理理念的关系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如何根据企业管理理念选择合适的领导风格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组织结构与管理制度</a:t>
            </a:r>
            <a:endParaRPr altLang="en-US" dirty="0" lang="zh-CN"/>
          </a:p>
        </p:txBody>
      </p:sp>
      <p:sp>
        <p:nvSpPr>
          <p:cNvPr id="10492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组织结构</a:t>
            </a:r>
            <a:endParaRPr altLang="en-US" lang="zh-CN"/>
          </a:p>
        </p:txBody>
      </p:sp>
      <p:sp>
        <p:nvSpPr>
          <p:cNvPr id="104937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直线制组织结构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职能制组织结构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事业部制组织结构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矩阵制组织结构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管理制度</a:t>
            </a:r>
            <a:endParaRPr altLang="en-US" lang="zh-CN"/>
          </a:p>
        </p:txBody>
      </p:sp>
      <p:sp>
        <p:nvSpPr>
          <p:cNvPr id="10494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员工手册：明确员工行为规范、工作职责和奖惩制度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薪酬福利制度：确定员工工资、奖金、福利等分配方案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培训与发展制度：提供员工培训机会，促进个人和团队发展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考勤制度：规定员工上下班时间、请假流程和考勤记录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决策机制</a:t>
            </a:r>
            <a:endParaRPr altLang="en-US" lang="zh-CN"/>
          </a:p>
        </p:txBody>
      </p:sp>
      <p:sp>
        <p:nvSpPr>
          <p:cNvPr id="104949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9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9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9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9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0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0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决策层：由企业高层领导组成，负责制定企业战略和重大决策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决策流程：包括问题识别、信息收集、方案制定、评估与选择等步骤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基层员工：参与决策过程，提供意见和建议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执行层：由中层管理人员组成，负责执行决策层制定的战略和计划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激励机制</a:t>
            </a:r>
            <a:endParaRPr altLang="en-US" lang="zh-CN"/>
          </a:p>
        </p:txBody>
      </p:sp>
      <p:sp>
        <p:nvSpPr>
          <p:cNvPr id="10495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作用：提高员工满意度和忠诚度，促进员工个人和组织目标的实现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定义：通过奖励和惩罚措施来激发员工的工作积极性和创造力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类型：物质激励、精神激励、晋升激励等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实施：制定明确的奖励和惩罚措施，根据员工绩效和工作表现进行评估和奖惩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员工培训与发展</a:t>
            </a:r>
            <a:endParaRPr altLang="en-US" dirty="0" lang="zh-CN"/>
          </a:p>
        </p:txBody>
      </p:sp>
      <p:sp>
        <p:nvSpPr>
          <p:cNvPr id="10496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培训计划</a:t>
            </a:r>
            <a:endParaRPr altLang="en-US" lang="zh-CN"/>
          </a:p>
        </p:txBody>
      </p:sp>
      <p:sp>
        <p:nvSpPr>
          <p:cNvPr id="104971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1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培训目标：提高员工技能和素质，促进企业发展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培训内容：包括职业技能、沟通技巧、团队协作等方面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培训方式：采用线上和线下相结合的方式，包括课堂讲授、实践操作、案例分析等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培训效果评估：通过考试、问卷调查等方式对培训效果进行评估，及时调整培训计划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职业规划</a:t>
            </a:r>
            <a:endParaRPr altLang="en-US" lang="zh-CN"/>
          </a:p>
        </p:txBody>
      </p:sp>
      <p:sp>
        <p:nvSpPr>
          <p:cNvPr id="10497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职业规划咨询：建立职业规划咨询机制，为员工提供职业规划建议和指导，帮助员工更好地了解自己的职业发展方向和目标。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员工培训与发展计划：针对不同岗位和员工需求，制定个性化的培训和发展计划，提高员工的专业技能和综合素质。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职业发展路径：明确员工在不同岗位上的职业发展路径，为员工提供晋升和转岗的机会，激发员工的积极性和创造力。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激励措施：通过设立奖励机制、提供晋升机会等方式，激励员工积极参与培训和发展计划，提高员工的归属感和忠诚度。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晋升机会</a:t>
            </a:r>
            <a:endParaRPr altLang="en-US" lang="zh-CN"/>
          </a:p>
        </p:txBody>
      </p:sp>
      <p:sp>
        <p:nvSpPr>
          <p:cNvPr id="104983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员工培训与发展计划：提供专业培训和职业规划，帮助员工提升技能和知识水平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晋升机会：设立明确的晋升通道和标准，鼓励员工积极进取，实现个人职业发展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激励机制：通过设立奖励机制，激励员工努力工作，提高工作积极性和效率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企业文化：营造积极向上的企业文化，增强员工的归属感和凝聚力，促进企业与员工共同发展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员工满意度</a:t>
            </a:r>
            <a:endParaRPr altLang="en-US" lang="zh-CN"/>
          </a:p>
        </p:txBody>
      </p:sp>
      <p:sp>
        <p:nvSpPr>
          <p:cNvPr id="104987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培训内容与方式：针对员工需求和企业战略制定培训计划，采用多种培训方式提高员工技能和素质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8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培训效果评估：对培训效果进行定期评估，及时调整培训计划，确保培训效果最大化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8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职业发展机会：为员工提供职业发展机会，鼓励员工自我提升，增强员工归属感和忠诚度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9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员工关怀与福利：关注员工身心健康，提供良好的工作环境和福利待遇，提高员工满意度和幸福感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工作环境与氛围</a:t>
            </a:r>
            <a:endParaRPr altLang="en-US" dirty="0" lang="zh-CN"/>
          </a:p>
        </p:txBody>
      </p:sp>
      <p:sp>
        <p:nvSpPr>
          <p:cNvPr id="1049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工作环境</a:t>
            </a:r>
            <a:endParaRPr altLang="en-US" lang="zh-CN"/>
          </a:p>
        </p:txBody>
      </p:sp>
      <p:sp>
        <p:nvSpPr>
          <p:cNvPr id="10500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办公设施：舒适、便捷的办公环境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休息区：提供休息、放松的空间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会议室：配备先进设备，满足会议需求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员工关怀：关注员工身心健康，提供福利保障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办公设施</a:t>
            </a:r>
            <a:endParaRPr altLang="en-US" lang="zh-CN"/>
          </a:p>
        </p:txBody>
      </p:sp>
      <p:sp>
        <p:nvSpPr>
          <p:cNvPr id="105006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休息区：提供舒适休息环境，缓解工作压力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7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会议室：设施完善，方便团队沟通与协作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电脑设备：配置齐全，满足工作需求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9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办公桌椅：舒适、实用，提高工作效率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团队氛围</a:t>
            </a:r>
            <a:endParaRPr altLang="en-US" lang="zh-CN"/>
          </a:p>
        </p:txBody>
      </p:sp>
      <p:sp>
        <p:nvSpPr>
          <p:cNvPr id="10501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积极向上：团队成员互相鼓励，共同进步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协作互助：团队成员互相协作，共同完成任务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高效有序：工作流程清晰，提高工作效率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开放包容：接纳不同观点，促进创新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工作压力与挑战</a:t>
            </a:r>
            <a:endParaRPr altLang="en-US" lang="zh-CN"/>
          </a:p>
        </p:txBody>
      </p:sp>
      <p:sp>
        <p:nvSpPr>
          <p:cNvPr id="105020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工作压力来源：工作任务、人际关系、职业发展等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挑战与应对：如何面对工作压力，提高工作效率和应对挑战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工作环境与氛围改善：营造积极、健康的工作环境和氛围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员工关怀与支持：关注员工心理健康，提供必要的支持和帮助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企业社会责任与可持续发展</a:t>
            </a:r>
            <a:endParaRPr altLang="en-US" dirty="0" lang="zh-CN"/>
          </a:p>
        </p:txBody>
      </p:sp>
      <p:sp>
        <p:nvSpPr>
          <p:cNvPr id="10502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企业社会责任</a:t>
            </a:r>
            <a:endParaRPr altLang="en-US" lang="zh-CN"/>
          </a:p>
        </p:txBody>
      </p:sp>
      <p:sp>
        <p:nvSpPr>
          <p:cNvPr id="10503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企业社会责任的定义和内涵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企业社会责任的具体实践案例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企业社会责任对企业形象和品牌价值的影响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企业社会责任对企业可持续发展的重要性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环保政策</a:t>
            </a:r>
            <a:endParaRPr altLang="en-US" lang="zh-CN"/>
          </a:p>
        </p:txBody>
      </p:sp>
      <p:sp>
        <p:nvSpPr>
          <p:cNvPr id="105039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企业环保政策：企业应制定并执行环保政策，确保生产过程中的环保合规性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绿色供应链管理：企业应建立绿色供应链管理体系，确保供应商符合环保要求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资源回收利用：企业应提高资源回收利用率，减少对环境的污染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碳排放管理：企业应制定碳排放管理计划，降低温室气体排放量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公益活动</a:t>
            </a:r>
            <a:endParaRPr altLang="en-US" lang="zh-CN"/>
          </a:p>
        </p:txBody>
      </p:sp>
      <p:sp>
        <p:nvSpPr>
          <p:cNvPr id="10504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4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企业社会责任：企业参与公益活动的意义和价值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4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可持续发展：企业通过公益活动推动可持续发展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5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社会责任实践：企业开展的公益活动及其成果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5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5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社会责任与企业文化：企业公益活动对企业文化的塑造作用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可持续发展战略</a:t>
            </a:r>
            <a:endParaRPr altLang="en-US" lang="zh-CN"/>
          </a:p>
        </p:txBody>
      </p:sp>
      <p:sp>
        <p:nvSpPr>
          <p:cNvPr id="105049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实施措施：采用环保材料、节能技术，推广循环经济，加强员工培训，提高员工素质等。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定义：企业社会责任与可持续发展是指企业在经营过程中，不仅追求经济效益，还要关注社会、环境等综合因素，实现长期可持续发展。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目标：提高企业经济效益，同时保护环境、促进社会进步。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意义：提高企业形象和品牌价值，增强企业竞争力，实现长期可持续发展。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6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56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56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0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20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76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32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76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433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2023-12-20T01:55:44Z</dcterms:created>
  <dcterms:modified xsi:type="dcterms:W3CDTF">2023-12-20T01:55:44Z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f1f6fb5b129e4746bb28782c44e002fd_21</vt:lpwstr>
  </property>
</Properties>
</file>