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476" r:id="rId1"/>
    <p:sldMasterId id="2147494513" r:id="rId2"/>
  </p:sldMasterIdLst>
  <p:notesMasterIdLst>
    <p:notesMasterId r:id="rId3"/>
  </p:notesMasterIdLst>
  <p:sldIdLst>
    <p:sldId id="5007" r:id="rId4"/>
    <p:sldId id="5010" r:id="rId5"/>
    <p:sldId id="5013" r:id="rId6"/>
    <p:sldId id="5016" r:id="rId7"/>
    <p:sldId id="5019" r:id="rId8"/>
    <p:sldId id="5022" r:id="rId9"/>
    <p:sldId id="5025" r:id="rId10"/>
    <p:sldId id="5028" r:id="rId11"/>
    <p:sldId id="5031" r:id="rId12"/>
    <p:sldId id="5034" r:id="rId13"/>
    <p:sldId id="5037" r:id="rId14"/>
    <p:sldId id="5040" r:id="rId15"/>
    <p:sldId id="5043" r:id="rId16"/>
    <p:sldId id="5046" r:id="rId17"/>
    <p:sldId id="5049" r:id="rId18"/>
    <p:sldId id="5052" r:id="rId19"/>
    <p:sldId id="5055" r:id="rId20"/>
    <p:sldId id="5058" r:id="rId21"/>
    <p:sldId id="5061" r:id="rId22"/>
    <p:sldId id="5064" r:id="rId23"/>
    <p:sldId id="5067" r:id="rId24"/>
    <p:sldId id="5070" r:id="rId25"/>
    <p:sldId id="5073" r:id="rId26"/>
    <p:sldId id="5076" r:id="rId27"/>
    <p:sldId id="5079" r:id="rId28"/>
    <p:sldId id="5082" r:id="rId29"/>
    <p:sldId id="508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477" r:id="rId1"/>
    <p:sldLayoutId id="2147494478" r:id="rId2"/>
    <p:sldLayoutId id="2147494479" r:id="rId3"/>
    <p:sldLayoutId id="2147494480" r:id="rId4"/>
    <p:sldLayoutId id="2147494481" r:id="rId5"/>
    <p:sldLayoutId id="2147494482" r:id="rId6"/>
    <p:sldLayoutId id="2147494483" r:id="rId7"/>
    <p:sldLayoutId id="2147494484" r:id="rId8"/>
    <p:sldLayoutId id="2147494485" r:id="rId9"/>
    <p:sldLayoutId id="2147494486" r:id="rId10"/>
    <p:sldLayoutId id="214749448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4514" r:id="rId1"/>
    <p:sldLayoutId id="2147494515" r:id="rId2"/>
    <p:sldLayoutId id="2147494516" r:id="rId3"/>
    <p:sldLayoutId id="2147494517" r:id="rId4"/>
    <p:sldLayoutId id="2147494518" r:id="rId5"/>
    <p:sldLayoutId id="2147494519" r:id="rId6"/>
    <p:sldLayoutId id="2147494520" r:id="rId7"/>
    <p:sldLayoutId id="2147494521" r:id="rId8"/>
    <p:sldLayoutId id="2147494522" r:id="rId9"/>
    <p:sldLayoutId id="2147494523" r:id="rId10"/>
    <p:sldLayoutId id="2147494524"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tags" Target="../tags/tag198.xml"/><Relationship Id="rId14" Type="http://schemas.openxmlformats.org/officeDocument/2006/relationships/tags" Target="../tags/tag199.xml"/><Relationship Id="rId15" Type="http://schemas.openxmlformats.org/officeDocument/2006/relationships/tags" Target="../tags/tag200.xml"/><Relationship Id="rId16" Type="http://schemas.openxmlformats.org/officeDocument/2006/relationships/tags" Target="../tags/tag201.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tags" Target="../tags/tag274.xml"/><Relationship Id="rId14" Type="http://schemas.openxmlformats.org/officeDocument/2006/relationships/tags" Target="../tags/tag275.xml"/><Relationship Id="rId15" Type="http://schemas.openxmlformats.org/officeDocument/2006/relationships/tags" Target="../tags/tag276.xml"/><Relationship Id="rId16" Type="http://schemas.openxmlformats.org/officeDocument/2006/relationships/tags" Target="../tags/tag277.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环境教育的开展与初中学生的社会责任感培养</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环境教育的重要性</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环境教育的实施方式</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环境教育的内容与目标</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初中学生社会责任感的培养</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环境教育与社会责任感的实践案例</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展望未来环境教育与初中生社会责任感的进一步发展</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a:bodyPr>
          <a:p>
            <a:r>
              <a:rPr altLang="en-US" lang="zh-CN"/>
              <a:t>环境教育的重要性</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当前环境问题的严重性</a:t>
            </a:r>
            <a:endParaRPr altLang="en-US" lang="zh-CN"/>
          </a:p>
        </p:txBody>
      </p:sp>
      <p:sp>
        <p:nvSpPr>
          <p:cNvPr id="104890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全球气候变化：温室气体排放导致的气候变暖和极端天气事件</a:t>
            </a:r>
            <a:endParaRPr altLang="en-US" dirty="0" sz="1200" lang="zh-CN" spc="150">
              <a:solidFill>
                <a:schemeClr val="tx1">
                  <a:lumMod val="85000"/>
                  <a:lumOff val="15000"/>
                </a:schemeClr>
              </a:solidFill>
              <a:latin typeface="+mn-ea"/>
              <a:sym typeface="+mn-ea"/>
            </a:endParaRPr>
          </a:p>
        </p:txBody>
      </p:sp>
      <p:sp>
        <p:nvSpPr>
          <p:cNvPr id="104890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资源枯竭：过度开采和浪费导致的水、森林、土壤等资源日益减少</a:t>
            </a:r>
            <a:endParaRPr altLang="en-US" dirty="0" sz="1200" lang="zh-CN" spc="150">
              <a:solidFill>
                <a:schemeClr val="tx1">
                  <a:lumMod val="85000"/>
                  <a:lumOff val="15000"/>
                </a:schemeClr>
              </a:solidFill>
              <a:latin typeface="+mn-ea"/>
              <a:sym typeface="+mn-ea"/>
            </a:endParaRPr>
          </a:p>
        </p:txBody>
      </p:sp>
      <p:sp>
        <p:nvSpPr>
          <p:cNvPr id="104891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生态系统破坏：环境污染和生态破坏导致生物多样性减少和生态失衡</a:t>
            </a:r>
            <a:endParaRPr altLang="en-US" dirty="0" sz="1200" lang="zh-CN" spc="150">
              <a:solidFill>
                <a:schemeClr val="tx1">
                  <a:lumMod val="85000"/>
                  <a:lumOff val="15000"/>
                </a:schemeClr>
              </a:solidFill>
              <a:latin typeface="+mn-ea"/>
              <a:sym typeface="+mn-ea"/>
            </a:endParaRPr>
          </a:p>
        </p:txBody>
      </p:sp>
      <p:sp>
        <p:nvSpPr>
          <p:cNvPr id="104891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人类健康问题：空气、水和土壤污染对人类健康造成严重影响</a:t>
            </a:r>
            <a:endParaRPr altLang="en-US" dirty="0" sz="1200" lang="zh-CN" spc="150">
              <a:solidFill>
                <a:schemeClr val="tx1">
                  <a:lumMod val="85000"/>
                  <a:lumOff val="15000"/>
                </a:schemeClr>
              </a:solidFill>
              <a:latin typeface="+mn-ea"/>
              <a:sym typeface="+mn-ea"/>
            </a:endParaRPr>
          </a:p>
        </p:txBody>
      </p:sp>
      <p:sp>
        <p:nvSpPr>
          <p:cNvPr id="104892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2"/>
          <p:cNvSpPr>
            <a:spLocks noGrp="1"/>
          </p:cNvSpPr>
          <p:nvPr>
            <p:ph type="title" idx="1"/>
          </p:nvPr>
        </p:nvSpPr>
        <p:spPr/>
        <p:txBody>
          <a:bodyPr/>
          <a:p>
            <a:r>
              <a:rPr altLang="en-US" lang="zh-CN"/>
              <a:t>环境教育对初中学生的必要性</a:t>
            </a:r>
            <a:endParaRPr altLang="en-US" lang="zh-CN"/>
          </a:p>
        </p:txBody>
      </p:sp>
      <p:sp>
        <p:nvSpPr>
          <p:cNvPr id="104896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培养环保意识：环境教育能够帮助学生认识到环境保护的重要性，形成良好的环保习惯。</a:t>
            </a:r>
            <a:endParaRPr altLang="en-US" dirty="0" sz="1200" lang="zh-CN" spc="150">
              <a:solidFill>
                <a:schemeClr val="tx1">
                  <a:lumMod val="65000"/>
                  <a:lumOff val="35000"/>
                </a:schemeClr>
              </a:solidFill>
              <a:latin typeface="+mn-ea"/>
              <a:sym typeface="+mn-ea"/>
            </a:endParaRPr>
          </a:p>
        </p:txBody>
      </p:sp>
      <p:sp>
        <p:nvSpPr>
          <p:cNvPr id="104896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增强社会责任感：通过环境教育，学生可以了解到自己在社会中的责任，意识到保护环境是每个人的义务。</a:t>
            </a:r>
            <a:endParaRPr altLang="en-US" dirty="0" sz="1200" lang="zh-CN" spc="150">
              <a:solidFill>
                <a:schemeClr val="tx1">
                  <a:lumMod val="65000"/>
                  <a:lumOff val="35000"/>
                </a:schemeClr>
              </a:solidFill>
              <a:latin typeface="+mn-ea"/>
              <a:sym typeface="+mn-ea"/>
            </a:endParaRPr>
          </a:p>
        </p:txBody>
      </p:sp>
      <p:sp>
        <p:nvSpPr>
          <p:cNvPr id="104897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提高综合素质：环境教育不仅涉及环境保护，还涉及到科学、地理等多个学科，有助于学生综合素质的提升。</a:t>
            </a:r>
            <a:endParaRPr altLang="en-US" dirty="0" sz="1200" lang="zh-CN" spc="150">
              <a:solidFill>
                <a:schemeClr val="tx1">
                  <a:lumMod val="65000"/>
                  <a:lumOff val="35000"/>
                </a:schemeClr>
              </a:solidFill>
              <a:latin typeface="+mn-ea"/>
              <a:sym typeface="+mn-ea"/>
            </a:endParaRPr>
          </a:p>
        </p:txBody>
      </p:sp>
      <p:sp>
        <p:nvSpPr>
          <p:cNvPr id="104897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促进可持续发展：环境教育有助于培养学生的可持续发展观念，为未来的可持续发展做出贡献。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2" name="标题 2"/>
          <p:cNvSpPr>
            <a:spLocks noGrp="1"/>
          </p:cNvSpPr>
          <p:nvPr>
            <p:ph type="title" idx="1"/>
          </p:nvPr>
        </p:nvSpPr>
        <p:spPr/>
        <p:txBody>
          <a:bodyPr/>
          <a:p>
            <a:r>
              <a:rPr altLang="en-US" lang="zh-CN"/>
              <a:t>环境教育对培养社会责任感的作用</a:t>
            </a:r>
            <a:endParaRPr altLang="en-US" lang="zh-CN"/>
          </a:p>
        </p:txBody>
      </p:sp>
      <p:sp>
        <p:nvSpPr>
          <p:cNvPr id="104901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18"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环境教育能够帮助学生认识到人类与自然环境的相互依存关系，从而培养学生对自然环境的热爱和保护意识。</a:t>
            </a:r>
            <a:endParaRPr altLang="en-US" dirty="0" sz="2000" lang="zh-CN" spc="200">
              <a:solidFill>
                <a:schemeClr val="tx1">
                  <a:lumMod val="85000"/>
                  <a:lumOff val="15000"/>
                </a:schemeClr>
              </a:solidFill>
              <a:latin typeface="+mn-ea"/>
              <a:sym typeface="+mn-ea"/>
            </a:endParaRPr>
          </a:p>
        </p:txBody>
      </p:sp>
      <p:sp>
        <p:nvSpPr>
          <p:cNvPr id="104902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4"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环境教育能够引导学生关注社会环境问题，增强学生的社会责任感和参与意识，促使学生积极参与环保行动和社会公益事业。</a:t>
            </a:r>
            <a:endParaRPr altLang="en-US" dirty="0" sz="2000" lang="zh-CN" spc="200">
              <a:solidFill>
                <a:schemeClr val="tx1">
                  <a:lumMod val="85000"/>
                  <a:lumOff val="15000"/>
                </a:schemeClr>
              </a:solidFill>
              <a:latin typeface="+mn-ea"/>
              <a:sym typeface="+mn-ea"/>
            </a:endParaRPr>
          </a:p>
        </p:txBody>
      </p:sp>
      <p:sp>
        <p:nvSpPr>
          <p:cNvPr id="104902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0"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环境教育能够培养学生的团队协作精神和实践能力，通过集体活动和实地考察等形式，让学生们互相学习、互相帮助，提高团队协作能力。</a:t>
            </a:r>
            <a:endParaRPr altLang="en-US" dirty="0" sz="2000" lang="zh-CN" spc="200">
              <a:solidFill>
                <a:schemeClr val="tx1">
                  <a:lumMod val="85000"/>
                  <a:lumOff val="15000"/>
                </a:schemeClr>
              </a:solidFill>
              <a:latin typeface="+mn-ea"/>
              <a:sym typeface="+mn-ea"/>
            </a:endParaRPr>
          </a:p>
        </p:txBody>
      </p:sp>
      <p:sp>
        <p:nvSpPr>
          <p:cNvPr id="104903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6"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环境教育能够塑造学生的道德品质和价值观，让学生意识到自己的行为对环境的影响，培养学生的环保道德观念和社会责任感。</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76" name="文本占位符 4"/>
          <p:cNvSpPr>
            <a:spLocks noGrp="1"/>
          </p:cNvSpPr>
          <p:nvPr>
            <p:ph type="body" idx="2"/>
            <p:custDataLst>
              <p:tags r:id="rId1"/>
            </p:custDataLst>
          </p:nvPr>
        </p:nvSpPr>
        <p:spPr/>
        <p:txBody>
          <a:bodyPr/>
          <a:p>
            <a:r>
              <a:rPr altLang="en-US" lang="zh-CN"/>
              <a:t>Part Two</a:t>
            </a:r>
            <a:endParaRPr altLang="en-US" lang="zh-CN"/>
          </a:p>
        </p:txBody>
      </p:sp>
      <p:sp>
        <p:nvSpPr>
          <p:cNvPr id="1049078" name="标题 5"/>
          <p:cNvSpPr>
            <a:spLocks noGrp="1"/>
          </p:cNvSpPr>
          <p:nvPr>
            <p:ph type="title" idx="1"/>
            <p:custDataLst>
              <p:tags r:id="rId2"/>
            </p:custDataLst>
          </p:nvPr>
        </p:nvSpPr>
        <p:spPr/>
        <p:txBody>
          <a:bodyPr>
            <a:normAutofit/>
          </a:bodyPr>
          <a:p>
            <a:r>
              <a:rPr altLang="en-US" lang="zh-CN"/>
              <a:t>环境教育的实施方式</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4" name="标题 2"/>
          <p:cNvSpPr>
            <a:spLocks noGrp="1"/>
          </p:cNvSpPr>
          <p:nvPr>
            <p:ph type="title" idx="1"/>
          </p:nvPr>
        </p:nvSpPr>
        <p:spPr/>
        <p:txBody>
          <a:bodyPr/>
          <a:p>
            <a:r>
              <a:rPr altLang="en-US" lang="zh-CN"/>
              <a:t>课堂教育与实践活动的结合</a:t>
            </a:r>
            <a:endParaRPr altLang="en-US" lang="zh-CN"/>
          </a:p>
        </p:txBody>
      </p:sp>
      <p:sp>
        <p:nvSpPr>
          <p:cNvPr id="10491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课堂教育：传授环境知识，培养环保意识</a:t>
            </a:r>
            <a:endParaRPr altLang="en-US" dirty="0" sz="2000" lang="zh-CN" spc="150">
              <a:solidFill>
                <a:schemeClr val="tx1">
                  <a:lumMod val="85000"/>
                  <a:lumOff val="15000"/>
                </a:schemeClr>
              </a:solidFill>
              <a:latin typeface="+mn-ea"/>
              <a:sym typeface="+mn-ea"/>
            </a:endParaRPr>
          </a:p>
        </p:txBody>
      </p:sp>
      <p:sp>
        <p:nvSpPr>
          <p:cNvPr id="10491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实践活动：组织环保活动，如植树、垃圾分类等</a:t>
            </a:r>
            <a:endParaRPr altLang="en-US" dirty="0" sz="2000" lang="zh-CN" spc="150">
              <a:solidFill>
                <a:schemeClr val="tx1">
                  <a:lumMod val="85000"/>
                  <a:lumOff val="15000"/>
                </a:schemeClr>
              </a:solidFill>
              <a:latin typeface="+mn-ea"/>
              <a:sym typeface="+mn-ea"/>
            </a:endParaRPr>
          </a:p>
        </p:txBody>
      </p:sp>
      <p:sp>
        <p:nvSpPr>
          <p:cNvPr id="10491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结合方式：将课堂教育与实践活动相结合，让学生在实践中加深对环保的认识</a:t>
            </a:r>
            <a:endParaRPr altLang="en-US" dirty="0" sz="2000" lang="zh-CN" spc="150">
              <a:solidFill>
                <a:schemeClr val="tx1">
                  <a:lumMod val="85000"/>
                  <a:lumOff val="15000"/>
                </a:schemeClr>
              </a:solidFill>
              <a:latin typeface="+mn-ea"/>
              <a:sym typeface="+mn-ea"/>
            </a:endParaRPr>
          </a:p>
        </p:txBody>
      </p:sp>
      <p:sp>
        <p:nvSpPr>
          <p:cNvPr id="10491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效果：增强学生的环保意识，培养社会责任感</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2"/>
          <p:cNvSpPr>
            <a:spLocks noGrp="1"/>
          </p:cNvSpPr>
          <p:nvPr>
            <p:ph type="title" idx="1"/>
          </p:nvPr>
        </p:nvSpPr>
        <p:spPr/>
        <p:txBody>
          <a:bodyPr/>
          <a:p>
            <a:r>
              <a:rPr altLang="en-US" lang="zh-CN"/>
              <a:t>家庭、学校和社会的共同参与</a:t>
            </a:r>
            <a:endParaRPr altLang="en-US" lang="zh-CN"/>
          </a:p>
        </p:txBody>
      </p:sp>
      <p:sp>
        <p:nvSpPr>
          <p:cNvPr id="104918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家庭：家长应积极参与孩子的环境教育，引导孩子养成节约资源、保护环境的习惯。</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0" name="TextBox 2"/>
          <p:cNvSpPr txBox="1"/>
          <p:nvPr>
            <p:custDataLst>
              <p:tags r:id="rId6"/>
            </p:custDataLst>
          </p:nvPr>
        </p:nvSpPr>
        <p:spPr>
          <a:xfrm>
            <a:off x="3561327"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学校：教师应将环境教育融入日常教学中，开展形式多样的环保活动，增强学生的环保意识。</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6"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社会：政府应加大对环保教育的宣传力度，鼓励企业、社区等参与环保活动，营造良好的环保氛围。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2" name="TextBox 2"/>
          <p:cNvSpPr txBox="1"/>
          <p:nvPr>
            <p:custDataLst>
              <p:tags r:id="rId12"/>
            </p:custDataLst>
          </p:nvPr>
        </p:nvSpPr>
        <p:spPr>
          <a:xfrm>
            <a:off x="9144465"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共同参与：家庭、学校和社会应共同努力，形成环保教育合力，共同推进环保事业的发展。</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2" name="标题 2"/>
          <p:cNvSpPr>
            <a:spLocks noGrp="1"/>
          </p:cNvSpPr>
          <p:nvPr>
            <p:ph type="title" idx="1"/>
          </p:nvPr>
        </p:nvSpPr>
        <p:spPr/>
        <p:txBody>
          <a:bodyPr/>
          <a:p>
            <a:r>
              <a:rPr altLang="en-US" lang="zh-CN"/>
              <a:t>利用现代技术手段进行环境教育</a:t>
            </a:r>
            <a:endParaRPr altLang="en-US" lang="zh-CN"/>
          </a:p>
        </p:txBody>
      </p:sp>
      <p:sp>
        <p:nvSpPr>
          <p:cNvPr id="104924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互联网平台：提供丰富的环境教育资源，方便学生自主学习</a:t>
            </a:r>
            <a:endParaRPr altLang="en-US" dirty="0" sz="2000" lang="zh-CN" spc="150">
              <a:solidFill>
                <a:schemeClr val="tx1">
                  <a:lumMod val="85000"/>
                  <a:lumOff val="15000"/>
                </a:schemeClr>
              </a:solidFill>
              <a:latin typeface="+mn-ea"/>
              <a:sym typeface="+mn-ea"/>
            </a:endParaRPr>
          </a:p>
        </p:txBody>
      </p:sp>
      <p:sp>
        <p:nvSpPr>
          <p:cNvPr id="104925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虚拟现实技术：模拟真实环境，增强学生对环境保护的直观感受</a:t>
            </a:r>
            <a:endParaRPr altLang="en-US" dirty="0" sz="2000" lang="zh-CN" spc="150">
              <a:solidFill>
                <a:schemeClr val="tx1">
                  <a:lumMod val="85000"/>
                  <a:lumOff val="15000"/>
                </a:schemeClr>
              </a:solidFill>
              <a:latin typeface="+mn-ea"/>
              <a:sym typeface="+mn-ea"/>
            </a:endParaRPr>
          </a:p>
        </p:txBody>
      </p:sp>
      <p:sp>
        <p:nvSpPr>
          <p:cNvPr id="104925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社交媒体：通过互动交流，引导学生关注环境问题，提高环保意识</a:t>
            </a:r>
            <a:endParaRPr altLang="en-US" dirty="0" sz="2000" lang="zh-CN" spc="150">
              <a:solidFill>
                <a:schemeClr val="tx1">
                  <a:lumMod val="85000"/>
                  <a:lumOff val="15000"/>
                </a:schemeClr>
              </a:solidFill>
              <a:latin typeface="+mn-ea"/>
              <a:sym typeface="+mn-ea"/>
            </a:endParaRPr>
          </a:p>
        </p:txBody>
      </p:sp>
      <p:sp>
        <p:nvSpPr>
          <p:cNvPr id="104926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在线课程：专业教师授课，系统传授环境知识，培养环保技能</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9" name=""/>
        <p:cNvGrpSpPr/>
        <p:nvPr/>
      </p:nvGrpSpPr>
      <p:grpSpPr>
        <a:xfrm>
          <a:off x="0" y="0"/>
          <a:ext cx="0" cy="0"/>
          <a:chOff x="0" y="0"/>
          <a:chExt cx="0" cy="0"/>
        </a:xfrm>
      </p:grpSpPr>
      <p:sp>
        <p:nvSpPr>
          <p:cNvPr id="1049306"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08" name="标题 5"/>
          <p:cNvSpPr>
            <a:spLocks noGrp="1"/>
          </p:cNvSpPr>
          <p:nvPr>
            <p:ph type="title" idx="1"/>
            <p:custDataLst>
              <p:tags r:id="rId2"/>
            </p:custDataLst>
          </p:nvPr>
        </p:nvSpPr>
        <p:spPr/>
        <p:txBody>
          <a:bodyPr>
            <a:normAutofit fontScale="93704"/>
          </a:bodyPr>
          <a:p>
            <a:r>
              <a:rPr altLang="en-US" lang="zh-CN"/>
              <a:t>环境教育的内容与目标</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4" name="标题 2"/>
          <p:cNvSpPr>
            <a:spLocks noGrp="1"/>
          </p:cNvSpPr>
          <p:nvPr>
            <p:ph type="title" idx="1"/>
          </p:nvPr>
        </p:nvSpPr>
        <p:spPr/>
        <p:txBody>
          <a:bodyPr/>
          <a:p>
            <a:r>
              <a:rPr altLang="en-US" lang="zh-CN"/>
              <a:t>教授环境保护知识</a:t>
            </a:r>
            <a:endParaRPr altLang="en-US" lang="zh-CN"/>
          </a:p>
        </p:txBody>
      </p:sp>
      <p:sp>
        <p:nvSpPr>
          <p:cNvPr id="104934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内容：环境教育的重要性和必要性</a:t>
            </a:r>
            <a:endParaRPr altLang="en-US" dirty="0" sz="1200" lang="zh-CN" spc="150">
              <a:solidFill>
                <a:schemeClr val="tx1">
                  <a:lumMod val="65000"/>
                  <a:lumOff val="35000"/>
                </a:schemeClr>
              </a:solidFill>
              <a:latin typeface="+mn-ea"/>
              <a:sym typeface="+mn-ea"/>
            </a:endParaRPr>
          </a:p>
        </p:txBody>
      </p:sp>
      <p:sp>
        <p:nvSpPr>
          <p:cNvPr id="104934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目标：培养初中学生的环保意识</a:t>
            </a:r>
            <a:endParaRPr altLang="en-US" dirty="0" sz="1200" lang="zh-CN" spc="150">
              <a:solidFill>
                <a:schemeClr val="tx1">
                  <a:lumMod val="65000"/>
                  <a:lumOff val="35000"/>
                </a:schemeClr>
              </a:solidFill>
              <a:latin typeface="+mn-ea"/>
              <a:sym typeface="+mn-ea"/>
            </a:endParaRPr>
          </a:p>
        </p:txBody>
      </p:sp>
      <p:sp>
        <p:nvSpPr>
          <p:cNvPr id="104935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方法：通过课堂讲解、实验演示、实地考察等多种形式</a:t>
            </a:r>
            <a:endParaRPr altLang="en-US" dirty="0" sz="1200" lang="zh-CN" spc="150">
              <a:solidFill>
                <a:schemeClr val="tx1">
                  <a:lumMod val="65000"/>
                  <a:lumOff val="35000"/>
                </a:schemeClr>
              </a:solidFill>
              <a:latin typeface="+mn-ea"/>
              <a:sym typeface="+mn-ea"/>
            </a:endParaRPr>
          </a:p>
        </p:txBody>
      </p:sp>
      <p:sp>
        <p:nvSpPr>
          <p:cNvPr id="104935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效果：增强学生的环保责任感，促进其参与环保行动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2" name="标题 2"/>
          <p:cNvSpPr>
            <a:spLocks noGrp="1"/>
          </p:cNvSpPr>
          <p:nvPr>
            <p:ph type="title" idx="1"/>
          </p:nvPr>
        </p:nvSpPr>
        <p:spPr/>
        <p:txBody>
          <a:bodyPr/>
          <a:p>
            <a:r>
              <a:rPr altLang="en-US" lang="zh-CN"/>
              <a:t>培养环保意识与价值观</a:t>
            </a:r>
            <a:endParaRPr altLang="en-US" lang="zh-CN"/>
          </a:p>
        </p:txBody>
      </p:sp>
      <p:sp>
        <p:nvSpPr>
          <p:cNvPr id="1049394" name="矩形: 圆角 44"/>
          <p:cNvSpPr/>
          <p:nvPr>
            <p:custDataLst>
              <p:tags r:id="rId1"/>
            </p:custDataLst>
          </p:nvPr>
        </p:nvSpPr>
        <p:spPr>
          <a:xfrm>
            <a:off x="6084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01" name="直接连接符 45"/>
          <p:cNvCxnSpPr>
            <a:cxnSpLocks/>
          </p:cNvCxnSpPr>
          <p:nvPr>
            <p:custDataLst>
              <p:tags r:id="rId2"/>
            </p:custDataLst>
          </p:nvPr>
        </p:nvCxnSpPr>
        <p:spPr>
          <a:xfrm>
            <a:off x="1820350"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96" name="标题"/>
          <p:cNvSpPr txBox="1"/>
          <p:nvPr>
            <p:custDataLst>
              <p:tags r:id="rId3"/>
            </p:custDataLst>
          </p:nvPr>
        </p:nvSpPr>
        <p:spPr>
          <a:xfrm>
            <a:off x="7386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98" name="正文"/>
          <p:cNvSpPr txBox="1"/>
          <p:nvPr>
            <p:custDataLst>
              <p:tags r:id="rId4"/>
            </p:custDataLst>
          </p:nvPr>
        </p:nvSpPr>
        <p:spPr>
          <a:xfrm>
            <a:off x="1901062" y="2429895"/>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内容：环境教育旨在培养初中学生的环保意识，让他们认识到保护环境的重要性，形成正确的价值观。</a:t>
            </a:r>
            <a:endParaRPr altLang="en-US" dirty="0" sz="1400" lang="zh-CN" spc="150">
              <a:solidFill>
                <a:schemeClr val="tx1">
                  <a:lumMod val="65000"/>
                  <a:lumOff val="35000"/>
                </a:schemeClr>
              </a:solidFill>
              <a:latin typeface="+mn-ea"/>
            </a:endParaRPr>
          </a:p>
        </p:txBody>
      </p:sp>
      <p:sp>
        <p:nvSpPr>
          <p:cNvPr id="1049400" name="矩形: 圆角 48"/>
          <p:cNvSpPr/>
          <p:nvPr>
            <p:custDataLst>
              <p:tags r:id="rId5"/>
            </p:custDataLst>
          </p:nvPr>
        </p:nvSpPr>
        <p:spPr>
          <a:xfrm>
            <a:off x="62379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03" name="直接连接符 49"/>
          <p:cNvCxnSpPr>
            <a:cxnSpLocks/>
          </p:cNvCxnSpPr>
          <p:nvPr>
            <p:custDataLst>
              <p:tags r:id="rId6"/>
            </p:custDataLst>
          </p:nvPr>
        </p:nvCxnSpPr>
        <p:spPr>
          <a:xfrm>
            <a:off x="7449851"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02" name="标题"/>
          <p:cNvSpPr txBox="1"/>
          <p:nvPr>
            <p:custDataLst>
              <p:tags r:id="rId7"/>
            </p:custDataLst>
          </p:nvPr>
        </p:nvSpPr>
        <p:spPr>
          <a:xfrm>
            <a:off x="63681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04" name="正文"/>
          <p:cNvSpPr txBox="1"/>
          <p:nvPr>
            <p:custDataLst>
              <p:tags r:id="rId8"/>
            </p:custDataLst>
          </p:nvPr>
        </p:nvSpPr>
        <p:spPr>
          <a:xfrm>
            <a:off x="7529927" y="2429895"/>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目标：通过环境教育，初中学生应该能够了解环境保护的基本知识，掌握一些实践技能，并能够在日常生活中践行环保理念。</a:t>
            </a:r>
            <a:endParaRPr altLang="en-US" dirty="0" sz="1400" lang="zh-CN" spc="150">
              <a:solidFill>
                <a:schemeClr val="tx1">
                  <a:lumMod val="65000"/>
                  <a:lumOff val="35000"/>
                </a:schemeClr>
              </a:solidFill>
              <a:latin typeface="+mn-ea"/>
            </a:endParaRPr>
          </a:p>
        </p:txBody>
      </p:sp>
      <p:sp>
        <p:nvSpPr>
          <p:cNvPr id="1049406" name="矩形: 圆角 53"/>
          <p:cNvSpPr/>
          <p:nvPr>
            <p:custDataLst>
              <p:tags r:id="rId9"/>
            </p:custDataLst>
          </p:nvPr>
        </p:nvSpPr>
        <p:spPr>
          <a:xfrm>
            <a:off x="6084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05" name="直接连接符 54"/>
          <p:cNvCxnSpPr>
            <a:cxnSpLocks/>
          </p:cNvCxnSpPr>
          <p:nvPr>
            <p:custDataLst>
              <p:tags r:id="rId10"/>
            </p:custDataLst>
          </p:nvPr>
        </p:nvCxnSpPr>
        <p:spPr>
          <a:xfrm>
            <a:off x="1820350"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08" name="标题"/>
          <p:cNvSpPr txBox="1"/>
          <p:nvPr>
            <p:custDataLst>
              <p:tags r:id="rId11"/>
            </p:custDataLst>
          </p:nvPr>
        </p:nvSpPr>
        <p:spPr>
          <a:xfrm>
            <a:off x="7386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10" name="正文"/>
          <p:cNvSpPr txBox="1"/>
          <p:nvPr>
            <p:custDataLst>
              <p:tags r:id="rId12"/>
            </p:custDataLst>
          </p:nvPr>
        </p:nvSpPr>
        <p:spPr>
          <a:xfrm>
            <a:off x="1901062" y="4083537"/>
            <a:ext cx="3954742" cy="1227777"/>
          </a:xfrm>
          <a:prstGeom prst="rect"/>
          <a:noFill/>
        </p:spPr>
        <p:txBody>
          <a:bodyPr anchor="ctr" anchorCtr="0" bIns="46800" lIns="90000" rIns="90000" rtlCol="0" tIns="46800" wrap="square">
            <a:normAutofit fontScale="92857"/>
          </a:bodyPr>
          <a:p>
            <a:pPr>
              <a:lnSpc>
                <a:spcPct val="150000"/>
              </a:lnSpc>
              <a:spcAft>
                <a:spcPts val="1000"/>
              </a:spcAft>
            </a:pPr>
            <a:r>
              <a:rPr altLang="en-US" dirty="0" sz="1400" lang="zh-CN" spc="150">
                <a:solidFill>
                  <a:schemeClr val="tx1">
                    <a:lumMod val="65000"/>
                    <a:lumOff val="35000"/>
                  </a:schemeClr>
                </a:solidFill>
                <a:latin typeface="+mn-ea"/>
              </a:rPr>
              <a:t>培养方式：可以通过课堂教育、实践活动、主题班会等形式来培养学生的环保意识和价值观。</a:t>
            </a:r>
            <a:endParaRPr altLang="en-US" dirty="0" sz="1400" lang="zh-CN" spc="150">
              <a:solidFill>
                <a:schemeClr val="tx1">
                  <a:lumMod val="65000"/>
                  <a:lumOff val="35000"/>
                </a:schemeClr>
              </a:solidFill>
              <a:latin typeface="+mn-ea"/>
            </a:endParaRPr>
          </a:p>
        </p:txBody>
      </p:sp>
      <p:sp>
        <p:nvSpPr>
          <p:cNvPr id="1049412" name="矩形: 圆角 57"/>
          <p:cNvSpPr/>
          <p:nvPr>
            <p:custDataLst>
              <p:tags r:id="rId13"/>
            </p:custDataLst>
          </p:nvPr>
        </p:nvSpPr>
        <p:spPr>
          <a:xfrm>
            <a:off x="62379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07" name="直接连接符 58"/>
          <p:cNvCxnSpPr>
            <a:cxnSpLocks/>
          </p:cNvCxnSpPr>
          <p:nvPr>
            <p:custDataLst>
              <p:tags r:id="rId14"/>
            </p:custDataLst>
          </p:nvPr>
        </p:nvCxnSpPr>
        <p:spPr>
          <a:xfrm>
            <a:off x="7449851"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14" name="标题"/>
          <p:cNvSpPr txBox="1"/>
          <p:nvPr>
            <p:custDataLst>
              <p:tags r:id="rId15"/>
            </p:custDataLst>
          </p:nvPr>
        </p:nvSpPr>
        <p:spPr>
          <a:xfrm>
            <a:off x="63681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16" name="正文"/>
          <p:cNvSpPr txBox="1"/>
          <p:nvPr>
            <p:custDataLst>
              <p:tags r:id="rId16"/>
            </p:custDataLst>
          </p:nvPr>
        </p:nvSpPr>
        <p:spPr>
          <a:xfrm>
            <a:off x="7529927" y="4083537"/>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意义：培养初中学生的环保意识和价值观对于提高整个社会的环保意识水平、促进可持续发展具有重要意义。</a:t>
            </a:r>
            <a:endParaRPr altLang="en-US" dirty="0" sz="1400" lang="zh-CN" spc="150">
              <a:solidFill>
                <a:schemeClr val="tx1">
                  <a:lumMod val="65000"/>
                  <a:lumOff val="35000"/>
                </a:schemeClr>
              </a:solidFill>
              <a:latin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56" name="标题 2"/>
          <p:cNvSpPr>
            <a:spLocks noGrp="1"/>
          </p:cNvSpPr>
          <p:nvPr>
            <p:ph type="title" idx="1"/>
          </p:nvPr>
        </p:nvSpPr>
        <p:spPr/>
        <p:txBody>
          <a:bodyPr/>
          <a:p>
            <a:r>
              <a:rPr altLang="en-US" lang="zh-CN"/>
              <a:t>提升社会责任感和实践能力</a:t>
            </a:r>
            <a:endParaRPr altLang="en-US" lang="zh-CN"/>
          </a:p>
        </p:txBody>
      </p:sp>
      <p:sp>
        <p:nvSpPr>
          <p:cNvPr id="10494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环境教育应引导学生关注社会热点问题，如气候变化、环境污染等，并鼓励他们积极参与解决这些问题。</a:t>
            </a:r>
            <a:endParaRPr altLang="zh-CN" dirty="0" lang="en-US">
              <a:solidFill>
                <a:schemeClr val="dk1">
                  <a:lumMod val="80000"/>
                  <a:lumOff val="20000"/>
                </a:schemeClr>
              </a:solidFill>
              <a:latin typeface="+mn-ea"/>
              <a:sym typeface="+mn-ea"/>
            </a:endParaRPr>
          </a:p>
        </p:txBody>
      </p:sp>
      <p:sp>
        <p:nvSpPr>
          <p:cNvPr id="10494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环境教育旨在培养学生的社会责任感，让他们意识到保护环境的重要性。</a:t>
            </a:r>
            <a:endParaRPr altLang="en-US" dirty="0" sz="1600" lang="zh-CN">
              <a:solidFill>
                <a:schemeClr val="dk1">
                  <a:lumMod val="80000"/>
                  <a:lumOff val="20000"/>
                </a:schemeClr>
              </a:solidFill>
              <a:latin typeface="+mn-ea"/>
              <a:sym typeface="+mn-ea"/>
            </a:endParaRPr>
          </a:p>
        </p:txBody>
      </p:sp>
      <p:sp>
        <p:nvSpPr>
          <p:cNvPr id="10494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环境教育应注重实践能力的培养，让学生通过亲身体验和参与环保活动来提高实际操作能力。</a:t>
            </a:r>
            <a:endParaRPr altLang="en-US" dirty="0" lang="zh-CN">
              <a:solidFill>
                <a:schemeClr val="dk1">
                  <a:lumMod val="80000"/>
                  <a:lumOff val="20000"/>
                </a:schemeClr>
              </a:solidFill>
              <a:latin typeface="+mn-ea"/>
              <a:sym typeface="+mn-ea"/>
            </a:endParaRPr>
          </a:p>
        </p:txBody>
      </p:sp>
      <p:sp>
        <p:nvSpPr>
          <p:cNvPr id="10494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环境教育应培养学生的团队协作精神，让他们在参与环保活动时互相帮助、共同进步。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61" name=""/>
        <p:cNvGrpSpPr/>
        <p:nvPr/>
      </p:nvGrpSpPr>
      <p:grpSpPr>
        <a:xfrm>
          <a:off x="0" y="0"/>
          <a:ext cx="0" cy="0"/>
          <a:chOff x="0" y="0"/>
          <a:chExt cx="0" cy="0"/>
        </a:xfrm>
      </p:grpSpPr>
      <p:sp>
        <p:nvSpPr>
          <p:cNvPr id="1049528" name="文本占位符 4"/>
          <p:cNvSpPr>
            <a:spLocks noGrp="1"/>
          </p:cNvSpPr>
          <p:nvPr>
            <p:ph type="body" idx="2"/>
            <p:custDataLst>
              <p:tags r:id="rId1"/>
            </p:custDataLst>
          </p:nvPr>
        </p:nvSpPr>
        <p:spPr/>
        <p:txBody>
          <a:bodyPr/>
          <a:p>
            <a:r>
              <a:rPr altLang="en-US" lang="zh-CN"/>
              <a:t>Part Four</a:t>
            </a:r>
            <a:endParaRPr altLang="en-US" lang="zh-CN"/>
          </a:p>
        </p:txBody>
      </p:sp>
      <p:sp>
        <p:nvSpPr>
          <p:cNvPr id="1049530" name="标题 5"/>
          <p:cNvSpPr>
            <a:spLocks noGrp="1"/>
          </p:cNvSpPr>
          <p:nvPr>
            <p:ph type="title" idx="1"/>
            <p:custDataLst>
              <p:tags r:id="rId2"/>
            </p:custDataLst>
          </p:nvPr>
        </p:nvSpPr>
        <p:spPr/>
        <p:txBody>
          <a:bodyPr>
            <a:normAutofit fontScale="90000"/>
          </a:bodyPr>
          <a:p>
            <a:r>
              <a:rPr altLang="en-US" lang="zh-CN"/>
              <a:t>初中学生社会责任感的培养</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6" name="标题 2"/>
          <p:cNvSpPr>
            <a:spLocks noGrp="1"/>
          </p:cNvSpPr>
          <p:nvPr>
            <p:ph type="title" idx="1"/>
          </p:nvPr>
        </p:nvSpPr>
        <p:spPr/>
        <p:txBody>
          <a:bodyPr/>
          <a:p>
            <a:r>
              <a:rPr altLang="en-US" lang="zh-CN"/>
              <a:t>社会责任感的定义与内涵</a:t>
            </a:r>
            <a:endParaRPr altLang="en-US" lang="zh-CN"/>
          </a:p>
        </p:txBody>
      </p:sp>
      <p:sp>
        <p:nvSpPr>
          <p:cNvPr id="104956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定义：指个体对自己、家庭、社会、国家所应承担的责任和义务的认识、情感和行为。</a:t>
            </a:r>
            <a:endParaRPr altLang="en-US" dirty="0" sz="1200" lang="zh-CN" spc="150">
              <a:solidFill>
                <a:schemeClr val="tx1">
                  <a:lumMod val="85000"/>
                  <a:lumOff val="15000"/>
                </a:schemeClr>
              </a:solidFill>
              <a:latin typeface="+mn-ea"/>
              <a:sym typeface="+mn-ea"/>
            </a:endParaRPr>
          </a:p>
        </p:txBody>
      </p:sp>
      <p:sp>
        <p:nvSpPr>
          <p:cNvPr id="104957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内涵：包括自我责任感、家庭责任感、集体责任感和国家责任感等多个方面。</a:t>
            </a:r>
            <a:endParaRPr altLang="en-US" dirty="0" sz="1200" lang="zh-CN" spc="150">
              <a:solidFill>
                <a:schemeClr val="tx1">
                  <a:lumMod val="85000"/>
                  <a:lumOff val="15000"/>
                </a:schemeClr>
              </a:solidFill>
              <a:latin typeface="+mn-ea"/>
              <a:sym typeface="+mn-ea"/>
            </a:endParaRPr>
          </a:p>
        </p:txBody>
      </p:sp>
      <p:sp>
        <p:nvSpPr>
          <p:cNvPr id="104957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培养初中学生社会责任感的意义：有助于提高学生的综合素质，促进其全面发展。</a:t>
            </a:r>
            <a:endParaRPr altLang="en-US" dirty="0" sz="1200" lang="zh-CN" spc="150">
              <a:solidFill>
                <a:schemeClr val="tx1">
                  <a:lumMod val="85000"/>
                  <a:lumOff val="15000"/>
                </a:schemeClr>
              </a:solidFill>
              <a:latin typeface="+mn-ea"/>
              <a:sym typeface="+mn-ea"/>
            </a:endParaRPr>
          </a:p>
        </p:txBody>
      </p:sp>
      <p:sp>
        <p:nvSpPr>
          <p:cNvPr id="104958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培养初中学生社会责任感的方法：通过学校教育、家庭教育和社会实践等多种途径进行培养。</a:t>
            </a:r>
            <a:endParaRPr altLang="en-US" dirty="0" sz="1200" lang="zh-CN" spc="150">
              <a:solidFill>
                <a:schemeClr val="tx1">
                  <a:lumMod val="85000"/>
                  <a:lumOff val="15000"/>
                </a:schemeClr>
              </a:solidFill>
              <a:latin typeface="+mn-ea"/>
              <a:sym typeface="+mn-ea"/>
            </a:endParaRPr>
          </a:p>
        </p:txBody>
      </p:sp>
      <p:sp>
        <p:nvSpPr>
          <p:cNvPr id="104958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0" name="标题 2"/>
          <p:cNvSpPr>
            <a:spLocks noGrp="1"/>
          </p:cNvSpPr>
          <p:nvPr>
            <p:ph type="title" idx="1"/>
          </p:nvPr>
        </p:nvSpPr>
        <p:spPr/>
        <p:txBody>
          <a:bodyPr/>
          <a:p>
            <a:r>
              <a:rPr altLang="en-US" lang="zh-CN"/>
              <a:t>通过环境教育培养初中学生的社会责任感</a:t>
            </a:r>
            <a:endParaRPr altLang="en-US" lang="zh-CN"/>
          </a:p>
        </p:txBody>
      </p:sp>
      <p:sp>
        <p:nvSpPr>
          <p:cNvPr id="104963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3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3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帮助学生树立正确的价值观和人生观</a:t>
            </a:r>
            <a:endParaRPr altLang="en-US" dirty="0" sz="1200" lang="zh-CN" spc="150">
              <a:solidFill>
                <a:srgbClr val="FFFFFF"/>
              </a:solidFill>
              <a:latin typeface="+mn-ea"/>
              <a:sym typeface="+mn-ea"/>
            </a:endParaRPr>
          </a:p>
        </p:txBody>
      </p:sp>
      <p:sp>
        <p:nvSpPr>
          <p:cNvPr id="104964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增强学生的团队协作和沟通能力</a:t>
            </a:r>
            <a:endParaRPr altLang="en-US" dirty="0" sz="1200" lang="zh-CN" spc="150">
              <a:solidFill>
                <a:schemeClr val="tx1">
                  <a:lumMod val="65000"/>
                  <a:lumOff val="35000"/>
                </a:schemeClr>
              </a:solidFill>
              <a:latin typeface="+mn-ea"/>
              <a:sym typeface="+mn-ea"/>
            </a:endParaRPr>
          </a:p>
        </p:txBody>
      </p:sp>
      <p:sp>
        <p:nvSpPr>
          <p:cNvPr id="104964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引导学生参与环保活动，提高实践能力</a:t>
            </a:r>
            <a:endParaRPr altLang="en-US" dirty="0" sz="1200" lang="zh-CN" spc="150">
              <a:solidFill>
                <a:srgbClr val="FFFFFF"/>
              </a:solidFill>
              <a:latin typeface="+mn-ea"/>
              <a:sym typeface="+mn-ea"/>
            </a:endParaRPr>
          </a:p>
        </p:txBody>
      </p:sp>
      <p:sp>
        <p:nvSpPr>
          <p:cNvPr id="104965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培养学生对环境保护的意识和责任感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8" name="标题 2"/>
          <p:cNvSpPr>
            <a:spLocks noGrp="1"/>
          </p:cNvSpPr>
          <p:nvPr>
            <p:ph type="title" idx="1"/>
          </p:nvPr>
        </p:nvSpPr>
        <p:spPr/>
        <p:txBody>
          <a:bodyPr/>
          <a:p>
            <a:r>
              <a:rPr altLang="en-US" lang="zh-CN"/>
              <a:t>发挥初中学生在环保实践中的主体作用</a:t>
            </a:r>
            <a:endParaRPr altLang="en-US" lang="zh-CN"/>
          </a:p>
        </p:txBody>
      </p:sp>
      <p:sp>
        <p:nvSpPr>
          <p:cNvPr id="104970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培养初中学生的环保意识，引导他们认识到自己在环保中的责任和使命。</a:t>
            </a:r>
            <a:endParaRPr altLang="en-US" dirty="0" sz="1200" lang="zh-CN" spc="150">
              <a:solidFill>
                <a:schemeClr val="tx1">
                  <a:lumMod val="85000"/>
                  <a:lumOff val="15000"/>
                </a:schemeClr>
              </a:solidFill>
              <a:latin typeface="+mn-ea"/>
              <a:sym typeface="+mn-ea"/>
            </a:endParaRPr>
          </a:p>
        </p:txBody>
      </p:sp>
      <p:sp>
        <p:nvSpPr>
          <p:cNvPr id="104970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鼓励初中学生参与环保实践活动，如垃圾分类、植树造林等，提高他们的环保行动力。</a:t>
            </a:r>
            <a:endParaRPr altLang="en-US" dirty="0" sz="1200" lang="zh-CN" spc="150">
              <a:solidFill>
                <a:schemeClr val="tx1">
                  <a:lumMod val="85000"/>
                  <a:lumOff val="15000"/>
                </a:schemeClr>
              </a:solidFill>
              <a:latin typeface="+mn-ea"/>
              <a:sym typeface="+mn-ea"/>
            </a:endParaRPr>
          </a:p>
        </p:txBody>
      </p:sp>
      <p:sp>
        <p:nvSpPr>
          <p:cNvPr id="104970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引导初中学生关注环境问题，让他们意识到环境质量对人类生存和发展的重要性。</a:t>
            </a:r>
            <a:endParaRPr altLang="en-US" dirty="0" sz="1200" lang="zh-CN" spc="150">
              <a:solidFill>
                <a:schemeClr val="tx1">
                  <a:lumMod val="85000"/>
                  <a:lumOff val="15000"/>
                </a:schemeClr>
              </a:solidFill>
              <a:latin typeface="+mn-ea"/>
              <a:sym typeface="+mn-ea"/>
            </a:endParaRPr>
          </a:p>
        </p:txBody>
      </p:sp>
      <p:sp>
        <p:nvSpPr>
          <p:cNvPr id="104971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培养初中学生的团队协作精神，让他们在环保实践中学会合作与沟通，增强社会责任感。</a:t>
            </a:r>
            <a:endParaRPr altLang="en-US" dirty="0" sz="1200" lang="zh-CN" spc="150">
              <a:solidFill>
                <a:schemeClr val="tx1">
                  <a:lumMod val="85000"/>
                  <a:lumOff val="15000"/>
                </a:schemeClr>
              </a:solidFill>
              <a:latin typeface="+mn-ea"/>
              <a:sym typeface="+mn-ea"/>
            </a:endParaRPr>
          </a:p>
        </p:txBody>
      </p:sp>
      <p:sp>
        <p:nvSpPr>
          <p:cNvPr id="104972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93" name=""/>
        <p:cNvGrpSpPr/>
        <p:nvPr/>
      </p:nvGrpSpPr>
      <p:grpSpPr>
        <a:xfrm>
          <a:off x="0" y="0"/>
          <a:ext cx="0" cy="0"/>
          <a:chOff x="0" y="0"/>
          <a:chExt cx="0" cy="0"/>
        </a:xfrm>
      </p:grpSpPr>
      <p:sp>
        <p:nvSpPr>
          <p:cNvPr id="1049762" name="文本占位符 4"/>
          <p:cNvSpPr>
            <a:spLocks noGrp="1"/>
          </p:cNvSpPr>
          <p:nvPr>
            <p:ph type="body" idx="2"/>
            <p:custDataLst>
              <p:tags r:id="rId1"/>
            </p:custDataLst>
          </p:nvPr>
        </p:nvSpPr>
        <p:spPr/>
        <p:txBody>
          <a:bodyPr/>
          <a:p>
            <a:r>
              <a:rPr altLang="en-US" lang="zh-CN"/>
              <a:t>Part Five</a:t>
            </a:r>
            <a:endParaRPr altLang="en-US" lang="zh-CN"/>
          </a:p>
        </p:txBody>
      </p:sp>
      <p:sp>
        <p:nvSpPr>
          <p:cNvPr id="1049764" name="标题 5"/>
          <p:cNvSpPr>
            <a:spLocks noGrp="1"/>
          </p:cNvSpPr>
          <p:nvPr>
            <p:ph type="title" idx="1"/>
            <p:custDataLst>
              <p:tags r:id="rId2"/>
            </p:custDataLst>
          </p:nvPr>
        </p:nvSpPr>
        <p:spPr/>
        <p:txBody>
          <a:bodyPr>
            <a:normAutofit fontScale="90000"/>
          </a:bodyPr>
          <a:p>
            <a:r>
              <a:rPr altLang="en-US" lang="zh-CN"/>
              <a:t>环境教育与社会责任感的实践案例</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0" name="标题 2"/>
          <p:cNvSpPr>
            <a:spLocks noGrp="1"/>
          </p:cNvSpPr>
          <p:nvPr>
            <p:ph type="title" idx="1"/>
          </p:nvPr>
        </p:nvSpPr>
        <p:spPr/>
        <p:txBody>
          <a:bodyPr/>
          <a:p>
            <a:r>
              <a:rPr altLang="en-US" lang="zh-CN"/>
              <a:t>国内外成功的环境教育实践案例</a:t>
            </a:r>
            <a:endParaRPr altLang="en-US" lang="zh-CN"/>
          </a:p>
        </p:txBody>
      </p:sp>
      <p:sp>
        <p:nvSpPr>
          <p:cNvPr id="1049802" name="矩形: 圆角 1"/>
          <p:cNvSpPr/>
          <p:nvPr>
            <p:custDataLst>
              <p:tags r:id="rId1"/>
            </p:custDataLst>
          </p:nvPr>
        </p:nvSpPr>
        <p:spPr>
          <a:xfrm>
            <a:off x="608400"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04" name="Freeform 7"/>
          <p:cNvSpPr/>
          <p:nvPr>
            <p:custDataLst>
              <p:tags r:id="rId2"/>
            </p:custDataLst>
          </p:nvPr>
        </p:nvSpPr>
        <p:spPr bwMode="auto">
          <a:xfrm flipV="1">
            <a:off x="733425" y="248869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06" name="标题"/>
          <p:cNvSpPr txBox="1"/>
          <p:nvPr>
            <p:custDataLst>
              <p:tags r:id="rId3"/>
            </p:custDataLst>
          </p:nvPr>
        </p:nvSpPr>
        <p:spPr>
          <a:xfrm>
            <a:off x="733425" y="2446809"/>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08" name="正文"/>
          <p:cNvSpPr txBox="1"/>
          <p:nvPr>
            <p:custDataLst>
              <p:tags r:id="rId4"/>
            </p:custDataLst>
          </p:nvPr>
        </p:nvSpPr>
        <p:spPr>
          <a:xfrm>
            <a:off x="2169626" y="235161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国内案例：江苏省南京市开展的“垃圾分类进校园”活动，通过垃圾分类教育，培养了学生的环保意识和社会责任感。</a:t>
            </a:r>
            <a:endParaRPr altLang="en-US" dirty="0" sz="1400" lang="zh-CN" spc="150">
              <a:solidFill>
                <a:schemeClr val="dk1">
                  <a:lumMod val="80000"/>
                  <a:lumOff val="20000"/>
                </a:schemeClr>
              </a:solidFill>
              <a:latin typeface="+mn-ea"/>
            </a:endParaRPr>
          </a:p>
        </p:txBody>
      </p:sp>
      <p:sp>
        <p:nvSpPr>
          <p:cNvPr id="1049810" name="矩形: 圆角 19"/>
          <p:cNvSpPr/>
          <p:nvPr>
            <p:custDataLst>
              <p:tags r:id="rId5"/>
            </p:custDataLst>
          </p:nvPr>
        </p:nvSpPr>
        <p:spPr>
          <a:xfrm>
            <a:off x="6159003"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12" name="Freeform 7"/>
          <p:cNvSpPr/>
          <p:nvPr>
            <p:custDataLst>
              <p:tags r:id="rId6"/>
            </p:custDataLst>
          </p:nvPr>
        </p:nvSpPr>
        <p:spPr bwMode="auto">
          <a:xfrm flipV="1">
            <a:off x="6277682" y="248742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14" name="标题"/>
          <p:cNvSpPr txBox="1"/>
          <p:nvPr>
            <p:custDataLst>
              <p:tags r:id="rId7"/>
            </p:custDataLst>
          </p:nvPr>
        </p:nvSpPr>
        <p:spPr>
          <a:xfrm>
            <a:off x="6277682" y="2446174"/>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16" name="正文"/>
          <p:cNvSpPr txBox="1"/>
          <p:nvPr>
            <p:custDataLst>
              <p:tags r:id="rId8"/>
            </p:custDataLst>
          </p:nvPr>
        </p:nvSpPr>
        <p:spPr>
          <a:xfrm>
            <a:off x="7714517" y="235288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国外案例：美国加利福尼亚州的“海滩清洁日”活动，通过清理海滩垃圾，增强了学生的环保意识，培养了他们的社会责任感。</a:t>
            </a:r>
            <a:endParaRPr altLang="en-US" dirty="0" sz="1400" lang="zh-CN" spc="150">
              <a:solidFill>
                <a:schemeClr val="dk1">
                  <a:lumMod val="80000"/>
                  <a:lumOff val="20000"/>
                </a:schemeClr>
              </a:solidFill>
              <a:latin typeface="+mn-ea"/>
            </a:endParaRPr>
          </a:p>
        </p:txBody>
      </p:sp>
      <p:sp>
        <p:nvSpPr>
          <p:cNvPr id="1049818" name="矩形: 圆角 28"/>
          <p:cNvSpPr/>
          <p:nvPr>
            <p:custDataLst>
              <p:tags r:id="rId9"/>
            </p:custDataLst>
          </p:nvPr>
        </p:nvSpPr>
        <p:spPr>
          <a:xfrm>
            <a:off x="608400"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20" name="Freeform 7"/>
          <p:cNvSpPr/>
          <p:nvPr>
            <p:custDataLst>
              <p:tags r:id="rId10"/>
            </p:custDataLst>
          </p:nvPr>
        </p:nvSpPr>
        <p:spPr bwMode="auto">
          <a:xfrm flipV="1">
            <a:off x="733425" y="413115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22" name="标题"/>
          <p:cNvSpPr txBox="1"/>
          <p:nvPr>
            <p:custDataLst>
              <p:tags r:id="rId11"/>
            </p:custDataLst>
          </p:nvPr>
        </p:nvSpPr>
        <p:spPr>
          <a:xfrm>
            <a:off x="733425" y="408927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24" name="正文"/>
          <p:cNvSpPr txBox="1"/>
          <p:nvPr>
            <p:custDataLst>
              <p:tags r:id="rId12"/>
            </p:custDataLst>
          </p:nvPr>
        </p:nvSpPr>
        <p:spPr>
          <a:xfrm>
            <a:off x="2169626" y="3994073"/>
            <a:ext cx="3857195" cy="1394910"/>
          </a:xfrm>
          <a:prstGeom prst="rect"/>
          <a:noFill/>
        </p:spPr>
        <p:txBody>
          <a:bodyPr anchor="ctr" anchorCtr="0" bIns="46800" lIns="90000" rIns="90000" rtlCol="0" tIns="46800" wrap="square">
            <a:normAutofit fontScale="85714" lnSpcReduction="20000"/>
          </a:bodyPr>
          <a:p>
            <a:pPr>
              <a:lnSpc>
                <a:spcPct val="150000"/>
              </a:lnSpc>
              <a:spcAft>
                <a:spcPts val="1000"/>
              </a:spcAft>
            </a:pPr>
            <a:r>
              <a:rPr altLang="en-US" dirty="0" sz="1400" lang="zh-CN" spc="150">
                <a:solidFill>
                  <a:schemeClr val="dk1">
                    <a:lumMod val="80000"/>
                    <a:lumOff val="20000"/>
                  </a:schemeClr>
                </a:solidFill>
                <a:latin typeface="+mn-ea"/>
              </a:rPr>
              <a:t>国内案例：浙江省杭州市开展的“绿色出行”活动，鼓励学生在日常生活中选择公共交通、骑行或步行等环保出行方式，从而培养他们的环保意识和社会责任感。</a:t>
            </a:r>
            <a:endParaRPr altLang="en-US" dirty="0" sz="1400" lang="zh-CN" spc="150">
              <a:solidFill>
                <a:schemeClr val="dk1">
                  <a:lumMod val="80000"/>
                  <a:lumOff val="20000"/>
                </a:schemeClr>
              </a:solidFill>
              <a:latin typeface="+mn-ea"/>
            </a:endParaRPr>
          </a:p>
        </p:txBody>
      </p:sp>
      <p:sp>
        <p:nvSpPr>
          <p:cNvPr id="1049826" name="矩形: 圆角 24"/>
          <p:cNvSpPr/>
          <p:nvPr>
            <p:custDataLst>
              <p:tags r:id="rId13"/>
            </p:custDataLst>
          </p:nvPr>
        </p:nvSpPr>
        <p:spPr>
          <a:xfrm>
            <a:off x="6159003"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28" name="Freeform 7"/>
          <p:cNvSpPr/>
          <p:nvPr>
            <p:custDataLst>
              <p:tags r:id="rId14"/>
            </p:custDataLst>
          </p:nvPr>
        </p:nvSpPr>
        <p:spPr bwMode="auto">
          <a:xfrm flipV="1">
            <a:off x="6277682" y="4129887"/>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30" name="标题"/>
          <p:cNvSpPr txBox="1"/>
          <p:nvPr>
            <p:custDataLst>
              <p:tags r:id="rId15"/>
            </p:custDataLst>
          </p:nvPr>
        </p:nvSpPr>
        <p:spPr>
          <a:xfrm>
            <a:off x="6277682" y="408800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32" name="正文"/>
          <p:cNvSpPr txBox="1"/>
          <p:nvPr>
            <p:custDataLst>
              <p:tags r:id="rId16"/>
            </p:custDataLst>
          </p:nvPr>
        </p:nvSpPr>
        <p:spPr>
          <a:xfrm>
            <a:off x="7714517" y="3994708"/>
            <a:ext cx="3857195" cy="1394910"/>
          </a:xfrm>
          <a:prstGeom prst="rect"/>
          <a:noFill/>
        </p:spPr>
        <p:txBody>
          <a:bodyPr anchor="ctr" anchorCtr="0" bIns="46800" lIns="90000" rIns="90000" rtlCol="0" tIns="46800" wrap="square">
            <a:normAutofit fontScale="92857"/>
          </a:bodyPr>
          <a:p>
            <a:pPr>
              <a:lnSpc>
                <a:spcPct val="150000"/>
              </a:lnSpc>
              <a:spcAft>
                <a:spcPts val="1000"/>
              </a:spcAft>
            </a:pPr>
            <a:r>
              <a:rPr altLang="en-US" dirty="0" sz="1400" lang="zh-CN" spc="150">
                <a:solidFill>
                  <a:schemeClr val="dk1">
                    <a:lumMod val="80000"/>
                    <a:lumOff val="20000"/>
                  </a:schemeClr>
                </a:solidFill>
                <a:latin typeface="+mn-ea"/>
              </a:rPr>
              <a:t>国外案例：澳大利亚维多利亚州的“森林学校”项目，通过让学生参与森林保护和恢复工作，培养了他们的环保意识和团队合作精神。</a:t>
            </a:r>
            <a:endParaRPr altLang="en-US" dirty="0" sz="1400" lang="zh-CN" spc="150">
              <a:solidFill>
                <a:schemeClr val="dk1">
                  <a:lumMod val="80000"/>
                  <a:lumOff val="20000"/>
                </a:schemeClr>
              </a:solidFill>
              <a:latin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2" name="标题 2"/>
          <p:cNvSpPr>
            <a:spLocks noGrp="1"/>
          </p:cNvSpPr>
          <p:nvPr>
            <p:ph type="title" idx="1"/>
          </p:nvPr>
        </p:nvSpPr>
        <p:spPr/>
        <p:txBody>
          <a:bodyPr/>
          <a:p>
            <a:r>
              <a:rPr altLang="en-US" lang="zh-CN"/>
              <a:t>初中学生参与环保实践的典型事例</a:t>
            </a:r>
            <a:endParaRPr altLang="en-US" lang="zh-CN"/>
          </a:p>
        </p:txBody>
      </p:sp>
      <p:sp>
        <p:nvSpPr>
          <p:cNvPr id="10498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某初中学生利用废旧物品制作手工艺品，并在校园内义卖，所得善款用于支持环保项目。</a:t>
            </a:r>
            <a:endParaRPr altLang="zh-CN" dirty="0" lang="en-US">
              <a:solidFill>
                <a:schemeClr val="dk1">
                  <a:lumMod val="80000"/>
                  <a:lumOff val="20000"/>
                </a:schemeClr>
              </a:solidFill>
              <a:latin typeface="+mn-ea"/>
              <a:sym typeface="+mn-ea"/>
            </a:endParaRPr>
          </a:p>
        </p:txBody>
      </p:sp>
      <p:sp>
        <p:nvSpPr>
          <p:cNvPr id="10498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某初中学生自发组织环保志愿者团队，定期开展垃圾分类、植树造林等环保活动。</a:t>
            </a:r>
            <a:endParaRPr altLang="en-US" dirty="0" sz="1600" lang="zh-CN">
              <a:solidFill>
                <a:schemeClr val="dk1">
                  <a:lumMod val="80000"/>
                  <a:lumOff val="20000"/>
                </a:schemeClr>
              </a:solidFill>
              <a:latin typeface="+mn-ea"/>
              <a:sym typeface="+mn-ea"/>
            </a:endParaRPr>
          </a:p>
        </p:txBody>
      </p:sp>
      <p:sp>
        <p:nvSpPr>
          <p:cNvPr id="10498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某初中学生在老师的指导下，开展了一项关于水污染的调查，并提出了切实可行的解决方案。</a:t>
            </a:r>
            <a:endParaRPr altLang="en-US" dirty="0" lang="zh-CN">
              <a:solidFill>
                <a:schemeClr val="dk1">
                  <a:lumMod val="80000"/>
                  <a:lumOff val="20000"/>
                </a:schemeClr>
              </a:solidFill>
              <a:latin typeface="+mn-ea"/>
              <a:sym typeface="+mn-ea"/>
            </a:endParaRPr>
          </a:p>
        </p:txBody>
      </p:sp>
      <p:sp>
        <p:nvSpPr>
          <p:cNvPr id="10498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某初中学生在家庭中推广节能减排的生活方式，如使用节能灯、节水器具等，并带动周围居民参与。</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4" name="标题 2"/>
          <p:cNvSpPr>
            <a:spLocks noGrp="1"/>
          </p:cNvSpPr>
          <p:nvPr>
            <p:ph type="title" idx="1"/>
          </p:nvPr>
        </p:nvSpPr>
        <p:spPr/>
        <p:txBody>
          <a:bodyPr/>
          <a:p>
            <a:r>
              <a:rPr altLang="en-US" lang="zh-CN"/>
              <a:t>环境教育对学生成长的影响与收获</a:t>
            </a:r>
            <a:endParaRPr altLang="en-US" lang="zh-CN"/>
          </a:p>
        </p:txBody>
      </p:sp>
      <p:sp>
        <p:nvSpPr>
          <p:cNvPr id="104994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提升环保意识：环境教育能够帮助学生认识到环境保护的重要性，从而养成节约资源、保护环境的良好习惯。</a:t>
            </a:r>
            <a:endParaRPr altLang="en-US" dirty="0" sz="2000" lang="zh-CN" spc="150">
              <a:solidFill>
                <a:schemeClr val="tx1">
                  <a:lumMod val="85000"/>
                  <a:lumOff val="15000"/>
                </a:schemeClr>
              </a:solidFill>
              <a:latin typeface="+mn-ea"/>
              <a:sym typeface="+mn-ea"/>
            </a:endParaRPr>
          </a:p>
        </p:txBody>
      </p:sp>
      <p:sp>
        <p:nvSpPr>
          <p:cNvPr id="104995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培养社会责任感：环境教育强调个人对社会的责任和义务，通过实践案例，学生可以了解如何在日常生活中履行环保责任，培养社会责任感。</a:t>
            </a:r>
            <a:endParaRPr altLang="en-US" dirty="0" sz="2000" lang="zh-CN" spc="150">
              <a:solidFill>
                <a:schemeClr val="tx1">
                  <a:lumMod val="85000"/>
                  <a:lumOff val="15000"/>
                </a:schemeClr>
              </a:solidFill>
              <a:latin typeface="+mn-ea"/>
              <a:sym typeface="+mn-ea"/>
            </a:endParaRPr>
          </a:p>
        </p:txBody>
      </p:sp>
      <p:sp>
        <p:nvSpPr>
          <p:cNvPr id="104995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促进综合素质发展：环境教育不仅关注环境保护，还涉及到科学、技术、艺术等多个领域，有助于培养学生的综合素质和跨学科学习能力。</a:t>
            </a:r>
            <a:endParaRPr altLang="en-US" dirty="0" sz="2000" lang="zh-CN" spc="150">
              <a:solidFill>
                <a:schemeClr val="tx1">
                  <a:lumMod val="85000"/>
                  <a:lumOff val="15000"/>
                </a:schemeClr>
              </a:solidFill>
              <a:latin typeface="+mn-ea"/>
              <a:sym typeface="+mn-ea"/>
            </a:endParaRPr>
          </a:p>
        </p:txBody>
      </p:sp>
      <p:sp>
        <p:nvSpPr>
          <p:cNvPr id="104996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增强实践能力：环境教育注重实践和探究，通过开展各种环保活动，学生可以锻炼动手能力和解决问题的能力，提高实践能力。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25" name=""/>
        <p:cNvGrpSpPr/>
        <p:nvPr/>
      </p:nvGrpSpPr>
      <p:grpSpPr>
        <a:xfrm>
          <a:off x="0" y="0"/>
          <a:ext cx="0" cy="0"/>
          <a:chOff x="0" y="0"/>
          <a:chExt cx="0" cy="0"/>
        </a:xfrm>
      </p:grpSpPr>
      <p:sp>
        <p:nvSpPr>
          <p:cNvPr id="1050008" name="文本占位符 4"/>
          <p:cNvSpPr>
            <a:spLocks noGrp="1"/>
          </p:cNvSpPr>
          <p:nvPr>
            <p:ph type="body" idx="2"/>
            <p:custDataLst>
              <p:tags r:id="rId1"/>
            </p:custDataLst>
          </p:nvPr>
        </p:nvSpPr>
        <p:spPr/>
        <p:txBody>
          <a:bodyPr/>
          <a:p>
            <a:r>
              <a:rPr altLang="en-US" lang="zh-CN"/>
              <a:t>Part Six</a:t>
            </a:r>
            <a:endParaRPr altLang="en-US" lang="zh-CN"/>
          </a:p>
        </p:txBody>
      </p:sp>
      <p:sp>
        <p:nvSpPr>
          <p:cNvPr id="1050010" name="标题 5"/>
          <p:cNvSpPr>
            <a:spLocks noGrp="1"/>
          </p:cNvSpPr>
          <p:nvPr>
            <p:ph type="title" idx="1"/>
            <p:custDataLst>
              <p:tags r:id="rId2"/>
            </p:custDataLst>
          </p:nvPr>
        </p:nvSpPr>
        <p:spPr/>
        <p:txBody>
          <a:bodyPr>
            <a:normAutofit fontScale="90000"/>
          </a:bodyPr>
          <a:p>
            <a:r>
              <a:rPr altLang="en-US" lang="zh-CN"/>
              <a:t>展望未来环境教育与初中生社会责任感的进一步发展</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46" name="标题 2"/>
          <p:cNvSpPr>
            <a:spLocks noGrp="1"/>
          </p:cNvSpPr>
          <p:nvPr>
            <p:ph type="title" idx="1"/>
          </p:nvPr>
        </p:nvSpPr>
        <p:spPr/>
        <p:txBody>
          <a:bodyPr/>
          <a:p>
            <a:r>
              <a:rPr altLang="en-US" lang="zh-CN"/>
              <a:t>环境教育的发展趋势与创新方向</a:t>
            </a:r>
            <a:endParaRPr altLang="en-US" lang="zh-CN"/>
          </a:p>
        </p:txBody>
      </p:sp>
      <p:sp>
        <p:nvSpPr>
          <p:cNvPr id="10500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实践与参与：鼓励学生参与环境保护活动，培养实践能力和社会责任感</a:t>
            </a:r>
            <a:endParaRPr altLang="en-US" dirty="0" sz="2400" lang="zh-CN">
              <a:latin typeface="+mn-ea"/>
              <a:ea typeface="+mn-ea"/>
            </a:endParaRPr>
          </a:p>
        </p:txBody>
      </p:sp>
      <p:sp>
        <p:nvSpPr>
          <p:cNvPr id="10500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全球视野：加强国际合作与交流，借鉴先进的环境教育理念和实践经验</a:t>
            </a:r>
            <a:endParaRPr altLang="en-US" dirty="0" sz="2400" lang="zh-CN">
              <a:latin typeface="+mn-ea"/>
              <a:ea typeface="+mn-ea"/>
            </a:endParaRPr>
          </a:p>
        </p:txBody>
      </p:sp>
      <p:sp>
        <p:nvSpPr>
          <p:cNvPr id="10500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数字化与智能化：利用现代科技手段提升环境教育效果</a:t>
            </a:r>
            <a:endParaRPr altLang="en-US" dirty="0" sz="2400" lang="zh-CN">
              <a:latin typeface="+mn-ea"/>
              <a:ea typeface="+mn-ea"/>
            </a:endParaRPr>
          </a:p>
        </p:txBody>
      </p:sp>
      <p:sp>
        <p:nvSpPr>
          <p:cNvPr id="10500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跨学科融合：将环境教育与多学科知识相结合，拓宽教育内容</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0" name="标题 2"/>
          <p:cNvSpPr>
            <a:spLocks noGrp="1"/>
          </p:cNvSpPr>
          <p:nvPr>
            <p:ph type="title" idx="1"/>
          </p:nvPr>
        </p:nvSpPr>
        <p:spPr/>
        <p:txBody>
          <a:bodyPr/>
          <a:p>
            <a:r>
              <a:rPr altLang="en-US" lang="zh-CN"/>
              <a:t>初中生社会责任感培养的未来展望</a:t>
            </a:r>
            <a:endParaRPr altLang="en-US" lang="zh-CN"/>
          </a:p>
        </p:txBody>
      </p:sp>
      <p:sp>
        <p:nvSpPr>
          <p:cNvPr id="105011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初中生将更加积极参与环保活动，提高环保意识。</a:t>
            </a:r>
            <a:endParaRPr altLang="en-US" dirty="0" sz="1200" lang="zh-CN" spc="150">
              <a:solidFill>
                <a:schemeClr val="tx1">
                  <a:lumMod val="65000"/>
                  <a:lumOff val="35000"/>
                </a:schemeClr>
              </a:solidFill>
              <a:latin typeface="+mn-ea"/>
              <a:sym typeface="+mn-ea"/>
            </a:endParaRPr>
          </a:p>
        </p:txBody>
      </p:sp>
      <p:sp>
        <p:nvSpPr>
          <p:cNvPr id="105011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环境教育将进一步融入学校教育体系，加强对学生环保意识的培养。</a:t>
            </a:r>
            <a:endParaRPr altLang="en-US" dirty="0" sz="1200" lang="zh-CN" spc="150">
              <a:solidFill>
                <a:schemeClr val="tx1">
                  <a:lumMod val="65000"/>
                  <a:lumOff val="35000"/>
                </a:schemeClr>
              </a:solidFill>
              <a:latin typeface="+mn-ea"/>
              <a:sym typeface="+mn-ea"/>
            </a:endParaRPr>
          </a:p>
        </p:txBody>
      </p:sp>
      <p:sp>
        <p:nvSpPr>
          <p:cNvPr id="105011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随着科技的发展，将有更多创新性的环境教育方式出现，提高教育效果。</a:t>
            </a:r>
            <a:endParaRPr altLang="en-US" dirty="0" sz="1200" lang="zh-CN" spc="150">
              <a:solidFill>
                <a:schemeClr val="tx1">
                  <a:lumMod val="65000"/>
                  <a:lumOff val="35000"/>
                </a:schemeClr>
              </a:solidFill>
              <a:latin typeface="+mn-ea"/>
              <a:sym typeface="+mn-ea"/>
            </a:endParaRPr>
          </a:p>
        </p:txBody>
      </p:sp>
      <p:sp>
        <p:nvSpPr>
          <p:cNvPr id="105011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社会各界将更加关注初中生社会责任感的培养，形成良好的社会氛围。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58" name="标题 2"/>
          <p:cNvSpPr>
            <a:spLocks noGrp="1"/>
          </p:cNvSpPr>
          <p:nvPr>
            <p:ph type="title" idx="1"/>
          </p:nvPr>
        </p:nvSpPr>
        <p:spPr/>
        <p:txBody>
          <a:bodyPr/>
          <a:p>
            <a:r>
              <a:rPr altLang="en-US" lang="zh-CN"/>
              <a:t>为实现可持续发展目标作出贡献</a:t>
            </a:r>
            <a:endParaRPr altLang="en-US" lang="zh-CN"/>
          </a:p>
        </p:txBody>
      </p:sp>
      <p:sp>
        <p:nvSpPr>
          <p:cNvPr id="105016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鼓励初中生参与环保活动，增强他们的社会责任感和团队协作能力。</a:t>
            </a:r>
            <a:endParaRPr altLang="en-US" dirty="0" sz="2400" lang="zh-CN">
              <a:latin typeface="+mn-ea"/>
              <a:ea typeface="+mn-ea"/>
            </a:endParaRPr>
          </a:p>
        </p:txBody>
      </p:sp>
      <p:sp>
        <p:nvSpPr>
          <p:cNvPr id="105017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引导初中生关注全球环境问题，培养他们的国际视野和人类命运共同体意识。</a:t>
            </a:r>
            <a:endParaRPr altLang="en-US" dirty="0" sz="2400" lang="zh-CN">
              <a:latin typeface="+mn-ea"/>
              <a:ea typeface="+mn-ea"/>
            </a:endParaRPr>
          </a:p>
        </p:txBody>
      </p:sp>
      <p:sp>
        <p:nvSpPr>
          <p:cNvPr id="105018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培养初中生的环境意识，引导他们关注可持续发展问题。</a:t>
            </a:r>
            <a:endParaRPr altLang="en-US" dirty="0" sz="2400" lang="zh-CN">
              <a:latin typeface="+mn-ea"/>
              <a:ea typeface="+mn-ea"/>
            </a:endParaRPr>
          </a:p>
        </p:txBody>
      </p:sp>
      <p:sp>
        <p:nvSpPr>
          <p:cNvPr id="105018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加强环境教育，提高初中生的环保意识和实践能力。</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57" name=""/>
        <p:cNvGrpSpPr/>
        <p:nvPr/>
      </p:nvGrpSpPr>
      <p:grpSpPr>
        <a:xfrm>
          <a:off x="0" y="0"/>
          <a:ext cx="0" cy="0"/>
          <a:chOff x="0" y="0"/>
          <a:chExt cx="0" cy="0"/>
        </a:xfrm>
      </p:grpSpPr>
      <p:sp>
        <p:nvSpPr>
          <p:cNvPr id="1050222" name="标题 2"/>
          <p:cNvSpPr>
            <a:spLocks noGrp="1"/>
          </p:cNvSpPr>
          <p:nvPr>
            <p:ph type="title" idx="2"/>
            <p:custDataLst>
              <p:tags r:id="rId1"/>
            </p:custDataLst>
          </p:nvPr>
        </p:nvSpPr>
        <p:spPr/>
        <p:txBody>
          <a:bodyPr/>
          <a:p>
            <a:r>
              <a:rPr altLang="en-US" lang="zh-CN"/>
              <a:t>感谢观看</a:t>
            </a:r>
            <a:endParaRPr altLang="en-US" lang="zh-CN"/>
          </a:p>
        </p:txBody>
      </p:sp>
      <p:sp>
        <p:nvSpPr>
          <p:cNvPr id="1050224"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42.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1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8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2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6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3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39.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2024-01-01T10:12:42Z</dcterms:created>
  <dcterms:modified xsi:type="dcterms:W3CDTF">2024-01-01T10:12:42Z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ce12610e3018471dbb88ab13896d41fb_21</vt:lpwstr>
  </property>
</Properties>
</file>