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039" r:id="rId1"/>
    <p:sldMasterId id="2147490076" r:id="rId2"/>
  </p:sldMasterIdLst>
  <p:notesMasterIdLst>
    <p:notesMasterId r:id="rId3"/>
  </p:notesMasterIdLst>
  <p:sldIdLst>
    <p:sldId id="3272" r:id="rId4"/>
    <p:sldId id="3275" r:id="rId5"/>
    <p:sldId id="3278" r:id="rId6"/>
    <p:sldId id="3281" r:id="rId7"/>
    <p:sldId id="3284" r:id="rId8"/>
    <p:sldId id="3287" r:id="rId9"/>
    <p:sldId id="3290" r:id="rId10"/>
    <p:sldId id="3293" r:id="rId11"/>
    <p:sldId id="3296" r:id="rId12"/>
    <p:sldId id="3299" r:id="rId13"/>
    <p:sldId id="3302" r:id="rId14"/>
    <p:sldId id="3305" r:id="rId15"/>
    <p:sldId id="3308" r:id="rId16"/>
    <p:sldId id="3311" r:id="rId17"/>
    <p:sldId id="3314" r:id="rId18"/>
    <p:sldId id="3317" r:id="rId19"/>
    <p:sldId id="3320" r:id="rId20"/>
    <p:sldId id="3323" r:id="rId21"/>
    <p:sldId id="3326" r:id="rId22"/>
    <p:sldId id="3329" r:id="rId23"/>
    <p:sldId id="3332" r:id="rId24"/>
    <p:sldId id="3335" r:id="rId25"/>
    <p:sldId id="3338" r:id="rId26"/>
    <p:sldId id="3341" r:id="rId27"/>
    <p:sldId id="3344" r:id="rId28"/>
    <p:sldId id="3347" r:id="rId29"/>
    <p:sldId id="3350" r:id="rId30"/>
    <p:sldId id="3353" r:id="rId31"/>
    <p:sldId id="3356" r:id="rId32"/>
    <p:sldId id="3359" r:id="rId33"/>
    <p:sldId id="3362" r:id="rId34"/>
    <p:sldId id="3365" r:id="rId35"/>
    <p:sldId id="3368" r:id="rId36"/>
    <p:sldId id="337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040" r:id="rId1"/>
    <p:sldLayoutId id="2147490041" r:id="rId2"/>
    <p:sldLayoutId id="2147490042" r:id="rId3"/>
    <p:sldLayoutId id="2147490043" r:id="rId4"/>
    <p:sldLayoutId id="2147490044" r:id="rId5"/>
    <p:sldLayoutId id="2147490045" r:id="rId6"/>
    <p:sldLayoutId id="2147490046" r:id="rId7"/>
    <p:sldLayoutId id="2147490047" r:id="rId8"/>
    <p:sldLayoutId id="2147490048" r:id="rId9"/>
    <p:sldLayoutId id="2147490049" r:id="rId10"/>
    <p:sldLayoutId id="21474900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077" r:id="rId1"/>
    <p:sldLayoutId id="2147490078" r:id="rId2"/>
    <p:sldLayoutId id="2147490079" r:id="rId3"/>
    <p:sldLayoutId id="2147490080" r:id="rId4"/>
    <p:sldLayoutId id="2147490081" r:id="rId5"/>
    <p:sldLayoutId id="2147490082" r:id="rId6"/>
    <p:sldLayoutId id="2147490083" r:id="rId7"/>
    <p:sldLayoutId id="2147490084" r:id="rId8"/>
    <p:sldLayoutId id="2147490085" r:id="rId9"/>
    <p:sldLayoutId id="2147490086" r:id="rId10"/>
    <p:sldLayoutId id="21474900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tags" Target="../tags/tag277.xml"/><Relationship Id="rId22" Type="http://schemas.openxmlformats.org/officeDocument/2006/relationships/tags" Target="../tags/tag278.xml"/><Relationship Id="rId23" Type="http://schemas.openxmlformats.org/officeDocument/2006/relationships/tags" Target="../tags/tag279.xml"/><Relationship Id="rId24" Type="http://schemas.openxmlformats.org/officeDocument/2006/relationships/tags" Target="../tags/tag280.xml"/><Relationship Id="rId25" Type="http://schemas.openxmlformats.org/officeDocument/2006/relationships/tags" Target="../tags/tag281.xml"/><Relationship Id="rId26" Type="http://schemas.openxmlformats.org/officeDocument/2006/relationships/tags" Target="../tags/tag282.xml"/><Relationship Id="rId27" Type="http://schemas.openxmlformats.org/officeDocument/2006/relationships/tags" Target="../tags/tag283.xml"/><Relationship Id="rId28" Type="http://schemas.openxmlformats.org/officeDocument/2006/relationships/tags" Target="../tags/tag284.xml"/><Relationship Id="rId29" Type="http://schemas.openxmlformats.org/officeDocument/2006/relationships/tags" Target="../tags/tag285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tags" Target="../tags/tag398.xml"/><Relationship Id="rId18" Type="http://schemas.openxmlformats.org/officeDocument/2006/relationships/tags" Target="../tags/tag399.xml"/><Relationship Id="rId19" Type="http://schemas.openxmlformats.org/officeDocument/2006/relationships/tags" Target="../tags/tag400.xml"/><Relationship Id="rId20" Type="http://schemas.openxmlformats.org/officeDocument/2006/relationships/tags" Target="../tags/tag401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tags" Target="../tags/tag414.xml"/><Relationship Id="rId14" Type="http://schemas.openxmlformats.org/officeDocument/2006/relationships/tags" Target="../tags/tag415.xml"/><Relationship Id="rId15" Type="http://schemas.openxmlformats.org/officeDocument/2006/relationships/tags" Target="../tags/tag416.xml"/><Relationship Id="rId16" Type="http://schemas.openxmlformats.org/officeDocument/2006/relationships/tags" Target="../tags/tag417.xml"/><Relationship Id="rId17" Type="http://schemas.openxmlformats.org/officeDocument/2006/relationships/tags" Target="../tags/tag418.xml"/><Relationship Id="rId18" Type="http://schemas.openxmlformats.org/officeDocument/2006/relationships/tags" Target="../tags/tag419.xml"/><Relationship Id="rId19" Type="http://schemas.openxmlformats.org/officeDocument/2006/relationships/tags" Target="../tags/tag420.xml"/><Relationship Id="rId2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tags" Target="../tags/tag429.xml"/><Relationship Id="rId7" Type="http://schemas.openxmlformats.org/officeDocument/2006/relationships/tags" Target="../tags/tag430.xml"/><Relationship Id="rId8" Type="http://schemas.openxmlformats.org/officeDocument/2006/relationships/tags" Target="../tags/tag431.xml"/><Relationship Id="rId9" Type="http://schemas.openxmlformats.org/officeDocument/2006/relationships/tags" Target="../tags/tag432.xml"/><Relationship Id="rId10" Type="http://schemas.openxmlformats.org/officeDocument/2006/relationships/tags" Target="../tags/tag433.xml"/><Relationship Id="rId11" Type="http://schemas.openxmlformats.org/officeDocument/2006/relationships/tags" Target="../tags/tag434.xml"/><Relationship Id="rId12" Type="http://schemas.openxmlformats.org/officeDocument/2006/relationships/tags" Target="../tags/tag43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tags" Target="../tags/tag440.xml"/><Relationship Id="rId6" Type="http://schemas.openxmlformats.org/officeDocument/2006/relationships/tags" Target="../tags/tag441.xml"/><Relationship Id="rId7" Type="http://schemas.openxmlformats.org/officeDocument/2006/relationships/tags" Target="../tags/tag442.xml"/><Relationship Id="rId8" Type="http://schemas.openxmlformats.org/officeDocument/2006/relationships/tags" Target="../tags/tag443.xml"/><Relationship Id="rId9" Type="http://schemas.openxmlformats.org/officeDocument/2006/relationships/tags" Target="../tags/tag444.xml"/><Relationship Id="rId10" Type="http://schemas.openxmlformats.org/officeDocument/2006/relationships/tags" Target="../tags/tag445.xml"/><Relationship Id="rId11" Type="http://schemas.openxmlformats.org/officeDocument/2006/relationships/tags" Target="../tags/tag446.xml"/><Relationship Id="rId12" Type="http://schemas.openxmlformats.org/officeDocument/2006/relationships/tags" Target="../tags/tag447.xml"/><Relationship Id="rId13" Type="http://schemas.openxmlformats.org/officeDocument/2006/relationships/tags" Target="../tags/tag448.xml"/><Relationship Id="rId14" Type="http://schemas.openxmlformats.org/officeDocument/2006/relationships/tags" Target="../tags/tag449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tags" Target="../tags/tag458.xml"/><Relationship Id="rId10" Type="http://schemas.openxmlformats.org/officeDocument/2006/relationships/tags" Target="../tags/tag459.xml"/><Relationship Id="rId11" Type="http://schemas.openxmlformats.org/officeDocument/2006/relationships/tags" Target="../tags/tag460.xml"/><Relationship Id="rId12" Type="http://schemas.openxmlformats.org/officeDocument/2006/relationships/tags" Target="../tags/tag461.xml"/><Relationship Id="rId13" Type="http://schemas.openxmlformats.org/officeDocument/2006/relationships/tags" Target="../tags/tag462.xml"/><Relationship Id="rId14" Type="http://schemas.openxmlformats.org/officeDocument/2006/relationships/tags" Target="../tags/tag463.xml"/><Relationship Id="rId15" Type="http://schemas.openxmlformats.org/officeDocument/2006/relationships/tags" Target="../tags/tag464.xml"/><Relationship Id="rId16" Type="http://schemas.openxmlformats.org/officeDocument/2006/relationships/tags" Target="../tags/tag465.xml"/><Relationship Id="rId17" Type="http://schemas.openxmlformats.org/officeDocument/2006/relationships/tags" Target="../tags/tag466.xml"/><Relationship Id="rId18" Type="http://schemas.openxmlformats.org/officeDocument/2006/relationships/tags" Target="../tags/tag467.xml"/><Relationship Id="rId19" Type="http://schemas.openxmlformats.org/officeDocument/2006/relationships/tags" Target="../tags/tag468.xml"/><Relationship Id="rId20" Type="http://schemas.openxmlformats.org/officeDocument/2006/relationships/tags" Target="../tags/tag469.xml"/><Relationship Id="rId21" Type="http://schemas.openxmlformats.org/officeDocument/2006/relationships/tags" Target="../tags/tag470.xml"/><Relationship Id="rId22" Type="http://schemas.openxmlformats.org/officeDocument/2006/relationships/tags" Target="../tags/tag471.xml"/><Relationship Id="rId23" Type="http://schemas.openxmlformats.org/officeDocument/2006/relationships/tags" Target="../tags/tag472.xml"/><Relationship Id="rId24" Type="http://schemas.openxmlformats.org/officeDocument/2006/relationships/tags" Target="../tags/tag473.xml"/><Relationship Id="rId25" Type="http://schemas.openxmlformats.org/officeDocument/2006/relationships/tags" Target="../tags/tag474.xml"/><Relationship Id="rId26" Type="http://schemas.openxmlformats.org/officeDocument/2006/relationships/tags" Target="../tags/tag475.xml"/><Relationship Id="rId27" Type="http://schemas.openxmlformats.org/officeDocument/2006/relationships/tags" Target="../tags/tag476.xml"/><Relationship Id="rId28" Type="http://schemas.openxmlformats.org/officeDocument/2006/relationships/tags" Target="../tags/tag477.xml"/><Relationship Id="rId29" Type="http://schemas.openxmlformats.org/officeDocument/2006/relationships/tags" Target="../tags/tag478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79.xml"/><Relationship Id="rId2" Type="http://schemas.openxmlformats.org/officeDocument/2006/relationships/tags" Target="../tags/tag480.xml"/><Relationship Id="rId3" Type="http://schemas.openxmlformats.org/officeDocument/2006/relationships/tags" Target="../tags/tag481.xml"/><Relationship Id="rId4" Type="http://schemas.openxmlformats.org/officeDocument/2006/relationships/tags" Target="../tags/tag482.xml"/><Relationship Id="rId5" Type="http://schemas.openxmlformats.org/officeDocument/2006/relationships/tags" Target="../tags/tag483.xml"/><Relationship Id="rId6" Type="http://schemas.openxmlformats.org/officeDocument/2006/relationships/tags" Target="../tags/tag484.xml"/><Relationship Id="rId7" Type="http://schemas.openxmlformats.org/officeDocument/2006/relationships/tags" Target="../tags/tag485.xml"/><Relationship Id="rId8" Type="http://schemas.openxmlformats.org/officeDocument/2006/relationships/tags" Target="../tags/tag486.xml"/><Relationship Id="rId9" Type="http://schemas.openxmlformats.org/officeDocument/2006/relationships/tags" Target="../tags/tag487.xml"/><Relationship Id="rId10" Type="http://schemas.openxmlformats.org/officeDocument/2006/relationships/tags" Target="../tags/tag488.xml"/><Relationship Id="rId11" Type="http://schemas.openxmlformats.org/officeDocument/2006/relationships/tags" Target="../tags/tag489.xml"/><Relationship Id="rId12" Type="http://schemas.openxmlformats.org/officeDocument/2006/relationships/tags" Target="../tags/tag490.xml"/><Relationship Id="rId13" Type="http://schemas.openxmlformats.org/officeDocument/2006/relationships/tags" Target="../tags/tag491.xml"/><Relationship Id="rId14" Type="http://schemas.openxmlformats.org/officeDocument/2006/relationships/tags" Target="../tags/tag492.xml"/><Relationship Id="rId1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93.xml"/><Relationship Id="rId2" Type="http://schemas.openxmlformats.org/officeDocument/2006/relationships/tags" Target="../tags/tag494.xml"/><Relationship Id="rId3" Type="http://schemas.openxmlformats.org/officeDocument/2006/relationships/tags" Target="../tags/tag49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管理与法律合规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法律合规体系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管理理念与制度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合同管理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知识产权保护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反腐败与反舞弊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管理理念与制度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公司的管理理念</a:t>
            </a:r>
            <a:endParaRPr altLang="en-US" lang="zh-CN"/>
          </a:p>
        </p:txBody>
      </p:sp>
      <p:sp>
        <p:nvSpPr>
          <p:cNvPr id="104908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强调以人为本，注重员工个人发展与团队协作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追求卓越，不断提升企业核心竞争力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诚信经营，遵守法律法规，维护企业声誉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0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注重创新，不断开拓市场，推动企业发展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管理制度与体系</a:t>
            </a:r>
            <a:endParaRPr altLang="en-US" lang="zh-CN"/>
          </a:p>
        </p:txBody>
      </p:sp>
      <p:sp>
        <p:nvSpPr>
          <p:cNvPr id="10491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管理制度的制定与执行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管理体系的构建与完善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制度与体系的监督与评估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持续改进与创新发展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内部管理流程</a:t>
            </a:r>
            <a:endParaRPr altLang="en-US" lang="zh-CN"/>
          </a:p>
        </p:txBody>
      </p:sp>
      <p:sp>
        <p:nvSpPr>
          <p:cNvPr id="10492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制定管理流程：明确各项工作的流程和规范，确保工作有序进行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建立奖惩机制：对表现优秀的员工给予奖励，对违反规定的员工进行惩罚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制定管理政策：明确公司的管理理念和制度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设立管理机构：建立专门的管理部门，负责监督和执行管理政策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管理效果评估</a:t>
            </a:r>
            <a:endParaRPr altLang="en-US" lang="zh-CN"/>
          </a:p>
        </p:txBody>
      </p:sp>
      <p:sp>
        <p:nvSpPr>
          <p:cNvPr id="10492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评估指标：包括工作效率、员工满意度、客户满意度等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评估周期：定期评估，及时发现问题并改进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评估结果：根据评估结果，调整管理策略，提高管理效果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评估方法：采用定量和定性评估相结合的方法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法律合规体系</a:t>
            </a:r>
            <a:endParaRPr altLang="en-US" dirty="0" lang="zh-CN"/>
          </a:p>
        </p:txBody>
      </p:sp>
      <p:sp>
        <p:nvSpPr>
          <p:cNvPr id="1049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法律合规的重要性</a:t>
            </a:r>
            <a:endParaRPr altLang="en-US" lang="zh-CN"/>
          </a:p>
        </p:txBody>
      </p:sp>
      <p:sp>
        <p:nvSpPr>
          <p:cNvPr id="104940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促进企业可持续发展，保障员工权益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提升企业形象，增强社会公信力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防范法律风险，避免企业陷入困境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遵守法律法规，保障企业合法经营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法律合规体系的建设</a:t>
            </a:r>
            <a:endParaRPr altLang="en-US" lang="zh-CN"/>
          </a:p>
        </p:txBody>
      </p:sp>
      <p:sp>
        <p:nvSpPr>
          <p:cNvPr id="10494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建立法律合规意识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制定法律合规政策和流程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培训员工遵守法律合规规定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定期评估和改进法律合规体系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法律合规工作的开展</a:t>
            </a:r>
            <a:endParaRPr altLang="en-US" lang="zh-CN"/>
          </a:p>
        </p:txBody>
      </p:sp>
      <p:sp>
        <p:nvSpPr>
          <p:cNvPr id="10495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制定法律合规政策：明确合规目标、原则和流程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建立合规组织：设立专门的合规部门或岗位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培训员工：提高员工的法律合规意识和技能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定期评估和审查：确保公司始终遵守法律法规和行业标准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法律合规风险防范</a:t>
            </a:r>
            <a:endParaRPr altLang="en-US" lang="zh-CN"/>
          </a:p>
        </p:txBody>
      </p:sp>
      <p:sp>
        <p:nvSpPr>
          <p:cNvPr id="10495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设立监督和报告机制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建立合规培训和教育机制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制定和执行合规政策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识别和评估合规风险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合同管理</a:t>
            </a:r>
            <a:endParaRPr altLang="en-US" dirty="0" lang="zh-CN"/>
          </a:p>
        </p:txBody>
      </p:sp>
      <p:sp>
        <p:nvSpPr>
          <p:cNvPr id="10496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合同签订前的审查</a:t>
            </a:r>
            <a:endParaRPr altLang="en-US" lang="zh-CN"/>
          </a:p>
        </p:txBody>
      </p:sp>
      <p:sp>
        <p:nvSpPr>
          <p:cNvPr id="10497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合同主体的审查：确认对方是否具有签订合同的资格和资质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合同内容的审查：确保合同条款明确、具体、合法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合同形式的审查：确认合同是否符合法定形式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合同效力的审查：确认合同是否具有法律效力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合同履行过程中的监管</a:t>
            </a:r>
            <a:endParaRPr altLang="en-US" lang="zh-CN"/>
          </a:p>
        </p:txBody>
      </p:sp>
      <p:sp>
        <p:nvSpPr>
          <p:cNvPr id="10497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合同履行过程中的监管概述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合同履行过程中的监管注意事项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合同履行过程中的监管流程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合同履行过程中的监管措施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合同变更与解除的程序</a:t>
            </a:r>
            <a:endParaRPr altLang="en-US" lang="zh-CN"/>
          </a:p>
        </p:txBody>
      </p:sp>
      <p:sp>
        <p:nvSpPr>
          <p:cNvPr id="10498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合同变更的程序：双方协商一致，签订书面协议，并经双方签字或盖章确认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合同解除的程序：双方协商一致，签订书面协议，并经双方签字或盖章确认；一方要求解除合同，应提前通知对方，并承担由此造成的损失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合同变更与解除的法律后果：合同变更或解除后，双方的权利义务关系终止，但不影响其他条款的效力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合同变更与解除的注意事项：在合同变更或解除过程中，应注意保护双方的合法权益，避免产生不必要的纠纷和损失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合同纠纷的处理与应对</a:t>
            </a:r>
            <a:endParaRPr altLang="en-US" lang="zh-CN"/>
          </a:p>
        </p:txBody>
      </p:sp>
      <p:sp>
        <p:nvSpPr>
          <p:cNvPr id="104989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合同纠纷的预防措施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0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合同纠纷的应对策略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合同纠纷的处理原则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1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合同纠纷的常见类型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知识产权保护</a:t>
            </a:r>
            <a:endParaRPr altLang="en-US" dirty="0" lang="zh-CN"/>
          </a:p>
        </p:txBody>
      </p:sp>
      <p:sp>
        <p:nvSpPr>
          <p:cNvPr id="1049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知识产权保护的重要性</a:t>
            </a:r>
            <a:endParaRPr altLang="en-US" lang="zh-CN"/>
          </a:p>
        </p:txBody>
      </p:sp>
      <p:sp>
        <p:nvSpPr>
          <p:cNvPr id="10500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促进经济发展：知识产权保护能够促进经济的发展，鼓励企业进行更多的创新和研发，提高国家的整体竞争力。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推动科技进步：知识产权保护能够推动科技进步，鼓励更多的科技人才进行创新和研发，促进科技进步和产业发展。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保护创新成果：知识产权保护能够保护企业的创新成果，避免被他人盗用或侵权。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维护市场竞争力：知识产权保护能够提高企业的市场竞争力，确保企业在市场中获得更好的地位和利润。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知识产权保护的措施与策略</a:t>
            </a:r>
            <a:endParaRPr altLang="en-US" lang="zh-CN"/>
          </a:p>
        </p:txBody>
      </p:sp>
      <p:sp>
        <p:nvSpPr>
          <p:cNvPr id="10500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建立完善的知识产权保护制度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加强知识产权的宣传和培训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完善知识产权的申请和审查制度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加强知识产权的执法和司法保护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知识产权纠纷的处理与应对</a:t>
            </a:r>
            <a:endParaRPr altLang="en-US" lang="zh-CN"/>
          </a:p>
        </p:txBody>
      </p:sp>
      <p:sp>
        <p:nvSpPr>
          <p:cNvPr id="10501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知识产权纠纷的类型和原因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知识产权纠纷的处理流程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知识产权纠纷的应对策略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知识产权纠纷的预防措施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知识产权保护的未来发展</a:t>
            </a:r>
            <a:endParaRPr altLang="en-US" lang="zh-CN"/>
          </a:p>
        </p:txBody>
      </p:sp>
      <p:sp>
        <p:nvSpPr>
          <p:cNvPr id="10502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知识产权保护的未来趋势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知识产权保护的实践与探索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反腐败与反舞弊</a:t>
            </a:r>
            <a:endParaRPr altLang="en-US" dirty="0" lang="zh-CN"/>
          </a:p>
        </p:txBody>
      </p:sp>
      <p:sp>
        <p:nvSpPr>
          <p:cNvPr id="10502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反腐败与反舞弊的重要性</a:t>
            </a:r>
            <a:endParaRPr altLang="en-US" lang="zh-CN"/>
          </a:p>
        </p:txBody>
      </p:sp>
      <p:sp>
        <p:nvSpPr>
          <p:cNvPr id="10503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反腐败与反舞弊的定义和内涵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反腐败与反舞弊对企业和社会的意义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反腐败与反舞弊的措施和手段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反腐败与反舞弊的实践案例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反腐败与反舞弊的制度建设</a:t>
            </a:r>
            <a:endParaRPr altLang="en-US" lang="zh-CN"/>
          </a:p>
        </p:txBody>
      </p:sp>
      <p:sp>
        <p:nvSpPr>
          <p:cNvPr id="10503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建立完善的内部控制制度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强化内部审计和监督机制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完善法律法规和政策体系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加强教育和宣传，提高员工反腐败意识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反腐败与反舞弊的监督机制</a:t>
            </a:r>
            <a:endParaRPr altLang="en-US" lang="zh-CN"/>
          </a:p>
        </p:txBody>
      </p:sp>
      <p:sp>
        <p:nvSpPr>
          <p:cNvPr id="10504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监督机构：设立专门的监督机构，负责反腐败与反舞弊工作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内部审计：加强内部审计，对公司的财务和业务进行全面检查和监督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法律法规：遵守相关法律法规，确保公司的经营行为合法合规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举报制度：建立举报制度，鼓励员工和社会公众积极举报腐败和舞弊行为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反腐败与反舞弊的案例分析</a:t>
            </a:r>
            <a:endParaRPr altLang="en-US" lang="zh-CN"/>
          </a:p>
        </p:txBody>
      </p:sp>
      <p:cxnSp>
        <p:nvCxnSpPr>
          <p:cNvPr id="3145743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53897" y="214733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0502" name="椭圆 21"/>
          <p:cNvSpPr/>
          <p:nvPr>
            <p:custDataLst>
              <p:tags r:id="rId2"/>
            </p:custDataLst>
          </p:nvPr>
        </p:nvSpPr>
        <p:spPr>
          <a:xfrm>
            <a:off x="2608373" y="1553767"/>
            <a:ext cx="490397" cy="490397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504" name="文本框 34"/>
          <p:cNvSpPr txBox="1"/>
          <p:nvPr>
            <p:custDataLst>
              <p:tags r:id="rId3"/>
            </p:custDataLst>
          </p:nvPr>
        </p:nvSpPr>
        <p:spPr>
          <a:xfrm>
            <a:off x="2605108" y="162363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50506" name="矩形 19"/>
          <p:cNvSpPr/>
          <p:nvPr>
            <p:custDataLst>
              <p:tags r:id="rId4"/>
            </p:custDataLst>
          </p:nvPr>
        </p:nvSpPr>
        <p:spPr bwMode="auto">
          <a:xfrm>
            <a:off x="3493176" y="1364400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100" lang="zh-CN" spc="1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案例一：某大型企业高管受贿案</a:t>
            </a:r>
            <a:endParaRPr altLang="en-US" b="1" sz="1100" lang="zh-CN" spc="1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50508" name="文本框 26"/>
          <p:cNvSpPr txBox="1"/>
          <p:nvPr>
            <p:custDataLst>
              <p:tags r:id="rId5"/>
            </p:custDataLst>
          </p:nvPr>
        </p:nvSpPr>
        <p:spPr>
          <a:xfrm>
            <a:off x="3493176" y="1757501"/>
            <a:ext cx="6093716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510" name="椭圆 22"/>
          <p:cNvSpPr/>
          <p:nvPr>
            <p:custDataLst>
              <p:tags r:id="rId6"/>
            </p:custDataLst>
          </p:nvPr>
        </p:nvSpPr>
        <p:spPr>
          <a:xfrm>
            <a:off x="2608373" y="2781391"/>
            <a:ext cx="490397" cy="490397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512" name="文本框 35"/>
          <p:cNvSpPr txBox="1"/>
          <p:nvPr>
            <p:custDataLst>
              <p:tags r:id="rId7"/>
            </p:custDataLst>
          </p:nvPr>
        </p:nvSpPr>
        <p:spPr>
          <a:xfrm>
            <a:off x="2605108" y="2861056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50514" name="矩形 29"/>
          <p:cNvSpPr/>
          <p:nvPr>
            <p:custDataLst>
              <p:tags r:id="rId8"/>
            </p:custDataLst>
          </p:nvPr>
        </p:nvSpPr>
        <p:spPr bwMode="auto">
          <a:xfrm>
            <a:off x="3493176" y="2592024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100" lang="zh-CN" spc="1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案例二：某金融机构内部舞弊案</a:t>
            </a:r>
            <a:endParaRPr altLang="en-US" b="1" sz="1100" lang="zh-CN" spc="1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50516" name="文本框 31"/>
          <p:cNvSpPr txBox="1"/>
          <p:nvPr>
            <p:custDataLst>
              <p:tags r:id="rId9"/>
            </p:custDataLst>
          </p:nvPr>
        </p:nvSpPr>
        <p:spPr>
          <a:xfrm>
            <a:off x="3493176" y="2984472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518" name="椭圆 6"/>
          <p:cNvSpPr/>
          <p:nvPr>
            <p:custDataLst>
              <p:tags r:id="rId10"/>
            </p:custDataLst>
          </p:nvPr>
        </p:nvSpPr>
        <p:spPr>
          <a:xfrm>
            <a:off x="2608373" y="4011627"/>
            <a:ext cx="490397" cy="490397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520" name="文本框 36"/>
          <p:cNvSpPr txBox="1"/>
          <p:nvPr>
            <p:custDataLst>
              <p:tags r:id="rId11"/>
            </p:custDataLst>
          </p:nvPr>
        </p:nvSpPr>
        <p:spPr>
          <a:xfrm>
            <a:off x="2605108" y="4081497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50522" name="矩形 32"/>
          <p:cNvSpPr/>
          <p:nvPr>
            <p:custDataLst>
              <p:tags r:id="rId12"/>
            </p:custDataLst>
          </p:nvPr>
        </p:nvSpPr>
        <p:spPr bwMode="auto">
          <a:xfrm>
            <a:off x="3493176" y="3818995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100" lang="zh-CN" spc="10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案例三：某政府部门官员贪污案</a:t>
            </a:r>
            <a:endParaRPr altLang="en-US" b="1" sz="1100" lang="zh-CN" spc="10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50524" name="文本框 33"/>
          <p:cNvSpPr txBox="1"/>
          <p:nvPr>
            <p:custDataLst>
              <p:tags r:id="rId13"/>
            </p:custDataLst>
          </p:nvPr>
        </p:nvSpPr>
        <p:spPr>
          <a:xfrm>
            <a:off x="3493176" y="4211443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526" name="椭圆 8"/>
          <p:cNvSpPr/>
          <p:nvPr>
            <p:custDataLst>
              <p:tags r:id="rId14"/>
            </p:custDataLst>
          </p:nvPr>
        </p:nvSpPr>
        <p:spPr>
          <a:xfrm>
            <a:off x="2608373" y="5238598"/>
            <a:ext cx="490397" cy="490397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528" name="文本框 9"/>
          <p:cNvSpPr txBox="1"/>
          <p:nvPr>
            <p:custDataLst>
              <p:tags r:id="rId15"/>
            </p:custDataLst>
          </p:nvPr>
        </p:nvSpPr>
        <p:spPr>
          <a:xfrm>
            <a:off x="2605108" y="530846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50530" name="矩形 10"/>
          <p:cNvSpPr/>
          <p:nvPr>
            <p:custDataLst>
              <p:tags r:id="rId16"/>
            </p:custDataLst>
          </p:nvPr>
        </p:nvSpPr>
        <p:spPr bwMode="auto">
          <a:xfrm>
            <a:off x="3493176" y="5045966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案例四：某医疗机构医生收受回扣案  这些案例展示了反腐败与反舞弊的重要性和必要性，以及企业和个人在面对诱惑和压力时如何坚守道德底线和法律法规。</a:t>
            </a:r>
            <a:endParaRPr altLang="en-US" b="1" lang="zh-CN" spc="10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50532" name="文本框 11"/>
          <p:cNvSpPr txBox="1"/>
          <p:nvPr>
            <p:custDataLst>
              <p:tags r:id="rId17"/>
            </p:custDataLst>
          </p:nvPr>
        </p:nvSpPr>
        <p:spPr>
          <a:xfrm>
            <a:off x="3493176" y="5438414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这些案例展示了反腐败与反舞弊的重要性和必要性，以及企业和个人在面对诱惑和压力时如何坚守道德底线和法律法规。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45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53897" y="337626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7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53897" y="4599973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社会责任与可持续发展</a:t>
            </a:r>
            <a:endParaRPr altLang="en-US" dirty="0" lang="zh-CN"/>
          </a:p>
        </p:txBody>
      </p:sp>
      <p:sp>
        <p:nvSpPr>
          <p:cNvPr id="10505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社会责任的重要性</a:t>
            </a:r>
            <a:endParaRPr altLang="en-US" lang="zh-CN"/>
          </a:p>
        </p:txBody>
      </p:sp>
      <p:sp>
        <p:nvSpPr>
          <p:cNvPr id="10506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社会责任是企业应尽的义务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可持续发展是社会责任的核心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社会责任与可持续发展对企业的影响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社会责任与可持续发展的实践案例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社会责任的履行情况</a:t>
            </a:r>
            <a:endParaRPr altLang="en-US" lang="zh-CN"/>
          </a:p>
        </p:txBody>
      </p:sp>
      <p:sp>
        <p:nvSpPr>
          <p:cNvPr id="10506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社会责任与可持续发展的关系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社会责任的履行方式和成果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公司的社会责任战略和计划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可持续发展的理念与实践</a:t>
            </a:r>
            <a:endParaRPr altLang="en-US" lang="zh-CN"/>
          </a:p>
        </p:txBody>
      </p:sp>
      <p:sp>
        <p:nvSpPr>
          <p:cNvPr id="10507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可持续发展的定义与目标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未来可持续发展的挑战与机遇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企业在可持续发展方面的实践案例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社会责任与可持续发展的关系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未来发展的规划与展望</a:t>
            </a:r>
            <a:endParaRPr altLang="en-US" lang="zh-CN"/>
          </a:p>
        </p:txBody>
      </p:sp>
      <p:sp>
        <p:nvSpPr>
          <p:cNvPr id="105083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3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4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4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4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可持续发展与企业管理创新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4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4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政策法规对企业发展的影响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5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未来发展趋势与挑战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5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6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社会责任与可持续发展战略规划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90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1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42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95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2023-12-19T11:30:22Z</dcterms:created>
  <dcterms:modified xsi:type="dcterms:W3CDTF">2023-12-19T11:30:22Z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c57f87547b2343dbbbc2f8dcc17c7f86_21</vt:lpwstr>
  </property>
</Properties>
</file>